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88825" cy="6858000"/>
  <p:notesSz cx="6858000" cy="9144000"/>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20"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6/23/2023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8.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8.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1.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8.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4.svg"/><Relationship Id="rId3" Type="http://schemas.openxmlformats.org/officeDocument/2006/relationships/image" Target="../media/image26.svg"/><Relationship Id="rId7" Type="http://schemas.openxmlformats.org/officeDocument/2006/relationships/image" Target="../media/image48.svg"/><Relationship Id="rId12"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46.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50.sv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26.svg"/><Relationship Id="rId7" Type="http://schemas.openxmlformats.org/officeDocument/2006/relationships/image" Target="../media/image57.svg"/><Relationship Id="rId12" Type="http://schemas.openxmlformats.org/officeDocument/2006/relationships/image" Target="../media/image4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46.svg"/><Relationship Id="rId10" Type="http://schemas.openxmlformats.org/officeDocument/2006/relationships/image" Target="../media/image60.svg"/><Relationship Id="rId4" Type="http://schemas.openxmlformats.org/officeDocument/2006/relationships/image" Target="../media/image32.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46.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6.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48.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3.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81.svg"/><Relationship Id="rId7"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90.sv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1.svg"/><Relationship Id="rId7" Type="http://schemas.openxmlformats.org/officeDocument/2006/relationships/image" Target="../media/image95.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10" Type="http://schemas.openxmlformats.org/officeDocument/2006/relationships/image" Target="../media/image98.svg"/><Relationship Id="rId4" Type="http://schemas.openxmlformats.org/officeDocument/2006/relationships/image" Target="../media/image68.jpe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102.sv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8.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9.svg"/><Relationship Id="rId3" Type="http://schemas.openxmlformats.org/officeDocument/2006/relationships/image" Target="../media/image26.sv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7.svg"/><Relationship Id="rId5" Type="http://schemas.openxmlformats.org/officeDocument/2006/relationships/image" Target="../media/image28.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56743">
            <a:off x="2287841" y="3900756"/>
            <a:ext cx="12943117" cy="3285171"/>
          </a:xfrm>
          <a:prstGeom prst="rect">
            <a:avLst/>
          </a:prstGeom>
        </p:spPr>
      </p:pic>
      <p:grpSp>
        <p:nvGrpSpPr>
          <p:cNvPr id="3" name="Group 3"/>
          <p:cNvGrpSpPr/>
          <p:nvPr/>
        </p:nvGrpSpPr>
        <p:grpSpPr>
          <a:xfrm rot="3770254">
            <a:off x="10039447" y="5058178"/>
            <a:ext cx="2228645" cy="4000847"/>
            <a:chOff x="0" y="0"/>
            <a:chExt cx="812800" cy="1459513"/>
          </a:xfrm>
        </p:grpSpPr>
        <p:sp>
          <p:nvSpPr>
            <p:cNvPr id="4" name="Freeform 4"/>
            <p:cNvSpPr/>
            <p:nvPr/>
          </p:nvSpPr>
          <p:spPr>
            <a:xfrm>
              <a:off x="0" y="0"/>
              <a:ext cx="812800" cy="1459513"/>
            </a:xfrm>
            <a:custGeom>
              <a:avLst/>
              <a:gdLst/>
              <a:ahLst/>
              <a:cxnLst/>
              <a:rect l="l" t="t" r="r" b="b"/>
              <a:pathLst>
                <a:path w="812800" h="1459513">
                  <a:moveTo>
                    <a:pt x="0" y="0"/>
                  </a:moveTo>
                  <a:lnTo>
                    <a:pt x="812800" y="0"/>
                  </a:lnTo>
                  <a:lnTo>
                    <a:pt x="812800" y="1459513"/>
                  </a:lnTo>
                  <a:lnTo>
                    <a:pt x="0" y="1459513"/>
                  </a:lnTo>
                  <a:close/>
                </a:path>
              </a:pathLst>
            </a:custGeom>
            <a:solidFill>
              <a:srgbClr val="002F60"/>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394909">
            <a:off x="787083" y="-1714572"/>
            <a:ext cx="10911652" cy="3708995"/>
          </a:xfrm>
          <a:prstGeom prst="rect">
            <a:avLst/>
          </a:prstGeom>
        </p:spPr>
      </p:pic>
      <p:grpSp>
        <p:nvGrpSpPr>
          <p:cNvPr id="7" name="Group 7"/>
          <p:cNvGrpSpPr/>
          <p:nvPr/>
        </p:nvGrpSpPr>
        <p:grpSpPr>
          <a:xfrm rot="8202600">
            <a:off x="7541253" y="-5083726"/>
            <a:ext cx="8023972" cy="8835770"/>
            <a:chOff x="0" y="0"/>
            <a:chExt cx="2927153" cy="3222458"/>
          </a:xfrm>
        </p:grpSpPr>
        <p:sp>
          <p:nvSpPr>
            <p:cNvPr id="8" name="Freeform 8"/>
            <p:cNvSpPr/>
            <p:nvPr/>
          </p:nvSpPr>
          <p:spPr>
            <a:xfrm>
              <a:off x="0" y="0"/>
              <a:ext cx="2927153" cy="3222458"/>
            </a:xfrm>
            <a:custGeom>
              <a:avLst/>
              <a:gdLst/>
              <a:ahLst/>
              <a:cxnLst/>
              <a:rect l="l" t="t" r="r" b="b"/>
              <a:pathLst>
                <a:path w="2927153" h="3222458">
                  <a:moveTo>
                    <a:pt x="0" y="0"/>
                  </a:moveTo>
                  <a:lnTo>
                    <a:pt x="2927153" y="0"/>
                  </a:lnTo>
                  <a:lnTo>
                    <a:pt x="2927153" y="3222458"/>
                  </a:lnTo>
                  <a:lnTo>
                    <a:pt x="0" y="3222458"/>
                  </a:lnTo>
                  <a:close/>
                </a:path>
              </a:pathLst>
            </a:custGeom>
            <a:solidFill>
              <a:srgbClr val="002F60"/>
            </a:soli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671385" y="115030"/>
            <a:ext cx="6626215" cy="6627941"/>
          </a:xfrm>
          <a:prstGeom prst="rect">
            <a:avLst/>
          </a:prstGeom>
        </p:spPr>
      </p:pic>
      <p:grpSp>
        <p:nvGrpSpPr>
          <p:cNvPr id="11" name="Group 11"/>
          <p:cNvGrpSpPr/>
          <p:nvPr/>
        </p:nvGrpSpPr>
        <p:grpSpPr>
          <a:xfrm>
            <a:off x="7229760" y="310783"/>
            <a:ext cx="6212390" cy="6214009"/>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C00"/>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4" name="Group 14"/>
          <p:cNvGrpSpPr/>
          <p:nvPr/>
        </p:nvGrpSpPr>
        <p:grpSpPr>
          <a:xfrm>
            <a:off x="7383833" y="577144"/>
            <a:ext cx="5810297" cy="581181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96BD"/>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7" name="Group 17"/>
          <p:cNvGrpSpPr>
            <a:grpSpLocks noChangeAspect="1"/>
          </p:cNvGrpSpPr>
          <p:nvPr/>
        </p:nvGrpSpPr>
        <p:grpSpPr>
          <a:xfrm>
            <a:off x="7511090" y="847036"/>
            <a:ext cx="5441513" cy="5442908"/>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4906" r="-24906"/>
              </a:stretch>
            </a:blipFill>
          </p:spPr>
        </p:sp>
      </p:grpSp>
      <p:sp>
        <p:nvSpPr>
          <p:cNvPr id="19" name="TextBox 19"/>
          <p:cNvSpPr txBox="1"/>
          <p:nvPr/>
        </p:nvSpPr>
        <p:spPr>
          <a:xfrm>
            <a:off x="321221" y="2832684"/>
            <a:ext cx="2336599" cy="658300"/>
          </a:xfrm>
          <a:prstGeom prst="rect">
            <a:avLst/>
          </a:prstGeom>
        </p:spPr>
        <p:txBody>
          <a:bodyPr lIns="0" tIns="0" rIns="0" bIns="0" rtlCol="0" anchor="t">
            <a:spAutoFit/>
          </a:bodyPr>
          <a:lstStyle/>
          <a:p>
            <a:pPr>
              <a:lnSpc>
                <a:spcPts val="5123"/>
              </a:lnSpc>
            </a:pPr>
            <a:r>
              <a:rPr lang="en-US" sz="4500" b="1">
                <a:solidFill>
                  <a:srgbClr val="000000"/>
                </a:solidFill>
                <a:latin typeface="Arial" pitchFamily="34" charset="0"/>
              </a:rPr>
              <a:t>Bài 36</a:t>
            </a:r>
          </a:p>
        </p:txBody>
      </p:sp>
      <p:sp>
        <p:nvSpPr>
          <p:cNvPr id="20" name="TextBox 20"/>
          <p:cNvSpPr txBox="1"/>
          <p:nvPr/>
        </p:nvSpPr>
        <p:spPr>
          <a:xfrm>
            <a:off x="321220" y="3600240"/>
            <a:ext cx="9278391" cy="1761764"/>
          </a:xfrm>
          <a:prstGeom prst="rect">
            <a:avLst/>
          </a:prstGeom>
        </p:spPr>
        <p:txBody>
          <a:bodyPr wrap="square" lIns="0" tIns="0" rIns="0" bIns="0" rtlCol="0" anchor="t">
            <a:spAutoFit/>
          </a:bodyPr>
          <a:lstStyle/>
          <a:p>
            <a:pPr>
              <a:lnSpc>
                <a:spcPct val="120000"/>
              </a:lnSpc>
            </a:pPr>
            <a:r>
              <a:rPr lang="en-US" sz="5000" b="1">
                <a:solidFill>
                  <a:srgbClr val="002F60"/>
                </a:solidFill>
                <a:latin typeface="Arial" pitchFamily="34" charset="0"/>
              </a:rPr>
              <a:t>DA VÀ ĐIỀU HÒA </a:t>
            </a:r>
            <a:endParaRPr lang="en-US" sz="5000" b="1" smtClean="0">
              <a:solidFill>
                <a:srgbClr val="002F60"/>
              </a:solidFill>
              <a:latin typeface="Arial" pitchFamily="34" charset="0"/>
            </a:endParaRPr>
          </a:p>
          <a:p>
            <a:pPr>
              <a:lnSpc>
                <a:spcPct val="120000"/>
              </a:lnSpc>
            </a:pPr>
            <a:r>
              <a:rPr lang="en-US" sz="5000" b="1" smtClean="0">
                <a:solidFill>
                  <a:srgbClr val="002F60"/>
                </a:solidFill>
                <a:latin typeface="Arial" pitchFamily="34" charset="0"/>
              </a:rPr>
              <a:t>THÂN </a:t>
            </a:r>
            <a:r>
              <a:rPr lang="en-US" sz="5000" b="1">
                <a:solidFill>
                  <a:srgbClr val="002F60"/>
                </a:solidFill>
                <a:latin typeface="Arial" pitchFamily="34" charset="0"/>
              </a:rPr>
              <a:t>NHIỆT Ở NGƯỜI</a:t>
            </a:r>
          </a:p>
        </p:txBody>
      </p:sp>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365030" flipH="1">
            <a:off x="-1027775" y="-1723373"/>
            <a:ext cx="8959832" cy="30471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4413" y="0"/>
            <a:ext cx="1024018" cy="1024285"/>
          </a:xfrm>
          <a:prstGeom prst="rect">
            <a:avLst/>
          </a:prstGeom>
        </p:spPr>
      </p:pic>
      <p:grpSp>
        <p:nvGrpSpPr>
          <p:cNvPr id="7" name="Group 7"/>
          <p:cNvGrpSpPr/>
          <p:nvPr/>
        </p:nvGrpSpPr>
        <p:grpSpPr>
          <a:xfrm>
            <a:off x="685622" y="1193842"/>
            <a:ext cx="10817582" cy="1252657"/>
            <a:chOff x="0" y="0"/>
            <a:chExt cx="21640800" cy="2505314"/>
          </a:xfrm>
        </p:grpSpPr>
        <p:grpSp>
          <p:nvGrpSpPr>
            <p:cNvPr id="8" name="Group 8"/>
            <p:cNvGrpSpPr/>
            <p:nvPr/>
          </p:nvGrpSpPr>
          <p:grpSpPr>
            <a:xfrm>
              <a:off x="0" y="0"/>
              <a:ext cx="21640800" cy="2505314"/>
              <a:chOff x="0" y="0"/>
              <a:chExt cx="4274726" cy="494877"/>
            </a:xfrm>
          </p:grpSpPr>
          <p:sp>
            <p:nvSpPr>
              <p:cNvPr id="9" name="Freeform 9"/>
              <p:cNvSpPr/>
              <p:nvPr/>
            </p:nvSpPr>
            <p:spPr>
              <a:xfrm>
                <a:off x="0" y="0"/>
                <a:ext cx="4274726" cy="494877"/>
              </a:xfrm>
              <a:custGeom>
                <a:avLst/>
                <a:gdLst/>
                <a:ahLst/>
                <a:cxnLst/>
                <a:rect l="l" t="t" r="r" b="b"/>
                <a:pathLst>
                  <a:path w="4274726" h="494877">
                    <a:moveTo>
                      <a:pt x="24327" y="0"/>
                    </a:moveTo>
                    <a:lnTo>
                      <a:pt x="4250399" y="0"/>
                    </a:lnTo>
                    <a:cubicBezTo>
                      <a:pt x="4263834" y="0"/>
                      <a:pt x="4274726" y="10891"/>
                      <a:pt x="4274726" y="24327"/>
                    </a:cubicBezTo>
                    <a:lnTo>
                      <a:pt x="4274726" y="470550"/>
                    </a:lnTo>
                    <a:cubicBezTo>
                      <a:pt x="4274726" y="483985"/>
                      <a:pt x="4263834" y="494877"/>
                      <a:pt x="4250399" y="494877"/>
                    </a:cubicBezTo>
                    <a:lnTo>
                      <a:pt x="24327" y="494877"/>
                    </a:lnTo>
                    <a:cubicBezTo>
                      <a:pt x="10891" y="494877"/>
                      <a:pt x="0" y="483985"/>
                      <a:pt x="0" y="470550"/>
                    </a:cubicBezTo>
                    <a:lnTo>
                      <a:pt x="0" y="24327"/>
                    </a:lnTo>
                    <a:cubicBezTo>
                      <a:pt x="0" y="10891"/>
                      <a:pt x="10891" y="0"/>
                      <a:pt x="24327" y="0"/>
                    </a:cubicBezTo>
                    <a:close/>
                  </a:path>
                </a:pathLst>
              </a:custGeom>
              <a:solidFill>
                <a:srgbClr val="FFDE5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131886" y="419750"/>
              <a:ext cx="21377027"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và cho biết khi trời nóng và khi trời lạnh, các mạch máu dưới da, tuyến mồ hôi và các cơ dựng lông hoạt động như thế nào?</a:t>
              </a:r>
            </a:p>
          </p:txBody>
        </p:sp>
      </p:grpSp>
      <p:pic>
        <p:nvPicPr>
          <p:cNvPr id="12" name="Picture 12"/>
          <p:cNvPicPr>
            <a:picLocks noChangeAspect="1"/>
          </p:cNvPicPr>
          <p:nvPr/>
        </p:nvPicPr>
        <p:blipFill>
          <a:blip r:embed="rId6"/>
          <a:srcRect t="6203" b="6203"/>
          <a:stretch>
            <a:fillRect/>
          </a:stretch>
        </p:blipFill>
        <p:spPr>
          <a:xfrm>
            <a:off x="685621" y="2617949"/>
            <a:ext cx="5408791" cy="3554251"/>
          </a:xfrm>
          <a:prstGeom prst="rect">
            <a:avLst/>
          </a:prstGeom>
        </p:spPr>
      </p:pic>
      <p:pic>
        <p:nvPicPr>
          <p:cNvPr id="13" name="Picture 13"/>
          <p:cNvPicPr>
            <a:picLocks noChangeAspect="1"/>
          </p:cNvPicPr>
          <p:nvPr/>
        </p:nvPicPr>
        <p:blipFill>
          <a:blip r:embed="rId7"/>
          <a:srcRect l="3379" r="3379"/>
          <a:stretch>
            <a:fillRect/>
          </a:stretch>
        </p:blipFill>
        <p:spPr>
          <a:xfrm>
            <a:off x="6226232" y="2617949"/>
            <a:ext cx="5276972" cy="3554251"/>
          </a:xfrm>
          <a:prstGeom prst="rect">
            <a:avLst/>
          </a:prstGeom>
        </p:spPr>
      </p:pic>
      <p:sp>
        <p:nvSpPr>
          <p:cNvPr id="14" name="TextBox 14"/>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15" name="TextBox 15"/>
          <p:cNvSpPr txBox="1"/>
          <p:nvPr/>
        </p:nvSpPr>
        <p:spPr>
          <a:xfrm>
            <a:off x="7270791" y="287867"/>
            <a:ext cx="5001113"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2. Điều hòa thân nhiệt</a:t>
            </a:r>
          </a:p>
        </p:txBody>
      </p:sp>
      <p:sp>
        <p:nvSpPr>
          <p:cNvPr id="16" name="TextBox 16"/>
          <p:cNvSpPr txBox="1"/>
          <p:nvPr/>
        </p:nvSpPr>
        <p:spPr>
          <a:xfrm>
            <a:off x="1228701" y="6299200"/>
            <a:ext cx="4322631"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Khi trời nóng</a:t>
            </a:r>
          </a:p>
        </p:txBody>
      </p:sp>
      <p:sp>
        <p:nvSpPr>
          <p:cNvPr id="17" name="TextBox 17"/>
          <p:cNvSpPr txBox="1"/>
          <p:nvPr/>
        </p:nvSpPr>
        <p:spPr>
          <a:xfrm>
            <a:off x="6703402" y="6299200"/>
            <a:ext cx="4322631"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Khi trời lạnh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4413" y="0"/>
            <a:ext cx="1024018" cy="1024285"/>
          </a:xfrm>
          <a:prstGeom prst="rect">
            <a:avLst/>
          </a:prstGeom>
        </p:spPr>
      </p:pic>
      <p:sp>
        <p:nvSpPr>
          <p:cNvPr id="7" name="TextBox 7"/>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8" name="TextBox 8"/>
          <p:cNvSpPr txBox="1"/>
          <p:nvPr/>
        </p:nvSpPr>
        <p:spPr>
          <a:xfrm>
            <a:off x="7270791" y="287867"/>
            <a:ext cx="5001113"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2. Điều hòa thân nhiệt</a:t>
            </a:r>
          </a:p>
        </p:txBody>
      </p:sp>
      <p:grpSp>
        <p:nvGrpSpPr>
          <p:cNvPr id="9" name="Group 9"/>
          <p:cNvGrpSpPr/>
          <p:nvPr/>
        </p:nvGrpSpPr>
        <p:grpSpPr>
          <a:xfrm>
            <a:off x="685621" y="1630103"/>
            <a:ext cx="11123791" cy="5138083"/>
            <a:chOff x="0" y="-47625"/>
            <a:chExt cx="22253376" cy="10276166"/>
          </a:xfrm>
        </p:grpSpPr>
        <p:pic>
          <p:nvPicPr>
            <p:cNvPr id="10" name="Picture 10"/>
            <p:cNvPicPr>
              <a:picLocks noChangeAspect="1"/>
            </p:cNvPicPr>
            <p:nvPr/>
          </p:nvPicPr>
          <p:blipFill>
            <a:blip r:embed="rId6"/>
            <a:srcRect/>
            <a:stretch>
              <a:fillRect/>
            </a:stretch>
          </p:blipFill>
          <p:spPr>
            <a:xfrm>
              <a:off x="5298074" y="810322"/>
              <a:ext cx="11044653" cy="8882972"/>
            </a:xfrm>
            <a:prstGeom prst="rect">
              <a:avLst/>
            </a:prstGeom>
          </p:spPr>
        </p:pic>
        <p:sp>
          <p:nvSpPr>
            <p:cNvPr id="11" name="TextBox 11"/>
            <p:cNvSpPr txBox="1"/>
            <p:nvPr/>
          </p:nvSpPr>
          <p:spPr>
            <a:xfrm>
              <a:off x="0" y="220829"/>
              <a:ext cx="5255432" cy="1196909"/>
            </a:xfrm>
            <a:prstGeom prst="rect">
              <a:avLst/>
            </a:prstGeom>
          </p:spPr>
          <p:txBody>
            <a:bodyPr lIns="0" tIns="0" rIns="0" bIns="0" rtlCol="0" anchor="t">
              <a:spAutoFit/>
            </a:bodyPr>
            <a:lstStyle/>
            <a:p>
              <a:pPr>
                <a:lnSpc>
                  <a:spcPts val="2332"/>
                </a:lnSpc>
              </a:pPr>
              <a:r>
                <a:rPr lang="en-US" sz="1700" b="1" i="1">
                  <a:solidFill>
                    <a:srgbClr val="C60808"/>
                  </a:solidFill>
                  <a:latin typeface="Arial" pitchFamily="34" charset="0"/>
                </a:rPr>
                <a:t>Nhiệt độ bên ngoài nóng hoặc khi vận động</a:t>
              </a:r>
            </a:p>
          </p:txBody>
        </p:sp>
        <p:sp>
          <p:nvSpPr>
            <p:cNvPr id="12" name="TextBox 12"/>
            <p:cNvSpPr txBox="1"/>
            <p:nvPr/>
          </p:nvSpPr>
          <p:spPr>
            <a:xfrm>
              <a:off x="16342727" y="388047"/>
              <a:ext cx="5298073" cy="589906"/>
            </a:xfrm>
            <a:prstGeom prst="rect">
              <a:avLst/>
            </a:prstGeom>
          </p:spPr>
          <p:txBody>
            <a:bodyPr lIns="0" tIns="0" rIns="0" bIns="0" rtlCol="0" anchor="t">
              <a:spAutoFit/>
            </a:bodyPr>
            <a:lstStyle/>
            <a:p>
              <a:pPr algn="r">
                <a:lnSpc>
                  <a:spcPts val="2332"/>
                </a:lnSpc>
              </a:pPr>
              <a:r>
                <a:rPr lang="en-US" sz="1700" b="1" i="1">
                  <a:solidFill>
                    <a:srgbClr val="002F60"/>
                  </a:solidFill>
                  <a:latin typeface="Arial" pitchFamily="34" charset="0"/>
                </a:rPr>
                <a:t>Nhiệt độ bên ngoài lạnh</a:t>
              </a:r>
            </a:p>
          </p:txBody>
        </p:sp>
        <p:sp>
          <p:nvSpPr>
            <p:cNvPr id="13" name="AutoShape 13"/>
            <p:cNvSpPr/>
            <p:nvPr/>
          </p:nvSpPr>
          <p:spPr>
            <a:xfrm>
              <a:off x="5255432" y="685439"/>
              <a:ext cx="3141477" cy="0"/>
            </a:xfrm>
            <a:prstGeom prst="line">
              <a:avLst/>
            </a:prstGeom>
            <a:ln w="63500" cap="flat">
              <a:solidFill>
                <a:srgbClr val="C60808"/>
              </a:solidFill>
              <a:prstDash val="solid"/>
              <a:headEnd type="none" w="sm" len="sm"/>
              <a:tailEnd type="arrow" w="med" len="sm"/>
            </a:ln>
          </p:spPr>
        </p:sp>
        <p:sp>
          <p:nvSpPr>
            <p:cNvPr id="14" name="AutoShape 14"/>
            <p:cNvSpPr/>
            <p:nvPr/>
          </p:nvSpPr>
          <p:spPr>
            <a:xfrm flipH="1">
              <a:off x="13306721" y="717189"/>
              <a:ext cx="3036006" cy="0"/>
            </a:xfrm>
            <a:prstGeom prst="line">
              <a:avLst/>
            </a:prstGeom>
            <a:ln w="63500" cap="flat">
              <a:solidFill>
                <a:srgbClr val="002F60"/>
              </a:solidFill>
              <a:prstDash val="solid"/>
              <a:headEnd type="none" w="sm" len="sm"/>
              <a:tailEnd type="arrow" w="med" len="sm"/>
            </a:ln>
          </p:spPr>
        </p:sp>
        <p:sp>
          <p:nvSpPr>
            <p:cNvPr id="15" name="TextBox 15"/>
            <p:cNvSpPr txBox="1"/>
            <p:nvPr/>
          </p:nvSpPr>
          <p:spPr>
            <a:xfrm>
              <a:off x="8396908" y="9048731"/>
              <a:ext cx="4909812" cy="1179810"/>
            </a:xfrm>
            <a:prstGeom prst="rect">
              <a:avLst/>
            </a:prstGeom>
          </p:spPr>
          <p:txBody>
            <a:bodyPr lIns="0" tIns="0" rIns="0" bIns="0" rtlCol="0" anchor="t">
              <a:spAutoFit/>
            </a:bodyPr>
            <a:lstStyle/>
            <a:p>
              <a:pPr algn="ctr">
                <a:lnSpc>
                  <a:spcPts val="2332"/>
                </a:lnSpc>
              </a:pPr>
              <a:r>
                <a:rPr lang="en-US" sz="1700" b="1" i="1">
                  <a:solidFill>
                    <a:srgbClr val="000000"/>
                  </a:solidFill>
                  <a:latin typeface="Arial" pitchFamily="34" charset="0"/>
                </a:rPr>
                <a:t>Trung tâm điều nhiệt vùng dưới đồi</a:t>
              </a:r>
            </a:p>
          </p:txBody>
        </p:sp>
        <p:sp>
          <p:nvSpPr>
            <p:cNvPr id="16" name="AutoShape 16"/>
            <p:cNvSpPr/>
            <p:nvPr/>
          </p:nvSpPr>
          <p:spPr>
            <a:xfrm flipH="1" flipV="1">
              <a:off x="10248889" y="5251808"/>
              <a:ext cx="602925" cy="3844546"/>
            </a:xfrm>
            <a:prstGeom prst="line">
              <a:avLst/>
            </a:prstGeom>
            <a:ln w="63500" cap="flat">
              <a:solidFill>
                <a:srgbClr val="000000"/>
              </a:solidFill>
              <a:prstDash val="solid"/>
              <a:headEnd type="none" w="sm" len="sm"/>
              <a:tailEnd type="arrow" w="med" len="sm"/>
            </a:ln>
          </p:spPr>
        </p:sp>
        <p:sp>
          <p:nvSpPr>
            <p:cNvPr id="17" name="TextBox 17"/>
            <p:cNvSpPr txBox="1"/>
            <p:nvPr/>
          </p:nvSpPr>
          <p:spPr>
            <a:xfrm>
              <a:off x="0" y="3075536"/>
              <a:ext cx="5276884" cy="1196909"/>
            </a:xfrm>
            <a:prstGeom prst="rect">
              <a:avLst/>
            </a:prstGeom>
          </p:spPr>
          <p:txBody>
            <a:bodyPr lIns="0" tIns="0" rIns="0" bIns="0" rtlCol="0" anchor="t">
              <a:spAutoFit/>
            </a:bodyPr>
            <a:lstStyle/>
            <a:p>
              <a:pPr algn="ctr">
                <a:lnSpc>
                  <a:spcPts val="2332"/>
                </a:lnSpc>
              </a:pPr>
              <a:r>
                <a:rPr lang="en-US" sz="1700" b="1" i="1">
                  <a:solidFill>
                    <a:srgbClr val="000000"/>
                  </a:solidFill>
                  <a:latin typeface="Arial" pitchFamily="34" charset="0"/>
                </a:rPr>
                <a:t>Thân nhiệt tăng</a:t>
              </a:r>
            </a:p>
            <a:p>
              <a:pPr algn="ctr">
                <a:lnSpc>
                  <a:spcPts val="2332"/>
                </a:lnSpc>
              </a:pPr>
              <a:r>
                <a:rPr lang="en-US" sz="1700" b="1" i="1">
                  <a:solidFill>
                    <a:srgbClr val="000000"/>
                  </a:solidFill>
                  <a:latin typeface="Arial" pitchFamily="34" charset="0"/>
                </a:rPr>
                <a:t>Kích hoạt cơ chế làm mát</a:t>
              </a:r>
            </a:p>
          </p:txBody>
        </p:sp>
        <p:sp>
          <p:nvSpPr>
            <p:cNvPr id="18" name="AutoShape 18"/>
            <p:cNvSpPr/>
            <p:nvPr/>
          </p:nvSpPr>
          <p:spPr>
            <a:xfrm>
              <a:off x="5276884" y="3665027"/>
              <a:ext cx="3088610" cy="2830848"/>
            </a:xfrm>
            <a:prstGeom prst="line">
              <a:avLst/>
            </a:prstGeom>
            <a:ln w="63500" cap="flat">
              <a:solidFill>
                <a:srgbClr val="000000"/>
              </a:solidFill>
              <a:prstDash val="solid"/>
              <a:headEnd type="none" w="sm" len="sm"/>
              <a:tailEnd type="arrow" w="med" len="sm"/>
            </a:ln>
          </p:spPr>
        </p:sp>
        <p:sp>
          <p:nvSpPr>
            <p:cNvPr id="19" name="AutoShape 19"/>
            <p:cNvSpPr/>
            <p:nvPr/>
          </p:nvSpPr>
          <p:spPr>
            <a:xfrm>
              <a:off x="5466500" y="5356367"/>
              <a:ext cx="1354689" cy="1162915"/>
            </a:xfrm>
            <a:prstGeom prst="line">
              <a:avLst/>
            </a:prstGeom>
            <a:ln w="63500" cap="flat">
              <a:solidFill>
                <a:srgbClr val="000000"/>
              </a:solidFill>
              <a:prstDash val="solid"/>
              <a:headEnd type="none" w="sm" len="sm"/>
              <a:tailEnd type="arrow" w="med" len="sm"/>
            </a:ln>
          </p:spPr>
        </p:sp>
        <p:sp>
          <p:nvSpPr>
            <p:cNvPr id="20" name="TextBox 20"/>
            <p:cNvSpPr txBox="1"/>
            <p:nvPr/>
          </p:nvSpPr>
          <p:spPr>
            <a:xfrm>
              <a:off x="7177132" y="-47625"/>
              <a:ext cx="7239819" cy="1179810"/>
            </a:xfrm>
            <a:prstGeom prst="rect">
              <a:avLst/>
            </a:prstGeom>
          </p:spPr>
          <p:txBody>
            <a:bodyPr lIns="0" tIns="0" rIns="0" bIns="0" rtlCol="0" anchor="t">
              <a:spAutoFit/>
            </a:bodyPr>
            <a:lstStyle/>
            <a:p>
              <a:pPr algn="ctr">
                <a:lnSpc>
                  <a:spcPts val="2332"/>
                </a:lnSpc>
              </a:pPr>
              <a:r>
                <a:rPr lang="en-US" sz="1700" b="1" i="1">
                  <a:solidFill>
                    <a:srgbClr val="C60808"/>
                  </a:solidFill>
                  <a:latin typeface="Arial" pitchFamily="34" charset="0"/>
                </a:rPr>
                <a:t>Thụ thể nhiệt trên da </a:t>
              </a:r>
            </a:p>
            <a:p>
              <a:pPr algn="ctr">
                <a:lnSpc>
                  <a:spcPts val="2332"/>
                </a:lnSpc>
              </a:pPr>
              <a:r>
                <a:rPr lang="en-US" sz="1700" b="1" i="1">
                  <a:solidFill>
                    <a:srgbClr val="C60808"/>
                  </a:solidFill>
                  <a:latin typeface="Arial" pitchFamily="34" charset="0"/>
                </a:rPr>
                <a:t>Nhiệt độ của máu</a:t>
              </a:r>
            </a:p>
          </p:txBody>
        </p:sp>
        <p:sp>
          <p:nvSpPr>
            <p:cNvPr id="21" name="TextBox 21"/>
            <p:cNvSpPr txBox="1"/>
            <p:nvPr/>
          </p:nvSpPr>
          <p:spPr>
            <a:xfrm>
              <a:off x="16672578" y="3075536"/>
              <a:ext cx="5276884" cy="1196909"/>
            </a:xfrm>
            <a:prstGeom prst="rect">
              <a:avLst/>
            </a:prstGeom>
          </p:spPr>
          <p:txBody>
            <a:bodyPr lIns="0" tIns="0" rIns="0" bIns="0" rtlCol="0" anchor="t">
              <a:spAutoFit/>
            </a:bodyPr>
            <a:lstStyle/>
            <a:p>
              <a:pPr algn="ctr">
                <a:lnSpc>
                  <a:spcPts val="2332"/>
                </a:lnSpc>
              </a:pPr>
              <a:r>
                <a:rPr lang="en-US" sz="1700" b="1" i="1">
                  <a:solidFill>
                    <a:srgbClr val="000000"/>
                  </a:solidFill>
                  <a:latin typeface="Arial" pitchFamily="34" charset="0"/>
                </a:rPr>
                <a:t>Thân nhiệt giảm</a:t>
              </a:r>
            </a:p>
            <a:p>
              <a:pPr algn="ctr">
                <a:lnSpc>
                  <a:spcPts val="2332"/>
                </a:lnSpc>
              </a:pPr>
              <a:r>
                <a:rPr lang="en-US" sz="1700" b="1" i="1">
                  <a:solidFill>
                    <a:srgbClr val="000000"/>
                  </a:solidFill>
                  <a:latin typeface="Arial" pitchFamily="34" charset="0"/>
                </a:rPr>
                <a:t>Kích hoạt cơ chế làm ấm</a:t>
              </a:r>
            </a:p>
          </p:txBody>
        </p:sp>
        <p:sp>
          <p:nvSpPr>
            <p:cNvPr id="22" name="TextBox 22"/>
            <p:cNvSpPr txBox="1"/>
            <p:nvPr/>
          </p:nvSpPr>
          <p:spPr>
            <a:xfrm>
              <a:off x="168164" y="5035569"/>
              <a:ext cx="5276884" cy="589906"/>
            </a:xfrm>
            <a:prstGeom prst="rect">
              <a:avLst/>
            </a:prstGeom>
          </p:spPr>
          <p:txBody>
            <a:bodyPr lIns="0" tIns="0" rIns="0" bIns="0" rtlCol="0" anchor="t">
              <a:spAutoFit/>
            </a:bodyPr>
            <a:lstStyle/>
            <a:p>
              <a:pPr algn="ctr">
                <a:lnSpc>
                  <a:spcPts val="2332"/>
                </a:lnSpc>
              </a:pPr>
              <a:r>
                <a:rPr lang="en-US" sz="1700" b="1" i="1">
                  <a:solidFill>
                    <a:srgbClr val="000000"/>
                  </a:solidFill>
                  <a:latin typeface="Arial" pitchFamily="34" charset="0"/>
                </a:rPr>
                <a:t>Bốc hơi để thoát nhiệt</a:t>
              </a:r>
            </a:p>
          </p:txBody>
        </p:sp>
        <p:grpSp>
          <p:nvGrpSpPr>
            <p:cNvPr id="23" name="Group 23"/>
            <p:cNvGrpSpPr/>
            <p:nvPr/>
          </p:nvGrpSpPr>
          <p:grpSpPr>
            <a:xfrm>
              <a:off x="0" y="6543372"/>
              <a:ext cx="5255432" cy="3149922"/>
              <a:chOff x="0" y="0"/>
              <a:chExt cx="1038110" cy="622207"/>
            </a:xfrm>
          </p:grpSpPr>
          <p:sp>
            <p:nvSpPr>
              <p:cNvPr id="24" name="Freeform 24"/>
              <p:cNvSpPr/>
              <p:nvPr/>
            </p:nvSpPr>
            <p:spPr>
              <a:xfrm>
                <a:off x="0" y="0"/>
                <a:ext cx="1038110" cy="622207"/>
              </a:xfrm>
              <a:custGeom>
                <a:avLst/>
                <a:gdLst/>
                <a:ahLst/>
                <a:cxnLst/>
                <a:rect l="l" t="t" r="r" b="b"/>
                <a:pathLst>
                  <a:path w="1038110" h="622207">
                    <a:moveTo>
                      <a:pt x="100173" y="0"/>
                    </a:moveTo>
                    <a:lnTo>
                      <a:pt x="937937" y="0"/>
                    </a:lnTo>
                    <a:cubicBezTo>
                      <a:pt x="993261" y="0"/>
                      <a:pt x="1038110" y="44849"/>
                      <a:pt x="1038110" y="100173"/>
                    </a:cubicBezTo>
                    <a:lnTo>
                      <a:pt x="1038110" y="522034"/>
                    </a:lnTo>
                    <a:cubicBezTo>
                      <a:pt x="1038110" y="577358"/>
                      <a:pt x="993261" y="622207"/>
                      <a:pt x="937937" y="622207"/>
                    </a:cubicBezTo>
                    <a:lnTo>
                      <a:pt x="100173" y="622207"/>
                    </a:lnTo>
                    <a:cubicBezTo>
                      <a:pt x="44849" y="622207"/>
                      <a:pt x="0" y="577358"/>
                      <a:pt x="0" y="522034"/>
                    </a:cubicBezTo>
                    <a:lnTo>
                      <a:pt x="0" y="100173"/>
                    </a:lnTo>
                    <a:cubicBezTo>
                      <a:pt x="0" y="44849"/>
                      <a:pt x="44849" y="0"/>
                      <a:pt x="100173" y="0"/>
                    </a:cubicBezTo>
                    <a:close/>
                  </a:path>
                </a:pathLst>
              </a:custGeom>
              <a:gradFill rotWithShape="1">
                <a:gsLst>
                  <a:gs pos="0">
                    <a:srgbClr val="FFF7AD">
                      <a:alpha val="100000"/>
                    </a:srgbClr>
                  </a:gs>
                  <a:gs pos="100000">
                    <a:srgbClr val="FFA9F9">
                      <a:alpha val="100000"/>
                    </a:srgbClr>
                  </a:gs>
                </a:gsLst>
                <a:lin ang="0"/>
              </a:gra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26" name="TextBox 26"/>
            <p:cNvSpPr txBox="1"/>
            <p:nvPr/>
          </p:nvSpPr>
          <p:spPr>
            <a:xfrm>
              <a:off x="0" y="7236741"/>
              <a:ext cx="5181898" cy="1795363"/>
            </a:xfrm>
            <a:prstGeom prst="rect">
              <a:avLst/>
            </a:prstGeom>
          </p:spPr>
          <p:txBody>
            <a:bodyPr lIns="0" tIns="0" rIns="0" bIns="0" rtlCol="0" anchor="t">
              <a:spAutoFit/>
            </a:bodyPr>
            <a:lstStyle/>
            <a:p>
              <a:pPr algn="ctr">
                <a:lnSpc>
                  <a:spcPts val="2332"/>
                </a:lnSpc>
              </a:pPr>
              <a:r>
                <a:rPr lang="en-US" sz="1700" b="1" i="1">
                  <a:solidFill>
                    <a:srgbClr val="000000"/>
                  </a:solidFill>
                  <a:latin typeface="Arial" pitchFamily="34" charset="0"/>
                </a:rPr>
                <a:t>Cơ dựng lông dãn</a:t>
              </a:r>
            </a:p>
            <a:p>
              <a:pPr algn="ctr">
                <a:lnSpc>
                  <a:spcPts val="2332"/>
                </a:lnSpc>
              </a:pPr>
              <a:r>
                <a:rPr lang="en-US" sz="1700" b="1" i="1">
                  <a:solidFill>
                    <a:srgbClr val="000000"/>
                  </a:solidFill>
                  <a:latin typeface="Arial" pitchFamily="34" charset="0"/>
                </a:rPr>
                <a:t>Tăng tiết mồ hôi</a:t>
              </a:r>
            </a:p>
            <a:p>
              <a:pPr algn="ctr">
                <a:lnSpc>
                  <a:spcPts val="2332"/>
                </a:lnSpc>
              </a:pPr>
              <a:r>
                <a:rPr lang="en-US" sz="1700" b="1" i="1">
                  <a:solidFill>
                    <a:srgbClr val="000000"/>
                  </a:solidFill>
                  <a:latin typeface="Arial" pitchFamily="34" charset="0"/>
                </a:rPr>
                <a:t>Mao mạch giãn</a:t>
              </a:r>
            </a:p>
          </p:txBody>
        </p:sp>
        <p:grpSp>
          <p:nvGrpSpPr>
            <p:cNvPr id="27" name="Group 27"/>
            <p:cNvGrpSpPr/>
            <p:nvPr/>
          </p:nvGrpSpPr>
          <p:grpSpPr>
            <a:xfrm>
              <a:off x="16342726" y="6543372"/>
              <a:ext cx="5255432" cy="3149922"/>
              <a:chOff x="0" y="0"/>
              <a:chExt cx="1038110" cy="622207"/>
            </a:xfrm>
          </p:grpSpPr>
          <p:sp>
            <p:nvSpPr>
              <p:cNvPr id="28" name="Freeform 28"/>
              <p:cNvSpPr/>
              <p:nvPr/>
            </p:nvSpPr>
            <p:spPr>
              <a:xfrm>
                <a:off x="0" y="0"/>
                <a:ext cx="1038110" cy="622207"/>
              </a:xfrm>
              <a:custGeom>
                <a:avLst/>
                <a:gdLst/>
                <a:ahLst/>
                <a:cxnLst/>
                <a:rect l="l" t="t" r="r" b="b"/>
                <a:pathLst>
                  <a:path w="1038110" h="622207">
                    <a:moveTo>
                      <a:pt x="100173" y="0"/>
                    </a:moveTo>
                    <a:lnTo>
                      <a:pt x="937937" y="0"/>
                    </a:lnTo>
                    <a:cubicBezTo>
                      <a:pt x="993261" y="0"/>
                      <a:pt x="1038110" y="44849"/>
                      <a:pt x="1038110" y="100173"/>
                    </a:cubicBezTo>
                    <a:lnTo>
                      <a:pt x="1038110" y="522034"/>
                    </a:lnTo>
                    <a:cubicBezTo>
                      <a:pt x="1038110" y="577358"/>
                      <a:pt x="993261" y="622207"/>
                      <a:pt x="937937" y="622207"/>
                    </a:cubicBezTo>
                    <a:lnTo>
                      <a:pt x="100173" y="622207"/>
                    </a:lnTo>
                    <a:cubicBezTo>
                      <a:pt x="44849" y="622207"/>
                      <a:pt x="0" y="577358"/>
                      <a:pt x="0" y="522034"/>
                    </a:cubicBezTo>
                    <a:lnTo>
                      <a:pt x="0" y="100173"/>
                    </a:lnTo>
                    <a:cubicBezTo>
                      <a:pt x="0" y="44849"/>
                      <a:pt x="44849" y="0"/>
                      <a:pt x="100173" y="0"/>
                    </a:cubicBezTo>
                    <a:close/>
                  </a:path>
                </a:pathLst>
              </a:custGeom>
              <a:gradFill rotWithShape="1">
                <a:gsLst>
                  <a:gs pos="0">
                    <a:srgbClr val="CDFFD8">
                      <a:alpha val="100000"/>
                    </a:srgbClr>
                  </a:gs>
                  <a:gs pos="100000">
                    <a:srgbClr val="94B9FF">
                      <a:alpha val="100000"/>
                    </a:srgbClr>
                  </a:gs>
                </a:gsLst>
                <a:lin ang="0"/>
              </a:gradFill>
            </p:spPr>
          </p:sp>
          <p:sp>
            <p:nvSpPr>
              <p:cNvPr id="29" name="TextBox 29"/>
              <p:cNvSpPr txBox="1"/>
              <p:nvPr/>
            </p:nvSpPr>
            <p:spPr>
              <a:xfrm>
                <a:off x="0" y="-57150"/>
                <a:ext cx="812800" cy="86995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30" name="TextBox 30"/>
            <p:cNvSpPr txBox="1"/>
            <p:nvPr/>
          </p:nvSpPr>
          <p:spPr>
            <a:xfrm>
              <a:off x="16342726" y="7236741"/>
              <a:ext cx="5181898" cy="1795363"/>
            </a:xfrm>
            <a:prstGeom prst="rect">
              <a:avLst/>
            </a:prstGeom>
          </p:spPr>
          <p:txBody>
            <a:bodyPr lIns="0" tIns="0" rIns="0" bIns="0" rtlCol="0" anchor="t">
              <a:spAutoFit/>
            </a:bodyPr>
            <a:lstStyle/>
            <a:p>
              <a:pPr algn="ctr">
                <a:lnSpc>
                  <a:spcPts val="2332"/>
                </a:lnSpc>
              </a:pPr>
              <a:r>
                <a:rPr lang="en-US" sz="1700" b="1" i="1">
                  <a:solidFill>
                    <a:srgbClr val="000000"/>
                  </a:solidFill>
                  <a:latin typeface="Arial" pitchFamily="34" charset="0"/>
                </a:rPr>
                <a:t>Cơ dựng lông co</a:t>
              </a:r>
            </a:p>
            <a:p>
              <a:pPr algn="ctr">
                <a:lnSpc>
                  <a:spcPts val="2332"/>
                </a:lnSpc>
              </a:pPr>
              <a:r>
                <a:rPr lang="en-US" sz="1700" b="1" i="1">
                  <a:solidFill>
                    <a:srgbClr val="000000"/>
                  </a:solidFill>
                  <a:latin typeface="Arial" pitchFamily="34" charset="0"/>
                </a:rPr>
                <a:t>Ngưng tiết mồ hôi</a:t>
              </a:r>
            </a:p>
            <a:p>
              <a:pPr algn="ctr">
                <a:lnSpc>
                  <a:spcPts val="2332"/>
                </a:lnSpc>
              </a:pPr>
              <a:r>
                <a:rPr lang="en-US" sz="1700" b="1" i="1">
                  <a:solidFill>
                    <a:srgbClr val="000000"/>
                  </a:solidFill>
                  <a:latin typeface="Arial" pitchFamily="34" charset="0"/>
                </a:rPr>
                <a:t>Mao mạch co</a:t>
              </a:r>
            </a:p>
          </p:txBody>
        </p:sp>
        <p:sp>
          <p:nvSpPr>
            <p:cNvPr id="31" name="AutoShape 31"/>
            <p:cNvSpPr/>
            <p:nvPr/>
          </p:nvSpPr>
          <p:spPr>
            <a:xfrm flipH="1">
              <a:off x="13275306" y="3665027"/>
              <a:ext cx="3418725" cy="2854254"/>
            </a:xfrm>
            <a:prstGeom prst="line">
              <a:avLst/>
            </a:prstGeom>
            <a:ln w="63500" cap="flat">
              <a:solidFill>
                <a:srgbClr val="000000"/>
              </a:solidFill>
              <a:prstDash val="solid"/>
              <a:headEnd type="none" w="sm" len="sm"/>
              <a:tailEnd type="arrow" w="med" len="sm"/>
            </a:ln>
          </p:spPr>
        </p:sp>
        <p:sp>
          <p:nvSpPr>
            <p:cNvPr id="32" name="TextBox 32"/>
            <p:cNvSpPr txBox="1"/>
            <p:nvPr/>
          </p:nvSpPr>
          <p:spPr>
            <a:xfrm>
              <a:off x="16976492" y="1439691"/>
              <a:ext cx="5276884" cy="1196910"/>
            </a:xfrm>
            <a:prstGeom prst="rect">
              <a:avLst/>
            </a:prstGeom>
          </p:spPr>
          <p:txBody>
            <a:bodyPr lIns="0" tIns="0" rIns="0" bIns="0" rtlCol="0" anchor="t">
              <a:spAutoFit/>
            </a:bodyPr>
            <a:lstStyle/>
            <a:p>
              <a:pPr algn="ctr">
                <a:lnSpc>
                  <a:spcPts val="2332"/>
                </a:lnSpc>
              </a:pPr>
              <a:r>
                <a:rPr lang="en-US" sz="1700" b="1" i="1">
                  <a:solidFill>
                    <a:srgbClr val="002F60"/>
                  </a:solidFill>
                  <a:latin typeface="Arial" pitchFamily="34" charset="0"/>
                </a:rPr>
                <a:t>Run cơ</a:t>
              </a:r>
            </a:p>
            <a:p>
              <a:pPr algn="ctr">
                <a:lnSpc>
                  <a:spcPts val="2332"/>
                </a:lnSpc>
              </a:pPr>
              <a:r>
                <a:rPr lang="en-US" sz="1700" b="1" i="1">
                  <a:solidFill>
                    <a:srgbClr val="002F60"/>
                  </a:solidFill>
                  <a:latin typeface="Arial" pitchFamily="34" charset="0"/>
                </a:rPr>
                <a:t>Tăng trao đổi chất</a:t>
              </a:r>
            </a:p>
          </p:txBody>
        </p:sp>
        <p:sp>
          <p:nvSpPr>
            <p:cNvPr id="33" name="AutoShape 33"/>
            <p:cNvSpPr/>
            <p:nvPr/>
          </p:nvSpPr>
          <p:spPr>
            <a:xfrm flipH="1">
              <a:off x="15344210" y="2053555"/>
              <a:ext cx="2227201" cy="1069605"/>
            </a:xfrm>
            <a:prstGeom prst="line">
              <a:avLst/>
            </a:prstGeom>
            <a:ln w="63500" cap="flat">
              <a:solidFill>
                <a:srgbClr val="002F60"/>
              </a:solidFill>
              <a:prstDash val="solid"/>
              <a:headEnd type="none" w="sm" len="sm"/>
              <a:tailEnd type="arrow" w="med" len="sm"/>
            </a:ln>
          </p:spPr>
        </p:sp>
        <p:sp>
          <p:nvSpPr>
            <p:cNvPr id="34" name="TextBox 34"/>
            <p:cNvSpPr txBox="1"/>
            <p:nvPr/>
          </p:nvSpPr>
          <p:spPr>
            <a:xfrm>
              <a:off x="0" y="1648183"/>
              <a:ext cx="5276884" cy="589906"/>
            </a:xfrm>
            <a:prstGeom prst="rect">
              <a:avLst/>
            </a:prstGeom>
          </p:spPr>
          <p:txBody>
            <a:bodyPr lIns="0" tIns="0" rIns="0" bIns="0" rtlCol="0" anchor="t">
              <a:spAutoFit/>
            </a:bodyPr>
            <a:lstStyle/>
            <a:p>
              <a:pPr algn="ctr">
                <a:lnSpc>
                  <a:spcPts val="2332"/>
                </a:lnSpc>
              </a:pPr>
              <a:r>
                <a:rPr lang="en-US" sz="1700" b="1" i="1">
                  <a:solidFill>
                    <a:srgbClr val="C60808"/>
                  </a:solidFill>
                  <a:latin typeface="Arial" pitchFamily="34" charset="0"/>
                </a:rPr>
                <a:t>Tăng thải nhiệt</a:t>
              </a:r>
            </a:p>
          </p:txBody>
        </p:sp>
        <p:sp>
          <p:nvSpPr>
            <p:cNvPr id="35" name="AutoShape 35"/>
            <p:cNvSpPr/>
            <p:nvPr/>
          </p:nvSpPr>
          <p:spPr>
            <a:xfrm>
              <a:off x="4570951" y="1974195"/>
              <a:ext cx="2270919" cy="1148965"/>
            </a:xfrm>
            <a:prstGeom prst="line">
              <a:avLst/>
            </a:prstGeom>
            <a:ln w="63500" cap="flat">
              <a:solidFill>
                <a:srgbClr val="C60808"/>
              </a:solidFill>
              <a:prstDash val="solid"/>
              <a:headEnd type="none" w="sm" len="sm"/>
              <a:tailEnd type="arrow" w="med" len="sm"/>
            </a:ln>
          </p:spPr>
        </p:sp>
      </p:grpSp>
      <p:sp>
        <p:nvSpPr>
          <p:cNvPr id="36" name="TextBox 36"/>
          <p:cNvSpPr txBox="1"/>
          <p:nvPr/>
        </p:nvSpPr>
        <p:spPr>
          <a:xfrm>
            <a:off x="2866268" y="1117908"/>
            <a:ext cx="6456291" cy="384529"/>
          </a:xfrm>
          <a:prstGeom prst="rect">
            <a:avLst/>
          </a:prstGeom>
        </p:spPr>
        <p:txBody>
          <a:bodyPr lIns="0" tIns="0" rIns="0" bIns="0" rtlCol="0" anchor="t">
            <a:spAutoFit/>
          </a:bodyPr>
          <a:lstStyle/>
          <a:p>
            <a:pPr algn="ctr">
              <a:lnSpc>
                <a:spcPts val="3266"/>
              </a:lnSpc>
            </a:pPr>
            <a:r>
              <a:rPr lang="en-US" sz="2300" b="1">
                <a:solidFill>
                  <a:srgbClr val="175029"/>
                </a:solidFill>
                <a:latin typeface="Arial" pitchFamily="34" charset="0"/>
              </a:rPr>
              <a:t>THÂN NHIỆT VỀ MỨC CÂN BẰNG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4413" y="0"/>
            <a:ext cx="1024018" cy="1024285"/>
          </a:xfrm>
          <a:prstGeom prst="rect">
            <a:avLst/>
          </a:prstGeom>
        </p:spPr>
      </p:pic>
      <p:grpSp>
        <p:nvGrpSpPr>
          <p:cNvPr id="7" name="Group 7"/>
          <p:cNvGrpSpPr/>
          <p:nvPr/>
        </p:nvGrpSpPr>
        <p:grpSpPr>
          <a:xfrm>
            <a:off x="685622" y="1191335"/>
            <a:ext cx="10834797" cy="1536743"/>
            <a:chOff x="0" y="0"/>
            <a:chExt cx="21675238" cy="3073486"/>
          </a:xfrm>
        </p:grpSpPr>
        <p:grpSp>
          <p:nvGrpSpPr>
            <p:cNvPr id="8" name="Group 8"/>
            <p:cNvGrpSpPr/>
            <p:nvPr/>
          </p:nvGrpSpPr>
          <p:grpSpPr>
            <a:xfrm>
              <a:off x="0" y="0"/>
              <a:ext cx="21675238" cy="3073486"/>
              <a:chOff x="0" y="0"/>
              <a:chExt cx="4281529" cy="607108"/>
            </a:xfrm>
          </p:grpSpPr>
          <p:sp>
            <p:nvSpPr>
              <p:cNvPr id="9" name="Freeform 9"/>
              <p:cNvSpPr/>
              <p:nvPr/>
            </p:nvSpPr>
            <p:spPr>
              <a:xfrm>
                <a:off x="0" y="0"/>
                <a:ext cx="4281529" cy="607108"/>
              </a:xfrm>
              <a:custGeom>
                <a:avLst/>
                <a:gdLst/>
                <a:ahLst/>
                <a:cxnLst/>
                <a:rect l="l" t="t" r="r" b="b"/>
                <a:pathLst>
                  <a:path w="4281529" h="607108">
                    <a:moveTo>
                      <a:pt x="24288" y="0"/>
                    </a:moveTo>
                    <a:lnTo>
                      <a:pt x="4257241" y="0"/>
                    </a:lnTo>
                    <a:cubicBezTo>
                      <a:pt x="4270654" y="0"/>
                      <a:pt x="4281529" y="10874"/>
                      <a:pt x="4281529" y="24288"/>
                    </a:cubicBezTo>
                    <a:lnTo>
                      <a:pt x="4281529" y="582820"/>
                    </a:lnTo>
                    <a:cubicBezTo>
                      <a:pt x="4281529" y="589262"/>
                      <a:pt x="4278970" y="595440"/>
                      <a:pt x="4274415" y="599995"/>
                    </a:cubicBezTo>
                    <a:cubicBezTo>
                      <a:pt x="4269860" y="604549"/>
                      <a:pt x="4263682" y="607108"/>
                      <a:pt x="4257241" y="607108"/>
                    </a:cubicBezTo>
                    <a:lnTo>
                      <a:pt x="24288" y="607108"/>
                    </a:lnTo>
                    <a:cubicBezTo>
                      <a:pt x="10874" y="607108"/>
                      <a:pt x="0" y="596234"/>
                      <a:pt x="0" y="582820"/>
                    </a:cubicBezTo>
                    <a:lnTo>
                      <a:pt x="0" y="24288"/>
                    </a:lnTo>
                    <a:cubicBezTo>
                      <a:pt x="0" y="10874"/>
                      <a:pt x="10874" y="0"/>
                      <a:pt x="24288" y="0"/>
                    </a:cubicBezTo>
                    <a:close/>
                  </a:path>
                </a:pathLst>
              </a:custGeom>
              <a:solidFill>
                <a:srgbClr val="C60808"/>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pic>
          <p:nvPicPr>
            <p:cNvPr id="11" name="Picture 11"/>
            <p:cNvPicPr>
              <a:picLocks noChangeAspect="1"/>
            </p:cNvPicPr>
            <p:nvPr/>
          </p:nvPicPr>
          <p:blipFill>
            <a:blip r:embed="rId6"/>
            <a:srcRect/>
            <a:stretch>
              <a:fillRect/>
            </a:stretch>
          </p:blipFill>
          <p:spPr>
            <a:xfrm>
              <a:off x="34438" y="0"/>
              <a:ext cx="3073486" cy="3073486"/>
            </a:xfrm>
            <a:prstGeom prst="rect">
              <a:avLst/>
            </a:prstGeom>
          </p:spPr>
        </p:pic>
        <p:sp>
          <p:nvSpPr>
            <p:cNvPr id="12" name="TextBox 12"/>
            <p:cNvSpPr txBox="1"/>
            <p:nvPr/>
          </p:nvSpPr>
          <p:spPr>
            <a:xfrm>
              <a:off x="3475285" y="291086"/>
              <a:ext cx="17586079" cy="2539156"/>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Điều hoà thân nhiệt là quá trình cơ thể điều chỉnh, cân đối cường độ sinh nhiệt và thải nhiệt sao cho nhiệt độ cơ thể duy trì ở mức bình thường</a:t>
              </a:r>
            </a:p>
          </p:txBody>
        </p:sp>
      </p:grpSp>
      <p:sp>
        <p:nvSpPr>
          <p:cNvPr id="13" name="TextBox 13"/>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14" name="TextBox 14"/>
          <p:cNvSpPr txBox="1"/>
          <p:nvPr/>
        </p:nvSpPr>
        <p:spPr>
          <a:xfrm>
            <a:off x="7270791" y="287867"/>
            <a:ext cx="5001113"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2. Điều hòa thân nhiệt</a:t>
            </a:r>
          </a:p>
        </p:txBody>
      </p:sp>
      <p:grpSp>
        <p:nvGrpSpPr>
          <p:cNvPr id="15" name="Group 15"/>
          <p:cNvGrpSpPr/>
          <p:nvPr/>
        </p:nvGrpSpPr>
        <p:grpSpPr>
          <a:xfrm>
            <a:off x="685622" y="2893179"/>
            <a:ext cx="10834797" cy="3279022"/>
            <a:chOff x="0" y="0"/>
            <a:chExt cx="21675238" cy="6824358"/>
          </a:xfrm>
        </p:grpSpPr>
        <p:grpSp>
          <p:nvGrpSpPr>
            <p:cNvPr id="16" name="Group 16"/>
            <p:cNvGrpSpPr/>
            <p:nvPr/>
          </p:nvGrpSpPr>
          <p:grpSpPr>
            <a:xfrm>
              <a:off x="0" y="0"/>
              <a:ext cx="21675238" cy="6824358"/>
              <a:chOff x="0" y="0"/>
              <a:chExt cx="6134114" cy="1931300"/>
            </a:xfrm>
          </p:grpSpPr>
          <p:sp>
            <p:nvSpPr>
              <p:cNvPr id="17" name="Freeform 17"/>
              <p:cNvSpPr/>
              <p:nvPr/>
            </p:nvSpPr>
            <p:spPr>
              <a:xfrm>
                <a:off x="0" y="0"/>
                <a:ext cx="6134114" cy="1931300"/>
              </a:xfrm>
              <a:custGeom>
                <a:avLst/>
                <a:gdLst/>
                <a:ahLst/>
                <a:cxnLst/>
                <a:rect l="l" t="t" r="r" b="b"/>
                <a:pathLst>
                  <a:path w="6134114" h="1931300">
                    <a:moveTo>
                      <a:pt x="6009654" y="59690"/>
                    </a:moveTo>
                    <a:cubicBezTo>
                      <a:pt x="6045214" y="59690"/>
                      <a:pt x="6074424" y="88900"/>
                      <a:pt x="6074424" y="124460"/>
                    </a:cubicBezTo>
                    <a:lnTo>
                      <a:pt x="6074424" y="1806840"/>
                    </a:lnTo>
                    <a:cubicBezTo>
                      <a:pt x="6074424" y="1842400"/>
                      <a:pt x="6045214" y="1871610"/>
                      <a:pt x="6009654" y="1871610"/>
                    </a:cubicBezTo>
                    <a:lnTo>
                      <a:pt x="124460" y="1871610"/>
                    </a:lnTo>
                    <a:cubicBezTo>
                      <a:pt x="88900" y="1871610"/>
                      <a:pt x="59690" y="1842400"/>
                      <a:pt x="59690" y="1806840"/>
                    </a:cubicBezTo>
                    <a:lnTo>
                      <a:pt x="59690" y="124460"/>
                    </a:lnTo>
                    <a:cubicBezTo>
                      <a:pt x="59690" y="88900"/>
                      <a:pt x="88900" y="59690"/>
                      <a:pt x="124460" y="59690"/>
                    </a:cubicBezTo>
                    <a:lnTo>
                      <a:pt x="6009654" y="59690"/>
                    </a:lnTo>
                    <a:moveTo>
                      <a:pt x="6009654" y="0"/>
                    </a:moveTo>
                    <a:lnTo>
                      <a:pt x="124460" y="0"/>
                    </a:lnTo>
                    <a:cubicBezTo>
                      <a:pt x="55880" y="0"/>
                      <a:pt x="0" y="55880"/>
                      <a:pt x="0" y="124460"/>
                    </a:cubicBezTo>
                    <a:lnTo>
                      <a:pt x="0" y="1806840"/>
                    </a:lnTo>
                    <a:cubicBezTo>
                      <a:pt x="0" y="1875420"/>
                      <a:pt x="55880" y="1931300"/>
                      <a:pt x="124460" y="1931300"/>
                    </a:cubicBezTo>
                    <a:lnTo>
                      <a:pt x="6009654" y="1931300"/>
                    </a:lnTo>
                    <a:cubicBezTo>
                      <a:pt x="6078234" y="1931300"/>
                      <a:pt x="6134114" y="1875420"/>
                      <a:pt x="6134114" y="1806840"/>
                    </a:cubicBezTo>
                    <a:lnTo>
                      <a:pt x="6134114" y="124460"/>
                    </a:lnTo>
                    <a:cubicBezTo>
                      <a:pt x="6134114" y="55880"/>
                      <a:pt x="6078234" y="0"/>
                      <a:pt x="6009654" y="0"/>
                    </a:cubicBezTo>
                    <a:close/>
                  </a:path>
                </a:pathLst>
              </a:custGeom>
              <a:solidFill>
                <a:srgbClr val="00BF63"/>
              </a:solidFill>
            </p:spPr>
          </p:sp>
        </p:grpSp>
        <p:pic>
          <p:nvPicPr>
            <p:cNvPr id="18" name="Picture 18"/>
            <p:cNvPicPr>
              <a:picLocks noChangeAspect="1"/>
            </p:cNvPicPr>
            <p:nvPr/>
          </p:nvPicPr>
          <p:blipFill>
            <a:blip r:embed="rId7"/>
            <a:srcRect l="12024" r="12024"/>
            <a:stretch>
              <a:fillRect/>
            </a:stretch>
          </p:blipFill>
          <p:spPr>
            <a:xfrm>
              <a:off x="14648158" y="582196"/>
              <a:ext cx="6105930" cy="5366248"/>
            </a:xfrm>
            <a:prstGeom prst="rect">
              <a:avLst/>
            </a:prstGeom>
          </p:spPr>
        </p:pic>
        <p:sp>
          <p:nvSpPr>
            <p:cNvPr id="19" name="TextBox 19"/>
            <p:cNvSpPr txBox="1"/>
            <p:nvPr/>
          </p:nvSpPr>
          <p:spPr>
            <a:xfrm>
              <a:off x="594893" y="794509"/>
              <a:ext cx="13568289" cy="530375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Trung tâm điều nhiệt ở </a:t>
              </a:r>
              <a:r>
                <a:rPr lang="en-US" sz="2300" b="1">
                  <a:solidFill>
                    <a:srgbClr val="C00000"/>
                  </a:solidFill>
                  <a:latin typeface="Arial" pitchFamily="34" charset="0"/>
                </a:rPr>
                <a:t>vùng dưới đồ</a:t>
              </a:r>
              <a:r>
                <a:rPr lang="en-US" sz="2300" b="1">
                  <a:solidFill>
                    <a:srgbClr val="000000"/>
                  </a:solidFill>
                  <a:latin typeface="Arial" pitchFamily="34" charset="0"/>
                </a:rPr>
                <a:t>i nhận tín hiệu thân nhiệt nóng hoặc lạnh, sẽ điều khiển các quá trình sinh nhiệt và thải nhiệt thích hợp</a:t>
              </a:r>
            </a:p>
            <a:p>
              <a:pPr algn="just">
                <a:lnSpc>
                  <a:spcPct val="120000"/>
                </a:lnSpc>
                <a:spcBef>
                  <a:spcPct val="0"/>
                </a:spcBef>
              </a:pPr>
              <a:r>
                <a:rPr lang="en-US" sz="2300" b="1">
                  <a:solidFill>
                    <a:srgbClr val="000000"/>
                  </a:solidFill>
                  <a:latin typeface="Arial" pitchFamily="34" charset="0"/>
                </a:rPr>
                <a:t>Khi hoạt động của trung tâm điều nhiệt bị rối loạn do nhiều nguyên nhân gây ra hiện tượng </a:t>
              </a:r>
              <a:r>
                <a:rPr lang="en-US" sz="2300" b="1">
                  <a:solidFill>
                    <a:srgbClr val="C00000"/>
                  </a:solidFill>
                  <a:latin typeface="Arial" pitchFamily="34" charset="0"/>
                </a:rPr>
                <a:t>thân nhiệt cao </a:t>
              </a:r>
              <a:r>
                <a:rPr lang="en-US" sz="2300" b="1">
                  <a:solidFill>
                    <a:srgbClr val="000000"/>
                  </a:solidFill>
                  <a:latin typeface="Arial" pitchFamily="34" charset="0"/>
                </a:rPr>
                <a:t>hơn bình thường gọi là </a:t>
              </a:r>
              <a:r>
                <a:rPr lang="en-US" sz="2300" b="1">
                  <a:solidFill>
                    <a:srgbClr val="C00000"/>
                  </a:solidFill>
                  <a:latin typeface="Arial" pitchFamily="34" charset="0"/>
                </a:rPr>
                <a:t>sốt</a:t>
              </a:r>
              <a:r>
                <a:rPr lang="en-US" sz="2300" b="1">
                  <a:solidFill>
                    <a:srgbClr val="000000"/>
                  </a:solidFill>
                  <a:latin typeface="Arial" pitchFamily="34"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4413" y="0"/>
            <a:ext cx="1024018" cy="1024285"/>
          </a:xfrm>
          <a:prstGeom prst="rect">
            <a:avLst/>
          </a:prstGeom>
        </p:spPr>
      </p:pic>
      <p:graphicFrame>
        <p:nvGraphicFramePr>
          <p:cNvPr id="7" name="Table 7"/>
          <p:cNvGraphicFramePr>
            <a:graphicFrameLocks noGrp="1"/>
          </p:cNvGraphicFramePr>
          <p:nvPr>
            <p:extLst>
              <p:ext uri="{D42A27DB-BD31-4B8C-83A1-F6EECF244321}">
                <p14:modId xmlns:p14="http://schemas.microsoft.com/office/powerpoint/2010/main" val="1340518985"/>
              </p:ext>
            </p:extLst>
          </p:nvPr>
        </p:nvGraphicFramePr>
        <p:xfrm>
          <a:off x="685622" y="2233046"/>
          <a:ext cx="10817581" cy="4427474"/>
        </p:xfrm>
        <a:graphic>
          <a:graphicData uri="http://schemas.openxmlformats.org/drawingml/2006/table">
            <a:tbl>
              <a:tblPr/>
              <a:tblGrid>
                <a:gridCol w="2970390"/>
                <a:gridCol w="3886200"/>
                <a:gridCol w="3960991"/>
              </a:tblGrid>
              <a:tr h="1162812">
                <a:tc>
                  <a:txBody>
                    <a:bodyPr/>
                    <a:lstStyle/>
                    <a:p>
                      <a:pPr algn="ctr">
                        <a:lnSpc>
                          <a:spcPct val="120000"/>
                        </a:lnSpc>
                        <a:defRPr/>
                      </a:pPr>
                      <a:r>
                        <a:rPr lang="en-US" sz="2300" b="1">
                          <a:solidFill>
                            <a:srgbClr val="FFFFFF"/>
                          </a:solidFill>
                          <a:latin typeface="Arial" pitchFamily="34" charset="0"/>
                        </a:rPr>
                        <a:t>Bộ phận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60808"/>
                    </a:solidFill>
                  </a:tcPr>
                </a:tc>
                <a:tc>
                  <a:txBody>
                    <a:bodyPr/>
                    <a:lstStyle/>
                    <a:p>
                      <a:pPr algn="ctr">
                        <a:lnSpc>
                          <a:spcPct val="120000"/>
                        </a:lnSpc>
                        <a:defRPr/>
                      </a:pPr>
                      <a:r>
                        <a:rPr lang="en-US" sz="2300" b="1">
                          <a:solidFill>
                            <a:srgbClr val="FFFFFF"/>
                          </a:solidFill>
                          <a:latin typeface="Arial" pitchFamily="34" charset="0"/>
                        </a:rPr>
                        <a:t>Khi nhiệt độ môi trường thấp</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60808"/>
                    </a:solidFill>
                  </a:tcPr>
                </a:tc>
                <a:tc>
                  <a:txBody>
                    <a:bodyPr/>
                    <a:lstStyle/>
                    <a:p>
                      <a:pPr algn="ctr">
                        <a:lnSpc>
                          <a:spcPct val="120000"/>
                        </a:lnSpc>
                        <a:defRPr/>
                      </a:pPr>
                      <a:r>
                        <a:rPr lang="en-US" sz="2300" b="1">
                          <a:solidFill>
                            <a:srgbClr val="FFFFFF"/>
                          </a:solidFill>
                          <a:latin typeface="Arial" pitchFamily="34" charset="0"/>
                        </a:rPr>
                        <a:t>Khi nhiệt độ môi trường cao</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60808"/>
                    </a:solidFill>
                  </a:tcPr>
                </a:tc>
              </a:tr>
              <a:tr h="747522">
                <a:tc>
                  <a:txBody>
                    <a:bodyPr/>
                    <a:lstStyle/>
                    <a:p>
                      <a:pPr algn="ctr">
                        <a:lnSpc>
                          <a:spcPct val="120000"/>
                        </a:lnSpc>
                        <a:defRPr/>
                      </a:pPr>
                      <a:r>
                        <a:rPr lang="en-US" sz="2300" b="1">
                          <a:solidFill>
                            <a:srgbClr val="000000"/>
                          </a:solidFill>
                          <a:latin typeface="Arial" pitchFamily="34" charset="0"/>
                        </a:rPr>
                        <a:t>Mạch máu dưới da</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100" b="1" smtClean="0">
                          <a:latin typeface="Arial" pitchFamily="34" charset="0"/>
                          <a:cs typeface="Arial" pitchFamily="34" charset="0"/>
                        </a:rPr>
                        <a:t>Co</a:t>
                      </a:r>
                      <a:endParaRPr lang="en-US" sz="21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100" b="1" smtClean="0">
                          <a:latin typeface="Arial" pitchFamily="34" charset="0"/>
                          <a:cs typeface="Arial" pitchFamily="34" charset="0"/>
                        </a:rPr>
                        <a:t>Giãn</a:t>
                      </a:r>
                      <a:endParaRPr lang="en-US" sz="21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47522">
                <a:tc>
                  <a:txBody>
                    <a:bodyPr/>
                    <a:lstStyle/>
                    <a:p>
                      <a:pPr algn="ctr">
                        <a:lnSpc>
                          <a:spcPct val="120000"/>
                        </a:lnSpc>
                        <a:defRPr/>
                      </a:pPr>
                      <a:r>
                        <a:rPr lang="en-US" sz="2300" b="1">
                          <a:solidFill>
                            <a:srgbClr val="000000"/>
                          </a:solidFill>
                          <a:latin typeface="Arial" pitchFamily="34" charset="0"/>
                        </a:rPr>
                        <a:t>Cơ dựng lông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100" b="1" smtClean="0">
                          <a:latin typeface="Arial" pitchFamily="34" charset="0"/>
                          <a:cs typeface="Arial" pitchFamily="34" charset="0"/>
                        </a:rPr>
                        <a:t>Co</a:t>
                      </a:r>
                      <a:endParaRPr lang="en-US" sz="21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100" b="1" smtClean="0">
                          <a:latin typeface="Arial" pitchFamily="34" charset="0"/>
                          <a:cs typeface="Arial" pitchFamily="34" charset="0"/>
                        </a:rPr>
                        <a:t>Giãn</a:t>
                      </a:r>
                      <a:endParaRPr lang="en-US" sz="21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47522">
                <a:tc>
                  <a:txBody>
                    <a:bodyPr/>
                    <a:lstStyle/>
                    <a:p>
                      <a:pPr algn="ctr">
                        <a:lnSpc>
                          <a:spcPct val="120000"/>
                        </a:lnSpc>
                        <a:defRPr/>
                      </a:pPr>
                      <a:r>
                        <a:rPr lang="en-US" sz="2300" b="1">
                          <a:solidFill>
                            <a:srgbClr val="000000"/>
                          </a:solidFill>
                          <a:latin typeface="Arial" pitchFamily="34" charset="0"/>
                        </a:rPr>
                        <a:t>Tuyến mồ hôi</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100" b="1" smtClean="0">
                          <a:latin typeface="Arial" pitchFamily="34" charset="0"/>
                          <a:cs typeface="Arial" pitchFamily="34" charset="0"/>
                        </a:rPr>
                        <a:t>Ngừng</a:t>
                      </a:r>
                      <a:r>
                        <a:rPr lang="en-US" sz="2100" b="1" baseline="0" smtClean="0">
                          <a:latin typeface="Arial" pitchFamily="34" charset="0"/>
                          <a:cs typeface="Arial" pitchFamily="34" charset="0"/>
                        </a:rPr>
                        <a:t> tiết mồ hôi</a:t>
                      </a:r>
                      <a:endParaRPr lang="en-US" sz="21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100" b="1" smtClean="0">
                          <a:latin typeface="Arial" pitchFamily="34" charset="0"/>
                          <a:cs typeface="Arial" pitchFamily="34" charset="0"/>
                        </a:rPr>
                        <a:t>Tăng</a:t>
                      </a:r>
                      <a:r>
                        <a:rPr lang="en-US" sz="2100" b="1" baseline="0" smtClean="0">
                          <a:latin typeface="Arial" pitchFamily="34" charset="0"/>
                          <a:cs typeface="Arial" pitchFamily="34" charset="0"/>
                        </a:rPr>
                        <a:t> cường tiết mồ hôi</a:t>
                      </a:r>
                      <a:endParaRPr lang="en-US" sz="21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47522">
                <a:tc>
                  <a:txBody>
                    <a:bodyPr/>
                    <a:lstStyle/>
                    <a:p>
                      <a:pPr algn="ctr">
                        <a:lnSpc>
                          <a:spcPct val="120000"/>
                        </a:lnSpc>
                        <a:defRPr/>
                      </a:pPr>
                      <a:r>
                        <a:rPr lang="en-US" sz="2300" b="1">
                          <a:solidFill>
                            <a:srgbClr val="000000"/>
                          </a:solidFill>
                          <a:latin typeface="Arial" pitchFamily="34" charset="0"/>
                        </a:rPr>
                        <a:t>Cơ vân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100" b="1" kern="1200" smtClean="0">
                          <a:solidFill>
                            <a:schemeClr val="tx1"/>
                          </a:solidFill>
                          <a:effectLst/>
                          <a:latin typeface="Arial" pitchFamily="34" charset="0"/>
                          <a:ea typeface="+mn-ea"/>
                          <a:cs typeface="Arial" pitchFamily="34" charset="0"/>
                        </a:rPr>
                        <a:t>Co, dãn liên tục tạo phản xạ run</a:t>
                      </a:r>
                      <a:endParaRPr lang="en-US" sz="21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100" b="1" kern="1200" smtClean="0">
                          <a:solidFill>
                            <a:schemeClr val="tx1"/>
                          </a:solidFill>
                          <a:effectLst/>
                          <a:latin typeface="Arial" pitchFamily="34" charset="0"/>
                          <a:ea typeface="+mn-ea"/>
                          <a:cs typeface="Arial" pitchFamily="34" charset="0"/>
                        </a:rPr>
                        <a:t>Không có hiện tượng co, dãn liên tục tạo phản xạ run</a:t>
                      </a:r>
                      <a:endParaRPr lang="en-US" sz="21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sp>
        <p:nvSpPr>
          <p:cNvPr id="8" name="TextBox 8"/>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9" name="TextBox 9"/>
          <p:cNvSpPr txBox="1"/>
          <p:nvPr/>
        </p:nvSpPr>
        <p:spPr>
          <a:xfrm>
            <a:off x="7270791" y="287867"/>
            <a:ext cx="5001113"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2. Điều hòa thân nhiệt</a:t>
            </a:r>
          </a:p>
        </p:txBody>
      </p:sp>
      <p:sp>
        <p:nvSpPr>
          <p:cNvPr id="10" name="TextBox 10"/>
          <p:cNvSpPr txBox="1"/>
          <p:nvPr/>
        </p:nvSpPr>
        <p:spPr>
          <a:xfrm>
            <a:off x="685622" y="1200113"/>
            <a:ext cx="10817582"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Cho biết mỗi bộ phận trong cơ thể người trong bảng dưới đây thay đổi như thế nào ở mỗi trường hợp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4413" y="0"/>
            <a:ext cx="1024018" cy="1024285"/>
          </a:xfrm>
          <a:prstGeom prst="rect">
            <a:avLst/>
          </a:prstGeom>
        </p:spPr>
      </p:pic>
      <p:grpSp>
        <p:nvGrpSpPr>
          <p:cNvPr id="7" name="Group 7"/>
          <p:cNvGrpSpPr/>
          <p:nvPr/>
        </p:nvGrpSpPr>
        <p:grpSpPr>
          <a:xfrm>
            <a:off x="685622" y="1193842"/>
            <a:ext cx="10817582" cy="1252657"/>
            <a:chOff x="0" y="0"/>
            <a:chExt cx="21640800" cy="2505314"/>
          </a:xfrm>
        </p:grpSpPr>
        <p:grpSp>
          <p:nvGrpSpPr>
            <p:cNvPr id="8" name="Group 8"/>
            <p:cNvGrpSpPr/>
            <p:nvPr/>
          </p:nvGrpSpPr>
          <p:grpSpPr>
            <a:xfrm>
              <a:off x="0" y="0"/>
              <a:ext cx="21640800" cy="2505314"/>
              <a:chOff x="0" y="0"/>
              <a:chExt cx="4274726" cy="494877"/>
            </a:xfrm>
          </p:grpSpPr>
          <p:sp>
            <p:nvSpPr>
              <p:cNvPr id="9" name="Freeform 9"/>
              <p:cNvSpPr/>
              <p:nvPr/>
            </p:nvSpPr>
            <p:spPr>
              <a:xfrm>
                <a:off x="0" y="0"/>
                <a:ext cx="4274726" cy="494877"/>
              </a:xfrm>
              <a:custGeom>
                <a:avLst/>
                <a:gdLst/>
                <a:ahLst/>
                <a:cxnLst/>
                <a:rect l="l" t="t" r="r" b="b"/>
                <a:pathLst>
                  <a:path w="4274726" h="494877">
                    <a:moveTo>
                      <a:pt x="24327" y="0"/>
                    </a:moveTo>
                    <a:lnTo>
                      <a:pt x="4250399" y="0"/>
                    </a:lnTo>
                    <a:cubicBezTo>
                      <a:pt x="4263834" y="0"/>
                      <a:pt x="4274726" y="10891"/>
                      <a:pt x="4274726" y="24327"/>
                    </a:cubicBezTo>
                    <a:lnTo>
                      <a:pt x="4274726" y="470550"/>
                    </a:lnTo>
                    <a:cubicBezTo>
                      <a:pt x="4274726" y="483985"/>
                      <a:pt x="4263834" y="494877"/>
                      <a:pt x="4250399" y="494877"/>
                    </a:cubicBezTo>
                    <a:lnTo>
                      <a:pt x="24327" y="494877"/>
                    </a:lnTo>
                    <a:cubicBezTo>
                      <a:pt x="10891" y="494877"/>
                      <a:pt x="0" y="483985"/>
                      <a:pt x="0" y="470550"/>
                    </a:cubicBezTo>
                    <a:lnTo>
                      <a:pt x="0" y="24327"/>
                    </a:lnTo>
                    <a:cubicBezTo>
                      <a:pt x="0" y="10891"/>
                      <a:pt x="10891" y="0"/>
                      <a:pt x="24327" y="0"/>
                    </a:cubicBezTo>
                    <a:close/>
                  </a:path>
                </a:pathLst>
              </a:custGeom>
              <a:solidFill>
                <a:srgbClr val="FFDE5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623510" y="419750"/>
              <a:ext cx="20393779"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Nêu nguyên nhân và phương pháp chống nóng, lạnh cho cơ thể theo gợi ý ở bảng </a:t>
              </a:r>
            </a:p>
          </p:txBody>
        </p:sp>
      </p:grpSp>
      <p:graphicFrame>
        <p:nvGraphicFramePr>
          <p:cNvPr id="12" name="Table 12"/>
          <p:cNvGraphicFramePr>
            <a:graphicFrameLocks noGrp="1"/>
          </p:cNvGraphicFramePr>
          <p:nvPr>
            <p:extLst>
              <p:ext uri="{D42A27DB-BD31-4B8C-83A1-F6EECF244321}">
                <p14:modId xmlns:p14="http://schemas.microsoft.com/office/powerpoint/2010/main" val="2913219867"/>
              </p:ext>
            </p:extLst>
          </p:nvPr>
        </p:nvGraphicFramePr>
        <p:xfrm>
          <a:off x="685622" y="2617949"/>
          <a:ext cx="10817582" cy="2997200"/>
        </p:xfrm>
        <a:graphic>
          <a:graphicData uri="http://schemas.openxmlformats.org/drawingml/2006/table">
            <a:tbl>
              <a:tblPr/>
              <a:tblGrid>
                <a:gridCol w="3714286"/>
                <a:gridCol w="3632177"/>
                <a:gridCol w="3471119"/>
              </a:tblGrid>
              <a:tr h="749300">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BD59"/>
                    </a:solidFill>
                  </a:tcPr>
                </a:tc>
                <a:tc>
                  <a:txBody>
                    <a:bodyPr/>
                    <a:lstStyle/>
                    <a:p>
                      <a:pPr algn="ctr">
                        <a:lnSpc>
                          <a:spcPct val="120000"/>
                        </a:lnSpc>
                        <a:defRPr/>
                      </a:pPr>
                      <a:r>
                        <a:rPr lang="en-US" sz="2300" b="1">
                          <a:solidFill>
                            <a:srgbClr val="000000"/>
                          </a:solidFill>
                          <a:latin typeface="Arial" pitchFamily="34" charset="0"/>
                        </a:rPr>
                        <a:t>Cảm nóng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BD59"/>
                    </a:solidFill>
                  </a:tcPr>
                </a:tc>
                <a:tc>
                  <a:txBody>
                    <a:bodyPr/>
                    <a:lstStyle/>
                    <a:p>
                      <a:pPr algn="ctr">
                        <a:lnSpc>
                          <a:spcPct val="120000"/>
                        </a:lnSpc>
                        <a:defRPr/>
                      </a:pPr>
                      <a:r>
                        <a:rPr lang="en-US" sz="2300" b="1">
                          <a:solidFill>
                            <a:srgbClr val="000000"/>
                          </a:solidFill>
                          <a:latin typeface="Arial" pitchFamily="34" charset="0"/>
                        </a:rPr>
                        <a:t>Cảm lạnh</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BD59"/>
                    </a:solidFill>
                  </a:tcPr>
                </a:tc>
              </a:tr>
              <a:tr h="749300">
                <a:tc>
                  <a:txBody>
                    <a:bodyPr/>
                    <a:lstStyle/>
                    <a:p>
                      <a:pPr algn="ctr">
                        <a:lnSpc>
                          <a:spcPct val="120000"/>
                        </a:lnSpc>
                        <a:defRPr/>
                      </a:pPr>
                      <a:r>
                        <a:rPr lang="en-US" sz="2300" b="1">
                          <a:solidFill>
                            <a:srgbClr val="000000"/>
                          </a:solidFill>
                          <a:latin typeface="Arial" pitchFamily="34" charset="0"/>
                        </a:rPr>
                        <a:t>Biểu hiện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49300">
                <a:tc>
                  <a:txBody>
                    <a:bodyPr/>
                    <a:lstStyle/>
                    <a:p>
                      <a:pPr algn="ctr">
                        <a:lnSpc>
                          <a:spcPct val="120000"/>
                        </a:lnSpc>
                        <a:defRPr/>
                      </a:pPr>
                      <a:r>
                        <a:rPr lang="en-US" sz="2300" b="1">
                          <a:solidFill>
                            <a:srgbClr val="000000"/>
                          </a:solidFill>
                          <a:latin typeface="Arial" pitchFamily="34" charset="0"/>
                        </a:rPr>
                        <a:t>Nguyên nhân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49300">
                <a:tc>
                  <a:txBody>
                    <a:bodyPr/>
                    <a:lstStyle/>
                    <a:p>
                      <a:pPr algn="ctr">
                        <a:lnSpc>
                          <a:spcPct val="120000"/>
                        </a:lnSpc>
                        <a:defRPr/>
                      </a:pPr>
                      <a:r>
                        <a:rPr lang="en-US" sz="2300" b="1">
                          <a:solidFill>
                            <a:srgbClr val="000000"/>
                          </a:solidFill>
                          <a:latin typeface="Arial" pitchFamily="34" charset="0"/>
                        </a:rPr>
                        <a:t>Cách phòng chống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sp>
        <p:nvSpPr>
          <p:cNvPr id="13" name="TextBox 13"/>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14" name="TextBox 14"/>
          <p:cNvSpPr txBox="1"/>
          <p:nvPr/>
        </p:nvSpPr>
        <p:spPr>
          <a:xfrm>
            <a:off x="7270791" y="84575"/>
            <a:ext cx="4693929" cy="807722"/>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3. Phương pháp chống nóng, lạnh cho cơ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4413" y="0"/>
            <a:ext cx="1024018" cy="1024285"/>
          </a:xfrm>
          <a:prstGeom prst="rect">
            <a:avLst/>
          </a:prstGeom>
        </p:spPr>
      </p:pic>
      <p:sp>
        <p:nvSpPr>
          <p:cNvPr id="7" name="TextBox 7"/>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8" name="TextBox 8"/>
          <p:cNvSpPr txBox="1"/>
          <p:nvPr/>
        </p:nvSpPr>
        <p:spPr>
          <a:xfrm>
            <a:off x="7270791" y="84575"/>
            <a:ext cx="4693929" cy="807722"/>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3. Phương pháp chống nóng, lạnh cho cơ thể</a:t>
            </a:r>
          </a:p>
        </p:txBody>
      </p:sp>
      <p:grpSp>
        <p:nvGrpSpPr>
          <p:cNvPr id="9" name="Group 9"/>
          <p:cNvGrpSpPr/>
          <p:nvPr/>
        </p:nvGrpSpPr>
        <p:grpSpPr>
          <a:xfrm>
            <a:off x="685622" y="1254434"/>
            <a:ext cx="10834797" cy="5235281"/>
            <a:chOff x="0" y="0"/>
            <a:chExt cx="21675238" cy="10470563"/>
          </a:xfrm>
        </p:grpSpPr>
        <p:grpSp>
          <p:nvGrpSpPr>
            <p:cNvPr id="10" name="Group 10"/>
            <p:cNvGrpSpPr/>
            <p:nvPr/>
          </p:nvGrpSpPr>
          <p:grpSpPr>
            <a:xfrm>
              <a:off x="0" y="0"/>
              <a:ext cx="21675238" cy="10470563"/>
              <a:chOff x="0" y="0"/>
              <a:chExt cx="6134114" cy="2963180"/>
            </a:xfrm>
          </p:grpSpPr>
          <p:sp>
            <p:nvSpPr>
              <p:cNvPr id="11" name="Freeform 11"/>
              <p:cNvSpPr/>
              <p:nvPr/>
            </p:nvSpPr>
            <p:spPr>
              <a:xfrm>
                <a:off x="0" y="0"/>
                <a:ext cx="6134114" cy="2963180"/>
              </a:xfrm>
              <a:custGeom>
                <a:avLst/>
                <a:gdLst/>
                <a:ahLst/>
                <a:cxnLst/>
                <a:rect l="l" t="t" r="r" b="b"/>
                <a:pathLst>
                  <a:path w="6134114" h="2963180">
                    <a:moveTo>
                      <a:pt x="6009654" y="59690"/>
                    </a:moveTo>
                    <a:cubicBezTo>
                      <a:pt x="6045214" y="59690"/>
                      <a:pt x="6074424" y="88900"/>
                      <a:pt x="6074424" y="124460"/>
                    </a:cubicBezTo>
                    <a:lnTo>
                      <a:pt x="6074424" y="2838720"/>
                    </a:lnTo>
                    <a:cubicBezTo>
                      <a:pt x="6074424" y="2874280"/>
                      <a:pt x="6045214" y="2903490"/>
                      <a:pt x="6009654" y="2903490"/>
                    </a:cubicBezTo>
                    <a:lnTo>
                      <a:pt x="124460" y="2903490"/>
                    </a:lnTo>
                    <a:cubicBezTo>
                      <a:pt x="88900" y="2903490"/>
                      <a:pt x="59690" y="2874280"/>
                      <a:pt x="59690" y="2838720"/>
                    </a:cubicBezTo>
                    <a:lnTo>
                      <a:pt x="59690" y="124460"/>
                    </a:lnTo>
                    <a:cubicBezTo>
                      <a:pt x="59690" y="88900"/>
                      <a:pt x="88900" y="59690"/>
                      <a:pt x="124460" y="59690"/>
                    </a:cubicBezTo>
                    <a:lnTo>
                      <a:pt x="6009654" y="59690"/>
                    </a:lnTo>
                    <a:moveTo>
                      <a:pt x="6009654" y="0"/>
                    </a:moveTo>
                    <a:lnTo>
                      <a:pt x="124460" y="0"/>
                    </a:lnTo>
                    <a:cubicBezTo>
                      <a:pt x="55880" y="0"/>
                      <a:pt x="0" y="55880"/>
                      <a:pt x="0" y="124460"/>
                    </a:cubicBezTo>
                    <a:lnTo>
                      <a:pt x="0" y="2838720"/>
                    </a:lnTo>
                    <a:cubicBezTo>
                      <a:pt x="0" y="2907300"/>
                      <a:pt x="55880" y="2963180"/>
                      <a:pt x="124460" y="2963180"/>
                    </a:cubicBezTo>
                    <a:lnTo>
                      <a:pt x="6009654" y="2963180"/>
                    </a:lnTo>
                    <a:cubicBezTo>
                      <a:pt x="6078234" y="2963180"/>
                      <a:pt x="6134114" y="2907300"/>
                      <a:pt x="6134114" y="2838720"/>
                    </a:cubicBezTo>
                    <a:lnTo>
                      <a:pt x="6134114" y="124460"/>
                    </a:lnTo>
                    <a:cubicBezTo>
                      <a:pt x="6134114" y="55880"/>
                      <a:pt x="6078234" y="0"/>
                      <a:pt x="6009654" y="0"/>
                    </a:cubicBezTo>
                    <a:close/>
                  </a:path>
                </a:pathLst>
              </a:custGeom>
              <a:solidFill>
                <a:srgbClr val="00BF63"/>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516136" y="3266389"/>
              <a:ext cx="8328549" cy="656914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655956" y="7119729"/>
              <a:ext cx="2377456" cy="2694002"/>
            </a:xfrm>
            <a:prstGeom prst="rect">
              <a:avLst/>
            </a:prstGeom>
          </p:spPr>
        </p:pic>
        <p:pic>
          <p:nvPicPr>
            <p:cNvPr id="14" name="Picture 14"/>
            <p:cNvPicPr>
              <a:picLocks noChangeAspect="1"/>
            </p:cNvPicPr>
            <p:nvPr/>
          </p:nvPicPr>
          <p:blipFill>
            <a:blip r:embed="rId10"/>
            <a:srcRect/>
            <a:stretch>
              <a:fillRect/>
            </a:stretch>
          </p:blipFill>
          <p:spPr>
            <a:xfrm>
              <a:off x="15350666" y="3266389"/>
              <a:ext cx="5794397" cy="6547341"/>
            </a:xfrm>
            <a:prstGeom prst="rect">
              <a:avLst/>
            </a:prstGeom>
          </p:spPr>
        </p:pic>
        <p:pic>
          <p:nvPicPr>
            <p:cNvPr id="15" name="Picture 15"/>
            <p:cNvPicPr>
              <a:picLocks noChangeAspect="1"/>
            </p:cNvPicPr>
            <p:nvPr/>
          </p:nvPicPr>
          <p:blipFill>
            <a:blip r:embed="rId11"/>
            <a:srcRect/>
            <a:stretch>
              <a:fillRect/>
            </a:stretch>
          </p:blipFill>
          <p:spPr>
            <a:xfrm>
              <a:off x="13197427" y="5997280"/>
              <a:ext cx="2285100" cy="381645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449188" y="3266389"/>
              <a:ext cx="3303427" cy="2560156"/>
            </a:xfrm>
            <a:prstGeom prst="rect">
              <a:avLst/>
            </a:prstGeom>
          </p:spPr>
        </p:pic>
        <p:pic>
          <p:nvPicPr>
            <p:cNvPr id="17" name="Picture 17"/>
            <p:cNvPicPr>
              <a:picLocks noChangeAspect="1"/>
            </p:cNvPicPr>
            <p:nvPr/>
          </p:nvPicPr>
          <p:blipFill>
            <a:blip r:embed="rId14"/>
            <a:srcRect/>
            <a:stretch>
              <a:fillRect/>
            </a:stretch>
          </p:blipFill>
          <p:spPr>
            <a:xfrm>
              <a:off x="537899" y="3266389"/>
              <a:ext cx="7204777" cy="6547341"/>
            </a:xfrm>
            <a:prstGeom prst="rect">
              <a:avLst/>
            </a:prstGeom>
          </p:spPr>
        </p:pic>
        <p:sp>
          <p:nvSpPr>
            <p:cNvPr id="18" name="TextBox 18"/>
            <p:cNvSpPr txBox="1"/>
            <p:nvPr/>
          </p:nvSpPr>
          <p:spPr>
            <a:xfrm>
              <a:off x="530174" y="556488"/>
              <a:ext cx="20614890"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thích ứng với điều kiện môi trường khắc nghiệt, con người sử dụng các phương tiện như nhà cửa, quần áo, lò sưởi, quạt máy, điều hoà nhiệt độ, cây xanh,... để giúp cơ thể </a:t>
              </a:r>
              <a:r>
                <a:rPr lang="en-US" sz="2300" b="1">
                  <a:solidFill>
                    <a:srgbClr val="C00000"/>
                  </a:solidFill>
                  <a:latin typeface="Arial" pitchFamily="34" charset="0"/>
                </a:rPr>
                <a:t>chống nóng và chống lạnh</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4413" y="0"/>
            <a:ext cx="1024018" cy="1024285"/>
          </a:xfrm>
          <a:prstGeom prst="rect">
            <a:avLst/>
          </a:prstGeom>
        </p:spPr>
      </p:pic>
      <p:sp>
        <p:nvSpPr>
          <p:cNvPr id="7" name="TextBox 7"/>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8" name="TextBox 8"/>
          <p:cNvSpPr txBox="1"/>
          <p:nvPr/>
        </p:nvSpPr>
        <p:spPr>
          <a:xfrm>
            <a:off x="7270791" y="84575"/>
            <a:ext cx="4693929" cy="807722"/>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3. Phương pháp chống nóng, lạnh cho cơ thể</a:t>
            </a:r>
          </a:p>
        </p:txBody>
      </p:sp>
      <p:grpSp>
        <p:nvGrpSpPr>
          <p:cNvPr id="9" name="Group 9"/>
          <p:cNvGrpSpPr/>
          <p:nvPr/>
        </p:nvGrpSpPr>
        <p:grpSpPr>
          <a:xfrm>
            <a:off x="685621" y="1208293"/>
            <a:ext cx="5139140" cy="5264983"/>
            <a:chOff x="0" y="0"/>
            <a:chExt cx="10280957" cy="10529967"/>
          </a:xfrm>
        </p:grpSpPr>
        <p:grpSp>
          <p:nvGrpSpPr>
            <p:cNvPr id="10" name="Group 10"/>
            <p:cNvGrpSpPr/>
            <p:nvPr/>
          </p:nvGrpSpPr>
          <p:grpSpPr>
            <a:xfrm>
              <a:off x="0" y="0"/>
              <a:ext cx="10280957" cy="10529967"/>
              <a:chOff x="0" y="0"/>
              <a:chExt cx="2030806" cy="2079993"/>
            </a:xfrm>
          </p:grpSpPr>
          <p:sp>
            <p:nvSpPr>
              <p:cNvPr id="11" name="Freeform 11"/>
              <p:cNvSpPr/>
              <p:nvPr/>
            </p:nvSpPr>
            <p:spPr>
              <a:xfrm>
                <a:off x="0" y="0"/>
                <a:ext cx="2030806" cy="2079993"/>
              </a:xfrm>
              <a:custGeom>
                <a:avLst/>
                <a:gdLst/>
                <a:ahLst/>
                <a:cxnLst/>
                <a:rect l="l" t="t" r="r" b="b"/>
                <a:pathLst>
                  <a:path w="2030806" h="2079993">
                    <a:moveTo>
                      <a:pt x="51206" y="0"/>
                    </a:moveTo>
                    <a:lnTo>
                      <a:pt x="1979600" y="0"/>
                    </a:lnTo>
                    <a:cubicBezTo>
                      <a:pt x="1993181" y="0"/>
                      <a:pt x="2006205" y="5395"/>
                      <a:pt x="2015809" y="14998"/>
                    </a:cubicBezTo>
                    <a:cubicBezTo>
                      <a:pt x="2025411" y="24601"/>
                      <a:pt x="2030806" y="37626"/>
                      <a:pt x="2030806" y="51206"/>
                    </a:cubicBezTo>
                    <a:lnTo>
                      <a:pt x="2030806" y="2028787"/>
                    </a:lnTo>
                    <a:cubicBezTo>
                      <a:pt x="2030806" y="2057067"/>
                      <a:pt x="2007881" y="2079993"/>
                      <a:pt x="1979600" y="2079993"/>
                    </a:cubicBezTo>
                    <a:lnTo>
                      <a:pt x="51206" y="2079993"/>
                    </a:lnTo>
                    <a:cubicBezTo>
                      <a:pt x="22926" y="2079993"/>
                      <a:pt x="0" y="2057067"/>
                      <a:pt x="0" y="2028787"/>
                    </a:cubicBezTo>
                    <a:lnTo>
                      <a:pt x="0" y="51206"/>
                    </a:lnTo>
                    <a:cubicBezTo>
                      <a:pt x="0" y="22926"/>
                      <a:pt x="22926" y="0"/>
                      <a:pt x="51206" y="0"/>
                    </a:cubicBezTo>
                    <a:close/>
                  </a:path>
                </a:pathLst>
              </a:custGeom>
              <a:solidFill>
                <a:srgbClr val="FFDE59"/>
              </a:solidFill>
            </p:spPr>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39443" y="5581190"/>
              <a:ext cx="3513001" cy="4637625"/>
            </a:xfrm>
            <a:prstGeom prst="rect">
              <a:avLst/>
            </a:prstGeom>
          </p:spPr>
        </p:pic>
        <p:pic>
          <p:nvPicPr>
            <p:cNvPr id="14" name="Picture 14"/>
            <p:cNvPicPr>
              <a:picLocks noChangeAspect="1"/>
            </p:cNvPicPr>
            <p:nvPr/>
          </p:nvPicPr>
          <p:blipFill>
            <a:blip r:embed="rId8"/>
            <a:srcRect/>
            <a:stretch>
              <a:fillRect/>
            </a:stretch>
          </p:blipFill>
          <p:spPr>
            <a:xfrm>
              <a:off x="4168180" y="5581190"/>
              <a:ext cx="2417362" cy="463762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699843" y="5264983"/>
              <a:ext cx="2823684" cy="4953832"/>
            </a:xfrm>
            <a:prstGeom prst="rect">
              <a:avLst/>
            </a:prstGeom>
          </p:spPr>
        </p:pic>
        <p:sp>
          <p:nvSpPr>
            <p:cNvPr id="16" name="TextBox 16"/>
            <p:cNvSpPr txBox="1"/>
            <p:nvPr/>
          </p:nvSpPr>
          <p:spPr>
            <a:xfrm>
              <a:off x="539442" y="363840"/>
              <a:ext cx="9741515" cy="5078314"/>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Một số biện pháp chống nóng bao gồm:</a:t>
              </a:r>
            </a:p>
            <a:p>
              <a:pPr>
                <a:lnSpc>
                  <a:spcPct val="120000"/>
                </a:lnSpc>
                <a:spcBef>
                  <a:spcPct val="0"/>
                </a:spcBef>
              </a:pPr>
              <a:r>
                <a:rPr lang="en-US" sz="2300" b="1">
                  <a:solidFill>
                    <a:srgbClr val="000000"/>
                  </a:solidFill>
                  <a:latin typeface="Arial" pitchFamily="34" charset="0"/>
                </a:rPr>
                <a:t>. Mặc trang phục thoáng mát, thấm hút mồ hôi</a:t>
              </a:r>
            </a:p>
            <a:p>
              <a:pPr>
                <a:lnSpc>
                  <a:spcPct val="120000"/>
                </a:lnSpc>
                <a:spcBef>
                  <a:spcPct val="0"/>
                </a:spcBef>
              </a:pPr>
              <a:r>
                <a:rPr lang="en-US" sz="2300" b="1">
                  <a:solidFill>
                    <a:srgbClr val="000000"/>
                  </a:solidFill>
                  <a:latin typeface="Arial" pitchFamily="34" charset="0"/>
                </a:rPr>
                <a:t>. Sử dụng mũ, nón</a:t>
              </a:r>
            </a:p>
            <a:p>
              <a:pPr>
                <a:lnSpc>
                  <a:spcPct val="120000"/>
                </a:lnSpc>
                <a:spcBef>
                  <a:spcPct val="0"/>
                </a:spcBef>
              </a:pPr>
              <a:r>
                <a:rPr lang="en-US" sz="2300" b="1">
                  <a:solidFill>
                    <a:srgbClr val="000000"/>
                  </a:solidFill>
                  <a:latin typeface="Arial" pitchFamily="34" charset="0"/>
                </a:rPr>
                <a:t>. Uống đủ nước... </a:t>
              </a:r>
            </a:p>
          </p:txBody>
        </p:sp>
      </p:grpSp>
      <p:grpSp>
        <p:nvGrpSpPr>
          <p:cNvPr id="17" name="Group 17"/>
          <p:cNvGrpSpPr/>
          <p:nvPr/>
        </p:nvGrpSpPr>
        <p:grpSpPr>
          <a:xfrm>
            <a:off x="6364064" y="1208293"/>
            <a:ext cx="5139140" cy="5264983"/>
            <a:chOff x="0" y="0"/>
            <a:chExt cx="10280957" cy="10529967"/>
          </a:xfrm>
        </p:grpSpPr>
        <p:grpSp>
          <p:nvGrpSpPr>
            <p:cNvPr id="18" name="Group 18"/>
            <p:cNvGrpSpPr/>
            <p:nvPr/>
          </p:nvGrpSpPr>
          <p:grpSpPr>
            <a:xfrm>
              <a:off x="0" y="0"/>
              <a:ext cx="10280957" cy="10529967"/>
              <a:chOff x="0" y="0"/>
              <a:chExt cx="2030806" cy="2079993"/>
            </a:xfrm>
          </p:grpSpPr>
          <p:sp>
            <p:nvSpPr>
              <p:cNvPr id="19" name="Freeform 19"/>
              <p:cNvSpPr/>
              <p:nvPr/>
            </p:nvSpPr>
            <p:spPr>
              <a:xfrm>
                <a:off x="0" y="0"/>
                <a:ext cx="2030806" cy="2079993"/>
              </a:xfrm>
              <a:custGeom>
                <a:avLst/>
                <a:gdLst/>
                <a:ahLst/>
                <a:cxnLst/>
                <a:rect l="l" t="t" r="r" b="b"/>
                <a:pathLst>
                  <a:path w="2030806" h="2079993">
                    <a:moveTo>
                      <a:pt x="51206" y="0"/>
                    </a:moveTo>
                    <a:lnTo>
                      <a:pt x="1979600" y="0"/>
                    </a:lnTo>
                    <a:cubicBezTo>
                      <a:pt x="1993181" y="0"/>
                      <a:pt x="2006205" y="5395"/>
                      <a:pt x="2015809" y="14998"/>
                    </a:cubicBezTo>
                    <a:cubicBezTo>
                      <a:pt x="2025411" y="24601"/>
                      <a:pt x="2030806" y="37626"/>
                      <a:pt x="2030806" y="51206"/>
                    </a:cubicBezTo>
                    <a:lnTo>
                      <a:pt x="2030806" y="2028787"/>
                    </a:lnTo>
                    <a:cubicBezTo>
                      <a:pt x="2030806" y="2057067"/>
                      <a:pt x="2007881" y="2079993"/>
                      <a:pt x="1979600" y="2079993"/>
                    </a:cubicBezTo>
                    <a:lnTo>
                      <a:pt x="51206" y="2079993"/>
                    </a:lnTo>
                    <a:cubicBezTo>
                      <a:pt x="22926" y="2079993"/>
                      <a:pt x="0" y="2057067"/>
                      <a:pt x="0" y="2028787"/>
                    </a:cubicBezTo>
                    <a:lnTo>
                      <a:pt x="0" y="51206"/>
                    </a:lnTo>
                    <a:cubicBezTo>
                      <a:pt x="0" y="22926"/>
                      <a:pt x="22926" y="0"/>
                      <a:pt x="51206" y="0"/>
                    </a:cubicBezTo>
                    <a:close/>
                  </a:path>
                </a:pathLst>
              </a:custGeom>
              <a:solidFill>
                <a:srgbClr val="A2FCFF"/>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pic>
          <p:nvPicPr>
            <p:cNvPr id="21" name="Picture 21"/>
            <p:cNvPicPr>
              <a:picLocks noChangeAspect="1"/>
            </p:cNvPicPr>
            <p:nvPr/>
          </p:nvPicPr>
          <p:blipFill>
            <a:blip r:embed="rId11"/>
            <a:srcRect t="12624" b="12624"/>
            <a:stretch>
              <a:fillRect/>
            </a:stretch>
          </p:blipFill>
          <p:spPr>
            <a:xfrm>
              <a:off x="0" y="4781542"/>
              <a:ext cx="10280957" cy="5437273"/>
            </a:xfrm>
            <a:prstGeom prst="rect">
              <a:avLst/>
            </a:prstGeom>
          </p:spPr>
        </p:pic>
        <p:pic>
          <p:nvPicPr>
            <p:cNvPr id="22" name="Picture 22"/>
            <p:cNvPicPr>
              <a:picLocks noChangeAspect="1"/>
            </p:cNvPicPr>
            <p:nvPr/>
          </p:nvPicPr>
          <p:blipFill>
            <a:blip r:embed="rId12"/>
            <a:srcRect/>
            <a:stretch>
              <a:fillRect/>
            </a:stretch>
          </p:blipFill>
          <p:spPr>
            <a:xfrm>
              <a:off x="961645" y="5537387"/>
              <a:ext cx="2788372" cy="4637625"/>
            </a:xfrm>
            <a:prstGeom prst="rect">
              <a:avLst/>
            </a:prstGeom>
          </p:spPr>
        </p:pic>
        <p:pic>
          <p:nvPicPr>
            <p:cNvPr id="23" name="Picture 23"/>
            <p:cNvPicPr>
              <a:picLocks noChangeAspect="1"/>
            </p:cNvPicPr>
            <p:nvPr/>
          </p:nvPicPr>
          <p:blipFill>
            <a:blip r:embed="rId13"/>
            <a:srcRect/>
            <a:stretch>
              <a:fillRect/>
            </a:stretch>
          </p:blipFill>
          <p:spPr>
            <a:xfrm>
              <a:off x="5185467" y="5493583"/>
              <a:ext cx="4825769" cy="4725232"/>
            </a:xfrm>
            <a:prstGeom prst="rect">
              <a:avLst/>
            </a:prstGeom>
          </p:spPr>
        </p:pic>
        <p:sp>
          <p:nvSpPr>
            <p:cNvPr id="24" name="TextBox 24"/>
            <p:cNvSpPr txBox="1"/>
            <p:nvPr/>
          </p:nvSpPr>
          <p:spPr>
            <a:xfrm>
              <a:off x="484842" y="363840"/>
              <a:ext cx="9526395" cy="3308214"/>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Một số biện pháp chống lạnh như:</a:t>
              </a:r>
            </a:p>
            <a:p>
              <a:pPr>
                <a:lnSpc>
                  <a:spcPct val="120000"/>
                </a:lnSpc>
                <a:spcBef>
                  <a:spcPct val="0"/>
                </a:spcBef>
              </a:pPr>
              <a:r>
                <a:rPr lang="en-US" sz="2300" b="1">
                  <a:solidFill>
                    <a:srgbClr val="000000"/>
                  </a:solidFill>
                  <a:latin typeface="Arial" pitchFamily="34" charset="0"/>
                </a:rPr>
                <a:t>. Mặc trang phục dày, chất liệu giữ nhiệt tốt như vải bông, len,...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4413" y="0"/>
            <a:ext cx="1024018" cy="1024285"/>
          </a:xfrm>
          <a:prstGeom prst="rect">
            <a:avLst/>
          </a:prstGeom>
        </p:spPr>
      </p:pic>
      <p:grpSp>
        <p:nvGrpSpPr>
          <p:cNvPr id="7" name="Group 7"/>
          <p:cNvGrpSpPr/>
          <p:nvPr/>
        </p:nvGrpSpPr>
        <p:grpSpPr>
          <a:xfrm>
            <a:off x="685622" y="1254434"/>
            <a:ext cx="10834797" cy="5235281"/>
            <a:chOff x="0" y="0"/>
            <a:chExt cx="6134114" cy="2963180"/>
          </a:xfrm>
        </p:grpSpPr>
        <p:sp>
          <p:nvSpPr>
            <p:cNvPr id="8" name="Freeform 8"/>
            <p:cNvSpPr/>
            <p:nvPr/>
          </p:nvSpPr>
          <p:spPr>
            <a:xfrm>
              <a:off x="0" y="0"/>
              <a:ext cx="6134114" cy="2963180"/>
            </a:xfrm>
            <a:custGeom>
              <a:avLst/>
              <a:gdLst/>
              <a:ahLst/>
              <a:cxnLst/>
              <a:rect l="l" t="t" r="r" b="b"/>
              <a:pathLst>
                <a:path w="6134114" h="2963180">
                  <a:moveTo>
                    <a:pt x="6009654" y="59690"/>
                  </a:moveTo>
                  <a:cubicBezTo>
                    <a:pt x="6045214" y="59690"/>
                    <a:pt x="6074424" y="88900"/>
                    <a:pt x="6074424" y="124460"/>
                  </a:cubicBezTo>
                  <a:lnTo>
                    <a:pt x="6074424" y="2838720"/>
                  </a:lnTo>
                  <a:cubicBezTo>
                    <a:pt x="6074424" y="2874280"/>
                    <a:pt x="6045214" y="2903490"/>
                    <a:pt x="6009654" y="2903490"/>
                  </a:cubicBezTo>
                  <a:lnTo>
                    <a:pt x="124460" y="2903490"/>
                  </a:lnTo>
                  <a:cubicBezTo>
                    <a:pt x="88900" y="2903490"/>
                    <a:pt x="59690" y="2874280"/>
                    <a:pt x="59690" y="2838720"/>
                  </a:cubicBezTo>
                  <a:lnTo>
                    <a:pt x="59690" y="124460"/>
                  </a:lnTo>
                  <a:cubicBezTo>
                    <a:pt x="59690" y="88900"/>
                    <a:pt x="88900" y="59690"/>
                    <a:pt x="124460" y="59690"/>
                  </a:cubicBezTo>
                  <a:lnTo>
                    <a:pt x="6009654" y="59690"/>
                  </a:lnTo>
                  <a:moveTo>
                    <a:pt x="6009654" y="0"/>
                  </a:moveTo>
                  <a:lnTo>
                    <a:pt x="124460" y="0"/>
                  </a:lnTo>
                  <a:cubicBezTo>
                    <a:pt x="55880" y="0"/>
                    <a:pt x="0" y="55880"/>
                    <a:pt x="0" y="124460"/>
                  </a:cubicBezTo>
                  <a:lnTo>
                    <a:pt x="0" y="2838720"/>
                  </a:lnTo>
                  <a:cubicBezTo>
                    <a:pt x="0" y="2907300"/>
                    <a:pt x="55880" y="2963180"/>
                    <a:pt x="124460" y="2963180"/>
                  </a:cubicBezTo>
                  <a:lnTo>
                    <a:pt x="6009654" y="2963180"/>
                  </a:lnTo>
                  <a:cubicBezTo>
                    <a:pt x="6078234" y="2963180"/>
                    <a:pt x="6134114" y="2907300"/>
                    <a:pt x="6134114" y="2838720"/>
                  </a:cubicBezTo>
                  <a:lnTo>
                    <a:pt x="6134114" y="124460"/>
                  </a:lnTo>
                  <a:cubicBezTo>
                    <a:pt x="6134114" y="55880"/>
                    <a:pt x="6078234" y="0"/>
                    <a:pt x="6009654" y="0"/>
                  </a:cubicBezTo>
                  <a:close/>
                </a:path>
              </a:pathLst>
            </a:custGeom>
            <a:solidFill>
              <a:srgbClr val="00BF63"/>
            </a:solidFill>
          </p:spPr>
        </p:sp>
      </p:grpSp>
      <p:pic>
        <p:nvPicPr>
          <p:cNvPr id="9" name="Picture 9"/>
          <p:cNvPicPr>
            <a:picLocks noChangeAspect="1"/>
          </p:cNvPicPr>
          <p:nvPr/>
        </p:nvPicPr>
        <p:blipFill>
          <a:blip r:embed="rId6"/>
          <a:srcRect t="9361" b="9361"/>
          <a:stretch>
            <a:fillRect/>
          </a:stretch>
        </p:blipFill>
        <p:spPr>
          <a:xfrm>
            <a:off x="950640" y="3298764"/>
            <a:ext cx="4991694" cy="2514820"/>
          </a:xfrm>
          <a:prstGeom prst="rect">
            <a:avLst/>
          </a:prstGeom>
        </p:spPr>
      </p:pic>
      <p:pic>
        <p:nvPicPr>
          <p:cNvPr id="10" name="Picture 10"/>
          <p:cNvPicPr>
            <a:picLocks noChangeAspect="1"/>
          </p:cNvPicPr>
          <p:nvPr/>
        </p:nvPicPr>
        <p:blipFill>
          <a:blip r:embed="rId7"/>
          <a:srcRect t="5779" b="5779"/>
          <a:stretch>
            <a:fillRect/>
          </a:stretch>
        </p:blipFill>
        <p:spPr>
          <a:xfrm>
            <a:off x="6237971" y="3298764"/>
            <a:ext cx="5053756" cy="2514820"/>
          </a:xfrm>
          <a:prstGeom prst="rect">
            <a:avLst/>
          </a:prstGeom>
        </p:spPr>
      </p:pic>
      <p:sp>
        <p:nvSpPr>
          <p:cNvPr id="11" name="TextBox 11"/>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12" name="TextBox 12"/>
          <p:cNvSpPr txBox="1"/>
          <p:nvPr/>
        </p:nvSpPr>
        <p:spPr>
          <a:xfrm>
            <a:off x="7270791" y="84575"/>
            <a:ext cx="4693929" cy="807722"/>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3. Phương pháp chống nóng, lạnh cho cơ thể</a:t>
            </a:r>
          </a:p>
        </p:txBody>
      </p:sp>
      <p:sp>
        <p:nvSpPr>
          <p:cNvPr id="13" name="TextBox 13"/>
          <p:cNvSpPr txBox="1"/>
          <p:nvPr/>
        </p:nvSpPr>
        <p:spPr>
          <a:xfrm>
            <a:off x="950640" y="1521566"/>
            <a:ext cx="10304760" cy="165410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ở lâu trong điều kiện nhiệt độ môi trường quá cao hay quá thấp, quá trình điều hòa thân nhiệt của cơ thể không đáp ứng được với sự thay đổi nhiệt độ của môi trường, dẫn đến thân nhiệt tăng (cảm nóng) hoặc giảm (cảm lạnh)</a:t>
            </a:r>
          </a:p>
        </p:txBody>
      </p:sp>
      <p:sp>
        <p:nvSpPr>
          <p:cNvPr id="14" name="TextBox 14"/>
          <p:cNvSpPr txBox="1"/>
          <p:nvPr/>
        </p:nvSpPr>
        <p:spPr>
          <a:xfrm>
            <a:off x="1745328" y="5908834"/>
            <a:ext cx="3402320"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Cảm nóng</a:t>
            </a:r>
          </a:p>
        </p:txBody>
      </p:sp>
      <p:sp>
        <p:nvSpPr>
          <p:cNvPr id="15" name="TextBox 15"/>
          <p:cNvSpPr txBox="1"/>
          <p:nvPr/>
        </p:nvSpPr>
        <p:spPr>
          <a:xfrm>
            <a:off x="7063689" y="5908834"/>
            <a:ext cx="3402320"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Cảm lạnh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4413" y="0"/>
            <a:ext cx="1024018" cy="1024285"/>
          </a:xfrm>
          <a:prstGeom prst="rect">
            <a:avLst/>
          </a:prstGeom>
        </p:spPr>
      </p:pic>
      <p:grpSp>
        <p:nvGrpSpPr>
          <p:cNvPr id="7" name="Group 7"/>
          <p:cNvGrpSpPr/>
          <p:nvPr/>
        </p:nvGrpSpPr>
        <p:grpSpPr>
          <a:xfrm>
            <a:off x="668407" y="1176544"/>
            <a:ext cx="10834797" cy="2079073"/>
            <a:chOff x="0" y="0"/>
            <a:chExt cx="21675238" cy="4158146"/>
          </a:xfrm>
        </p:grpSpPr>
        <p:grpSp>
          <p:nvGrpSpPr>
            <p:cNvPr id="8" name="Group 8"/>
            <p:cNvGrpSpPr/>
            <p:nvPr/>
          </p:nvGrpSpPr>
          <p:grpSpPr>
            <a:xfrm>
              <a:off x="0" y="0"/>
              <a:ext cx="21675238" cy="4158146"/>
              <a:chOff x="0" y="0"/>
              <a:chExt cx="4281529" cy="821362"/>
            </a:xfrm>
          </p:grpSpPr>
          <p:sp>
            <p:nvSpPr>
              <p:cNvPr id="9" name="Freeform 9"/>
              <p:cNvSpPr/>
              <p:nvPr/>
            </p:nvSpPr>
            <p:spPr>
              <a:xfrm>
                <a:off x="0" y="0"/>
                <a:ext cx="4281529" cy="821362"/>
              </a:xfrm>
              <a:custGeom>
                <a:avLst/>
                <a:gdLst/>
                <a:ahLst/>
                <a:cxnLst/>
                <a:rect l="l" t="t" r="r" b="b"/>
                <a:pathLst>
                  <a:path w="4281529" h="821362">
                    <a:moveTo>
                      <a:pt x="24288" y="0"/>
                    </a:moveTo>
                    <a:lnTo>
                      <a:pt x="4257241" y="0"/>
                    </a:lnTo>
                    <a:cubicBezTo>
                      <a:pt x="4270654" y="0"/>
                      <a:pt x="4281529" y="10874"/>
                      <a:pt x="4281529" y="24288"/>
                    </a:cubicBezTo>
                    <a:lnTo>
                      <a:pt x="4281529" y="797074"/>
                    </a:lnTo>
                    <a:cubicBezTo>
                      <a:pt x="4281529" y="803516"/>
                      <a:pt x="4278970" y="809693"/>
                      <a:pt x="4274415" y="814248"/>
                    </a:cubicBezTo>
                    <a:cubicBezTo>
                      <a:pt x="4269860" y="818803"/>
                      <a:pt x="4263682" y="821362"/>
                      <a:pt x="4257241" y="821362"/>
                    </a:cubicBezTo>
                    <a:lnTo>
                      <a:pt x="24288" y="821362"/>
                    </a:lnTo>
                    <a:cubicBezTo>
                      <a:pt x="10874" y="821362"/>
                      <a:pt x="0" y="810488"/>
                      <a:pt x="0" y="797074"/>
                    </a:cubicBezTo>
                    <a:lnTo>
                      <a:pt x="0" y="24288"/>
                    </a:lnTo>
                    <a:cubicBezTo>
                      <a:pt x="0" y="10874"/>
                      <a:pt x="10874" y="0"/>
                      <a:pt x="24288" y="0"/>
                    </a:cubicBezTo>
                    <a:close/>
                  </a:path>
                </a:pathLst>
              </a:custGeom>
              <a:solidFill>
                <a:srgbClr val="FFDE59"/>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450675" y="420666"/>
              <a:ext cx="20808322"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chống bị cảm nóng hoặc cảm lạnh cần sử dụng các biện pháp chống nóng, lạnh phù hợp; giới hạn thời gian hoạt động dưới thời tiết khắc nghiệt và tăng cường sức đề kháng cho cơ thể thông qua chế độ ăn uống, vận động hợp lí</a:t>
              </a:r>
            </a:p>
          </p:txBody>
        </p:sp>
      </p:grpSp>
      <p:pic>
        <p:nvPicPr>
          <p:cNvPr id="12" name="Picture 12"/>
          <p:cNvPicPr>
            <a:picLocks noChangeAspect="1"/>
          </p:cNvPicPr>
          <p:nvPr/>
        </p:nvPicPr>
        <p:blipFill>
          <a:blip r:embed="rId6"/>
          <a:srcRect t="5295" b="5295"/>
          <a:stretch>
            <a:fillRect/>
          </a:stretch>
        </p:blipFill>
        <p:spPr>
          <a:xfrm>
            <a:off x="668407" y="3429000"/>
            <a:ext cx="5417398" cy="3233944"/>
          </a:xfrm>
          <a:prstGeom prst="rect">
            <a:avLst/>
          </a:prstGeom>
        </p:spPr>
      </p:pic>
      <p:pic>
        <p:nvPicPr>
          <p:cNvPr id="13" name="Picture 13"/>
          <p:cNvPicPr>
            <a:picLocks noChangeAspect="1"/>
          </p:cNvPicPr>
          <p:nvPr/>
        </p:nvPicPr>
        <p:blipFill>
          <a:blip r:embed="rId7"/>
          <a:srcRect t="4106" b="4106"/>
          <a:stretch>
            <a:fillRect/>
          </a:stretch>
        </p:blipFill>
        <p:spPr>
          <a:xfrm>
            <a:off x="6226261" y="3429000"/>
            <a:ext cx="5276943" cy="3233944"/>
          </a:xfrm>
          <a:prstGeom prst="rect">
            <a:avLst/>
          </a:prstGeom>
        </p:spPr>
      </p:pic>
      <p:sp>
        <p:nvSpPr>
          <p:cNvPr id="14" name="TextBox 14"/>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15" name="TextBox 15"/>
          <p:cNvSpPr txBox="1"/>
          <p:nvPr/>
        </p:nvSpPr>
        <p:spPr>
          <a:xfrm>
            <a:off x="7270791" y="84575"/>
            <a:ext cx="4693929" cy="807722"/>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3. Phương pháp chống nóng, lạnh cho cơ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C1FF7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srcRect/>
          <a:stretch>
            <a:fillRect/>
          </a:stretch>
        </p:blipFill>
        <p:spPr>
          <a:xfrm>
            <a:off x="685622" y="0"/>
            <a:ext cx="1228207" cy="1024285"/>
          </a:xfrm>
          <a:prstGeom prst="rect">
            <a:avLst/>
          </a:prstGeom>
        </p:spPr>
      </p:pic>
      <p:grpSp>
        <p:nvGrpSpPr>
          <p:cNvPr id="6" name="Group 6"/>
          <p:cNvGrpSpPr/>
          <p:nvPr/>
        </p:nvGrpSpPr>
        <p:grpSpPr>
          <a:xfrm>
            <a:off x="685621" y="1671199"/>
            <a:ext cx="5408791" cy="4348602"/>
            <a:chOff x="0" y="0"/>
            <a:chExt cx="2137363" cy="1863555"/>
          </a:xfrm>
        </p:grpSpPr>
        <p:sp>
          <p:nvSpPr>
            <p:cNvPr id="7" name="Freeform 7"/>
            <p:cNvSpPr/>
            <p:nvPr/>
          </p:nvSpPr>
          <p:spPr>
            <a:xfrm>
              <a:off x="0" y="0"/>
              <a:ext cx="2137363" cy="1863555"/>
            </a:xfrm>
            <a:custGeom>
              <a:avLst/>
              <a:gdLst/>
              <a:ahLst/>
              <a:cxnLst/>
              <a:rect l="l" t="t" r="r" b="b"/>
              <a:pathLst>
                <a:path w="2137363" h="1863555">
                  <a:moveTo>
                    <a:pt x="48654" y="0"/>
                  </a:moveTo>
                  <a:lnTo>
                    <a:pt x="2088710" y="0"/>
                  </a:lnTo>
                  <a:cubicBezTo>
                    <a:pt x="2115580" y="0"/>
                    <a:pt x="2137363" y="21783"/>
                    <a:pt x="2137363" y="48654"/>
                  </a:cubicBezTo>
                  <a:lnTo>
                    <a:pt x="2137363" y="1814901"/>
                  </a:lnTo>
                  <a:cubicBezTo>
                    <a:pt x="2137363" y="1841772"/>
                    <a:pt x="2115580" y="1863555"/>
                    <a:pt x="2088710" y="1863555"/>
                  </a:cubicBezTo>
                  <a:lnTo>
                    <a:pt x="48654" y="1863555"/>
                  </a:lnTo>
                  <a:cubicBezTo>
                    <a:pt x="21783" y="1863555"/>
                    <a:pt x="0" y="1841772"/>
                    <a:pt x="0" y="1814901"/>
                  </a:cubicBezTo>
                  <a:lnTo>
                    <a:pt x="0" y="48654"/>
                  </a:lnTo>
                  <a:cubicBezTo>
                    <a:pt x="0" y="21783"/>
                    <a:pt x="21783" y="0"/>
                    <a:pt x="48654" y="0"/>
                  </a:cubicBezTo>
                  <a:close/>
                </a:path>
              </a:pathLst>
            </a:custGeom>
            <a:solidFill>
              <a:srgbClr val="FFDE59"/>
            </a:soli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9" name="Picture 9"/>
          <p:cNvPicPr>
            <a:picLocks noChangeAspect="1"/>
          </p:cNvPicPr>
          <p:nvPr/>
        </p:nvPicPr>
        <p:blipFill>
          <a:blip r:embed="rId3"/>
          <a:srcRect l="12949" r="12949"/>
          <a:stretch>
            <a:fillRect/>
          </a:stretch>
        </p:blipFill>
        <p:spPr>
          <a:xfrm>
            <a:off x="6258120" y="1671198"/>
            <a:ext cx="5245084" cy="4717123"/>
          </a:xfrm>
          <a:prstGeom prst="rect">
            <a:avLst/>
          </a:prstGeom>
        </p:spPr>
      </p:pic>
      <p:pic>
        <p:nvPicPr>
          <p:cNvPr id="10" name="Picture 10"/>
          <p:cNvPicPr>
            <a:picLocks noChangeAspect="1"/>
          </p:cNvPicPr>
          <p:nvPr/>
        </p:nvPicPr>
        <p:blipFill>
          <a:blip r:embed="rId4"/>
          <a:srcRect/>
          <a:stretch>
            <a:fillRect/>
          </a:stretch>
        </p:blipFill>
        <p:spPr>
          <a:xfrm rot="-2456065">
            <a:off x="6852" y="1246551"/>
            <a:ext cx="1816195" cy="849292"/>
          </a:xfrm>
          <a:prstGeom prst="rect">
            <a:avLst/>
          </a:prstGeom>
        </p:spPr>
      </p:pic>
      <p:sp>
        <p:nvSpPr>
          <p:cNvPr id="11" name="TextBox 11"/>
          <p:cNvSpPr txBox="1"/>
          <p:nvPr/>
        </p:nvSpPr>
        <p:spPr>
          <a:xfrm>
            <a:off x="2066993" y="287867"/>
            <a:ext cx="898921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THỰC HÀNH KHI BỊ CẢM NÓNG HOẶC CẢM LẠNH</a:t>
            </a:r>
          </a:p>
        </p:txBody>
      </p:sp>
      <p:sp>
        <p:nvSpPr>
          <p:cNvPr id="12" name="TextBox 12"/>
          <p:cNvSpPr txBox="1"/>
          <p:nvPr/>
        </p:nvSpPr>
        <p:spPr>
          <a:xfrm>
            <a:off x="3170252" y="1127214"/>
            <a:ext cx="584832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1. Cơ sở lí thuyết</a:t>
            </a:r>
          </a:p>
        </p:txBody>
      </p:sp>
      <p:sp>
        <p:nvSpPr>
          <p:cNvPr id="13" name="TextBox 13"/>
          <p:cNvSpPr txBox="1"/>
          <p:nvPr/>
        </p:nvSpPr>
        <p:spPr>
          <a:xfrm>
            <a:off x="914950" y="1995307"/>
            <a:ext cx="4950135" cy="254839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biện pháp sơ cứu cho người cảm nóng giúp đẩy nhanh quá trình tỏa nhiệt nhờ bốc hơi nước, đối lưu và truyền nhiệt. Các vị trí chườm khăn là nơi có các </a:t>
            </a:r>
            <a:r>
              <a:rPr lang="en-US" sz="2300" b="1">
                <a:solidFill>
                  <a:srgbClr val="C00000"/>
                </a:solidFill>
                <a:latin typeface="Arial" pitchFamily="34" charset="0"/>
              </a:rPr>
              <a:t>động mạch lớn chạy qua</a:t>
            </a:r>
            <a:r>
              <a:rPr lang="en-US" sz="2300" b="1">
                <a:solidFill>
                  <a:srgbClr val="000000"/>
                </a:solidFill>
                <a:latin typeface="Arial" pitchFamily="34" charset="0"/>
              </a:rPr>
              <a:t>.</a:t>
            </a:r>
          </a:p>
        </p:txBody>
      </p:sp>
      <p:sp>
        <p:nvSpPr>
          <p:cNvPr id="14" name="TextBox 14"/>
          <p:cNvSpPr txBox="1"/>
          <p:nvPr/>
        </p:nvSpPr>
        <p:spPr>
          <a:xfrm>
            <a:off x="849329" y="4572000"/>
            <a:ext cx="5015756"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biện pháp sơ cứu cho người cảm lạnh giúp giảm quá trình tỏa nhiệt và tăng quá trình sinh nhiệt.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7486" y="400045"/>
            <a:ext cx="8905718" cy="1750943"/>
            <a:chOff x="0" y="0"/>
            <a:chExt cx="17816074" cy="3501885"/>
          </a:xfrm>
        </p:grpSpPr>
        <p:grpSp>
          <p:nvGrpSpPr>
            <p:cNvPr id="3" name="Group 3"/>
            <p:cNvGrpSpPr/>
            <p:nvPr/>
          </p:nvGrpSpPr>
          <p:grpSpPr>
            <a:xfrm>
              <a:off x="0" y="0"/>
              <a:ext cx="17816074" cy="3501885"/>
              <a:chOff x="0" y="0"/>
              <a:chExt cx="3519225" cy="691730"/>
            </a:xfrm>
          </p:grpSpPr>
          <p:sp>
            <p:nvSpPr>
              <p:cNvPr id="4" name="Freeform 4"/>
              <p:cNvSpPr/>
              <p:nvPr/>
            </p:nvSpPr>
            <p:spPr>
              <a:xfrm>
                <a:off x="0" y="0"/>
                <a:ext cx="3519225" cy="691730"/>
              </a:xfrm>
              <a:custGeom>
                <a:avLst/>
                <a:gdLst/>
                <a:ahLst/>
                <a:cxnLst/>
                <a:rect l="l" t="t" r="r" b="b"/>
                <a:pathLst>
                  <a:path w="3519225" h="691730">
                    <a:moveTo>
                      <a:pt x="3519225" y="0"/>
                    </a:moveTo>
                    <a:lnTo>
                      <a:pt x="0" y="0"/>
                    </a:lnTo>
                    <a:lnTo>
                      <a:pt x="0" y="503770"/>
                    </a:lnTo>
                    <a:lnTo>
                      <a:pt x="157480" y="503770"/>
                    </a:lnTo>
                    <a:lnTo>
                      <a:pt x="157480" y="691730"/>
                    </a:lnTo>
                    <a:lnTo>
                      <a:pt x="463550" y="503770"/>
                    </a:lnTo>
                    <a:lnTo>
                      <a:pt x="3519225" y="503770"/>
                    </a:lnTo>
                    <a:lnTo>
                      <a:pt x="3519225"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6" name="TextBox 6"/>
            <p:cNvSpPr txBox="1"/>
            <p:nvPr/>
          </p:nvSpPr>
          <p:spPr>
            <a:xfrm>
              <a:off x="480797" y="403236"/>
              <a:ext cx="16854480"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một số phản ứng của cơ thể khi trời nóng, trời rét. Theo em, những phản ứng này có lợi ích gì cho cơ thể?</a:t>
              </a:r>
            </a:p>
          </p:txBody>
        </p:sp>
      </p:grpSp>
      <p:pic>
        <p:nvPicPr>
          <p:cNvPr id="7" name="Picture 7"/>
          <p:cNvPicPr>
            <a:picLocks noChangeAspect="1"/>
          </p:cNvPicPr>
          <p:nvPr/>
        </p:nvPicPr>
        <p:blipFill>
          <a:blip r:embed="rId2"/>
          <a:srcRect l="13266" r="13266"/>
          <a:stretch>
            <a:fillRect/>
          </a:stretch>
        </p:blipFill>
        <p:spPr>
          <a:xfrm>
            <a:off x="685621" y="2282875"/>
            <a:ext cx="5408791" cy="4142297"/>
          </a:xfrm>
          <a:prstGeom prst="rect">
            <a:avLst/>
          </a:prstGeom>
        </p:spPr>
      </p:pic>
      <p:pic>
        <p:nvPicPr>
          <p:cNvPr id="8" name="Picture 8"/>
          <p:cNvPicPr>
            <a:picLocks noChangeAspect="1"/>
          </p:cNvPicPr>
          <p:nvPr/>
        </p:nvPicPr>
        <p:blipFill>
          <a:blip r:embed="rId3"/>
          <a:srcRect l="7820" r="7820"/>
          <a:stretch>
            <a:fillRect/>
          </a:stretch>
        </p:blipFill>
        <p:spPr>
          <a:xfrm>
            <a:off x="6229980" y="2282875"/>
            <a:ext cx="5273224" cy="4142297"/>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622" y="400045"/>
            <a:ext cx="1746110" cy="17509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C1FF7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srcRect/>
          <a:stretch>
            <a:fillRect/>
          </a:stretch>
        </p:blipFill>
        <p:spPr>
          <a:xfrm>
            <a:off x="685622" y="0"/>
            <a:ext cx="1228207" cy="1024285"/>
          </a:xfrm>
          <a:prstGeom prst="rect">
            <a:avLst/>
          </a:prstGeom>
        </p:spPr>
      </p:pic>
      <p:grpSp>
        <p:nvGrpSpPr>
          <p:cNvPr id="6" name="Group 6"/>
          <p:cNvGrpSpPr/>
          <p:nvPr/>
        </p:nvGrpSpPr>
        <p:grpSpPr>
          <a:xfrm>
            <a:off x="685622" y="1671197"/>
            <a:ext cx="10817582" cy="738529"/>
            <a:chOff x="0" y="0"/>
            <a:chExt cx="21640800" cy="1477058"/>
          </a:xfrm>
        </p:grpSpPr>
        <p:grpSp>
          <p:nvGrpSpPr>
            <p:cNvPr id="7" name="Group 7"/>
            <p:cNvGrpSpPr/>
            <p:nvPr/>
          </p:nvGrpSpPr>
          <p:grpSpPr>
            <a:xfrm>
              <a:off x="0" y="0"/>
              <a:ext cx="21640800" cy="1477058"/>
              <a:chOff x="0" y="0"/>
              <a:chExt cx="4274726" cy="291765"/>
            </a:xfrm>
          </p:grpSpPr>
          <p:sp>
            <p:nvSpPr>
              <p:cNvPr id="8" name="Freeform 8"/>
              <p:cNvSpPr/>
              <p:nvPr/>
            </p:nvSpPr>
            <p:spPr>
              <a:xfrm>
                <a:off x="0" y="0"/>
                <a:ext cx="4274726" cy="291765"/>
              </a:xfrm>
              <a:custGeom>
                <a:avLst/>
                <a:gdLst/>
                <a:ahLst/>
                <a:cxnLst/>
                <a:rect l="l" t="t" r="r" b="b"/>
                <a:pathLst>
                  <a:path w="4274726" h="291765">
                    <a:moveTo>
                      <a:pt x="0" y="0"/>
                    </a:moveTo>
                    <a:lnTo>
                      <a:pt x="4274726" y="0"/>
                    </a:lnTo>
                    <a:lnTo>
                      <a:pt x="4274726" y="291765"/>
                    </a:lnTo>
                    <a:lnTo>
                      <a:pt x="0" y="291765"/>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0" name="TextBox 10"/>
            <p:cNvSpPr txBox="1"/>
            <p:nvPr/>
          </p:nvSpPr>
          <p:spPr>
            <a:xfrm>
              <a:off x="1331627" y="318372"/>
              <a:ext cx="18977546"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Chuẩn bị: quạt, chậu, chăn, khăn, nước, nước ấm để uống</a:t>
              </a:r>
            </a:p>
          </p:txBody>
        </p:sp>
      </p:grpSp>
      <p:pic>
        <p:nvPicPr>
          <p:cNvPr id="11" name="Picture 11"/>
          <p:cNvPicPr>
            <a:picLocks noChangeAspect="1"/>
          </p:cNvPicPr>
          <p:nvPr/>
        </p:nvPicPr>
        <p:blipFill>
          <a:blip r:embed="rId3"/>
          <a:srcRect t="13644"/>
          <a:stretch>
            <a:fillRect/>
          </a:stretch>
        </p:blipFill>
        <p:spPr>
          <a:xfrm>
            <a:off x="6623400" y="3055309"/>
            <a:ext cx="4879804" cy="3676467"/>
          </a:xfrm>
          <a:prstGeom prst="rect">
            <a:avLst/>
          </a:prstGeom>
        </p:spPr>
      </p:pic>
      <p:sp>
        <p:nvSpPr>
          <p:cNvPr id="12" name="TextBox 12"/>
          <p:cNvSpPr txBox="1"/>
          <p:nvPr/>
        </p:nvSpPr>
        <p:spPr>
          <a:xfrm>
            <a:off x="2066993" y="287867"/>
            <a:ext cx="898921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THỰC HÀNH KHI BỊ CẢM NÓNG HOẶC CẢM LẠNH</a:t>
            </a:r>
          </a:p>
        </p:txBody>
      </p:sp>
      <p:sp>
        <p:nvSpPr>
          <p:cNvPr id="13" name="TextBox 13"/>
          <p:cNvSpPr txBox="1"/>
          <p:nvPr/>
        </p:nvSpPr>
        <p:spPr>
          <a:xfrm>
            <a:off x="3170252" y="1127214"/>
            <a:ext cx="584832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2. Các bước tiến hành</a:t>
            </a:r>
          </a:p>
        </p:txBody>
      </p:sp>
      <p:sp>
        <p:nvSpPr>
          <p:cNvPr id="14" name="TextBox 14"/>
          <p:cNvSpPr txBox="1"/>
          <p:nvPr/>
        </p:nvSpPr>
        <p:spPr>
          <a:xfrm>
            <a:off x="685620" y="2511326"/>
            <a:ext cx="10817583" cy="423193"/>
          </a:xfrm>
          <a:prstGeom prst="rect">
            <a:avLst/>
          </a:prstGeom>
        </p:spPr>
        <p:txBody>
          <a:bodyPr wrap="square" lIns="0" tIns="0" rIns="0" bIns="0" rtlCol="0" anchor="t">
            <a:spAutoFit/>
          </a:bodyPr>
          <a:lstStyle/>
          <a:p>
            <a:pPr algn="ctr">
              <a:lnSpc>
                <a:spcPts val="3266"/>
              </a:lnSpc>
              <a:spcBef>
                <a:spcPct val="0"/>
              </a:spcBef>
            </a:pPr>
            <a:r>
              <a:rPr lang="en-US" sz="2300" b="1">
                <a:solidFill>
                  <a:srgbClr val="000000"/>
                </a:solidFill>
                <a:latin typeface="Arial" pitchFamily="34" charset="0"/>
              </a:rPr>
              <a:t>Tiến hành  cứu người cảm nóng theo các bước ở hình</a:t>
            </a:r>
          </a:p>
        </p:txBody>
      </p:sp>
      <p:grpSp>
        <p:nvGrpSpPr>
          <p:cNvPr id="15" name="Group 15"/>
          <p:cNvGrpSpPr/>
          <p:nvPr/>
        </p:nvGrpSpPr>
        <p:grpSpPr>
          <a:xfrm>
            <a:off x="685622" y="3182702"/>
            <a:ext cx="5644770" cy="1043194"/>
            <a:chOff x="0" y="0"/>
            <a:chExt cx="11292482" cy="2086387"/>
          </a:xfrm>
        </p:grpSpPr>
        <p:grpSp>
          <p:nvGrpSpPr>
            <p:cNvPr id="16" name="Group 16"/>
            <p:cNvGrpSpPr/>
            <p:nvPr/>
          </p:nvGrpSpPr>
          <p:grpSpPr>
            <a:xfrm>
              <a:off x="1076292" y="0"/>
              <a:ext cx="10216190" cy="2086387"/>
              <a:chOff x="0" y="0"/>
              <a:chExt cx="2018013" cy="412126"/>
            </a:xfrm>
          </p:grpSpPr>
          <p:sp>
            <p:nvSpPr>
              <p:cNvPr id="17" name="Freeform 17"/>
              <p:cNvSpPr/>
              <p:nvPr/>
            </p:nvSpPr>
            <p:spPr>
              <a:xfrm>
                <a:off x="0" y="0"/>
                <a:ext cx="2018013" cy="412126"/>
              </a:xfrm>
              <a:custGeom>
                <a:avLst/>
                <a:gdLst/>
                <a:ahLst/>
                <a:cxnLst/>
                <a:rect l="l" t="t" r="r" b="b"/>
                <a:pathLst>
                  <a:path w="2018013" h="412126">
                    <a:moveTo>
                      <a:pt x="51531" y="0"/>
                    </a:moveTo>
                    <a:lnTo>
                      <a:pt x="1966482" y="0"/>
                    </a:lnTo>
                    <a:cubicBezTo>
                      <a:pt x="1994942" y="0"/>
                      <a:pt x="2018013" y="23071"/>
                      <a:pt x="2018013" y="51531"/>
                    </a:cubicBezTo>
                    <a:lnTo>
                      <a:pt x="2018013" y="360595"/>
                    </a:lnTo>
                    <a:cubicBezTo>
                      <a:pt x="2018013" y="374262"/>
                      <a:pt x="2012584" y="387369"/>
                      <a:pt x="2002920" y="397033"/>
                    </a:cubicBezTo>
                    <a:cubicBezTo>
                      <a:pt x="1993256" y="406697"/>
                      <a:pt x="1980149" y="412126"/>
                      <a:pt x="1966482" y="412126"/>
                    </a:cubicBezTo>
                    <a:lnTo>
                      <a:pt x="51531" y="412126"/>
                    </a:lnTo>
                    <a:cubicBezTo>
                      <a:pt x="37864" y="412126"/>
                      <a:pt x="24757" y="406697"/>
                      <a:pt x="15093" y="397033"/>
                    </a:cubicBezTo>
                    <a:cubicBezTo>
                      <a:pt x="5429" y="387369"/>
                      <a:pt x="0" y="374262"/>
                      <a:pt x="0" y="360595"/>
                    </a:cubicBezTo>
                    <a:lnTo>
                      <a:pt x="0" y="51531"/>
                    </a:lnTo>
                    <a:cubicBezTo>
                      <a:pt x="0" y="37864"/>
                      <a:pt x="5429" y="24757"/>
                      <a:pt x="15093" y="15093"/>
                    </a:cubicBezTo>
                    <a:cubicBezTo>
                      <a:pt x="24757" y="5429"/>
                      <a:pt x="37864" y="0"/>
                      <a:pt x="51531" y="0"/>
                    </a:cubicBezTo>
                    <a:close/>
                  </a:path>
                </a:pathLst>
              </a:custGeom>
              <a:solidFill>
                <a:srgbClr val="FFDE59"/>
              </a:solidFill>
            </p:spPr>
          </p:sp>
          <p:sp>
            <p:nvSpPr>
              <p:cNvPr id="18" name="TextBox 18"/>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3324920" cy="2086387"/>
            </a:xfrm>
            <a:prstGeom prst="rect">
              <a:avLst/>
            </a:prstGeom>
          </p:spPr>
        </p:pic>
        <p:sp>
          <p:nvSpPr>
            <p:cNvPr id="20" name="TextBox 20"/>
            <p:cNvSpPr txBox="1"/>
            <p:nvPr/>
          </p:nvSpPr>
          <p:spPr>
            <a:xfrm>
              <a:off x="3159819" y="210286"/>
              <a:ext cx="7967562" cy="161544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Bước 1: Di chuyển đến nơi thoáng mát</a:t>
              </a:r>
            </a:p>
          </p:txBody>
        </p:sp>
      </p:grpSp>
      <p:grpSp>
        <p:nvGrpSpPr>
          <p:cNvPr id="21" name="Group 21"/>
          <p:cNvGrpSpPr/>
          <p:nvPr/>
        </p:nvGrpSpPr>
        <p:grpSpPr>
          <a:xfrm>
            <a:off x="685622" y="4371946"/>
            <a:ext cx="5644770" cy="1043194"/>
            <a:chOff x="0" y="0"/>
            <a:chExt cx="11292482" cy="2086387"/>
          </a:xfrm>
        </p:grpSpPr>
        <p:grpSp>
          <p:nvGrpSpPr>
            <p:cNvPr id="22" name="Group 22"/>
            <p:cNvGrpSpPr/>
            <p:nvPr/>
          </p:nvGrpSpPr>
          <p:grpSpPr>
            <a:xfrm>
              <a:off x="1076292" y="0"/>
              <a:ext cx="10216190" cy="2086387"/>
              <a:chOff x="0" y="0"/>
              <a:chExt cx="2018013" cy="412126"/>
            </a:xfrm>
          </p:grpSpPr>
          <p:sp>
            <p:nvSpPr>
              <p:cNvPr id="23" name="Freeform 23"/>
              <p:cNvSpPr/>
              <p:nvPr/>
            </p:nvSpPr>
            <p:spPr>
              <a:xfrm>
                <a:off x="0" y="0"/>
                <a:ext cx="2018013" cy="412126"/>
              </a:xfrm>
              <a:custGeom>
                <a:avLst/>
                <a:gdLst/>
                <a:ahLst/>
                <a:cxnLst/>
                <a:rect l="l" t="t" r="r" b="b"/>
                <a:pathLst>
                  <a:path w="2018013" h="412126">
                    <a:moveTo>
                      <a:pt x="51531" y="0"/>
                    </a:moveTo>
                    <a:lnTo>
                      <a:pt x="1966482" y="0"/>
                    </a:lnTo>
                    <a:cubicBezTo>
                      <a:pt x="1994942" y="0"/>
                      <a:pt x="2018013" y="23071"/>
                      <a:pt x="2018013" y="51531"/>
                    </a:cubicBezTo>
                    <a:lnTo>
                      <a:pt x="2018013" y="360595"/>
                    </a:lnTo>
                    <a:cubicBezTo>
                      <a:pt x="2018013" y="374262"/>
                      <a:pt x="2012584" y="387369"/>
                      <a:pt x="2002920" y="397033"/>
                    </a:cubicBezTo>
                    <a:cubicBezTo>
                      <a:pt x="1993256" y="406697"/>
                      <a:pt x="1980149" y="412126"/>
                      <a:pt x="1966482" y="412126"/>
                    </a:cubicBezTo>
                    <a:lnTo>
                      <a:pt x="51531" y="412126"/>
                    </a:lnTo>
                    <a:cubicBezTo>
                      <a:pt x="37864" y="412126"/>
                      <a:pt x="24757" y="406697"/>
                      <a:pt x="15093" y="397033"/>
                    </a:cubicBezTo>
                    <a:cubicBezTo>
                      <a:pt x="5429" y="387369"/>
                      <a:pt x="0" y="374262"/>
                      <a:pt x="0" y="360595"/>
                    </a:cubicBezTo>
                    <a:lnTo>
                      <a:pt x="0" y="51531"/>
                    </a:lnTo>
                    <a:cubicBezTo>
                      <a:pt x="0" y="37864"/>
                      <a:pt x="5429" y="24757"/>
                      <a:pt x="15093" y="15093"/>
                    </a:cubicBezTo>
                    <a:cubicBezTo>
                      <a:pt x="24757" y="5429"/>
                      <a:pt x="37864" y="0"/>
                      <a:pt x="51531" y="0"/>
                    </a:cubicBezTo>
                    <a:close/>
                  </a:path>
                </a:pathLst>
              </a:custGeom>
              <a:solidFill>
                <a:srgbClr val="FFDE59"/>
              </a:solidFill>
            </p:spPr>
          </p:sp>
          <p:sp>
            <p:nvSpPr>
              <p:cNvPr id="24" name="TextBox 24"/>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3324920" cy="2086387"/>
            </a:xfrm>
            <a:prstGeom prst="rect">
              <a:avLst/>
            </a:prstGeom>
          </p:spPr>
        </p:pic>
        <p:sp>
          <p:nvSpPr>
            <p:cNvPr id="26" name="TextBox 26"/>
            <p:cNvSpPr txBox="1"/>
            <p:nvPr/>
          </p:nvSpPr>
          <p:spPr>
            <a:xfrm>
              <a:off x="3223320" y="623034"/>
              <a:ext cx="7495481"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Bước 2: Gọi cấp cứu 115</a:t>
              </a:r>
            </a:p>
          </p:txBody>
        </p:sp>
      </p:grpSp>
      <p:grpSp>
        <p:nvGrpSpPr>
          <p:cNvPr id="27" name="Group 27"/>
          <p:cNvGrpSpPr/>
          <p:nvPr/>
        </p:nvGrpSpPr>
        <p:grpSpPr>
          <a:xfrm>
            <a:off x="685622" y="5561190"/>
            <a:ext cx="5644770" cy="1043194"/>
            <a:chOff x="0" y="0"/>
            <a:chExt cx="11292482" cy="2086387"/>
          </a:xfrm>
        </p:grpSpPr>
        <p:grpSp>
          <p:nvGrpSpPr>
            <p:cNvPr id="28" name="Group 28"/>
            <p:cNvGrpSpPr/>
            <p:nvPr/>
          </p:nvGrpSpPr>
          <p:grpSpPr>
            <a:xfrm>
              <a:off x="1076292" y="0"/>
              <a:ext cx="10216190" cy="2086387"/>
              <a:chOff x="0" y="0"/>
              <a:chExt cx="2018013" cy="412126"/>
            </a:xfrm>
          </p:grpSpPr>
          <p:sp>
            <p:nvSpPr>
              <p:cNvPr id="29" name="Freeform 29"/>
              <p:cNvSpPr/>
              <p:nvPr/>
            </p:nvSpPr>
            <p:spPr>
              <a:xfrm>
                <a:off x="0" y="0"/>
                <a:ext cx="2018013" cy="412126"/>
              </a:xfrm>
              <a:custGeom>
                <a:avLst/>
                <a:gdLst/>
                <a:ahLst/>
                <a:cxnLst/>
                <a:rect l="l" t="t" r="r" b="b"/>
                <a:pathLst>
                  <a:path w="2018013" h="412126">
                    <a:moveTo>
                      <a:pt x="51531" y="0"/>
                    </a:moveTo>
                    <a:lnTo>
                      <a:pt x="1966482" y="0"/>
                    </a:lnTo>
                    <a:cubicBezTo>
                      <a:pt x="1994942" y="0"/>
                      <a:pt x="2018013" y="23071"/>
                      <a:pt x="2018013" y="51531"/>
                    </a:cubicBezTo>
                    <a:lnTo>
                      <a:pt x="2018013" y="360595"/>
                    </a:lnTo>
                    <a:cubicBezTo>
                      <a:pt x="2018013" y="374262"/>
                      <a:pt x="2012584" y="387369"/>
                      <a:pt x="2002920" y="397033"/>
                    </a:cubicBezTo>
                    <a:cubicBezTo>
                      <a:pt x="1993256" y="406697"/>
                      <a:pt x="1980149" y="412126"/>
                      <a:pt x="1966482" y="412126"/>
                    </a:cubicBezTo>
                    <a:lnTo>
                      <a:pt x="51531" y="412126"/>
                    </a:lnTo>
                    <a:cubicBezTo>
                      <a:pt x="37864" y="412126"/>
                      <a:pt x="24757" y="406697"/>
                      <a:pt x="15093" y="397033"/>
                    </a:cubicBezTo>
                    <a:cubicBezTo>
                      <a:pt x="5429" y="387369"/>
                      <a:pt x="0" y="374262"/>
                      <a:pt x="0" y="360595"/>
                    </a:cubicBezTo>
                    <a:lnTo>
                      <a:pt x="0" y="51531"/>
                    </a:lnTo>
                    <a:cubicBezTo>
                      <a:pt x="0" y="37864"/>
                      <a:pt x="5429" y="24757"/>
                      <a:pt x="15093" y="15093"/>
                    </a:cubicBezTo>
                    <a:cubicBezTo>
                      <a:pt x="24757" y="5429"/>
                      <a:pt x="37864" y="0"/>
                      <a:pt x="51531" y="0"/>
                    </a:cubicBezTo>
                    <a:close/>
                  </a:path>
                </a:pathLst>
              </a:custGeom>
              <a:solidFill>
                <a:srgbClr val="FFDE59"/>
              </a:solidFill>
            </p:spPr>
          </p:sp>
          <p:sp>
            <p:nvSpPr>
              <p:cNvPr id="30" name="TextBox 30"/>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31" name="Picture 3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3324920" cy="2086387"/>
            </a:xfrm>
            <a:prstGeom prst="rect">
              <a:avLst/>
            </a:prstGeom>
          </p:spPr>
        </p:pic>
        <p:sp>
          <p:nvSpPr>
            <p:cNvPr id="32" name="TextBox 32"/>
            <p:cNvSpPr txBox="1"/>
            <p:nvPr/>
          </p:nvSpPr>
          <p:spPr>
            <a:xfrm>
              <a:off x="3159819" y="757762"/>
              <a:ext cx="7967562"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Bước 3: Hạ nhiệt toàn thân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C1FF7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5" name="Picture 5"/>
          <p:cNvPicPr>
            <a:picLocks noChangeAspect="1"/>
          </p:cNvPicPr>
          <p:nvPr/>
        </p:nvPicPr>
        <p:blipFill>
          <a:blip r:embed="rId2"/>
          <a:srcRect/>
          <a:stretch>
            <a:fillRect/>
          </a:stretch>
        </p:blipFill>
        <p:spPr>
          <a:xfrm>
            <a:off x="685622" y="0"/>
            <a:ext cx="1228207" cy="1024285"/>
          </a:xfrm>
          <a:prstGeom prst="rect">
            <a:avLst/>
          </a:prstGeom>
        </p:spPr>
      </p:pic>
      <p:grpSp>
        <p:nvGrpSpPr>
          <p:cNvPr id="6" name="Group 6"/>
          <p:cNvGrpSpPr/>
          <p:nvPr/>
        </p:nvGrpSpPr>
        <p:grpSpPr>
          <a:xfrm>
            <a:off x="685622" y="1671197"/>
            <a:ext cx="10817582" cy="738529"/>
            <a:chOff x="0" y="0"/>
            <a:chExt cx="21640800" cy="1477058"/>
          </a:xfrm>
        </p:grpSpPr>
        <p:grpSp>
          <p:nvGrpSpPr>
            <p:cNvPr id="7" name="Group 7"/>
            <p:cNvGrpSpPr/>
            <p:nvPr/>
          </p:nvGrpSpPr>
          <p:grpSpPr>
            <a:xfrm>
              <a:off x="0" y="0"/>
              <a:ext cx="21640800" cy="1477058"/>
              <a:chOff x="0" y="0"/>
              <a:chExt cx="4274726" cy="291765"/>
            </a:xfrm>
          </p:grpSpPr>
          <p:sp>
            <p:nvSpPr>
              <p:cNvPr id="8" name="Freeform 8"/>
              <p:cNvSpPr/>
              <p:nvPr/>
            </p:nvSpPr>
            <p:spPr>
              <a:xfrm>
                <a:off x="0" y="0"/>
                <a:ext cx="4274726" cy="291765"/>
              </a:xfrm>
              <a:custGeom>
                <a:avLst/>
                <a:gdLst/>
                <a:ahLst/>
                <a:cxnLst/>
                <a:rect l="l" t="t" r="r" b="b"/>
                <a:pathLst>
                  <a:path w="4274726" h="291765">
                    <a:moveTo>
                      <a:pt x="0" y="0"/>
                    </a:moveTo>
                    <a:lnTo>
                      <a:pt x="4274726" y="0"/>
                    </a:lnTo>
                    <a:lnTo>
                      <a:pt x="4274726" y="291765"/>
                    </a:lnTo>
                    <a:lnTo>
                      <a:pt x="0" y="291765"/>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0" name="TextBox 10"/>
            <p:cNvSpPr txBox="1"/>
            <p:nvPr/>
          </p:nvSpPr>
          <p:spPr>
            <a:xfrm>
              <a:off x="1331627" y="318372"/>
              <a:ext cx="18977546"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Chuẩn bị: quạt, chậu, chăn, khăn, nước, nước ấm để uống</a:t>
              </a:r>
            </a:p>
          </p:txBody>
        </p:sp>
      </p:grpSp>
      <p:pic>
        <p:nvPicPr>
          <p:cNvPr id="11" name="Picture 11"/>
          <p:cNvPicPr>
            <a:picLocks noChangeAspect="1"/>
          </p:cNvPicPr>
          <p:nvPr/>
        </p:nvPicPr>
        <p:blipFill>
          <a:blip r:embed="rId3"/>
          <a:srcRect/>
          <a:stretch>
            <a:fillRect/>
          </a:stretch>
        </p:blipFill>
        <p:spPr>
          <a:xfrm>
            <a:off x="6620723" y="3055309"/>
            <a:ext cx="1598567" cy="1189244"/>
          </a:xfrm>
          <a:prstGeom prst="rect">
            <a:avLst/>
          </a:prstGeom>
        </p:spPr>
      </p:pic>
      <p:pic>
        <p:nvPicPr>
          <p:cNvPr id="12" name="Picture 12"/>
          <p:cNvPicPr>
            <a:picLocks noChangeAspect="1"/>
          </p:cNvPicPr>
          <p:nvPr/>
        </p:nvPicPr>
        <p:blipFill>
          <a:blip r:embed="rId4"/>
          <a:srcRect/>
          <a:stretch>
            <a:fillRect/>
          </a:stretch>
        </p:blipFill>
        <p:spPr>
          <a:xfrm>
            <a:off x="6620723" y="4508196"/>
            <a:ext cx="1598567" cy="2059881"/>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600190" y="3182702"/>
            <a:ext cx="2212729" cy="3431481"/>
          </a:xfrm>
          <a:prstGeom prst="rect">
            <a:avLst/>
          </a:prstGeom>
        </p:spPr>
      </p:pic>
      <p:grpSp>
        <p:nvGrpSpPr>
          <p:cNvPr id="14" name="Group 14"/>
          <p:cNvGrpSpPr/>
          <p:nvPr/>
        </p:nvGrpSpPr>
        <p:grpSpPr>
          <a:xfrm>
            <a:off x="685621" y="3182702"/>
            <a:ext cx="5552127" cy="1043194"/>
            <a:chOff x="0" y="0"/>
            <a:chExt cx="11107148" cy="2086387"/>
          </a:xfrm>
        </p:grpSpPr>
        <p:grpSp>
          <p:nvGrpSpPr>
            <p:cNvPr id="15" name="Group 15"/>
            <p:cNvGrpSpPr/>
            <p:nvPr/>
          </p:nvGrpSpPr>
          <p:grpSpPr>
            <a:xfrm>
              <a:off x="890958" y="0"/>
              <a:ext cx="10216190" cy="2086387"/>
              <a:chOff x="0" y="0"/>
              <a:chExt cx="2018013" cy="412126"/>
            </a:xfrm>
          </p:grpSpPr>
          <p:sp>
            <p:nvSpPr>
              <p:cNvPr id="16" name="Freeform 16"/>
              <p:cNvSpPr/>
              <p:nvPr/>
            </p:nvSpPr>
            <p:spPr>
              <a:xfrm>
                <a:off x="0" y="0"/>
                <a:ext cx="2018013" cy="412126"/>
              </a:xfrm>
              <a:custGeom>
                <a:avLst/>
                <a:gdLst/>
                <a:ahLst/>
                <a:cxnLst/>
                <a:rect l="l" t="t" r="r" b="b"/>
                <a:pathLst>
                  <a:path w="2018013" h="412126">
                    <a:moveTo>
                      <a:pt x="51531" y="0"/>
                    </a:moveTo>
                    <a:lnTo>
                      <a:pt x="1966482" y="0"/>
                    </a:lnTo>
                    <a:cubicBezTo>
                      <a:pt x="1994942" y="0"/>
                      <a:pt x="2018013" y="23071"/>
                      <a:pt x="2018013" y="51531"/>
                    </a:cubicBezTo>
                    <a:lnTo>
                      <a:pt x="2018013" y="360595"/>
                    </a:lnTo>
                    <a:cubicBezTo>
                      <a:pt x="2018013" y="374262"/>
                      <a:pt x="2012584" y="387369"/>
                      <a:pt x="2002920" y="397033"/>
                    </a:cubicBezTo>
                    <a:cubicBezTo>
                      <a:pt x="1993256" y="406697"/>
                      <a:pt x="1980149" y="412126"/>
                      <a:pt x="1966482" y="412126"/>
                    </a:cubicBezTo>
                    <a:lnTo>
                      <a:pt x="51531" y="412126"/>
                    </a:lnTo>
                    <a:cubicBezTo>
                      <a:pt x="37864" y="412126"/>
                      <a:pt x="24757" y="406697"/>
                      <a:pt x="15093" y="397033"/>
                    </a:cubicBezTo>
                    <a:cubicBezTo>
                      <a:pt x="5429" y="387369"/>
                      <a:pt x="0" y="374262"/>
                      <a:pt x="0" y="360595"/>
                    </a:cubicBezTo>
                    <a:lnTo>
                      <a:pt x="0" y="51531"/>
                    </a:lnTo>
                    <a:cubicBezTo>
                      <a:pt x="0" y="37864"/>
                      <a:pt x="5429" y="24757"/>
                      <a:pt x="15093" y="15093"/>
                    </a:cubicBezTo>
                    <a:cubicBezTo>
                      <a:pt x="24757" y="5429"/>
                      <a:pt x="37864" y="0"/>
                      <a:pt x="51531" y="0"/>
                    </a:cubicBezTo>
                    <a:close/>
                  </a:path>
                </a:pathLst>
              </a:custGeom>
              <a:solidFill>
                <a:srgbClr val="FFDE59"/>
              </a:solidFill>
            </p:spPr>
          </p:sp>
          <p:sp>
            <p:nvSpPr>
              <p:cNvPr id="17" name="TextBox 17"/>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0"/>
              <a:ext cx="2086387" cy="2086387"/>
            </a:xfrm>
            <a:prstGeom prst="rect">
              <a:avLst/>
            </a:prstGeom>
          </p:spPr>
        </p:pic>
        <p:sp>
          <p:nvSpPr>
            <p:cNvPr id="19" name="TextBox 19"/>
            <p:cNvSpPr txBox="1"/>
            <p:nvPr/>
          </p:nvSpPr>
          <p:spPr>
            <a:xfrm>
              <a:off x="2271722" y="210286"/>
              <a:ext cx="7967562" cy="161544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Bước 1: Di chuyển đến nơi khô ráo, ấm áp</a:t>
              </a:r>
            </a:p>
          </p:txBody>
        </p:sp>
      </p:grpSp>
      <p:grpSp>
        <p:nvGrpSpPr>
          <p:cNvPr id="20" name="Group 20"/>
          <p:cNvGrpSpPr/>
          <p:nvPr/>
        </p:nvGrpSpPr>
        <p:grpSpPr>
          <a:xfrm>
            <a:off x="685621" y="4371946"/>
            <a:ext cx="5552127" cy="1043194"/>
            <a:chOff x="0" y="0"/>
            <a:chExt cx="11107148" cy="2086387"/>
          </a:xfrm>
        </p:grpSpPr>
        <p:grpSp>
          <p:nvGrpSpPr>
            <p:cNvPr id="21" name="Group 21"/>
            <p:cNvGrpSpPr/>
            <p:nvPr/>
          </p:nvGrpSpPr>
          <p:grpSpPr>
            <a:xfrm>
              <a:off x="890958" y="0"/>
              <a:ext cx="10216190" cy="2086387"/>
              <a:chOff x="0" y="0"/>
              <a:chExt cx="2018013" cy="412126"/>
            </a:xfrm>
          </p:grpSpPr>
          <p:sp>
            <p:nvSpPr>
              <p:cNvPr id="22" name="Freeform 22"/>
              <p:cNvSpPr/>
              <p:nvPr/>
            </p:nvSpPr>
            <p:spPr>
              <a:xfrm>
                <a:off x="0" y="0"/>
                <a:ext cx="2018013" cy="412126"/>
              </a:xfrm>
              <a:custGeom>
                <a:avLst/>
                <a:gdLst/>
                <a:ahLst/>
                <a:cxnLst/>
                <a:rect l="l" t="t" r="r" b="b"/>
                <a:pathLst>
                  <a:path w="2018013" h="412126">
                    <a:moveTo>
                      <a:pt x="51531" y="0"/>
                    </a:moveTo>
                    <a:lnTo>
                      <a:pt x="1966482" y="0"/>
                    </a:lnTo>
                    <a:cubicBezTo>
                      <a:pt x="1994942" y="0"/>
                      <a:pt x="2018013" y="23071"/>
                      <a:pt x="2018013" y="51531"/>
                    </a:cubicBezTo>
                    <a:lnTo>
                      <a:pt x="2018013" y="360595"/>
                    </a:lnTo>
                    <a:cubicBezTo>
                      <a:pt x="2018013" y="374262"/>
                      <a:pt x="2012584" y="387369"/>
                      <a:pt x="2002920" y="397033"/>
                    </a:cubicBezTo>
                    <a:cubicBezTo>
                      <a:pt x="1993256" y="406697"/>
                      <a:pt x="1980149" y="412126"/>
                      <a:pt x="1966482" y="412126"/>
                    </a:cubicBezTo>
                    <a:lnTo>
                      <a:pt x="51531" y="412126"/>
                    </a:lnTo>
                    <a:cubicBezTo>
                      <a:pt x="37864" y="412126"/>
                      <a:pt x="24757" y="406697"/>
                      <a:pt x="15093" y="397033"/>
                    </a:cubicBezTo>
                    <a:cubicBezTo>
                      <a:pt x="5429" y="387369"/>
                      <a:pt x="0" y="374262"/>
                      <a:pt x="0" y="360595"/>
                    </a:cubicBezTo>
                    <a:lnTo>
                      <a:pt x="0" y="51531"/>
                    </a:lnTo>
                    <a:cubicBezTo>
                      <a:pt x="0" y="37864"/>
                      <a:pt x="5429" y="24757"/>
                      <a:pt x="15093" y="15093"/>
                    </a:cubicBezTo>
                    <a:cubicBezTo>
                      <a:pt x="24757" y="5429"/>
                      <a:pt x="37864" y="0"/>
                      <a:pt x="51531" y="0"/>
                    </a:cubicBezTo>
                    <a:close/>
                  </a:path>
                </a:pathLst>
              </a:custGeom>
              <a:solidFill>
                <a:srgbClr val="FFDE59"/>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0"/>
              <a:ext cx="2086387" cy="2086387"/>
            </a:xfrm>
            <a:prstGeom prst="rect">
              <a:avLst/>
            </a:prstGeom>
          </p:spPr>
        </p:pic>
        <p:sp>
          <p:nvSpPr>
            <p:cNvPr id="25" name="TextBox 25"/>
            <p:cNvSpPr txBox="1"/>
            <p:nvPr/>
          </p:nvSpPr>
          <p:spPr>
            <a:xfrm>
              <a:off x="2271722" y="613234"/>
              <a:ext cx="7967562"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Bước 2: Gọi cấp cứu 115</a:t>
              </a:r>
            </a:p>
          </p:txBody>
        </p:sp>
      </p:grpSp>
      <p:grpSp>
        <p:nvGrpSpPr>
          <p:cNvPr id="26" name="Group 26"/>
          <p:cNvGrpSpPr/>
          <p:nvPr/>
        </p:nvGrpSpPr>
        <p:grpSpPr>
          <a:xfrm>
            <a:off x="685621" y="5561190"/>
            <a:ext cx="5552127" cy="1043194"/>
            <a:chOff x="0" y="0"/>
            <a:chExt cx="11107148" cy="2086387"/>
          </a:xfrm>
        </p:grpSpPr>
        <p:grpSp>
          <p:nvGrpSpPr>
            <p:cNvPr id="27" name="Group 27"/>
            <p:cNvGrpSpPr/>
            <p:nvPr/>
          </p:nvGrpSpPr>
          <p:grpSpPr>
            <a:xfrm>
              <a:off x="890958" y="0"/>
              <a:ext cx="10216190" cy="2086387"/>
              <a:chOff x="0" y="0"/>
              <a:chExt cx="2018013" cy="412126"/>
            </a:xfrm>
          </p:grpSpPr>
          <p:sp>
            <p:nvSpPr>
              <p:cNvPr id="28" name="Freeform 28"/>
              <p:cNvSpPr/>
              <p:nvPr/>
            </p:nvSpPr>
            <p:spPr>
              <a:xfrm>
                <a:off x="0" y="0"/>
                <a:ext cx="2018013" cy="412126"/>
              </a:xfrm>
              <a:custGeom>
                <a:avLst/>
                <a:gdLst/>
                <a:ahLst/>
                <a:cxnLst/>
                <a:rect l="l" t="t" r="r" b="b"/>
                <a:pathLst>
                  <a:path w="2018013" h="412126">
                    <a:moveTo>
                      <a:pt x="51531" y="0"/>
                    </a:moveTo>
                    <a:lnTo>
                      <a:pt x="1966482" y="0"/>
                    </a:lnTo>
                    <a:cubicBezTo>
                      <a:pt x="1994942" y="0"/>
                      <a:pt x="2018013" y="23071"/>
                      <a:pt x="2018013" y="51531"/>
                    </a:cubicBezTo>
                    <a:lnTo>
                      <a:pt x="2018013" y="360595"/>
                    </a:lnTo>
                    <a:cubicBezTo>
                      <a:pt x="2018013" y="374262"/>
                      <a:pt x="2012584" y="387369"/>
                      <a:pt x="2002920" y="397033"/>
                    </a:cubicBezTo>
                    <a:cubicBezTo>
                      <a:pt x="1993256" y="406697"/>
                      <a:pt x="1980149" y="412126"/>
                      <a:pt x="1966482" y="412126"/>
                    </a:cubicBezTo>
                    <a:lnTo>
                      <a:pt x="51531" y="412126"/>
                    </a:lnTo>
                    <a:cubicBezTo>
                      <a:pt x="37864" y="412126"/>
                      <a:pt x="24757" y="406697"/>
                      <a:pt x="15093" y="397033"/>
                    </a:cubicBezTo>
                    <a:cubicBezTo>
                      <a:pt x="5429" y="387369"/>
                      <a:pt x="0" y="374262"/>
                      <a:pt x="0" y="360595"/>
                    </a:cubicBezTo>
                    <a:lnTo>
                      <a:pt x="0" y="51531"/>
                    </a:lnTo>
                    <a:cubicBezTo>
                      <a:pt x="0" y="37864"/>
                      <a:pt x="5429" y="24757"/>
                      <a:pt x="15093" y="15093"/>
                    </a:cubicBezTo>
                    <a:cubicBezTo>
                      <a:pt x="24757" y="5429"/>
                      <a:pt x="37864" y="0"/>
                      <a:pt x="51531" y="0"/>
                    </a:cubicBezTo>
                    <a:close/>
                  </a:path>
                </a:pathLst>
              </a:custGeom>
              <a:solidFill>
                <a:srgbClr val="FFDE59"/>
              </a:solidFill>
            </p:spPr>
          </p:sp>
          <p:sp>
            <p:nvSpPr>
              <p:cNvPr id="29" name="TextBox 29"/>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30" name="Picture 3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0"/>
              <a:ext cx="2086387" cy="2086387"/>
            </a:xfrm>
            <a:prstGeom prst="rect">
              <a:avLst/>
            </a:prstGeom>
          </p:spPr>
        </p:pic>
        <p:sp>
          <p:nvSpPr>
            <p:cNvPr id="31" name="TextBox 31"/>
            <p:cNvSpPr txBox="1"/>
            <p:nvPr/>
          </p:nvSpPr>
          <p:spPr>
            <a:xfrm>
              <a:off x="2271722" y="210286"/>
              <a:ext cx="7967562" cy="161544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Bước 3: Tăng nhiệt toàn thân</a:t>
              </a:r>
            </a:p>
          </p:txBody>
        </p:sp>
      </p:grpSp>
      <p:sp>
        <p:nvSpPr>
          <p:cNvPr id="32" name="TextBox 32"/>
          <p:cNvSpPr txBox="1"/>
          <p:nvPr/>
        </p:nvSpPr>
        <p:spPr>
          <a:xfrm>
            <a:off x="2066993" y="287867"/>
            <a:ext cx="898921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THỰC HÀNH KHI BỊ CẢM NÓNG HOẶC CẢM LẠNH</a:t>
            </a:r>
          </a:p>
        </p:txBody>
      </p:sp>
      <p:sp>
        <p:nvSpPr>
          <p:cNvPr id="33" name="TextBox 33"/>
          <p:cNvSpPr txBox="1"/>
          <p:nvPr/>
        </p:nvSpPr>
        <p:spPr>
          <a:xfrm>
            <a:off x="3170252" y="1127214"/>
            <a:ext cx="584832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2. Các bước tiến hành</a:t>
            </a:r>
          </a:p>
        </p:txBody>
      </p:sp>
      <p:sp>
        <p:nvSpPr>
          <p:cNvPr id="34" name="TextBox 34"/>
          <p:cNvSpPr txBox="1"/>
          <p:nvPr/>
        </p:nvSpPr>
        <p:spPr>
          <a:xfrm>
            <a:off x="685620" y="2511326"/>
            <a:ext cx="10817583" cy="423193"/>
          </a:xfrm>
          <a:prstGeom prst="rect">
            <a:avLst/>
          </a:prstGeom>
        </p:spPr>
        <p:txBody>
          <a:bodyPr wrap="square" lIns="0" tIns="0" rIns="0" bIns="0" rtlCol="0" anchor="t">
            <a:spAutoFit/>
          </a:bodyPr>
          <a:lstStyle/>
          <a:p>
            <a:pPr algn="ctr">
              <a:lnSpc>
                <a:spcPts val="3266"/>
              </a:lnSpc>
              <a:spcBef>
                <a:spcPct val="0"/>
              </a:spcBef>
            </a:pPr>
            <a:r>
              <a:rPr lang="en-US" sz="2300" b="1">
                <a:solidFill>
                  <a:srgbClr val="000000"/>
                </a:solidFill>
                <a:latin typeface="Arial" pitchFamily="34" charset="0"/>
              </a:rPr>
              <a:t>Tiến hành  cứu người cảm </a:t>
            </a:r>
            <a:r>
              <a:rPr lang="en-US" sz="2300" b="1" smtClean="0">
                <a:solidFill>
                  <a:srgbClr val="000000"/>
                </a:solidFill>
                <a:latin typeface="Arial" pitchFamily="34" charset="0"/>
              </a:rPr>
              <a:t>lạnh </a:t>
            </a:r>
            <a:r>
              <a:rPr lang="en-US" sz="2300" b="1">
                <a:solidFill>
                  <a:srgbClr val="000000"/>
                </a:solidFill>
                <a:latin typeface="Arial" pitchFamily="34" charset="0"/>
              </a:rPr>
              <a:t>theo các bước ở hình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C1FF7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5" name="Picture 5"/>
          <p:cNvPicPr>
            <a:picLocks noChangeAspect="1"/>
          </p:cNvPicPr>
          <p:nvPr/>
        </p:nvPicPr>
        <p:blipFill>
          <a:blip r:embed="rId2"/>
          <a:srcRect/>
          <a:stretch>
            <a:fillRect/>
          </a:stretch>
        </p:blipFill>
        <p:spPr>
          <a:xfrm>
            <a:off x="685622" y="0"/>
            <a:ext cx="1228207" cy="1024285"/>
          </a:xfrm>
          <a:prstGeom prst="rect">
            <a:avLst/>
          </a:prstGeom>
        </p:spPr>
      </p:pic>
      <p:sp>
        <p:nvSpPr>
          <p:cNvPr id="6" name="TextBox 6"/>
          <p:cNvSpPr txBox="1"/>
          <p:nvPr/>
        </p:nvSpPr>
        <p:spPr>
          <a:xfrm>
            <a:off x="2066993" y="287867"/>
            <a:ext cx="898921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THỰC HÀNH KHI BỊ CẢM NÓNG HOẶC CẢM LẠNH</a:t>
            </a:r>
          </a:p>
        </p:txBody>
      </p:sp>
      <p:sp>
        <p:nvSpPr>
          <p:cNvPr id="7" name="TextBox 7"/>
          <p:cNvSpPr txBox="1"/>
          <p:nvPr/>
        </p:nvSpPr>
        <p:spPr>
          <a:xfrm>
            <a:off x="3170252" y="1127214"/>
            <a:ext cx="584832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3. Đánh giá kết quả và câu hỏi</a:t>
            </a:r>
          </a:p>
        </p:txBody>
      </p:sp>
      <p:grpSp>
        <p:nvGrpSpPr>
          <p:cNvPr id="8" name="Group 8"/>
          <p:cNvGrpSpPr/>
          <p:nvPr/>
        </p:nvGrpSpPr>
        <p:grpSpPr>
          <a:xfrm>
            <a:off x="685622" y="1525147"/>
            <a:ext cx="10999998" cy="2081651"/>
            <a:chOff x="0" y="0"/>
            <a:chExt cx="22005727" cy="4163302"/>
          </a:xfrm>
        </p:grpSpPr>
        <p:grpSp>
          <p:nvGrpSpPr>
            <p:cNvPr id="9" name="Group 9"/>
            <p:cNvGrpSpPr/>
            <p:nvPr/>
          </p:nvGrpSpPr>
          <p:grpSpPr>
            <a:xfrm>
              <a:off x="1228527" y="835507"/>
              <a:ext cx="20777200" cy="2492288"/>
              <a:chOff x="0" y="0"/>
              <a:chExt cx="4104138" cy="492304"/>
            </a:xfrm>
          </p:grpSpPr>
          <p:sp>
            <p:nvSpPr>
              <p:cNvPr id="10" name="Freeform 10"/>
              <p:cNvSpPr/>
              <p:nvPr/>
            </p:nvSpPr>
            <p:spPr>
              <a:xfrm>
                <a:off x="0" y="0"/>
                <a:ext cx="4104138" cy="492304"/>
              </a:xfrm>
              <a:custGeom>
                <a:avLst/>
                <a:gdLst/>
                <a:ahLst/>
                <a:cxnLst/>
                <a:rect l="l" t="t" r="r" b="b"/>
                <a:pathLst>
                  <a:path w="4104138" h="492304">
                    <a:moveTo>
                      <a:pt x="25338" y="0"/>
                    </a:moveTo>
                    <a:lnTo>
                      <a:pt x="4078800" y="0"/>
                    </a:lnTo>
                    <a:cubicBezTo>
                      <a:pt x="4085520" y="0"/>
                      <a:pt x="4091965" y="2670"/>
                      <a:pt x="4096717" y="7421"/>
                    </a:cubicBezTo>
                    <a:cubicBezTo>
                      <a:pt x="4101469" y="12173"/>
                      <a:pt x="4104138" y="18618"/>
                      <a:pt x="4104138" y="25338"/>
                    </a:cubicBezTo>
                    <a:lnTo>
                      <a:pt x="4104138" y="466966"/>
                    </a:lnTo>
                    <a:cubicBezTo>
                      <a:pt x="4104138" y="473686"/>
                      <a:pt x="4101469" y="480131"/>
                      <a:pt x="4096717" y="484883"/>
                    </a:cubicBezTo>
                    <a:cubicBezTo>
                      <a:pt x="4091965" y="489634"/>
                      <a:pt x="4085520" y="492304"/>
                      <a:pt x="4078800" y="492304"/>
                    </a:cubicBezTo>
                    <a:lnTo>
                      <a:pt x="25338" y="492304"/>
                    </a:lnTo>
                    <a:cubicBezTo>
                      <a:pt x="18618" y="492304"/>
                      <a:pt x="12173" y="489634"/>
                      <a:pt x="7421" y="484883"/>
                    </a:cubicBezTo>
                    <a:cubicBezTo>
                      <a:pt x="2670" y="480131"/>
                      <a:pt x="0" y="473686"/>
                      <a:pt x="0" y="466966"/>
                    </a:cubicBezTo>
                    <a:lnTo>
                      <a:pt x="0" y="25338"/>
                    </a:lnTo>
                    <a:cubicBezTo>
                      <a:pt x="0" y="18618"/>
                      <a:pt x="2670" y="12173"/>
                      <a:pt x="7421" y="7421"/>
                    </a:cubicBezTo>
                    <a:cubicBezTo>
                      <a:pt x="12173" y="2670"/>
                      <a:pt x="18618" y="0"/>
                      <a:pt x="25338" y="0"/>
                    </a:cubicBez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4152894" cy="4163302"/>
            </a:xfrm>
            <a:prstGeom prst="rect">
              <a:avLst/>
            </a:prstGeom>
          </p:spPr>
        </p:pic>
        <p:sp>
          <p:nvSpPr>
            <p:cNvPr id="13" name="TextBox 13"/>
            <p:cNvSpPr txBox="1"/>
            <p:nvPr/>
          </p:nvSpPr>
          <p:spPr>
            <a:xfrm>
              <a:off x="4470400" y="1248744"/>
              <a:ext cx="17170400"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Nêu ý nghĩa của mỗi việc làm trong bước 3 khi sơ cứu người cảm nóng và sơ cứu người cảm lạnh.</a:t>
              </a:r>
            </a:p>
          </p:txBody>
        </p:sp>
      </p:grpSp>
      <p:sp>
        <p:nvSpPr>
          <p:cNvPr id="14" name="TextBox 14"/>
          <p:cNvSpPr txBox="1"/>
          <p:nvPr/>
        </p:nvSpPr>
        <p:spPr>
          <a:xfrm>
            <a:off x="685622" y="3708398"/>
            <a:ext cx="4322631" cy="384529"/>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FFCBD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sp>
        <p:nvSpPr>
          <p:cNvPr id="6" name="TextBox 6"/>
          <p:cNvSpPr txBox="1"/>
          <p:nvPr/>
        </p:nvSpPr>
        <p:spPr>
          <a:xfrm>
            <a:off x="1863846" y="287867"/>
            <a:ext cx="898921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IV. CHĂM SÓC VÀ BẢO VỆ DA</a:t>
            </a:r>
          </a:p>
        </p:txBody>
      </p:sp>
      <p:grpSp>
        <p:nvGrpSpPr>
          <p:cNvPr id="7" name="Group 7"/>
          <p:cNvGrpSpPr/>
          <p:nvPr/>
        </p:nvGrpSpPr>
        <p:grpSpPr>
          <a:xfrm>
            <a:off x="685622" y="1193842"/>
            <a:ext cx="10817582" cy="756875"/>
            <a:chOff x="0" y="0"/>
            <a:chExt cx="21640800" cy="1513749"/>
          </a:xfrm>
        </p:grpSpPr>
        <p:grpSp>
          <p:nvGrpSpPr>
            <p:cNvPr id="8" name="Group 8"/>
            <p:cNvGrpSpPr/>
            <p:nvPr/>
          </p:nvGrpSpPr>
          <p:grpSpPr>
            <a:xfrm>
              <a:off x="0" y="0"/>
              <a:ext cx="21640800" cy="1513749"/>
              <a:chOff x="0" y="0"/>
              <a:chExt cx="4274726" cy="299012"/>
            </a:xfrm>
          </p:grpSpPr>
          <p:sp>
            <p:nvSpPr>
              <p:cNvPr id="9" name="Freeform 9"/>
              <p:cNvSpPr/>
              <p:nvPr/>
            </p:nvSpPr>
            <p:spPr>
              <a:xfrm>
                <a:off x="0" y="0"/>
                <a:ext cx="4274726" cy="299012"/>
              </a:xfrm>
              <a:custGeom>
                <a:avLst/>
                <a:gdLst/>
                <a:ahLst/>
                <a:cxnLst/>
                <a:rect l="l" t="t" r="r" b="b"/>
                <a:pathLst>
                  <a:path w="4274726" h="299012">
                    <a:moveTo>
                      <a:pt x="24327" y="0"/>
                    </a:moveTo>
                    <a:lnTo>
                      <a:pt x="4250399" y="0"/>
                    </a:lnTo>
                    <a:cubicBezTo>
                      <a:pt x="4263834" y="0"/>
                      <a:pt x="4274726" y="10891"/>
                      <a:pt x="4274726" y="24327"/>
                    </a:cubicBezTo>
                    <a:lnTo>
                      <a:pt x="4274726" y="274685"/>
                    </a:lnTo>
                    <a:cubicBezTo>
                      <a:pt x="4274726" y="281137"/>
                      <a:pt x="4272163" y="287325"/>
                      <a:pt x="4267601" y="291887"/>
                    </a:cubicBezTo>
                    <a:cubicBezTo>
                      <a:pt x="4263039" y="296449"/>
                      <a:pt x="4256851" y="299012"/>
                      <a:pt x="4250399" y="299012"/>
                    </a:cubicBezTo>
                    <a:lnTo>
                      <a:pt x="24327" y="299012"/>
                    </a:lnTo>
                    <a:cubicBezTo>
                      <a:pt x="10891" y="299012"/>
                      <a:pt x="0" y="288121"/>
                      <a:pt x="0" y="274685"/>
                    </a:cubicBezTo>
                    <a:lnTo>
                      <a:pt x="0" y="24327"/>
                    </a:lnTo>
                    <a:cubicBezTo>
                      <a:pt x="0" y="10891"/>
                      <a:pt x="10891" y="0"/>
                      <a:pt x="24327" y="0"/>
                    </a:cubicBezTo>
                    <a:close/>
                  </a:path>
                </a:pathLst>
              </a:custGeom>
              <a:solidFill>
                <a:srgbClr val="FFDE5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745244" y="314524"/>
              <a:ext cx="20183983" cy="769057"/>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Nêu các biện pháp chăm sóc và bảo vệ da.</a:t>
              </a:r>
            </a:p>
          </p:txBody>
        </p:sp>
      </p:grpSp>
      <p:sp>
        <p:nvSpPr>
          <p:cNvPr id="12" name="TextBox 12"/>
          <p:cNvSpPr txBox="1"/>
          <p:nvPr/>
        </p:nvSpPr>
        <p:spPr>
          <a:xfrm>
            <a:off x="685622" y="2077717"/>
            <a:ext cx="10817582" cy="3948004"/>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Các biện pháp chăm sóc và bảo vệ da:</a:t>
            </a:r>
          </a:p>
          <a:p>
            <a:pPr>
              <a:lnSpc>
                <a:spcPct val="120000"/>
              </a:lnSpc>
            </a:pPr>
            <a:r>
              <a:rPr lang="en-US" sz="2400">
                <a:latin typeface="Arial" pitchFamily="34" charset="0"/>
                <a:cs typeface="Arial" pitchFamily="34" charset="0"/>
              </a:rPr>
              <a:t>- Giữ tinh thần lạc quan, sinh hoạt điều đồ.</a:t>
            </a:r>
          </a:p>
          <a:p>
            <a:pPr>
              <a:lnSpc>
                <a:spcPct val="120000"/>
              </a:lnSpc>
            </a:pPr>
            <a:r>
              <a:rPr lang="en-US" sz="2400">
                <a:latin typeface="Arial" pitchFamily="34" charset="0"/>
                <a:cs typeface="Arial" pitchFamily="34" charset="0"/>
              </a:rPr>
              <a:t>- Uống nhiều nước.</a:t>
            </a:r>
          </a:p>
          <a:p>
            <a:pPr>
              <a:lnSpc>
                <a:spcPct val="120000"/>
              </a:lnSpc>
            </a:pPr>
            <a:r>
              <a:rPr lang="en-US" sz="2400">
                <a:latin typeface="Arial" pitchFamily="34" charset="0"/>
                <a:cs typeface="Arial" pitchFamily="34" charset="0"/>
              </a:rPr>
              <a:t>- Ăn nhiều rau xanh và trái cây để bổ sung vitamin và chất khoáng.</a:t>
            </a:r>
          </a:p>
          <a:p>
            <a:pPr>
              <a:lnSpc>
                <a:spcPct val="120000"/>
              </a:lnSpc>
            </a:pPr>
            <a:r>
              <a:rPr lang="en-US" sz="2400">
                <a:latin typeface="Arial" pitchFamily="34" charset="0"/>
                <a:cs typeface="Arial" pitchFamily="34" charset="0"/>
              </a:rPr>
              <a:t>- Vệ sinh da và chống nắng đúng cách.</a:t>
            </a:r>
          </a:p>
          <a:p>
            <a:pPr>
              <a:lnSpc>
                <a:spcPct val="120000"/>
              </a:lnSpc>
            </a:pPr>
            <a:r>
              <a:rPr lang="en-US" sz="2400">
                <a:latin typeface="Arial" pitchFamily="34" charset="0"/>
                <a:cs typeface="Arial" pitchFamily="34" charset="0"/>
              </a:rPr>
              <a:t>- Bổ sung độ ẩm cho da.</a:t>
            </a:r>
          </a:p>
          <a:p>
            <a:pPr>
              <a:lnSpc>
                <a:spcPct val="120000"/>
              </a:lnSpc>
            </a:pPr>
            <a:r>
              <a:rPr lang="en-US" sz="2400">
                <a:latin typeface="Arial" pitchFamily="34" charset="0"/>
                <a:cs typeface="Arial" pitchFamily="34" charset="0"/>
              </a:rPr>
              <a:t>- Hạn chế trang điểm.</a:t>
            </a:r>
          </a:p>
          <a:p>
            <a:pPr>
              <a:lnSpc>
                <a:spcPct val="120000"/>
              </a:lnSpc>
            </a:pPr>
            <a:r>
              <a:rPr lang="en-US" sz="2400">
                <a:latin typeface="Arial" pitchFamily="34" charset="0"/>
                <a:cs typeface="Arial" pitchFamily="34" charset="0"/>
              </a:rPr>
              <a:t>- Bảo vệ da khỏi những tổn thương.</a:t>
            </a:r>
          </a:p>
          <a:p>
            <a:pPr>
              <a:lnSpc>
                <a:spcPct val="120000"/>
              </a:lnSpc>
            </a:pPr>
            <a:r>
              <a:rPr lang="en-US" sz="2400">
                <a:latin typeface="Arial" pitchFamily="34" charset="0"/>
                <a:cs typeface="Arial" pitchFamily="34" charset="0"/>
              </a:rPr>
              <a:t>- Vệ sinh môi trường sạch sẽ.</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FFCBD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grpSp>
        <p:nvGrpSpPr>
          <p:cNvPr id="6" name="Group 6"/>
          <p:cNvGrpSpPr/>
          <p:nvPr/>
        </p:nvGrpSpPr>
        <p:grpSpPr>
          <a:xfrm>
            <a:off x="685622" y="1193842"/>
            <a:ext cx="10817582" cy="1169625"/>
            <a:chOff x="0" y="0"/>
            <a:chExt cx="21640800" cy="2339249"/>
          </a:xfrm>
        </p:grpSpPr>
        <p:grpSp>
          <p:nvGrpSpPr>
            <p:cNvPr id="7" name="Group 7"/>
            <p:cNvGrpSpPr/>
            <p:nvPr/>
          </p:nvGrpSpPr>
          <p:grpSpPr>
            <a:xfrm>
              <a:off x="0" y="0"/>
              <a:ext cx="21640800" cy="2339249"/>
              <a:chOff x="0" y="0"/>
              <a:chExt cx="4274726" cy="462074"/>
            </a:xfrm>
          </p:grpSpPr>
          <p:sp>
            <p:nvSpPr>
              <p:cNvPr id="8" name="Freeform 8"/>
              <p:cNvSpPr/>
              <p:nvPr/>
            </p:nvSpPr>
            <p:spPr>
              <a:xfrm>
                <a:off x="0" y="0"/>
                <a:ext cx="4274726" cy="462074"/>
              </a:xfrm>
              <a:custGeom>
                <a:avLst/>
                <a:gdLst/>
                <a:ahLst/>
                <a:cxnLst/>
                <a:rect l="l" t="t" r="r" b="b"/>
                <a:pathLst>
                  <a:path w="4274726" h="462074">
                    <a:moveTo>
                      <a:pt x="24327" y="0"/>
                    </a:moveTo>
                    <a:lnTo>
                      <a:pt x="4250399" y="0"/>
                    </a:lnTo>
                    <a:cubicBezTo>
                      <a:pt x="4263834" y="0"/>
                      <a:pt x="4274726" y="10891"/>
                      <a:pt x="4274726" y="24327"/>
                    </a:cubicBezTo>
                    <a:lnTo>
                      <a:pt x="4274726" y="437747"/>
                    </a:lnTo>
                    <a:cubicBezTo>
                      <a:pt x="4274726" y="451182"/>
                      <a:pt x="4263834" y="462074"/>
                      <a:pt x="4250399" y="462074"/>
                    </a:cubicBezTo>
                    <a:lnTo>
                      <a:pt x="24327" y="462074"/>
                    </a:lnTo>
                    <a:cubicBezTo>
                      <a:pt x="10891" y="462074"/>
                      <a:pt x="0" y="451182"/>
                      <a:pt x="0" y="437747"/>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45244" y="314524"/>
              <a:ext cx="20183983" cy="1698925"/>
            </a:xfrm>
            <a:prstGeom prst="rect">
              <a:avLst/>
            </a:prstGeom>
          </p:spPr>
          <p:txBody>
            <a:bodyPr lIns="0" tIns="0" rIns="0" bIns="0" rtlCol="0" anchor="t">
              <a:spAutoFit/>
            </a:bodyPr>
            <a:lstStyle/>
            <a:p>
              <a:pPr algn="ctr">
                <a:lnSpc>
                  <a:spcPct val="120000"/>
                </a:lnSpc>
                <a:spcBef>
                  <a:spcPct val="0"/>
                </a:spcBef>
              </a:pPr>
              <a:r>
                <a:rPr lang="en-US" sz="2300" b="1">
                  <a:solidFill>
                    <a:srgbClr val="000000"/>
                  </a:solidFill>
                  <a:latin typeface="Arial" pitchFamily="34" charset="0"/>
                </a:rPr>
                <a:t>Da là cơ quan thường xuyên tiếp xúc với môi trường. Vì vậy, nếu không giữ vệ sinh cho da, chúng ta có thể bị mắc bệnh </a:t>
              </a:r>
            </a:p>
          </p:txBody>
        </p:sp>
      </p:grpSp>
      <p:grpSp>
        <p:nvGrpSpPr>
          <p:cNvPr id="11" name="Group 11"/>
          <p:cNvGrpSpPr>
            <a:grpSpLocks noChangeAspect="1"/>
          </p:cNvGrpSpPr>
          <p:nvPr/>
        </p:nvGrpSpPr>
        <p:grpSpPr>
          <a:xfrm>
            <a:off x="685621" y="2534917"/>
            <a:ext cx="3449559" cy="3450444"/>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9812"/>
              </a:stretch>
            </a:blipFill>
          </p:spPr>
        </p:sp>
      </p:grpSp>
      <p:grpSp>
        <p:nvGrpSpPr>
          <p:cNvPr id="13" name="Group 13"/>
          <p:cNvGrpSpPr>
            <a:grpSpLocks noChangeAspect="1"/>
          </p:cNvGrpSpPr>
          <p:nvPr/>
        </p:nvGrpSpPr>
        <p:grpSpPr>
          <a:xfrm>
            <a:off x="4369633" y="2534917"/>
            <a:ext cx="3449559" cy="3450444"/>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111" r="-25111"/>
              </a:stretch>
            </a:blipFill>
          </p:spPr>
        </p:sp>
      </p:grpSp>
      <p:grpSp>
        <p:nvGrpSpPr>
          <p:cNvPr id="15" name="Group 15"/>
          <p:cNvGrpSpPr>
            <a:grpSpLocks noChangeAspect="1"/>
          </p:cNvGrpSpPr>
          <p:nvPr/>
        </p:nvGrpSpPr>
        <p:grpSpPr>
          <a:xfrm>
            <a:off x="8054081" y="2534917"/>
            <a:ext cx="3449559" cy="3450444"/>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9999" r="-29999"/>
              </a:stretch>
            </a:blipFill>
          </p:spPr>
        </p:sp>
      </p:grpSp>
      <p:sp>
        <p:nvSpPr>
          <p:cNvPr id="17" name="TextBox 17"/>
          <p:cNvSpPr txBox="1"/>
          <p:nvPr/>
        </p:nvSpPr>
        <p:spPr>
          <a:xfrm>
            <a:off x="1863846" y="287867"/>
            <a:ext cx="898921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IV. CHĂM SÓC VÀ BẢO VỆ DA</a:t>
            </a:r>
          </a:p>
        </p:txBody>
      </p:sp>
      <p:sp>
        <p:nvSpPr>
          <p:cNvPr id="18" name="TextBox 18"/>
          <p:cNvSpPr txBox="1"/>
          <p:nvPr/>
        </p:nvSpPr>
        <p:spPr>
          <a:xfrm>
            <a:off x="1151512" y="6112360"/>
            <a:ext cx="2517777"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Viêm da</a:t>
            </a:r>
          </a:p>
        </p:txBody>
      </p:sp>
      <p:sp>
        <p:nvSpPr>
          <p:cNvPr id="19" name="TextBox 19"/>
          <p:cNvSpPr txBox="1"/>
          <p:nvPr/>
        </p:nvSpPr>
        <p:spPr>
          <a:xfrm>
            <a:off x="4835524" y="6112360"/>
            <a:ext cx="2517777"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Ghẻ lở</a:t>
            </a:r>
          </a:p>
        </p:txBody>
      </p:sp>
      <p:sp>
        <p:nvSpPr>
          <p:cNvPr id="20" name="TextBox 20"/>
          <p:cNvSpPr txBox="1"/>
          <p:nvPr/>
        </p:nvSpPr>
        <p:spPr>
          <a:xfrm>
            <a:off x="8672926" y="6112360"/>
            <a:ext cx="2517777"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Hắc lào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FFCBD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grpSp>
        <p:nvGrpSpPr>
          <p:cNvPr id="6" name="Group 6"/>
          <p:cNvGrpSpPr/>
          <p:nvPr/>
        </p:nvGrpSpPr>
        <p:grpSpPr>
          <a:xfrm>
            <a:off x="685622" y="1193842"/>
            <a:ext cx="10817582" cy="1169625"/>
            <a:chOff x="0" y="0"/>
            <a:chExt cx="21640800" cy="2339249"/>
          </a:xfrm>
        </p:grpSpPr>
        <p:grpSp>
          <p:nvGrpSpPr>
            <p:cNvPr id="7" name="Group 7"/>
            <p:cNvGrpSpPr/>
            <p:nvPr/>
          </p:nvGrpSpPr>
          <p:grpSpPr>
            <a:xfrm>
              <a:off x="0" y="0"/>
              <a:ext cx="21640800" cy="2339249"/>
              <a:chOff x="0" y="0"/>
              <a:chExt cx="4274726" cy="462074"/>
            </a:xfrm>
          </p:grpSpPr>
          <p:sp>
            <p:nvSpPr>
              <p:cNvPr id="8" name="Freeform 8"/>
              <p:cNvSpPr/>
              <p:nvPr/>
            </p:nvSpPr>
            <p:spPr>
              <a:xfrm>
                <a:off x="0" y="0"/>
                <a:ext cx="4274726" cy="462074"/>
              </a:xfrm>
              <a:custGeom>
                <a:avLst/>
                <a:gdLst/>
                <a:ahLst/>
                <a:cxnLst/>
                <a:rect l="l" t="t" r="r" b="b"/>
                <a:pathLst>
                  <a:path w="4274726" h="462074">
                    <a:moveTo>
                      <a:pt x="24327" y="0"/>
                    </a:moveTo>
                    <a:lnTo>
                      <a:pt x="4250399" y="0"/>
                    </a:lnTo>
                    <a:cubicBezTo>
                      <a:pt x="4263834" y="0"/>
                      <a:pt x="4274726" y="10891"/>
                      <a:pt x="4274726" y="24327"/>
                    </a:cubicBezTo>
                    <a:lnTo>
                      <a:pt x="4274726" y="437747"/>
                    </a:lnTo>
                    <a:cubicBezTo>
                      <a:pt x="4274726" y="451182"/>
                      <a:pt x="4263834" y="462074"/>
                      <a:pt x="4250399" y="462074"/>
                    </a:cubicBezTo>
                    <a:lnTo>
                      <a:pt x="24327" y="462074"/>
                    </a:lnTo>
                    <a:cubicBezTo>
                      <a:pt x="10891" y="462074"/>
                      <a:pt x="0" y="451182"/>
                      <a:pt x="0" y="437747"/>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45244" y="314524"/>
              <a:ext cx="20183983" cy="1615443"/>
            </a:xfrm>
            <a:prstGeom prst="rect">
              <a:avLst/>
            </a:prstGeom>
          </p:spPr>
          <p:txBody>
            <a:bodyPr lIns="0" tIns="0" rIns="0" bIns="0" rtlCol="0" anchor="t">
              <a:spAutoFit/>
            </a:bodyPr>
            <a:lstStyle/>
            <a:p>
              <a:pPr algn="ctr">
                <a:lnSpc>
                  <a:spcPct val="120000"/>
                </a:lnSpc>
                <a:spcBef>
                  <a:spcPct val="0"/>
                </a:spcBef>
              </a:pPr>
              <a:r>
                <a:rPr lang="en-US" sz="2300" b="1">
                  <a:solidFill>
                    <a:srgbClr val="000000"/>
                  </a:solidFill>
                  <a:latin typeface="Arial" pitchFamily="34" charset="0"/>
                </a:rPr>
                <a:t>Da là cơ quan thường xuyên tiếp xúc với môi trường. Vì vậy, nếu không giữ vệ sinh cho da, chúng ta có thể bị mắc bệnh </a:t>
              </a:r>
            </a:p>
          </p:txBody>
        </p:sp>
      </p:grpSp>
      <p:sp>
        <p:nvSpPr>
          <p:cNvPr id="11" name="TextBox 11"/>
          <p:cNvSpPr txBox="1"/>
          <p:nvPr/>
        </p:nvSpPr>
        <p:spPr>
          <a:xfrm>
            <a:off x="1863846" y="287867"/>
            <a:ext cx="898921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IV. CHĂM SÓC VÀ BẢO VỆ DA</a:t>
            </a:r>
          </a:p>
        </p:txBody>
      </p:sp>
      <p:grpSp>
        <p:nvGrpSpPr>
          <p:cNvPr id="12" name="Group 12"/>
          <p:cNvGrpSpPr/>
          <p:nvPr/>
        </p:nvGrpSpPr>
        <p:grpSpPr>
          <a:xfrm>
            <a:off x="685622" y="2534917"/>
            <a:ext cx="10834797" cy="4100158"/>
            <a:chOff x="0" y="0"/>
            <a:chExt cx="21675238" cy="8200316"/>
          </a:xfrm>
        </p:grpSpPr>
        <p:pic>
          <p:nvPicPr>
            <p:cNvPr id="13" name="Picture 13"/>
            <p:cNvPicPr>
              <a:picLocks noChangeAspect="1"/>
            </p:cNvPicPr>
            <p:nvPr/>
          </p:nvPicPr>
          <p:blipFill>
            <a:blip r:embed="rId4"/>
            <a:srcRect/>
            <a:stretch>
              <a:fillRect/>
            </a:stretch>
          </p:blipFill>
          <p:spPr>
            <a:xfrm>
              <a:off x="13997217" y="444675"/>
              <a:ext cx="7246996" cy="7310967"/>
            </a:xfrm>
            <a:prstGeom prst="rect">
              <a:avLst/>
            </a:prstGeom>
          </p:spPr>
        </p:pic>
        <p:grpSp>
          <p:nvGrpSpPr>
            <p:cNvPr id="14" name="Group 14"/>
            <p:cNvGrpSpPr/>
            <p:nvPr/>
          </p:nvGrpSpPr>
          <p:grpSpPr>
            <a:xfrm>
              <a:off x="0" y="0"/>
              <a:ext cx="21675238" cy="8200316"/>
              <a:chOff x="0" y="0"/>
              <a:chExt cx="6134114" cy="2320698"/>
            </a:xfrm>
          </p:grpSpPr>
          <p:sp>
            <p:nvSpPr>
              <p:cNvPr id="15" name="Freeform 15"/>
              <p:cNvSpPr/>
              <p:nvPr/>
            </p:nvSpPr>
            <p:spPr>
              <a:xfrm>
                <a:off x="0" y="0"/>
                <a:ext cx="6134114" cy="2320698"/>
              </a:xfrm>
              <a:custGeom>
                <a:avLst/>
                <a:gdLst/>
                <a:ahLst/>
                <a:cxnLst/>
                <a:rect l="l" t="t" r="r" b="b"/>
                <a:pathLst>
                  <a:path w="6134114" h="2320698">
                    <a:moveTo>
                      <a:pt x="6009654" y="59690"/>
                    </a:moveTo>
                    <a:cubicBezTo>
                      <a:pt x="6045214" y="59690"/>
                      <a:pt x="6074424" y="88900"/>
                      <a:pt x="6074424" y="124460"/>
                    </a:cubicBezTo>
                    <a:lnTo>
                      <a:pt x="6074424" y="2196238"/>
                    </a:lnTo>
                    <a:cubicBezTo>
                      <a:pt x="6074424" y="2231798"/>
                      <a:pt x="6045214" y="2261008"/>
                      <a:pt x="6009654" y="2261008"/>
                    </a:cubicBezTo>
                    <a:lnTo>
                      <a:pt x="124460" y="2261008"/>
                    </a:lnTo>
                    <a:cubicBezTo>
                      <a:pt x="88900" y="2261008"/>
                      <a:pt x="59690" y="2231798"/>
                      <a:pt x="59690" y="2196238"/>
                    </a:cubicBezTo>
                    <a:lnTo>
                      <a:pt x="59690" y="124460"/>
                    </a:lnTo>
                    <a:cubicBezTo>
                      <a:pt x="59690" y="88900"/>
                      <a:pt x="88900" y="59690"/>
                      <a:pt x="124460" y="59690"/>
                    </a:cubicBezTo>
                    <a:lnTo>
                      <a:pt x="6009654" y="59690"/>
                    </a:lnTo>
                    <a:moveTo>
                      <a:pt x="6009654" y="0"/>
                    </a:moveTo>
                    <a:lnTo>
                      <a:pt x="124460" y="0"/>
                    </a:lnTo>
                    <a:cubicBezTo>
                      <a:pt x="55880" y="0"/>
                      <a:pt x="0" y="55880"/>
                      <a:pt x="0" y="124460"/>
                    </a:cubicBezTo>
                    <a:lnTo>
                      <a:pt x="0" y="2196238"/>
                    </a:lnTo>
                    <a:cubicBezTo>
                      <a:pt x="0" y="2264818"/>
                      <a:pt x="55880" y="2320698"/>
                      <a:pt x="124460" y="2320698"/>
                    </a:cubicBezTo>
                    <a:lnTo>
                      <a:pt x="6009654" y="2320698"/>
                    </a:lnTo>
                    <a:cubicBezTo>
                      <a:pt x="6078234" y="2320698"/>
                      <a:pt x="6134114" y="2264818"/>
                      <a:pt x="6134114" y="2196238"/>
                    </a:cubicBezTo>
                    <a:lnTo>
                      <a:pt x="6134114" y="124460"/>
                    </a:lnTo>
                    <a:cubicBezTo>
                      <a:pt x="6134114" y="55880"/>
                      <a:pt x="6078234" y="0"/>
                      <a:pt x="6009654" y="0"/>
                    </a:cubicBezTo>
                    <a:close/>
                  </a:path>
                </a:pathLst>
              </a:custGeom>
              <a:solidFill>
                <a:srgbClr val="00BF63"/>
              </a:solidFill>
            </p:spPr>
          </p:sp>
        </p:grpSp>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041900" y="444675"/>
              <a:ext cx="3763918" cy="3900434"/>
            </a:xfrm>
            <a:prstGeom prst="rect">
              <a:avLst/>
            </a:prstGeom>
          </p:spPr>
        </p:pic>
        <p:pic>
          <p:nvPicPr>
            <p:cNvPr id="17" name="Picture 17"/>
            <p:cNvPicPr>
              <a:picLocks noChangeAspect="1"/>
            </p:cNvPicPr>
            <p:nvPr/>
          </p:nvPicPr>
          <p:blipFill>
            <a:blip r:embed="rId7"/>
            <a:srcRect/>
            <a:stretch>
              <a:fillRect/>
            </a:stretch>
          </p:blipFill>
          <p:spPr>
            <a:xfrm>
              <a:off x="12041900" y="4688008"/>
              <a:ext cx="3102536" cy="3067633"/>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540958" y="444675"/>
              <a:ext cx="4171921" cy="4455990"/>
            </a:xfrm>
            <a:prstGeom prst="rect">
              <a:avLst/>
            </a:prstGeom>
          </p:spPr>
        </p:pic>
        <p:pic>
          <p:nvPicPr>
            <p:cNvPr id="19" name="Picture 19"/>
            <p:cNvPicPr>
              <a:picLocks noChangeAspect="1"/>
            </p:cNvPicPr>
            <p:nvPr/>
          </p:nvPicPr>
          <p:blipFill>
            <a:blip r:embed="rId10"/>
            <a:srcRect/>
            <a:stretch>
              <a:fillRect/>
            </a:stretch>
          </p:blipFill>
          <p:spPr>
            <a:xfrm>
              <a:off x="15239168" y="5122439"/>
              <a:ext cx="2603578" cy="2633202"/>
            </a:xfrm>
            <a:prstGeom prst="rect">
              <a:avLst/>
            </a:prstGeom>
          </p:spPr>
        </p:pic>
        <p:sp>
          <p:nvSpPr>
            <p:cNvPr id="20" name="TextBox 20"/>
            <p:cNvSpPr txBox="1"/>
            <p:nvPr/>
          </p:nvSpPr>
          <p:spPr>
            <a:xfrm>
              <a:off x="550931" y="378000"/>
              <a:ext cx="11062435" cy="75401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có làn da khỏe, đẹp, chúng ta cần giữ </a:t>
              </a:r>
              <a:r>
                <a:rPr lang="en-US" sz="2300" b="1" smtClean="0">
                  <a:solidFill>
                    <a:srgbClr val="000000"/>
                  </a:solidFill>
                  <a:latin typeface="Arial" pitchFamily="34" charset="0"/>
                </a:rPr>
                <a:t>một tinh </a:t>
              </a:r>
              <a:r>
                <a:rPr lang="en-US" sz="2300" b="1">
                  <a:solidFill>
                    <a:srgbClr val="000000"/>
                  </a:solidFill>
                  <a:latin typeface="Arial" pitchFamily="34" charset="0"/>
                </a:rPr>
                <a:t>thần lạc quan, sinh hoạt điều độ, ăn nhiều rau xanh và trái cây để bổ sung vitamin và chất khoáng, uống nhiều nước, vệ sinh da và chống nắng đúng cách, bổ sung độ ẩm cho da, hạn chế trang điểm, bảo vệ da khỏi những tổn thương, vệ sinh môi trường sạch sẽ,... </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FFCBD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grpSp>
        <p:nvGrpSpPr>
          <p:cNvPr id="6" name="Group 6"/>
          <p:cNvGrpSpPr/>
          <p:nvPr/>
        </p:nvGrpSpPr>
        <p:grpSpPr>
          <a:xfrm>
            <a:off x="685621" y="1227622"/>
            <a:ext cx="5408791" cy="5295029"/>
            <a:chOff x="0" y="0"/>
            <a:chExt cx="10820400" cy="10590058"/>
          </a:xfrm>
        </p:grpSpPr>
        <p:pic>
          <p:nvPicPr>
            <p:cNvPr id="7" name="Picture 7"/>
            <p:cNvPicPr>
              <a:picLocks noChangeAspect="1"/>
            </p:cNvPicPr>
            <p:nvPr/>
          </p:nvPicPr>
          <p:blipFill>
            <a:blip r:embed="rId4"/>
            <a:srcRect l="15962" r="15962"/>
            <a:stretch>
              <a:fillRect/>
            </a:stretch>
          </p:blipFill>
          <p:spPr>
            <a:xfrm>
              <a:off x="0" y="0"/>
              <a:ext cx="10820400" cy="10590058"/>
            </a:xfrm>
            <a:prstGeom prst="rect">
              <a:avLst/>
            </a:prstGeom>
          </p:spPr>
        </p:pic>
        <p:grpSp>
          <p:nvGrpSpPr>
            <p:cNvPr id="8" name="Group 8"/>
            <p:cNvGrpSpPr>
              <a:grpSpLocks noChangeAspect="1"/>
            </p:cNvGrpSpPr>
            <p:nvPr/>
          </p:nvGrpSpPr>
          <p:grpSpPr>
            <a:xfrm>
              <a:off x="6022432" y="0"/>
              <a:ext cx="4797968" cy="4797949"/>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046" r="-25046"/>
                </a:stretch>
              </a:blipFill>
            </p:spPr>
          </p:sp>
        </p:grpSp>
      </p:grpSp>
      <p:grpSp>
        <p:nvGrpSpPr>
          <p:cNvPr id="10" name="Group 10"/>
          <p:cNvGrpSpPr/>
          <p:nvPr/>
        </p:nvGrpSpPr>
        <p:grpSpPr>
          <a:xfrm>
            <a:off x="6358452" y="1227622"/>
            <a:ext cx="5144752" cy="5295029"/>
            <a:chOff x="0" y="0"/>
            <a:chExt cx="10292184" cy="10590058"/>
          </a:xfrm>
        </p:grpSpPr>
        <p:grpSp>
          <p:nvGrpSpPr>
            <p:cNvPr id="11" name="Group 11"/>
            <p:cNvGrpSpPr/>
            <p:nvPr/>
          </p:nvGrpSpPr>
          <p:grpSpPr>
            <a:xfrm>
              <a:off x="0" y="0"/>
              <a:ext cx="10292184" cy="7635695"/>
              <a:chOff x="0" y="0"/>
              <a:chExt cx="2033024" cy="1508285"/>
            </a:xfrm>
          </p:grpSpPr>
          <p:sp>
            <p:nvSpPr>
              <p:cNvPr id="12" name="Freeform 12"/>
              <p:cNvSpPr/>
              <p:nvPr/>
            </p:nvSpPr>
            <p:spPr>
              <a:xfrm>
                <a:off x="0" y="0"/>
                <a:ext cx="2033024" cy="1508285"/>
              </a:xfrm>
              <a:custGeom>
                <a:avLst/>
                <a:gdLst/>
                <a:ahLst/>
                <a:cxnLst/>
                <a:rect l="l" t="t" r="r" b="b"/>
                <a:pathLst>
                  <a:path w="2033024" h="1508285">
                    <a:moveTo>
                      <a:pt x="51151" y="0"/>
                    </a:moveTo>
                    <a:lnTo>
                      <a:pt x="1981873" y="0"/>
                    </a:lnTo>
                    <a:cubicBezTo>
                      <a:pt x="1995439" y="0"/>
                      <a:pt x="2008450" y="5389"/>
                      <a:pt x="2018042" y="14982"/>
                    </a:cubicBezTo>
                    <a:cubicBezTo>
                      <a:pt x="2027635" y="24574"/>
                      <a:pt x="2033024" y="37585"/>
                      <a:pt x="2033024" y="51151"/>
                    </a:cubicBezTo>
                    <a:lnTo>
                      <a:pt x="2033024" y="1457135"/>
                    </a:lnTo>
                    <a:cubicBezTo>
                      <a:pt x="2033024" y="1470701"/>
                      <a:pt x="2027635" y="1483711"/>
                      <a:pt x="2018042" y="1493304"/>
                    </a:cubicBezTo>
                    <a:cubicBezTo>
                      <a:pt x="2008450" y="1502896"/>
                      <a:pt x="1995439" y="1508285"/>
                      <a:pt x="1981873" y="1508285"/>
                    </a:cubicBezTo>
                    <a:lnTo>
                      <a:pt x="51151" y="1508285"/>
                    </a:lnTo>
                    <a:cubicBezTo>
                      <a:pt x="37585" y="1508285"/>
                      <a:pt x="24574" y="1502896"/>
                      <a:pt x="14982" y="1493304"/>
                    </a:cubicBezTo>
                    <a:cubicBezTo>
                      <a:pt x="5389" y="1483711"/>
                      <a:pt x="0" y="1470701"/>
                      <a:pt x="0" y="1457135"/>
                    </a:cubicBezTo>
                    <a:lnTo>
                      <a:pt x="0" y="51151"/>
                    </a:lnTo>
                    <a:cubicBezTo>
                      <a:pt x="0" y="37585"/>
                      <a:pt x="5389" y="24574"/>
                      <a:pt x="14982" y="14982"/>
                    </a:cubicBezTo>
                    <a:cubicBezTo>
                      <a:pt x="24574" y="5389"/>
                      <a:pt x="37585" y="0"/>
                      <a:pt x="51151" y="0"/>
                    </a:cubicBezTo>
                    <a:close/>
                  </a:path>
                </a:pathLst>
              </a:custGeom>
              <a:solidFill>
                <a:srgbClr val="BF1B2C"/>
              </a:solidFill>
            </p:spPr>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461367" y="6685484"/>
              <a:ext cx="2830816" cy="3904574"/>
            </a:xfrm>
            <a:prstGeom prst="rect">
              <a:avLst/>
            </a:prstGeom>
          </p:spPr>
        </p:pic>
        <p:pic>
          <p:nvPicPr>
            <p:cNvPr id="15" name="Picture 15"/>
            <p:cNvPicPr>
              <a:picLocks noChangeAspect="1"/>
            </p:cNvPicPr>
            <p:nvPr/>
          </p:nvPicPr>
          <p:blipFill>
            <a:blip r:embed="rId8"/>
            <a:srcRect/>
            <a:stretch>
              <a:fillRect/>
            </a:stretch>
          </p:blipFill>
          <p:spPr>
            <a:xfrm>
              <a:off x="3465955" y="7060581"/>
              <a:ext cx="3529477" cy="3529477"/>
            </a:xfrm>
            <a:prstGeom prst="rect">
              <a:avLst/>
            </a:prstGeom>
          </p:spPr>
        </p:pic>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1692" y="7852423"/>
              <a:ext cx="2737634" cy="2737634"/>
            </a:xfrm>
            <a:prstGeom prst="rect">
              <a:avLst/>
            </a:prstGeom>
          </p:spPr>
        </p:pic>
        <p:sp>
          <p:nvSpPr>
            <p:cNvPr id="17" name="TextBox 17"/>
            <p:cNvSpPr txBox="1"/>
            <p:nvPr/>
          </p:nvSpPr>
          <p:spPr>
            <a:xfrm>
              <a:off x="464755" y="508440"/>
              <a:ext cx="9362676" cy="6795706"/>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Ở tuổi dậy thì, tuyến nhờn tăng tiết nên nếu không vệ sinh da sạch sẽ, chất nhờn tích tụ, tạo điều kiện cho vi khuẩn phát triển, gây </a:t>
              </a:r>
              <a:r>
                <a:rPr lang="en-US" sz="2300" b="1" u="sng">
                  <a:solidFill>
                    <a:srgbClr val="FFFFFF"/>
                  </a:solidFill>
                  <a:latin typeface="Arial" pitchFamily="34" charset="0"/>
                </a:rPr>
                <a:t>mụn trứng cá</a:t>
              </a:r>
              <a:r>
                <a:rPr lang="en-US" sz="2300" b="1">
                  <a:solidFill>
                    <a:srgbClr val="FFFFFF"/>
                  </a:solidFill>
                  <a:latin typeface="Arial" pitchFamily="34" charset="0"/>
                </a:rPr>
                <a:t>. </a:t>
              </a:r>
              <a:endParaRPr lang="en-US" sz="2300" b="1" smtClean="0">
                <a:solidFill>
                  <a:srgbClr val="FFFFFF"/>
                </a:solidFill>
                <a:latin typeface="Arial" pitchFamily="34" charset="0"/>
              </a:endParaRPr>
            </a:p>
            <a:p>
              <a:pPr algn="just">
                <a:lnSpc>
                  <a:spcPct val="120000"/>
                </a:lnSpc>
                <a:spcBef>
                  <a:spcPct val="0"/>
                </a:spcBef>
              </a:pPr>
              <a:r>
                <a:rPr lang="en-US" sz="2300" b="1" smtClean="0">
                  <a:solidFill>
                    <a:srgbClr val="FFFFFF"/>
                  </a:solidFill>
                  <a:latin typeface="Arial" pitchFamily="34" charset="0"/>
                </a:rPr>
                <a:t>Không </a:t>
              </a:r>
              <a:r>
                <a:rPr lang="en-US" sz="2300" b="1">
                  <a:solidFill>
                    <a:srgbClr val="FFFFFF"/>
                  </a:solidFill>
                  <a:latin typeface="Arial" pitchFamily="34" charset="0"/>
                </a:rPr>
                <a:t>nên tự ý dùng tay nặn mụn vì có thể khiến vi khuẩn xâm nhập gây viêm</a:t>
              </a:r>
            </a:p>
          </p:txBody>
        </p:sp>
      </p:grpSp>
      <p:sp>
        <p:nvSpPr>
          <p:cNvPr id="18" name="TextBox 18"/>
          <p:cNvSpPr txBox="1"/>
          <p:nvPr/>
        </p:nvSpPr>
        <p:spPr>
          <a:xfrm>
            <a:off x="1863846" y="287867"/>
            <a:ext cx="898921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IV. CHĂM SÓC VÀ BẢO VỆ DA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FFCBD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grpSp>
        <p:nvGrpSpPr>
          <p:cNvPr id="6" name="Group 6"/>
          <p:cNvGrpSpPr/>
          <p:nvPr/>
        </p:nvGrpSpPr>
        <p:grpSpPr>
          <a:xfrm>
            <a:off x="4915181" y="1169179"/>
            <a:ext cx="6588023" cy="2563464"/>
            <a:chOff x="0" y="0"/>
            <a:chExt cx="3729805" cy="1450926"/>
          </a:xfrm>
        </p:grpSpPr>
        <p:sp>
          <p:nvSpPr>
            <p:cNvPr id="7" name="Freeform 7"/>
            <p:cNvSpPr/>
            <p:nvPr/>
          </p:nvSpPr>
          <p:spPr>
            <a:xfrm>
              <a:off x="0" y="0"/>
              <a:ext cx="3729805" cy="1450926"/>
            </a:xfrm>
            <a:custGeom>
              <a:avLst/>
              <a:gdLst/>
              <a:ahLst/>
              <a:cxnLst/>
              <a:rect l="l" t="t" r="r" b="b"/>
              <a:pathLst>
                <a:path w="3729805" h="1450926">
                  <a:moveTo>
                    <a:pt x="3605345" y="59690"/>
                  </a:moveTo>
                  <a:cubicBezTo>
                    <a:pt x="3640905" y="59690"/>
                    <a:pt x="3670115" y="88900"/>
                    <a:pt x="3670115" y="124460"/>
                  </a:cubicBezTo>
                  <a:lnTo>
                    <a:pt x="3670115" y="1326466"/>
                  </a:lnTo>
                  <a:cubicBezTo>
                    <a:pt x="3670115" y="1362026"/>
                    <a:pt x="3640905" y="1391236"/>
                    <a:pt x="3605345" y="1391236"/>
                  </a:cubicBezTo>
                  <a:lnTo>
                    <a:pt x="124460" y="1391236"/>
                  </a:lnTo>
                  <a:cubicBezTo>
                    <a:pt x="88900" y="1391236"/>
                    <a:pt x="59690" y="1362026"/>
                    <a:pt x="59690" y="1326466"/>
                  </a:cubicBezTo>
                  <a:lnTo>
                    <a:pt x="59690" y="124460"/>
                  </a:lnTo>
                  <a:cubicBezTo>
                    <a:pt x="59690" y="88900"/>
                    <a:pt x="88900" y="59690"/>
                    <a:pt x="124460" y="59690"/>
                  </a:cubicBezTo>
                  <a:lnTo>
                    <a:pt x="3605345" y="59690"/>
                  </a:lnTo>
                  <a:moveTo>
                    <a:pt x="3605345" y="0"/>
                  </a:moveTo>
                  <a:lnTo>
                    <a:pt x="124460" y="0"/>
                  </a:lnTo>
                  <a:cubicBezTo>
                    <a:pt x="55880" y="0"/>
                    <a:pt x="0" y="55880"/>
                    <a:pt x="0" y="124460"/>
                  </a:cubicBezTo>
                  <a:lnTo>
                    <a:pt x="0" y="1326466"/>
                  </a:lnTo>
                  <a:cubicBezTo>
                    <a:pt x="0" y="1395046"/>
                    <a:pt x="55880" y="1450926"/>
                    <a:pt x="124460" y="1450926"/>
                  </a:cubicBezTo>
                  <a:lnTo>
                    <a:pt x="3605345" y="1450926"/>
                  </a:lnTo>
                  <a:cubicBezTo>
                    <a:pt x="3673925" y="1450926"/>
                    <a:pt x="3729805" y="1395046"/>
                    <a:pt x="3729805" y="1326466"/>
                  </a:cubicBezTo>
                  <a:lnTo>
                    <a:pt x="3729805" y="124460"/>
                  </a:lnTo>
                  <a:cubicBezTo>
                    <a:pt x="3729805" y="55880"/>
                    <a:pt x="3673925" y="0"/>
                    <a:pt x="3605345" y="0"/>
                  </a:cubicBezTo>
                  <a:close/>
                </a:path>
              </a:pathLst>
            </a:custGeom>
            <a:solidFill>
              <a:srgbClr val="00BF63"/>
            </a:solidFill>
          </p:spPr>
        </p:sp>
      </p:grpSp>
      <p:pic>
        <p:nvPicPr>
          <p:cNvPr id="8" name="Picture 8"/>
          <p:cNvPicPr>
            <a:picLocks noChangeAspect="1"/>
          </p:cNvPicPr>
          <p:nvPr/>
        </p:nvPicPr>
        <p:blipFill>
          <a:blip r:embed="rId4"/>
          <a:srcRect/>
          <a:stretch>
            <a:fillRect/>
          </a:stretch>
        </p:blipFill>
        <p:spPr>
          <a:xfrm>
            <a:off x="685621" y="1169179"/>
            <a:ext cx="4059671" cy="5414304"/>
          </a:xfrm>
          <a:prstGeom prst="rect">
            <a:avLst/>
          </a:prstGeom>
        </p:spPr>
      </p:pic>
      <p:pic>
        <p:nvPicPr>
          <p:cNvPr id="9" name="Picture 9"/>
          <p:cNvPicPr>
            <a:picLocks noChangeAspect="1"/>
          </p:cNvPicPr>
          <p:nvPr/>
        </p:nvPicPr>
        <p:blipFill>
          <a:blip r:embed="rId5"/>
          <a:srcRect t="17163" b="17163"/>
          <a:stretch>
            <a:fillRect/>
          </a:stretch>
        </p:blipFill>
        <p:spPr>
          <a:xfrm>
            <a:off x="4915181" y="3878693"/>
            <a:ext cx="6588023" cy="2704789"/>
          </a:xfrm>
          <a:prstGeom prst="rect">
            <a:avLst/>
          </a:prstGeom>
        </p:spPr>
      </p:pic>
      <p:sp>
        <p:nvSpPr>
          <p:cNvPr id="10" name="TextBox 10"/>
          <p:cNvSpPr txBox="1"/>
          <p:nvPr/>
        </p:nvSpPr>
        <p:spPr>
          <a:xfrm>
            <a:off x="1863846" y="287867"/>
            <a:ext cx="898921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IV. CHĂM SÓC VÀ BẢO VỆ DA</a:t>
            </a:r>
          </a:p>
        </p:txBody>
      </p:sp>
      <p:sp>
        <p:nvSpPr>
          <p:cNvPr id="11" name="TextBox 11"/>
          <p:cNvSpPr txBox="1"/>
          <p:nvPr/>
        </p:nvSpPr>
        <p:spPr>
          <a:xfrm>
            <a:off x="5205965" y="1404220"/>
            <a:ext cx="6006455" cy="207730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một phần da của cơ thể bị mất khả năng phục hồi do bỏng, nhiễm khuẩn, chấn thương hoặc bệnh tật, bác sĩ sẽ tiến hành ghép da tự thân, ghép da đồng loài hoặc ghép da dị loài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FFCBD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sp>
        <p:nvSpPr>
          <p:cNvPr id="6" name="TextBox 6"/>
          <p:cNvSpPr txBox="1"/>
          <p:nvPr/>
        </p:nvSpPr>
        <p:spPr>
          <a:xfrm>
            <a:off x="1863846" y="287867"/>
            <a:ext cx="898921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IV. CHĂM SÓC VÀ BẢO VỆ DA</a:t>
            </a:r>
          </a:p>
        </p:txBody>
      </p:sp>
      <p:grpSp>
        <p:nvGrpSpPr>
          <p:cNvPr id="7" name="Group 7"/>
          <p:cNvGrpSpPr/>
          <p:nvPr/>
        </p:nvGrpSpPr>
        <p:grpSpPr>
          <a:xfrm>
            <a:off x="685622" y="1243981"/>
            <a:ext cx="10817582" cy="2423421"/>
            <a:chOff x="0" y="0"/>
            <a:chExt cx="21640800" cy="4846841"/>
          </a:xfrm>
        </p:grpSpPr>
        <p:grpSp>
          <p:nvGrpSpPr>
            <p:cNvPr id="8" name="Group 8"/>
            <p:cNvGrpSpPr/>
            <p:nvPr/>
          </p:nvGrpSpPr>
          <p:grpSpPr>
            <a:xfrm>
              <a:off x="815061" y="554958"/>
              <a:ext cx="20825739" cy="4291883"/>
              <a:chOff x="0" y="0"/>
              <a:chExt cx="4113726" cy="847779"/>
            </a:xfrm>
          </p:grpSpPr>
          <p:sp>
            <p:nvSpPr>
              <p:cNvPr id="9" name="Freeform 9"/>
              <p:cNvSpPr/>
              <p:nvPr/>
            </p:nvSpPr>
            <p:spPr>
              <a:xfrm>
                <a:off x="0" y="0"/>
                <a:ext cx="4113726" cy="847779"/>
              </a:xfrm>
              <a:custGeom>
                <a:avLst/>
                <a:gdLst/>
                <a:ahLst/>
                <a:cxnLst/>
                <a:rect l="l" t="t" r="r" b="b"/>
                <a:pathLst>
                  <a:path w="4113726" h="847779">
                    <a:moveTo>
                      <a:pt x="0" y="0"/>
                    </a:moveTo>
                    <a:lnTo>
                      <a:pt x="4113726" y="0"/>
                    </a:lnTo>
                    <a:lnTo>
                      <a:pt x="4113726" y="847779"/>
                    </a:lnTo>
                    <a:lnTo>
                      <a:pt x="0" y="847779"/>
                    </a:lnTo>
                    <a:close/>
                  </a:path>
                </a:pathLst>
              </a:custGeom>
              <a:solidFill>
                <a:srgbClr val="D2C7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630123" cy="1734173"/>
            </a:xfrm>
            <a:prstGeom prst="rect">
              <a:avLst/>
            </a:prstGeom>
          </p:spPr>
        </p:pic>
        <p:sp>
          <p:nvSpPr>
            <p:cNvPr id="12" name="TextBox 12"/>
            <p:cNvSpPr txBox="1"/>
            <p:nvPr/>
          </p:nvSpPr>
          <p:spPr>
            <a:xfrm>
              <a:off x="1706322" y="1002866"/>
              <a:ext cx="19283742" cy="3385541"/>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1. Vì sao những vết thương trên da có thể phục hồi được? </a:t>
              </a:r>
            </a:p>
            <a:p>
              <a:pPr algn="just">
                <a:lnSpc>
                  <a:spcPct val="120000"/>
                </a:lnSpc>
              </a:pPr>
              <a:r>
                <a:rPr lang="en-US" sz="2300" b="1">
                  <a:solidFill>
                    <a:srgbClr val="000000"/>
                  </a:solidFill>
                  <a:latin typeface="Arial" pitchFamily="34" charset="0"/>
                </a:rPr>
                <a:t>2. Cần lưu ý gì trong chế độ ăn vào mùa đông và mùa hè.</a:t>
              </a:r>
            </a:p>
            <a:p>
              <a:pPr algn="just">
                <a:lnSpc>
                  <a:spcPct val="120000"/>
                </a:lnSpc>
              </a:pPr>
              <a:r>
                <a:rPr lang="en-US" sz="2300" b="1">
                  <a:solidFill>
                    <a:srgbClr val="000000"/>
                  </a:solidFill>
                  <a:latin typeface="Arial" pitchFamily="34" charset="0"/>
                </a:rPr>
                <a:t>3. Cần làm gì khi bị bỏng?</a:t>
              </a:r>
            </a:p>
            <a:p>
              <a:pPr algn="just">
                <a:lnSpc>
                  <a:spcPct val="120000"/>
                </a:lnSpc>
                <a:spcBef>
                  <a:spcPct val="0"/>
                </a:spcBef>
              </a:pPr>
              <a:r>
                <a:rPr lang="en-US" sz="2300" b="1">
                  <a:solidFill>
                    <a:srgbClr val="000000"/>
                  </a:solidFill>
                  <a:latin typeface="Arial" pitchFamily="34" charset="0"/>
                </a:rPr>
                <a:t>4. Em thường bảo vệ và chăm sóc da như thế nào?</a:t>
              </a:r>
            </a:p>
          </p:txBody>
        </p:sp>
      </p:grpSp>
      <p:sp>
        <p:nvSpPr>
          <p:cNvPr id="13" name="TextBox 13"/>
          <p:cNvSpPr txBox="1"/>
          <p:nvPr/>
        </p:nvSpPr>
        <p:spPr>
          <a:xfrm>
            <a:off x="685622" y="3845202"/>
            <a:ext cx="4322631"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22267999" cy="11995531"/>
          </a:xfrm>
        </p:grpSpPr>
        <p:grpSp>
          <p:nvGrpSpPr>
            <p:cNvPr id="3" name="Group 3"/>
            <p:cNvGrpSpPr/>
            <p:nvPr/>
          </p:nvGrpSpPr>
          <p:grpSpPr>
            <a:xfrm>
              <a:off x="0" y="0"/>
              <a:ext cx="22267999" cy="11995531"/>
              <a:chOff x="0" y="0"/>
              <a:chExt cx="4398617" cy="2369488"/>
            </a:xfrm>
          </p:grpSpPr>
          <p:sp>
            <p:nvSpPr>
              <p:cNvPr id="4" name="Freeform 4"/>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672362" y="576186"/>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2127036" y="588186"/>
              <a:ext cx="19468602"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Da có chức năng bảo vệ điều hoà thân nhiệt, tiếp nhận cảm giác, bài tiết và tổng hợp vitamin D cho cơ thể.</a:t>
              </a:r>
            </a:p>
          </p:txBody>
        </p:sp>
        <p:grpSp>
          <p:nvGrpSpPr>
            <p:cNvPr id="10" name="Group 10"/>
            <p:cNvGrpSpPr/>
            <p:nvPr/>
          </p:nvGrpSpPr>
          <p:grpSpPr>
            <a:xfrm>
              <a:off x="672362" y="2531103"/>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127036" y="2464428"/>
              <a:ext cx="19468602" cy="84946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Cấu tạo của da gồm ba lớp: lớp biểu bì, lớp bì và lớp mỡ dưới da.</a:t>
              </a:r>
            </a:p>
          </p:txBody>
        </p:sp>
        <p:grpSp>
          <p:nvGrpSpPr>
            <p:cNvPr id="14" name="Group 14"/>
            <p:cNvGrpSpPr/>
            <p:nvPr/>
          </p:nvGrpSpPr>
          <p:grpSpPr>
            <a:xfrm>
              <a:off x="672362" y="3659645"/>
              <a:ext cx="785642" cy="78564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2127036" y="3592968"/>
              <a:ext cx="19468602"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Thân nhiệt là nhiệt độ cơ thể. Thân nhiệt duy trì ổn định nhờ cơ chế điều hoà thân nhiệt được thực hiện bởi hệ thần kinh và da.</a:t>
              </a:r>
            </a:p>
          </p:txBody>
        </p:sp>
        <p:grpSp>
          <p:nvGrpSpPr>
            <p:cNvPr id="18" name="Group 18"/>
            <p:cNvGrpSpPr/>
            <p:nvPr/>
          </p:nvGrpSpPr>
          <p:grpSpPr>
            <a:xfrm>
              <a:off x="672362" y="5535011"/>
              <a:ext cx="785642" cy="785642"/>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1" name="TextBox 21"/>
            <p:cNvSpPr txBox="1"/>
            <p:nvPr/>
          </p:nvSpPr>
          <p:spPr>
            <a:xfrm>
              <a:off x="2127036" y="5468336"/>
              <a:ext cx="19468602"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Con người sử dụng các biện pháp phòng chống cảm nóng, cảm lạnh như mặc quần áo phù hợp với thời tiết, giới hạn thời gian hoạt động dưới thời tiết khắc nghiệt, tăng cường sức đề kháng,...</a:t>
              </a:r>
            </a:p>
          </p:txBody>
        </p:sp>
        <p:grpSp>
          <p:nvGrpSpPr>
            <p:cNvPr id="22" name="Group 22"/>
            <p:cNvGrpSpPr/>
            <p:nvPr/>
          </p:nvGrpSpPr>
          <p:grpSpPr>
            <a:xfrm>
              <a:off x="672362" y="8235878"/>
              <a:ext cx="785642" cy="785642"/>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5" name="TextBox 25"/>
            <p:cNvSpPr txBox="1"/>
            <p:nvPr/>
          </p:nvSpPr>
          <p:spPr>
            <a:xfrm>
              <a:off x="2127036" y="8169203"/>
              <a:ext cx="19468602"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có làn da khoẻ đẹp, cần sinh hoạt điều độ, uống nhiều nước, bổ sung vitamin và chất khoáng, vệ sinh da, bảo vệ da khỏi những tổn thương,... Nếu không giữ vệ sinh cho da, chúng ta có thể mắc các bệnh như viêm da, ghẻ lở, hắc lào,...</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193842"/>
            <a:ext cx="10817582" cy="1169625"/>
            <a:chOff x="0" y="0"/>
            <a:chExt cx="21640800" cy="2339249"/>
          </a:xfrm>
        </p:grpSpPr>
        <p:grpSp>
          <p:nvGrpSpPr>
            <p:cNvPr id="6" name="Group 6"/>
            <p:cNvGrpSpPr/>
            <p:nvPr/>
          </p:nvGrpSpPr>
          <p:grpSpPr>
            <a:xfrm>
              <a:off x="0" y="0"/>
              <a:ext cx="21640800" cy="2339249"/>
              <a:chOff x="0" y="0"/>
              <a:chExt cx="4274726" cy="462074"/>
            </a:xfrm>
          </p:grpSpPr>
          <p:sp>
            <p:nvSpPr>
              <p:cNvPr id="7" name="Freeform 7"/>
              <p:cNvSpPr/>
              <p:nvPr/>
            </p:nvSpPr>
            <p:spPr>
              <a:xfrm>
                <a:off x="0" y="0"/>
                <a:ext cx="4274726" cy="462074"/>
              </a:xfrm>
              <a:custGeom>
                <a:avLst/>
                <a:gdLst/>
                <a:ahLst/>
                <a:cxnLst/>
                <a:rect l="l" t="t" r="r" b="b"/>
                <a:pathLst>
                  <a:path w="4274726" h="462074">
                    <a:moveTo>
                      <a:pt x="24327" y="0"/>
                    </a:moveTo>
                    <a:lnTo>
                      <a:pt x="4250399" y="0"/>
                    </a:lnTo>
                    <a:cubicBezTo>
                      <a:pt x="4263834" y="0"/>
                      <a:pt x="4274726" y="10891"/>
                      <a:pt x="4274726" y="24327"/>
                    </a:cubicBezTo>
                    <a:lnTo>
                      <a:pt x="4274726" y="437747"/>
                    </a:lnTo>
                    <a:cubicBezTo>
                      <a:pt x="4274726" y="451182"/>
                      <a:pt x="4263834" y="462074"/>
                      <a:pt x="4250399" y="462074"/>
                    </a:cubicBezTo>
                    <a:lnTo>
                      <a:pt x="24327" y="462074"/>
                    </a:lnTo>
                    <a:cubicBezTo>
                      <a:pt x="10891" y="462074"/>
                      <a:pt x="0" y="451182"/>
                      <a:pt x="0" y="437747"/>
                    </a:cubicBezTo>
                    <a:lnTo>
                      <a:pt x="0" y="24327"/>
                    </a:lnTo>
                    <a:cubicBezTo>
                      <a:pt x="0" y="10891"/>
                      <a:pt x="10891" y="0"/>
                      <a:pt x="24327" y="0"/>
                    </a:cubicBezTo>
                    <a:close/>
                  </a:path>
                </a:pathLst>
              </a:custGeom>
              <a:solidFill>
                <a:srgbClr val="FFDE59"/>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745244" y="314524"/>
              <a:ext cx="20183983"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và nêu tên các lớp cấu tạo của da và chức năng của mỗi lớp cấu tạo theo mẫu sau:</a:t>
              </a:r>
            </a:p>
          </p:txBody>
        </p:sp>
      </p:grpSp>
      <p:graphicFrame>
        <p:nvGraphicFramePr>
          <p:cNvPr id="10" name="Table 10"/>
          <p:cNvGraphicFramePr>
            <a:graphicFrameLocks noGrp="1"/>
          </p:cNvGraphicFramePr>
          <p:nvPr>
            <p:extLst>
              <p:ext uri="{D42A27DB-BD31-4B8C-83A1-F6EECF244321}">
                <p14:modId xmlns:p14="http://schemas.microsoft.com/office/powerpoint/2010/main" val="410171992"/>
              </p:ext>
            </p:extLst>
          </p:nvPr>
        </p:nvGraphicFramePr>
        <p:xfrm>
          <a:off x="685622" y="2534917"/>
          <a:ext cx="10817582" cy="2628900"/>
        </p:xfrm>
        <a:graphic>
          <a:graphicData uri="http://schemas.openxmlformats.org/drawingml/2006/table">
            <a:tbl>
              <a:tblPr/>
              <a:tblGrid>
                <a:gridCol w="5408791"/>
                <a:gridCol w="5408791"/>
              </a:tblGrid>
              <a:tr h="751417">
                <a:tc>
                  <a:txBody>
                    <a:bodyPr/>
                    <a:lstStyle/>
                    <a:p>
                      <a:pPr algn="ctr">
                        <a:lnSpc>
                          <a:spcPts val="4900"/>
                        </a:lnSpc>
                        <a:defRPr/>
                      </a:pPr>
                      <a:r>
                        <a:rPr lang="en-US" sz="2300" b="1">
                          <a:solidFill>
                            <a:srgbClr val="000000"/>
                          </a:solidFill>
                          <a:latin typeface="Arial" pitchFamily="34" charset="0"/>
                        </a:rPr>
                        <a:t>Các lớp cấu tạo của da</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ts val="4900"/>
                        </a:lnSpc>
                        <a:defRPr/>
                      </a:pPr>
                      <a:r>
                        <a:rPr lang="en-US" sz="2300" b="1">
                          <a:solidFill>
                            <a:srgbClr val="000000"/>
                          </a:solidFill>
                          <a:latin typeface="Arial" pitchFamily="34" charset="0"/>
                        </a:rPr>
                        <a:t>Chức năng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r>
              <a:tr h="751417">
                <a:tc>
                  <a:txBody>
                    <a:bodyPr/>
                    <a:lstStyle/>
                    <a:p>
                      <a:pPr algn="ctr">
                        <a:lnSpc>
                          <a:spcPts val="4900"/>
                        </a:lnSpc>
                        <a:defRPr/>
                      </a:pPr>
                      <a:r>
                        <a:rPr lang="en-US" sz="2300" b="1">
                          <a:solidFill>
                            <a:srgbClr val="000000"/>
                          </a:solidFill>
                          <a:latin typeface="Arial" pitchFamily="34" charset="0"/>
                        </a:rPr>
                        <a:t>Lớp biểu bì</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51417">
                <a:tc>
                  <a:txBody>
                    <a:bodyPr/>
                    <a:lstStyle/>
                    <a:p>
                      <a:pPr algn="ctr">
                        <a:lnSpc>
                          <a:spcPts val="4900"/>
                        </a:lnSpc>
                        <a:defRPr/>
                      </a:pPr>
                      <a:r>
                        <a:rPr lang="en-US" sz="2300" b="1">
                          <a:solidFill>
                            <a:srgbClr val="000000"/>
                          </a:solidFill>
                          <a:latin typeface="Arial" pitchFamily="34" charset="0"/>
                        </a:rPr>
                        <a:t>?</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grpSp>
        <p:nvGrpSpPr>
          <p:cNvPr id="11" name="Group 11"/>
          <p:cNvGrpSpPr/>
          <p:nvPr/>
        </p:nvGrpSpPr>
        <p:grpSpPr>
          <a:xfrm>
            <a:off x="685622" y="5181600"/>
            <a:ext cx="10817582" cy="1369207"/>
            <a:chOff x="0" y="0"/>
            <a:chExt cx="21640800" cy="2738413"/>
          </a:xfrm>
        </p:grpSpPr>
        <p:grpSp>
          <p:nvGrpSpPr>
            <p:cNvPr id="12" name="Group 12"/>
            <p:cNvGrpSpPr/>
            <p:nvPr/>
          </p:nvGrpSpPr>
          <p:grpSpPr>
            <a:xfrm>
              <a:off x="1081924" y="340507"/>
              <a:ext cx="20558876" cy="2057400"/>
              <a:chOff x="0" y="0"/>
              <a:chExt cx="4061013" cy="406400"/>
            </a:xfrm>
          </p:grpSpPr>
          <p:sp>
            <p:nvSpPr>
              <p:cNvPr id="13" name="Freeform 13"/>
              <p:cNvSpPr/>
              <p:nvPr/>
            </p:nvSpPr>
            <p:spPr>
              <a:xfrm>
                <a:off x="0" y="0"/>
                <a:ext cx="4061013" cy="406400"/>
              </a:xfrm>
              <a:custGeom>
                <a:avLst/>
                <a:gdLst/>
                <a:ahLst/>
                <a:cxnLst/>
                <a:rect l="l" t="t" r="r" b="b"/>
                <a:pathLst>
                  <a:path w="4061013" h="406400">
                    <a:moveTo>
                      <a:pt x="0" y="0"/>
                    </a:moveTo>
                    <a:lnTo>
                      <a:pt x="4061013" y="0"/>
                    </a:lnTo>
                    <a:lnTo>
                      <a:pt x="4061013" y="406400"/>
                    </a:lnTo>
                    <a:lnTo>
                      <a:pt x="0" y="406400"/>
                    </a:lnTo>
                    <a:close/>
                  </a:path>
                </a:pathLst>
              </a:custGeom>
              <a:gradFill rotWithShape="1">
                <a:gsLst>
                  <a:gs pos="0">
                    <a:srgbClr val="FFF7AD">
                      <a:alpha val="100000"/>
                    </a:srgbClr>
                  </a:gs>
                  <a:gs pos="100000">
                    <a:srgbClr val="FFA9F9">
                      <a:alpha val="100000"/>
                    </a:srgbClr>
                  </a:gs>
                </a:gsLst>
                <a:lin ang="0"/>
              </a:gradFill>
            </p:spPr>
          </p:sp>
          <p:sp>
            <p:nvSpPr>
              <p:cNvPr id="14" name="TextBox 14"/>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2704183" cy="2738413"/>
            </a:xfrm>
            <a:prstGeom prst="rect">
              <a:avLst/>
            </a:prstGeom>
          </p:spPr>
        </p:pic>
        <p:sp>
          <p:nvSpPr>
            <p:cNvPr id="16" name="TextBox 16"/>
            <p:cNvSpPr txBox="1"/>
            <p:nvPr/>
          </p:nvSpPr>
          <p:spPr>
            <a:xfrm>
              <a:off x="3046015" y="949048"/>
              <a:ext cx="16616479"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Nêu tên một số bộ phận trong các lớp cấu tạo của da</a:t>
              </a:r>
            </a:p>
          </p:txBody>
        </p:sp>
      </p:grpSp>
      <p:pic>
        <p:nvPicPr>
          <p:cNvPr id="17" name="Picture 17"/>
          <p:cNvPicPr>
            <a:picLocks noChangeAspect="1"/>
          </p:cNvPicPr>
          <p:nvPr/>
        </p:nvPicPr>
        <p:blipFill>
          <a:blip r:embed="rId4"/>
          <a:srcRect/>
          <a:stretch>
            <a:fillRect/>
          </a:stretch>
        </p:blipFill>
        <p:spPr>
          <a:xfrm>
            <a:off x="685622" y="0"/>
            <a:ext cx="1024018" cy="1024285"/>
          </a:xfrm>
          <a:prstGeom prst="rect">
            <a:avLst/>
          </a:prstGeom>
        </p:spPr>
      </p:pic>
      <p:sp>
        <p:nvSpPr>
          <p:cNvPr id="18" name="TextBox 18"/>
          <p:cNvSpPr txBox="1"/>
          <p:nvPr/>
        </p:nvSpPr>
        <p:spPr>
          <a:xfrm>
            <a:off x="1850321" y="290951"/>
            <a:ext cx="7568720"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 CHỨC NĂNG VÀ CẤU TẠO CỦA DA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srcRect/>
          <a:stretch>
            <a:fillRect/>
          </a:stretch>
        </p:blipFill>
        <p:spPr>
          <a:xfrm>
            <a:off x="685622" y="0"/>
            <a:ext cx="1024018" cy="1024285"/>
          </a:xfrm>
          <a:prstGeom prst="rect">
            <a:avLst/>
          </a:prstGeom>
        </p:spPr>
      </p:pic>
      <p:pic>
        <p:nvPicPr>
          <p:cNvPr id="6" name="Picture 6"/>
          <p:cNvPicPr>
            <a:picLocks noChangeAspect="1"/>
          </p:cNvPicPr>
          <p:nvPr/>
        </p:nvPicPr>
        <p:blipFill>
          <a:blip r:embed="rId3"/>
          <a:srcRect/>
          <a:stretch>
            <a:fillRect/>
          </a:stretch>
        </p:blipFill>
        <p:spPr>
          <a:xfrm>
            <a:off x="222602" y="1166564"/>
            <a:ext cx="11743621" cy="5466107"/>
          </a:xfrm>
          <a:prstGeom prst="rect">
            <a:avLst/>
          </a:prstGeom>
        </p:spPr>
      </p:pic>
      <p:sp>
        <p:nvSpPr>
          <p:cNvPr id="7" name="TextBox 7"/>
          <p:cNvSpPr txBox="1"/>
          <p:nvPr/>
        </p:nvSpPr>
        <p:spPr>
          <a:xfrm>
            <a:off x="1850321" y="290951"/>
            <a:ext cx="7568720"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 CHỨC NĂNG VÀ CẤU TẠO CỦA DA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srcRect/>
          <a:stretch>
            <a:fillRect/>
          </a:stretch>
        </p:blipFill>
        <p:spPr>
          <a:xfrm>
            <a:off x="685622" y="0"/>
            <a:ext cx="1024018" cy="1024285"/>
          </a:xfrm>
          <a:prstGeom prst="rect">
            <a:avLst/>
          </a:prstGeom>
        </p:spPr>
      </p:pic>
      <p:sp>
        <p:nvSpPr>
          <p:cNvPr id="6" name="TextBox 6"/>
          <p:cNvSpPr txBox="1"/>
          <p:nvPr/>
        </p:nvSpPr>
        <p:spPr>
          <a:xfrm>
            <a:off x="1850321" y="290951"/>
            <a:ext cx="7568720"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 CHỨC NĂNG VÀ CẤU TẠO CỦA DA</a:t>
            </a:r>
          </a:p>
        </p:txBody>
      </p:sp>
      <p:grpSp>
        <p:nvGrpSpPr>
          <p:cNvPr id="7" name="Group 7"/>
          <p:cNvGrpSpPr/>
          <p:nvPr/>
        </p:nvGrpSpPr>
        <p:grpSpPr>
          <a:xfrm>
            <a:off x="685622" y="1156532"/>
            <a:ext cx="11378891" cy="5371577"/>
            <a:chOff x="0" y="0"/>
            <a:chExt cx="22763711" cy="10743154"/>
          </a:xfrm>
        </p:grpSpPr>
        <p:pic>
          <p:nvPicPr>
            <p:cNvPr id="8" name="Picture 8"/>
            <p:cNvPicPr>
              <a:picLocks noChangeAspect="1"/>
            </p:cNvPicPr>
            <p:nvPr/>
          </p:nvPicPr>
          <p:blipFill>
            <a:blip r:embed="rId3"/>
            <a:srcRect t="7382" b="568"/>
            <a:stretch>
              <a:fillRect/>
            </a:stretch>
          </p:blipFill>
          <p:spPr>
            <a:xfrm>
              <a:off x="10820400" y="1901236"/>
              <a:ext cx="11943311" cy="8805889"/>
            </a:xfrm>
            <a:prstGeom prst="rect">
              <a:avLst/>
            </a:prstGeom>
          </p:spPr>
        </p:pic>
        <p:grpSp>
          <p:nvGrpSpPr>
            <p:cNvPr id="9" name="Group 9"/>
            <p:cNvGrpSpPr/>
            <p:nvPr/>
          </p:nvGrpSpPr>
          <p:grpSpPr>
            <a:xfrm>
              <a:off x="0" y="493691"/>
              <a:ext cx="10430397" cy="8805889"/>
              <a:chOff x="0" y="0"/>
              <a:chExt cx="2853778" cy="2409309"/>
            </a:xfrm>
          </p:grpSpPr>
          <p:sp>
            <p:nvSpPr>
              <p:cNvPr id="10" name="Freeform 10"/>
              <p:cNvSpPr/>
              <p:nvPr/>
            </p:nvSpPr>
            <p:spPr>
              <a:xfrm>
                <a:off x="0" y="0"/>
                <a:ext cx="2853778" cy="2409309"/>
              </a:xfrm>
              <a:custGeom>
                <a:avLst/>
                <a:gdLst/>
                <a:ahLst/>
                <a:cxnLst/>
                <a:rect l="l" t="t" r="r" b="b"/>
                <a:pathLst>
                  <a:path w="2853778" h="2409309">
                    <a:moveTo>
                      <a:pt x="2729318" y="59690"/>
                    </a:moveTo>
                    <a:cubicBezTo>
                      <a:pt x="2764878" y="59690"/>
                      <a:pt x="2794088" y="88900"/>
                      <a:pt x="2794088" y="124460"/>
                    </a:cubicBezTo>
                    <a:lnTo>
                      <a:pt x="2794088" y="2284849"/>
                    </a:lnTo>
                    <a:cubicBezTo>
                      <a:pt x="2794088" y="2320409"/>
                      <a:pt x="2764878" y="2349619"/>
                      <a:pt x="2729318" y="2349619"/>
                    </a:cubicBezTo>
                    <a:lnTo>
                      <a:pt x="124460" y="2349619"/>
                    </a:lnTo>
                    <a:cubicBezTo>
                      <a:pt x="88900" y="2349619"/>
                      <a:pt x="59690" y="2320409"/>
                      <a:pt x="59690" y="2284849"/>
                    </a:cubicBezTo>
                    <a:lnTo>
                      <a:pt x="59690" y="124460"/>
                    </a:lnTo>
                    <a:cubicBezTo>
                      <a:pt x="59690" y="88900"/>
                      <a:pt x="88900" y="59690"/>
                      <a:pt x="124460" y="59690"/>
                    </a:cubicBezTo>
                    <a:lnTo>
                      <a:pt x="2729318" y="59690"/>
                    </a:lnTo>
                    <a:moveTo>
                      <a:pt x="2729318" y="0"/>
                    </a:moveTo>
                    <a:lnTo>
                      <a:pt x="124460" y="0"/>
                    </a:lnTo>
                    <a:cubicBezTo>
                      <a:pt x="55880" y="0"/>
                      <a:pt x="0" y="55880"/>
                      <a:pt x="0" y="124460"/>
                    </a:cubicBezTo>
                    <a:lnTo>
                      <a:pt x="0" y="2284849"/>
                    </a:lnTo>
                    <a:cubicBezTo>
                      <a:pt x="0" y="2353429"/>
                      <a:pt x="55880" y="2409309"/>
                      <a:pt x="124460" y="2409309"/>
                    </a:cubicBezTo>
                    <a:lnTo>
                      <a:pt x="2729318" y="2409309"/>
                    </a:lnTo>
                    <a:cubicBezTo>
                      <a:pt x="2797898" y="2409309"/>
                      <a:pt x="2853778" y="2353429"/>
                      <a:pt x="2853778" y="2284849"/>
                    </a:cubicBezTo>
                    <a:lnTo>
                      <a:pt x="2853778" y="124460"/>
                    </a:lnTo>
                    <a:cubicBezTo>
                      <a:pt x="2853778" y="55880"/>
                      <a:pt x="2797898" y="0"/>
                      <a:pt x="2729318" y="0"/>
                    </a:cubicBezTo>
                    <a:close/>
                  </a:path>
                </a:pathLst>
              </a:custGeom>
              <a:solidFill>
                <a:srgbClr val="7ED957"/>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609074" flipH="1">
              <a:off x="9452991" y="7119121"/>
              <a:ext cx="3629434" cy="3618632"/>
            </a:xfrm>
            <a:prstGeom prst="rect">
              <a:avLst/>
            </a:prstGeom>
          </p:spPr>
        </p:pic>
        <p:pic>
          <p:nvPicPr>
            <p:cNvPr id="12" name="Picture 12"/>
            <p:cNvPicPr>
              <a:picLocks noChangeAspect="1"/>
            </p:cNvPicPr>
            <p:nvPr/>
          </p:nvPicPr>
          <p:blipFill>
            <a:blip r:embed="rId6"/>
            <a:srcRect/>
            <a:stretch>
              <a:fillRect/>
            </a:stretch>
          </p:blipFill>
          <p:spPr>
            <a:xfrm>
              <a:off x="20156484" y="0"/>
              <a:ext cx="2343452" cy="2379139"/>
            </a:xfrm>
            <a:prstGeom prst="rect">
              <a:avLst/>
            </a:prstGeom>
          </p:spPr>
        </p:pic>
        <p:sp>
          <p:nvSpPr>
            <p:cNvPr id="13" name="TextBox 13"/>
            <p:cNvSpPr txBox="1"/>
            <p:nvPr/>
          </p:nvSpPr>
          <p:spPr>
            <a:xfrm>
              <a:off x="524241" y="1122896"/>
              <a:ext cx="9381916" cy="424731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Da là lớp bảo vệ </a:t>
              </a:r>
              <a:r>
                <a:rPr lang="en-US" sz="2300" b="1">
                  <a:solidFill>
                    <a:srgbClr val="C00000"/>
                  </a:solidFill>
                  <a:latin typeface="Arial" pitchFamily="34" charset="0"/>
                </a:rPr>
                <a:t>đầu tiên</a:t>
              </a:r>
              <a:r>
                <a:rPr lang="en-US" sz="2300" b="1">
                  <a:solidFill>
                    <a:srgbClr val="000000"/>
                  </a:solidFill>
                  <a:latin typeface="Arial" pitchFamily="34" charset="0"/>
                </a:rPr>
                <a:t>, </a:t>
              </a:r>
              <a:r>
                <a:rPr lang="en-US" sz="2300" b="1">
                  <a:solidFill>
                    <a:srgbClr val="C00000"/>
                  </a:solidFill>
                  <a:latin typeface="Arial" pitchFamily="34" charset="0"/>
                </a:rPr>
                <a:t>ngăn nước và các tác nhân</a:t>
              </a:r>
              <a:r>
                <a:rPr lang="en-US" sz="2300" b="1">
                  <a:solidFill>
                    <a:srgbClr val="000000"/>
                  </a:solidFill>
                  <a:latin typeface="Arial" pitchFamily="34" charset="0"/>
                </a:rPr>
                <a:t> có hại từ bên ngoài xâm nhập vào cơ thể, </a:t>
              </a:r>
              <a:r>
                <a:rPr lang="en-US" sz="2300" b="1" smtClean="0">
                  <a:solidFill>
                    <a:srgbClr val="000000"/>
                  </a:solidFill>
                  <a:latin typeface="Arial" pitchFamily="34" charset="0"/>
                </a:rPr>
                <a:t> giúp ngăn </a:t>
              </a:r>
              <a:r>
                <a:rPr lang="en-US" sz="2300" b="1">
                  <a:solidFill>
                    <a:srgbClr val="000000"/>
                  </a:solidFill>
                  <a:latin typeface="Arial" pitchFamily="34" charset="0"/>
                </a:rPr>
                <a:t>mất nước từ bên trong cơ thể</a:t>
              </a:r>
            </a:p>
          </p:txBody>
        </p:sp>
        <p:sp>
          <p:nvSpPr>
            <p:cNvPr id="14" name="TextBox 14"/>
            <p:cNvSpPr txBox="1"/>
            <p:nvPr/>
          </p:nvSpPr>
          <p:spPr>
            <a:xfrm>
              <a:off x="529702" y="5401472"/>
              <a:ext cx="9376454"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Da còn giữ vai trò quan trọng trong điều hoà thân nhiệt, bài tiết, tổng hợp </a:t>
              </a:r>
              <a:r>
                <a:rPr lang="en-US" sz="2300" b="1">
                  <a:solidFill>
                    <a:srgbClr val="C00000"/>
                  </a:solidFill>
                  <a:latin typeface="Arial" pitchFamily="34" charset="0"/>
                </a:rPr>
                <a:t>vitamin D</a:t>
              </a:r>
              <a:r>
                <a:rPr lang="en-US" sz="2300" b="1">
                  <a:solidFill>
                    <a:srgbClr val="000000"/>
                  </a:solidFill>
                  <a:latin typeface="Arial" pitchFamily="34" charset="0"/>
                </a:rPr>
                <a:t> và là cơ quan thụ cảm của cơ thể</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srcRect/>
          <a:stretch>
            <a:fillRect/>
          </a:stretch>
        </p:blipFill>
        <p:spPr>
          <a:xfrm>
            <a:off x="685622" y="0"/>
            <a:ext cx="1024018" cy="1024285"/>
          </a:xfrm>
          <a:prstGeom prst="rect">
            <a:avLst/>
          </a:prstGeom>
        </p:spPr>
      </p:pic>
      <p:grpSp>
        <p:nvGrpSpPr>
          <p:cNvPr id="6" name="Group 6"/>
          <p:cNvGrpSpPr/>
          <p:nvPr/>
        </p:nvGrpSpPr>
        <p:grpSpPr>
          <a:xfrm>
            <a:off x="685622" y="1623701"/>
            <a:ext cx="10817582" cy="1348100"/>
            <a:chOff x="0" y="0"/>
            <a:chExt cx="5920967" cy="987868"/>
          </a:xfrm>
        </p:grpSpPr>
        <p:sp>
          <p:nvSpPr>
            <p:cNvPr id="7" name="Freeform 7"/>
            <p:cNvSpPr/>
            <p:nvPr/>
          </p:nvSpPr>
          <p:spPr>
            <a:xfrm>
              <a:off x="0" y="0"/>
              <a:ext cx="5920967" cy="987868"/>
            </a:xfrm>
            <a:custGeom>
              <a:avLst/>
              <a:gdLst/>
              <a:ahLst/>
              <a:cxnLst/>
              <a:rect l="l" t="t" r="r" b="b"/>
              <a:pathLst>
                <a:path w="5920967" h="987868">
                  <a:moveTo>
                    <a:pt x="5796507" y="59690"/>
                  </a:moveTo>
                  <a:cubicBezTo>
                    <a:pt x="5832067" y="59690"/>
                    <a:pt x="5861277" y="88900"/>
                    <a:pt x="5861277" y="124460"/>
                  </a:cubicBezTo>
                  <a:lnTo>
                    <a:pt x="5861277" y="863408"/>
                  </a:lnTo>
                  <a:cubicBezTo>
                    <a:pt x="5861277" y="898968"/>
                    <a:pt x="5832067" y="928178"/>
                    <a:pt x="5796507" y="928178"/>
                  </a:cubicBezTo>
                  <a:lnTo>
                    <a:pt x="124460" y="928178"/>
                  </a:lnTo>
                  <a:cubicBezTo>
                    <a:pt x="88900" y="928178"/>
                    <a:pt x="59690" y="898968"/>
                    <a:pt x="59690" y="863408"/>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863408"/>
                  </a:lnTo>
                  <a:cubicBezTo>
                    <a:pt x="0" y="931988"/>
                    <a:pt x="55880" y="987868"/>
                    <a:pt x="124460" y="987868"/>
                  </a:cubicBezTo>
                  <a:lnTo>
                    <a:pt x="5796507" y="987868"/>
                  </a:lnTo>
                  <a:cubicBezTo>
                    <a:pt x="5865087" y="987868"/>
                    <a:pt x="5920967" y="931988"/>
                    <a:pt x="5920967" y="863408"/>
                  </a:cubicBezTo>
                  <a:lnTo>
                    <a:pt x="5920967" y="124460"/>
                  </a:lnTo>
                  <a:cubicBezTo>
                    <a:pt x="5920967" y="55880"/>
                    <a:pt x="5865087" y="0"/>
                    <a:pt x="5796507" y="0"/>
                  </a:cubicBezTo>
                  <a:close/>
                </a:path>
              </a:pathLst>
            </a:custGeom>
            <a:solidFill>
              <a:srgbClr val="5CE1E6"/>
            </a:solidFill>
          </p:spPr>
        </p:sp>
      </p:grpSp>
      <p:pic>
        <p:nvPicPr>
          <p:cNvPr id="8" name="Picture 8"/>
          <p:cNvPicPr>
            <a:picLocks noChangeAspect="1"/>
          </p:cNvPicPr>
          <p:nvPr/>
        </p:nvPicPr>
        <p:blipFill>
          <a:blip r:embed="rId3"/>
          <a:srcRect l="4132" r="4132"/>
          <a:stretch>
            <a:fillRect/>
          </a:stretch>
        </p:blipFill>
        <p:spPr>
          <a:xfrm>
            <a:off x="685621" y="3124200"/>
            <a:ext cx="3529061" cy="3014764"/>
          </a:xfrm>
          <a:prstGeom prst="rect">
            <a:avLst/>
          </a:prstGeom>
        </p:spPr>
      </p:pic>
      <p:pic>
        <p:nvPicPr>
          <p:cNvPr id="9" name="Picture 9"/>
          <p:cNvPicPr>
            <a:picLocks noChangeAspect="1"/>
          </p:cNvPicPr>
          <p:nvPr/>
        </p:nvPicPr>
        <p:blipFill>
          <a:blip r:embed="rId4"/>
          <a:srcRect l="11884" r="11884"/>
          <a:stretch>
            <a:fillRect/>
          </a:stretch>
        </p:blipFill>
        <p:spPr>
          <a:xfrm>
            <a:off x="4329882" y="3124200"/>
            <a:ext cx="3529061" cy="3014764"/>
          </a:xfrm>
          <a:prstGeom prst="rect">
            <a:avLst/>
          </a:prstGeom>
        </p:spPr>
      </p:pic>
      <p:pic>
        <p:nvPicPr>
          <p:cNvPr id="10" name="Picture 10"/>
          <p:cNvPicPr>
            <a:picLocks noChangeAspect="1"/>
          </p:cNvPicPr>
          <p:nvPr/>
        </p:nvPicPr>
        <p:blipFill>
          <a:blip r:embed="rId5"/>
          <a:srcRect l="11008" r="11008"/>
          <a:stretch>
            <a:fillRect/>
          </a:stretch>
        </p:blipFill>
        <p:spPr>
          <a:xfrm>
            <a:off x="7973214" y="3124200"/>
            <a:ext cx="3529990" cy="3015558"/>
          </a:xfrm>
          <a:prstGeom prst="rect">
            <a:avLst/>
          </a:prstGeom>
        </p:spPr>
      </p:pic>
      <p:sp>
        <p:nvSpPr>
          <p:cNvPr id="11" name="TextBox 11"/>
          <p:cNvSpPr txBox="1"/>
          <p:nvPr/>
        </p:nvSpPr>
        <p:spPr>
          <a:xfrm>
            <a:off x="1850321" y="290951"/>
            <a:ext cx="7568720"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 CHỨC NĂNG VÀ CẤU TẠO CỦA DA</a:t>
            </a:r>
          </a:p>
        </p:txBody>
      </p:sp>
      <p:sp>
        <p:nvSpPr>
          <p:cNvPr id="12" name="TextBox 12"/>
          <p:cNvSpPr txBox="1"/>
          <p:nvPr/>
        </p:nvSpPr>
        <p:spPr>
          <a:xfrm>
            <a:off x="685621" y="1174966"/>
            <a:ext cx="3847057"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Tìm hiểu thêm</a:t>
            </a:r>
          </a:p>
        </p:txBody>
      </p:sp>
      <p:sp>
        <p:nvSpPr>
          <p:cNvPr id="13" name="TextBox 13"/>
          <p:cNvSpPr txBox="1"/>
          <p:nvPr/>
        </p:nvSpPr>
        <p:spPr>
          <a:xfrm>
            <a:off x="911982" y="1881497"/>
            <a:ext cx="10364862"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Nốt ruồi, tàn nhang và nám da đều liên quan đến sự phân bố và tăng sinh tế bào sắc tố ở lớp biểu bì của da. Em hãy phân biệt ba hiện tượng trên</a:t>
            </a:r>
          </a:p>
        </p:txBody>
      </p:sp>
      <p:sp>
        <p:nvSpPr>
          <p:cNvPr id="14" name="TextBox 15"/>
          <p:cNvSpPr txBox="1"/>
          <p:nvPr/>
        </p:nvSpPr>
        <p:spPr>
          <a:xfrm>
            <a:off x="665837" y="6248400"/>
            <a:ext cx="3548846" cy="384529"/>
          </a:xfrm>
          <a:prstGeom prst="rect">
            <a:avLst/>
          </a:prstGeom>
        </p:spPr>
        <p:txBody>
          <a:bodyPr wrap="square" lIns="0" tIns="0" rIns="0" bIns="0" rtlCol="0" anchor="t">
            <a:spAutoFit/>
          </a:bodyPr>
          <a:lstStyle/>
          <a:p>
            <a:pPr algn="ctr">
              <a:lnSpc>
                <a:spcPts val="3266"/>
              </a:lnSpc>
            </a:pPr>
            <a:r>
              <a:rPr lang="en-US" sz="2300" b="1" i="1" smtClean="0">
                <a:solidFill>
                  <a:srgbClr val="000000"/>
                </a:solidFill>
                <a:latin typeface="Arial" pitchFamily="34" charset="0"/>
              </a:rPr>
              <a:t>Nốt ruồi</a:t>
            </a:r>
            <a:endParaRPr lang="en-US" sz="2300" b="1" i="1">
              <a:solidFill>
                <a:srgbClr val="000000"/>
              </a:solidFill>
              <a:latin typeface="Arial" pitchFamily="34" charset="0"/>
            </a:endParaRPr>
          </a:p>
        </p:txBody>
      </p:sp>
      <p:sp>
        <p:nvSpPr>
          <p:cNvPr id="15" name="TextBox 15"/>
          <p:cNvSpPr txBox="1"/>
          <p:nvPr/>
        </p:nvSpPr>
        <p:spPr>
          <a:xfrm>
            <a:off x="4310097" y="6248400"/>
            <a:ext cx="3548846" cy="384529"/>
          </a:xfrm>
          <a:prstGeom prst="rect">
            <a:avLst/>
          </a:prstGeom>
        </p:spPr>
        <p:txBody>
          <a:bodyPr wrap="square" lIns="0" tIns="0" rIns="0" bIns="0" rtlCol="0" anchor="t">
            <a:spAutoFit/>
          </a:bodyPr>
          <a:lstStyle/>
          <a:p>
            <a:pPr algn="ctr">
              <a:lnSpc>
                <a:spcPts val="3266"/>
              </a:lnSpc>
            </a:pPr>
            <a:r>
              <a:rPr lang="en-US" sz="2300" b="1" i="1" smtClean="0">
                <a:solidFill>
                  <a:srgbClr val="000000"/>
                </a:solidFill>
                <a:latin typeface="Arial" pitchFamily="34" charset="0"/>
              </a:rPr>
              <a:t>Tàn nhang</a:t>
            </a:r>
            <a:endParaRPr lang="en-US" sz="2300" b="1" i="1">
              <a:solidFill>
                <a:srgbClr val="000000"/>
              </a:solidFill>
              <a:latin typeface="Arial" pitchFamily="34" charset="0"/>
            </a:endParaRPr>
          </a:p>
        </p:txBody>
      </p:sp>
      <p:sp>
        <p:nvSpPr>
          <p:cNvPr id="16" name="TextBox 15"/>
          <p:cNvSpPr txBox="1"/>
          <p:nvPr/>
        </p:nvSpPr>
        <p:spPr>
          <a:xfrm>
            <a:off x="7973214" y="6248399"/>
            <a:ext cx="3548846" cy="384529"/>
          </a:xfrm>
          <a:prstGeom prst="rect">
            <a:avLst/>
          </a:prstGeom>
        </p:spPr>
        <p:txBody>
          <a:bodyPr wrap="square" lIns="0" tIns="0" rIns="0" bIns="0" rtlCol="0" anchor="t">
            <a:spAutoFit/>
          </a:bodyPr>
          <a:lstStyle/>
          <a:p>
            <a:pPr algn="ctr">
              <a:lnSpc>
                <a:spcPts val="3266"/>
              </a:lnSpc>
            </a:pPr>
            <a:r>
              <a:rPr lang="en-US" sz="2300" b="1" i="1" smtClean="0">
                <a:solidFill>
                  <a:srgbClr val="000000"/>
                </a:solidFill>
                <a:latin typeface="Arial" pitchFamily="34" charset="0"/>
              </a:rPr>
              <a:t>Nám da</a:t>
            </a:r>
            <a:endParaRPr lang="en-US" sz="2300" b="1" i="1">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4413" y="0"/>
            <a:ext cx="1024018" cy="1024285"/>
          </a:xfrm>
          <a:prstGeom prst="rect">
            <a:avLst/>
          </a:prstGeom>
        </p:spPr>
      </p:pic>
      <p:grpSp>
        <p:nvGrpSpPr>
          <p:cNvPr id="7" name="Group 7"/>
          <p:cNvGrpSpPr/>
          <p:nvPr/>
        </p:nvGrpSpPr>
        <p:grpSpPr>
          <a:xfrm>
            <a:off x="1044893" y="1485113"/>
            <a:ext cx="10458311" cy="3412179"/>
            <a:chOff x="0" y="0"/>
            <a:chExt cx="5920967" cy="1931300"/>
          </a:xfrm>
        </p:grpSpPr>
        <p:sp>
          <p:nvSpPr>
            <p:cNvPr id="8" name="Freeform 8"/>
            <p:cNvSpPr/>
            <p:nvPr/>
          </p:nvSpPr>
          <p:spPr>
            <a:xfrm>
              <a:off x="0" y="0"/>
              <a:ext cx="5920967" cy="1931300"/>
            </a:xfrm>
            <a:custGeom>
              <a:avLst/>
              <a:gdLst/>
              <a:ahLst/>
              <a:cxnLst/>
              <a:rect l="l" t="t" r="r" b="b"/>
              <a:pathLst>
                <a:path w="5920967" h="1931300">
                  <a:moveTo>
                    <a:pt x="5796507" y="59690"/>
                  </a:moveTo>
                  <a:cubicBezTo>
                    <a:pt x="5832067" y="59690"/>
                    <a:pt x="5861277" y="88900"/>
                    <a:pt x="5861277" y="124460"/>
                  </a:cubicBezTo>
                  <a:lnTo>
                    <a:pt x="5861277" y="1806840"/>
                  </a:lnTo>
                  <a:cubicBezTo>
                    <a:pt x="5861277" y="1842400"/>
                    <a:pt x="5832067" y="1871610"/>
                    <a:pt x="5796507" y="1871610"/>
                  </a:cubicBezTo>
                  <a:lnTo>
                    <a:pt x="124460" y="1871610"/>
                  </a:lnTo>
                  <a:cubicBezTo>
                    <a:pt x="88900" y="1871610"/>
                    <a:pt x="59690" y="1842400"/>
                    <a:pt x="59690" y="180684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806840"/>
                  </a:lnTo>
                  <a:cubicBezTo>
                    <a:pt x="0" y="1875420"/>
                    <a:pt x="55880" y="1931300"/>
                    <a:pt x="124460" y="1931300"/>
                  </a:cubicBezTo>
                  <a:lnTo>
                    <a:pt x="5796507" y="1931300"/>
                  </a:lnTo>
                  <a:cubicBezTo>
                    <a:pt x="5865087" y="1931300"/>
                    <a:pt x="5920967" y="1875420"/>
                    <a:pt x="5920967" y="1806840"/>
                  </a:cubicBezTo>
                  <a:lnTo>
                    <a:pt x="5920967" y="124460"/>
                  </a:lnTo>
                  <a:cubicBezTo>
                    <a:pt x="5920967" y="55880"/>
                    <a:pt x="5865087" y="0"/>
                    <a:pt x="5796507" y="0"/>
                  </a:cubicBezTo>
                  <a:close/>
                </a:path>
              </a:pathLst>
            </a:custGeom>
            <a:solidFill>
              <a:srgbClr val="00BF63"/>
            </a:solidFill>
          </p:spPr>
        </p:sp>
      </p:grpSp>
      <p:graphicFrame>
        <p:nvGraphicFramePr>
          <p:cNvPr id="9" name="Table 9"/>
          <p:cNvGraphicFramePr>
            <a:graphicFrameLocks noGrp="1"/>
          </p:cNvGraphicFramePr>
          <p:nvPr>
            <p:extLst>
              <p:ext uri="{D42A27DB-BD31-4B8C-83A1-F6EECF244321}">
                <p14:modId xmlns:p14="http://schemas.microsoft.com/office/powerpoint/2010/main" val="3107268817"/>
              </p:ext>
            </p:extLst>
          </p:nvPr>
        </p:nvGraphicFramePr>
        <p:xfrm>
          <a:off x="1581062" y="3021436"/>
          <a:ext cx="9698807" cy="1752600"/>
        </p:xfrm>
        <a:graphic>
          <a:graphicData uri="http://schemas.openxmlformats.org/drawingml/2006/table">
            <a:tbl>
              <a:tblPr/>
              <a:tblGrid>
                <a:gridCol w="1620956"/>
                <a:gridCol w="4070978"/>
                <a:gridCol w="4006873"/>
              </a:tblGrid>
              <a:tr h="755650">
                <a:tc>
                  <a:txBody>
                    <a:bodyPr/>
                    <a:lstStyle/>
                    <a:p>
                      <a:pPr algn="ctr">
                        <a:lnSpc>
                          <a:spcPts val="4900"/>
                        </a:lnSpc>
                        <a:defRPr/>
                      </a:pPr>
                      <a:r>
                        <a:rPr lang="en-US" sz="2300" b="1">
                          <a:solidFill>
                            <a:srgbClr val="000000"/>
                          </a:solidFill>
                          <a:latin typeface="Arial" pitchFamily="34" charset="0"/>
                        </a:rPr>
                        <a:t>Tên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ts val="4900"/>
                        </a:lnSpc>
                        <a:defRPr/>
                      </a:pPr>
                      <a:r>
                        <a:rPr lang="en-US" sz="2300" b="1">
                          <a:solidFill>
                            <a:srgbClr val="000000"/>
                          </a:solidFill>
                          <a:latin typeface="Arial" pitchFamily="34" charset="0"/>
                        </a:rPr>
                        <a:t>Trước khi vận động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ts val="4900"/>
                        </a:lnSpc>
                        <a:defRPr/>
                      </a:pPr>
                      <a:r>
                        <a:rPr lang="en-US" sz="2300" b="1">
                          <a:solidFill>
                            <a:srgbClr val="000000"/>
                          </a:solidFill>
                          <a:latin typeface="Arial" pitchFamily="34" charset="0"/>
                        </a:rPr>
                        <a:t>Sau 2 phút vận động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r>
              <a:tr h="755650">
                <a:tc>
                  <a:txBody>
                    <a:bodyPr/>
                    <a:lstStyle/>
                    <a:p>
                      <a:pPr algn="ctr">
                        <a:lnSpc>
                          <a:spcPts val="49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5622" y="1318729"/>
            <a:ext cx="1744152" cy="1548338"/>
          </a:xfrm>
          <a:prstGeom prst="rect">
            <a:avLst/>
          </a:prstGeom>
        </p:spPr>
      </p:pic>
      <p:sp>
        <p:nvSpPr>
          <p:cNvPr id="11" name="TextBox 11"/>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12" name="TextBox 12"/>
          <p:cNvSpPr txBox="1"/>
          <p:nvPr/>
        </p:nvSpPr>
        <p:spPr>
          <a:xfrm>
            <a:off x="7270791" y="287867"/>
            <a:ext cx="5001113"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1. Thân nhiệt</a:t>
            </a:r>
          </a:p>
        </p:txBody>
      </p:sp>
      <p:sp>
        <p:nvSpPr>
          <p:cNvPr id="13" name="TextBox 13"/>
          <p:cNvSpPr txBox="1"/>
          <p:nvPr/>
        </p:nvSpPr>
        <p:spPr>
          <a:xfrm>
            <a:off x="2615371" y="1643634"/>
            <a:ext cx="8664498"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Dùng nhiệt kế để đo nhiệt độ cơ thể của em và các bạn khác trước và sau khi bật nhảy tại chỗ 2 phút vào bảng. So sánh và giải thích kết quả</a:t>
            </a:r>
          </a:p>
        </p:txBody>
      </p:sp>
      <p:sp>
        <p:nvSpPr>
          <p:cNvPr id="14" name="TextBox 14"/>
          <p:cNvSpPr txBox="1"/>
          <p:nvPr/>
        </p:nvSpPr>
        <p:spPr>
          <a:xfrm>
            <a:off x="1044893" y="5005242"/>
            <a:ext cx="4322631"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Giải thích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4413" y="0"/>
            <a:ext cx="1024018" cy="1024285"/>
          </a:xfrm>
          <a:prstGeom prst="rect">
            <a:avLst/>
          </a:prstGeom>
        </p:spPr>
      </p:pic>
      <p:grpSp>
        <p:nvGrpSpPr>
          <p:cNvPr id="7" name="Group 7"/>
          <p:cNvGrpSpPr/>
          <p:nvPr/>
        </p:nvGrpSpPr>
        <p:grpSpPr>
          <a:xfrm>
            <a:off x="685622" y="1193842"/>
            <a:ext cx="10817582" cy="756875"/>
            <a:chOff x="0" y="0"/>
            <a:chExt cx="21640800" cy="1513749"/>
          </a:xfrm>
        </p:grpSpPr>
        <p:grpSp>
          <p:nvGrpSpPr>
            <p:cNvPr id="8" name="Group 8"/>
            <p:cNvGrpSpPr/>
            <p:nvPr/>
          </p:nvGrpSpPr>
          <p:grpSpPr>
            <a:xfrm>
              <a:off x="0" y="0"/>
              <a:ext cx="21640800" cy="1513749"/>
              <a:chOff x="0" y="0"/>
              <a:chExt cx="4274726" cy="299012"/>
            </a:xfrm>
          </p:grpSpPr>
          <p:sp>
            <p:nvSpPr>
              <p:cNvPr id="9" name="Freeform 9"/>
              <p:cNvSpPr/>
              <p:nvPr/>
            </p:nvSpPr>
            <p:spPr>
              <a:xfrm>
                <a:off x="0" y="0"/>
                <a:ext cx="4274726" cy="299012"/>
              </a:xfrm>
              <a:custGeom>
                <a:avLst/>
                <a:gdLst/>
                <a:ahLst/>
                <a:cxnLst/>
                <a:rect l="l" t="t" r="r" b="b"/>
                <a:pathLst>
                  <a:path w="4274726" h="299012">
                    <a:moveTo>
                      <a:pt x="24327" y="0"/>
                    </a:moveTo>
                    <a:lnTo>
                      <a:pt x="4250399" y="0"/>
                    </a:lnTo>
                    <a:cubicBezTo>
                      <a:pt x="4263834" y="0"/>
                      <a:pt x="4274726" y="10891"/>
                      <a:pt x="4274726" y="24327"/>
                    </a:cubicBezTo>
                    <a:lnTo>
                      <a:pt x="4274726" y="274685"/>
                    </a:lnTo>
                    <a:cubicBezTo>
                      <a:pt x="4274726" y="281137"/>
                      <a:pt x="4272163" y="287325"/>
                      <a:pt x="4267601" y="291887"/>
                    </a:cubicBezTo>
                    <a:cubicBezTo>
                      <a:pt x="4263039" y="296449"/>
                      <a:pt x="4256851" y="299012"/>
                      <a:pt x="4250399" y="299012"/>
                    </a:cubicBezTo>
                    <a:lnTo>
                      <a:pt x="24327" y="299012"/>
                    </a:lnTo>
                    <a:cubicBezTo>
                      <a:pt x="10891" y="299012"/>
                      <a:pt x="0" y="288121"/>
                      <a:pt x="0" y="274685"/>
                    </a:cubicBezTo>
                    <a:lnTo>
                      <a:pt x="0" y="24327"/>
                    </a:lnTo>
                    <a:cubicBezTo>
                      <a:pt x="0" y="10891"/>
                      <a:pt x="10891" y="0"/>
                      <a:pt x="24327" y="0"/>
                    </a:cubicBezTo>
                    <a:close/>
                  </a:path>
                </a:pathLst>
              </a:custGeom>
              <a:solidFill>
                <a:srgbClr val="FFDE5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1" name="TextBox 11"/>
            <p:cNvSpPr txBox="1"/>
            <p:nvPr/>
          </p:nvSpPr>
          <p:spPr>
            <a:xfrm>
              <a:off x="745244" y="314524"/>
              <a:ext cx="20183983" cy="76905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Vì sao đo thân nhiệt là bước đầu của việc chẩn đoán bệnh?</a:t>
              </a:r>
            </a:p>
          </p:txBody>
        </p:sp>
      </p:grpSp>
      <p:pic>
        <p:nvPicPr>
          <p:cNvPr id="12" name="Picture 12"/>
          <p:cNvPicPr>
            <a:picLocks noChangeAspect="1"/>
          </p:cNvPicPr>
          <p:nvPr/>
        </p:nvPicPr>
        <p:blipFill>
          <a:blip r:embed="rId6"/>
          <a:srcRect l="10385" r="10385"/>
          <a:stretch>
            <a:fillRect/>
          </a:stretch>
        </p:blipFill>
        <p:spPr>
          <a:xfrm>
            <a:off x="685621" y="2122167"/>
            <a:ext cx="5408791" cy="4558075"/>
          </a:xfrm>
          <a:prstGeom prst="rect">
            <a:avLst/>
          </a:prstGeom>
        </p:spPr>
      </p:pic>
      <p:sp>
        <p:nvSpPr>
          <p:cNvPr id="13" name="TextBox 13"/>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14" name="TextBox 14"/>
          <p:cNvSpPr txBox="1"/>
          <p:nvPr/>
        </p:nvSpPr>
        <p:spPr>
          <a:xfrm>
            <a:off x="7270791" y="287867"/>
            <a:ext cx="5001113"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1. Thân nhiệt</a:t>
            </a:r>
          </a:p>
        </p:txBody>
      </p:sp>
      <p:sp>
        <p:nvSpPr>
          <p:cNvPr id="15" name="TextBox 15"/>
          <p:cNvSpPr txBox="1"/>
          <p:nvPr/>
        </p:nvSpPr>
        <p:spPr>
          <a:xfrm>
            <a:off x="6297027" y="2057400"/>
            <a:ext cx="5206177" cy="4834400"/>
          </a:xfrm>
          <a:prstGeom prst="rect">
            <a:avLst/>
          </a:prstGeom>
        </p:spPr>
        <p:txBody>
          <a:bodyPr wrap="square" lIns="0" tIns="0" rIns="0" bIns="0" rtlCol="0" anchor="t">
            <a:spAutoFit/>
          </a:bodyPr>
          <a:lstStyle/>
          <a:p>
            <a:pPr algn="just">
              <a:lnSpc>
                <a:spcPct val="120000"/>
              </a:lnSpc>
            </a:pPr>
            <a:r>
              <a:rPr lang="en-US" sz="2400">
                <a:latin typeface="Arial" pitchFamily="34" charset="0"/>
                <a:cs typeface="Arial" pitchFamily="34" charset="0"/>
              </a:rPr>
              <a:t>Đo thân nhiệt là bước đầu của việc chẩn đoán bệnh vì: Ở người bình thường, thân nhiệt duy trì ổn định ở mức 36,3 – 37,3 </a:t>
            </a:r>
            <a:r>
              <a:rPr lang="en-US" sz="2400" baseline="30000">
                <a:latin typeface="Arial" pitchFamily="34" charset="0"/>
                <a:cs typeface="Arial" pitchFamily="34" charset="0"/>
              </a:rPr>
              <a:t>o</a:t>
            </a:r>
            <a:r>
              <a:rPr lang="en-US" sz="2400">
                <a:latin typeface="Arial" pitchFamily="34" charset="0"/>
                <a:cs typeface="Arial" pitchFamily="34" charset="0"/>
              </a:rPr>
              <a:t>C. Khi thân nhiệt ở dưới 36 </a:t>
            </a:r>
            <a:r>
              <a:rPr lang="en-US" sz="2400" baseline="30000">
                <a:latin typeface="Arial" pitchFamily="34" charset="0"/>
                <a:cs typeface="Arial" pitchFamily="34" charset="0"/>
              </a:rPr>
              <a:t>o</a:t>
            </a:r>
            <a:r>
              <a:rPr lang="en-US" sz="2400">
                <a:latin typeface="Arial" pitchFamily="34" charset="0"/>
                <a:cs typeface="Arial" pitchFamily="34" charset="0"/>
              </a:rPr>
              <a:t>C hoặc từ 38 </a:t>
            </a:r>
            <a:r>
              <a:rPr lang="en-US" sz="2400" baseline="30000">
                <a:latin typeface="Arial" pitchFamily="34" charset="0"/>
                <a:cs typeface="Arial" pitchFamily="34" charset="0"/>
              </a:rPr>
              <a:t>o</a:t>
            </a:r>
            <a:r>
              <a:rPr lang="en-US" sz="2400">
                <a:latin typeface="Arial" pitchFamily="34" charset="0"/>
                <a:cs typeface="Arial" pitchFamily="34" charset="0"/>
              </a:rPr>
              <a:t>C trở lên là biểu hiện trạng thái sức khỏe của cơ thể không bình thường. Do đó, đo thân nhiệt được xem là bước đầu tiên giúp chẩn đoán, sàng lọc nhanh chóng và đơn giản trước khi thực hiện các bước tiếp theo.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4413" y="0"/>
            <a:ext cx="1024018" cy="1024285"/>
          </a:xfrm>
          <a:prstGeom prst="rect">
            <a:avLst/>
          </a:prstGeom>
        </p:spPr>
      </p:pic>
      <p:grpSp>
        <p:nvGrpSpPr>
          <p:cNvPr id="7" name="Group 7"/>
          <p:cNvGrpSpPr/>
          <p:nvPr/>
        </p:nvGrpSpPr>
        <p:grpSpPr>
          <a:xfrm>
            <a:off x="685622" y="2497458"/>
            <a:ext cx="5426006" cy="3859857"/>
            <a:chOff x="0" y="0"/>
            <a:chExt cx="2144166" cy="1524882"/>
          </a:xfrm>
        </p:grpSpPr>
        <p:sp>
          <p:nvSpPr>
            <p:cNvPr id="8" name="Freeform 8"/>
            <p:cNvSpPr/>
            <p:nvPr/>
          </p:nvSpPr>
          <p:spPr>
            <a:xfrm>
              <a:off x="0" y="0"/>
              <a:ext cx="2144166" cy="1524882"/>
            </a:xfrm>
            <a:custGeom>
              <a:avLst/>
              <a:gdLst/>
              <a:ahLst/>
              <a:cxnLst/>
              <a:rect l="l" t="t" r="r" b="b"/>
              <a:pathLst>
                <a:path w="2144166" h="1524882">
                  <a:moveTo>
                    <a:pt x="2144166" y="0"/>
                  </a:moveTo>
                  <a:lnTo>
                    <a:pt x="2144166" y="1410582"/>
                  </a:lnTo>
                  <a:lnTo>
                    <a:pt x="1072083" y="1524882"/>
                  </a:lnTo>
                  <a:lnTo>
                    <a:pt x="0" y="1410582"/>
                  </a:lnTo>
                  <a:lnTo>
                    <a:pt x="0" y="0"/>
                  </a:lnTo>
                  <a:lnTo>
                    <a:pt x="2144166" y="0"/>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57150"/>
              <a:ext cx="635000" cy="7556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6"/>
          <a:srcRect/>
          <a:stretch>
            <a:fillRect/>
          </a:stretch>
        </p:blipFill>
        <p:spPr>
          <a:xfrm>
            <a:off x="685622" y="4895641"/>
            <a:ext cx="5219189" cy="1109367"/>
          </a:xfrm>
          <a:prstGeom prst="rect">
            <a:avLst/>
          </a:prstGeom>
        </p:spPr>
      </p:pic>
      <p:grpSp>
        <p:nvGrpSpPr>
          <p:cNvPr id="11" name="Group 11"/>
          <p:cNvGrpSpPr/>
          <p:nvPr/>
        </p:nvGrpSpPr>
        <p:grpSpPr>
          <a:xfrm>
            <a:off x="6111628" y="2503807"/>
            <a:ext cx="5391576" cy="3853507"/>
            <a:chOff x="0" y="0"/>
            <a:chExt cx="2130560" cy="1522373"/>
          </a:xfrm>
        </p:grpSpPr>
        <p:sp>
          <p:nvSpPr>
            <p:cNvPr id="12" name="Freeform 12"/>
            <p:cNvSpPr/>
            <p:nvPr/>
          </p:nvSpPr>
          <p:spPr>
            <a:xfrm>
              <a:off x="0" y="0"/>
              <a:ext cx="2130560" cy="1522373"/>
            </a:xfrm>
            <a:custGeom>
              <a:avLst/>
              <a:gdLst/>
              <a:ahLst/>
              <a:cxnLst/>
              <a:rect l="l" t="t" r="r" b="b"/>
              <a:pathLst>
                <a:path w="2130560" h="1522373">
                  <a:moveTo>
                    <a:pt x="2130560" y="0"/>
                  </a:moveTo>
                  <a:lnTo>
                    <a:pt x="2130560" y="1408073"/>
                  </a:lnTo>
                  <a:lnTo>
                    <a:pt x="1065280" y="1522373"/>
                  </a:lnTo>
                  <a:lnTo>
                    <a:pt x="0" y="1408073"/>
                  </a:lnTo>
                  <a:lnTo>
                    <a:pt x="0" y="0"/>
                  </a:lnTo>
                  <a:lnTo>
                    <a:pt x="2130560" y="0"/>
                  </a:lnTo>
                  <a:close/>
                </a:path>
              </a:pathLst>
            </a:custGeom>
            <a:gradFill rotWithShape="1">
              <a:gsLst>
                <a:gs pos="0">
                  <a:srgbClr val="FFF7AD">
                    <a:alpha val="100000"/>
                  </a:srgbClr>
                </a:gs>
                <a:gs pos="100000">
                  <a:srgbClr val="FFA9F9">
                    <a:alpha val="100000"/>
                  </a:srgbClr>
                </a:gs>
              </a:gsLst>
              <a:lin ang="0"/>
            </a:gradFill>
          </p:spPr>
        </p:sp>
        <p:sp>
          <p:nvSpPr>
            <p:cNvPr id="13" name="TextBox 13"/>
            <p:cNvSpPr txBox="1"/>
            <p:nvPr/>
          </p:nvSpPr>
          <p:spPr>
            <a:xfrm>
              <a:off x="0" y="-57150"/>
              <a:ext cx="635000" cy="7556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4" name="Picture 14"/>
          <p:cNvPicPr>
            <a:picLocks noChangeAspect="1"/>
          </p:cNvPicPr>
          <p:nvPr/>
        </p:nvPicPr>
        <p:blipFill>
          <a:blip r:embed="rId7"/>
          <a:srcRect/>
          <a:stretch>
            <a:fillRect/>
          </a:stretch>
        </p:blipFill>
        <p:spPr>
          <a:xfrm>
            <a:off x="6314934" y="4427386"/>
            <a:ext cx="1453006" cy="1577621"/>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890373" y="4427387"/>
            <a:ext cx="1834086" cy="183456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845077" y="4060989"/>
            <a:ext cx="1452776" cy="1944019"/>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673862" y="2085089"/>
            <a:ext cx="4875530" cy="323088"/>
          </a:xfrm>
          <a:prstGeom prst="rect">
            <a:avLst/>
          </a:prstGeom>
        </p:spPr>
      </p:pic>
      <p:sp>
        <p:nvSpPr>
          <p:cNvPr id="18" name="TextBox 18"/>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19" name="TextBox 19"/>
          <p:cNvSpPr txBox="1"/>
          <p:nvPr/>
        </p:nvSpPr>
        <p:spPr>
          <a:xfrm>
            <a:off x="7270791" y="287867"/>
            <a:ext cx="5001113"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1. Thân nhiệt</a:t>
            </a:r>
          </a:p>
        </p:txBody>
      </p:sp>
      <p:grpSp>
        <p:nvGrpSpPr>
          <p:cNvPr id="20" name="Group 20"/>
          <p:cNvGrpSpPr/>
          <p:nvPr/>
        </p:nvGrpSpPr>
        <p:grpSpPr>
          <a:xfrm>
            <a:off x="668407" y="1191335"/>
            <a:ext cx="10834797" cy="804473"/>
            <a:chOff x="0" y="0"/>
            <a:chExt cx="21675238" cy="1608945"/>
          </a:xfrm>
        </p:grpSpPr>
        <p:grpSp>
          <p:nvGrpSpPr>
            <p:cNvPr id="21" name="Group 21"/>
            <p:cNvGrpSpPr/>
            <p:nvPr/>
          </p:nvGrpSpPr>
          <p:grpSpPr>
            <a:xfrm>
              <a:off x="0" y="0"/>
              <a:ext cx="21675238" cy="1608945"/>
              <a:chOff x="0" y="0"/>
              <a:chExt cx="4281529" cy="317816"/>
            </a:xfrm>
          </p:grpSpPr>
          <p:sp>
            <p:nvSpPr>
              <p:cNvPr id="22" name="Freeform 22"/>
              <p:cNvSpPr/>
              <p:nvPr/>
            </p:nvSpPr>
            <p:spPr>
              <a:xfrm>
                <a:off x="0" y="0"/>
                <a:ext cx="4281529" cy="317816"/>
              </a:xfrm>
              <a:custGeom>
                <a:avLst/>
                <a:gdLst/>
                <a:ahLst/>
                <a:cxnLst/>
                <a:rect l="l" t="t" r="r" b="b"/>
                <a:pathLst>
                  <a:path w="4281529" h="317816">
                    <a:moveTo>
                      <a:pt x="24288" y="0"/>
                    </a:moveTo>
                    <a:lnTo>
                      <a:pt x="4257241" y="0"/>
                    </a:lnTo>
                    <a:cubicBezTo>
                      <a:pt x="4270654" y="0"/>
                      <a:pt x="4281529" y="10874"/>
                      <a:pt x="4281529" y="24288"/>
                    </a:cubicBezTo>
                    <a:lnTo>
                      <a:pt x="4281529" y="293528"/>
                    </a:lnTo>
                    <a:cubicBezTo>
                      <a:pt x="4281529" y="306942"/>
                      <a:pt x="4270654" y="317816"/>
                      <a:pt x="4257241" y="317816"/>
                    </a:cubicBezTo>
                    <a:lnTo>
                      <a:pt x="24288" y="317816"/>
                    </a:lnTo>
                    <a:cubicBezTo>
                      <a:pt x="17847" y="317816"/>
                      <a:pt x="11669" y="315257"/>
                      <a:pt x="7114" y="310703"/>
                    </a:cubicBezTo>
                    <a:cubicBezTo>
                      <a:pt x="2559" y="306148"/>
                      <a:pt x="0" y="299970"/>
                      <a:pt x="0" y="293528"/>
                    </a:cubicBezTo>
                    <a:lnTo>
                      <a:pt x="0" y="24288"/>
                    </a:lnTo>
                    <a:cubicBezTo>
                      <a:pt x="0" y="10874"/>
                      <a:pt x="10874" y="0"/>
                      <a:pt x="24288" y="0"/>
                    </a:cubicBezTo>
                    <a:close/>
                  </a:path>
                </a:pathLst>
              </a:custGeom>
              <a:solidFill>
                <a:srgbClr val="C60808"/>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4" name="TextBox 24"/>
            <p:cNvSpPr txBox="1"/>
            <p:nvPr/>
          </p:nvSpPr>
          <p:spPr>
            <a:xfrm>
              <a:off x="6571609" y="384316"/>
              <a:ext cx="8532018"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Thân nhiệt là nhiệt độ cơ thể</a:t>
              </a:r>
            </a:p>
          </p:txBody>
        </p:sp>
      </p:grpSp>
      <p:sp>
        <p:nvSpPr>
          <p:cNvPr id="25" name="TextBox 25"/>
          <p:cNvSpPr txBox="1"/>
          <p:nvPr/>
        </p:nvSpPr>
        <p:spPr>
          <a:xfrm>
            <a:off x="875224" y="2681607"/>
            <a:ext cx="5046801" cy="211596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người bình thường, thân nhiệt duy trì ổn định ở mức </a:t>
            </a:r>
            <a:r>
              <a:rPr lang="en-US" sz="2300" b="1">
                <a:solidFill>
                  <a:srgbClr val="C00000"/>
                </a:solidFill>
                <a:latin typeface="Arial" pitchFamily="34" charset="0"/>
              </a:rPr>
              <a:t>36,3 – 37,3 độ C</a:t>
            </a:r>
            <a:r>
              <a:rPr lang="en-US" sz="2300" b="1">
                <a:solidFill>
                  <a:srgbClr val="000000"/>
                </a:solidFill>
                <a:latin typeface="Arial" pitchFamily="34" charset="0"/>
              </a:rPr>
              <a:t>. Đây là nhiệt độ tối ưu cho tất cả các phản ứng sinh hoá và enzyme trong tế bào</a:t>
            </a:r>
          </a:p>
        </p:txBody>
      </p:sp>
      <p:sp>
        <p:nvSpPr>
          <p:cNvPr id="26" name="TextBox 26"/>
          <p:cNvSpPr txBox="1"/>
          <p:nvPr/>
        </p:nvSpPr>
        <p:spPr>
          <a:xfrm>
            <a:off x="6316978" y="2681608"/>
            <a:ext cx="4980875"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thân nhiệt ở </a:t>
            </a:r>
            <a:r>
              <a:rPr lang="en-US" sz="2300" b="1">
                <a:solidFill>
                  <a:srgbClr val="C00000"/>
                </a:solidFill>
                <a:latin typeface="Arial" pitchFamily="34" charset="0"/>
              </a:rPr>
              <a:t>dưới </a:t>
            </a:r>
            <a:r>
              <a:rPr lang="en-US" sz="2300" b="1" smtClean="0">
                <a:solidFill>
                  <a:srgbClr val="C00000"/>
                </a:solidFill>
                <a:latin typeface="Arial" pitchFamily="34" charset="0"/>
              </a:rPr>
              <a:t>36°C </a:t>
            </a:r>
            <a:r>
              <a:rPr lang="en-US" sz="2300" b="1">
                <a:solidFill>
                  <a:srgbClr val="C00000"/>
                </a:solidFill>
                <a:latin typeface="Arial" pitchFamily="34" charset="0"/>
              </a:rPr>
              <a:t>hoặc từ </a:t>
            </a:r>
            <a:r>
              <a:rPr lang="en-US" sz="2300" b="1" smtClean="0">
                <a:solidFill>
                  <a:srgbClr val="C00000"/>
                </a:solidFill>
                <a:latin typeface="Arial" pitchFamily="34" charset="0"/>
              </a:rPr>
              <a:t>38°C </a:t>
            </a:r>
            <a:r>
              <a:rPr lang="en-US" sz="2300" b="1">
                <a:solidFill>
                  <a:srgbClr val="C00000"/>
                </a:solidFill>
                <a:latin typeface="Arial" pitchFamily="34" charset="0"/>
              </a:rPr>
              <a:t>trở lên </a:t>
            </a:r>
            <a:r>
              <a:rPr lang="en-US" sz="2300" b="1">
                <a:solidFill>
                  <a:srgbClr val="000000"/>
                </a:solidFill>
                <a:latin typeface="Arial" pitchFamily="34" charset="0"/>
              </a:rPr>
              <a:t>là biểu hiện trạng thái sức khoẻ của cơ thể </a:t>
            </a:r>
            <a:r>
              <a:rPr lang="en-US" sz="2300" b="1">
                <a:solidFill>
                  <a:srgbClr val="C00000"/>
                </a:solidFill>
                <a:latin typeface="Arial" pitchFamily="34" charset="0"/>
              </a:rPr>
              <a:t>không bình thường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1997</Words>
  <Application>Microsoft Office PowerPoint</Application>
  <PresentationFormat>Custom</PresentationFormat>
  <Paragraphs>173</Paragraphs>
  <Slides>29</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29</vt:i4>
      </vt:variant>
    </vt:vector>
  </HeadingPairs>
  <TitlesOfParts>
    <vt:vector size="31"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36* DA VÀ ĐIỀU HÒA THÂN NHIỆU Ở NGƯỜI</dc:title>
  <cp:lastModifiedBy>DELL</cp:lastModifiedBy>
  <cp:revision>5</cp:revision>
  <dcterms:created xsi:type="dcterms:W3CDTF">2006-08-16T00:00:00Z</dcterms:created>
  <dcterms:modified xsi:type="dcterms:W3CDTF">2023-06-23T14:46:00Z</dcterms:modified>
  <dc:identifier>DAFh-CbsJ9A</dc:identifier>
</cp:coreProperties>
</file>