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93" r:id="rId13"/>
    <p:sldId id="294" r:id="rId14"/>
    <p:sldId id="267" r:id="rId15"/>
    <p:sldId id="268" r:id="rId16"/>
    <p:sldId id="269" r:id="rId17"/>
    <p:sldId id="284" r:id="rId18"/>
    <p:sldId id="285" r:id="rId19"/>
    <p:sldId id="286" r:id="rId20"/>
    <p:sldId id="287" r:id="rId21"/>
    <p:sldId id="288" r:id="rId22"/>
    <p:sldId id="289" r:id="rId23"/>
    <p:sldId id="291" r:id="rId24"/>
    <p:sldId id="292" r:id="rId25"/>
    <p:sldId id="290"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Lst>
  <p:sldSz cx="12188825" cy="6858000"/>
  <p:notesSz cx="6858000" cy="9144000"/>
  <p:embeddedFontLst>
    <p:embeddedFont>
      <p:font typeface="Calibri" panose="020F0502020204030204" pitchFamily="34" charset="0"/>
      <p:regular r:id="rId41"/>
      <p:bold r:id="rId42"/>
      <p:italic r:id="rId43"/>
      <p:boldItalic r:id="rId44"/>
    </p:embeddedFont>
  </p:embeddedFontLst>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p15:clr>
            <a:srgbClr val="A4A3A4"/>
          </p15:clr>
        </p15:guide>
        <p15:guide id="2"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0" d="100"/>
          <a:sy n="70" d="100"/>
        </p:scale>
        <p:origin x="78" y="234"/>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smtClean="0"/>
              <a:t>Click to edit Master title style</a:t>
            </a:r>
            <a:endParaRPr lang="en-US"/>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smtClean="0"/>
              <a:t>Click to edit Master title style</a:t>
            </a:r>
            <a:endParaRPr lang="en-US"/>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smtClean="0"/>
              <a:t>Click to edit Master title style</a:t>
            </a:r>
            <a:endParaRPr lang="en-US"/>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11/13/2023</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3" Type="http://schemas.openxmlformats.org/officeDocument/2006/relationships/image" Target="../media/image32.svg"/><Relationship Id="rId7" Type="http://schemas.openxmlformats.org/officeDocument/2006/relationships/image" Target="../media/image36.svg"/><Relationship Id="rId12"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40.svg"/><Relationship Id="rId5" Type="http://schemas.openxmlformats.org/officeDocument/2006/relationships/image" Target="../media/image34.svg"/><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38.sv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2.svg"/><Relationship Id="rId7"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34.svg"/><Relationship Id="rId4" Type="http://schemas.openxmlformats.org/officeDocument/2006/relationships/image" Target="../media/image22.png"/><Relationship Id="rId9" Type="http://schemas.openxmlformats.org/officeDocument/2006/relationships/image" Target="../media/image46.sv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2.svg"/><Relationship Id="rId7"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34.svg"/><Relationship Id="rId4" Type="http://schemas.openxmlformats.org/officeDocument/2006/relationships/image" Target="../media/image22.png"/><Relationship Id="rId9" Type="http://schemas.openxmlformats.org/officeDocument/2006/relationships/image" Target="../media/image46.sv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2.svg"/><Relationship Id="rId7"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34.svg"/><Relationship Id="rId4" Type="http://schemas.openxmlformats.org/officeDocument/2006/relationships/image" Target="../media/image22.png"/><Relationship Id="rId9" Type="http://schemas.openxmlformats.org/officeDocument/2006/relationships/image" Target="../media/image46.sv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2.svg"/><Relationship Id="rId7"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34.svg"/><Relationship Id="rId4" Type="http://schemas.openxmlformats.org/officeDocument/2006/relationships/image" Target="../media/image22.png"/><Relationship Id="rId9" Type="http://schemas.openxmlformats.org/officeDocument/2006/relationships/image" Target="../media/image46.svg"/></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2.svg"/><Relationship Id="rId7"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34.svg"/><Relationship Id="rId4" Type="http://schemas.openxmlformats.org/officeDocument/2006/relationships/image" Target="../media/image22.png"/><Relationship Id="rId9" Type="http://schemas.openxmlformats.org/officeDocument/2006/relationships/image" Target="../media/image46.sv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8.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2.svg"/><Relationship Id="rId7"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34.svg"/><Relationship Id="rId4" Type="http://schemas.openxmlformats.org/officeDocument/2006/relationships/image" Target="../media/image22.png"/><Relationship Id="rId9" Type="http://schemas.openxmlformats.org/officeDocument/2006/relationships/image" Target="../media/image46.svg"/></Relationships>
</file>

<file path=ppt/slides/_rels/slide21.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34.sv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34.sv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34.sv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34.sv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2.svg"/><Relationship Id="rId7"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34.svg"/><Relationship Id="rId4" Type="http://schemas.openxmlformats.org/officeDocument/2006/relationships/image" Target="../media/image22.png"/><Relationship Id="rId9" Type="http://schemas.openxmlformats.org/officeDocument/2006/relationships/image" Target="../media/image46.svg"/></Relationships>
</file>

<file path=ppt/slides/_rels/slide26.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48.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4.sv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4.sv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32.svg"/><Relationship Id="rId7" Type="http://schemas.openxmlformats.org/officeDocument/2006/relationships/image" Target="../media/image34.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4.svg"/><Relationship Id="rId10" Type="http://schemas.openxmlformats.org/officeDocument/2006/relationships/image" Target="../media/image56.svg"/><Relationship Id="rId4" Type="http://schemas.openxmlformats.org/officeDocument/2006/relationships/image" Target="../media/image22.png"/><Relationship Id="rId9"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58.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4.sv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60.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4.sv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2.svg"/><Relationship Id="rId7" Type="http://schemas.openxmlformats.org/officeDocument/2006/relationships/image" Target="../media/image8.svg"/><Relationship Id="rId12" Type="http://schemas.openxmlformats.org/officeDocument/2006/relationships/image" Target="../media/image69.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0.png"/><Relationship Id="rId5" Type="http://schemas.openxmlformats.org/officeDocument/2006/relationships/image" Target="../media/image34.svg"/><Relationship Id="rId10" Type="http://schemas.openxmlformats.org/officeDocument/2006/relationships/image" Target="../media/image63.svg"/><Relationship Id="rId4" Type="http://schemas.openxmlformats.org/officeDocument/2006/relationships/image" Target="../media/image22.png"/><Relationship Id="rId9" Type="http://schemas.openxmlformats.org/officeDocument/2006/relationships/image" Target="../media/image39.png"/></Relationships>
</file>

<file path=ppt/slides/_rels/slide3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73.svg"/><Relationship Id="rId3" Type="http://schemas.openxmlformats.org/officeDocument/2006/relationships/image" Target="../media/image32.svg"/><Relationship Id="rId7" Type="http://schemas.openxmlformats.org/officeDocument/2006/relationships/image" Target="../media/image67.svg"/><Relationship Id="rId12" Type="http://schemas.openxmlformats.org/officeDocument/2006/relationships/image" Target="../media/image44.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71.svg"/><Relationship Id="rId5" Type="http://schemas.openxmlformats.org/officeDocument/2006/relationships/image" Target="../media/image34.svg"/><Relationship Id="rId15" Type="http://schemas.openxmlformats.org/officeDocument/2006/relationships/image" Target="../media/image75.svg"/><Relationship Id="rId10" Type="http://schemas.openxmlformats.org/officeDocument/2006/relationships/image" Target="../media/image43.png"/><Relationship Id="rId4" Type="http://schemas.openxmlformats.org/officeDocument/2006/relationships/image" Target="../media/image22.png"/><Relationship Id="rId9" Type="http://schemas.openxmlformats.org/officeDocument/2006/relationships/image" Target="../media/image69.svg"/><Relationship Id="rId14" Type="http://schemas.openxmlformats.org/officeDocument/2006/relationships/image" Target="../media/image45.png"/></Relationships>
</file>

<file path=ppt/slides/_rels/slide33.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32.svg"/><Relationship Id="rId7" Type="http://schemas.openxmlformats.org/officeDocument/2006/relationships/image" Target="../media/image67.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34.sv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32.svg"/><Relationship Id="rId7" Type="http://schemas.openxmlformats.org/officeDocument/2006/relationships/image" Target="../media/image67.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34.svg"/><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84.svg"/><Relationship Id="rId3" Type="http://schemas.openxmlformats.org/officeDocument/2006/relationships/image" Target="../media/image32.svg"/><Relationship Id="rId7" Type="http://schemas.openxmlformats.org/officeDocument/2006/relationships/image" Target="../media/image78.svg"/><Relationship Id="rId12" Type="http://schemas.openxmlformats.org/officeDocument/2006/relationships/image" Target="../media/image50.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82.svg"/><Relationship Id="rId5" Type="http://schemas.openxmlformats.org/officeDocument/2006/relationships/image" Target="../media/image34.svg"/><Relationship Id="rId10" Type="http://schemas.openxmlformats.org/officeDocument/2006/relationships/image" Target="../media/image49.png"/><Relationship Id="rId4" Type="http://schemas.openxmlformats.org/officeDocument/2006/relationships/image" Target="../media/image22.png"/><Relationship Id="rId9" Type="http://schemas.openxmlformats.org/officeDocument/2006/relationships/image" Target="../media/image80.svg"/></Relationships>
</file>

<file path=ppt/slides/_rels/slide3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2.svg"/><Relationship Id="rId7" Type="http://schemas.openxmlformats.org/officeDocument/2006/relationships/image" Target="../media/image80.svg"/><Relationship Id="rId12" Type="http://schemas.openxmlformats.org/officeDocument/2006/relationships/image" Target="../media/image51.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84.svg"/><Relationship Id="rId5" Type="http://schemas.openxmlformats.org/officeDocument/2006/relationships/image" Target="../media/image34.svg"/><Relationship Id="rId10" Type="http://schemas.openxmlformats.org/officeDocument/2006/relationships/image" Target="../media/image50.png"/><Relationship Id="rId4" Type="http://schemas.openxmlformats.org/officeDocument/2006/relationships/image" Target="../media/image22.png"/><Relationship Id="rId9" Type="http://schemas.openxmlformats.org/officeDocument/2006/relationships/image" Target="../media/image82.svg"/></Relationships>
</file>

<file path=ppt/slides/_rels/slide37.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58.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4.svg"/><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23.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43242" y="-941230"/>
            <a:ext cx="9483995" cy="8300657"/>
            <a:chOff x="0" y="0"/>
            <a:chExt cx="812800" cy="711200"/>
          </a:xfrm>
        </p:grpSpPr>
        <p:sp>
          <p:nvSpPr>
            <p:cNvPr id="3" name="Freeform 3"/>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1616"/>
            </a:solidFill>
          </p:spPr>
        </p:sp>
        <p:sp>
          <p:nvSpPr>
            <p:cNvPr id="4" name="TextBox 4"/>
            <p:cNvSpPr txBox="1"/>
            <p:nvPr/>
          </p:nvSpPr>
          <p:spPr>
            <a:xfrm>
              <a:off x="127000" y="292100"/>
              <a:ext cx="558800" cy="3683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a:grpSpLocks noChangeAspect="1"/>
          </p:cNvGrpSpPr>
          <p:nvPr/>
        </p:nvGrpSpPr>
        <p:grpSpPr>
          <a:xfrm>
            <a:off x="6174941" y="-460806"/>
            <a:ext cx="8813353" cy="7581457"/>
            <a:chOff x="0" y="0"/>
            <a:chExt cx="6350000" cy="5461000"/>
          </a:xfrm>
        </p:grpSpPr>
        <p:sp>
          <p:nvSpPr>
            <p:cNvPr id="6" name="Freeform 6"/>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a:stretch>
                <a:fillRect l="-16905" r="-12839"/>
              </a:stretch>
            </a:blipFill>
          </p:spPr>
        </p:sp>
      </p:grpSp>
      <p:grpSp>
        <p:nvGrpSpPr>
          <p:cNvPr id="7" name="Group 7"/>
          <p:cNvGrpSpPr/>
          <p:nvPr/>
        </p:nvGrpSpPr>
        <p:grpSpPr>
          <a:xfrm rot="-10800000">
            <a:off x="10857188" y="-255418"/>
            <a:ext cx="3589040" cy="3141227"/>
            <a:chOff x="0" y="0"/>
            <a:chExt cx="812800" cy="711200"/>
          </a:xfrm>
        </p:grpSpPr>
        <p:sp>
          <p:nvSpPr>
            <p:cNvPr id="8" name="Freeform 8"/>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1616"/>
            </a:solidFill>
          </p:spPr>
        </p:sp>
        <p:sp>
          <p:nvSpPr>
            <p:cNvPr id="9" name="TextBox 9"/>
            <p:cNvSpPr txBox="1"/>
            <p:nvPr/>
          </p:nvSpPr>
          <p:spPr>
            <a:xfrm>
              <a:off x="127000" y="292100"/>
              <a:ext cx="558800" cy="3683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0" name="Group 10"/>
          <p:cNvGrpSpPr/>
          <p:nvPr/>
        </p:nvGrpSpPr>
        <p:grpSpPr>
          <a:xfrm>
            <a:off x="7413198" y="-255418"/>
            <a:ext cx="2056864" cy="1800225"/>
            <a:chOff x="0" y="0"/>
            <a:chExt cx="812800" cy="711200"/>
          </a:xfrm>
        </p:grpSpPr>
        <p:sp>
          <p:nvSpPr>
            <p:cNvPr id="11" name="Freeform 11"/>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A40E0E"/>
            </a:solidFill>
          </p:spPr>
        </p:sp>
        <p:sp>
          <p:nvSpPr>
            <p:cNvPr id="12" name="TextBox 12"/>
            <p:cNvSpPr txBox="1"/>
            <p:nvPr/>
          </p:nvSpPr>
          <p:spPr>
            <a:xfrm>
              <a:off x="127000" y="12700"/>
              <a:ext cx="558800" cy="3683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3" name="Picture 13"/>
          <p:cNvPicPr>
            <a:picLocks noChangeAspect="1"/>
          </p:cNvPicPr>
          <p:nvPr/>
        </p:nvPicPr>
        <p:blipFill>
          <a:blip r:embed="rId3"/>
          <a:srcRect/>
          <a:stretch>
            <a:fillRect/>
          </a:stretch>
        </p:blipFill>
        <p:spPr>
          <a:xfrm>
            <a:off x="-3220968" y="1634251"/>
            <a:ext cx="5533389" cy="5486400"/>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239964" y="3887170"/>
            <a:ext cx="2266260" cy="2605575"/>
          </a:xfrm>
          <a:prstGeom prst="rect">
            <a:avLst/>
          </a:prstGeom>
        </p:spPr>
      </p:pic>
      <p:sp>
        <p:nvSpPr>
          <p:cNvPr id="15" name="TextBox 15"/>
          <p:cNvSpPr txBox="1"/>
          <p:nvPr/>
        </p:nvSpPr>
        <p:spPr>
          <a:xfrm>
            <a:off x="685622" y="1044201"/>
            <a:ext cx="5489319" cy="708399"/>
          </a:xfrm>
          <a:prstGeom prst="rect">
            <a:avLst/>
          </a:prstGeom>
        </p:spPr>
        <p:txBody>
          <a:bodyPr lIns="0" tIns="0" rIns="0" bIns="0" rtlCol="0" anchor="t">
            <a:spAutoFit/>
          </a:bodyPr>
          <a:lstStyle/>
          <a:p>
            <a:pPr>
              <a:lnSpc>
                <a:spcPts val="5988"/>
              </a:lnSpc>
            </a:pPr>
            <a:r>
              <a:rPr lang="en-US" sz="4500">
                <a:solidFill>
                  <a:srgbClr val="FF1616"/>
                </a:solidFill>
                <a:latin typeface="Arial" pitchFamily="34" charset="0"/>
              </a:rPr>
              <a:t>Bài 33</a:t>
            </a:r>
          </a:p>
        </p:txBody>
      </p:sp>
      <p:sp>
        <p:nvSpPr>
          <p:cNvPr id="16" name="TextBox 16"/>
          <p:cNvSpPr txBox="1"/>
          <p:nvPr/>
        </p:nvSpPr>
        <p:spPr>
          <a:xfrm>
            <a:off x="685622" y="1834767"/>
            <a:ext cx="7618590" cy="1409425"/>
          </a:xfrm>
          <a:prstGeom prst="rect">
            <a:avLst/>
          </a:prstGeom>
        </p:spPr>
        <p:txBody>
          <a:bodyPr wrap="square" lIns="0" tIns="0" rIns="0" bIns="0" rtlCol="0" anchor="t">
            <a:spAutoFit/>
          </a:bodyPr>
          <a:lstStyle/>
          <a:p>
            <a:pPr>
              <a:lnSpc>
                <a:spcPct val="120000"/>
              </a:lnSpc>
            </a:pPr>
            <a:r>
              <a:rPr lang="en-US" sz="4000" b="1">
                <a:solidFill>
                  <a:srgbClr val="C00000"/>
                </a:solidFill>
                <a:latin typeface="Arial" pitchFamily="34" charset="0"/>
              </a:rPr>
              <a:t>MÔI TRƯỜNG TRONG CƠ THỂ VÀ HỆ BÀI TIẾT Ở NGƯỜI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58510" y="-1028700"/>
            <a:ext cx="14849409" cy="2070100"/>
            <a:chOff x="0" y="0"/>
            <a:chExt cx="29706555" cy="4140200"/>
          </a:xfrm>
        </p:grpSpPr>
        <p:grpSp>
          <p:nvGrpSpPr>
            <p:cNvPr id="3" name="Group 3"/>
            <p:cNvGrpSpPr/>
            <p:nvPr/>
          </p:nvGrpSpPr>
          <p:grpSpPr>
            <a:xfrm>
              <a:off x="0" y="0"/>
              <a:ext cx="28645799" cy="4114800"/>
              <a:chOff x="0" y="0"/>
              <a:chExt cx="5658429" cy="812800"/>
            </a:xfrm>
          </p:grpSpPr>
          <p:sp>
            <p:nvSpPr>
              <p:cNvPr id="4" name="Freeform 4"/>
              <p:cNvSpPr/>
              <p:nvPr/>
            </p:nvSpPr>
            <p:spPr>
              <a:xfrm>
                <a:off x="0" y="0"/>
                <a:ext cx="5658429" cy="812800"/>
              </a:xfrm>
              <a:custGeom>
                <a:avLst/>
                <a:gdLst/>
                <a:ahLst/>
                <a:cxnLst/>
                <a:rect l="l" t="t" r="r" b="b"/>
                <a:pathLst>
                  <a:path w="5658429" h="812800">
                    <a:moveTo>
                      <a:pt x="0" y="0"/>
                    </a:moveTo>
                    <a:lnTo>
                      <a:pt x="5658429" y="0"/>
                    </a:lnTo>
                    <a:lnTo>
                      <a:pt x="5658429" y="812800"/>
                    </a:lnTo>
                    <a:lnTo>
                      <a:pt x="0" y="812800"/>
                    </a:lnTo>
                    <a:close/>
                  </a:path>
                </a:pathLst>
              </a:custGeom>
              <a:solidFill>
                <a:srgbClr val="A40E0E"/>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grpSp>
          <p:nvGrpSpPr>
            <p:cNvPr id="6" name="Group 6"/>
            <p:cNvGrpSpPr/>
            <p:nvPr/>
          </p:nvGrpSpPr>
          <p:grpSpPr>
            <a:xfrm>
              <a:off x="13971201" y="1054100"/>
              <a:ext cx="15735354" cy="3086100"/>
              <a:chOff x="0" y="0"/>
              <a:chExt cx="3108218" cy="609600"/>
            </a:xfrm>
          </p:grpSpPr>
          <p:sp>
            <p:nvSpPr>
              <p:cNvPr id="7" name="Freeform 7"/>
              <p:cNvSpPr/>
              <p:nvPr/>
            </p:nvSpPr>
            <p:spPr>
              <a:xfrm>
                <a:off x="0" y="0"/>
                <a:ext cx="3108218" cy="609600"/>
              </a:xfrm>
              <a:custGeom>
                <a:avLst/>
                <a:gdLst/>
                <a:ahLst/>
                <a:cxnLst/>
                <a:rect l="l" t="t" r="r" b="b"/>
                <a:pathLst>
                  <a:path w="3108218" h="609600">
                    <a:moveTo>
                      <a:pt x="203200" y="0"/>
                    </a:moveTo>
                    <a:lnTo>
                      <a:pt x="3108218" y="0"/>
                    </a:lnTo>
                    <a:lnTo>
                      <a:pt x="2905018" y="609600"/>
                    </a:lnTo>
                    <a:lnTo>
                      <a:pt x="0" y="609600"/>
                    </a:lnTo>
                    <a:lnTo>
                      <a:pt x="203200" y="0"/>
                    </a:lnTo>
                    <a:close/>
                  </a:path>
                </a:pathLst>
              </a:custGeom>
              <a:solidFill>
                <a:srgbClr val="FFDE59"/>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9" name="TextBox 9"/>
            <p:cNvSpPr txBox="1"/>
            <p:nvPr/>
          </p:nvSpPr>
          <p:spPr>
            <a:xfrm>
              <a:off x="4689483" y="2655358"/>
              <a:ext cx="13038644"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MÔI TRƯỜNG TRONG CƠ THỂ</a:t>
              </a:r>
            </a:p>
          </p:txBody>
        </p:sp>
        <p:sp>
          <p:nvSpPr>
            <p:cNvPr id="10" name="TextBox 10"/>
            <p:cNvSpPr txBox="1"/>
            <p:nvPr/>
          </p:nvSpPr>
          <p:spPr>
            <a:xfrm>
              <a:off x="14979435" y="2242608"/>
              <a:ext cx="12141306" cy="1698926"/>
            </a:xfrm>
            <a:prstGeom prst="rect">
              <a:avLst/>
            </a:prstGeom>
          </p:spPr>
          <p:txBody>
            <a:bodyPr lIns="0" tIns="0" rIns="0" bIns="0" rtlCol="0" anchor="t">
              <a:spAutoFit/>
            </a:bodyPr>
            <a:lstStyle/>
            <a:p>
              <a:pPr>
                <a:lnSpc>
                  <a:spcPct val="120000"/>
                </a:lnSpc>
              </a:pPr>
              <a:r>
                <a:rPr lang="en-US" sz="2300" b="1">
                  <a:solidFill>
                    <a:srgbClr val="000000"/>
                  </a:solidFill>
                  <a:latin typeface="Arial" pitchFamily="34" charset="0"/>
                </a:rPr>
                <a:t>2. Vai trò của sự duy trì ổn định môi trường trong cơ thể</a:t>
              </a:r>
            </a:p>
          </p:txBody>
        </p:sp>
      </p:gr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622" y="1221020"/>
            <a:ext cx="1819741" cy="1228645"/>
          </a:xfrm>
          <a:prstGeom prst="rect">
            <a:avLst/>
          </a:prstGeom>
        </p:spPr>
      </p:pic>
      <p:sp>
        <p:nvSpPr>
          <p:cNvPr id="12" name="TextBox 12"/>
          <p:cNvSpPr txBox="1"/>
          <p:nvPr/>
        </p:nvSpPr>
        <p:spPr>
          <a:xfrm>
            <a:off x="2713936" y="1201401"/>
            <a:ext cx="9052685" cy="1269578"/>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Một người phụ nữ 28 tuổi có kết quả một số chỉ số xét nghiệm máu thể hiện ở bảng. Em hãy nhận xét về các chỉ số này. Theo em người này cần chú ý gì trong khẩu phần ăn?</a:t>
            </a:r>
          </a:p>
        </p:txBody>
      </p:sp>
      <p:graphicFrame>
        <p:nvGraphicFramePr>
          <p:cNvPr id="13" name="Table 13"/>
          <p:cNvGraphicFramePr>
            <a:graphicFrameLocks noGrp="1"/>
          </p:cNvGraphicFramePr>
          <p:nvPr>
            <p:extLst>
              <p:ext uri="{D42A27DB-BD31-4B8C-83A1-F6EECF244321}">
                <p14:modId xmlns:p14="http://schemas.microsoft.com/office/powerpoint/2010/main" val="1334623894"/>
              </p:ext>
            </p:extLst>
          </p:nvPr>
        </p:nvGraphicFramePr>
        <p:xfrm>
          <a:off x="685622" y="2652865"/>
          <a:ext cx="10817583" cy="3908099"/>
        </p:xfrm>
        <a:graphic>
          <a:graphicData uri="http://schemas.openxmlformats.org/drawingml/2006/table">
            <a:tbl>
              <a:tblPr/>
              <a:tblGrid>
                <a:gridCol w="3143075"/>
                <a:gridCol w="2522557"/>
                <a:gridCol w="5151951"/>
              </a:tblGrid>
              <a:tr h="1163261">
                <a:tc>
                  <a:txBody>
                    <a:bodyPr/>
                    <a:lstStyle/>
                    <a:p>
                      <a:pPr algn="ctr">
                        <a:lnSpc>
                          <a:spcPct val="120000"/>
                        </a:lnSpc>
                        <a:defRPr/>
                      </a:pPr>
                      <a:r>
                        <a:rPr lang="en-US" sz="2300" b="1">
                          <a:solidFill>
                            <a:srgbClr val="FFFFFF"/>
                          </a:solidFill>
                          <a:latin typeface="Arial" pitchFamily="34" charset="0"/>
                        </a:rPr>
                        <a:t>Chỉ số</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4012E"/>
                    </a:solidFill>
                  </a:tcPr>
                </a:tc>
                <a:tc>
                  <a:txBody>
                    <a:bodyPr/>
                    <a:lstStyle/>
                    <a:p>
                      <a:pPr algn="ctr">
                        <a:lnSpc>
                          <a:spcPct val="120000"/>
                        </a:lnSpc>
                        <a:defRPr/>
                      </a:pPr>
                      <a:r>
                        <a:rPr lang="en-US" sz="2300" b="1">
                          <a:solidFill>
                            <a:srgbClr val="FFFFFF"/>
                          </a:solidFill>
                          <a:latin typeface="Arial" pitchFamily="34" charset="0"/>
                        </a:rPr>
                        <a:t>Kết quả XN</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4012E"/>
                    </a:solidFill>
                  </a:tcPr>
                </a:tc>
                <a:tc>
                  <a:txBody>
                    <a:bodyPr/>
                    <a:lstStyle/>
                    <a:p>
                      <a:pPr algn="ctr">
                        <a:lnSpc>
                          <a:spcPct val="120000"/>
                        </a:lnSpc>
                        <a:defRPr/>
                      </a:pPr>
                      <a:r>
                        <a:rPr lang="en-US" sz="2300" b="1">
                          <a:solidFill>
                            <a:srgbClr val="FFFFFF"/>
                          </a:solidFill>
                          <a:latin typeface="Arial" pitchFamily="34" charset="0"/>
                        </a:rPr>
                        <a:t>Ngưỡng GT ở người trưởng thành bình thường</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4012E"/>
                    </a:solidFill>
                  </a:tcPr>
                </a:tc>
              </a:tr>
              <a:tr h="1166127">
                <a:tc>
                  <a:txBody>
                    <a:bodyPr/>
                    <a:lstStyle/>
                    <a:p>
                      <a:pPr algn="ctr">
                        <a:lnSpc>
                          <a:spcPct val="120000"/>
                        </a:lnSpc>
                        <a:defRPr/>
                      </a:pPr>
                      <a:r>
                        <a:rPr lang="en-US" sz="2300" b="1">
                          <a:solidFill>
                            <a:srgbClr val="000000"/>
                          </a:solidFill>
                          <a:latin typeface="Arial" pitchFamily="34" charset="0"/>
                        </a:rPr>
                        <a:t>Glucose</a:t>
                      </a:r>
                      <a:endParaRPr lang="en-US" sz="700" b="1">
                        <a:latin typeface="Arial" pitchFamily="34" charset="0"/>
                      </a:endParaRPr>
                    </a:p>
                    <a:p>
                      <a:pPr algn="ctr">
                        <a:lnSpc>
                          <a:spcPct val="120000"/>
                        </a:lnSpc>
                      </a:pPr>
                      <a:r>
                        <a:rPr lang="en-US" sz="2300" b="1">
                          <a:solidFill>
                            <a:srgbClr val="000000"/>
                          </a:solidFill>
                          <a:latin typeface="Arial" pitchFamily="34" charset="0"/>
                        </a:rPr>
                        <a:t>(mmol/L)</a:t>
                      </a: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r>
                        <a:rPr lang="en-US" sz="2300" b="1">
                          <a:solidFill>
                            <a:srgbClr val="000000"/>
                          </a:solidFill>
                          <a:latin typeface="Arial" pitchFamily="34" charset="0"/>
                        </a:rPr>
                        <a:t>7.4</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r>
                        <a:rPr lang="en-US" sz="2300" b="1">
                          <a:solidFill>
                            <a:srgbClr val="000000"/>
                          </a:solidFill>
                          <a:latin typeface="Arial" pitchFamily="34" charset="0"/>
                        </a:rPr>
                        <a:t>3.9 - 5.6</a:t>
                      </a:r>
                      <a:endParaRPr lang="en-US" sz="700" b="1">
                        <a:latin typeface="Arial" pitchFamily="34" charset="0"/>
                      </a:endParaRPr>
                    </a:p>
                    <a:p>
                      <a:pPr algn="ctr">
                        <a:lnSpc>
                          <a:spcPct val="120000"/>
                        </a:lnSpc>
                      </a:pPr>
                      <a:r>
                        <a:rPr lang="en-US" sz="2300" b="1">
                          <a:solidFill>
                            <a:srgbClr val="000000"/>
                          </a:solidFill>
                          <a:latin typeface="Arial" pitchFamily="34" charset="0"/>
                        </a:rPr>
                        <a:t>(BYT, 2020)</a:t>
                      </a: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r h="1578711">
                <a:tc>
                  <a:txBody>
                    <a:bodyPr/>
                    <a:lstStyle/>
                    <a:p>
                      <a:pPr algn="ctr">
                        <a:lnSpc>
                          <a:spcPct val="120000"/>
                        </a:lnSpc>
                        <a:defRPr/>
                      </a:pPr>
                      <a:r>
                        <a:rPr lang="en-US" sz="2300" b="1">
                          <a:solidFill>
                            <a:srgbClr val="000000"/>
                          </a:solidFill>
                          <a:latin typeface="Arial" pitchFamily="34" charset="0"/>
                        </a:rPr>
                        <a:t>Acid Ủic</a:t>
                      </a:r>
                      <a:endParaRPr lang="en-US" sz="700" b="1">
                        <a:latin typeface="Arial" pitchFamily="34" charset="0"/>
                      </a:endParaRPr>
                    </a:p>
                    <a:p>
                      <a:pPr algn="ctr">
                        <a:lnSpc>
                          <a:spcPct val="120000"/>
                        </a:lnSpc>
                      </a:pPr>
                      <a:r>
                        <a:rPr lang="en-US" sz="2300" b="1">
                          <a:solidFill>
                            <a:srgbClr val="000000"/>
                          </a:solidFill>
                          <a:latin typeface="Arial" pitchFamily="34" charset="0"/>
                        </a:rPr>
                        <a:t>(mg/dL)</a:t>
                      </a: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r>
                        <a:rPr lang="en-US" sz="2300" b="1">
                          <a:solidFill>
                            <a:srgbClr val="000000"/>
                          </a:solidFill>
                          <a:latin typeface="Arial" pitchFamily="34" charset="0"/>
                        </a:rPr>
                        <a:t>5.6</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r>
                        <a:rPr lang="en-US" sz="2300" b="1">
                          <a:solidFill>
                            <a:srgbClr val="000000"/>
                          </a:solidFill>
                          <a:latin typeface="Arial" pitchFamily="34" charset="0"/>
                        </a:rPr>
                        <a:t>Nam: 2.5 - 7.0</a:t>
                      </a:r>
                      <a:endParaRPr lang="en-US" sz="700" b="1">
                        <a:latin typeface="Arial" pitchFamily="34" charset="0"/>
                      </a:endParaRPr>
                    </a:p>
                    <a:p>
                      <a:pPr algn="ctr">
                        <a:lnSpc>
                          <a:spcPct val="120000"/>
                        </a:lnSpc>
                      </a:pPr>
                      <a:r>
                        <a:rPr lang="en-US" sz="2300" b="1">
                          <a:solidFill>
                            <a:srgbClr val="000000"/>
                          </a:solidFill>
                          <a:latin typeface="Arial" pitchFamily="34" charset="0"/>
                        </a:rPr>
                        <a:t>Nữ: 1.5 - 6.0</a:t>
                      </a:r>
                    </a:p>
                    <a:p>
                      <a:pPr algn="ctr">
                        <a:lnSpc>
                          <a:spcPct val="120000"/>
                        </a:lnSpc>
                      </a:pPr>
                      <a:r>
                        <a:rPr lang="en-US" sz="2300" b="1">
                          <a:solidFill>
                            <a:srgbClr val="000000"/>
                          </a:solidFill>
                          <a:latin typeface="Arial" pitchFamily="34" charset="0"/>
                        </a:rPr>
                        <a:t>(ACR, 2020)</a:t>
                      </a: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28166"/>
            <a:ext cx="4875530" cy="115270"/>
          </a:xfrm>
          <a:prstGeom prst="rect">
            <a:avLst/>
          </a:prstGeom>
        </p:spPr>
      </p:pic>
      <p:sp>
        <p:nvSpPr>
          <p:cNvPr id="3" name="TextBox 3"/>
          <p:cNvSpPr txBox="1"/>
          <p:nvPr/>
        </p:nvSpPr>
        <p:spPr>
          <a:xfrm>
            <a:off x="3974615" y="464609"/>
            <a:ext cx="423959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II. HỆ BÀI TIẾT</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313295" y="628166"/>
            <a:ext cx="4875530" cy="115270"/>
          </a:xfrm>
          <a:prstGeom prst="rect">
            <a:avLst/>
          </a:prstGeom>
        </p:spPr>
      </p:pic>
      <p:sp>
        <p:nvSpPr>
          <p:cNvPr id="5" name="TextBox 5"/>
          <p:cNvSpPr txBox="1"/>
          <p:nvPr/>
        </p:nvSpPr>
        <p:spPr>
          <a:xfrm>
            <a:off x="394490" y="818091"/>
            <a:ext cx="4086550" cy="384529"/>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1. Chức năng của hệ bài tiết</a:t>
            </a:r>
          </a:p>
        </p:txBody>
      </p:sp>
      <p:grpSp>
        <p:nvGrpSpPr>
          <p:cNvPr id="6" name="Group 6"/>
          <p:cNvGrpSpPr/>
          <p:nvPr/>
        </p:nvGrpSpPr>
        <p:grpSpPr>
          <a:xfrm>
            <a:off x="2139553" y="1307761"/>
            <a:ext cx="7909720" cy="903890"/>
            <a:chOff x="4" y="-231767"/>
            <a:chExt cx="22223210" cy="1807779"/>
          </a:xfrm>
        </p:grpSpPr>
        <p:grpSp>
          <p:nvGrpSpPr>
            <p:cNvPr id="7" name="Group 7"/>
            <p:cNvGrpSpPr/>
            <p:nvPr/>
          </p:nvGrpSpPr>
          <p:grpSpPr>
            <a:xfrm>
              <a:off x="4" y="-231767"/>
              <a:ext cx="22223210" cy="1807779"/>
              <a:chOff x="1" y="-63412"/>
              <a:chExt cx="6080316" cy="494612"/>
            </a:xfrm>
          </p:grpSpPr>
          <p:sp>
            <p:nvSpPr>
              <p:cNvPr id="8" name="Freeform 8"/>
              <p:cNvSpPr/>
              <p:nvPr/>
            </p:nvSpPr>
            <p:spPr>
              <a:xfrm>
                <a:off x="1" y="-63412"/>
                <a:ext cx="6080316" cy="494612"/>
              </a:xfrm>
              <a:custGeom>
                <a:avLst/>
                <a:gdLst/>
                <a:ahLst/>
                <a:cxnLst/>
                <a:rect l="l" t="t" r="r" b="b"/>
                <a:pathLst>
                  <a:path w="6080316" h="494612">
                    <a:moveTo>
                      <a:pt x="0" y="0"/>
                    </a:moveTo>
                    <a:lnTo>
                      <a:pt x="6080316" y="0"/>
                    </a:lnTo>
                    <a:lnTo>
                      <a:pt x="6080316" y="494612"/>
                    </a:lnTo>
                    <a:lnTo>
                      <a:pt x="0" y="494612"/>
                    </a:lnTo>
                    <a:close/>
                  </a:path>
                </a:pathLst>
              </a:custGeom>
              <a:solidFill>
                <a:srgbClr val="FFF2A1"/>
              </a:solidFill>
            </p:spPr>
          </p:sp>
        </p:grpSp>
        <p:sp>
          <p:nvSpPr>
            <p:cNvPr id="9" name="TextBox 9"/>
            <p:cNvSpPr txBox="1"/>
            <p:nvPr/>
          </p:nvSpPr>
          <p:spPr>
            <a:xfrm>
              <a:off x="452774" y="-180629"/>
              <a:ext cx="21317670" cy="1692771"/>
            </a:xfrm>
            <a:prstGeom prst="rect">
              <a:avLst/>
            </a:prstGeom>
          </p:spPr>
          <p:txBody>
            <a:bodyPr lIns="0" tIns="0" rIns="0" bIns="0" rtlCol="0" anchor="t">
              <a:spAutoFit/>
            </a:bodyPr>
            <a:lstStyle/>
            <a:p>
              <a:pPr>
                <a:lnSpc>
                  <a:spcPts val="3266"/>
                </a:lnSpc>
                <a:spcBef>
                  <a:spcPct val="0"/>
                </a:spcBef>
              </a:pPr>
              <a:r>
                <a:rPr lang="en-US" sz="2300" b="1" dirty="0" err="1" smtClean="0">
                  <a:solidFill>
                    <a:srgbClr val="000000"/>
                  </a:solidFill>
                  <a:latin typeface="Arial" pitchFamily="34" charset="0"/>
                </a:rPr>
                <a:t>Hãy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biết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quan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bộ</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phận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nào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trong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tham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gia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trình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bài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tiết</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p:txBody>
        </p:sp>
      </p:grpSp>
      <p:sp>
        <p:nvSpPr>
          <p:cNvPr id="11" name="TextBox 9"/>
          <p:cNvSpPr txBox="1"/>
          <p:nvPr/>
        </p:nvSpPr>
        <p:spPr>
          <a:xfrm>
            <a:off x="608012" y="1574680"/>
            <a:ext cx="10656060" cy="384529"/>
          </a:xfrm>
          <a:prstGeom prst="rect">
            <a:avLst/>
          </a:prstGeom>
        </p:spPr>
        <p:txBody>
          <a:bodyPr lIns="0" tIns="0" rIns="0" bIns="0" rtlCol="0" anchor="t">
            <a:spAutoFit/>
          </a:bodyPr>
          <a:lstStyle/>
          <a:p>
            <a:pPr>
              <a:lnSpc>
                <a:spcPts val="3266"/>
              </a:lnSpc>
              <a:spcBef>
                <a:spcPct val="0"/>
              </a:spcBef>
            </a:pPr>
            <a:r>
              <a:rPr lang="en-US" sz="2300" b="1" dirty="0" err="1" smtClean="0">
                <a:solidFill>
                  <a:srgbClr val="000000"/>
                </a:solidFill>
                <a:latin typeface="Arial" pitchFamily="34" charset="0"/>
              </a:rPr>
              <a:t>Tham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gia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trình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bài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tiết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của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gồm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Phổi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thận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gan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da.</a:t>
            </a:r>
            <a:endParaRPr lang="en-US" sz="2300" b="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nodeType="clickEffect">
                                  <p:stCondLst>
                                    <p:cond delay="0"/>
                                  </p:stCondLst>
                                  <p:childTnLst>
                                    <p:anim calcmode="lin" valueType="num">
                                      <p:cBhvr additive="base">
                                        <p:cTn id="35" dur="500"/>
                                        <p:tgtEl>
                                          <p:spTgt spid="6"/>
                                        </p:tgtEl>
                                        <p:attrNameLst>
                                          <p:attrName>ppt_x</p:attrName>
                                        </p:attrNameLst>
                                      </p:cBhvr>
                                      <p:tavLst>
                                        <p:tav tm="0">
                                          <p:val>
                                            <p:strVal val="ppt_x"/>
                                          </p:val>
                                        </p:tav>
                                        <p:tav tm="100000">
                                          <p:val>
                                            <p:strVal val="ppt_x"/>
                                          </p:val>
                                        </p:tav>
                                      </p:tavLst>
                                    </p:anim>
                                    <p:anim calcmode="lin" valueType="num">
                                      <p:cBhvr additive="base">
                                        <p:cTn id="36" dur="500"/>
                                        <p:tgtEl>
                                          <p:spTgt spid="6"/>
                                        </p:tgtEl>
                                        <p:attrNameLst>
                                          <p:attrName>ppt_y</p:attrName>
                                        </p:attrNameLst>
                                      </p:cBhvr>
                                      <p:tavLst>
                                        <p:tav tm="0">
                                          <p:val>
                                            <p:strVal val="ppt_y"/>
                                          </p:val>
                                        </p:tav>
                                        <p:tav tm="100000">
                                          <p:val>
                                            <p:strVal val="1+ppt_h/2"/>
                                          </p:val>
                                        </p:tav>
                                      </p:tavLst>
                                    </p:anim>
                                    <p:set>
                                      <p:cBhvr>
                                        <p:cTn id="37" dur="1" fill="hold">
                                          <p:stCondLst>
                                            <p:cond delay="499"/>
                                          </p:stCondLst>
                                        </p:cTn>
                                        <p:tgtEl>
                                          <p:spTgt spid="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ppt_x"/>
                                          </p:val>
                                        </p:tav>
                                        <p:tav tm="100000">
                                          <p:val>
                                            <p:strVal val="#ppt_x"/>
                                          </p:val>
                                        </p:tav>
                                      </p:tavLst>
                                    </p:anim>
                                    <p:anim calcmode="lin" valueType="num">
                                      <p:cBhvr additive="base">
                                        <p:cTn id="4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28166"/>
            <a:ext cx="4875530" cy="115270"/>
          </a:xfrm>
          <a:prstGeom prst="rect">
            <a:avLst/>
          </a:prstGeom>
        </p:spPr>
      </p:pic>
      <p:sp>
        <p:nvSpPr>
          <p:cNvPr id="3" name="TextBox 3"/>
          <p:cNvSpPr txBox="1"/>
          <p:nvPr/>
        </p:nvSpPr>
        <p:spPr>
          <a:xfrm>
            <a:off x="3974615" y="464609"/>
            <a:ext cx="423959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II. HỆ BÀI TIẾT</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313295" y="628166"/>
            <a:ext cx="4875530" cy="115270"/>
          </a:xfrm>
          <a:prstGeom prst="rect">
            <a:avLst/>
          </a:prstGeom>
        </p:spPr>
      </p:pic>
      <p:sp>
        <p:nvSpPr>
          <p:cNvPr id="5" name="TextBox 5"/>
          <p:cNvSpPr txBox="1"/>
          <p:nvPr/>
        </p:nvSpPr>
        <p:spPr>
          <a:xfrm>
            <a:off x="394490" y="818091"/>
            <a:ext cx="4086550" cy="384529"/>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1. Chức năng của hệ bài tiết</a:t>
            </a:r>
          </a:p>
        </p:txBody>
      </p:sp>
      <p:grpSp>
        <p:nvGrpSpPr>
          <p:cNvPr id="6" name="Group 6"/>
          <p:cNvGrpSpPr/>
          <p:nvPr/>
        </p:nvGrpSpPr>
        <p:grpSpPr>
          <a:xfrm>
            <a:off x="394490" y="1336675"/>
            <a:ext cx="11108714" cy="903890"/>
            <a:chOff x="0" y="0"/>
            <a:chExt cx="22223214" cy="1807779"/>
          </a:xfrm>
        </p:grpSpPr>
        <p:grpSp>
          <p:nvGrpSpPr>
            <p:cNvPr id="7" name="Group 7"/>
            <p:cNvGrpSpPr/>
            <p:nvPr/>
          </p:nvGrpSpPr>
          <p:grpSpPr>
            <a:xfrm>
              <a:off x="0" y="0"/>
              <a:ext cx="22223214" cy="1807779"/>
              <a:chOff x="0" y="0"/>
              <a:chExt cx="6080317" cy="494612"/>
            </a:xfrm>
          </p:grpSpPr>
          <p:sp>
            <p:nvSpPr>
              <p:cNvPr id="8" name="Freeform 8"/>
              <p:cNvSpPr/>
              <p:nvPr/>
            </p:nvSpPr>
            <p:spPr>
              <a:xfrm>
                <a:off x="0" y="0"/>
                <a:ext cx="6080316" cy="494612"/>
              </a:xfrm>
              <a:custGeom>
                <a:avLst/>
                <a:gdLst/>
                <a:ahLst/>
                <a:cxnLst/>
                <a:rect l="l" t="t" r="r" b="b"/>
                <a:pathLst>
                  <a:path w="6080316" h="494612">
                    <a:moveTo>
                      <a:pt x="0" y="0"/>
                    </a:moveTo>
                    <a:lnTo>
                      <a:pt x="6080316" y="0"/>
                    </a:lnTo>
                    <a:lnTo>
                      <a:pt x="6080316" y="494612"/>
                    </a:lnTo>
                    <a:lnTo>
                      <a:pt x="0" y="494612"/>
                    </a:lnTo>
                    <a:close/>
                  </a:path>
                </a:pathLst>
              </a:custGeom>
              <a:solidFill>
                <a:srgbClr val="FFF2A1"/>
              </a:solidFill>
            </p:spPr>
          </p:sp>
        </p:grpSp>
        <p:sp>
          <p:nvSpPr>
            <p:cNvPr id="9" name="TextBox 9"/>
            <p:cNvSpPr txBox="1"/>
            <p:nvPr/>
          </p:nvSpPr>
          <p:spPr>
            <a:xfrm>
              <a:off x="452772" y="483732"/>
              <a:ext cx="21317670" cy="769058"/>
            </a:xfrm>
            <a:prstGeom prst="rect">
              <a:avLst/>
            </a:prstGeom>
          </p:spPr>
          <p:txBody>
            <a:bodyPr lIns="0" tIns="0" rIns="0" bIns="0" rtlCol="0" anchor="t">
              <a:spAutoFit/>
            </a:bodyPr>
            <a:lstStyle/>
            <a:p>
              <a:pPr>
                <a:lnSpc>
                  <a:spcPts val="3266"/>
                </a:lnSpc>
                <a:spcBef>
                  <a:spcPct val="0"/>
                </a:spcBef>
              </a:pPr>
              <a:r>
                <a:rPr lang="en-US" sz="2300" b="1" dirty="0" err="1">
                  <a:solidFill>
                    <a:srgbClr val="000000"/>
                  </a:solidFill>
                  <a:latin typeface="Arial" pitchFamily="34" charset="0"/>
                </a:rPr>
                <a:t>Dựa</a:t>
              </a:r>
              <a:r>
                <a:rPr lang="en-US" sz="2300" b="1" dirty="0">
                  <a:solidFill>
                    <a:srgbClr val="000000"/>
                  </a:solidFill>
                  <a:latin typeface="Arial" pitchFamily="34" charset="0"/>
                </a:rPr>
                <a:t> </a:t>
              </a:r>
              <a:r>
                <a:rPr lang="en-US" sz="2300" b="1" dirty="0" err="1">
                  <a:solidFill>
                    <a:srgbClr val="000000"/>
                  </a:solidFill>
                  <a:latin typeface="Arial" pitchFamily="34" charset="0"/>
                </a:rPr>
                <a:t>vào</a:t>
              </a:r>
              <a:r>
                <a:rPr lang="en-US" sz="2300" b="1" dirty="0">
                  <a:solidFill>
                    <a:srgbClr val="000000"/>
                  </a:solidFill>
                  <a:latin typeface="Arial" pitchFamily="34" charset="0"/>
                </a:rPr>
                <a:t> </a:t>
              </a:r>
              <a:r>
                <a:rPr lang="en-US" sz="2300" b="1" dirty="0" err="1">
                  <a:solidFill>
                    <a:srgbClr val="000000"/>
                  </a:solidFill>
                  <a:latin typeface="Arial" pitchFamily="34" charset="0"/>
                </a:rPr>
                <a:t>bảng</a:t>
              </a:r>
              <a:r>
                <a:rPr lang="en-US" sz="2300" b="1" dirty="0">
                  <a:solidFill>
                    <a:srgbClr val="000000"/>
                  </a:solidFill>
                  <a:latin typeface="Arial" pitchFamily="34" charset="0"/>
                </a:rPr>
                <a:t>, </a:t>
              </a:r>
              <a:r>
                <a:rPr lang="en-US" sz="2300" b="1" dirty="0" err="1">
                  <a:solidFill>
                    <a:srgbClr val="000000"/>
                  </a:solidFill>
                  <a:latin typeface="Arial" pitchFamily="34" charset="0"/>
                </a:rPr>
                <a:t>nêu</a:t>
              </a:r>
              <a:r>
                <a:rPr lang="en-US" sz="2300" b="1" dirty="0">
                  <a:solidFill>
                    <a:srgbClr val="000000"/>
                  </a:solidFill>
                  <a:latin typeface="Arial" pitchFamily="34" charset="0"/>
                </a:rPr>
                <a:t> </a:t>
              </a:r>
              <a:r>
                <a:rPr lang="en-US" sz="2300" b="1" dirty="0" err="1">
                  <a:solidFill>
                    <a:srgbClr val="000000"/>
                  </a:solidFill>
                  <a:latin typeface="Arial" pitchFamily="34" charset="0"/>
                </a:rPr>
                <a:t>vai</a:t>
              </a:r>
              <a:r>
                <a:rPr lang="en-US" sz="2300" b="1" dirty="0">
                  <a:solidFill>
                    <a:srgbClr val="000000"/>
                  </a:solidFill>
                  <a:latin typeface="Arial" pitchFamily="34" charset="0"/>
                </a:rPr>
                <a:t> </a:t>
              </a:r>
              <a:r>
                <a:rPr lang="en-US" sz="2300" b="1" dirty="0" err="1">
                  <a:solidFill>
                    <a:srgbClr val="000000"/>
                  </a:solidFill>
                  <a:latin typeface="Arial" pitchFamily="34" charset="0"/>
                </a:rPr>
                <a:t>trò</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da, </a:t>
              </a:r>
              <a:r>
                <a:rPr lang="en-US" sz="2300" b="1" dirty="0" err="1">
                  <a:solidFill>
                    <a:srgbClr val="000000"/>
                  </a:solidFill>
                  <a:latin typeface="Arial" pitchFamily="34" charset="0"/>
                </a:rPr>
                <a:t>gan</a:t>
              </a:r>
              <a:r>
                <a:rPr lang="en-US" sz="2300" b="1" dirty="0">
                  <a:solidFill>
                    <a:srgbClr val="000000"/>
                  </a:solidFill>
                  <a:latin typeface="Arial" pitchFamily="34" charset="0"/>
                </a:rPr>
                <a:t>, </a:t>
              </a:r>
              <a:r>
                <a:rPr lang="en-US" sz="2300" b="1" dirty="0" err="1">
                  <a:solidFill>
                    <a:srgbClr val="000000"/>
                  </a:solidFill>
                  <a:latin typeface="Arial" pitchFamily="34" charset="0"/>
                </a:rPr>
                <a:t>phổi</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thận</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bài</a:t>
              </a:r>
              <a:r>
                <a:rPr lang="en-US" sz="2300" b="1" dirty="0">
                  <a:solidFill>
                    <a:srgbClr val="000000"/>
                  </a:solidFill>
                  <a:latin typeface="Arial" pitchFamily="34" charset="0"/>
                </a:rPr>
                <a:t> </a:t>
              </a:r>
              <a:r>
                <a:rPr lang="en-US" sz="2300" b="1" dirty="0" err="1">
                  <a:solidFill>
                    <a:srgbClr val="000000"/>
                  </a:solidFill>
                  <a:latin typeface="Arial" pitchFamily="34" charset="0"/>
                </a:rPr>
                <a:t>tiết</a:t>
              </a:r>
              <a:r>
                <a:rPr lang="en-US" sz="2300" b="1" dirty="0">
                  <a:solidFill>
                    <a:srgbClr val="000000"/>
                  </a:solidFill>
                  <a:latin typeface="Arial" pitchFamily="34" charset="0"/>
                </a:rPr>
                <a:t>.</a:t>
              </a:r>
            </a:p>
          </p:txBody>
        </p:sp>
      </p:grpSp>
      <p:graphicFrame>
        <p:nvGraphicFramePr>
          <p:cNvPr id="10" name="Table 10"/>
          <p:cNvGraphicFramePr>
            <a:graphicFrameLocks noGrp="1"/>
          </p:cNvGraphicFramePr>
          <p:nvPr>
            <p:extLst/>
          </p:nvPr>
        </p:nvGraphicFramePr>
        <p:xfrm>
          <a:off x="394490" y="2361215"/>
          <a:ext cx="11108713" cy="4381500"/>
        </p:xfrm>
        <a:graphic>
          <a:graphicData uri="http://schemas.openxmlformats.org/drawingml/2006/table">
            <a:tbl>
              <a:tblPr/>
              <a:tblGrid>
                <a:gridCol w="2950319"/>
                <a:gridCol w="8158394"/>
              </a:tblGrid>
              <a:tr h="748030">
                <a:tc>
                  <a:txBody>
                    <a:bodyPr/>
                    <a:lstStyle/>
                    <a:p>
                      <a:pPr algn="ctr">
                        <a:lnSpc>
                          <a:spcPts val="4900"/>
                        </a:lnSpc>
                        <a:defRPr/>
                      </a:pPr>
                      <a:r>
                        <a:rPr lang="en-US" sz="2300" b="1" dirty="0" err="1">
                          <a:solidFill>
                            <a:srgbClr val="FFFFFF"/>
                          </a:solidFill>
                          <a:latin typeface="Arial" pitchFamily="34" charset="0"/>
                        </a:rPr>
                        <a:t>Cơ</a:t>
                      </a:r>
                      <a:r>
                        <a:rPr lang="en-US" sz="2300" b="1" dirty="0">
                          <a:solidFill>
                            <a:srgbClr val="FFFFFF"/>
                          </a:solidFill>
                          <a:latin typeface="Arial" pitchFamily="34" charset="0"/>
                        </a:rPr>
                        <a:t> </a:t>
                      </a:r>
                      <a:r>
                        <a:rPr lang="en-US" sz="2300" b="1" dirty="0" err="1">
                          <a:solidFill>
                            <a:srgbClr val="FFFFFF"/>
                          </a:solidFill>
                          <a:latin typeface="Arial" pitchFamily="34" charset="0"/>
                        </a:rPr>
                        <a:t>quan</a:t>
                      </a:r>
                      <a:r>
                        <a:rPr lang="en-US" sz="2300" b="1" dirty="0">
                          <a:solidFill>
                            <a:srgbClr val="FFFFFF"/>
                          </a:solidFill>
                          <a:latin typeface="Arial" pitchFamily="34" charset="0"/>
                        </a:rPr>
                        <a:t> </a:t>
                      </a:r>
                      <a:r>
                        <a:rPr lang="en-US" sz="2300" b="1" dirty="0" err="1">
                          <a:solidFill>
                            <a:srgbClr val="FFFFFF"/>
                          </a:solidFill>
                          <a:latin typeface="Arial" pitchFamily="34" charset="0"/>
                        </a:rPr>
                        <a:t>bài</a:t>
                      </a:r>
                      <a:r>
                        <a:rPr lang="en-US" sz="2300" b="1" dirty="0">
                          <a:solidFill>
                            <a:srgbClr val="FFFFFF"/>
                          </a:solidFill>
                          <a:latin typeface="Arial" pitchFamily="34" charset="0"/>
                        </a:rPr>
                        <a:t> </a:t>
                      </a:r>
                      <a:r>
                        <a:rPr lang="en-US" sz="2300" b="1" dirty="0" err="1">
                          <a:solidFill>
                            <a:srgbClr val="FFFFFF"/>
                          </a:solidFill>
                          <a:latin typeface="Arial" pitchFamily="34" charset="0"/>
                        </a:rPr>
                        <a:t>tiết</a:t>
                      </a:r>
                      <a:endParaRPr lang="en-US" sz="700" b="1" dirty="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A40E0E"/>
                    </a:solidFill>
                  </a:tcPr>
                </a:tc>
                <a:tc>
                  <a:txBody>
                    <a:bodyPr/>
                    <a:lstStyle/>
                    <a:p>
                      <a:pPr algn="ctr">
                        <a:lnSpc>
                          <a:spcPts val="4900"/>
                        </a:lnSpc>
                        <a:defRPr/>
                      </a:pPr>
                      <a:r>
                        <a:rPr lang="en-US" sz="2300" b="1">
                          <a:solidFill>
                            <a:srgbClr val="FFFFFF"/>
                          </a:solidFill>
                          <a:latin typeface="Arial" pitchFamily="34" charset="0"/>
                        </a:rPr>
                        <a:t>Sản phẩm</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A40E0E"/>
                    </a:solidFill>
                  </a:tcPr>
                </a:tc>
              </a:tr>
              <a:tr h="748030">
                <a:tc>
                  <a:txBody>
                    <a:bodyPr/>
                    <a:lstStyle/>
                    <a:p>
                      <a:pPr algn="ctr">
                        <a:lnSpc>
                          <a:spcPts val="4900"/>
                        </a:lnSpc>
                        <a:defRPr/>
                      </a:pPr>
                      <a:r>
                        <a:rPr lang="en-US" sz="2300" b="1">
                          <a:solidFill>
                            <a:srgbClr val="000000"/>
                          </a:solidFill>
                          <a:latin typeface="Arial" pitchFamily="34" charset="0"/>
                        </a:rPr>
                        <a:t>Da</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r>
                        <a:rPr lang="en-US" sz="2300" b="1">
                          <a:solidFill>
                            <a:srgbClr val="000000"/>
                          </a:solidFill>
                          <a:latin typeface="Arial" pitchFamily="34" charset="0"/>
                        </a:rPr>
                        <a:t>Mồ hôi (Nước, Ure, Muối,...)</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r h="748030">
                <a:tc>
                  <a:txBody>
                    <a:bodyPr/>
                    <a:lstStyle/>
                    <a:p>
                      <a:pPr algn="ctr">
                        <a:lnSpc>
                          <a:spcPts val="4900"/>
                        </a:lnSpc>
                        <a:defRPr/>
                      </a:pPr>
                      <a:r>
                        <a:rPr lang="en-US" sz="2300" b="1">
                          <a:solidFill>
                            <a:srgbClr val="000000"/>
                          </a:solidFill>
                          <a:latin typeface="Arial" pitchFamily="34" charset="0"/>
                        </a:rPr>
                        <a:t>Gan</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r>
                        <a:rPr lang="en-US" sz="2300" b="1" dirty="0" err="1">
                          <a:solidFill>
                            <a:srgbClr val="000000"/>
                          </a:solidFill>
                          <a:latin typeface="Arial" pitchFamily="34" charset="0"/>
                        </a:rPr>
                        <a:t>Sản</a:t>
                      </a:r>
                      <a:r>
                        <a:rPr lang="en-US" sz="2300" b="1" dirty="0">
                          <a:solidFill>
                            <a:srgbClr val="000000"/>
                          </a:solidFill>
                          <a:latin typeface="Arial" pitchFamily="34" charset="0"/>
                        </a:rPr>
                        <a:t> </a:t>
                      </a:r>
                      <a:r>
                        <a:rPr lang="en-US" sz="2300" b="1" dirty="0" err="1">
                          <a:solidFill>
                            <a:srgbClr val="000000"/>
                          </a:solidFill>
                          <a:latin typeface="Arial" pitchFamily="34" charset="0"/>
                        </a:rPr>
                        <a:t>phẩm</a:t>
                      </a:r>
                      <a:r>
                        <a:rPr lang="en-US" sz="2300" b="1" dirty="0">
                          <a:solidFill>
                            <a:srgbClr val="000000"/>
                          </a:solidFill>
                          <a:latin typeface="Arial" pitchFamily="34" charset="0"/>
                        </a:rPr>
                        <a:t> </a:t>
                      </a:r>
                      <a:r>
                        <a:rPr lang="en-US" sz="2300" b="1" dirty="0" err="1">
                          <a:solidFill>
                            <a:srgbClr val="000000"/>
                          </a:solidFill>
                          <a:latin typeface="Arial" pitchFamily="34" charset="0"/>
                        </a:rPr>
                        <a:t>khử</a:t>
                      </a:r>
                      <a:r>
                        <a:rPr lang="en-US" sz="2300" b="1" dirty="0">
                          <a:solidFill>
                            <a:srgbClr val="000000"/>
                          </a:solidFill>
                          <a:latin typeface="Arial" pitchFamily="34" charset="0"/>
                        </a:rPr>
                        <a:t> </a:t>
                      </a:r>
                      <a:r>
                        <a:rPr lang="en-US" sz="2300" b="1" dirty="0" err="1">
                          <a:solidFill>
                            <a:srgbClr val="000000"/>
                          </a:solidFill>
                          <a:latin typeface="Arial" pitchFamily="34" charset="0"/>
                        </a:rPr>
                        <a:t>chất</a:t>
                      </a:r>
                      <a:r>
                        <a:rPr lang="en-US" sz="2300" b="1" dirty="0">
                          <a:solidFill>
                            <a:srgbClr val="000000"/>
                          </a:solidFill>
                          <a:latin typeface="Arial" pitchFamily="34" charset="0"/>
                        </a:rPr>
                        <a:t> </a:t>
                      </a:r>
                      <a:r>
                        <a:rPr lang="en-US" sz="2300" b="1" dirty="0" err="1">
                          <a:solidFill>
                            <a:srgbClr val="000000"/>
                          </a:solidFill>
                          <a:latin typeface="Arial" pitchFamily="34" charset="0"/>
                        </a:rPr>
                        <a:t>độc</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Bilirubin</a:t>
                      </a:r>
                      <a:endParaRPr lang="en-US" sz="700" b="1" dirty="0">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r h="748030">
                <a:tc>
                  <a:txBody>
                    <a:bodyPr/>
                    <a:lstStyle/>
                    <a:p>
                      <a:pPr algn="ctr">
                        <a:lnSpc>
                          <a:spcPts val="4900"/>
                        </a:lnSpc>
                        <a:defRPr/>
                      </a:pPr>
                      <a:r>
                        <a:rPr lang="en-US" sz="2300" b="1">
                          <a:solidFill>
                            <a:srgbClr val="000000"/>
                          </a:solidFill>
                          <a:latin typeface="Arial" pitchFamily="34" charset="0"/>
                        </a:rPr>
                        <a:t>Phổi</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r>
                        <a:rPr lang="en-US" sz="2300" b="1">
                          <a:solidFill>
                            <a:srgbClr val="000000"/>
                          </a:solidFill>
                          <a:latin typeface="Arial" pitchFamily="34" charset="0"/>
                        </a:rPr>
                        <a:t>Khí CO2, hơi nước</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r h="748030">
                <a:tc>
                  <a:txBody>
                    <a:bodyPr/>
                    <a:lstStyle/>
                    <a:p>
                      <a:pPr algn="ctr">
                        <a:lnSpc>
                          <a:spcPts val="4900"/>
                        </a:lnSpc>
                        <a:defRPr/>
                      </a:pPr>
                      <a:r>
                        <a:rPr lang="en-US" sz="2300" b="1">
                          <a:solidFill>
                            <a:srgbClr val="000000"/>
                          </a:solidFill>
                          <a:latin typeface="Arial" pitchFamily="34" charset="0"/>
                        </a:rPr>
                        <a:t>Thận</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r>
                        <a:rPr lang="en-US" sz="2300" b="1">
                          <a:solidFill>
                            <a:srgbClr val="000000"/>
                          </a:solidFill>
                          <a:latin typeface="Arial" pitchFamily="34" charset="0"/>
                        </a:rPr>
                        <a:t>Nước tiểu</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1465143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28166"/>
            <a:ext cx="4875530" cy="115270"/>
          </a:xfrm>
          <a:prstGeom prst="rect">
            <a:avLst/>
          </a:prstGeom>
        </p:spPr>
      </p:pic>
      <p:sp>
        <p:nvSpPr>
          <p:cNvPr id="3" name="TextBox 3"/>
          <p:cNvSpPr txBox="1"/>
          <p:nvPr/>
        </p:nvSpPr>
        <p:spPr>
          <a:xfrm>
            <a:off x="3974615" y="464609"/>
            <a:ext cx="423959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II. HỆ BÀI TIẾT</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313295" y="628166"/>
            <a:ext cx="4875530" cy="115270"/>
          </a:xfrm>
          <a:prstGeom prst="rect">
            <a:avLst/>
          </a:prstGeom>
        </p:spPr>
      </p:pic>
      <p:sp>
        <p:nvSpPr>
          <p:cNvPr id="5" name="TextBox 5"/>
          <p:cNvSpPr txBox="1"/>
          <p:nvPr/>
        </p:nvSpPr>
        <p:spPr>
          <a:xfrm>
            <a:off x="394490" y="818091"/>
            <a:ext cx="4086550" cy="384529"/>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1. Chức năng của hệ bài tiết</a:t>
            </a:r>
          </a:p>
        </p:txBody>
      </p:sp>
      <p:grpSp>
        <p:nvGrpSpPr>
          <p:cNvPr id="6" name="Group 6"/>
          <p:cNvGrpSpPr/>
          <p:nvPr/>
        </p:nvGrpSpPr>
        <p:grpSpPr>
          <a:xfrm>
            <a:off x="836612" y="1307761"/>
            <a:ext cx="10439400" cy="597239"/>
            <a:chOff x="4" y="-231767"/>
            <a:chExt cx="22223210" cy="1743909"/>
          </a:xfrm>
        </p:grpSpPr>
        <p:grpSp>
          <p:nvGrpSpPr>
            <p:cNvPr id="7" name="Group 7"/>
            <p:cNvGrpSpPr/>
            <p:nvPr/>
          </p:nvGrpSpPr>
          <p:grpSpPr>
            <a:xfrm>
              <a:off x="4" y="-231767"/>
              <a:ext cx="22223210" cy="1124122"/>
              <a:chOff x="1" y="-63412"/>
              <a:chExt cx="6080316" cy="307562"/>
            </a:xfrm>
          </p:grpSpPr>
          <p:sp>
            <p:nvSpPr>
              <p:cNvPr id="8" name="Freeform 8"/>
              <p:cNvSpPr/>
              <p:nvPr/>
            </p:nvSpPr>
            <p:spPr>
              <a:xfrm>
                <a:off x="1" y="-63412"/>
                <a:ext cx="6080316" cy="307562"/>
              </a:xfrm>
              <a:custGeom>
                <a:avLst/>
                <a:gdLst/>
                <a:ahLst/>
                <a:cxnLst/>
                <a:rect l="l" t="t" r="r" b="b"/>
                <a:pathLst>
                  <a:path w="6080316" h="494612">
                    <a:moveTo>
                      <a:pt x="0" y="0"/>
                    </a:moveTo>
                    <a:lnTo>
                      <a:pt x="6080316" y="0"/>
                    </a:lnTo>
                    <a:lnTo>
                      <a:pt x="6080316" y="494612"/>
                    </a:lnTo>
                    <a:lnTo>
                      <a:pt x="0" y="494612"/>
                    </a:lnTo>
                    <a:close/>
                  </a:path>
                </a:pathLst>
              </a:custGeom>
              <a:solidFill>
                <a:srgbClr val="FFF2A1"/>
              </a:solidFill>
            </p:spPr>
          </p:sp>
        </p:grpSp>
        <p:sp>
          <p:nvSpPr>
            <p:cNvPr id="9" name="TextBox 9"/>
            <p:cNvSpPr txBox="1"/>
            <p:nvPr/>
          </p:nvSpPr>
          <p:spPr>
            <a:xfrm>
              <a:off x="452775" y="-180629"/>
              <a:ext cx="21317671" cy="1692771"/>
            </a:xfrm>
            <a:prstGeom prst="rect">
              <a:avLst/>
            </a:prstGeom>
          </p:spPr>
          <p:txBody>
            <a:bodyPr lIns="0" tIns="0" rIns="0" bIns="0" rtlCol="0" anchor="t">
              <a:spAutoFit/>
            </a:bodyPr>
            <a:lstStyle/>
            <a:p>
              <a:pPr>
                <a:lnSpc>
                  <a:spcPts val="3266"/>
                </a:lnSpc>
                <a:spcBef>
                  <a:spcPct val="0"/>
                </a:spcBef>
              </a:pPr>
              <a:r>
                <a:rPr lang="en-US" sz="2300" b="1" dirty="0" err="1" smtClean="0">
                  <a:solidFill>
                    <a:srgbClr val="000000"/>
                  </a:solidFill>
                  <a:latin typeface="Arial" pitchFamily="34" charset="0"/>
                </a:rPr>
                <a:t>Vậy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bài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tiết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gì</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Bài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tiết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có</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vai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trò</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gì</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đối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với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hoạt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động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của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thể</a:t>
              </a:r>
              <a:r>
                <a:rPr lang="en-US" sz="2300" b="1" dirty="0">
                  <a:solidFill>
                    <a:srgbClr val="000000"/>
                  </a:solidFill>
                  <a:latin typeface="Arial" pitchFamily="34" charset="0"/>
                </a:rPr>
                <a:t>?</a:t>
              </a:r>
            </a:p>
          </p:txBody>
        </p:sp>
      </p:grpSp>
    </p:spTree>
    <p:extLst>
      <p:ext uri="{BB962C8B-B14F-4D97-AF65-F5344CB8AC3E}">
        <p14:creationId xmlns:p14="http://schemas.microsoft.com/office/powerpoint/2010/main" val="207046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28166"/>
            <a:ext cx="4875530" cy="115270"/>
          </a:xfrm>
          <a:prstGeom prst="rect">
            <a:avLst/>
          </a:prstGeom>
        </p:spPr>
      </p:pic>
      <p:sp>
        <p:nvSpPr>
          <p:cNvPr id="3" name="TextBox 3"/>
          <p:cNvSpPr txBox="1"/>
          <p:nvPr/>
        </p:nvSpPr>
        <p:spPr>
          <a:xfrm>
            <a:off x="3974615" y="464609"/>
            <a:ext cx="423959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II. HỆ BÀI TIẾT</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313295" y="628166"/>
            <a:ext cx="4875530" cy="115270"/>
          </a:xfrm>
          <a:prstGeom prst="rect">
            <a:avLst/>
          </a:prstGeom>
        </p:spPr>
      </p:pic>
      <p:grpSp>
        <p:nvGrpSpPr>
          <p:cNvPr id="5" name="Group 5"/>
          <p:cNvGrpSpPr/>
          <p:nvPr/>
        </p:nvGrpSpPr>
        <p:grpSpPr>
          <a:xfrm>
            <a:off x="394490" y="1336675"/>
            <a:ext cx="11319447" cy="5143132"/>
            <a:chOff x="0" y="0"/>
            <a:chExt cx="4473045" cy="2031855"/>
          </a:xfrm>
        </p:grpSpPr>
        <p:sp>
          <p:nvSpPr>
            <p:cNvPr id="6" name="Freeform 6"/>
            <p:cNvSpPr/>
            <p:nvPr/>
          </p:nvSpPr>
          <p:spPr>
            <a:xfrm>
              <a:off x="0" y="0"/>
              <a:ext cx="4473045" cy="2031855"/>
            </a:xfrm>
            <a:custGeom>
              <a:avLst/>
              <a:gdLst/>
              <a:ahLst/>
              <a:cxnLst/>
              <a:rect l="l" t="t" r="r" b="b"/>
              <a:pathLst>
                <a:path w="4473045" h="2031855">
                  <a:moveTo>
                    <a:pt x="23248" y="0"/>
                  </a:moveTo>
                  <a:lnTo>
                    <a:pt x="4449797" y="0"/>
                  </a:lnTo>
                  <a:cubicBezTo>
                    <a:pt x="4462637" y="0"/>
                    <a:pt x="4473045" y="10409"/>
                    <a:pt x="4473045" y="23248"/>
                  </a:cubicBezTo>
                  <a:lnTo>
                    <a:pt x="4473045" y="2008606"/>
                  </a:lnTo>
                  <a:cubicBezTo>
                    <a:pt x="4473045" y="2021446"/>
                    <a:pt x="4462637" y="2031855"/>
                    <a:pt x="4449797" y="2031855"/>
                  </a:cubicBezTo>
                  <a:lnTo>
                    <a:pt x="23248" y="2031855"/>
                  </a:lnTo>
                  <a:cubicBezTo>
                    <a:pt x="10409" y="2031855"/>
                    <a:pt x="0" y="2021446"/>
                    <a:pt x="0" y="2008606"/>
                  </a:cubicBezTo>
                  <a:lnTo>
                    <a:pt x="0" y="23248"/>
                  </a:lnTo>
                  <a:cubicBezTo>
                    <a:pt x="0" y="10409"/>
                    <a:pt x="10409" y="0"/>
                    <a:pt x="23248" y="0"/>
                  </a:cubicBezTo>
                  <a:close/>
                </a:path>
              </a:pathLst>
            </a:custGeom>
            <a:solidFill>
              <a:srgbClr val="FFF2A1"/>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35991" y="3908241"/>
            <a:ext cx="2172282" cy="2109638"/>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455509" y="3908241"/>
            <a:ext cx="2386522" cy="2109638"/>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6289267" y="3908241"/>
            <a:ext cx="2784275" cy="2109638"/>
          </a:xfrm>
          <a:prstGeom prst="rect">
            <a:avLst/>
          </a:prstGeom>
        </p:spPr>
      </p:pic>
      <p:pic>
        <p:nvPicPr>
          <p:cNvPr id="11" name="Picture 11"/>
          <p:cNvPicPr>
            <a:picLocks noChangeAspect="1"/>
          </p:cNvPicPr>
          <p:nvPr/>
        </p:nvPicPr>
        <p:blipFill>
          <a:blip r:embed="rId12"/>
          <a:srcRect/>
          <a:stretch>
            <a:fillRect/>
          </a:stretch>
        </p:blipFill>
        <p:spPr>
          <a:xfrm>
            <a:off x="9517927" y="3908241"/>
            <a:ext cx="1834907" cy="2552700"/>
          </a:xfrm>
          <a:prstGeom prst="rect">
            <a:avLst/>
          </a:prstGeom>
        </p:spPr>
      </p:pic>
      <p:pic>
        <p:nvPicPr>
          <p:cNvPr id="12" name="Picture 12"/>
          <p:cNvPicPr>
            <a:picLocks noChangeAspect="1"/>
          </p:cNvPicPr>
          <p:nvPr/>
        </p:nvPicPr>
        <p:blipFill>
          <a:blip r:embed="rId13"/>
          <a:srcRect/>
          <a:stretch>
            <a:fillRect/>
          </a:stretch>
        </p:blipFill>
        <p:spPr>
          <a:xfrm>
            <a:off x="535252" y="3059282"/>
            <a:ext cx="10817582" cy="148781"/>
          </a:xfrm>
          <a:prstGeom prst="rect">
            <a:avLst/>
          </a:prstGeom>
        </p:spPr>
      </p:pic>
      <p:sp>
        <p:nvSpPr>
          <p:cNvPr id="13" name="TextBox 13"/>
          <p:cNvSpPr txBox="1"/>
          <p:nvPr/>
        </p:nvSpPr>
        <p:spPr>
          <a:xfrm>
            <a:off x="394490" y="818091"/>
            <a:ext cx="4086550" cy="384529"/>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1. Chức năng của hệ bài tiết</a:t>
            </a:r>
          </a:p>
        </p:txBody>
      </p:sp>
      <p:sp>
        <p:nvSpPr>
          <p:cNvPr id="14" name="TextBox 14"/>
          <p:cNvSpPr txBox="1"/>
          <p:nvPr/>
        </p:nvSpPr>
        <p:spPr>
          <a:xfrm>
            <a:off x="645423" y="1583022"/>
            <a:ext cx="10817582" cy="1269578"/>
          </a:xfrm>
          <a:prstGeom prst="rect">
            <a:avLst/>
          </a:prstGeom>
        </p:spPr>
        <p:txBody>
          <a:bodyPr lIns="0" tIns="0" rIns="0" bIns="0" rtlCol="0" anchor="t">
            <a:spAutoFit/>
          </a:bodyPr>
          <a:lstStyle/>
          <a:p>
            <a:pPr algn="just">
              <a:lnSpc>
                <a:spcPct val="120000"/>
              </a:lnSpc>
              <a:spcBef>
                <a:spcPct val="0"/>
              </a:spcBef>
            </a:pP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Bài</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tiết</a:t>
            </a:r>
            <a:r>
              <a:rPr lang="en-US" sz="2300" b="1" dirty="0">
                <a:solidFill>
                  <a:srgbClr val="000000"/>
                </a:solidFill>
                <a:latin typeface="Arial" pitchFamily="34" charset="0"/>
              </a:rPr>
              <a:t> </a:t>
            </a:r>
            <a:r>
              <a:rPr lang="en-US" sz="2300" b="1" dirty="0" err="1">
                <a:solidFill>
                  <a:srgbClr val="000000"/>
                </a:solidFill>
                <a:latin typeface="Arial" pitchFamily="34" charset="0"/>
              </a:rPr>
              <a:t>là</a:t>
            </a:r>
            <a:r>
              <a:rPr lang="en-US" sz="2300" b="1" dirty="0">
                <a:solidFill>
                  <a:srgbClr val="000000"/>
                </a:solidFill>
                <a:latin typeface="Arial" pitchFamily="34" charset="0"/>
              </a:rPr>
              <a:t> </a:t>
            </a:r>
            <a:r>
              <a:rPr lang="en-US" sz="2300" b="1" dirty="0" err="1">
                <a:solidFill>
                  <a:srgbClr val="000000"/>
                </a:solidFill>
                <a:latin typeface="Arial" pitchFamily="34" charset="0"/>
              </a:rPr>
              <a:t>quá</a:t>
            </a:r>
            <a:r>
              <a:rPr lang="en-US" sz="2300" b="1" dirty="0">
                <a:solidFill>
                  <a:srgbClr val="000000"/>
                </a:solidFill>
                <a:latin typeface="Arial" pitchFamily="34" charset="0"/>
              </a:rPr>
              <a:t> </a:t>
            </a:r>
            <a:r>
              <a:rPr lang="en-US" sz="2300" b="1" dirty="0" err="1">
                <a:solidFill>
                  <a:srgbClr val="000000"/>
                </a:solidFill>
                <a:latin typeface="Arial" pitchFamily="34" charset="0"/>
              </a:rPr>
              <a:t>trình</a:t>
            </a:r>
            <a:r>
              <a:rPr lang="en-US" sz="2300" b="1" dirty="0">
                <a:solidFill>
                  <a:srgbClr val="000000"/>
                </a:solidFill>
                <a:latin typeface="Arial" pitchFamily="34" charset="0"/>
              </a:rPr>
              <a:t> </a:t>
            </a:r>
            <a:r>
              <a:rPr lang="en-US" sz="2300" b="1" dirty="0" err="1">
                <a:solidFill>
                  <a:srgbClr val="C00000"/>
                </a:solidFill>
                <a:latin typeface="Arial" pitchFamily="34" charset="0"/>
              </a:rPr>
              <a:t>lọc</a:t>
            </a:r>
            <a:r>
              <a:rPr lang="en-US" sz="2300" b="1" dirty="0">
                <a:solidFill>
                  <a:srgbClr val="C00000"/>
                </a:solidFill>
                <a:latin typeface="Arial" pitchFamily="34" charset="0"/>
              </a:rPr>
              <a:t> </a:t>
            </a:r>
            <a:r>
              <a:rPr lang="en-US" sz="2300" b="1" dirty="0" err="1">
                <a:solidFill>
                  <a:srgbClr val="C00000"/>
                </a:solidFill>
                <a:latin typeface="Arial" pitchFamily="34" charset="0"/>
              </a:rPr>
              <a:t>và</a:t>
            </a:r>
            <a:r>
              <a:rPr lang="en-US" sz="2300" b="1" dirty="0">
                <a:solidFill>
                  <a:srgbClr val="C00000"/>
                </a:solidFill>
                <a:latin typeface="Arial" pitchFamily="34" charset="0"/>
              </a:rPr>
              <a:t> </a:t>
            </a:r>
            <a:r>
              <a:rPr lang="en-US" sz="2300" b="1" dirty="0" err="1">
                <a:solidFill>
                  <a:srgbClr val="C00000"/>
                </a:solidFill>
                <a:latin typeface="Arial" pitchFamily="34" charset="0"/>
              </a:rPr>
              <a:t>thải</a:t>
            </a:r>
            <a:r>
              <a:rPr lang="en-US" sz="2300" b="1" dirty="0">
                <a:solidFill>
                  <a:srgbClr val="C00000"/>
                </a:solidFill>
                <a:latin typeface="Arial" pitchFamily="34" charset="0"/>
              </a:rPr>
              <a:t> </a:t>
            </a:r>
            <a:r>
              <a:rPr lang="en-US" sz="2300" b="1" dirty="0" err="1">
                <a:solidFill>
                  <a:srgbClr val="C00000"/>
                </a:solidFill>
                <a:latin typeface="Arial" pitchFamily="34" charset="0"/>
              </a:rPr>
              <a:t>các</a:t>
            </a:r>
            <a:r>
              <a:rPr lang="en-US" sz="2300" b="1" dirty="0">
                <a:solidFill>
                  <a:srgbClr val="C00000"/>
                </a:solidFill>
                <a:latin typeface="Arial" pitchFamily="34" charset="0"/>
              </a:rPr>
              <a:t> </a:t>
            </a:r>
            <a:r>
              <a:rPr lang="en-US" sz="2300" b="1" dirty="0" err="1">
                <a:solidFill>
                  <a:srgbClr val="C00000"/>
                </a:solidFill>
                <a:latin typeface="Arial" pitchFamily="34" charset="0"/>
              </a:rPr>
              <a:t>chất</a:t>
            </a:r>
            <a:r>
              <a:rPr lang="en-US" sz="2300" b="1" dirty="0">
                <a:solidFill>
                  <a:srgbClr val="C00000"/>
                </a:solidFill>
                <a:latin typeface="Arial" pitchFamily="34" charset="0"/>
              </a:rPr>
              <a:t> </a:t>
            </a:r>
            <a:r>
              <a:rPr lang="en-US" sz="2300" b="1" dirty="0" err="1">
                <a:solidFill>
                  <a:srgbClr val="C00000"/>
                </a:solidFill>
                <a:latin typeface="Arial" pitchFamily="34" charset="0"/>
              </a:rPr>
              <a:t>dư</a:t>
            </a:r>
            <a:r>
              <a:rPr lang="en-US" sz="2300" b="1" dirty="0">
                <a:solidFill>
                  <a:srgbClr val="C00000"/>
                </a:solidFill>
                <a:latin typeface="Arial" pitchFamily="34" charset="0"/>
              </a:rPr>
              <a:t> </a:t>
            </a:r>
            <a:r>
              <a:rPr lang="en-US" sz="2300" b="1" dirty="0" err="1">
                <a:solidFill>
                  <a:srgbClr val="C00000"/>
                </a:solidFill>
                <a:latin typeface="Arial" pitchFamily="34" charset="0"/>
              </a:rPr>
              <a:t>thừa</a:t>
            </a:r>
            <a:r>
              <a:rPr lang="en-US" sz="2300" b="1" dirty="0">
                <a:solidFill>
                  <a:srgbClr val="000000"/>
                </a:solidFill>
                <a:latin typeface="Arial" pitchFamily="34" charset="0"/>
              </a:rPr>
              <a:t>, </a:t>
            </a:r>
            <a:r>
              <a:rPr lang="en-US" sz="2300" b="1" dirty="0" err="1">
                <a:solidFill>
                  <a:srgbClr val="C00000"/>
                </a:solidFill>
                <a:latin typeface="Arial" pitchFamily="34" charset="0"/>
              </a:rPr>
              <a:t>chất</a:t>
            </a:r>
            <a:r>
              <a:rPr lang="en-US" sz="2300" b="1" dirty="0">
                <a:solidFill>
                  <a:srgbClr val="C00000"/>
                </a:solidFill>
                <a:latin typeface="Arial" pitchFamily="34" charset="0"/>
              </a:rPr>
              <a:t> </a:t>
            </a:r>
            <a:r>
              <a:rPr lang="en-US" sz="2300" b="1" dirty="0" err="1">
                <a:solidFill>
                  <a:srgbClr val="C00000"/>
                </a:solidFill>
                <a:latin typeface="Arial" pitchFamily="34" charset="0"/>
              </a:rPr>
              <a:t>độc</a:t>
            </a:r>
            <a:r>
              <a:rPr lang="en-US" sz="2300" b="1" dirty="0">
                <a:solidFill>
                  <a:srgbClr val="C00000"/>
                </a:solidFill>
                <a:latin typeface="Arial" pitchFamily="34" charset="0"/>
              </a:rPr>
              <a:t> </a:t>
            </a:r>
            <a:r>
              <a:rPr lang="en-US" sz="2300" b="1" dirty="0" err="1">
                <a:solidFill>
                  <a:srgbClr val="C00000"/>
                </a:solidFill>
                <a:latin typeface="Arial" pitchFamily="34" charset="0"/>
              </a:rPr>
              <a:t>hại</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ra</a:t>
            </a:r>
            <a:r>
              <a:rPr lang="en-US" sz="2300" b="1" dirty="0">
                <a:solidFill>
                  <a:srgbClr val="000000"/>
                </a:solidFill>
                <a:latin typeface="Arial" pitchFamily="34" charset="0"/>
              </a:rPr>
              <a:t> do </a:t>
            </a:r>
            <a:r>
              <a:rPr lang="en-US" sz="2300" b="1" dirty="0" err="1">
                <a:solidFill>
                  <a:srgbClr val="000000"/>
                </a:solidFill>
                <a:latin typeface="Arial" pitchFamily="34" charset="0"/>
              </a:rPr>
              <a:t>quá</a:t>
            </a:r>
            <a:r>
              <a:rPr lang="en-US" sz="2300" b="1" dirty="0">
                <a:solidFill>
                  <a:srgbClr val="000000"/>
                </a:solidFill>
                <a:latin typeface="Arial" pitchFamily="34" charset="0"/>
              </a:rPr>
              <a:t> </a:t>
            </a:r>
            <a:r>
              <a:rPr lang="en-US" sz="2300" b="1" dirty="0" err="1">
                <a:solidFill>
                  <a:srgbClr val="000000"/>
                </a:solidFill>
                <a:latin typeface="Arial" pitchFamily="34" charset="0"/>
              </a:rPr>
              <a:t>trình</a:t>
            </a:r>
            <a:r>
              <a:rPr lang="en-US" sz="2300" b="1" dirty="0">
                <a:solidFill>
                  <a:srgbClr val="000000"/>
                </a:solidFill>
                <a:latin typeface="Arial" pitchFamily="34" charset="0"/>
              </a:rPr>
              <a:t> </a:t>
            </a:r>
            <a:r>
              <a:rPr lang="en-US" sz="2300" b="1" dirty="0" err="1">
                <a:solidFill>
                  <a:srgbClr val="000000"/>
                </a:solidFill>
                <a:latin typeface="Arial" pitchFamily="34" charset="0"/>
              </a:rPr>
              <a:t>trao</a:t>
            </a:r>
            <a:r>
              <a:rPr lang="en-US" sz="2300" b="1" dirty="0">
                <a:solidFill>
                  <a:srgbClr val="000000"/>
                </a:solidFill>
                <a:latin typeface="Arial" pitchFamily="34" charset="0"/>
              </a:rPr>
              <a:t> </a:t>
            </a:r>
            <a:r>
              <a:rPr lang="en-US" sz="2300" b="1" dirty="0" err="1">
                <a:solidFill>
                  <a:srgbClr val="000000"/>
                </a:solidFill>
                <a:latin typeface="Arial" pitchFamily="34" charset="0"/>
              </a:rPr>
              <a:t>đổi</a:t>
            </a:r>
            <a:r>
              <a:rPr lang="en-US" sz="2300" b="1" dirty="0">
                <a:solidFill>
                  <a:srgbClr val="000000"/>
                </a:solidFill>
                <a:latin typeface="Arial" pitchFamily="34" charset="0"/>
              </a:rPr>
              <a:t> </a:t>
            </a:r>
            <a:r>
              <a:rPr lang="en-US" sz="2300" b="1" dirty="0" err="1">
                <a:solidFill>
                  <a:srgbClr val="000000"/>
                </a:solidFill>
                <a:latin typeface="Arial" pitchFamily="34" charset="0"/>
              </a:rPr>
              <a:t>chất</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endParaRPr lang="en-US" sz="2300" b="1" dirty="0" smtClean="0">
              <a:solidFill>
                <a:srgbClr val="000000"/>
              </a:solidFill>
              <a:latin typeface="Arial" pitchFamily="34" charset="0"/>
            </a:endParaRPr>
          </a:p>
          <a:p>
            <a:pPr algn="just">
              <a:lnSpc>
                <a:spcPct val="120000"/>
              </a:lnSpc>
              <a:spcBef>
                <a:spcPct val="0"/>
              </a:spcBef>
            </a:pP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Hoạt</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động</a:t>
            </a:r>
            <a:r>
              <a:rPr lang="en-US" sz="2300" b="1" dirty="0">
                <a:solidFill>
                  <a:srgbClr val="000000"/>
                </a:solidFill>
                <a:latin typeface="Arial" pitchFamily="34" charset="0"/>
              </a:rPr>
              <a:t> </a:t>
            </a:r>
            <a:r>
              <a:rPr lang="en-US" sz="2300" b="1" dirty="0" err="1">
                <a:solidFill>
                  <a:srgbClr val="000000"/>
                </a:solidFill>
                <a:latin typeface="Arial" pitchFamily="34" charset="0"/>
              </a:rPr>
              <a:t>bài</a:t>
            </a:r>
            <a:r>
              <a:rPr lang="en-US" sz="2300" b="1" dirty="0">
                <a:solidFill>
                  <a:srgbClr val="000000"/>
                </a:solidFill>
                <a:latin typeface="Arial" pitchFamily="34" charset="0"/>
              </a:rPr>
              <a:t> </a:t>
            </a:r>
            <a:r>
              <a:rPr lang="en-US" sz="2300" b="1" dirty="0" err="1">
                <a:solidFill>
                  <a:srgbClr val="000000"/>
                </a:solidFill>
                <a:latin typeface="Arial" pitchFamily="34" charset="0"/>
              </a:rPr>
              <a:t>tiết</a:t>
            </a:r>
            <a:r>
              <a:rPr lang="en-US" sz="2300" b="1" dirty="0">
                <a:solidFill>
                  <a:srgbClr val="000000"/>
                </a:solidFill>
                <a:latin typeface="Arial" pitchFamily="34" charset="0"/>
              </a:rPr>
              <a:t> </a:t>
            </a:r>
            <a:r>
              <a:rPr lang="en-US" sz="2300" b="1" dirty="0" err="1">
                <a:solidFill>
                  <a:srgbClr val="000000"/>
                </a:solidFill>
                <a:latin typeface="Arial" pitchFamily="34" charset="0"/>
              </a:rPr>
              <a:t>đảm</a:t>
            </a:r>
            <a:r>
              <a:rPr lang="en-US" sz="2300" b="1" dirty="0">
                <a:solidFill>
                  <a:srgbClr val="000000"/>
                </a:solidFill>
                <a:latin typeface="Arial" pitchFamily="34" charset="0"/>
              </a:rPr>
              <a:t> </a:t>
            </a:r>
            <a:r>
              <a:rPr lang="en-US" sz="2300" b="1" dirty="0" err="1">
                <a:solidFill>
                  <a:srgbClr val="000000"/>
                </a:solidFill>
                <a:latin typeface="Arial" pitchFamily="34" charset="0"/>
              </a:rPr>
              <a:t>bảo</a:t>
            </a:r>
            <a:r>
              <a:rPr lang="en-US" sz="2300" b="1" dirty="0">
                <a:solidFill>
                  <a:srgbClr val="000000"/>
                </a:solidFill>
                <a:latin typeface="Arial" pitchFamily="34" charset="0"/>
              </a:rPr>
              <a:t> </a:t>
            </a:r>
            <a:r>
              <a:rPr lang="en-US" sz="2300" b="1" dirty="0" err="1">
                <a:solidFill>
                  <a:srgbClr val="000000"/>
                </a:solidFill>
                <a:latin typeface="Arial" pitchFamily="34" charset="0"/>
              </a:rPr>
              <a:t>ổn</a:t>
            </a:r>
            <a:r>
              <a:rPr lang="en-US" sz="2300" b="1" dirty="0">
                <a:solidFill>
                  <a:srgbClr val="000000"/>
                </a:solidFill>
                <a:latin typeface="Arial" pitchFamily="34" charset="0"/>
              </a:rPr>
              <a:t> </a:t>
            </a:r>
            <a:r>
              <a:rPr lang="en-US" sz="2300" b="1" dirty="0" err="1">
                <a:solidFill>
                  <a:srgbClr val="000000"/>
                </a:solidFill>
                <a:latin typeface="Arial" pitchFamily="34" charset="0"/>
              </a:rPr>
              <a:t>định</a:t>
            </a:r>
            <a:r>
              <a:rPr lang="en-US" sz="2300" b="1" dirty="0">
                <a:solidFill>
                  <a:srgbClr val="000000"/>
                </a:solidFill>
                <a:latin typeface="Arial" pitchFamily="34" charset="0"/>
              </a:rPr>
              <a:t> </a:t>
            </a:r>
            <a:r>
              <a:rPr lang="en-US" sz="2300" b="1" dirty="0" err="1">
                <a:solidFill>
                  <a:srgbClr val="000000"/>
                </a:solidFill>
                <a:latin typeface="Arial" pitchFamily="34" charset="0"/>
              </a:rPr>
              <a:t>môi</a:t>
            </a:r>
            <a:r>
              <a:rPr lang="en-US" sz="2300" b="1" dirty="0">
                <a:solidFill>
                  <a:srgbClr val="000000"/>
                </a:solidFill>
                <a:latin typeface="Arial" pitchFamily="34" charset="0"/>
              </a:rPr>
              <a:t> </a:t>
            </a:r>
            <a:r>
              <a:rPr lang="en-US" sz="2300" b="1" dirty="0" err="1">
                <a:solidFill>
                  <a:srgbClr val="000000"/>
                </a:solidFill>
                <a:latin typeface="Arial" pitchFamily="34" charset="0"/>
              </a:rPr>
              <a:t>trường</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a:t>
            </a:r>
          </a:p>
        </p:txBody>
      </p:sp>
      <p:pic>
        <p:nvPicPr>
          <p:cNvPr id="15"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19273" y="3927107"/>
            <a:ext cx="2172282" cy="2552700"/>
          </a:xfrm>
          <a:prstGeom prst="rect">
            <a:avLst/>
          </a:prstGeom>
        </p:spPr>
      </p:pic>
      <p:pic>
        <p:nvPicPr>
          <p:cNvPr id="16"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538791" y="3927107"/>
            <a:ext cx="2386522" cy="2552700"/>
          </a:xfrm>
          <a:prstGeom prst="rect">
            <a:avLst/>
          </a:prstGeom>
        </p:spPr>
      </p:pic>
      <p:pic>
        <p:nvPicPr>
          <p:cNvPr id="17"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6372549" y="3927107"/>
            <a:ext cx="2784275" cy="2552700"/>
          </a:xfrm>
          <a:prstGeom prst="rect">
            <a:avLst/>
          </a:prstGeom>
        </p:spPr>
      </p:pic>
    </p:spTree>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28166"/>
            <a:ext cx="4875530" cy="115270"/>
          </a:xfrm>
          <a:prstGeom prst="rect">
            <a:avLst/>
          </a:prstGeom>
        </p:spPr>
      </p:pic>
      <p:sp>
        <p:nvSpPr>
          <p:cNvPr id="3" name="TextBox 3"/>
          <p:cNvSpPr txBox="1"/>
          <p:nvPr/>
        </p:nvSpPr>
        <p:spPr>
          <a:xfrm>
            <a:off x="3974615" y="464609"/>
            <a:ext cx="423959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II. HỆ BÀI TIẾT</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313295" y="628166"/>
            <a:ext cx="4875530" cy="115270"/>
          </a:xfrm>
          <a:prstGeom prst="rect">
            <a:avLst/>
          </a:prstGeom>
        </p:spPr>
      </p:pic>
      <p:grpSp>
        <p:nvGrpSpPr>
          <p:cNvPr id="5" name="Group 5"/>
          <p:cNvGrpSpPr/>
          <p:nvPr/>
        </p:nvGrpSpPr>
        <p:grpSpPr>
          <a:xfrm>
            <a:off x="685622" y="1336675"/>
            <a:ext cx="7641414" cy="720725"/>
            <a:chOff x="0" y="0"/>
            <a:chExt cx="15286810" cy="3458779"/>
          </a:xfrm>
        </p:grpSpPr>
        <p:grpSp>
          <p:nvGrpSpPr>
            <p:cNvPr id="6" name="Group 6"/>
            <p:cNvGrpSpPr/>
            <p:nvPr/>
          </p:nvGrpSpPr>
          <p:grpSpPr>
            <a:xfrm>
              <a:off x="0" y="0"/>
              <a:ext cx="15286810" cy="3458779"/>
              <a:chOff x="0" y="0"/>
              <a:chExt cx="4182502" cy="946329"/>
            </a:xfrm>
          </p:grpSpPr>
          <p:sp>
            <p:nvSpPr>
              <p:cNvPr id="7" name="Freeform 7"/>
              <p:cNvSpPr/>
              <p:nvPr/>
            </p:nvSpPr>
            <p:spPr>
              <a:xfrm>
                <a:off x="0" y="0"/>
                <a:ext cx="4182502" cy="946329"/>
              </a:xfrm>
              <a:custGeom>
                <a:avLst/>
                <a:gdLst/>
                <a:ahLst/>
                <a:cxnLst/>
                <a:rect l="l" t="t" r="r" b="b"/>
                <a:pathLst>
                  <a:path w="4182502" h="946329">
                    <a:moveTo>
                      <a:pt x="0" y="0"/>
                    </a:moveTo>
                    <a:lnTo>
                      <a:pt x="4182502" y="0"/>
                    </a:lnTo>
                    <a:lnTo>
                      <a:pt x="4182502" y="946329"/>
                    </a:lnTo>
                    <a:lnTo>
                      <a:pt x="0" y="946329"/>
                    </a:lnTo>
                    <a:close/>
                  </a:path>
                </a:pathLst>
              </a:custGeom>
              <a:solidFill>
                <a:srgbClr val="FFF2A1"/>
              </a:solidFill>
            </p:spPr>
          </p:sp>
        </p:grpSp>
        <p:sp>
          <p:nvSpPr>
            <p:cNvPr id="8" name="TextBox 8"/>
            <p:cNvSpPr txBox="1"/>
            <p:nvPr/>
          </p:nvSpPr>
          <p:spPr>
            <a:xfrm>
              <a:off x="311451" y="483732"/>
              <a:ext cx="14663908" cy="769058"/>
            </a:xfrm>
            <a:prstGeom prst="rect">
              <a:avLst/>
            </a:prstGeom>
          </p:spPr>
          <p:txBody>
            <a:bodyPr lIns="0" tIns="0" rIns="0" bIns="0" rtlCol="0" anchor="t">
              <a:spAutoFit/>
            </a:bodyPr>
            <a:lstStyle/>
            <a:p>
              <a:pPr>
                <a:lnSpc>
                  <a:spcPts val="3266"/>
                </a:lnSpc>
              </a:pP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sát</a:t>
              </a:r>
              <a:r>
                <a:rPr lang="en-US" sz="2300" b="1" dirty="0">
                  <a:solidFill>
                    <a:srgbClr val="000000"/>
                  </a:solidFill>
                  <a:latin typeface="Arial" pitchFamily="34" charset="0"/>
                </a:rPr>
                <a:t> </a:t>
              </a:r>
              <a:r>
                <a:rPr lang="en-US" sz="2300" b="1" dirty="0" err="1">
                  <a:solidFill>
                    <a:srgbClr val="000000"/>
                  </a:solidFill>
                  <a:latin typeface="Arial" pitchFamily="34" charset="0"/>
                </a:rPr>
                <a:t>hình</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cho</a:t>
              </a:r>
              <a:r>
                <a:rPr lang="en-US" sz="2300" b="1" dirty="0">
                  <a:solidFill>
                    <a:srgbClr val="000000"/>
                  </a:solidFill>
                  <a:latin typeface="Arial" pitchFamily="34" charset="0"/>
                </a:rPr>
                <a:t> </a:t>
              </a:r>
              <a:r>
                <a:rPr lang="en-US" sz="2300" b="1" dirty="0" err="1">
                  <a:solidFill>
                    <a:srgbClr val="000000"/>
                  </a:solidFill>
                  <a:latin typeface="Arial" pitchFamily="34" charset="0"/>
                </a:rPr>
                <a:t>biết</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p:txBody>
        </p:sp>
      </p:grpSp>
      <p:pic>
        <p:nvPicPr>
          <p:cNvPr id="9" name="Picture 9"/>
          <p:cNvPicPr>
            <a:picLocks noChangeAspect="1"/>
          </p:cNvPicPr>
          <p:nvPr/>
        </p:nvPicPr>
        <p:blipFill>
          <a:blip r:embed="rId6"/>
          <a:srcRect b="2276"/>
          <a:stretch>
            <a:fillRect/>
          </a:stretch>
        </p:blipFill>
        <p:spPr>
          <a:xfrm>
            <a:off x="8417542" y="862542"/>
            <a:ext cx="3085662" cy="5858981"/>
          </a:xfrm>
          <a:prstGeom prst="rect">
            <a:avLst/>
          </a:prstGeom>
        </p:spPr>
      </p:pic>
      <p:pic>
        <p:nvPicPr>
          <p:cNvPr id="10" name="Picture 10"/>
          <p:cNvPicPr>
            <a:picLocks noChangeAspect="1"/>
          </p:cNvPicPr>
          <p:nvPr/>
        </p:nvPicPr>
        <p:blipFill>
          <a:blip r:embed="rId7"/>
          <a:srcRect/>
          <a:stretch>
            <a:fillRect/>
          </a:stretch>
        </p:blipFill>
        <p:spPr>
          <a:xfrm>
            <a:off x="3486094" y="2438400"/>
            <a:ext cx="4840942" cy="4283123"/>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85621" y="2438400"/>
            <a:ext cx="2678625" cy="4005309"/>
          </a:xfrm>
          <a:prstGeom prst="rect">
            <a:avLst/>
          </a:prstGeom>
        </p:spPr>
      </p:pic>
      <p:sp>
        <p:nvSpPr>
          <p:cNvPr id="12" name="TextBox 12"/>
          <p:cNvSpPr txBox="1"/>
          <p:nvPr/>
        </p:nvSpPr>
        <p:spPr>
          <a:xfrm>
            <a:off x="685622" y="818091"/>
            <a:ext cx="7641414"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Cấu tạo của hệ bài tiết nước tiểu</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28166"/>
            <a:ext cx="4875530" cy="115270"/>
          </a:xfrm>
          <a:prstGeom prst="rect">
            <a:avLst/>
          </a:prstGeom>
        </p:spPr>
      </p:pic>
      <p:sp>
        <p:nvSpPr>
          <p:cNvPr id="3" name="TextBox 3"/>
          <p:cNvSpPr txBox="1"/>
          <p:nvPr/>
        </p:nvSpPr>
        <p:spPr>
          <a:xfrm>
            <a:off x="3974615" y="464609"/>
            <a:ext cx="423959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II. HỆ BÀI TIẾT</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313295" y="628166"/>
            <a:ext cx="4875530" cy="115270"/>
          </a:xfrm>
          <a:prstGeom prst="rect">
            <a:avLst/>
          </a:prstGeom>
        </p:spPr>
      </p:pic>
      <p:pic>
        <p:nvPicPr>
          <p:cNvPr id="5" name="Picture 5"/>
          <p:cNvPicPr>
            <a:picLocks noChangeAspect="1"/>
          </p:cNvPicPr>
          <p:nvPr/>
        </p:nvPicPr>
        <p:blipFill>
          <a:blip r:embed="rId6"/>
          <a:srcRect b="2276"/>
          <a:stretch>
            <a:fillRect/>
          </a:stretch>
        </p:blipFill>
        <p:spPr>
          <a:xfrm>
            <a:off x="8417542" y="862542"/>
            <a:ext cx="3085662" cy="5858981"/>
          </a:xfrm>
          <a:prstGeom prst="rect">
            <a:avLst/>
          </a:prstGeom>
        </p:spPr>
      </p:pic>
      <p:pic>
        <p:nvPicPr>
          <p:cNvPr id="6" name="Picture 6"/>
          <p:cNvPicPr>
            <a:picLocks noChangeAspect="1"/>
          </p:cNvPicPr>
          <p:nvPr/>
        </p:nvPicPr>
        <p:blipFill>
          <a:blip r:embed="rId7"/>
          <a:srcRect/>
          <a:stretch>
            <a:fillRect/>
          </a:stretch>
        </p:blipFill>
        <p:spPr>
          <a:xfrm>
            <a:off x="3486094" y="2514600"/>
            <a:ext cx="4840942" cy="420692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85621" y="2514600"/>
            <a:ext cx="2678625" cy="3929109"/>
          </a:xfrm>
          <a:prstGeom prst="rect">
            <a:avLst/>
          </a:prstGeom>
        </p:spPr>
      </p:pic>
      <p:grpSp>
        <p:nvGrpSpPr>
          <p:cNvPr id="8" name="Group 8"/>
          <p:cNvGrpSpPr/>
          <p:nvPr/>
        </p:nvGrpSpPr>
        <p:grpSpPr>
          <a:xfrm>
            <a:off x="685622" y="1336675"/>
            <a:ext cx="7641414" cy="720726"/>
            <a:chOff x="0" y="0"/>
            <a:chExt cx="15286810" cy="1441451"/>
          </a:xfrm>
        </p:grpSpPr>
        <p:grpSp>
          <p:nvGrpSpPr>
            <p:cNvPr id="9" name="Group 9"/>
            <p:cNvGrpSpPr/>
            <p:nvPr/>
          </p:nvGrpSpPr>
          <p:grpSpPr>
            <a:xfrm>
              <a:off x="0" y="0"/>
              <a:ext cx="15286810" cy="1441451"/>
              <a:chOff x="0" y="0"/>
              <a:chExt cx="4182502" cy="394384"/>
            </a:xfrm>
          </p:grpSpPr>
          <p:sp>
            <p:nvSpPr>
              <p:cNvPr id="10" name="Freeform 10"/>
              <p:cNvSpPr/>
              <p:nvPr/>
            </p:nvSpPr>
            <p:spPr>
              <a:xfrm>
                <a:off x="0" y="0"/>
                <a:ext cx="4182502" cy="394384"/>
              </a:xfrm>
              <a:custGeom>
                <a:avLst/>
                <a:gdLst/>
                <a:ahLst/>
                <a:cxnLst/>
                <a:rect l="l" t="t" r="r" b="b"/>
                <a:pathLst>
                  <a:path w="4182502" h="946329">
                    <a:moveTo>
                      <a:pt x="0" y="0"/>
                    </a:moveTo>
                    <a:lnTo>
                      <a:pt x="4182502" y="0"/>
                    </a:lnTo>
                    <a:lnTo>
                      <a:pt x="4182502" y="946329"/>
                    </a:lnTo>
                    <a:lnTo>
                      <a:pt x="0" y="946329"/>
                    </a:lnTo>
                    <a:close/>
                  </a:path>
                </a:pathLst>
              </a:custGeom>
              <a:solidFill>
                <a:srgbClr val="C01E27"/>
              </a:solidFill>
            </p:spPr>
          </p:sp>
        </p:grpSp>
        <p:sp>
          <p:nvSpPr>
            <p:cNvPr id="11" name="TextBox 11"/>
            <p:cNvSpPr txBox="1"/>
            <p:nvPr/>
          </p:nvSpPr>
          <p:spPr>
            <a:xfrm>
              <a:off x="311451" y="70982"/>
              <a:ext cx="14663908" cy="849463"/>
            </a:xfrm>
            <a:prstGeom prst="rect">
              <a:avLst/>
            </a:prstGeom>
          </p:spPr>
          <p:txBody>
            <a:bodyPr lIns="0" tIns="0" rIns="0" bIns="0" rtlCol="0" anchor="t">
              <a:spAutoFit/>
            </a:bodyPr>
            <a:lstStyle/>
            <a:p>
              <a:pPr algn="just">
                <a:lnSpc>
                  <a:spcPct val="120000"/>
                </a:lnSpc>
                <a:spcBef>
                  <a:spcPct val="0"/>
                </a:spcBef>
              </a:pPr>
              <a:r>
                <a:rPr lang="en-US" sz="2300" b="1" dirty="0" err="1" smtClean="0">
                  <a:solidFill>
                    <a:srgbClr val="FFFFFF"/>
                  </a:solidFill>
                  <a:latin typeface="Arial" pitchFamily="34" charset="0"/>
                </a:rPr>
                <a:t>Hệ</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bài</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tiết</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nước</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tiểu</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bao</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gồm</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các</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cơ</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quan</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nào</a:t>
              </a:r>
              <a:r>
                <a:rPr lang="en-US" sz="2300" b="1" dirty="0" smtClean="0">
                  <a:solidFill>
                    <a:srgbClr val="FFFFFF"/>
                  </a:solidFill>
                  <a:latin typeface="Arial" pitchFamily="34" charset="0"/>
                </a:rPr>
                <a:t>?</a:t>
              </a:r>
              <a:endParaRPr lang="en-US" sz="2300" b="1" dirty="0">
                <a:solidFill>
                  <a:srgbClr val="FFFFFF"/>
                </a:solidFill>
                <a:latin typeface="Arial" pitchFamily="34" charset="0"/>
              </a:endParaRPr>
            </a:p>
          </p:txBody>
        </p:sp>
      </p:grpSp>
      <p:sp>
        <p:nvSpPr>
          <p:cNvPr id="12" name="TextBox 12"/>
          <p:cNvSpPr txBox="1"/>
          <p:nvPr/>
        </p:nvSpPr>
        <p:spPr>
          <a:xfrm>
            <a:off x="685622" y="818091"/>
            <a:ext cx="7641414"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Cấu tạo của hệ bài tiết nước tiểu</a:t>
            </a:r>
          </a:p>
        </p:txBody>
      </p:sp>
    </p:spTree>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28166"/>
            <a:ext cx="4875530" cy="115270"/>
          </a:xfrm>
          <a:prstGeom prst="rect">
            <a:avLst/>
          </a:prstGeom>
        </p:spPr>
      </p:pic>
      <p:sp>
        <p:nvSpPr>
          <p:cNvPr id="3" name="TextBox 3"/>
          <p:cNvSpPr txBox="1"/>
          <p:nvPr/>
        </p:nvSpPr>
        <p:spPr>
          <a:xfrm>
            <a:off x="3974615" y="464609"/>
            <a:ext cx="423959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II. HỆ BÀI TIẾT</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313295" y="628166"/>
            <a:ext cx="4875530" cy="115270"/>
          </a:xfrm>
          <a:prstGeom prst="rect">
            <a:avLst/>
          </a:prstGeom>
        </p:spPr>
      </p:pic>
      <p:pic>
        <p:nvPicPr>
          <p:cNvPr id="5" name="Picture 5"/>
          <p:cNvPicPr>
            <a:picLocks noChangeAspect="1"/>
          </p:cNvPicPr>
          <p:nvPr/>
        </p:nvPicPr>
        <p:blipFill>
          <a:blip r:embed="rId6"/>
          <a:srcRect b="2276"/>
          <a:stretch>
            <a:fillRect/>
          </a:stretch>
        </p:blipFill>
        <p:spPr>
          <a:xfrm>
            <a:off x="8417542" y="862542"/>
            <a:ext cx="3085662" cy="5858981"/>
          </a:xfrm>
          <a:prstGeom prst="rect">
            <a:avLst/>
          </a:prstGeom>
        </p:spPr>
      </p:pic>
      <p:pic>
        <p:nvPicPr>
          <p:cNvPr id="6" name="Picture 6"/>
          <p:cNvPicPr>
            <a:picLocks noChangeAspect="1"/>
          </p:cNvPicPr>
          <p:nvPr/>
        </p:nvPicPr>
        <p:blipFill>
          <a:blip r:embed="rId7"/>
          <a:srcRect/>
          <a:stretch>
            <a:fillRect/>
          </a:stretch>
        </p:blipFill>
        <p:spPr>
          <a:xfrm>
            <a:off x="3486094" y="2819400"/>
            <a:ext cx="4840942" cy="390212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85621" y="2819400"/>
            <a:ext cx="2678625" cy="3624309"/>
          </a:xfrm>
          <a:prstGeom prst="rect">
            <a:avLst/>
          </a:prstGeom>
        </p:spPr>
      </p:pic>
      <p:sp>
        <p:nvSpPr>
          <p:cNvPr id="12" name="TextBox 12"/>
          <p:cNvSpPr txBox="1"/>
          <p:nvPr/>
        </p:nvSpPr>
        <p:spPr>
          <a:xfrm>
            <a:off x="685622" y="818091"/>
            <a:ext cx="7641414"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Cấu tạo của hệ bài tiết nước tiểu</a:t>
            </a:r>
          </a:p>
        </p:txBody>
      </p:sp>
      <p:grpSp>
        <p:nvGrpSpPr>
          <p:cNvPr id="13" name="Group 5"/>
          <p:cNvGrpSpPr/>
          <p:nvPr/>
        </p:nvGrpSpPr>
        <p:grpSpPr>
          <a:xfrm>
            <a:off x="685622" y="1336675"/>
            <a:ext cx="7641414" cy="1370376"/>
            <a:chOff x="0" y="0"/>
            <a:chExt cx="15286810" cy="6576471"/>
          </a:xfrm>
        </p:grpSpPr>
        <p:grpSp>
          <p:nvGrpSpPr>
            <p:cNvPr id="14" name="Group 6"/>
            <p:cNvGrpSpPr/>
            <p:nvPr/>
          </p:nvGrpSpPr>
          <p:grpSpPr>
            <a:xfrm>
              <a:off x="0" y="0"/>
              <a:ext cx="15286810" cy="5419269"/>
              <a:chOff x="0" y="0"/>
              <a:chExt cx="4182502" cy="1482723"/>
            </a:xfrm>
          </p:grpSpPr>
          <p:sp>
            <p:nvSpPr>
              <p:cNvPr id="16" name="Freeform 7"/>
              <p:cNvSpPr/>
              <p:nvPr/>
            </p:nvSpPr>
            <p:spPr>
              <a:xfrm>
                <a:off x="0" y="0"/>
                <a:ext cx="4182502" cy="1482723"/>
              </a:xfrm>
              <a:custGeom>
                <a:avLst/>
                <a:gdLst/>
                <a:ahLst/>
                <a:cxnLst/>
                <a:rect l="l" t="t" r="r" b="b"/>
                <a:pathLst>
                  <a:path w="4182502" h="946329">
                    <a:moveTo>
                      <a:pt x="0" y="0"/>
                    </a:moveTo>
                    <a:lnTo>
                      <a:pt x="4182502" y="0"/>
                    </a:lnTo>
                    <a:lnTo>
                      <a:pt x="4182502" y="946329"/>
                    </a:lnTo>
                    <a:lnTo>
                      <a:pt x="0" y="946329"/>
                    </a:lnTo>
                    <a:close/>
                  </a:path>
                </a:pathLst>
              </a:custGeom>
              <a:solidFill>
                <a:srgbClr val="FFF2A1"/>
              </a:solidFill>
            </p:spPr>
          </p:sp>
        </p:grpSp>
        <p:sp>
          <p:nvSpPr>
            <p:cNvPr id="15" name="TextBox 8"/>
            <p:cNvSpPr txBox="1"/>
            <p:nvPr/>
          </p:nvSpPr>
          <p:spPr>
            <a:xfrm>
              <a:off x="311451" y="483732"/>
              <a:ext cx="14663908" cy="6092739"/>
            </a:xfrm>
            <a:prstGeom prst="rect">
              <a:avLst/>
            </a:prstGeom>
          </p:spPr>
          <p:txBody>
            <a:bodyPr lIns="0" tIns="0" rIns="0" bIns="0" rtlCol="0" anchor="t">
              <a:spAutoFit/>
            </a:bodyPr>
            <a:lstStyle/>
            <a:p>
              <a:pPr>
                <a:lnSpc>
                  <a:spcPts val="3266"/>
                </a:lnSpc>
              </a:pPr>
              <a:r>
                <a:rPr lang="en-US" sz="2300" b="1" dirty="0" smtClean="0">
                  <a:latin typeface="Arial" pitchFamily="34" charset="0"/>
                </a:rPr>
                <a:t>- </a:t>
              </a:r>
              <a:r>
                <a:rPr lang="en-US" sz="2300" b="1" dirty="0" err="1" smtClean="0">
                  <a:latin typeface="Arial" pitchFamily="34" charset="0"/>
                </a:rPr>
                <a:t>Hệ</a:t>
              </a:r>
              <a:r>
                <a:rPr lang="en-US" sz="2300" b="1" dirty="0" smtClean="0">
                  <a:latin typeface="Arial" pitchFamily="34" charset="0"/>
                </a:rPr>
                <a:t> </a:t>
              </a:r>
              <a:r>
                <a:rPr lang="en-US" sz="2300" b="1" dirty="0" err="1">
                  <a:latin typeface="Arial" pitchFamily="34" charset="0"/>
                </a:rPr>
                <a:t>bài</a:t>
              </a:r>
              <a:r>
                <a:rPr lang="en-US" sz="2300" b="1" dirty="0">
                  <a:latin typeface="Arial" pitchFamily="34" charset="0"/>
                </a:rPr>
                <a:t> </a:t>
              </a:r>
              <a:r>
                <a:rPr lang="en-US" sz="2300" b="1" dirty="0" err="1">
                  <a:latin typeface="Arial" pitchFamily="34" charset="0"/>
                </a:rPr>
                <a:t>tiết</a:t>
              </a:r>
              <a:r>
                <a:rPr lang="en-US" sz="2300" b="1" dirty="0">
                  <a:latin typeface="Arial" pitchFamily="34" charset="0"/>
                </a:rPr>
                <a:t> </a:t>
              </a:r>
              <a:r>
                <a:rPr lang="en-US" sz="2300" b="1" dirty="0" err="1">
                  <a:latin typeface="Arial" pitchFamily="34" charset="0"/>
                </a:rPr>
                <a:t>nước</a:t>
              </a:r>
              <a:r>
                <a:rPr lang="en-US" sz="2300" b="1" dirty="0">
                  <a:latin typeface="Arial" pitchFamily="34" charset="0"/>
                </a:rPr>
                <a:t> </a:t>
              </a:r>
              <a:r>
                <a:rPr lang="en-US" sz="2300" b="1" dirty="0" err="1">
                  <a:latin typeface="Arial" pitchFamily="34" charset="0"/>
                </a:rPr>
                <a:t>tiểu</a:t>
              </a:r>
              <a:r>
                <a:rPr lang="en-US" sz="2300" b="1" dirty="0">
                  <a:latin typeface="Arial" pitchFamily="34" charset="0"/>
                </a:rPr>
                <a:t> </a:t>
              </a:r>
              <a:r>
                <a:rPr lang="en-US" sz="2300" b="1" dirty="0" err="1">
                  <a:latin typeface="Arial" pitchFamily="34" charset="0"/>
                </a:rPr>
                <a:t>bao</a:t>
              </a:r>
              <a:r>
                <a:rPr lang="en-US" sz="2300" b="1" dirty="0">
                  <a:latin typeface="Arial" pitchFamily="34" charset="0"/>
                </a:rPr>
                <a:t> </a:t>
              </a:r>
              <a:r>
                <a:rPr lang="en-US" sz="2300" b="1" dirty="0" err="1">
                  <a:latin typeface="Arial" pitchFamily="34" charset="0"/>
                </a:rPr>
                <a:t>gồm</a:t>
              </a:r>
              <a:r>
                <a:rPr lang="en-US" sz="2300" b="1" dirty="0">
                  <a:latin typeface="Arial" pitchFamily="34" charset="0"/>
                </a:rPr>
                <a:t>: 2 </a:t>
              </a:r>
              <a:r>
                <a:rPr lang="en-US" sz="2300" b="1" dirty="0" err="1">
                  <a:latin typeface="Arial" pitchFamily="34" charset="0"/>
                </a:rPr>
                <a:t>quả</a:t>
              </a:r>
              <a:r>
                <a:rPr lang="en-US" sz="2300" b="1" dirty="0">
                  <a:latin typeface="Arial" pitchFamily="34" charset="0"/>
                </a:rPr>
                <a:t> </a:t>
              </a:r>
              <a:r>
                <a:rPr lang="en-US" sz="2300" b="1" dirty="0" err="1">
                  <a:latin typeface="Arial" pitchFamily="34" charset="0"/>
                </a:rPr>
                <a:t>thận</a:t>
              </a:r>
              <a:r>
                <a:rPr lang="en-US" sz="2300" b="1" dirty="0">
                  <a:latin typeface="Arial" pitchFamily="34" charset="0"/>
                </a:rPr>
                <a:t>; 2 </a:t>
              </a:r>
              <a:r>
                <a:rPr lang="en-US" sz="2300" b="1" dirty="0" err="1">
                  <a:latin typeface="Arial" pitchFamily="34" charset="0"/>
                </a:rPr>
                <a:t>ống</a:t>
              </a:r>
              <a:r>
                <a:rPr lang="en-US" sz="2300" b="1" dirty="0">
                  <a:latin typeface="Arial" pitchFamily="34" charset="0"/>
                </a:rPr>
                <a:t> </a:t>
              </a:r>
              <a:r>
                <a:rPr lang="en-US" sz="2300" b="1" dirty="0" err="1">
                  <a:latin typeface="Arial" pitchFamily="34" charset="0"/>
                </a:rPr>
                <a:t>dẫn</a:t>
              </a:r>
              <a:r>
                <a:rPr lang="en-US" sz="2300" b="1" dirty="0">
                  <a:latin typeface="Arial" pitchFamily="34" charset="0"/>
                </a:rPr>
                <a:t> </a:t>
              </a:r>
              <a:r>
                <a:rPr lang="en-US" sz="2300" b="1" dirty="0" err="1">
                  <a:latin typeface="Arial" pitchFamily="34" charset="0"/>
                </a:rPr>
                <a:t>nước</a:t>
              </a:r>
              <a:r>
                <a:rPr lang="en-US" sz="2300" b="1" dirty="0">
                  <a:latin typeface="Arial" pitchFamily="34" charset="0"/>
                </a:rPr>
                <a:t> </a:t>
              </a:r>
              <a:r>
                <a:rPr lang="en-US" sz="2300" b="1" dirty="0" err="1">
                  <a:latin typeface="Arial" pitchFamily="34" charset="0"/>
                </a:rPr>
                <a:t>tiểu</a:t>
              </a:r>
              <a:r>
                <a:rPr lang="en-US" sz="2300" b="1" dirty="0">
                  <a:latin typeface="Arial" pitchFamily="34" charset="0"/>
                </a:rPr>
                <a:t>; 01 </a:t>
              </a:r>
              <a:r>
                <a:rPr lang="en-US" sz="2300" b="1" dirty="0" err="1">
                  <a:latin typeface="Arial" pitchFamily="34" charset="0"/>
                </a:rPr>
                <a:t>bóng</a:t>
              </a:r>
              <a:r>
                <a:rPr lang="en-US" sz="2300" b="1" dirty="0">
                  <a:latin typeface="Arial" pitchFamily="34" charset="0"/>
                </a:rPr>
                <a:t> </a:t>
              </a:r>
              <a:r>
                <a:rPr lang="en-US" sz="2300" b="1" dirty="0" err="1">
                  <a:latin typeface="Arial" pitchFamily="34" charset="0"/>
                </a:rPr>
                <a:t>đái</a:t>
              </a:r>
              <a:r>
                <a:rPr lang="en-US" sz="2300" b="1" dirty="0">
                  <a:latin typeface="Arial" pitchFamily="34" charset="0"/>
                </a:rPr>
                <a:t>(</a:t>
              </a:r>
              <a:r>
                <a:rPr lang="en-US" sz="2300" b="1" dirty="0" err="1">
                  <a:latin typeface="Arial" pitchFamily="34" charset="0"/>
                </a:rPr>
                <a:t>bàng</a:t>
              </a:r>
              <a:r>
                <a:rPr lang="en-US" sz="2300" b="1" dirty="0">
                  <a:latin typeface="Arial" pitchFamily="34" charset="0"/>
                </a:rPr>
                <a:t> </a:t>
              </a:r>
              <a:r>
                <a:rPr lang="en-US" sz="2300" b="1" dirty="0" err="1">
                  <a:latin typeface="Arial" pitchFamily="34" charset="0"/>
                </a:rPr>
                <a:t>quang</a:t>
              </a:r>
              <a:r>
                <a:rPr lang="en-US" sz="2300" b="1" dirty="0">
                  <a:latin typeface="Arial" pitchFamily="34" charset="0"/>
                </a:rPr>
                <a:t>); 01 </a:t>
              </a:r>
              <a:r>
                <a:rPr lang="en-US" sz="2300" b="1" dirty="0" err="1">
                  <a:latin typeface="Arial" pitchFamily="34" charset="0"/>
                </a:rPr>
                <a:t>ống</a:t>
              </a:r>
              <a:r>
                <a:rPr lang="en-US" sz="2300" b="1" dirty="0">
                  <a:latin typeface="Arial" pitchFamily="34" charset="0"/>
                </a:rPr>
                <a:t> </a:t>
              </a:r>
              <a:r>
                <a:rPr lang="en-US" sz="2300" b="1" dirty="0" err="1">
                  <a:latin typeface="Arial" pitchFamily="34" charset="0"/>
                </a:rPr>
                <a:t>đái</a:t>
              </a:r>
              <a:endParaRPr lang="en-US" sz="2300" b="1" dirty="0">
                <a:latin typeface="Arial" pitchFamily="34" charset="0"/>
              </a:endParaRPr>
            </a:p>
            <a:p>
              <a:pPr>
                <a:lnSpc>
                  <a:spcPts val="3266"/>
                </a:lnSpc>
              </a:pPr>
              <a:endParaRPr lang="en-US" sz="2300" b="1" dirty="0">
                <a:solidFill>
                  <a:srgbClr val="000000"/>
                </a:solidFill>
                <a:latin typeface="Arial" pitchFamily="34" charset="0"/>
              </a:endParaRPr>
            </a:p>
          </p:txBody>
        </p:sp>
      </p:grpSp>
    </p:spTree>
    <p:extLst>
      <p:ext uri="{BB962C8B-B14F-4D97-AF65-F5344CB8AC3E}">
        <p14:creationId xmlns:p14="http://schemas.microsoft.com/office/powerpoint/2010/main" val="3866375048"/>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28166"/>
            <a:ext cx="4875530" cy="115270"/>
          </a:xfrm>
          <a:prstGeom prst="rect">
            <a:avLst/>
          </a:prstGeom>
        </p:spPr>
      </p:pic>
      <p:sp>
        <p:nvSpPr>
          <p:cNvPr id="3" name="TextBox 3"/>
          <p:cNvSpPr txBox="1"/>
          <p:nvPr/>
        </p:nvSpPr>
        <p:spPr>
          <a:xfrm>
            <a:off x="3974615" y="464609"/>
            <a:ext cx="423959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II. HỆ BÀI TIẾT</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313295" y="628166"/>
            <a:ext cx="4875530" cy="115270"/>
          </a:xfrm>
          <a:prstGeom prst="rect">
            <a:avLst/>
          </a:prstGeom>
        </p:spPr>
      </p:pic>
      <p:pic>
        <p:nvPicPr>
          <p:cNvPr id="5" name="Picture 5"/>
          <p:cNvPicPr>
            <a:picLocks noChangeAspect="1"/>
          </p:cNvPicPr>
          <p:nvPr/>
        </p:nvPicPr>
        <p:blipFill>
          <a:blip r:embed="rId6"/>
          <a:srcRect b="2276"/>
          <a:stretch>
            <a:fillRect/>
          </a:stretch>
        </p:blipFill>
        <p:spPr>
          <a:xfrm>
            <a:off x="8417542" y="862542"/>
            <a:ext cx="3085662" cy="5858981"/>
          </a:xfrm>
          <a:prstGeom prst="rect">
            <a:avLst/>
          </a:prstGeom>
        </p:spPr>
      </p:pic>
      <p:pic>
        <p:nvPicPr>
          <p:cNvPr id="6" name="Picture 6"/>
          <p:cNvPicPr>
            <a:picLocks noChangeAspect="1"/>
          </p:cNvPicPr>
          <p:nvPr/>
        </p:nvPicPr>
        <p:blipFill>
          <a:blip r:embed="rId7"/>
          <a:srcRect/>
          <a:stretch>
            <a:fillRect/>
          </a:stretch>
        </p:blipFill>
        <p:spPr>
          <a:xfrm>
            <a:off x="3486094" y="2743200"/>
            <a:ext cx="4840942" cy="397832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85622" y="2743200"/>
            <a:ext cx="2678625" cy="3718273"/>
          </a:xfrm>
          <a:prstGeom prst="rect">
            <a:avLst/>
          </a:prstGeom>
        </p:spPr>
      </p:pic>
      <p:grpSp>
        <p:nvGrpSpPr>
          <p:cNvPr id="8" name="Group 8"/>
          <p:cNvGrpSpPr/>
          <p:nvPr/>
        </p:nvGrpSpPr>
        <p:grpSpPr>
          <a:xfrm>
            <a:off x="685622" y="1336675"/>
            <a:ext cx="7641414" cy="1073316"/>
            <a:chOff x="0" y="0"/>
            <a:chExt cx="15286810" cy="2146632"/>
          </a:xfrm>
        </p:grpSpPr>
        <p:grpSp>
          <p:nvGrpSpPr>
            <p:cNvPr id="9" name="Group 9"/>
            <p:cNvGrpSpPr/>
            <p:nvPr/>
          </p:nvGrpSpPr>
          <p:grpSpPr>
            <a:xfrm>
              <a:off x="0" y="0"/>
              <a:ext cx="15286810" cy="2146632"/>
              <a:chOff x="0" y="0"/>
              <a:chExt cx="4182502" cy="587323"/>
            </a:xfrm>
          </p:grpSpPr>
          <p:sp>
            <p:nvSpPr>
              <p:cNvPr id="10" name="Freeform 10"/>
              <p:cNvSpPr/>
              <p:nvPr/>
            </p:nvSpPr>
            <p:spPr>
              <a:xfrm>
                <a:off x="0" y="0"/>
                <a:ext cx="4182502" cy="587323"/>
              </a:xfrm>
              <a:custGeom>
                <a:avLst/>
                <a:gdLst/>
                <a:ahLst/>
                <a:cxnLst/>
                <a:rect l="l" t="t" r="r" b="b"/>
                <a:pathLst>
                  <a:path w="4182502" h="946329">
                    <a:moveTo>
                      <a:pt x="0" y="0"/>
                    </a:moveTo>
                    <a:lnTo>
                      <a:pt x="4182502" y="0"/>
                    </a:lnTo>
                    <a:lnTo>
                      <a:pt x="4182502" y="946329"/>
                    </a:lnTo>
                    <a:lnTo>
                      <a:pt x="0" y="946329"/>
                    </a:lnTo>
                    <a:close/>
                  </a:path>
                </a:pathLst>
              </a:custGeom>
              <a:solidFill>
                <a:srgbClr val="C01E27"/>
              </a:solidFill>
            </p:spPr>
          </p:sp>
        </p:grpSp>
        <p:sp>
          <p:nvSpPr>
            <p:cNvPr id="11" name="TextBox 11"/>
            <p:cNvSpPr txBox="1"/>
            <p:nvPr/>
          </p:nvSpPr>
          <p:spPr>
            <a:xfrm>
              <a:off x="311451" y="70982"/>
              <a:ext cx="14663908" cy="1698926"/>
            </a:xfrm>
            <a:prstGeom prst="rect">
              <a:avLst/>
            </a:prstGeom>
          </p:spPr>
          <p:txBody>
            <a:bodyPr lIns="0" tIns="0" rIns="0" bIns="0" rtlCol="0" anchor="t">
              <a:spAutoFit/>
            </a:bodyPr>
            <a:lstStyle/>
            <a:p>
              <a:pPr algn="just">
                <a:lnSpc>
                  <a:spcPct val="120000"/>
                </a:lnSpc>
                <a:spcBef>
                  <a:spcPct val="0"/>
                </a:spcBef>
              </a:pPr>
              <a:r>
                <a:rPr lang="en-US" sz="2300" b="1" dirty="0" err="1" smtClean="0">
                  <a:solidFill>
                    <a:srgbClr val="FFFFFF"/>
                  </a:solidFill>
                  <a:latin typeface="Arial" pitchFamily="34" charset="0"/>
                </a:rPr>
                <a:t>Trong</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các</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cơ</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quan</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cấu</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tạo</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nên</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hệ</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bài</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tiết</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nước</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tiểu</a:t>
              </a:r>
              <a:r>
                <a:rPr lang="en-US" sz="2300" b="1" dirty="0">
                  <a:solidFill>
                    <a:srgbClr val="FFFFFF"/>
                  </a:solidFill>
                  <a:latin typeface="Arial" pitchFamily="34" charset="0"/>
                </a:rPr>
                <a:t>,</a:t>
              </a:r>
              <a:r>
                <a:rPr lang="en-US" sz="2300" b="1" dirty="0" smtClean="0">
                  <a:solidFill>
                    <a:srgbClr val="FFFFFF"/>
                  </a:solidFill>
                  <a:latin typeface="Arial" pitchFamily="34" charset="0"/>
                </a:rPr>
                <a:t> </a:t>
              </a:r>
              <a:r>
                <a:rPr lang="en-US" sz="2300" b="1" dirty="0" err="1">
                  <a:solidFill>
                    <a:srgbClr val="FFFFFF"/>
                  </a:solidFill>
                  <a:latin typeface="Arial" pitchFamily="34" charset="0"/>
                </a:rPr>
                <a:t>b</a:t>
              </a:r>
              <a:r>
                <a:rPr lang="en-US" sz="2300" b="1" dirty="0" err="1" smtClean="0">
                  <a:solidFill>
                    <a:srgbClr val="FFFFFF"/>
                  </a:solidFill>
                  <a:latin typeface="Arial" pitchFamily="34" charset="0"/>
                </a:rPr>
                <a:t>ộ</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phận</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đóng</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vai</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trò</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quan</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trọng</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nhất</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là</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gì</a:t>
              </a:r>
              <a:r>
                <a:rPr lang="en-US" sz="2300" b="1" dirty="0">
                  <a:solidFill>
                    <a:srgbClr val="FFFFFF"/>
                  </a:solidFill>
                  <a:latin typeface="Arial" pitchFamily="34" charset="0"/>
                </a:rPr>
                <a:t>?</a:t>
              </a:r>
            </a:p>
          </p:txBody>
        </p:sp>
      </p:grpSp>
      <p:sp>
        <p:nvSpPr>
          <p:cNvPr id="12" name="TextBox 12"/>
          <p:cNvSpPr txBox="1"/>
          <p:nvPr/>
        </p:nvSpPr>
        <p:spPr>
          <a:xfrm>
            <a:off x="685622" y="818091"/>
            <a:ext cx="7641414"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Cấu tạo của hệ bài tiết nước tiểu</a:t>
            </a:r>
          </a:p>
        </p:txBody>
      </p:sp>
    </p:spTree>
    <p:extLst>
      <p:ext uri="{BB962C8B-B14F-4D97-AF65-F5344CB8AC3E}">
        <p14:creationId xmlns:p14="http://schemas.microsoft.com/office/powerpoint/2010/main" val="332251868"/>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28166"/>
            <a:ext cx="4875530" cy="115270"/>
          </a:xfrm>
          <a:prstGeom prst="rect">
            <a:avLst/>
          </a:prstGeom>
        </p:spPr>
      </p:pic>
      <p:sp>
        <p:nvSpPr>
          <p:cNvPr id="3" name="TextBox 3"/>
          <p:cNvSpPr txBox="1"/>
          <p:nvPr/>
        </p:nvSpPr>
        <p:spPr>
          <a:xfrm>
            <a:off x="3974615" y="464609"/>
            <a:ext cx="423959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II. HỆ BÀI TIẾT</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313295" y="628166"/>
            <a:ext cx="4875530" cy="115270"/>
          </a:xfrm>
          <a:prstGeom prst="rect">
            <a:avLst/>
          </a:prstGeom>
        </p:spPr>
      </p:pic>
      <p:pic>
        <p:nvPicPr>
          <p:cNvPr id="5" name="Picture 5"/>
          <p:cNvPicPr>
            <a:picLocks noChangeAspect="1"/>
          </p:cNvPicPr>
          <p:nvPr/>
        </p:nvPicPr>
        <p:blipFill>
          <a:blip r:embed="rId6"/>
          <a:srcRect b="2276"/>
          <a:stretch>
            <a:fillRect/>
          </a:stretch>
        </p:blipFill>
        <p:spPr>
          <a:xfrm>
            <a:off x="8417542" y="862542"/>
            <a:ext cx="3085662" cy="5858981"/>
          </a:xfrm>
          <a:prstGeom prst="rect">
            <a:avLst/>
          </a:prstGeom>
        </p:spPr>
      </p:pic>
      <p:pic>
        <p:nvPicPr>
          <p:cNvPr id="6" name="Picture 6"/>
          <p:cNvPicPr>
            <a:picLocks noChangeAspect="1"/>
          </p:cNvPicPr>
          <p:nvPr/>
        </p:nvPicPr>
        <p:blipFill>
          <a:blip r:embed="rId7"/>
          <a:srcRect/>
          <a:stretch>
            <a:fillRect/>
          </a:stretch>
        </p:blipFill>
        <p:spPr>
          <a:xfrm>
            <a:off x="3486094" y="2819400"/>
            <a:ext cx="4840942" cy="390212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85621" y="2819400"/>
            <a:ext cx="2678625" cy="3624309"/>
          </a:xfrm>
          <a:prstGeom prst="rect">
            <a:avLst/>
          </a:prstGeom>
        </p:spPr>
      </p:pic>
      <p:sp>
        <p:nvSpPr>
          <p:cNvPr id="12" name="TextBox 12"/>
          <p:cNvSpPr txBox="1"/>
          <p:nvPr/>
        </p:nvSpPr>
        <p:spPr>
          <a:xfrm>
            <a:off x="685622" y="818091"/>
            <a:ext cx="7641414"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Cấu tạo của hệ bài tiết nước tiểu</a:t>
            </a:r>
          </a:p>
        </p:txBody>
      </p:sp>
      <p:grpSp>
        <p:nvGrpSpPr>
          <p:cNvPr id="14" name="Group 5"/>
          <p:cNvGrpSpPr/>
          <p:nvPr/>
        </p:nvGrpSpPr>
        <p:grpSpPr>
          <a:xfrm>
            <a:off x="685622" y="1336675"/>
            <a:ext cx="7641414" cy="1330325"/>
            <a:chOff x="0" y="0"/>
            <a:chExt cx="15286810" cy="4372936"/>
          </a:xfrm>
        </p:grpSpPr>
        <p:grpSp>
          <p:nvGrpSpPr>
            <p:cNvPr id="15" name="Group 6"/>
            <p:cNvGrpSpPr/>
            <p:nvPr/>
          </p:nvGrpSpPr>
          <p:grpSpPr>
            <a:xfrm>
              <a:off x="0" y="0"/>
              <a:ext cx="15286810" cy="3458779"/>
              <a:chOff x="0" y="0"/>
              <a:chExt cx="4182502" cy="946329"/>
            </a:xfrm>
          </p:grpSpPr>
          <p:sp>
            <p:nvSpPr>
              <p:cNvPr id="17" name="Freeform 7"/>
              <p:cNvSpPr/>
              <p:nvPr/>
            </p:nvSpPr>
            <p:spPr>
              <a:xfrm>
                <a:off x="0" y="0"/>
                <a:ext cx="4182502" cy="946329"/>
              </a:xfrm>
              <a:custGeom>
                <a:avLst/>
                <a:gdLst/>
                <a:ahLst/>
                <a:cxnLst/>
                <a:rect l="l" t="t" r="r" b="b"/>
                <a:pathLst>
                  <a:path w="4182502" h="946329">
                    <a:moveTo>
                      <a:pt x="0" y="0"/>
                    </a:moveTo>
                    <a:lnTo>
                      <a:pt x="4182502" y="0"/>
                    </a:lnTo>
                    <a:lnTo>
                      <a:pt x="4182502" y="946329"/>
                    </a:lnTo>
                    <a:lnTo>
                      <a:pt x="0" y="946329"/>
                    </a:lnTo>
                    <a:close/>
                  </a:path>
                </a:pathLst>
              </a:custGeom>
              <a:solidFill>
                <a:srgbClr val="FFF2A1"/>
              </a:solidFill>
            </p:spPr>
          </p:sp>
        </p:grpSp>
        <p:sp>
          <p:nvSpPr>
            <p:cNvPr id="16" name="TextBox 8"/>
            <p:cNvSpPr txBox="1"/>
            <p:nvPr/>
          </p:nvSpPr>
          <p:spPr>
            <a:xfrm>
              <a:off x="311451" y="483732"/>
              <a:ext cx="14663908" cy="3889204"/>
            </a:xfrm>
            <a:prstGeom prst="rect">
              <a:avLst/>
            </a:prstGeom>
          </p:spPr>
          <p:txBody>
            <a:bodyPr lIns="0" tIns="0" rIns="0" bIns="0" rtlCol="0" anchor="t">
              <a:spAutoFit/>
            </a:bodyPr>
            <a:lstStyle/>
            <a:p>
              <a:pPr algn="just">
                <a:lnSpc>
                  <a:spcPct val="120000"/>
                </a:lnSpc>
                <a:spcBef>
                  <a:spcPct val="0"/>
                </a:spcBef>
              </a:pPr>
              <a:r>
                <a:rPr lang="en-US" sz="2300" b="1" dirty="0">
                  <a:latin typeface="Arial" pitchFamily="34" charset="0"/>
                </a:rPr>
                <a:t>- </a:t>
              </a:r>
              <a:r>
                <a:rPr lang="en-US" sz="2300" b="1" dirty="0" err="1">
                  <a:latin typeface="Arial" pitchFamily="34" charset="0"/>
                </a:rPr>
                <a:t>Trong</a:t>
              </a:r>
              <a:r>
                <a:rPr lang="en-US" sz="2300" b="1" dirty="0">
                  <a:latin typeface="Arial" pitchFamily="34" charset="0"/>
                </a:rPr>
                <a:t> </a:t>
              </a:r>
              <a:r>
                <a:rPr lang="en-US" sz="2300" b="1" dirty="0" err="1">
                  <a:latin typeface="Arial" pitchFamily="34" charset="0"/>
                </a:rPr>
                <a:t>thành</a:t>
              </a:r>
              <a:r>
                <a:rPr lang="en-US" sz="2300" b="1" dirty="0">
                  <a:latin typeface="Arial" pitchFamily="34" charset="0"/>
                </a:rPr>
                <a:t> </a:t>
              </a:r>
              <a:r>
                <a:rPr lang="en-US" sz="2300" b="1" dirty="0" err="1">
                  <a:latin typeface="Arial" pitchFamily="34" charset="0"/>
                </a:rPr>
                <a:t>phần</a:t>
              </a:r>
              <a:r>
                <a:rPr lang="en-US" sz="2300" b="1" dirty="0">
                  <a:latin typeface="Arial" pitchFamily="34" charset="0"/>
                </a:rPr>
                <a:t> </a:t>
              </a:r>
              <a:r>
                <a:rPr lang="en-US" sz="2300" b="1" dirty="0" err="1">
                  <a:latin typeface="Arial" pitchFamily="34" charset="0"/>
                </a:rPr>
                <a:t>cấu</a:t>
              </a:r>
              <a:r>
                <a:rPr lang="en-US" sz="2300" b="1" dirty="0">
                  <a:latin typeface="Arial" pitchFamily="34" charset="0"/>
                </a:rPr>
                <a:t> </a:t>
              </a:r>
              <a:r>
                <a:rPr lang="en-US" sz="2300" b="1" dirty="0" err="1">
                  <a:latin typeface="Arial" pitchFamily="34" charset="0"/>
                </a:rPr>
                <a:t>tạo</a:t>
              </a:r>
              <a:r>
                <a:rPr lang="en-US" sz="2300" b="1" dirty="0">
                  <a:latin typeface="Arial" pitchFamily="34" charset="0"/>
                </a:rPr>
                <a:t> </a:t>
              </a:r>
              <a:r>
                <a:rPr lang="en-US" sz="2300" b="1" dirty="0" err="1">
                  <a:latin typeface="Arial" pitchFamily="34" charset="0"/>
                </a:rPr>
                <a:t>nên</a:t>
              </a:r>
              <a:r>
                <a:rPr lang="en-US" sz="2300" b="1" dirty="0">
                  <a:latin typeface="Arial" pitchFamily="34" charset="0"/>
                </a:rPr>
                <a:t> </a:t>
              </a:r>
              <a:r>
                <a:rPr lang="en-US" sz="2300" b="1" dirty="0" err="1">
                  <a:latin typeface="Arial" pitchFamily="34" charset="0"/>
                </a:rPr>
                <a:t>hệ</a:t>
              </a:r>
              <a:r>
                <a:rPr lang="en-US" sz="2300" b="1" dirty="0">
                  <a:latin typeface="Arial" pitchFamily="34" charset="0"/>
                </a:rPr>
                <a:t> </a:t>
              </a:r>
              <a:r>
                <a:rPr lang="en-US" sz="2300" b="1" dirty="0" err="1">
                  <a:latin typeface="Arial" pitchFamily="34" charset="0"/>
                </a:rPr>
                <a:t>bài</a:t>
              </a:r>
              <a:r>
                <a:rPr lang="en-US" sz="2300" b="1" dirty="0">
                  <a:latin typeface="Arial" pitchFamily="34" charset="0"/>
                </a:rPr>
                <a:t> </a:t>
              </a:r>
              <a:r>
                <a:rPr lang="en-US" sz="2300" b="1" dirty="0" err="1">
                  <a:latin typeface="Arial" pitchFamily="34" charset="0"/>
                </a:rPr>
                <a:t>tiết</a:t>
              </a:r>
              <a:r>
                <a:rPr lang="en-US" sz="2300" b="1" dirty="0">
                  <a:latin typeface="Arial" pitchFamily="34" charset="0"/>
                </a:rPr>
                <a:t> </a:t>
              </a:r>
              <a:r>
                <a:rPr lang="en-US" sz="2300" b="1" dirty="0" err="1">
                  <a:latin typeface="Arial" pitchFamily="34" charset="0"/>
                </a:rPr>
                <a:t>nước</a:t>
              </a:r>
              <a:r>
                <a:rPr lang="en-US" sz="2300" b="1" dirty="0">
                  <a:latin typeface="Arial" pitchFamily="34" charset="0"/>
                </a:rPr>
                <a:t> </a:t>
              </a:r>
              <a:r>
                <a:rPr lang="en-US" sz="2300" b="1" dirty="0" err="1">
                  <a:latin typeface="Arial" pitchFamily="34" charset="0"/>
                </a:rPr>
                <a:t>tiểu</a:t>
              </a:r>
              <a:r>
                <a:rPr lang="en-US" sz="2300" b="1" dirty="0">
                  <a:latin typeface="Arial" pitchFamily="34" charset="0"/>
                </a:rPr>
                <a:t>, </a:t>
              </a:r>
              <a:r>
                <a:rPr lang="en-US" sz="2300" b="1" dirty="0" err="1">
                  <a:latin typeface="Arial" pitchFamily="34" charset="0"/>
                </a:rPr>
                <a:t>bộ</a:t>
              </a:r>
              <a:r>
                <a:rPr lang="en-US" sz="2300" b="1" dirty="0">
                  <a:latin typeface="Arial" pitchFamily="34" charset="0"/>
                </a:rPr>
                <a:t> </a:t>
              </a:r>
              <a:r>
                <a:rPr lang="en-US" sz="2300" b="1" dirty="0" err="1">
                  <a:latin typeface="Arial" pitchFamily="34" charset="0"/>
                </a:rPr>
                <a:t>phận</a:t>
              </a:r>
              <a:r>
                <a:rPr lang="en-US" sz="2300" b="1" dirty="0">
                  <a:latin typeface="Arial" pitchFamily="34" charset="0"/>
                </a:rPr>
                <a:t> </a:t>
              </a:r>
              <a:r>
                <a:rPr lang="en-US" sz="2300" b="1" dirty="0" err="1">
                  <a:latin typeface="Arial" pitchFamily="34" charset="0"/>
                </a:rPr>
                <a:t>đóng</a:t>
              </a:r>
              <a:r>
                <a:rPr lang="en-US" sz="2300" b="1" dirty="0">
                  <a:latin typeface="Arial" pitchFamily="34" charset="0"/>
                </a:rPr>
                <a:t> </a:t>
              </a:r>
              <a:r>
                <a:rPr lang="en-US" sz="2300" b="1" dirty="0" err="1">
                  <a:latin typeface="Arial" pitchFamily="34" charset="0"/>
                </a:rPr>
                <a:t>vai</a:t>
              </a:r>
              <a:r>
                <a:rPr lang="en-US" sz="2300" b="1" dirty="0">
                  <a:latin typeface="Arial" pitchFamily="34" charset="0"/>
                </a:rPr>
                <a:t> </a:t>
              </a:r>
              <a:r>
                <a:rPr lang="en-US" sz="2300" b="1" dirty="0" err="1">
                  <a:latin typeface="Arial" pitchFamily="34" charset="0"/>
                </a:rPr>
                <a:t>trò</a:t>
              </a:r>
              <a:r>
                <a:rPr lang="en-US" sz="2300" b="1" dirty="0">
                  <a:latin typeface="Arial" pitchFamily="34" charset="0"/>
                </a:rPr>
                <a:t> </a:t>
              </a:r>
              <a:r>
                <a:rPr lang="en-US" sz="2300" b="1" dirty="0" err="1">
                  <a:latin typeface="Arial" pitchFamily="34" charset="0"/>
                </a:rPr>
                <a:t>quan</a:t>
              </a:r>
              <a:r>
                <a:rPr lang="en-US" sz="2300" b="1" dirty="0">
                  <a:latin typeface="Arial" pitchFamily="34" charset="0"/>
                </a:rPr>
                <a:t> </a:t>
              </a:r>
              <a:r>
                <a:rPr lang="en-US" sz="2300" b="1" dirty="0" err="1">
                  <a:latin typeface="Arial" pitchFamily="34" charset="0"/>
                </a:rPr>
                <a:t>trọng</a:t>
              </a:r>
              <a:r>
                <a:rPr lang="en-US" sz="2300" b="1" dirty="0">
                  <a:latin typeface="Arial" pitchFamily="34" charset="0"/>
                </a:rPr>
                <a:t> </a:t>
              </a:r>
              <a:r>
                <a:rPr lang="en-US" sz="2300" b="1" dirty="0" err="1">
                  <a:latin typeface="Arial" pitchFamily="34" charset="0"/>
                </a:rPr>
                <a:t>nhất</a:t>
              </a:r>
              <a:r>
                <a:rPr lang="en-US" sz="2300" b="1" dirty="0">
                  <a:latin typeface="Arial" pitchFamily="34" charset="0"/>
                </a:rPr>
                <a:t> </a:t>
              </a:r>
              <a:r>
                <a:rPr lang="en-US" sz="2300" b="1" dirty="0" err="1">
                  <a:latin typeface="Arial" pitchFamily="34" charset="0"/>
                </a:rPr>
                <a:t>là</a:t>
              </a:r>
              <a:r>
                <a:rPr lang="en-US" sz="2300" b="1" dirty="0">
                  <a:latin typeface="Arial" pitchFamily="34" charset="0"/>
                </a:rPr>
                <a:t> 2 </a:t>
              </a:r>
              <a:r>
                <a:rPr lang="en-US" sz="2300" b="1" dirty="0" err="1">
                  <a:latin typeface="Arial" pitchFamily="34" charset="0"/>
                </a:rPr>
                <a:t>quả</a:t>
              </a:r>
              <a:r>
                <a:rPr lang="en-US" sz="2300" b="1" dirty="0">
                  <a:latin typeface="Arial" pitchFamily="34" charset="0"/>
                </a:rPr>
                <a:t> </a:t>
              </a:r>
              <a:r>
                <a:rPr lang="en-US" sz="2300" b="1" dirty="0" err="1">
                  <a:latin typeface="Arial" pitchFamily="34" charset="0"/>
                </a:rPr>
                <a:t>thận</a:t>
              </a:r>
              <a:r>
                <a:rPr lang="en-US" sz="2300" b="1" dirty="0">
                  <a:latin typeface="Arial" pitchFamily="34" charset="0"/>
                </a:rPr>
                <a:t>.</a:t>
              </a:r>
            </a:p>
          </p:txBody>
        </p:sp>
      </p:grpSp>
    </p:spTree>
    <p:extLst>
      <p:ext uri="{BB962C8B-B14F-4D97-AF65-F5344CB8AC3E}">
        <p14:creationId xmlns:p14="http://schemas.microsoft.com/office/powerpoint/2010/main" val="2329370171"/>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390017" y="-766790"/>
            <a:ext cx="10188846" cy="6777348"/>
          </a:xfrm>
          <a:prstGeom prst="rect">
            <a:avLst/>
          </a:prstGeom>
        </p:spPr>
      </p:pic>
      <p:grpSp>
        <p:nvGrpSpPr>
          <p:cNvPr id="3" name="Group 3"/>
          <p:cNvGrpSpPr/>
          <p:nvPr/>
        </p:nvGrpSpPr>
        <p:grpSpPr>
          <a:xfrm>
            <a:off x="2360651" y="567606"/>
            <a:ext cx="9142553" cy="1283166"/>
            <a:chOff x="0" y="0"/>
            <a:chExt cx="18289867" cy="2566332"/>
          </a:xfrm>
        </p:grpSpPr>
        <p:grpSp>
          <p:nvGrpSpPr>
            <p:cNvPr id="4" name="Group 4"/>
            <p:cNvGrpSpPr/>
            <p:nvPr/>
          </p:nvGrpSpPr>
          <p:grpSpPr>
            <a:xfrm>
              <a:off x="0" y="0"/>
              <a:ext cx="18289867" cy="2566332"/>
              <a:chOff x="0" y="0"/>
              <a:chExt cx="3612813" cy="506930"/>
            </a:xfrm>
          </p:grpSpPr>
          <p:sp>
            <p:nvSpPr>
              <p:cNvPr id="5" name="Freeform 5"/>
              <p:cNvSpPr/>
              <p:nvPr/>
            </p:nvSpPr>
            <p:spPr>
              <a:xfrm>
                <a:off x="0" y="0"/>
                <a:ext cx="3612813" cy="506930"/>
              </a:xfrm>
              <a:custGeom>
                <a:avLst/>
                <a:gdLst/>
                <a:ahLst/>
                <a:cxnLst/>
                <a:rect l="l" t="t" r="r" b="b"/>
                <a:pathLst>
                  <a:path w="3612813" h="506930">
                    <a:moveTo>
                      <a:pt x="28784" y="0"/>
                    </a:moveTo>
                    <a:lnTo>
                      <a:pt x="3584029" y="0"/>
                    </a:lnTo>
                    <a:cubicBezTo>
                      <a:pt x="3599926" y="0"/>
                      <a:pt x="3612813" y="12887"/>
                      <a:pt x="3612813" y="28784"/>
                    </a:cubicBezTo>
                    <a:lnTo>
                      <a:pt x="3612813" y="478146"/>
                    </a:lnTo>
                    <a:cubicBezTo>
                      <a:pt x="3612813" y="494043"/>
                      <a:pt x="3599926" y="506930"/>
                      <a:pt x="3584029" y="506930"/>
                    </a:cubicBezTo>
                    <a:lnTo>
                      <a:pt x="28784" y="506930"/>
                    </a:lnTo>
                    <a:cubicBezTo>
                      <a:pt x="12887" y="506930"/>
                      <a:pt x="0" y="494043"/>
                      <a:pt x="0" y="478146"/>
                    </a:cubicBezTo>
                    <a:lnTo>
                      <a:pt x="0" y="28784"/>
                    </a:lnTo>
                    <a:cubicBezTo>
                      <a:pt x="0" y="12887"/>
                      <a:pt x="12887" y="0"/>
                      <a:pt x="28784" y="0"/>
                    </a:cubicBezTo>
                    <a:close/>
                  </a:path>
                </a:pathLst>
              </a:custGeom>
              <a:solidFill>
                <a:srgbClr val="FFDE59"/>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7" name="TextBox 7"/>
            <p:cNvSpPr txBox="1"/>
            <p:nvPr/>
          </p:nvSpPr>
          <p:spPr>
            <a:xfrm>
              <a:off x="1055153" y="450258"/>
              <a:ext cx="16179564" cy="1615444"/>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Tại sao cần bổ sung nước trong quá trình luyện tập thể dục thể thao?</a:t>
              </a:r>
            </a:p>
          </p:txBody>
        </p:sp>
      </p:grpSp>
      <p:pic>
        <p:nvPicPr>
          <p:cNvPr id="8" name="Picture 8"/>
          <p:cNvPicPr>
            <a:picLocks noChangeAspect="1"/>
          </p:cNvPicPr>
          <p:nvPr/>
        </p:nvPicPr>
        <p:blipFill>
          <a:blip r:embed="rId3"/>
          <a:srcRect l="9000" r="9000"/>
          <a:stretch>
            <a:fillRect/>
          </a:stretch>
        </p:blipFill>
        <p:spPr>
          <a:xfrm>
            <a:off x="685621" y="2026652"/>
            <a:ext cx="5408791" cy="4395868"/>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234710" y="2159458"/>
            <a:ext cx="5268494" cy="4130257"/>
          </a:xfrm>
          <a:prstGeom prst="rect">
            <a:avLst/>
          </a:prstGeom>
        </p:spPr>
      </p:pic>
      <p:pic>
        <p:nvPicPr>
          <p:cNvPr id="10" name="Picture 10"/>
          <p:cNvPicPr>
            <a:picLocks noChangeAspect="1"/>
          </p:cNvPicPr>
          <p:nvPr/>
        </p:nvPicPr>
        <p:blipFill>
          <a:blip r:embed="rId6"/>
          <a:srcRect/>
          <a:stretch>
            <a:fillRect/>
          </a:stretch>
        </p:blipFill>
        <p:spPr>
          <a:xfrm rot="1554422">
            <a:off x="-2240693" y="-1655649"/>
            <a:ext cx="4737796" cy="6536593"/>
          </a:xfrm>
          <a:prstGeom prst="rect">
            <a:avLst/>
          </a:prstGeom>
        </p:spPr>
      </p:pic>
    </p:spTree>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28166"/>
            <a:ext cx="4875530" cy="115270"/>
          </a:xfrm>
          <a:prstGeom prst="rect">
            <a:avLst/>
          </a:prstGeom>
        </p:spPr>
      </p:pic>
      <p:sp>
        <p:nvSpPr>
          <p:cNvPr id="3" name="TextBox 3"/>
          <p:cNvSpPr txBox="1"/>
          <p:nvPr/>
        </p:nvSpPr>
        <p:spPr>
          <a:xfrm>
            <a:off x="3974615" y="464609"/>
            <a:ext cx="423959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II. HỆ BÀI TIẾT</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313295" y="628166"/>
            <a:ext cx="4875530" cy="115270"/>
          </a:xfrm>
          <a:prstGeom prst="rect">
            <a:avLst/>
          </a:prstGeom>
        </p:spPr>
      </p:pic>
      <p:pic>
        <p:nvPicPr>
          <p:cNvPr id="5" name="Picture 5"/>
          <p:cNvPicPr>
            <a:picLocks noChangeAspect="1"/>
          </p:cNvPicPr>
          <p:nvPr/>
        </p:nvPicPr>
        <p:blipFill>
          <a:blip r:embed="rId6"/>
          <a:srcRect b="2276"/>
          <a:stretch>
            <a:fillRect/>
          </a:stretch>
        </p:blipFill>
        <p:spPr>
          <a:xfrm>
            <a:off x="8417542" y="862542"/>
            <a:ext cx="3085662" cy="5858981"/>
          </a:xfrm>
          <a:prstGeom prst="rect">
            <a:avLst/>
          </a:prstGeom>
        </p:spPr>
      </p:pic>
      <p:pic>
        <p:nvPicPr>
          <p:cNvPr id="6" name="Picture 6"/>
          <p:cNvPicPr>
            <a:picLocks noChangeAspect="1"/>
          </p:cNvPicPr>
          <p:nvPr/>
        </p:nvPicPr>
        <p:blipFill>
          <a:blip r:embed="rId7"/>
          <a:srcRect/>
          <a:stretch>
            <a:fillRect/>
          </a:stretch>
        </p:blipFill>
        <p:spPr>
          <a:xfrm>
            <a:off x="3486094" y="2743200"/>
            <a:ext cx="4840942" cy="397832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85621" y="2743200"/>
            <a:ext cx="2678625" cy="3700509"/>
          </a:xfrm>
          <a:prstGeom prst="rect">
            <a:avLst/>
          </a:prstGeom>
        </p:spPr>
      </p:pic>
      <p:grpSp>
        <p:nvGrpSpPr>
          <p:cNvPr id="8" name="Group 8"/>
          <p:cNvGrpSpPr/>
          <p:nvPr/>
        </p:nvGrpSpPr>
        <p:grpSpPr>
          <a:xfrm>
            <a:off x="685622" y="1336675"/>
            <a:ext cx="7641414" cy="1073317"/>
            <a:chOff x="0" y="0"/>
            <a:chExt cx="15286810" cy="2146633"/>
          </a:xfrm>
        </p:grpSpPr>
        <p:grpSp>
          <p:nvGrpSpPr>
            <p:cNvPr id="9" name="Group 9"/>
            <p:cNvGrpSpPr/>
            <p:nvPr/>
          </p:nvGrpSpPr>
          <p:grpSpPr>
            <a:xfrm>
              <a:off x="0" y="0"/>
              <a:ext cx="15286810" cy="2146633"/>
              <a:chOff x="0" y="0"/>
              <a:chExt cx="4182502" cy="587323"/>
            </a:xfrm>
          </p:grpSpPr>
          <p:sp>
            <p:nvSpPr>
              <p:cNvPr id="10" name="Freeform 10"/>
              <p:cNvSpPr/>
              <p:nvPr/>
            </p:nvSpPr>
            <p:spPr>
              <a:xfrm>
                <a:off x="0" y="0"/>
                <a:ext cx="4182502" cy="587323"/>
              </a:xfrm>
              <a:custGeom>
                <a:avLst/>
                <a:gdLst/>
                <a:ahLst/>
                <a:cxnLst/>
                <a:rect l="l" t="t" r="r" b="b"/>
                <a:pathLst>
                  <a:path w="4182502" h="946329">
                    <a:moveTo>
                      <a:pt x="0" y="0"/>
                    </a:moveTo>
                    <a:lnTo>
                      <a:pt x="4182502" y="0"/>
                    </a:lnTo>
                    <a:lnTo>
                      <a:pt x="4182502" y="946329"/>
                    </a:lnTo>
                    <a:lnTo>
                      <a:pt x="0" y="946329"/>
                    </a:lnTo>
                    <a:close/>
                  </a:path>
                </a:pathLst>
              </a:custGeom>
              <a:solidFill>
                <a:srgbClr val="C01E27"/>
              </a:solidFill>
            </p:spPr>
          </p:sp>
        </p:grpSp>
        <p:sp>
          <p:nvSpPr>
            <p:cNvPr id="11" name="TextBox 11"/>
            <p:cNvSpPr txBox="1"/>
            <p:nvPr/>
          </p:nvSpPr>
          <p:spPr>
            <a:xfrm>
              <a:off x="311451" y="70982"/>
              <a:ext cx="14663908" cy="1698925"/>
            </a:xfrm>
            <a:prstGeom prst="rect">
              <a:avLst/>
            </a:prstGeom>
          </p:spPr>
          <p:txBody>
            <a:bodyPr lIns="0" tIns="0" rIns="0" bIns="0" rtlCol="0" anchor="t">
              <a:spAutoFit/>
            </a:bodyPr>
            <a:lstStyle/>
            <a:p>
              <a:pPr algn="just">
                <a:lnSpc>
                  <a:spcPct val="120000"/>
                </a:lnSpc>
                <a:spcBef>
                  <a:spcPct val="0"/>
                </a:spcBef>
              </a:pPr>
              <a:r>
                <a:rPr lang="en-US" sz="2300" b="1" dirty="0" err="1" smtClean="0">
                  <a:solidFill>
                    <a:srgbClr val="FFFFFF"/>
                  </a:solidFill>
                  <a:latin typeface="Arial" pitchFamily="34" charset="0"/>
                </a:rPr>
                <a:t>Hãy</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cho</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biết</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thận</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có</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cấu</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tạo</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như</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thế</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nào</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đơn</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vị</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cấu</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tạo</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nên</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thận</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có</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tên</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là</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gì</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cấu</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tạo</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của</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chúng</a:t>
              </a:r>
              <a:r>
                <a:rPr lang="en-US" sz="2300" b="1" dirty="0" smtClean="0">
                  <a:solidFill>
                    <a:srgbClr val="FFFFFF"/>
                  </a:solidFill>
                  <a:latin typeface="Arial" pitchFamily="34" charset="0"/>
                </a:rPr>
                <a:t>?</a:t>
              </a:r>
              <a:endParaRPr lang="en-US" sz="2300" b="1" dirty="0">
                <a:solidFill>
                  <a:srgbClr val="FFFFFF"/>
                </a:solidFill>
                <a:latin typeface="Arial" pitchFamily="34" charset="0"/>
              </a:endParaRPr>
            </a:p>
          </p:txBody>
        </p:sp>
      </p:grpSp>
      <p:sp>
        <p:nvSpPr>
          <p:cNvPr id="12" name="TextBox 12"/>
          <p:cNvSpPr txBox="1"/>
          <p:nvPr/>
        </p:nvSpPr>
        <p:spPr>
          <a:xfrm>
            <a:off x="685622" y="818091"/>
            <a:ext cx="7641414"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Cấu tạo của hệ bài tiết nước tiểu</a:t>
            </a:r>
          </a:p>
        </p:txBody>
      </p:sp>
    </p:spTree>
    <p:extLst>
      <p:ext uri="{BB962C8B-B14F-4D97-AF65-F5344CB8AC3E}">
        <p14:creationId xmlns:p14="http://schemas.microsoft.com/office/powerpoint/2010/main" val="3546990588"/>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28166"/>
            <a:ext cx="4875530" cy="115270"/>
          </a:xfrm>
          <a:prstGeom prst="rect">
            <a:avLst/>
          </a:prstGeom>
        </p:spPr>
      </p:pic>
      <p:sp>
        <p:nvSpPr>
          <p:cNvPr id="3" name="TextBox 3"/>
          <p:cNvSpPr txBox="1"/>
          <p:nvPr/>
        </p:nvSpPr>
        <p:spPr>
          <a:xfrm>
            <a:off x="3974615" y="464609"/>
            <a:ext cx="423959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II. HỆ BÀI TIẾT</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313295" y="628166"/>
            <a:ext cx="4875530" cy="115270"/>
          </a:xfrm>
          <a:prstGeom prst="rect">
            <a:avLst/>
          </a:prstGeom>
        </p:spPr>
      </p:pic>
      <p:pic>
        <p:nvPicPr>
          <p:cNvPr id="5" name="Picture 5"/>
          <p:cNvPicPr>
            <a:picLocks noChangeAspect="1"/>
          </p:cNvPicPr>
          <p:nvPr/>
        </p:nvPicPr>
        <p:blipFill>
          <a:blip r:embed="rId6"/>
          <a:srcRect b="2276"/>
          <a:stretch>
            <a:fillRect/>
          </a:stretch>
        </p:blipFill>
        <p:spPr>
          <a:xfrm>
            <a:off x="8417542" y="862542"/>
            <a:ext cx="3085662" cy="5858981"/>
          </a:xfrm>
          <a:prstGeom prst="rect">
            <a:avLst/>
          </a:prstGeom>
        </p:spPr>
      </p:pic>
      <p:pic>
        <p:nvPicPr>
          <p:cNvPr id="6" name="Picture 6"/>
          <p:cNvPicPr>
            <a:picLocks noChangeAspect="1"/>
          </p:cNvPicPr>
          <p:nvPr/>
        </p:nvPicPr>
        <p:blipFill>
          <a:blip r:embed="rId7"/>
          <a:srcRect/>
          <a:stretch>
            <a:fillRect/>
          </a:stretch>
        </p:blipFill>
        <p:spPr>
          <a:xfrm>
            <a:off x="685620" y="3957489"/>
            <a:ext cx="7641416" cy="2764034"/>
          </a:xfrm>
          <a:prstGeom prst="rect">
            <a:avLst/>
          </a:prstGeom>
        </p:spPr>
      </p:pic>
      <p:sp>
        <p:nvSpPr>
          <p:cNvPr id="12" name="TextBox 12"/>
          <p:cNvSpPr txBox="1"/>
          <p:nvPr/>
        </p:nvSpPr>
        <p:spPr>
          <a:xfrm>
            <a:off x="685622" y="818091"/>
            <a:ext cx="7641414"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Cấu tạo của hệ bài tiết nước tiểu</a:t>
            </a:r>
          </a:p>
        </p:txBody>
      </p:sp>
      <p:grpSp>
        <p:nvGrpSpPr>
          <p:cNvPr id="19" name="Group 5"/>
          <p:cNvGrpSpPr/>
          <p:nvPr/>
        </p:nvGrpSpPr>
        <p:grpSpPr>
          <a:xfrm>
            <a:off x="685622" y="1336675"/>
            <a:ext cx="7641414" cy="2267332"/>
            <a:chOff x="0" y="0"/>
            <a:chExt cx="15286810" cy="3458779"/>
          </a:xfrm>
        </p:grpSpPr>
        <p:grpSp>
          <p:nvGrpSpPr>
            <p:cNvPr id="20" name="Group 6"/>
            <p:cNvGrpSpPr/>
            <p:nvPr/>
          </p:nvGrpSpPr>
          <p:grpSpPr>
            <a:xfrm>
              <a:off x="0" y="0"/>
              <a:ext cx="15286810" cy="3458779"/>
              <a:chOff x="0" y="0"/>
              <a:chExt cx="4182502" cy="946329"/>
            </a:xfrm>
          </p:grpSpPr>
          <p:sp>
            <p:nvSpPr>
              <p:cNvPr id="22" name="Freeform 7"/>
              <p:cNvSpPr/>
              <p:nvPr/>
            </p:nvSpPr>
            <p:spPr>
              <a:xfrm>
                <a:off x="0" y="0"/>
                <a:ext cx="4182502" cy="946329"/>
              </a:xfrm>
              <a:custGeom>
                <a:avLst/>
                <a:gdLst/>
                <a:ahLst/>
                <a:cxnLst/>
                <a:rect l="l" t="t" r="r" b="b"/>
                <a:pathLst>
                  <a:path w="4182502" h="946329">
                    <a:moveTo>
                      <a:pt x="0" y="0"/>
                    </a:moveTo>
                    <a:lnTo>
                      <a:pt x="4182502" y="0"/>
                    </a:lnTo>
                    <a:lnTo>
                      <a:pt x="4182502" y="946329"/>
                    </a:lnTo>
                    <a:lnTo>
                      <a:pt x="0" y="946329"/>
                    </a:lnTo>
                    <a:close/>
                  </a:path>
                </a:pathLst>
              </a:custGeom>
              <a:solidFill>
                <a:srgbClr val="FFF2A1"/>
              </a:solidFill>
            </p:spPr>
          </p:sp>
        </p:grpSp>
        <p:sp>
          <p:nvSpPr>
            <p:cNvPr id="21" name="TextBox 8"/>
            <p:cNvSpPr txBox="1"/>
            <p:nvPr/>
          </p:nvSpPr>
          <p:spPr>
            <a:xfrm>
              <a:off x="311449" y="195854"/>
              <a:ext cx="14663908" cy="3180039"/>
            </a:xfrm>
            <a:prstGeom prst="rect">
              <a:avLst/>
            </a:prstGeom>
          </p:spPr>
          <p:txBody>
            <a:bodyPr lIns="0" tIns="0" rIns="0" bIns="0" rtlCol="0" anchor="t">
              <a:spAutoFit/>
            </a:bodyPr>
            <a:lstStyle/>
            <a:p>
              <a:pPr algn="just">
                <a:lnSpc>
                  <a:spcPct val="120000"/>
                </a:lnSpc>
                <a:spcBef>
                  <a:spcPct val="0"/>
                </a:spcBef>
              </a:pPr>
              <a:r>
                <a:rPr lang="en-US" sz="2300" b="1" dirty="0" smtClean="0">
                  <a:latin typeface="Arial" pitchFamily="34" charset="0"/>
                </a:rPr>
                <a:t>- </a:t>
              </a:r>
              <a:r>
                <a:rPr lang="en-US" sz="2300" b="1" dirty="0" err="1" smtClean="0">
                  <a:latin typeface="Arial" pitchFamily="34" charset="0"/>
                </a:rPr>
                <a:t>Mỗi</a:t>
              </a:r>
              <a:r>
                <a:rPr lang="en-US" sz="2300" b="1" dirty="0" smtClean="0">
                  <a:latin typeface="Arial" pitchFamily="34" charset="0"/>
                </a:rPr>
                <a:t> </a:t>
              </a:r>
              <a:r>
                <a:rPr lang="en-US" sz="2300" b="1" dirty="0" err="1">
                  <a:latin typeface="Arial" pitchFamily="34" charset="0"/>
                </a:rPr>
                <a:t>quả</a:t>
              </a:r>
              <a:r>
                <a:rPr lang="en-US" sz="2300" b="1" dirty="0">
                  <a:latin typeface="Arial" pitchFamily="34" charset="0"/>
                </a:rPr>
                <a:t> </a:t>
              </a:r>
              <a:r>
                <a:rPr lang="en-US" sz="2300" b="1" dirty="0" err="1">
                  <a:latin typeface="Arial" pitchFamily="34" charset="0"/>
                </a:rPr>
                <a:t>thận</a:t>
              </a:r>
              <a:r>
                <a:rPr lang="en-US" sz="2300" b="1" dirty="0">
                  <a:latin typeface="Arial" pitchFamily="34" charset="0"/>
                </a:rPr>
                <a:t> </a:t>
              </a:r>
              <a:r>
                <a:rPr lang="en-US" sz="2300" b="1" dirty="0" err="1">
                  <a:latin typeface="Arial" pitchFamily="34" charset="0"/>
                </a:rPr>
                <a:t>đều</a:t>
              </a:r>
              <a:r>
                <a:rPr lang="en-US" sz="2300" b="1" dirty="0">
                  <a:latin typeface="Arial" pitchFamily="34" charset="0"/>
                </a:rPr>
                <a:t> </a:t>
              </a:r>
              <a:r>
                <a:rPr lang="en-US" sz="2300" b="1" dirty="0" err="1">
                  <a:latin typeface="Arial" pitchFamily="34" charset="0"/>
                </a:rPr>
                <a:t>có</a:t>
              </a:r>
              <a:r>
                <a:rPr lang="en-US" sz="2300" b="1" dirty="0">
                  <a:latin typeface="Arial" pitchFamily="34" charset="0"/>
                </a:rPr>
                <a:t> </a:t>
              </a:r>
              <a:r>
                <a:rPr lang="en-US" sz="2300" b="1" dirty="0" err="1">
                  <a:latin typeface="Arial" pitchFamily="34" charset="0"/>
                </a:rPr>
                <a:t>hình</a:t>
              </a:r>
              <a:r>
                <a:rPr lang="en-US" sz="2300" b="1" dirty="0">
                  <a:latin typeface="Arial" pitchFamily="34" charset="0"/>
                </a:rPr>
                <a:t> </a:t>
              </a:r>
              <a:r>
                <a:rPr lang="en-US" sz="2300" b="1" dirty="0" err="1">
                  <a:latin typeface="Arial" pitchFamily="34" charset="0"/>
                </a:rPr>
                <a:t>hạt</a:t>
              </a:r>
              <a:r>
                <a:rPr lang="en-US" sz="2300" b="1" dirty="0">
                  <a:latin typeface="Arial" pitchFamily="34" charset="0"/>
                </a:rPr>
                <a:t> </a:t>
              </a:r>
              <a:r>
                <a:rPr lang="en-US" sz="2300" b="1" dirty="0" err="1">
                  <a:latin typeface="Arial" pitchFamily="34" charset="0"/>
                </a:rPr>
                <a:t>đậu</a:t>
              </a:r>
              <a:r>
                <a:rPr lang="en-US" sz="2300" b="1" dirty="0">
                  <a:latin typeface="Arial" pitchFamily="34" charset="0"/>
                </a:rPr>
                <a:t> </a:t>
              </a:r>
              <a:r>
                <a:rPr lang="en-US" sz="2300" b="1" dirty="0" err="1">
                  <a:latin typeface="Arial" pitchFamily="34" charset="0"/>
                </a:rPr>
                <a:t>bao</a:t>
              </a:r>
              <a:r>
                <a:rPr lang="en-US" sz="2300" b="1" dirty="0">
                  <a:latin typeface="Arial" pitchFamily="34" charset="0"/>
                </a:rPr>
                <a:t> </a:t>
              </a:r>
              <a:r>
                <a:rPr lang="en-US" sz="2300" b="1" dirty="0" err="1">
                  <a:latin typeface="Arial" pitchFamily="34" charset="0"/>
                </a:rPr>
                <a:t>gồm</a:t>
              </a:r>
              <a:r>
                <a:rPr lang="en-US" sz="2300" b="1" dirty="0">
                  <a:latin typeface="Arial" pitchFamily="34" charset="0"/>
                </a:rPr>
                <a:t>:</a:t>
              </a:r>
            </a:p>
            <a:p>
              <a:pPr algn="just">
                <a:lnSpc>
                  <a:spcPct val="120000"/>
                </a:lnSpc>
                <a:spcBef>
                  <a:spcPct val="0"/>
                </a:spcBef>
              </a:pPr>
              <a:r>
                <a:rPr lang="en-US" sz="2300" b="1" dirty="0">
                  <a:latin typeface="Arial" pitchFamily="34" charset="0"/>
                </a:rPr>
                <a:t>+ </a:t>
              </a:r>
              <a:r>
                <a:rPr lang="en-US" sz="2300" b="1" dirty="0" err="1">
                  <a:latin typeface="Arial" pitchFamily="34" charset="0"/>
                </a:rPr>
                <a:t>Miền</a:t>
              </a:r>
              <a:r>
                <a:rPr lang="en-US" sz="2300" b="1" dirty="0">
                  <a:latin typeface="Arial" pitchFamily="34" charset="0"/>
                </a:rPr>
                <a:t> </a:t>
              </a:r>
              <a:r>
                <a:rPr lang="en-US" sz="2300" b="1" dirty="0" err="1">
                  <a:latin typeface="Arial" pitchFamily="34" charset="0"/>
                </a:rPr>
                <a:t>vỏ</a:t>
              </a:r>
              <a:r>
                <a:rPr lang="en-US" sz="2300" b="1" dirty="0">
                  <a:latin typeface="Arial" pitchFamily="34" charset="0"/>
                </a:rPr>
                <a:t> </a:t>
              </a:r>
              <a:r>
                <a:rPr lang="en-US" sz="2300" b="1" dirty="0" err="1">
                  <a:latin typeface="Arial" pitchFamily="34" charset="0"/>
                </a:rPr>
                <a:t>và</a:t>
              </a:r>
              <a:r>
                <a:rPr lang="en-US" sz="2300" b="1" dirty="0">
                  <a:latin typeface="Arial" pitchFamily="34" charset="0"/>
                </a:rPr>
                <a:t> </a:t>
              </a:r>
              <a:r>
                <a:rPr lang="en-US" sz="2300" b="1" dirty="0" err="1">
                  <a:latin typeface="Arial" pitchFamily="34" charset="0"/>
                </a:rPr>
                <a:t>miền</a:t>
              </a:r>
              <a:r>
                <a:rPr lang="en-US" sz="2300" b="1" dirty="0">
                  <a:latin typeface="Arial" pitchFamily="34" charset="0"/>
                </a:rPr>
                <a:t> </a:t>
              </a:r>
              <a:r>
                <a:rPr lang="en-US" sz="2300" b="1" dirty="0" err="1">
                  <a:latin typeface="Arial" pitchFamily="34" charset="0"/>
                </a:rPr>
                <a:t>tủy</a:t>
              </a:r>
              <a:r>
                <a:rPr lang="en-US" sz="2300" b="1" dirty="0">
                  <a:latin typeface="Arial" pitchFamily="34" charset="0"/>
                </a:rPr>
                <a:t>, </a:t>
              </a:r>
              <a:r>
                <a:rPr lang="en-US" sz="2300" b="1" dirty="0" err="1">
                  <a:latin typeface="Arial" pitchFamily="34" charset="0"/>
                </a:rPr>
                <a:t>bể</a:t>
              </a:r>
              <a:r>
                <a:rPr lang="en-US" sz="2300" b="1" dirty="0">
                  <a:latin typeface="Arial" pitchFamily="34" charset="0"/>
                </a:rPr>
                <a:t> </a:t>
              </a:r>
              <a:r>
                <a:rPr lang="en-US" sz="2300" b="1" dirty="0" err="1">
                  <a:latin typeface="Arial" pitchFamily="34" charset="0"/>
                </a:rPr>
                <a:t>thận</a:t>
              </a:r>
              <a:r>
                <a:rPr lang="en-US" sz="2300" b="1" dirty="0">
                  <a:latin typeface="Arial" pitchFamily="34" charset="0"/>
                </a:rPr>
                <a:t>.</a:t>
              </a:r>
            </a:p>
            <a:p>
              <a:pPr algn="just">
                <a:lnSpc>
                  <a:spcPct val="120000"/>
                </a:lnSpc>
                <a:spcBef>
                  <a:spcPct val="0"/>
                </a:spcBef>
              </a:pPr>
              <a:r>
                <a:rPr lang="en-US" sz="2300" b="1" dirty="0">
                  <a:latin typeface="Arial" pitchFamily="34" charset="0"/>
                </a:rPr>
                <a:t>- </a:t>
              </a:r>
              <a:r>
                <a:rPr lang="en-US" sz="2300" b="1" dirty="0" err="1">
                  <a:latin typeface="Arial" pitchFamily="34" charset="0"/>
                </a:rPr>
                <a:t>Đơn</a:t>
              </a:r>
              <a:r>
                <a:rPr lang="en-US" sz="2300" b="1" dirty="0">
                  <a:latin typeface="Arial" pitchFamily="34" charset="0"/>
                </a:rPr>
                <a:t> </a:t>
              </a:r>
              <a:r>
                <a:rPr lang="en-US" sz="2300" b="1" dirty="0" err="1">
                  <a:latin typeface="Arial" pitchFamily="34" charset="0"/>
                </a:rPr>
                <a:t>vị</a:t>
              </a:r>
              <a:r>
                <a:rPr lang="en-US" sz="2300" b="1" dirty="0">
                  <a:latin typeface="Arial" pitchFamily="34" charset="0"/>
                </a:rPr>
                <a:t> </a:t>
              </a:r>
              <a:r>
                <a:rPr lang="en-US" sz="2300" b="1" dirty="0" err="1">
                  <a:latin typeface="Arial" pitchFamily="34" charset="0"/>
                </a:rPr>
                <a:t>cấu</a:t>
              </a:r>
              <a:r>
                <a:rPr lang="en-US" sz="2300" b="1" dirty="0">
                  <a:latin typeface="Arial" pitchFamily="34" charset="0"/>
                </a:rPr>
                <a:t> </a:t>
              </a:r>
              <a:r>
                <a:rPr lang="en-US" sz="2300" b="1" dirty="0" err="1">
                  <a:latin typeface="Arial" pitchFamily="34" charset="0"/>
                </a:rPr>
                <a:t>tạo</a:t>
              </a:r>
              <a:r>
                <a:rPr lang="en-US" sz="2300" b="1" dirty="0">
                  <a:latin typeface="Arial" pitchFamily="34" charset="0"/>
                </a:rPr>
                <a:t> </a:t>
              </a:r>
              <a:r>
                <a:rPr lang="en-US" sz="2300" b="1" dirty="0" err="1">
                  <a:latin typeface="Arial" pitchFamily="34" charset="0"/>
                </a:rPr>
                <a:t>nên</a:t>
              </a:r>
              <a:r>
                <a:rPr lang="en-US" sz="2300" b="1" dirty="0">
                  <a:latin typeface="Arial" pitchFamily="34" charset="0"/>
                </a:rPr>
                <a:t> </a:t>
              </a:r>
              <a:r>
                <a:rPr lang="en-US" sz="2300" b="1" dirty="0" err="1">
                  <a:latin typeface="Arial" pitchFamily="34" charset="0"/>
                </a:rPr>
                <a:t>thận</a:t>
              </a:r>
              <a:r>
                <a:rPr lang="en-US" sz="2300" b="1" dirty="0">
                  <a:latin typeface="Arial" pitchFamily="34" charset="0"/>
                </a:rPr>
                <a:t> </a:t>
              </a:r>
              <a:r>
                <a:rPr lang="en-US" sz="2300" b="1" dirty="0" err="1">
                  <a:latin typeface="Arial" pitchFamily="34" charset="0"/>
                </a:rPr>
                <a:t>là</a:t>
              </a:r>
              <a:r>
                <a:rPr lang="en-US" sz="2300" b="1" dirty="0">
                  <a:latin typeface="Arial" pitchFamily="34" charset="0"/>
                </a:rPr>
                <a:t> </a:t>
              </a:r>
              <a:r>
                <a:rPr lang="en-US" sz="2300" b="1" dirty="0" err="1">
                  <a:latin typeface="Arial" pitchFamily="34" charset="0"/>
                </a:rPr>
                <a:t>các</a:t>
              </a:r>
              <a:r>
                <a:rPr lang="en-US" sz="2300" b="1" dirty="0">
                  <a:latin typeface="Arial" pitchFamily="34" charset="0"/>
                </a:rPr>
                <a:t> nephron. </a:t>
              </a:r>
              <a:r>
                <a:rPr lang="en-US" sz="2300" b="1" dirty="0" err="1">
                  <a:latin typeface="Arial" pitchFamily="34" charset="0"/>
                </a:rPr>
                <a:t>Mỗi</a:t>
              </a:r>
              <a:r>
                <a:rPr lang="en-US" sz="2300" b="1" dirty="0">
                  <a:latin typeface="Arial" pitchFamily="34" charset="0"/>
                </a:rPr>
                <a:t> Nephron </a:t>
              </a:r>
              <a:r>
                <a:rPr lang="en-US" sz="2300" b="1" dirty="0" err="1">
                  <a:latin typeface="Arial" pitchFamily="34" charset="0"/>
                </a:rPr>
                <a:t>gồm</a:t>
              </a:r>
              <a:r>
                <a:rPr lang="en-US" sz="2300" b="1" dirty="0">
                  <a:latin typeface="Arial" pitchFamily="34" charset="0"/>
                </a:rPr>
                <a:t>: </a:t>
              </a:r>
              <a:r>
                <a:rPr lang="vi-VN" sz="2300" b="1" dirty="0"/>
                <a:t>cầu thận, ống lượn gần, quai Henle, ống lượn xa, ống góp</a:t>
              </a:r>
              <a:r>
                <a:rPr lang="en-US" sz="2300" b="1" dirty="0">
                  <a:latin typeface="Arial" pitchFamily="34" charset="0"/>
                </a:rPr>
                <a:t>.</a:t>
              </a:r>
            </a:p>
          </p:txBody>
        </p:sp>
      </p:grpSp>
    </p:spTree>
    <p:extLst>
      <p:ext uri="{BB962C8B-B14F-4D97-AF65-F5344CB8AC3E}">
        <p14:creationId xmlns:p14="http://schemas.microsoft.com/office/powerpoint/2010/main" val="967054893"/>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28166"/>
            <a:ext cx="4875530" cy="115270"/>
          </a:xfrm>
          <a:prstGeom prst="rect">
            <a:avLst/>
          </a:prstGeom>
        </p:spPr>
      </p:pic>
      <p:sp>
        <p:nvSpPr>
          <p:cNvPr id="3" name="TextBox 3"/>
          <p:cNvSpPr txBox="1"/>
          <p:nvPr/>
        </p:nvSpPr>
        <p:spPr>
          <a:xfrm>
            <a:off x="3974615" y="464609"/>
            <a:ext cx="423959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II. HỆ BÀI TIẾT</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313295" y="628166"/>
            <a:ext cx="4875530" cy="115270"/>
          </a:xfrm>
          <a:prstGeom prst="rect">
            <a:avLst/>
          </a:prstGeom>
        </p:spPr>
      </p:pic>
      <p:pic>
        <p:nvPicPr>
          <p:cNvPr id="5" name="Picture 5"/>
          <p:cNvPicPr>
            <a:picLocks noChangeAspect="1"/>
          </p:cNvPicPr>
          <p:nvPr/>
        </p:nvPicPr>
        <p:blipFill>
          <a:blip r:embed="rId6"/>
          <a:srcRect b="2276"/>
          <a:stretch>
            <a:fillRect/>
          </a:stretch>
        </p:blipFill>
        <p:spPr>
          <a:xfrm>
            <a:off x="8417542" y="862542"/>
            <a:ext cx="3085662" cy="5858981"/>
          </a:xfrm>
          <a:prstGeom prst="rect">
            <a:avLst/>
          </a:prstGeom>
        </p:spPr>
      </p:pic>
      <p:pic>
        <p:nvPicPr>
          <p:cNvPr id="6" name="Picture 6"/>
          <p:cNvPicPr>
            <a:picLocks noChangeAspect="1"/>
          </p:cNvPicPr>
          <p:nvPr/>
        </p:nvPicPr>
        <p:blipFill>
          <a:blip r:embed="rId7"/>
          <a:srcRect/>
          <a:stretch>
            <a:fillRect/>
          </a:stretch>
        </p:blipFill>
        <p:spPr>
          <a:xfrm>
            <a:off x="685622" y="2583094"/>
            <a:ext cx="7641414" cy="4138429"/>
          </a:xfrm>
          <a:prstGeom prst="rect">
            <a:avLst/>
          </a:prstGeom>
        </p:spPr>
      </p:pic>
      <p:grpSp>
        <p:nvGrpSpPr>
          <p:cNvPr id="8" name="Group 8"/>
          <p:cNvGrpSpPr/>
          <p:nvPr/>
        </p:nvGrpSpPr>
        <p:grpSpPr>
          <a:xfrm>
            <a:off x="685622" y="1336675"/>
            <a:ext cx="7641414" cy="1112364"/>
            <a:chOff x="0" y="0"/>
            <a:chExt cx="15286810" cy="2224728"/>
          </a:xfrm>
        </p:grpSpPr>
        <p:grpSp>
          <p:nvGrpSpPr>
            <p:cNvPr id="9" name="Group 9"/>
            <p:cNvGrpSpPr/>
            <p:nvPr/>
          </p:nvGrpSpPr>
          <p:grpSpPr>
            <a:xfrm>
              <a:off x="0" y="0"/>
              <a:ext cx="15286810" cy="2224728"/>
              <a:chOff x="0" y="0"/>
              <a:chExt cx="4182502" cy="608690"/>
            </a:xfrm>
          </p:grpSpPr>
          <p:sp>
            <p:nvSpPr>
              <p:cNvPr id="10" name="Freeform 10"/>
              <p:cNvSpPr/>
              <p:nvPr/>
            </p:nvSpPr>
            <p:spPr>
              <a:xfrm>
                <a:off x="0" y="0"/>
                <a:ext cx="4182502" cy="608690"/>
              </a:xfrm>
              <a:custGeom>
                <a:avLst/>
                <a:gdLst/>
                <a:ahLst/>
                <a:cxnLst/>
                <a:rect l="l" t="t" r="r" b="b"/>
                <a:pathLst>
                  <a:path w="4182502" h="946329">
                    <a:moveTo>
                      <a:pt x="0" y="0"/>
                    </a:moveTo>
                    <a:lnTo>
                      <a:pt x="4182502" y="0"/>
                    </a:lnTo>
                    <a:lnTo>
                      <a:pt x="4182502" y="946329"/>
                    </a:lnTo>
                    <a:lnTo>
                      <a:pt x="0" y="946329"/>
                    </a:lnTo>
                    <a:close/>
                  </a:path>
                </a:pathLst>
              </a:custGeom>
              <a:solidFill>
                <a:srgbClr val="C01E27"/>
              </a:solidFill>
            </p:spPr>
          </p:sp>
        </p:grpSp>
        <p:sp>
          <p:nvSpPr>
            <p:cNvPr id="11" name="TextBox 11"/>
            <p:cNvSpPr txBox="1"/>
            <p:nvPr/>
          </p:nvSpPr>
          <p:spPr>
            <a:xfrm>
              <a:off x="311451" y="70982"/>
              <a:ext cx="14663908" cy="1620830"/>
            </a:xfrm>
            <a:prstGeom prst="rect">
              <a:avLst/>
            </a:prstGeom>
          </p:spPr>
          <p:txBody>
            <a:bodyPr lIns="0" tIns="0" rIns="0" bIns="0" rtlCol="0" anchor="t">
              <a:spAutoFit/>
            </a:bodyPr>
            <a:lstStyle/>
            <a:p>
              <a:pPr algn="just">
                <a:lnSpc>
                  <a:spcPct val="120000"/>
                </a:lnSpc>
                <a:spcBef>
                  <a:spcPct val="0"/>
                </a:spcBef>
              </a:pPr>
              <a:r>
                <a:rPr lang="en-US" sz="2300" b="1" dirty="0" err="1">
                  <a:solidFill>
                    <a:srgbClr val="FFFFFF"/>
                  </a:solidFill>
                  <a:latin typeface="Arial" pitchFamily="34" charset="0"/>
                </a:rPr>
                <a:t>Quá</a:t>
              </a:r>
              <a:r>
                <a:rPr lang="en-US" sz="2300" b="1" dirty="0">
                  <a:solidFill>
                    <a:srgbClr val="FFFFFF"/>
                  </a:solidFill>
                  <a:latin typeface="Arial" pitchFamily="34" charset="0"/>
                </a:rPr>
                <a:t> </a:t>
              </a:r>
              <a:r>
                <a:rPr lang="en-US" sz="2300" b="1" dirty="0" err="1">
                  <a:solidFill>
                    <a:srgbClr val="FFFFFF"/>
                  </a:solidFill>
                  <a:latin typeface="Arial" pitchFamily="34" charset="0"/>
                </a:rPr>
                <a:t>trình</a:t>
              </a:r>
              <a:r>
                <a:rPr lang="en-US" sz="2300" b="1" dirty="0">
                  <a:solidFill>
                    <a:srgbClr val="FFFFFF"/>
                  </a:solidFill>
                  <a:latin typeface="Arial" pitchFamily="34" charset="0"/>
                </a:rPr>
                <a:t> </a:t>
              </a:r>
              <a:r>
                <a:rPr lang="en-US" sz="2300" b="1" dirty="0" err="1">
                  <a:solidFill>
                    <a:srgbClr val="FFFFFF"/>
                  </a:solidFill>
                  <a:latin typeface="Arial" pitchFamily="34" charset="0"/>
                </a:rPr>
                <a:t>hình</a:t>
              </a:r>
              <a:r>
                <a:rPr lang="en-US" sz="2300" b="1" dirty="0">
                  <a:solidFill>
                    <a:srgbClr val="FFFFFF"/>
                  </a:solidFill>
                  <a:latin typeface="Arial" pitchFamily="34" charset="0"/>
                </a:rPr>
                <a:t> </a:t>
              </a:r>
              <a:r>
                <a:rPr lang="en-US" sz="2300" b="1" dirty="0" err="1">
                  <a:solidFill>
                    <a:srgbClr val="FFFFFF"/>
                  </a:solidFill>
                  <a:latin typeface="Arial" pitchFamily="34" charset="0"/>
                </a:rPr>
                <a:t>thành</a:t>
              </a:r>
              <a:r>
                <a:rPr lang="en-US" sz="2300" b="1" dirty="0">
                  <a:solidFill>
                    <a:srgbClr val="FFFFFF"/>
                  </a:solidFill>
                  <a:latin typeface="Arial" pitchFamily="34" charset="0"/>
                </a:rPr>
                <a:t> </a:t>
              </a:r>
              <a:r>
                <a:rPr lang="en-US" sz="2300" b="1" dirty="0" err="1">
                  <a:solidFill>
                    <a:srgbClr val="FFFFFF"/>
                  </a:solidFill>
                  <a:latin typeface="Arial" pitchFamily="34" charset="0"/>
                </a:rPr>
                <a:t>nước</a:t>
              </a:r>
              <a:r>
                <a:rPr lang="en-US" sz="2300" b="1" dirty="0">
                  <a:solidFill>
                    <a:srgbClr val="FFFFFF"/>
                  </a:solidFill>
                  <a:latin typeface="Arial" pitchFamily="34" charset="0"/>
                </a:rPr>
                <a:t> </a:t>
              </a:r>
              <a:r>
                <a:rPr lang="en-US" sz="2300" b="1" dirty="0" err="1">
                  <a:solidFill>
                    <a:srgbClr val="FFFFFF"/>
                  </a:solidFill>
                  <a:latin typeface="Arial" pitchFamily="34" charset="0"/>
                </a:rPr>
                <a:t>tiểu</a:t>
              </a:r>
              <a:r>
                <a:rPr lang="en-US" sz="2300" b="1" dirty="0">
                  <a:solidFill>
                    <a:srgbClr val="FFFFFF"/>
                  </a:solidFill>
                  <a:latin typeface="Arial" pitchFamily="34" charset="0"/>
                </a:rPr>
                <a:t> </a:t>
              </a:r>
              <a:r>
                <a:rPr lang="en-US" sz="2300" b="1" dirty="0" err="1">
                  <a:solidFill>
                    <a:srgbClr val="FFFFFF"/>
                  </a:solidFill>
                  <a:latin typeface="Arial" pitchFamily="34" charset="0"/>
                </a:rPr>
                <a:t>diễn</a:t>
              </a:r>
              <a:r>
                <a:rPr lang="en-US" sz="2300" b="1" dirty="0">
                  <a:solidFill>
                    <a:srgbClr val="FFFFFF"/>
                  </a:solidFill>
                  <a:latin typeface="Arial" pitchFamily="34" charset="0"/>
                </a:rPr>
                <a:t> </a:t>
              </a:r>
              <a:r>
                <a:rPr lang="en-US" sz="2300" b="1" dirty="0" err="1">
                  <a:solidFill>
                    <a:srgbClr val="FFFFFF"/>
                  </a:solidFill>
                  <a:latin typeface="Arial" pitchFamily="34" charset="0"/>
                </a:rPr>
                <a:t>ra</a:t>
              </a:r>
              <a:r>
                <a:rPr lang="en-US" sz="2300" b="1" dirty="0">
                  <a:solidFill>
                    <a:srgbClr val="FFFFFF"/>
                  </a:solidFill>
                  <a:latin typeface="Arial" pitchFamily="34" charset="0"/>
                </a:rPr>
                <a:t> ở </a:t>
              </a:r>
              <a:r>
                <a:rPr lang="en-US" sz="2300" b="1" dirty="0" err="1">
                  <a:solidFill>
                    <a:srgbClr val="FFFFFF"/>
                  </a:solidFill>
                  <a:latin typeface="Arial" pitchFamily="34" charset="0"/>
                </a:rPr>
                <a:t>các</a:t>
              </a:r>
              <a:r>
                <a:rPr lang="en-US" sz="2300" b="1" dirty="0">
                  <a:solidFill>
                    <a:srgbClr val="FFFFFF"/>
                  </a:solidFill>
                  <a:latin typeface="Arial" pitchFamily="34" charset="0"/>
                </a:rPr>
                <a:t> </a:t>
              </a:r>
              <a:r>
                <a:rPr lang="en-US" sz="2300" b="1" u="sng" dirty="0" smtClean="0">
                  <a:solidFill>
                    <a:srgbClr val="FFFFFF"/>
                  </a:solidFill>
                  <a:latin typeface="Arial" pitchFamily="34" charset="0"/>
                </a:rPr>
                <a:t>nephron </a:t>
              </a:r>
              <a:r>
                <a:rPr lang="en-US" sz="2300" b="1" dirty="0" err="1" smtClean="0">
                  <a:solidFill>
                    <a:srgbClr val="FFFFFF"/>
                  </a:solidFill>
                  <a:latin typeface="Arial" pitchFamily="34" charset="0"/>
                </a:rPr>
                <a:t>như</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thế</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nào</a:t>
              </a:r>
              <a:r>
                <a:rPr lang="en-US" sz="2300" b="1" dirty="0" smtClean="0">
                  <a:solidFill>
                    <a:srgbClr val="FFFFFF"/>
                  </a:solidFill>
                  <a:latin typeface="Arial" pitchFamily="34" charset="0"/>
                </a:rPr>
                <a:t>?</a:t>
              </a:r>
              <a:endParaRPr lang="en-US" sz="2300" b="1" dirty="0">
                <a:solidFill>
                  <a:srgbClr val="FFFFFF"/>
                </a:solidFill>
                <a:latin typeface="Arial" pitchFamily="34" charset="0"/>
              </a:endParaRPr>
            </a:p>
          </p:txBody>
        </p:sp>
      </p:grpSp>
      <p:sp>
        <p:nvSpPr>
          <p:cNvPr id="12" name="TextBox 12"/>
          <p:cNvSpPr txBox="1"/>
          <p:nvPr/>
        </p:nvSpPr>
        <p:spPr>
          <a:xfrm>
            <a:off x="685622" y="818091"/>
            <a:ext cx="7641414"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Cấu tạo của hệ bài tiết nước tiểu</a:t>
            </a:r>
          </a:p>
        </p:txBody>
      </p:sp>
    </p:spTree>
    <p:extLst>
      <p:ext uri="{BB962C8B-B14F-4D97-AF65-F5344CB8AC3E}">
        <p14:creationId xmlns:p14="http://schemas.microsoft.com/office/powerpoint/2010/main" val="3322845202"/>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28166"/>
            <a:ext cx="4875530" cy="115270"/>
          </a:xfrm>
          <a:prstGeom prst="rect">
            <a:avLst/>
          </a:prstGeom>
        </p:spPr>
      </p:pic>
      <p:sp>
        <p:nvSpPr>
          <p:cNvPr id="3" name="TextBox 3"/>
          <p:cNvSpPr txBox="1"/>
          <p:nvPr/>
        </p:nvSpPr>
        <p:spPr>
          <a:xfrm>
            <a:off x="3974615" y="464609"/>
            <a:ext cx="423959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II. HỆ BÀI TIẾT</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313295" y="628166"/>
            <a:ext cx="4875530" cy="115270"/>
          </a:xfrm>
          <a:prstGeom prst="rect">
            <a:avLst/>
          </a:prstGeom>
        </p:spPr>
      </p:pic>
      <p:pic>
        <p:nvPicPr>
          <p:cNvPr id="5" name="Picture 5"/>
          <p:cNvPicPr>
            <a:picLocks noChangeAspect="1"/>
          </p:cNvPicPr>
          <p:nvPr/>
        </p:nvPicPr>
        <p:blipFill>
          <a:blip r:embed="rId6"/>
          <a:srcRect b="2276"/>
          <a:stretch>
            <a:fillRect/>
          </a:stretch>
        </p:blipFill>
        <p:spPr>
          <a:xfrm>
            <a:off x="8417542" y="862542"/>
            <a:ext cx="3085662" cy="5858981"/>
          </a:xfrm>
          <a:prstGeom prst="rect">
            <a:avLst/>
          </a:prstGeom>
        </p:spPr>
      </p:pic>
      <p:pic>
        <p:nvPicPr>
          <p:cNvPr id="6" name="Picture 6"/>
          <p:cNvPicPr>
            <a:picLocks noChangeAspect="1"/>
          </p:cNvPicPr>
          <p:nvPr/>
        </p:nvPicPr>
        <p:blipFill>
          <a:blip r:embed="rId7"/>
          <a:srcRect/>
          <a:stretch>
            <a:fillRect/>
          </a:stretch>
        </p:blipFill>
        <p:spPr>
          <a:xfrm>
            <a:off x="685622" y="3334456"/>
            <a:ext cx="7641414" cy="3387068"/>
          </a:xfrm>
          <a:prstGeom prst="rect">
            <a:avLst/>
          </a:prstGeom>
        </p:spPr>
      </p:pic>
      <p:sp>
        <p:nvSpPr>
          <p:cNvPr id="12" name="TextBox 12"/>
          <p:cNvSpPr txBox="1"/>
          <p:nvPr/>
        </p:nvSpPr>
        <p:spPr>
          <a:xfrm>
            <a:off x="685622" y="818091"/>
            <a:ext cx="7641414"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Cấu tạo của hệ bài tiết nước tiểu</a:t>
            </a:r>
          </a:p>
        </p:txBody>
      </p:sp>
      <p:grpSp>
        <p:nvGrpSpPr>
          <p:cNvPr id="13" name="Group 5"/>
          <p:cNvGrpSpPr/>
          <p:nvPr/>
        </p:nvGrpSpPr>
        <p:grpSpPr>
          <a:xfrm>
            <a:off x="685622" y="1336675"/>
            <a:ext cx="7641414" cy="1967443"/>
            <a:chOff x="0" y="0"/>
            <a:chExt cx="15286810" cy="3458779"/>
          </a:xfrm>
        </p:grpSpPr>
        <p:grpSp>
          <p:nvGrpSpPr>
            <p:cNvPr id="14" name="Group 6"/>
            <p:cNvGrpSpPr/>
            <p:nvPr/>
          </p:nvGrpSpPr>
          <p:grpSpPr>
            <a:xfrm>
              <a:off x="0" y="0"/>
              <a:ext cx="15286810" cy="3458779"/>
              <a:chOff x="0" y="0"/>
              <a:chExt cx="4182502" cy="946329"/>
            </a:xfrm>
          </p:grpSpPr>
          <p:sp>
            <p:nvSpPr>
              <p:cNvPr id="16" name="Freeform 7"/>
              <p:cNvSpPr/>
              <p:nvPr/>
            </p:nvSpPr>
            <p:spPr>
              <a:xfrm>
                <a:off x="0" y="0"/>
                <a:ext cx="4182502" cy="946329"/>
              </a:xfrm>
              <a:custGeom>
                <a:avLst/>
                <a:gdLst/>
                <a:ahLst/>
                <a:cxnLst/>
                <a:rect l="l" t="t" r="r" b="b"/>
                <a:pathLst>
                  <a:path w="4182502" h="946329">
                    <a:moveTo>
                      <a:pt x="0" y="0"/>
                    </a:moveTo>
                    <a:lnTo>
                      <a:pt x="4182502" y="0"/>
                    </a:lnTo>
                    <a:lnTo>
                      <a:pt x="4182502" y="946329"/>
                    </a:lnTo>
                    <a:lnTo>
                      <a:pt x="0" y="946329"/>
                    </a:lnTo>
                    <a:close/>
                  </a:path>
                </a:pathLst>
              </a:custGeom>
              <a:solidFill>
                <a:srgbClr val="FFF2A1"/>
              </a:solidFill>
            </p:spPr>
          </p:sp>
        </p:grpSp>
        <p:sp>
          <p:nvSpPr>
            <p:cNvPr id="15" name="TextBox 8"/>
            <p:cNvSpPr txBox="1"/>
            <p:nvPr/>
          </p:nvSpPr>
          <p:spPr>
            <a:xfrm>
              <a:off x="0" y="212475"/>
              <a:ext cx="14663908" cy="2936902"/>
            </a:xfrm>
            <a:prstGeom prst="rect">
              <a:avLst/>
            </a:prstGeom>
          </p:spPr>
          <p:txBody>
            <a:bodyPr lIns="0" tIns="0" rIns="0" bIns="0" rtlCol="0" anchor="t">
              <a:spAutoFit/>
            </a:bodyPr>
            <a:lstStyle/>
            <a:p>
              <a:pPr algn="just">
                <a:lnSpc>
                  <a:spcPct val="120000"/>
                </a:lnSpc>
                <a:spcBef>
                  <a:spcPct val="0"/>
                </a:spcBef>
              </a:pPr>
              <a:r>
                <a:rPr lang="en-US" sz="2300" b="1" dirty="0">
                  <a:latin typeface="Arial" pitchFamily="34" charset="0"/>
                </a:rPr>
                <a:t>- </a:t>
              </a:r>
              <a:r>
                <a:rPr lang="en-US" sz="2300" b="1" dirty="0" err="1">
                  <a:latin typeface="Arial" pitchFamily="34" charset="0"/>
                </a:rPr>
                <a:t>Quá</a:t>
              </a:r>
              <a:r>
                <a:rPr lang="en-US" sz="2300" b="1" dirty="0">
                  <a:latin typeface="Arial" pitchFamily="34" charset="0"/>
                </a:rPr>
                <a:t> </a:t>
              </a:r>
              <a:r>
                <a:rPr lang="en-US" sz="2300" b="1" dirty="0" err="1">
                  <a:latin typeface="Arial" pitchFamily="34" charset="0"/>
                </a:rPr>
                <a:t>trình</a:t>
              </a:r>
              <a:r>
                <a:rPr lang="en-US" sz="2300" b="1" dirty="0">
                  <a:latin typeface="Arial" pitchFamily="34" charset="0"/>
                </a:rPr>
                <a:t> </a:t>
              </a:r>
              <a:r>
                <a:rPr lang="en-US" sz="2300" b="1" dirty="0" err="1">
                  <a:latin typeface="Arial" pitchFamily="34" charset="0"/>
                </a:rPr>
                <a:t>hình</a:t>
              </a:r>
              <a:r>
                <a:rPr lang="en-US" sz="2300" b="1" dirty="0">
                  <a:latin typeface="Arial" pitchFamily="34" charset="0"/>
                </a:rPr>
                <a:t> </a:t>
              </a:r>
              <a:r>
                <a:rPr lang="en-US" sz="2300" b="1" dirty="0" err="1">
                  <a:latin typeface="Arial" pitchFamily="34" charset="0"/>
                </a:rPr>
                <a:t>thành</a:t>
              </a:r>
              <a:r>
                <a:rPr lang="en-US" sz="2300" b="1" dirty="0">
                  <a:latin typeface="Arial" pitchFamily="34" charset="0"/>
                </a:rPr>
                <a:t> </a:t>
              </a:r>
              <a:r>
                <a:rPr lang="en-US" sz="2300" b="1" dirty="0" err="1">
                  <a:latin typeface="Arial" pitchFamily="34" charset="0"/>
                </a:rPr>
                <a:t>nước</a:t>
              </a:r>
              <a:r>
                <a:rPr lang="en-US" sz="2300" b="1" dirty="0">
                  <a:latin typeface="Arial" pitchFamily="34" charset="0"/>
                </a:rPr>
                <a:t> </a:t>
              </a:r>
              <a:r>
                <a:rPr lang="en-US" sz="2300" b="1" dirty="0" err="1">
                  <a:latin typeface="Arial" pitchFamily="34" charset="0"/>
                </a:rPr>
                <a:t>tiểu</a:t>
              </a:r>
              <a:r>
                <a:rPr lang="en-US" sz="2300" b="1" dirty="0">
                  <a:latin typeface="Arial" pitchFamily="34" charset="0"/>
                </a:rPr>
                <a:t> </a:t>
              </a:r>
              <a:r>
                <a:rPr lang="en-US" sz="2300" b="1" dirty="0" err="1">
                  <a:latin typeface="Arial" pitchFamily="34" charset="0"/>
                </a:rPr>
                <a:t>diễn</a:t>
              </a:r>
              <a:r>
                <a:rPr lang="en-US" sz="2300" b="1" dirty="0">
                  <a:latin typeface="Arial" pitchFamily="34" charset="0"/>
                </a:rPr>
                <a:t> </a:t>
              </a:r>
              <a:r>
                <a:rPr lang="en-US" sz="2300" b="1" dirty="0" err="1">
                  <a:latin typeface="Arial" pitchFamily="34" charset="0"/>
                </a:rPr>
                <a:t>ra</a:t>
              </a:r>
              <a:r>
                <a:rPr lang="en-US" sz="2300" b="1" dirty="0">
                  <a:latin typeface="Arial" pitchFamily="34" charset="0"/>
                </a:rPr>
                <a:t> ở </a:t>
              </a:r>
              <a:r>
                <a:rPr lang="en-US" sz="2300" b="1" dirty="0" err="1">
                  <a:latin typeface="Arial" pitchFamily="34" charset="0"/>
                </a:rPr>
                <a:t>các</a:t>
              </a:r>
              <a:r>
                <a:rPr lang="en-US" sz="2300" b="1" dirty="0">
                  <a:latin typeface="Arial" pitchFamily="34" charset="0"/>
                </a:rPr>
                <a:t> </a:t>
              </a:r>
              <a:r>
                <a:rPr lang="en-US" sz="2300" b="1" u="sng" dirty="0">
                  <a:latin typeface="Arial" pitchFamily="34" charset="0"/>
                </a:rPr>
                <a:t>nephron </a:t>
              </a:r>
              <a:r>
                <a:rPr lang="en-US" sz="2300" b="1" dirty="0">
                  <a:latin typeface="Arial" pitchFamily="34" charset="0"/>
                </a:rPr>
                <a:t>: </a:t>
              </a:r>
              <a:r>
                <a:rPr lang="en-US" sz="2300" b="1" dirty="0" err="1">
                  <a:latin typeface="Arial" pitchFamily="34" charset="0"/>
                </a:rPr>
                <a:t>Máu</a:t>
              </a:r>
              <a:r>
                <a:rPr lang="en-US" sz="2300" b="1" dirty="0">
                  <a:latin typeface="Arial" pitchFamily="34" charset="0"/>
                </a:rPr>
                <a:t> </a:t>
              </a:r>
              <a:r>
                <a:rPr lang="en-US" sz="2300" b="1" dirty="0" err="1">
                  <a:latin typeface="Arial" pitchFamily="34" charset="0"/>
                </a:rPr>
                <a:t>chảy</a:t>
              </a:r>
              <a:r>
                <a:rPr lang="en-US" sz="2300" b="1" dirty="0">
                  <a:latin typeface="Arial" pitchFamily="34" charset="0"/>
                </a:rPr>
                <a:t> qua </a:t>
              </a:r>
              <a:r>
                <a:rPr lang="en-US" sz="2300" b="1" dirty="0" err="1">
                  <a:latin typeface="Arial" pitchFamily="34" charset="0"/>
                </a:rPr>
                <a:t>cầu</a:t>
              </a:r>
              <a:r>
                <a:rPr lang="en-US" sz="2300" b="1" dirty="0">
                  <a:latin typeface="Arial" pitchFamily="34" charset="0"/>
                </a:rPr>
                <a:t> </a:t>
              </a:r>
              <a:r>
                <a:rPr lang="en-US" sz="2300" b="1" dirty="0" err="1">
                  <a:latin typeface="Arial" pitchFamily="34" charset="0"/>
                </a:rPr>
                <a:t>thận</a:t>
              </a:r>
              <a:r>
                <a:rPr lang="en-US" sz="2300" b="1" dirty="0">
                  <a:latin typeface="Arial" pitchFamily="34" charset="0"/>
                </a:rPr>
                <a:t> </a:t>
              </a:r>
              <a:r>
                <a:rPr lang="en-US" sz="2300" b="1" dirty="0" err="1">
                  <a:latin typeface="Arial" pitchFamily="34" charset="0"/>
                </a:rPr>
                <a:t>tạo</a:t>
              </a:r>
              <a:r>
                <a:rPr lang="en-US" sz="2300" b="1" dirty="0">
                  <a:latin typeface="Arial" pitchFamily="34" charset="0"/>
                </a:rPr>
                <a:t> </a:t>
              </a:r>
              <a:r>
                <a:rPr lang="en-US" sz="2300" b="1" dirty="0" err="1">
                  <a:latin typeface="Arial" pitchFamily="34" charset="0"/>
                </a:rPr>
                <a:t>nước</a:t>
              </a:r>
              <a:r>
                <a:rPr lang="en-US" sz="2300" b="1" dirty="0">
                  <a:latin typeface="Arial" pitchFamily="34" charset="0"/>
                </a:rPr>
                <a:t> </a:t>
              </a:r>
              <a:r>
                <a:rPr lang="en-US" sz="2300" b="1" dirty="0" err="1">
                  <a:latin typeface="Arial" pitchFamily="34" charset="0"/>
                </a:rPr>
                <a:t>tiểu</a:t>
              </a:r>
              <a:r>
                <a:rPr lang="en-US" sz="2300" b="1" dirty="0">
                  <a:latin typeface="Arial" pitchFamily="34" charset="0"/>
                </a:rPr>
                <a:t> </a:t>
              </a:r>
              <a:r>
                <a:rPr lang="en-US" sz="2300" b="1" dirty="0" err="1">
                  <a:latin typeface="Arial" pitchFamily="34" charset="0"/>
                </a:rPr>
                <a:t>đầu</a:t>
              </a:r>
              <a:r>
                <a:rPr lang="en-US" sz="2300" b="1" dirty="0">
                  <a:latin typeface="Arial" pitchFamily="34" charset="0"/>
                </a:rPr>
                <a:t>, </a:t>
              </a:r>
              <a:r>
                <a:rPr lang="en-US" sz="2300" b="1" dirty="0" err="1">
                  <a:latin typeface="Arial" pitchFamily="34" charset="0"/>
                </a:rPr>
                <a:t>đi</a:t>
              </a:r>
              <a:r>
                <a:rPr lang="en-US" sz="2300" b="1" dirty="0">
                  <a:latin typeface="Arial" pitchFamily="34" charset="0"/>
                </a:rPr>
                <a:t> </a:t>
              </a:r>
              <a:r>
                <a:rPr lang="en-US" sz="2300" b="1" dirty="0" err="1">
                  <a:latin typeface="Arial" pitchFamily="34" charset="0"/>
                </a:rPr>
                <a:t>vào</a:t>
              </a:r>
              <a:r>
                <a:rPr lang="en-US" sz="2300" b="1" dirty="0">
                  <a:latin typeface="Arial" pitchFamily="34" charset="0"/>
                </a:rPr>
                <a:t> </a:t>
              </a:r>
              <a:r>
                <a:rPr lang="en-US" sz="2300" b="1" dirty="0" err="1">
                  <a:latin typeface="Arial" pitchFamily="34" charset="0"/>
                </a:rPr>
                <a:t>ống</a:t>
              </a:r>
              <a:r>
                <a:rPr lang="en-US" sz="2300" b="1" dirty="0">
                  <a:latin typeface="Arial" pitchFamily="34" charset="0"/>
                </a:rPr>
                <a:t> </a:t>
              </a:r>
              <a:r>
                <a:rPr lang="en-US" sz="2300" b="1" dirty="0" err="1">
                  <a:latin typeface="Arial" pitchFamily="34" charset="0"/>
                </a:rPr>
                <a:t>lượn</a:t>
              </a:r>
              <a:r>
                <a:rPr lang="en-US" sz="2300" b="1" dirty="0">
                  <a:latin typeface="Arial" pitchFamily="34" charset="0"/>
                </a:rPr>
                <a:t> </a:t>
              </a:r>
              <a:r>
                <a:rPr lang="vi-VN" sz="2300" b="1" dirty="0"/>
                <a:t>gần, quai Henle, ống lượn xa</a:t>
              </a:r>
              <a:r>
                <a:rPr lang="en-US" sz="2300" b="1" dirty="0"/>
                <a:t> </a:t>
              </a:r>
              <a:r>
                <a:rPr lang="en-US" sz="2300" b="1" dirty="0" err="1"/>
                <a:t>tạo</a:t>
              </a:r>
              <a:r>
                <a:rPr lang="en-US" sz="2300" b="1" dirty="0"/>
                <a:t> </a:t>
              </a:r>
              <a:r>
                <a:rPr lang="en-US" sz="2300" b="1" dirty="0" err="1"/>
                <a:t>nước</a:t>
              </a:r>
              <a:r>
                <a:rPr lang="en-US" sz="2300" b="1" dirty="0"/>
                <a:t> </a:t>
              </a:r>
              <a:r>
                <a:rPr lang="en-US" sz="2300" b="1" dirty="0" err="1"/>
                <a:t>tiểu</a:t>
              </a:r>
              <a:r>
                <a:rPr lang="en-US" sz="2300" b="1" dirty="0"/>
                <a:t> </a:t>
              </a:r>
              <a:r>
                <a:rPr lang="en-US" sz="2300" b="1" dirty="0" err="1"/>
                <a:t>chính</a:t>
              </a:r>
              <a:r>
                <a:rPr lang="en-US" sz="2300" b="1" dirty="0"/>
                <a:t> </a:t>
              </a:r>
              <a:r>
                <a:rPr lang="en-US" sz="2300" b="1" dirty="0" err="1"/>
                <a:t>thức</a:t>
              </a:r>
              <a:r>
                <a:rPr lang="en-US" sz="2300" b="1" dirty="0"/>
                <a:t>.</a:t>
              </a:r>
            </a:p>
          </p:txBody>
        </p:sp>
      </p:grpSp>
    </p:spTree>
    <p:extLst>
      <p:ext uri="{BB962C8B-B14F-4D97-AF65-F5344CB8AC3E}">
        <p14:creationId xmlns:p14="http://schemas.microsoft.com/office/powerpoint/2010/main" val="4262920279"/>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28166"/>
            <a:ext cx="4875530" cy="115270"/>
          </a:xfrm>
          <a:prstGeom prst="rect">
            <a:avLst/>
          </a:prstGeom>
        </p:spPr>
      </p:pic>
      <p:sp>
        <p:nvSpPr>
          <p:cNvPr id="3" name="TextBox 3"/>
          <p:cNvSpPr txBox="1"/>
          <p:nvPr/>
        </p:nvSpPr>
        <p:spPr>
          <a:xfrm>
            <a:off x="3974615" y="464609"/>
            <a:ext cx="423959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II. HỆ BÀI TIẾT</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313295" y="628166"/>
            <a:ext cx="4875530" cy="115270"/>
          </a:xfrm>
          <a:prstGeom prst="rect">
            <a:avLst/>
          </a:prstGeom>
        </p:spPr>
      </p:pic>
      <p:pic>
        <p:nvPicPr>
          <p:cNvPr id="5" name="Picture 5"/>
          <p:cNvPicPr>
            <a:picLocks noChangeAspect="1"/>
          </p:cNvPicPr>
          <p:nvPr/>
        </p:nvPicPr>
        <p:blipFill>
          <a:blip r:embed="rId6"/>
          <a:srcRect b="2276"/>
          <a:stretch>
            <a:fillRect/>
          </a:stretch>
        </p:blipFill>
        <p:spPr>
          <a:xfrm>
            <a:off x="8417542" y="862542"/>
            <a:ext cx="3085662" cy="5858981"/>
          </a:xfrm>
          <a:prstGeom prst="rect">
            <a:avLst/>
          </a:prstGeom>
        </p:spPr>
      </p:pic>
      <p:pic>
        <p:nvPicPr>
          <p:cNvPr id="6" name="Picture 6"/>
          <p:cNvPicPr>
            <a:picLocks noChangeAspect="1"/>
          </p:cNvPicPr>
          <p:nvPr/>
        </p:nvPicPr>
        <p:blipFill>
          <a:blip r:embed="rId7"/>
          <a:srcRect/>
          <a:stretch>
            <a:fillRect/>
          </a:stretch>
        </p:blipFill>
        <p:spPr>
          <a:xfrm>
            <a:off x="685622" y="2583094"/>
            <a:ext cx="7641414" cy="4138429"/>
          </a:xfrm>
          <a:prstGeom prst="rect">
            <a:avLst/>
          </a:prstGeom>
        </p:spPr>
      </p:pic>
      <p:grpSp>
        <p:nvGrpSpPr>
          <p:cNvPr id="8" name="Group 8"/>
          <p:cNvGrpSpPr/>
          <p:nvPr/>
        </p:nvGrpSpPr>
        <p:grpSpPr>
          <a:xfrm>
            <a:off x="685622" y="1336675"/>
            <a:ext cx="7641414" cy="1112364"/>
            <a:chOff x="0" y="0"/>
            <a:chExt cx="15286810" cy="2224728"/>
          </a:xfrm>
        </p:grpSpPr>
        <p:grpSp>
          <p:nvGrpSpPr>
            <p:cNvPr id="9" name="Group 9"/>
            <p:cNvGrpSpPr/>
            <p:nvPr/>
          </p:nvGrpSpPr>
          <p:grpSpPr>
            <a:xfrm>
              <a:off x="0" y="0"/>
              <a:ext cx="15286810" cy="2224728"/>
              <a:chOff x="0" y="0"/>
              <a:chExt cx="4182502" cy="608690"/>
            </a:xfrm>
          </p:grpSpPr>
          <p:sp>
            <p:nvSpPr>
              <p:cNvPr id="10" name="Freeform 10"/>
              <p:cNvSpPr/>
              <p:nvPr/>
            </p:nvSpPr>
            <p:spPr>
              <a:xfrm>
                <a:off x="0" y="0"/>
                <a:ext cx="4182502" cy="608690"/>
              </a:xfrm>
              <a:custGeom>
                <a:avLst/>
                <a:gdLst/>
                <a:ahLst/>
                <a:cxnLst/>
                <a:rect l="l" t="t" r="r" b="b"/>
                <a:pathLst>
                  <a:path w="4182502" h="946329">
                    <a:moveTo>
                      <a:pt x="0" y="0"/>
                    </a:moveTo>
                    <a:lnTo>
                      <a:pt x="4182502" y="0"/>
                    </a:lnTo>
                    <a:lnTo>
                      <a:pt x="4182502" y="946329"/>
                    </a:lnTo>
                    <a:lnTo>
                      <a:pt x="0" y="946329"/>
                    </a:lnTo>
                    <a:close/>
                  </a:path>
                </a:pathLst>
              </a:custGeom>
              <a:solidFill>
                <a:srgbClr val="C01E27"/>
              </a:solidFill>
            </p:spPr>
          </p:sp>
        </p:grpSp>
        <p:sp>
          <p:nvSpPr>
            <p:cNvPr id="11" name="TextBox 11"/>
            <p:cNvSpPr txBox="1"/>
            <p:nvPr/>
          </p:nvSpPr>
          <p:spPr>
            <a:xfrm>
              <a:off x="311451" y="70982"/>
              <a:ext cx="14663908" cy="1698926"/>
            </a:xfrm>
            <a:prstGeom prst="rect">
              <a:avLst/>
            </a:prstGeom>
          </p:spPr>
          <p:txBody>
            <a:bodyPr lIns="0" tIns="0" rIns="0" bIns="0" rtlCol="0" anchor="t">
              <a:spAutoFit/>
            </a:bodyPr>
            <a:lstStyle/>
            <a:p>
              <a:pPr algn="just">
                <a:lnSpc>
                  <a:spcPct val="120000"/>
                </a:lnSpc>
                <a:spcBef>
                  <a:spcPct val="0"/>
                </a:spcBef>
              </a:pPr>
              <a:r>
                <a:rPr lang="en-US" sz="2300" b="1" dirty="0" err="1" smtClean="0">
                  <a:solidFill>
                    <a:srgbClr val="FFFFFF"/>
                  </a:solidFill>
                  <a:latin typeface="Arial" pitchFamily="34" charset="0"/>
                </a:rPr>
                <a:t>Nước</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tiểu</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chính</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thức</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sau</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khi</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tạo</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thành</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sẽ</a:t>
              </a:r>
              <a:r>
                <a:rPr lang="en-US" sz="2300" b="1" dirty="0" smtClean="0">
                  <a:solidFill>
                    <a:srgbClr val="FFFFFF"/>
                  </a:solidFill>
                  <a:latin typeface="Arial" pitchFamily="34" charset="0"/>
                </a:rPr>
                <a:t> di </a:t>
              </a:r>
              <a:r>
                <a:rPr lang="en-US" sz="2300" b="1" dirty="0" err="1" smtClean="0">
                  <a:solidFill>
                    <a:srgbClr val="FFFFFF"/>
                  </a:solidFill>
                  <a:latin typeface="Arial" pitchFamily="34" charset="0"/>
                </a:rPr>
                <a:t>chuyển</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như</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thế</a:t>
              </a:r>
              <a:r>
                <a:rPr lang="en-US" sz="2300" b="1" dirty="0" smtClean="0">
                  <a:solidFill>
                    <a:srgbClr val="FFFFFF"/>
                  </a:solidFill>
                  <a:latin typeface="Arial" pitchFamily="34" charset="0"/>
                </a:rPr>
                <a:t> </a:t>
              </a:r>
              <a:r>
                <a:rPr lang="en-US" sz="2300" b="1" dirty="0" err="1" smtClean="0">
                  <a:solidFill>
                    <a:srgbClr val="FFFFFF"/>
                  </a:solidFill>
                  <a:latin typeface="Arial" pitchFamily="34" charset="0"/>
                </a:rPr>
                <a:t>nào</a:t>
              </a:r>
              <a:r>
                <a:rPr lang="en-US" sz="2300" b="1" dirty="0" smtClean="0">
                  <a:solidFill>
                    <a:srgbClr val="FFFFFF"/>
                  </a:solidFill>
                  <a:latin typeface="Arial" pitchFamily="34" charset="0"/>
                </a:rPr>
                <a:t>?</a:t>
              </a:r>
              <a:endParaRPr lang="en-US" sz="2300" b="1" dirty="0">
                <a:solidFill>
                  <a:srgbClr val="FFFFFF"/>
                </a:solidFill>
                <a:latin typeface="Arial" pitchFamily="34" charset="0"/>
              </a:endParaRPr>
            </a:p>
          </p:txBody>
        </p:sp>
      </p:grpSp>
      <p:sp>
        <p:nvSpPr>
          <p:cNvPr id="12" name="TextBox 12"/>
          <p:cNvSpPr txBox="1"/>
          <p:nvPr/>
        </p:nvSpPr>
        <p:spPr>
          <a:xfrm>
            <a:off x="685622" y="818091"/>
            <a:ext cx="7641414"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Cấu tạo của hệ bài tiết nước tiểu</a:t>
            </a:r>
          </a:p>
        </p:txBody>
      </p:sp>
    </p:spTree>
    <p:extLst>
      <p:ext uri="{BB962C8B-B14F-4D97-AF65-F5344CB8AC3E}">
        <p14:creationId xmlns:p14="http://schemas.microsoft.com/office/powerpoint/2010/main" val="4030779214"/>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28166"/>
            <a:ext cx="4875530" cy="115270"/>
          </a:xfrm>
          <a:prstGeom prst="rect">
            <a:avLst/>
          </a:prstGeom>
        </p:spPr>
      </p:pic>
      <p:sp>
        <p:nvSpPr>
          <p:cNvPr id="3" name="TextBox 3"/>
          <p:cNvSpPr txBox="1"/>
          <p:nvPr/>
        </p:nvSpPr>
        <p:spPr>
          <a:xfrm>
            <a:off x="3974615" y="464609"/>
            <a:ext cx="423959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II. HỆ BÀI TIẾT</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313295" y="628166"/>
            <a:ext cx="4875530" cy="115270"/>
          </a:xfrm>
          <a:prstGeom prst="rect">
            <a:avLst/>
          </a:prstGeom>
        </p:spPr>
      </p:pic>
      <p:pic>
        <p:nvPicPr>
          <p:cNvPr id="5" name="Picture 5"/>
          <p:cNvPicPr>
            <a:picLocks noChangeAspect="1"/>
          </p:cNvPicPr>
          <p:nvPr/>
        </p:nvPicPr>
        <p:blipFill>
          <a:blip r:embed="rId6"/>
          <a:srcRect b="2276"/>
          <a:stretch>
            <a:fillRect/>
          </a:stretch>
        </p:blipFill>
        <p:spPr>
          <a:xfrm>
            <a:off x="8417542" y="862542"/>
            <a:ext cx="3085662" cy="5858981"/>
          </a:xfrm>
          <a:prstGeom prst="rect">
            <a:avLst/>
          </a:prstGeom>
        </p:spPr>
      </p:pic>
      <p:pic>
        <p:nvPicPr>
          <p:cNvPr id="6" name="Picture 6"/>
          <p:cNvPicPr>
            <a:picLocks noChangeAspect="1"/>
          </p:cNvPicPr>
          <p:nvPr/>
        </p:nvPicPr>
        <p:blipFill>
          <a:blip r:embed="rId7"/>
          <a:srcRect/>
          <a:stretch>
            <a:fillRect/>
          </a:stretch>
        </p:blipFill>
        <p:spPr>
          <a:xfrm>
            <a:off x="3486094" y="2873039"/>
            <a:ext cx="4840942" cy="3848484"/>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85621" y="2873040"/>
            <a:ext cx="2678625" cy="3570670"/>
          </a:xfrm>
          <a:prstGeom prst="rect">
            <a:avLst/>
          </a:prstGeom>
        </p:spPr>
      </p:pic>
      <p:sp>
        <p:nvSpPr>
          <p:cNvPr id="12" name="TextBox 12"/>
          <p:cNvSpPr txBox="1"/>
          <p:nvPr/>
        </p:nvSpPr>
        <p:spPr>
          <a:xfrm>
            <a:off x="685622" y="818091"/>
            <a:ext cx="7641414"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Cấu tạo của hệ bài tiết nước tiểu</a:t>
            </a:r>
          </a:p>
        </p:txBody>
      </p:sp>
      <p:grpSp>
        <p:nvGrpSpPr>
          <p:cNvPr id="15" name="Group 5"/>
          <p:cNvGrpSpPr/>
          <p:nvPr/>
        </p:nvGrpSpPr>
        <p:grpSpPr>
          <a:xfrm>
            <a:off x="685622" y="1336674"/>
            <a:ext cx="7641414" cy="1443742"/>
            <a:chOff x="0" y="-4"/>
            <a:chExt cx="15286810" cy="4745750"/>
          </a:xfrm>
        </p:grpSpPr>
        <p:grpSp>
          <p:nvGrpSpPr>
            <p:cNvPr id="16" name="Group 6"/>
            <p:cNvGrpSpPr/>
            <p:nvPr/>
          </p:nvGrpSpPr>
          <p:grpSpPr>
            <a:xfrm>
              <a:off x="0" y="-4"/>
              <a:ext cx="15286810" cy="4745750"/>
              <a:chOff x="0" y="-1"/>
              <a:chExt cx="4182502" cy="1298447"/>
            </a:xfrm>
          </p:grpSpPr>
          <p:sp>
            <p:nvSpPr>
              <p:cNvPr id="18" name="Freeform 7"/>
              <p:cNvSpPr/>
              <p:nvPr/>
            </p:nvSpPr>
            <p:spPr>
              <a:xfrm>
                <a:off x="0" y="-1"/>
                <a:ext cx="4182502" cy="1298447"/>
              </a:xfrm>
              <a:custGeom>
                <a:avLst/>
                <a:gdLst/>
                <a:ahLst/>
                <a:cxnLst/>
                <a:rect l="l" t="t" r="r" b="b"/>
                <a:pathLst>
                  <a:path w="4182502" h="946329">
                    <a:moveTo>
                      <a:pt x="0" y="0"/>
                    </a:moveTo>
                    <a:lnTo>
                      <a:pt x="4182502" y="0"/>
                    </a:lnTo>
                    <a:lnTo>
                      <a:pt x="4182502" y="946329"/>
                    </a:lnTo>
                    <a:lnTo>
                      <a:pt x="0" y="946329"/>
                    </a:lnTo>
                    <a:close/>
                  </a:path>
                </a:pathLst>
              </a:custGeom>
              <a:solidFill>
                <a:srgbClr val="FFF2A1"/>
              </a:solidFill>
            </p:spPr>
          </p:sp>
        </p:grpSp>
        <p:sp>
          <p:nvSpPr>
            <p:cNvPr id="17" name="TextBox 8"/>
            <p:cNvSpPr txBox="1"/>
            <p:nvPr/>
          </p:nvSpPr>
          <p:spPr>
            <a:xfrm>
              <a:off x="311451" y="483732"/>
              <a:ext cx="14663908" cy="4060071"/>
            </a:xfrm>
            <a:prstGeom prst="rect">
              <a:avLst/>
            </a:prstGeom>
          </p:spPr>
          <p:txBody>
            <a:bodyPr lIns="0" tIns="0" rIns="0" bIns="0" rtlCol="0" anchor="t">
              <a:spAutoFit/>
            </a:bodyPr>
            <a:lstStyle/>
            <a:p>
              <a:pPr algn="just">
                <a:lnSpc>
                  <a:spcPct val="120000"/>
                </a:lnSpc>
                <a:spcBef>
                  <a:spcPct val="0"/>
                </a:spcBef>
              </a:pPr>
              <a:r>
                <a:rPr lang="en-US" sz="2300" b="1" dirty="0">
                  <a:latin typeface="Arial" pitchFamily="34" charset="0"/>
                </a:rPr>
                <a:t>- </a:t>
              </a:r>
              <a:r>
                <a:rPr lang="en-US" sz="2300" b="1" dirty="0" err="1">
                  <a:latin typeface="Arial" pitchFamily="34" charset="0"/>
                </a:rPr>
                <a:t>Sau</a:t>
              </a:r>
              <a:r>
                <a:rPr lang="en-US" sz="2300" b="1" dirty="0">
                  <a:latin typeface="Arial" pitchFamily="34" charset="0"/>
                </a:rPr>
                <a:t> </a:t>
              </a:r>
              <a:r>
                <a:rPr lang="en-US" sz="2300" b="1" dirty="0" err="1">
                  <a:latin typeface="Arial" pitchFamily="34" charset="0"/>
                </a:rPr>
                <a:t>khi</a:t>
              </a:r>
              <a:r>
                <a:rPr lang="en-US" sz="2300" b="1" dirty="0">
                  <a:latin typeface="Arial" pitchFamily="34" charset="0"/>
                </a:rPr>
                <a:t> </a:t>
              </a:r>
              <a:r>
                <a:rPr lang="en-US" sz="2300" b="1" dirty="0" err="1">
                  <a:latin typeface="Arial" pitchFamily="34" charset="0"/>
                </a:rPr>
                <a:t>được</a:t>
              </a:r>
              <a:r>
                <a:rPr lang="en-US" sz="2300" b="1" dirty="0">
                  <a:latin typeface="Arial" pitchFamily="34" charset="0"/>
                </a:rPr>
                <a:t> </a:t>
              </a:r>
              <a:r>
                <a:rPr lang="en-US" sz="2300" b="1" dirty="0" err="1">
                  <a:latin typeface="Arial" pitchFamily="34" charset="0"/>
                </a:rPr>
                <a:t>hình</a:t>
              </a:r>
              <a:r>
                <a:rPr lang="en-US" sz="2300" b="1" dirty="0">
                  <a:latin typeface="Arial" pitchFamily="34" charset="0"/>
                </a:rPr>
                <a:t> </a:t>
              </a:r>
              <a:r>
                <a:rPr lang="en-US" sz="2300" b="1" dirty="0" err="1">
                  <a:latin typeface="Arial" pitchFamily="34" charset="0"/>
                </a:rPr>
                <a:t>thành</a:t>
              </a:r>
              <a:r>
                <a:rPr lang="en-US" sz="2300" b="1" dirty="0">
                  <a:latin typeface="Arial" pitchFamily="34" charset="0"/>
                </a:rPr>
                <a:t> </a:t>
              </a:r>
              <a:r>
                <a:rPr lang="en-US" sz="2300" b="1" dirty="0" err="1">
                  <a:latin typeface="Arial" pitchFamily="34" charset="0"/>
                </a:rPr>
                <a:t>nước</a:t>
              </a:r>
              <a:r>
                <a:rPr lang="en-US" sz="2300" b="1" dirty="0">
                  <a:latin typeface="Arial" pitchFamily="34" charset="0"/>
                </a:rPr>
                <a:t> </a:t>
              </a:r>
              <a:r>
                <a:rPr lang="en-US" sz="2300" b="1" dirty="0" err="1">
                  <a:latin typeface="Arial" pitchFamily="34" charset="0"/>
                </a:rPr>
                <a:t>tiểu</a:t>
              </a:r>
              <a:r>
                <a:rPr lang="en-US" sz="2300" b="1" dirty="0">
                  <a:latin typeface="Arial" pitchFamily="34" charset="0"/>
                </a:rPr>
                <a:t> </a:t>
              </a:r>
              <a:r>
                <a:rPr lang="en-US" sz="2300" b="1" dirty="0" err="1">
                  <a:latin typeface="Arial" pitchFamily="34" charset="0"/>
                </a:rPr>
                <a:t>chính</a:t>
              </a:r>
              <a:r>
                <a:rPr lang="en-US" sz="2300" b="1" dirty="0">
                  <a:latin typeface="Arial" pitchFamily="34" charset="0"/>
                </a:rPr>
                <a:t> </a:t>
              </a:r>
              <a:r>
                <a:rPr lang="en-US" sz="2300" b="1" dirty="0" err="1">
                  <a:latin typeface="Arial" pitchFamily="34" charset="0"/>
                </a:rPr>
                <a:t>thức</a:t>
              </a:r>
              <a:r>
                <a:rPr lang="en-US" sz="2300" b="1" dirty="0">
                  <a:latin typeface="Arial" pitchFamily="34" charset="0"/>
                </a:rPr>
                <a:t> </a:t>
              </a:r>
              <a:r>
                <a:rPr lang="en-US" sz="2300" b="1" dirty="0" err="1">
                  <a:latin typeface="Arial" pitchFamily="34" charset="0"/>
                </a:rPr>
                <a:t>sẽ</a:t>
              </a:r>
              <a:r>
                <a:rPr lang="en-US" sz="2300" b="1" dirty="0">
                  <a:latin typeface="Arial" pitchFamily="34" charset="0"/>
                </a:rPr>
                <a:t> </a:t>
              </a:r>
              <a:r>
                <a:rPr lang="en-US" sz="2300" b="1" dirty="0" err="1">
                  <a:latin typeface="Arial" pitchFamily="34" charset="0"/>
                </a:rPr>
                <a:t>đổ</a:t>
              </a:r>
              <a:r>
                <a:rPr lang="en-US" sz="2300" b="1" dirty="0">
                  <a:latin typeface="Arial" pitchFamily="34" charset="0"/>
                </a:rPr>
                <a:t> </a:t>
              </a:r>
              <a:r>
                <a:rPr lang="en-US" sz="2300" b="1" dirty="0" err="1">
                  <a:latin typeface="Arial" pitchFamily="34" charset="0"/>
                </a:rPr>
                <a:t>vào</a:t>
              </a:r>
              <a:r>
                <a:rPr lang="en-US" sz="2300" b="1" dirty="0">
                  <a:latin typeface="Arial" pitchFamily="34" charset="0"/>
                </a:rPr>
                <a:t> </a:t>
              </a:r>
              <a:r>
                <a:rPr lang="en-US" sz="2300" b="1" dirty="0" err="1">
                  <a:latin typeface="Arial" pitchFamily="34" charset="0"/>
                </a:rPr>
                <a:t>bể</a:t>
              </a:r>
              <a:r>
                <a:rPr lang="en-US" sz="2300" b="1" dirty="0">
                  <a:latin typeface="Arial" pitchFamily="34" charset="0"/>
                </a:rPr>
                <a:t> </a:t>
              </a:r>
              <a:r>
                <a:rPr lang="en-US" sz="2300" b="1" dirty="0" err="1">
                  <a:latin typeface="Arial" pitchFamily="34" charset="0"/>
                </a:rPr>
                <a:t>thận</a:t>
              </a:r>
              <a:r>
                <a:rPr lang="en-US" sz="2300" b="1" dirty="0">
                  <a:latin typeface="Arial" pitchFamily="34" charset="0"/>
                </a:rPr>
                <a:t>, qua </a:t>
              </a:r>
              <a:r>
                <a:rPr lang="en-US" sz="2300" b="1" dirty="0" err="1">
                  <a:latin typeface="Arial" pitchFamily="34" charset="0"/>
                </a:rPr>
                <a:t>ống</a:t>
              </a:r>
              <a:r>
                <a:rPr lang="en-US" sz="2300" b="1" dirty="0">
                  <a:latin typeface="Arial" pitchFamily="34" charset="0"/>
                </a:rPr>
                <a:t> </a:t>
              </a:r>
              <a:r>
                <a:rPr lang="en-US" sz="2300" b="1" dirty="0" err="1">
                  <a:latin typeface="Arial" pitchFamily="34" charset="0"/>
                </a:rPr>
                <a:t>dẫn</a:t>
              </a:r>
              <a:r>
                <a:rPr lang="en-US" sz="2300" b="1" dirty="0">
                  <a:latin typeface="Arial" pitchFamily="34" charset="0"/>
                </a:rPr>
                <a:t> </a:t>
              </a:r>
              <a:r>
                <a:rPr lang="en-US" sz="2300" b="1" dirty="0" err="1">
                  <a:latin typeface="Arial" pitchFamily="34" charset="0"/>
                </a:rPr>
                <a:t>nước</a:t>
              </a:r>
              <a:r>
                <a:rPr lang="en-US" sz="2300" b="1" dirty="0">
                  <a:latin typeface="Arial" pitchFamily="34" charset="0"/>
                </a:rPr>
                <a:t> </a:t>
              </a:r>
              <a:r>
                <a:rPr lang="en-US" sz="2300" b="1" dirty="0" err="1">
                  <a:latin typeface="Arial" pitchFamily="34" charset="0"/>
                </a:rPr>
                <a:t>tiểu</a:t>
              </a:r>
              <a:r>
                <a:rPr lang="en-US" sz="2300" b="1" dirty="0">
                  <a:latin typeface="Arial" pitchFamily="34" charset="0"/>
                </a:rPr>
                <a:t> </a:t>
              </a:r>
              <a:r>
                <a:rPr lang="en-US" sz="2300" b="1" dirty="0" err="1">
                  <a:latin typeface="Arial" pitchFamily="34" charset="0"/>
                </a:rPr>
                <a:t>đổ</a:t>
              </a:r>
              <a:r>
                <a:rPr lang="en-US" sz="2300" b="1" dirty="0">
                  <a:latin typeface="Arial" pitchFamily="34" charset="0"/>
                </a:rPr>
                <a:t> </a:t>
              </a:r>
              <a:r>
                <a:rPr lang="en-US" sz="2300" b="1" dirty="0" err="1">
                  <a:latin typeface="Arial" pitchFamily="34" charset="0"/>
                </a:rPr>
                <a:t>vào</a:t>
              </a:r>
              <a:r>
                <a:rPr lang="en-US" sz="2300" b="1" dirty="0">
                  <a:latin typeface="Arial" pitchFamily="34" charset="0"/>
                </a:rPr>
                <a:t> </a:t>
              </a:r>
              <a:r>
                <a:rPr lang="en-US" sz="2300" b="1" dirty="0" err="1">
                  <a:latin typeface="Arial" pitchFamily="34" charset="0"/>
                </a:rPr>
                <a:t>bóng</a:t>
              </a:r>
              <a:r>
                <a:rPr lang="en-US" sz="2300" b="1" dirty="0">
                  <a:latin typeface="Arial" pitchFamily="34" charset="0"/>
                </a:rPr>
                <a:t> </a:t>
              </a:r>
              <a:r>
                <a:rPr lang="en-US" sz="2300" b="1" dirty="0" err="1">
                  <a:latin typeface="Arial" pitchFamily="34" charset="0"/>
                </a:rPr>
                <a:t>đái</a:t>
              </a:r>
              <a:r>
                <a:rPr lang="en-US" sz="2300" b="1" dirty="0">
                  <a:latin typeface="Arial" pitchFamily="34" charset="0"/>
                </a:rPr>
                <a:t> </a:t>
              </a:r>
              <a:r>
                <a:rPr lang="en-US" sz="2300" b="1" dirty="0" err="1">
                  <a:latin typeface="Arial" pitchFamily="34" charset="0"/>
                </a:rPr>
                <a:t>và</a:t>
              </a:r>
              <a:r>
                <a:rPr lang="en-US" sz="2300" b="1" dirty="0">
                  <a:latin typeface="Arial" pitchFamily="34" charset="0"/>
                </a:rPr>
                <a:t> </a:t>
              </a:r>
              <a:r>
                <a:rPr lang="en-US" sz="2300" b="1" dirty="0" err="1">
                  <a:latin typeface="Arial" pitchFamily="34" charset="0"/>
                </a:rPr>
                <a:t>thải</a:t>
              </a:r>
              <a:r>
                <a:rPr lang="en-US" sz="2300" b="1" dirty="0">
                  <a:latin typeface="Arial" pitchFamily="34" charset="0"/>
                </a:rPr>
                <a:t> </a:t>
              </a:r>
              <a:r>
                <a:rPr lang="en-US" sz="2300" b="1" dirty="0" err="1">
                  <a:latin typeface="Arial" pitchFamily="34" charset="0"/>
                </a:rPr>
                <a:t>ra</a:t>
              </a:r>
              <a:r>
                <a:rPr lang="en-US" sz="2300" b="1" dirty="0">
                  <a:latin typeface="Arial" pitchFamily="34" charset="0"/>
                </a:rPr>
                <a:t> </a:t>
              </a:r>
              <a:r>
                <a:rPr lang="en-US" sz="2300" b="1" dirty="0" err="1">
                  <a:latin typeface="Arial" pitchFamily="34" charset="0"/>
                </a:rPr>
                <a:t>ngoài</a:t>
              </a:r>
              <a:r>
                <a:rPr lang="en-US" sz="2300" b="1" dirty="0">
                  <a:latin typeface="Arial" pitchFamily="34" charset="0"/>
                </a:rPr>
                <a:t> qua </a:t>
              </a:r>
              <a:r>
                <a:rPr lang="en-US" sz="2300" b="1" dirty="0" err="1">
                  <a:latin typeface="Arial" pitchFamily="34" charset="0"/>
                </a:rPr>
                <a:t>ống</a:t>
              </a:r>
              <a:r>
                <a:rPr lang="en-US" sz="2300" b="1" dirty="0">
                  <a:latin typeface="Arial" pitchFamily="34" charset="0"/>
                </a:rPr>
                <a:t> </a:t>
              </a:r>
              <a:r>
                <a:rPr lang="en-US" sz="2300" b="1" dirty="0" err="1">
                  <a:latin typeface="Arial" pitchFamily="34" charset="0"/>
                </a:rPr>
                <a:t>đái</a:t>
              </a:r>
              <a:endParaRPr lang="en-US" sz="2300" b="1" dirty="0">
                <a:latin typeface="Arial" pitchFamily="34" charset="0"/>
              </a:endParaRPr>
            </a:p>
          </p:txBody>
        </p:sp>
      </p:grpSp>
    </p:spTree>
    <p:extLst>
      <p:ext uri="{BB962C8B-B14F-4D97-AF65-F5344CB8AC3E}">
        <p14:creationId xmlns:p14="http://schemas.microsoft.com/office/powerpoint/2010/main" val="4254112151"/>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28166"/>
            <a:ext cx="4875530" cy="115270"/>
          </a:xfrm>
          <a:prstGeom prst="rect">
            <a:avLst/>
          </a:prstGeom>
        </p:spPr>
      </p:pic>
      <p:sp>
        <p:nvSpPr>
          <p:cNvPr id="3" name="TextBox 3"/>
          <p:cNvSpPr txBox="1"/>
          <p:nvPr/>
        </p:nvSpPr>
        <p:spPr>
          <a:xfrm>
            <a:off x="3974615" y="464609"/>
            <a:ext cx="423959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II. HỆ BÀI TIẾT</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313295" y="628166"/>
            <a:ext cx="4875530" cy="115270"/>
          </a:xfrm>
          <a:prstGeom prst="rect">
            <a:avLst/>
          </a:prstGeom>
        </p:spPr>
      </p:pic>
      <p:grpSp>
        <p:nvGrpSpPr>
          <p:cNvPr id="5" name="Group 5"/>
          <p:cNvGrpSpPr/>
          <p:nvPr/>
        </p:nvGrpSpPr>
        <p:grpSpPr>
          <a:xfrm>
            <a:off x="685622" y="1444114"/>
            <a:ext cx="10817582" cy="898061"/>
            <a:chOff x="0" y="0"/>
            <a:chExt cx="21640800" cy="1796122"/>
          </a:xfrm>
        </p:grpSpPr>
        <p:grpSp>
          <p:nvGrpSpPr>
            <p:cNvPr id="6" name="Group 6"/>
            <p:cNvGrpSpPr/>
            <p:nvPr/>
          </p:nvGrpSpPr>
          <p:grpSpPr>
            <a:xfrm>
              <a:off x="0" y="0"/>
              <a:ext cx="21640800" cy="1796122"/>
              <a:chOff x="0" y="0"/>
              <a:chExt cx="4274726" cy="354789"/>
            </a:xfrm>
          </p:grpSpPr>
          <p:sp>
            <p:nvSpPr>
              <p:cNvPr id="7" name="Freeform 7"/>
              <p:cNvSpPr/>
              <p:nvPr/>
            </p:nvSpPr>
            <p:spPr>
              <a:xfrm>
                <a:off x="0" y="0"/>
                <a:ext cx="4274726" cy="354789"/>
              </a:xfrm>
              <a:custGeom>
                <a:avLst/>
                <a:gdLst/>
                <a:ahLst/>
                <a:cxnLst/>
                <a:rect l="l" t="t" r="r" b="b"/>
                <a:pathLst>
                  <a:path w="4274726" h="354789">
                    <a:moveTo>
                      <a:pt x="24327" y="0"/>
                    </a:moveTo>
                    <a:lnTo>
                      <a:pt x="4250399" y="0"/>
                    </a:lnTo>
                    <a:cubicBezTo>
                      <a:pt x="4263834" y="0"/>
                      <a:pt x="4274726" y="10891"/>
                      <a:pt x="4274726" y="24327"/>
                    </a:cubicBezTo>
                    <a:lnTo>
                      <a:pt x="4274726" y="330463"/>
                    </a:lnTo>
                    <a:cubicBezTo>
                      <a:pt x="4274726" y="343898"/>
                      <a:pt x="4263834" y="354789"/>
                      <a:pt x="4250399" y="354789"/>
                    </a:cubicBezTo>
                    <a:lnTo>
                      <a:pt x="24327" y="354789"/>
                    </a:lnTo>
                    <a:cubicBezTo>
                      <a:pt x="10891" y="354789"/>
                      <a:pt x="0" y="343898"/>
                      <a:pt x="0" y="330463"/>
                    </a:cubicBezTo>
                    <a:lnTo>
                      <a:pt x="0" y="24327"/>
                    </a:lnTo>
                    <a:cubicBezTo>
                      <a:pt x="0" y="10891"/>
                      <a:pt x="10891" y="0"/>
                      <a:pt x="24327" y="0"/>
                    </a:cubicBezTo>
                    <a:close/>
                  </a:path>
                </a:pathLst>
              </a:custGeom>
              <a:solidFill>
                <a:srgbClr val="FFF2A1"/>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9" name="TextBox 9"/>
            <p:cNvSpPr txBox="1"/>
            <p:nvPr/>
          </p:nvSpPr>
          <p:spPr>
            <a:xfrm>
              <a:off x="159125" y="477902"/>
              <a:ext cx="21481675" cy="769058"/>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Nêu tên, nguyên nhân một số bệnh về hệ bài tiết nước tiểu mà em biết</a:t>
              </a:r>
            </a:p>
          </p:txBody>
        </p:sp>
      </p:grpSp>
      <p:grpSp>
        <p:nvGrpSpPr>
          <p:cNvPr id="10" name="Group 10"/>
          <p:cNvGrpSpPr/>
          <p:nvPr/>
        </p:nvGrpSpPr>
        <p:grpSpPr>
          <a:xfrm>
            <a:off x="685622" y="2493435"/>
            <a:ext cx="10817582" cy="3831166"/>
            <a:chOff x="0" y="0"/>
            <a:chExt cx="4274726" cy="1635137"/>
          </a:xfrm>
        </p:grpSpPr>
        <p:sp>
          <p:nvSpPr>
            <p:cNvPr id="11" name="Freeform 11"/>
            <p:cNvSpPr/>
            <p:nvPr/>
          </p:nvSpPr>
          <p:spPr>
            <a:xfrm>
              <a:off x="0" y="0"/>
              <a:ext cx="4274726" cy="1635137"/>
            </a:xfrm>
            <a:custGeom>
              <a:avLst/>
              <a:gdLst/>
              <a:ahLst/>
              <a:cxnLst/>
              <a:rect l="l" t="t" r="r" b="b"/>
              <a:pathLst>
                <a:path w="4274726" h="1635137">
                  <a:moveTo>
                    <a:pt x="24327" y="0"/>
                  </a:moveTo>
                  <a:lnTo>
                    <a:pt x="4250399" y="0"/>
                  </a:lnTo>
                  <a:cubicBezTo>
                    <a:pt x="4263834" y="0"/>
                    <a:pt x="4274726" y="10891"/>
                    <a:pt x="4274726" y="24327"/>
                  </a:cubicBezTo>
                  <a:lnTo>
                    <a:pt x="4274726" y="1610810"/>
                  </a:lnTo>
                  <a:cubicBezTo>
                    <a:pt x="4274726" y="1624246"/>
                    <a:pt x="4263834" y="1635137"/>
                    <a:pt x="4250399" y="1635137"/>
                  </a:cubicBezTo>
                  <a:lnTo>
                    <a:pt x="24327" y="1635137"/>
                  </a:lnTo>
                  <a:cubicBezTo>
                    <a:pt x="10891" y="1635137"/>
                    <a:pt x="0" y="1624246"/>
                    <a:pt x="0" y="1610810"/>
                  </a:cubicBezTo>
                  <a:lnTo>
                    <a:pt x="0" y="24327"/>
                  </a:lnTo>
                  <a:cubicBezTo>
                    <a:pt x="0" y="10891"/>
                    <a:pt x="10891" y="0"/>
                    <a:pt x="24327" y="0"/>
                  </a:cubicBezTo>
                  <a:close/>
                </a:path>
              </a:pathLst>
            </a:custGeom>
            <a:solidFill>
              <a:srgbClr val="FFDE59"/>
            </a:solidFill>
          </p:spPr>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783450">
            <a:off x="10168370" y="2307665"/>
            <a:ext cx="1944019" cy="1044638"/>
          </a:xfrm>
          <a:prstGeom prst="rect">
            <a:avLst/>
          </a:prstGeom>
        </p:spPr>
      </p:pic>
      <p:sp>
        <p:nvSpPr>
          <p:cNvPr id="14" name="TextBox 14"/>
          <p:cNvSpPr txBox="1"/>
          <p:nvPr/>
        </p:nvSpPr>
        <p:spPr>
          <a:xfrm>
            <a:off x="1120261" y="2690712"/>
            <a:ext cx="9948304" cy="3385542"/>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 Có nhiều nguyên nhân dẫn đến bệnh về hệ bài tiết nước tiểu. </a:t>
            </a:r>
          </a:p>
          <a:p>
            <a:pPr algn="just">
              <a:lnSpc>
                <a:spcPts val="3266"/>
              </a:lnSpc>
              <a:spcBef>
                <a:spcPct val="0"/>
              </a:spcBef>
            </a:pPr>
            <a:r>
              <a:rPr lang="en-US" sz="2300" b="1">
                <a:solidFill>
                  <a:srgbClr val="000000"/>
                </a:solidFill>
                <a:latin typeface="Arial" pitchFamily="34" charset="0"/>
              </a:rPr>
              <a:t>. Nhiều mầm bệnh (virus, vi khuẩn, nấm,...) gây viêm thận, viêm đường tiết niệu. </a:t>
            </a:r>
          </a:p>
          <a:p>
            <a:pPr algn="just">
              <a:lnSpc>
                <a:spcPct val="120000"/>
              </a:lnSpc>
              <a:spcBef>
                <a:spcPct val="0"/>
              </a:spcBef>
            </a:pPr>
            <a:r>
              <a:rPr lang="en-US" sz="2300" b="1">
                <a:solidFill>
                  <a:srgbClr val="000000"/>
                </a:solidFill>
                <a:latin typeface="Arial" pitchFamily="34" charset="0"/>
              </a:rPr>
              <a:t>. Uống ít nước, tác dụng phụ của một số loại thuốc có thể gây lắng đọng, kết tủa muối calcium trong thận và đường tiết niệu, gây sỏi thận, sỏi đường tiết niệu.</a:t>
            </a:r>
          </a:p>
          <a:p>
            <a:pPr algn="just">
              <a:lnSpc>
                <a:spcPts val="3266"/>
              </a:lnSpc>
              <a:spcBef>
                <a:spcPct val="0"/>
              </a:spcBef>
            </a:pPr>
            <a:r>
              <a:rPr lang="en-US" sz="2300" b="1">
                <a:solidFill>
                  <a:srgbClr val="000000"/>
                </a:solidFill>
                <a:latin typeface="Arial" pitchFamily="34" charset="0"/>
              </a:rPr>
              <a:t>. Biến chứng của bệnh đái tháo đường, cao huyết áp, tổn thương thận do một số loại thuốc, chất độc hoặc viêm thận có thể dẫn đến suy thận.</a:t>
            </a:r>
          </a:p>
        </p:txBody>
      </p:sp>
      <p:sp>
        <p:nvSpPr>
          <p:cNvPr id="16" name="TextBox 16"/>
          <p:cNvSpPr txBox="1"/>
          <p:nvPr/>
        </p:nvSpPr>
        <p:spPr>
          <a:xfrm>
            <a:off x="685622" y="894922"/>
            <a:ext cx="9406312"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3. Một số bệnh liên quan đến hệ bài tiết nước tiểu</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28166"/>
            <a:ext cx="4875530" cy="115270"/>
          </a:xfrm>
          <a:prstGeom prst="rect">
            <a:avLst/>
          </a:prstGeom>
        </p:spPr>
      </p:pic>
      <p:sp>
        <p:nvSpPr>
          <p:cNvPr id="3" name="TextBox 3"/>
          <p:cNvSpPr txBox="1"/>
          <p:nvPr/>
        </p:nvSpPr>
        <p:spPr>
          <a:xfrm>
            <a:off x="3974615" y="464609"/>
            <a:ext cx="423959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II. HỆ BÀI TIẾT</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313295" y="628166"/>
            <a:ext cx="4875530" cy="115270"/>
          </a:xfrm>
          <a:prstGeom prst="rect">
            <a:avLst/>
          </a:prstGeom>
        </p:spPr>
      </p:pic>
      <p:pic>
        <p:nvPicPr>
          <p:cNvPr id="5" name="Picture 5"/>
          <p:cNvPicPr>
            <a:picLocks noChangeAspect="1"/>
          </p:cNvPicPr>
          <p:nvPr/>
        </p:nvPicPr>
        <p:blipFill>
          <a:blip r:embed="rId6"/>
          <a:srcRect l="3953" t="12119" r="3953"/>
          <a:stretch>
            <a:fillRect/>
          </a:stretch>
        </p:blipFill>
        <p:spPr>
          <a:xfrm>
            <a:off x="685621" y="2539025"/>
            <a:ext cx="10821204" cy="4131564"/>
          </a:xfrm>
          <a:prstGeom prst="rect">
            <a:avLst/>
          </a:prstGeom>
        </p:spPr>
      </p:pic>
      <p:sp>
        <p:nvSpPr>
          <p:cNvPr id="6" name="TextBox 6"/>
          <p:cNvSpPr txBox="1"/>
          <p:nvPr/>
        </p:nvSpPr>
        <p:spPr>
          <a:xfrm>
            <a:off x="685622" y="894922"/>
            <a:ext cx="9406312"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3. Một số bệnh liên quan đến hệ bài tiết nước tiểu</a:t>
            </a:r>
          </a:p>
        </p:txBody>
      </p:sp>
      <p:grpSp>
        <p:nvGrpSpPr>
          <p:cNvPr id="7" name="Group 7"/>
          <p:cNvGrpSpPr/>
          <p:nvPr/>
        </p:nvGrpSpPr>
        <p:grpSpPr>
          <a:xfrm>
            <a:off x="685622" y="1444114"/>
            <a:ext cx="10817582" cy="898061"/>
            <a:chOff x="0" y="0"/>
            <a:chExt cx="21640800" cy="1796122"/>
          </a:xfrm>
        </p:grpSpPr>
        <p:grpSp>
          <p:nvGrpSpPr>
            <p:cNvPr id="8" name="Group 8"/>
            <p:cNvGrpSpPr/>
            <p:nvPr/>
          </p:nvGrpSpPr>
          <p:grpSpPr>
            <a:xfrm>
              <a:off x="0" y="0"/>
              <a:ext cx="21640800" cy="1796122"/>
              <a:chOff x="0" y="0"/>
              <a:chExt cx="4274726" cy="354789"/>
            </a:xfrm>
          </p:grpSpPr>
          <p:sp>
            <p:nvSpPr>
              <p:cNvPr id="9" name="Freeform 9"/>
              <p:cNvSpPr/>
              <p:nvPr/>
            </p:nvSpPr>
            <p:spPr>
              <a:xfrm>
                <a:off x="0" y="0"/>
                <a:ext cx="4274726" cy="354789"/>
              </a:xfrm>
              <a:custGeom>
                <a:avLst/>
                <a:gdLst/>
                <a:ahLst/>
                <a:cxnLst/>
                <a:rect l="l" t="t" r="r" b="b"/>
                <a:pathLst>
                  <a:path w="4274726" h="354789">
                    <a:moveTo>
                      <a:pt x="24327" y="0"/>
                    </a:moveTo>
                    <a:lnTo>
                      <a:pt x="4250399" y="0"/>
                    </a:lnTo>
                    <a:cubicBezTo>
                      <a:pt x="4263834" y="0"/>
                      <a:pt x="4274726" y="10891"/>
                      <a:pt x="4274726" y="24327"/>
                    </a:cubicBezTo>
                    <a:lnTo>
                      <a:pt x="4274726" y="330463"/>
                    </a:lnTo>
                    <a:cubicBezTo>
                      <a:pt x="4274726" y="343898"/>
                      <a:pt x="4263834" y="354789"/>
                      <a:pt x="4250399" y="354789"/>
                    </a:cubicBezTo>
                    <a:lnTo>
                      <a:pt x="24327" y="354789"/>
                    </a:lnTo>
                    <a:cubicBezTo>
                      <a:pt x="10891" y="354789"/>
                      <a:pt x="0" y="343898"/>
                      <a:pt x="0" y="330463"/>
                    </a:cubicBezTo>
                    <a:lnTo>
                      <a:pt x="0" y="24327"/>
                    </a:lnTo>
                    <a:cubicBezTo>
                      <a:pt x="0" y="10891"/>
                      <a:pt x="10891" y="0"/>
                      <a:pt x="24327" y="0"/>
                    </a:cubicBezTo>
                    <a:close/>
                  </a:path>
                </a:pathLst>
              </a:custGeom>
              <a:solidFill>
                <a:srgbClr val="FFF2A1"/>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1" name="TextBox 11"/>
            <p:cNvSpPr txBox="1"/>
            <p:nvPr/>
          </p:nvSpPr>
          <p:spPr>
            <a:xfrm>
              <a:off x="159125" y="477902"/>
              <a:ext cx="21481675" cy="769058"/>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Nêu tên, nguyên nhân một số bệnh về hệ bài tiết nước tiểu mà em biết</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28166"/>
            <a:ext cx="4875530" cy="115270"/>
          </a:xfrm>
          <a:prstGeom prst="rect">
            <a:avLst/>
          </a:prstGeom>
        </p:spPr>
      </p:pic>
      <p:sp>
        <p:nvSpPr>
          <p:cNvPr id="3" name="TextBox 3"/>
          <p:cNvSpPr txBox="1"/>
          <p:nvPr/>
        </p:nvSpPr>
        <p:spPr>
          <a:xfrm>
            <a:off x="3974615" y="464609"/>
            <a:ext cx="423959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II. HỆ BÀI TIẾT</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313295" y="628166"/>
            <a:ext cx="4875530" cy="115270"/>
          </a:xfrm>
          <a:prstGeom prst="rect">
            <a:avLst/>
          </a:prstGeom>
        </p:spPr>
      </p:pic>
      <p:pic>
        <p:nvPicPr>
          <p:cNvPr id="5" name="Picture 5"/>
          <p:cNvPicPr>
            <a:picLocks noChangeAspect="1"/>
          </p:cNvPicPr>
          <p:nvPr/>
        </p:nvPicPr>
        <p:blipFill>
          <a:blip r:embed="rId6"/>
          <a:srcRect l="9867" t="3309" r="4275"/>
          <a:stretch>
            <a:fillRect/>
          </a:stretch>
        </p:blipFill>
        <p:spPr>
          <a:xfrm>
            <a:off x="685621" y="2494575"/>
            <a:ext cx="6876290" cy="4066624"/>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697866" y="3817998"/>
            <a:ext cx="2104858" cy="2743200"/>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9936039" y="3817998"/>
            <a:ext cx="1919879" cy="2738508"/>
          </a:xfrm>
          <a:prstGeom prst="rect">
            <a:avLst/>
          </a:prstGeom>
        </p:spPr>
      </p:pic>
      <p:sp>
        <p:nvSpPr>
          <p:cNvPr id="8" name="TextBox 8"/>
          <p:cNvSpPr txBox="1"/>
          <p:nvPr/>
        </p:nvSpPr>
        <p:spPr>
          <a:xfrm>
            <a:off x="7749530" y="2392426"/>
            <a:ext cx="4106388" cy="1269578"/>
          </a:xfrm>
          <a:prstGeom prst="rect">
            <a:avLst/>
          </a:prstGeom>
        </p:spPr>
        <p:txBody>
          <a:bodyPr lIns="0" tIns="0" rIns="0" bIns="0" rtlCol="0" anchor="t">
            <a:spAutoFit/>
          </a:bodyPr>
          <a:lstStyle/>
          <a:p>
            <a:pPr algn="ctr">
              <a:lnSpc>
                <a:spcPct val="120000"/>
              </a:lnSpc>
            </a:pPr>
            <a:r>
              <a:rPr lang="en-US" sz="2300" b="1">
                <a:solidFill>
                  <a:srgbClr val="C00000"/>
                </a:solidFill>
                <a:latin typeface="Arial" pitchFamily="34" charset="0"/>
              </a:rPr>
              <a:t>Suy thận do tăng huyết áp</a:t>
            </a:r>
          </a:p>
          <a:p>
            <a:pPr algn="ctr">
              <a:lnSpc>
                <a:spcPct val="120000"/>
              </a:lnSpc>
            </a:pPr>
            <a:r>
              <a:rPr lang="en-US" sz="2300" b="1">
                <a:solidFill>
                  <a:srgbClr val="C00000"/>
                </a:solidFill>
                <a:latin typeface="Arial" pitchFamily="34" charset="0"/>
              </a:rPr>
              <a:t>Suy thận do đái tháo đường</a:t>
            </a:r>
          </a:p>
          <a:p>
            <a:pPr algn="ctr">
              <a:lnSpc>
                <a:spcPct val="120000"/>
              </a:lnSpc>
            </a:pPr>
            <a:r>
              <a:rPr lang="en-US" sz="2300" b="1">
                <a:solidFill>
                  <a:srgbClr val="C00000"/>
                </a:solidFill>
                <a:latin typeface="Arial" pitchFamily="34" charset="0"/>
              </a:rPr>
              <a:t>Viêm cầu thận,...</a:t>
            </a:r>
          </a:p>
        </p:txBody>
      </p:sp>
      <p:sp>
        <p:nvSpPr>
          <p:cNvPr id="9" name="TextBox 9"/>
          <p:cNvSpPr txBox="1"/>
          <p:nvPr/>
        </p:nvSpPr>
        <p:spPr>
          <a:xfrm>
            <a:off x="685622" y="894922"/>
            <a:ext cx="9406312"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3. Một số bệnh liên quan đến hệ bài tiết nước tiểu</a:t>
            </a:r>
          </a:p>
        </p:txBody>
      </p:sp>
      <p:grpSp>
        <p:nvGrpSpPr>
          <p:cNvPr id="10" name="Group 10"/>
          <p:cNvGrpSpPr/>
          <p:nvPr/>
        </p:nvGrpSpPr>
        <p:grpSpPr>
          <a:xfrm>
            <a:off x="685622" y="1444114"/>
            <a:ext cx="10817582" cy="898061"/>
            <a:chOff x="0" y="0"/>
            <a:chExt cx="21640800" cy="1796122"/>
          </a:xfrm>
        </p:grpSpPr>
        <p:grpSp>
          <p:nvGrpSpPr>
            <p:cNvPr id="11" name="Group 11"/>
            <p:cNvGrpSpPr/>
            <p:nvPr/>
          </p:nvGrpSpPr>
          <p:grpSpPr>
            <a:xfrm>
              <a:off x="0" y="0"/>
              <a:ext cx="21640800" cy="1796122"/>
              <a:chOff x="0" y="0"/>
              <a:chExt cx="4274726" cy="354789"/>
            </a:xfrm>
          </p:grpSpPr>
          <p:sp>
            <p:nvSpPr>
              <p:cNvPr id="12" name="Freeform 12"/>
              <p:cNvSpPr/>
              <p:nvPr/>
            </p:nvSpPr>
            <p:spPr>
              <a:xfrm>
                <a:off x="0" y="0"/>
                <a:ext cx="4274726" cy="354789"/>
              </a:xfrm>
              <a:custGeom>
                <a:avLst/>
                <a:gdLst/>
                <a:ahLst/>
                <a:cxnLst/>
                <a:rect l="l" t="t" r="r" b="b"/>
                <a:pathLst>
                  <a:path w="4274726" h="354789">
                    <a:moveTo>
                      <a:pt x="24327" y="0"/>
                    </a:moveTo>
                    <a:lnTo>
                      <a:pt x="4250399" y="0"/>
                    </a:lnTo>
                    <a:cubicBezTo>
                      <a:pt x="4263834" y="0"/>
                      <a:pt x="4274726" y="10891"/>
                      <a:pt x="4274726" y="24327"/>
                    </a:cubicBezTo>
                    <a:lnTo>
                      <a:pt x="4274726" y="330463"/>
                    </a:lnTo>
                    <a:cubicBezTo>
                      <a:pt x="4274726" y="343898"/>
                      <a:pt x="4263834" y="354789"/>
                      <a:pt x="4250399" y="354789"/>
                    </a:cubicBezTo>
                    <a:lnTo>
                      <a:pt x="24327" y="354789"/>
                    </a:lnTo>
                    <a:cubicBezTo>
                      <a:pt x="10891" y="354789"/>
                      <a:pt x="0" y="343898"/>
                      <a:pt x="0" y="330463"/>
                    </a:cubicBezTo>
                    <a:lnTo>
                      <a:pt x="0" y="24327"/>
                    </a:lnTo>
                    <a:cubicBezTo>
                      <a:pt x="0" y="10891"/>
                      <a:pt x="10891" y="0"/>
                      <a:pt x="24327" y="0"/>
                    </a:cubicBezTo>
                    <a:close/>
                  </a:path>
                </a:pathLst>
              </a:custGeom>
              <a:solidFill>
                <a:srgbClr val="FFF2A1"/>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4" name="TextBox 14"/>
            <p:cNvSpPr txBox="1"/>
            <p:nvPr/>
          </p:nvSpPr>
          <p:spPr>
            <a:xfrm>
              <a:off x="159125" y="477902"/>
              <a:ext cx="21481675" cy="769058"/>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Nêu tên, nguyên nhân một số bệnh về hệ bài tiết nước tiểu mà em biết</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28166"/>
            <a:ext cx="4875530" cy="115270"/>
          </a:xfrm>
          <a:prstGeom prst="rect">
            <a:avLst/>
          </a:prstGeom>
        </p:spPr>
      </p:pic>
      <p:sp>
        <p:nvSpPr>
          <p:cNvPr id="3" name="TextBox 3"/>
          <p:cNvSpPr txBox="1"/>
          <p:nvPr/>
        </p:nvSpPr>
        <p:spPr>
          <a:xfrm>
            <a:off x="3974615" y="464609"/>
            <a:ext cx="423959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II. HỆ BÀI TIẾT</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313295" y="628166"/>
            <a:ext cx="4875530" cy="115270"/>
          </a:xfrm>
          <a:prstGeom prst="rect">
            <a:avLst/>
          </a:prstGeom>
        </p:spPr>
      </p:pic>
      <p:grpSp>
        <p:nvGrpSpPr>
          <p:cNvPr id="5" name="Group 5"/>
          <p:cNvGrpSpPr/>
          <p:nvPr/>
        </p:nvGrpSpPr>
        <p:grpSpPr>
          <a:xfrm>
            <a:off x="685622" y="1489705"/>
            <a:ext cx="10817582" cy="1139793"/>
            <a:chOff x="0" y="0"/>
            <a:chExt cx="21640800" cy="2279587"/>
          </a:xfrm>
        </p:grpSpPr>
        <p:grpSp>
          <p:nvGrpSpPr>
            <p:cNvPr id="6" name="Group 6"/>
            <p:cNvGrpSpPr/>
            <p:nvPr/>
          </p:nvGrpSpPr>
          <p:grpSpPr>
            <a:xfrm>
              <a:off x="815061" y="554958"/>
              <a:ext cx="20825739" cy="1724629"/>
              <a:chOff x="0" y="0"/>
              <a:chExt cx="4113726" cy="340667"/>
            </a:xfrm>
          </p:grpSpPr>
          <p:sp>
            <p:nvSpPr>
              <p:cNvPr id="7" name="Freeform 7"/>
              <p:cNvSpPr/>
              <p:nvPr/>
            </p:nvSpPr>
            <p:spPr>
              <a:xfrm>
                <a:off x="0" y="0"/>
                <a:ext cx="4113726" cy="340667"/>
              </a:xfrm>
              <a:custGeom>
                <a:avLst/>
                <a:gdLst/>
                <a:ahLst/>
                <a:cxnLst/>
                <a:rect l="l" t="t" r="r" b="b"/>
                <a:pathLst>
                  <a:path w="4113726" h="340667">
                    <a:moveTo>
                      <a:pt x="0" y="0"/>
                    </a:moveTo>
                    <a:lnTo>
                      <a:pt x="4113726" y="0"/>
                    </a:lnTo>
                    <a:lnTo>
                      <a:pt x="4113726" y="340667"/>
                    </a:lnTo>
                    <a:lnTo>
                      <a:pt x="0" y="340667"/>
                    </a:lnTo>
                    <a:close/>
                  </a:path>
                </a:pathLst>
              </a:custGeom>
              <a:solidFill>
                <a:srgbClr val="D2C7FF"/>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0"/>
              <a:ext cx="1630123" cy="1734173"/>
            </a:xfrm>
            <a:prstGeom prst="rect">
              <a:avLst/>
            </a:prstGeom>
          </p:spPr>
        </p:pic>
        <p:sp>
          <p:nvSpPr>
            <p:cNvPr id="10" name="TextBox 10"/>
            <p:cNvSpPr txBox="1"/>
            <p:nvPr/>
          </p:nvSpPr>
          <p:spPr>
            <a:xfrm>
              <a:off x="1706322" y="1002864"/>
              <a:ext cx="19283742" cy="769058"/>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Vì sao nhịn tiểu lại là thói quen gây hại cho hệ bài tiết?</a:t>
              </a:r>
            </a:p>
          </p:txBody>
        </p:sp>
      </p:grpSp>
      <p:sp>
        <p:nvSpPr>
          <p:cNvPr id="11" name="TextBox 11"/>
          <p:cNvSpPr txBox="1"/>
          <p:nvPr/>
        </p:nvSpPr>
        <p:spPr>
          <a:xfrm>
            <a:off x="685622" y="2705698"/>
            <a:ext cx="10817582" cy="3948004"/>
          </a:xfrm>
          <a:prstGeom prst="rect">
            <a:avLst/>
          </a:prstGeom>
        </p:spPr>
        <p:txBody>
          <a:bodyPr wrap="square" lIns="0" tIns="0" rIns="0" bIns="0" rtlCol="0" anchor="t">
            <a:spAutoFit/>
          </a:bodyPr>
          <a:lstStyle/>
          <a:p>
            <a:pPr>
              <a:lnSpc>
                <a:spcPct val="120000"/>
              </a:lnSpc>
            </a:pPr>
            <a:r>
              <a:rPr lang="en-US" sz="2400">
                <a:latin typeface="Arial" pitchFamily="34" charset="0"/>
                <a:cs typeface="Arial" pitchFamily="34" charset="0"/>
              </a:rPr>
              <a:t>Nhịn tiểu lại là thói quen gây hại cho hệ bài tiết vì:</a:t>
            </a:r>
          </a:p>
          <a:p>
            <a:pPr>
              <a:lnSpc>
                <a:spcPct val="120000"/>
              </a:lnSpc>
            </a:pPr>
            <a:r>
              <a:rPr lang="en-US" sz="2400">
                <a:latin typeface="Arial" pitchFamily="34" charset="0"/>
                <a:cs typeface="Arial" pitchFamily="34" charset="0"/>
              </a:rPr>
              <a:t>- Nhịn tiểu làm bàng quang bị giãn ra, các cơ vòng bên ngoài cũng bị kéo căng dẫn đến khả năng giữ nước tiểu của bàng quang bị hạn chế, mất khả năng kiểm soát các cơ vòng ngoài bàng quang khiến nước tiểu rò rỉ.</a:t>
            </a:r>
          </a:p>
          <a:p>
            <a:pPr>
              <a:lnSpc>
                <a:spcPct val="120000"/>
              </a:lnSpc>
            </a:pPr>
            <a:r>
              <a:rPr lang="en-US" sz="2400">
                <a:latin typeface="Arial" pitchFamily="34" charset="0"/>
                <a:cs typeface="Arial" pitchFamily="34" charset="0"/>
              </a:rPr>
              <a:t>- Nhịn tiểu có thể gây bí tiểu, thậm chí, trong tình huống nghiêm trọng khi nước tiểu ứ đọng ở bàng quang có thể chảy ngược vào thận.</a:t>
            </a:r>
          </a:p>
          <a:p>
            <a:pPr>
              <a:lnSpc>
                <a:spcPct val="120000"/>
              </a:lnSpc>
            </a:pPr>
            <a:r>
              <a:rPr lang="en-US" sz="2400">
                <a:latin typeface="Arial" pitchFamily="34" charset="0"/>
                <a:cs typeface="Arial" pitchFamily="34" charset="0"/>
              </a:rPr>
              <a:t>→ Nhịn tiểu dẫn đến những hệ quả là khởi nguồn cho một chuỗi các bệnh lí tại thận và ngoài thận như nhiễm khuẩn đường tiết niệu, viêm bàng quang kẽ, sỏi thận, suy thận,…</a:t>
            </a:r>
          </a:p>
        </p:txBody>
      </p:sp>
      <p:sp>
        <p:nvSpPr>
          <p:cNvPr id="12" name="TextBox 12"/>
          <p:cNvSpPr txBox="1"/>
          <p:nvPr/>
        </p:nvSpPr>
        <p:spPr>
          <a:xfrm>
            <a:off x="685622" y="894922"/>
            <a:ext cx="9406312"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3. Một số bệnh liên quan đến hệ bài tiết nước tiểu</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58510" y="-1028700"/>
            <a:ext cx="14849409" cy="2070100"/>
            <a:chOff x="0" y="0"/>
            <a:chExt cx="29706555" cy="4140200"/>
          </a:xfrm>
        </p:grpSpPr>
        <p:grpSp>
          <p:nvGrpSpPr>
            <p:cNvPr id="3" name="Group 3"/>
            <p:cNvGrpSpPr/>
            <p:nvPr/>
          </p:nvGrpSpPr>
          <p:grpSpPr>
            <a:xfrm>
              <a:off x="0" y="0"/>
              <a:ext cx="28645799" cy="4114800"/>
              <a:chOff x="0" y="0"/>
              <a:chExt cx="5658429" cy="812800"/>
            </a:xfrm>
          </p:grpSpPr>
          <p:sp>
            <p:nvSpPr>
              <p:cNvPr id="4" name="Freeform 4"/>
              <p:cNvSpPr/>
              <p:nvPr/>
            </p:nvSpPr>
            <p:spPr>
              <a:xfrm>
                <a:off x="0" y="0"/>
                <a:ext cx="5658429" cy="812800"/>
              </a:xfrm>
              <a:custGeom>
                <a:avLst/>
                <a:gdLst/>
                <a:ahLst/>
                <a:cxnLst/>
                <a:rect l="l" t="t" r="r" b="b"/>
                <a:pathLst>
                  <a:path w="5658429" h="812800">
                    <a:moveTo>
                      <a:pt x="0" y="0"/>
                    </a:moveTo>
                    <a:lnTo>
                      <a:pt x="5658429" y="0"/>
                    </a:lnTo>
                    <a:lnTo>
                      <a:pt x="5658429" y="812800"/>
                    </a:lnTo>
                    <a:lnTo>
                      <a:pt x="0" y="812800"/>
                    </a:lnTo>
                    <a:close/>
                  </a:path>
                </a:pathLst>
              </a:custGeom>
              <a:solidFill>
                <a:srgbClr val="A40E0E"/>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6" name="Group 6"/>
            <p:cNvGrpSpPr/>
            <p:nvPr/>
          </p:nvGrpSpPr>
          <p:grpSpPr>
            <a:xfrm>
              <a:off x="13971201" y="1054100"/>
              <a:ext cx="15735354" cy="3086100"/>
              <a:chOff x="0" y="0"/>
              <a:chExt cx="3108218" cy="609600"/>
            </a:xfrm>
          </p:grpSpPr>
          <p:sp>
            <p:nvSpPr>
              <p:cNvPr id="7" name="Freeform 7"/>
              <p:cNvSpPr/>
              <p:nvPr/>
            </p:nvSpPr>
            <p:spPr>
              <a:xfrm>
                <a:off x="0" y="0"/>
                <a:ext cx="3108218" cy="609600"/>
              </a:xfrm>
              <a:custGeom>
                <a:avLst/>
                <a:gdLst/>
                <a:ahLst/>
                <a:cxnLst/>
                <a:rect l="l" t="t" r="r" b="b"/>
                <a:pathLst>
                  <a:path w="3108218" h="609600">
                    <a:moveTo>
                      <a:pt x="203200" y="0"/>
                    </a:moveTo>
                    <a:lnTo>
                      <a:pt x="3108218" y="0"/>
                    </a:lnTo>
                    <a:lnTo>
                      <a:pt x="2905018" y="609600"/>
                    </a:lnTo>
                    <a:lnTo>
                      <a:pt x="0" y="609600"/>
                    </a:lnTo>
                    <a:lnTo>
                      <a:pt x="203200" y="0"/>
                    </a:lnTo>
                    <a:close/>
                  </a:path>
                </a:pathLst>
              </a:custGeom>
              <a:solidFill>
                <a:srgbClr val="FFDE59"/>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TextBox 9"/>
            <p:cNvSpPr txBox="1"/>
            <p:nvPr/>
          </p:nvSpPr>
          <p:spPr>
            <a:xfrm>
              <a:off x="4689483" y="2655358"/>
              <a:ext cx="13038644"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MÔI TRƯỜNG TRONG CƠ THỂ</a:t>
              </a:r>
            </a:p>
          </p:txBody>
        </p:sp>
        <p:sp>
          <p:nvSpPr>
            <p:cNvPr id="10" name="TextBox 10"/>
            <p:cNvSpPr txBox="1"/>
            <p:nvPr/>
          </p:nvSpPr>
          <p:spPr>
            <a:xfrm>
              <a:off x="15135858" y="2655358"/>
              <a:ext cx="13406040" cy="769058"/>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1. Khái niệm môi trường trong cơ thể</a:t>
              </a:r>
            </a:p>
          </p:txBody>
        </p:sp>
      </p:grpSp>
      <p:grpSp>
        <p:nvGrpSpPr>
          <p:cNvPr id="11" name="Group 11"/>
          <p:cNvGrpSpPr/>
          <p:nvPr/>
        </p:nvGrpSpPr>
        <p:grpSpPr>
          <a:xfrm>
            <a:off x="685621" y="1267621"/>
            <a:ext cx="10472323" cy="903890"/>
            <a:chOff x="0" y="0"/>
            <a:chExt cx="20950102" cy="1807779"/>
          </a:xfrm>
        </p:grpSpPr>
        <p:grpSp>
          <p:nvGrpSpPr>
            <p:cNvPr id="12" name="Group 12"/>
            <p:cNvGrpSpPr/>
            <p:nvPr/>
          </p:nvGrpSpPr>
          <p:grpSpPr>
            <a:xfrm>
              <a:off x="0" y="0"/>
              <a:ext cx="20950102" cy="1807779"/>
              <a:chOff x="0" y="0"/>
              <a:chExt cx="5731990" cy="494612"/>
            </a:xfrm>
          </p:grpSpPr>
          <p:sp>
            <p:nvSpPr>
              <p:cNvPr id="13" name="Freeform 13"/>
              <p:cNvSpPr/>
              <p:nvPr/>
            </p:nvSpPr>
            <p:spPr>
              <a:xfrm>
                <a:off x="0" y="0"/>
                <a:ext cx="5731990" cy="494612"/>
              </a:xfrm>
              <a:custGeom>
                <a:avLst/>
                <a:gdLst/>
                <a:ahLst/>
                <a:cxnLst/>
                <a:rect l="l" t="t" r="r" b="b"/>
                <a:pathLst>
                  <a:path w="5731990" h="494612">
                    <a:moveTo>
                      <a:pt x="0" y="0"/>
                    </a:moveTo>
                    <a:lnTo>
                      <a:pt x="5731990" y="0"/>
                    </a:lnTo>
                    <a:lnTo>
                      <a:pt x="5731990" y="494612"/>
                    </a:lnTo>
                    <a:lnTo>
                      <a:pt x="0" y="494612"/>
                    </a:lnTo>
                    <a:close/>
                  </a:path>
                </a:pathLst>
              </a:custGeom>
              <a:solidFill>
                <a:srgbClr val="FFF2A1"/>
              </a:solidFill>
            </p:spPr>
          </p:sp>
        </p:grpSp>
        <p:sp>
          <p:nvSpPr>
            <p:cNvPr id="14" name="TextBox 14"/>
            <p:cNvSpPr txBox="1"/>
            <p:nvPr/>
          </p:nvSpPr>
          <p:spPr>
            <a:xfrm>
              <a:off x="426833" y="483732"/>
              <a:ext cx="20096434" cy="769058"/>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Quan sát hình và nêu các thành phần của môi trường trong cơ thể.</a:t>
              </a:r>
            </a:p>
          </p:txBody>
        </p:sp>
      </p:grpSp>
      <p:grpSp>
        <p:nvGrpSpPr>
          <p:cNvPr id="23" name="Group 22"/>
          <p:cNvGrpSpPr/>
          <p:nvPr/>
        </p:nvGrpSpPr>
        <p:grpSpPr>
          <a:xfrm>
            <a:off x="685621" y="2355661"/>
            <a:ext cx="10897979" cy="3629181"/>
            <a:chOff x="685621" y="2355661"/>
            <a:chExt cx="10897979" cy="3629181"/>
          </a:xfrm>
        </p:grpSpPr>
        <p:sp>
          <p:nvSpPr>
            <p:cNvPr id="15" name="TextBox 15"/>
            <p:cNvSpPr txBox="1"/>
            <p:nvPr/>
          </p:nvSpPr>
          <p:spPr>
            <a:xfrm>
              <a:off x="8774831" y="2355661"/>
              <a:ext cx="2123148" cy="384529"/>
            </a:xfrm>
            <a:prstGeom prst="rect">
              <a:avLst/>
            </a:prstGeom>
          </p:spPr>
          <p:txBody>
            <a:bodyPr lIns="0" tIns="0" rIns="0" bIns="0" rtlCol="0" anchor="t">
              <a:spAutoFit/>
            </a:bodyPr>
            <a:lstStyle/>
            <a:p>
              <a:pPr>
                <a:lnSpc>
                  <a:spcPts val="3266"/>
                </a:lnSpc>
              </a:pPr>
              <a:r>
                <a:rPr lang="en-US" sz="2300" b="1" i="1">
                  <a:solidFill>
                    <a:srgbClr val="000000"/>
                  </a:solidFill>
                  <a:latin typeface="Arial" pitchFamily="34" charset="0"/>
                </a:rPr>
                <a:t>Tế bào</a:t>
              </a:r>
            </a:p>
          </p:txBody>
        </p:sp>
        <p:grpSp>
          <p:nvGrpSpPr>
            <p:cNvPr id="16" name="Group 16"/>
            <p:cNvGrpSpPr/>
            <p:nvPr/>
          </p:nvGrpSpPr>
          <p:grpSpPr>
            <a:xfrm>
              <a:off x="685621" y="2400111"/>
              <a:ext cx="10897979" cy="3584731"/>
              <a:chOff x="0" y="0"/>
              <a:chExt cx="21801634" cy="7169462"/>
            </a:xfrm>
          </p:grpSpPr>
          <p:pic>
            <p:nvPicPr>
              <p:cNvPr id="17" name="Picture 17"/>
              <p:cNvPicPr>
                <a:picLocks noChangeAspect="1"/>
              </p:cNvPicPr>
              <p:nvPr/>
            </p:nvPicPr>
            <p:blipFill>
              <a:blip r:embed="rId2"/>
              <a:srcRect l="5490" t="7745" r="5824" b="9222"/>
              <a:stretch>
                <a:fillRect/>
              </a:stretch>
            </p:blipFill>
            <p:spPr>
              <a:xfrm>
                <a:off x="0" y="0"/>
                <a:ext cx="13613354" cy="7169462"/>
              </a:xfrm>
              <a:prstGeom prst="rect">
                <a:avLst/>
              </a:prstGeom>
            </p:spPr>
          </p:pic>
          <p:sp>
            <p:nvSpPr>
              <p:cNvPr id="18" name="TextBox 18"/>
              <p:cNvSpPr txBox="1"/>
              <p:nvPr/>
            </p:nvSpPr>
            <p:spPr>
              <a:xfrm>
                <a:off x="16182633" y="3164574"/>
                <a:ext cx="4247402" cy="769058"/>
              </a:xfrm>
              <a:prstGeom prst="rect">
                <a:avLst/>
              </a:prstGeom>
            </p:spPr>
            <p:txBody>
              <a:bodyPr lIns="0" tIns="0" rIns="0" bIns="0" rtlCol="0" anchor="t">
                <a:spAutoFit/>
              </a:bodyPr>
              <a:lstStyle/>
              <a:p>
                <a:pPr>
                  <a:lnSpc>
                    <a:spcPts val="3266"/>
                  </a:lnSpc>
                </a:pPr>
                <a:r>
                  <a:rPr lang="en-US" sz="2300" b="1" i="1">
                    <a:solidFill>
                      <a:srgbClr val="000000"/>
                    </a:solidFill>
                    <a:latin typeface="Arial" pitchFamily="34" charset="0"/>
                  </a:rPr>
                  <a:t>Mạch máu</a:t>
                </a:r>
              </a:p>
            </p:txBody>
          </p:sp>
          <p:sp>
            <p:nvSpPr>
              <p:cNvPr id="19" name="AutoShape 19"/>
              <p:cNvSpPr/>
              <p:nvPr/>
            </p:nvSpPr>
            <p:spPr>
              <a:xfrm flipV="1">
                <a:off x="11934144" y="3559331"/>
                <a:ext cx="4071660" cy="1317431"/>
              </a:xfrm>
              <a:prstGeom prst="line">
                <a:avLst/>
              </a:prstGeom>
              <a:ln w="76200" cap="flat">
                <a:solidFill>
                  <a:srgbClr val="000000"/>
                </a:solidFill>
                <a:prstDash val="solid"/>
                <a:headEnd type="arrow" w="med" len="sm"/>
                <a:tailEnd type="none" w="sm" len="sm"/>
              </a:ln>
            </p:spPr>
          </p:sp>
          <p:sp>
            <p:nvSpPr>
              <p:cNvPr id="20" name="AutoShape 20"/>
              <p:cNvSpPr/>
              <p:nvPr/>
            </p:nvSpPr>
            <p:spPr>
              <a:xfrm flipV="1">
                <a:off x="11934144" y="328083"/>
                <a:ext cx="4071660" cy="1317431"/>
              </a:xfrm>
              <a:prstGeom prst="line">
                <a:avLst/>
              </a:prstGeom>
              <a:ln w="76200" cap="flat">
                <a:solidFill>
                  <a:srgbClr val="000000"/>
                </a:solidFill>
                <a:prstDash val="solid"/>
                <a:headEnd type="arrow" w="med" len="sm"/>
                <a:tailEnd type="none" w="sm" len="sm"/>
              </a:ln>
            </p:spPr>
          </p:sp>
          <p:sp>
            <p:nvSpPr>
              <p:cNvPr id="21" name="TextBox 21"/>
              <p:cNvSpPr txBox="1"/>
              <p:nvPr/>
            </p:nvSpPr>
            <p:spPr>
              <a:xfrm>
                <a:off x="16182633" y="5163604"/>
                <a:ext cx="5619001" cy="769058"/>
              </a:xfrm>
              <a:prstGeom prst="rect">
                <a:avLst/>
              </a:prstGeom>
            </p:spPr>
            <p:txBody>
              <a:bodyPr lIns="0" tIns="0" rIns="0" bIns="0" rtlCol="0" anchor="t">
                <a:spAutoFit/>
              </a:bodyPr>
              <a:lstStyle/>
              <a:p>
                <a:pPr>
                  <a:lnSpc>
                    <a:spcPts val="3266"/>
                  </a:lnSpc>
                </a:pPr>
                <a:r>
                  <a:rPr lang="en-US" sz="2300" b="1" i="1">
                    <a:solidFill>
                      <a:srgbClr val="000000"/>
                    </a:solidFill>
                    <a:latin typeface="Arial" pitchFamily="34" charset="0"/>
                  </a:rPr>
                  <a:t>Khoảng gian bào</a:t>
                </a:r>
              </a:p>
            </p:txBody>
          </p:sp>
          <p:sp>
            <p:nvSpPr>
              <p:cNvPr id="22" name="AutoShape 22"/>
              <p:cNvSpPr/>
              <p:nvPr/>
            </p:nvSpPr>
            <p:spPr>
              <a:xfrm flipV="1">
                <a:off x="13144909" y="5619978"/>
                <a:ext cx="2872624" cy="938548"/>
              </a:xfrm>
              <a:prstGeom prst="line">
                <a:avLst/>
              </a:prstGeom>
              <a:ln w="76200" cap="flat">
                <a:solidFill>
                  <a:srgbClr val="000000"/>
                </a:solidFill>
                <a:prstDash val="solid"/>
                <a:headEnd type="arrow" w="med" len="sm"/>
                <a:tailEnd type="none" w="sm" len="sm"/>
              </a:ln>
            </p:spPr>
          </p:sp>
        </p:gr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28166"/>
            <a:ext cx="4875530" cy="115270"/>
          </a:xfrm>
          <a:prstGeom prst="rect">
            <a:avLst/>
          </a:prstGeom>
        </p:spPr>
      </p:pic>
      <p:sp>
        <p:nvSpPr>
          <p:cNvPr id="3" name="TextBox 3"/>
          <p:cNvSpPr txBox="1"/>
          <p:nvPr/>
        </p:nvSpPr>
        <p:spPr>
          <a:xfrm>
            <a:off x="3974615" y="464609"/>
            <a:ext cx="423959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II. HỆ BÀI TIẾT</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313295" y="628166"/>
            <a:ext cx="4875530" cy="115270"/>
          </a:xfrm>
          <a:prstGeom prst="rect">
            <a:avLst/>
          </a:prstGeom>
        </p:spPr>
      </p:pic>
      <p:grpSp>
        <p:nvGrpSpPr>
          <p:cNvPr id="5" name="Group 5"/>
          <p:cNvGrpSpPr/>
          <p:nvPr/>
        </p:nvGrpSpPr>
        <p:grpSpPr>
          <a:xfrm>
            <a:off x="1044893" y="1892677"/>
            <a:ext cx="10458311" cy="1829534"/>
            <a:chOff x="0" y="0"/>
            <a:chExt cx="5920967" cy="1035520"/>
          </a:xfrm>
        </p:grpSpPr>
        <p:sp>
          <p:nvSpPr>
            <p:cNvPr id="6" name="Freeform 6"/>
            <p:cNvSpPr/>
            <p:nvPr/>
          </p:nvSpPr>
          <p:spPr>
            <a:xfrm>
              <a:off x="0" y="0"/>
              <a:ext cx="5920967" cy="1035520"/>
            </a:xfrm>
            <a:custGeom>
              <a:avLst/>
              <a:gdLst/>
              <a:ahLst/>
              <a:cxnLst/>
              <a:rect l="l" t="t" r="r" b="b"/>
              <a:pathLst>
                <a:path w="5920967" h="1035520">
                  <a:moveTo>
                    <a:pt x="5796507" y="59690"/>
                  </a:moveTo>
                  <a:cubicBezTo>
                    <a:pt x="5832067" y="59690"/>
                    <a:pt x="5861277" y="88900"/>
                    <a:pt x="5861277" y="124460"/>
                  </a:cubicBezTo>
                  <a:lnTo>
                    <a:pt x="5861277" y="911060"/>
                  </a:lnTo>
                  <a:cubicBezTo>
                    <a:pt x="5861277" y="946620"/>
                    <a:pt x="5832067" y="975830"/>
                    <a:pt x="5796507" y="975830"/>
                  </a:cubicBezTo>
                  <a:lnTo>
                    <a:pt x="124460" y="975830"/>
                  </a:lnTo>
                  <a:cubicBezTo>
                    <a:pt x="88900" y="975830"/>
                    <a:pt x="59690" y="946620"/>
                    <a:pt x="59690" y="911060"/>
                  </a:cubicBezTo>
                  <a:lnTo>
                    <a:pt x="59690" y="124460"/>
                  </a:lnTo>
                  <a:cubicBezTo>
                    <a:pt x="59690" y="88900"/>
                    <a:pt x="88900" y="59690"/>
                    <a:pt x="124460" y="59690"/>
                  </a:cubicBezTo>
                  <a:lnTo>
                    <a:pt x="5796507" y="59690"/>
                  </a:lnTo>
                  <a:moveTo>
                    <a:pt x="5796507" y="0"/>
                  </a:moveTo>
                  <a:lnTo>
                    <a:pt x="124460" y="0"/>
                  </a:lnTo>
                  <a:cubicBezTo>
                    <a:pt x="55880" y="0"/>
                    <a:pt x="0" y="55880"/>
                    <a:pt x="0" y="124460"/>
                  </a:cubicBezTo>
                  <a:lnTo>
                    <a:pt x="0" y="911060"/>
                  </a:lnTo>
                  <a:cubicBezTo>
                    <a:pt x="0" y="979640"/>
                    <a:pt x="55880" y="1035520"/>
                    <a:pt x="124460" y="1035520"/>
                  </a:cubicBezTo>
                  <a:lnTo>
                    <a:pt x="5796507" y="1035520"/>
                  </a:lnTo>
                  <a:cubicBezTo>
                    <a:pt x="5865087" y="1035520"/>
                    <a:pt x="5920967" y="979640"/>
                    <a:pt x="5920967" y="911060"/>
                  </a:cubicBezTo>
                  <a:lnTo>
                    <a:pt x="5920967" y="124460"/>
                  </a:lnTo>
                  <a:cubicBezTo>
                    <a:pt x="5920967" y="55880"/>
                    <a:pt x="5865087" y="0"/>
                    <a:pt x="5796507" y="0"/>
                  </a:cubicBezTo>
                  <a:close/>
                </a:path>
              </a:pathLst>
            </a:custGeom>
            <a:solidFill>
              <a:srgbClr val="00BF63"/>
            </a:solidFill>
          </p:spPr>
        </p:sp>
      </p:grpSp>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0764" y="1336675"/>
            <a:ext cx="2946169" cy="2092325"/>
          </a:xfrm>
          <a:prstGeom prst="rect">
            <a:avLst/>
          </a:prstGeom>
        </p:spPr>
      </p:pic>
      <p:sp>
        <p:nvSpPr>
          <p:cNvPr id="8" name="TextBox 8"/>
          <p:cNvSpPr txBox="1"/>
          <p:nvPr/>
        </p:nvSpPr>
        <p:spPr>
          <a:xfrm>
            <a:off x="2945004" y="2152014"/>
            <a:ext cx="8288774" cy="126957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Thực hiện dự án điều tra số người bị bệnh liên quan đến hệ bài tiết nước tiểu ở địa phương em theo các bước điều tra ở bài 28, trang 135.</a:t>
            </a:r>
          </a:p>
        </p:txBody>
      </p:sp>
      <p:sp>
        <p:nvSpPr>
          <p:cNvPr id="9" name="TextBox 9"/>
          <p:cNvSpPr txBox="1"/>
          <p:nvPr/>
        </p:nvSpPr>
        <p:spPr>
          <a:xfrm>
            <a:off x="1044893" y="3992275"/>
            <a:ext cx="983696" cy="384529"/>
          </a:xfrm>
          <a:prstGeom prst="rect">
            <a:avLst/>
          </a:prstGeom>
        </p:spPr>
        <p:txBody>
          <a:bodyPr lIns="0" tIns="0" rIns="0" bIns="0" rtlCol="0" anchor="t">
            <a:spAutoFit/>
          </a:bodyPr>
          <a:lstStyle/>
          <a:p>
            <a:pPr algn="ctr">
              <a:lnSpc>
                <a:spcPts val="3266"/>
              </a:lnSpc>
            </a:pPr>
            <a:r>
              <a:rPr lang="en-US" sz="2300">
                <a:solidFill>
                  <a:srgbClr val="000000"/>
                </a:solidFill>
                <a:latin typeface="Arial" pitchFamily="34" charset="0"/>
              </a:rPr>
              <a:t>Đáp án</a:t>
            </a:r>
          </a:p>
        </p:txBody>
      </p:sp>
      <p:sp>
        <p:nvSpPr>
          <p:cNvPr id="10" name="TextBox 10"/>
          <p:cNvSpPr txBox="1"/>
          <p:nvPr/>
        </p:nvSpPr>
        <p:spPr>
          <a:xfrm>
            <a:off x="685622" y="894922"/>
            <a:ext cx="9406312"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3. Một số bệnh liên quan đến hệ bài tiết nước tiểu</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28166"/>
            <a:ext cx="4875530" cy="115270"/>
          </a:xfrm>
          <a:prstGeom prst="rect">
            <a:avLst/>
          </a:prstGeom>
        </p:spPr>
      </p:pic>
      <p:sp>
        <p:nvSpPr>
          <p:cNvPr id="3" name="TextBox 3"/>
          <p:cNvSpPr txBox="1"/>
          <p:nvPr/>
        </p:nvSpPr>
        <p:spPr>
          <a:xfrm>
            <a:off x="3974615" y="464609"/>
            <a:ext cx="423959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II. HỆ BÀI TIẾT</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313295" y="628166"/>
            <a:ext cx="4875530" cy="115270"/>
          </a:xfrm>
          <a:prstGeom prst="rect">
            <a:avLst/>
          </a:prstGeom>
        </p:spPr>
      </p:pic>
      <p:grpSp>
        <p:nvGrpSpPr>
          <p:cNvPr id="5" name="Group 5"/>
          <p:cNvGrpSpPr/>
          <p:nvPr/>
        </p:nvGrpSpPr>
        <p:grpSpPr>
          <a:xfrm>
            <a:off x="511295" y="1394455"/>
            <a:ext cx="10991909" cy="5025581"/>
            <a:chOff x="0" y="0"/>
            <a:chExt cx="6016384" cy="2750019"/>
          </a:xfrm>
        </p:grpSpPr>
        <p:sp>
          <p:nvSpPr>
            <p:cNvPr id="6" name="Freeform 6"/>
            <p:cNvSpPr/>
            <p:nvPr/>
          </p:nvSpPr>
          <p:spPr>
            <a:xfrm>
              <a:off x="0" y="0"/>
              <a:ext cx="6016384" cy="2750019"/>
            </a:xfrm>
            <a:custGeom>
              <a:avLst/>
              <a:gdLst/>
              <a:ahLst/>
              <a:cxnLst/>
              <a:rect l="l" t="t" r="r" b="b"/>
              <a:pathLst>
                <a:path w="6016384" h="2750019">
                  <a:moveTo>
                    <a:pt x="5891924" y="59690"/>
                  </a:moveTo>
                  <a:cubicBezTo>
                    <a:pt x="5927484" y="59690"/>
                    <a:pt x="5956694" y="88900"/>
                    <a:pt x="5956694" y="124460"/>
                  </a:cubicBezTo>
                  <a:lnTo>
                    <a:pt x="5956694" y="2625559"/>
                  </a:lnTo>
                  <a:cubicBezTo>
                    <a:pt x="5956694" y="2661119"/>
                    <a:pt x="5927484" y="2690329"/>
                    <a:pt x="5891924" y="2690329"/>
                  </a:cubicBezTo>
                  <a:lnTo>
                    <a:pt x="124460" y="2690329"/>
                  </a:lnTo>
                  <a:cubicBezTo>
                    <a:pt x="88900" y="2690329"/>
                    <a:pt x="59690" y="2661119"/>
                    <a:pt x="59690" y="2625559"/>
                  </a:cubicBezTo>
                  <a:lnTo>
                    <a:pt x="59690" y="124460"/>
                  </a:lnTo>
                  <a:cubicBezTo>
                    <a:pt x="59690" y="88900"/>
                    <a:pt x="88900" y="59690"/>
                    <a:pt x="124460" y="59690"/>
                  </a:cubicBezTo>
                  <a:lnTo>
                    <a:pt x="5891924" y="59690"/>
                  </a:lnTo>
                  <a:moveTo>
                    <a:pt x="5891924" y="0"/>
                  </a:moveTo>
                  <a:lnTo>
                    <a:pt x="124460" y="0"/>
                  </a:lnTo>
                  <a:cubicBezTo>
                    <a:pt x="55880" y="0"/>
                    <a:pt x="0" y="55880"/>
                    <a:pt x="0" y="124460"/>
                  </a:cubicBezTo>
                  <a:lnTo>
                    <a:pt x="0" y="2625559"/>
                  </a:lnTo>
                  <a:cubicBezTo>
                    <a:pt x="0" y="2694139"/>
                    <a:pt x="55880" y="2750019"/>
                    <a:pt x="124460" y="2750019"/>
                  </a:cubicBezTo>
                  <a:lnTo>
                    <a:pt x="5891924" y="2750019"/>
                  </a:lnTo>
                  <a:cubicBezTo>
                    <a:pt x="5960504" y="2750019"/>
                    <a:pt x="6016384" y="2694139"/>
                    <a:pt x="6016384" y="2625559"/>
                  </a:cubicBezTo>
                  <a:lnTo>
                    <a:pt x="6016384" y="124460"/>
                  </a:lnTo>
                  <a:cubicBezTo>
                    <a:pt x="6016384" y="55880"/>
                    <a:pt x="5960504" y="0"/>
                    <a:pt x="5891924" y="0"/>
                  </a:cubicBezTo>
                  <a:close/>
                </a:path>
              </a:pathLst>
            </a:custGeom>
            <a:solidFill>
              <a:srgbClr val="A40E0E"/>
            </a:solidFill>
          </p:spPr>
        </p:sp>
      </p:grpSp>
      <p:grpSp>
        <p:nvGrpSpPr>
          <p:cNvPr id="7" name="Group 7"/>
          <p:cNvGrpSpPr>
            <a:grpSpLocks noChangeAspect="1"/>
          </p:cNvGrpSpPr>
          <p:nvPr/>
        </p:nvGrpSpPr>
        <p:grpSpPr>
          <a:xfrm rot="5400000">
            <a:off x="820491" y="1714463"/>
            <a:ext cx="874919" cy="757482"/>
            <a:chOff x="0" y="0"/>
            <a:chExt cx="6350000" cy="5499100"/>
          </a:xfrm>
        </p:grpSpPr>
        <p:sp>
          <p:nvSpPr>
            <p:cNvPr id="8" name="Freeform 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214894" y="3907245"/>
            <a:ext cx="2889142" cy="2264955"/>
          </a:xfrm>
          <a:prstGeom prst="rect">
            <a:avLst/>
          </a:prstGeom>
        </p:spPr>
      </p:pic>
      <p:pic>
        <p:nvPicPr>
          <p:cNvPr id="10" name="Picture 10"/>
          <p:cNvPicPr>
            <a:picLocks noChangeAspect="1"/>
          </p:cNvPicPr>
          <p:nvPr/>
        </p:nvPicPr>
        <p:blipFill>
          <a:blip r:embed="rId8"/>
          <a:srcRect/>
          <a:stretch>
            <a:fillRect/>
          </a:stretch>
        </p:blipFill>
        <p:spPr>
          <a:xfrm>
            <a:off x="5613321" y="4383617"/>
            <a:ext cx="2356662" cy="1788583"/>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876582" y="4383617"/>
            <a:ext cx="1997897" cy="1788583"/>
          </a:xfrm>
          <a:prstGeom prst="rect">
            <a:avLst/>
          </a:prstGeom>
        </p:spPr>
      </p:pic>
      <p:sp>
        <p:nvSpPr>
          <p:cNvPr id="13" name="TextBox 13"/>
          <p:cNvSpPr txBox="1"/>
          <p:nvPr/>
        </p:nvSpPr>
        <p:spPr>
          <a:xfrm>
            <a:off x="685622" y="894922"/>
            <a:ext cx="9406312"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3. Một số bệnh liên quan đến hệ bài tiết nước tiểu</a:t>
            </a:r>
          </a:p>
        </p:txBody>
      </p:sp>
      <p:sp>
        <p:nvSpPr>
          <p:cNvPr id="14" name="TextBox 14"/>
          <p:cNvSpPr txBox="1"/>
          <p:nvPr/>
        </p:nvSpPr>
        <p:spPr>
          <a:xfrm>
            <a:off x="1774881" y="1665638"/>
            <a:ext cx="9360408" cy="807722"/>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Vì vậy, để phòng bệnh về hệ bài tiết, mỗi người cần thực hiện chế độ dinh dưỡng, lối sống lành mạnh</a:t>
            </a:r>
          </a:p>
        </p:txBody>
      </p:sp>
      <p:sp>
        <p:nvSpPr>
          <p:cNvPr id="15" name="TextBox 15"/>
          <p:cNvSpPr txBox="1"/>
          <p:nvPr/>
        </p:nvSpPr>
        <p:spPr>
          <a:xfrm>
            <a:off x="1774881" y="2588684"/>
            <a:ext cx="9360408" cy="1692771"/>
          </a:xfrm>
          <a:prstGeom prst="rect">
            <a:avLst/>
          </a:prstGeom>
        </p:spPr>
        <p:txBody>
          <a:bodyPr lIns="0" tIns="0" rIns="0" bIns="0" rtlCol="0" anchor="t">
            <a:spAutoFit/>
          </a:bodyPr>
          <a:lstStyle/>
          <a:p>
            <a:pPr algn="just">
              <a:lnSpc>
                <a:spcPct val="120000"/>
              </a:lnSpc>
              <a:spcBef>
                <a:spcPct val="0"/>
              </a:spcBef>
            </a:pPr>
            <a:r>
              <a:rPr lang="en-US" sz="2300" i="1">
                <a:solidFill>
                  <a:srgbClr val="000000"/>
                </a:solidFill>
                <a:latin typeface="Arial" pitchFamily="34" charset="0"/>
              </a:rPr>
              <a:t>Ví dụ: uống đủ nước, hạn chế thức ăn chế biến sẵn chứa nhiều muối, hạn chế uống nước giải khát có gas, vận động thể lực phù hợp, không tự ý uống thuốc, không nhịn tiểu. Ngoài ra, cần đảm bảo môi trường sống sạch sẽ, tránh tiếp xúc với các mầm bệnh.</a:t>
            </a:r>
          </a:p>
        </p:txBody>
      </p:sp>
      <p:pic>
        <p:nvPicPr>
          <p:cNvPr id="16"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879209" y="4371149"/>
            <a:ext cx="2869453" cy="1801051"/>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28166"/>
            <a:ext cx="4875530" cy="115270"/>
          </a:xfrm>
          <a:prstGeom prst="rect">
            <a:avLst/>
          </a:prstGeom>
        </p:spPr>
      </p:pic>
      <p:sp>
        <p:nvSpPr>
          <p:cNvPr id="3" name="TextBox 3"/>
          <p:cNvSpPr txBox="1"/>
          <p:nvPr/>
        </p:nvSpPr>
        <p:spPr>
          <a:xfrm>
            <a:off x="3974615" y="464609"/>
            <a:ext cx="423959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II. HỆ BÀI TIẾT</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313295" y="628166"/>
            <a:ext cx="4875530" cy="115270"/>
          </a:xfrm>
          <a:prstGeom prst="rect">
            <a:avLst/>
          </a:prstGeom>
        </p:spPr>
      </p:pic>
      <p:grpSp>
        <p:nvGrpSpPr>
          <p:cNvPr id="5" name="Group 5"/>
          <p:cNvGrpSpPr/>
          <p:nvPr/>
        </p:nvGrpSpPr>
        <p:grpSpPr>
          <a:xfrm>
            <a:off x="3771816" y="1574114"/>
            <a:ext cx="7731387" cy="2835338"/>
            <a:chOff x="0" y="0"/>
            <a:chExt cx="15466802" cy="5670677"/>
          </a:xfrm>
        </p:grpSpPr>
        <p:grpSp>
          <p:nvGrpSpPr>
            <p:cNvPr id="6" name="Group 6"/>
            <p:cNvGrpSpPr/>
            <p:nvPr/>
          </p:nvGrpSpPr>
          <p:grpSpPr>
            <a:xfrm>
              <a:off x="0" y="0"/>
              <a:ext cx="15466802" cy="5670677"/>
              <a:chOff x="0" y="0"/>
              <a:chExt cx="4231749" cy="1551509"/>
            </a:xfrm>
          </p:grpSpPr>
          <p:sp>
            <p:nvSpPr>
              <p:cNvPr id="7" name="Freeform 7"/>
              <p:cNvSpPr/>
              <p:nvPr/>
            </p:nvSpPr>
            <p:spPr>
              <a:xfrm>
                <a:off x="0" y="0"/>
                <a:ext cx="4231749" cy="1551509"/>
              </a:xfrm>
              <a:custGeom>
                <a:avLst/>
                <a:gdLst/>
                <a:ahLst/>
                <a:cxnLst/>
                <a:rect l="l" t="t" r="r" b="b"/>
                <a:pathLst>
                  <a:path w="4231749" h="1551509">
                    <a:moveTo>
                      <a:pt x="0" y="0"/>
                    </a:moveTo>
                    <a:lnTo>
                      <a:pt x="4231749" y="0"/>
                    </a:lnTo>
                    <a:lnTo>
                      <a:pt x="4231749" y="1551509"/>
                    </a:lnTo>
                    <a:lnTo>
                      <a:pt x="0" y="1551509"/>
                    </a:lnTo>
                    <a:close/>
                  </a:path>
                </a:pathLst>
              </a:custGeom>
              <a:solidFill>
                <a:srgbClr val="C01E27"/>
              </a:solidFill>
            </p:spPr>
          </p:sp>
        </p:grpSp>
        <p:sp>
          <p:nvSpPr>
            <p:cNvPr id="8" name="TextBox 8"/>
            <p:cNvSpPr txBox="1"/>
            <p:nvPr/>
          </p:nvSpPr>
          <p:spPr>
            <a:xfrm>
              <a:off x="528912" y="351430"/>
              <a:ext cx="14408979" cy="5000987"/>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Khi cả hai thận của một bệnh nhân </a:t>
              </a:r>
              <a:r>
                <a:rPr lang="en-US" sz="2300" b="1" u="sng">
                  <a:solidFill>
                    <a:srgbClr val="FFFFFF"/>
                  </a:solidFill>
                  <a:latin typeface="Arial" pitchFamily="34" charset="0"/>
                </a:rPr>
                <a:t>không đáp ứng được chức năng lọc máu</a:t>
              </a:r>
              <a:r>
                <a:rPr lang="en-US" sz="2300" b="1">
                  <a:solidFill>
                    <a:srgbClr val="FFFFFF"/>
                  </a:solidFill>
                  <a:latin typeface="Arial" pitchFamily="34" charset="0"/>
                </a:rPr>
                <a:t> để thải các chất độc, chất thừa ra khỏi cơ thể thì được gọi là </a:t>
              </a:r>
              <a:r>
                <a:rPr lang="en-US" sz="2300" b="1" u="sng">
                  <a:solidFill>
                    <a:srgbClr val="FFFFFF"/>
                  </a:solidFill>
                  <a:latin typeface="Arial" pitchFamily="34" charset="0"/>
                </a:rPr>
                <a:t>suy thận giai đoạn cuối</a:t>
              </a:r>
              <a:r>
                <a:rPr lang="en-US" sz="2300" b="1">
                  <a:solidFill>
                    <a:srgbClr val="FFFFFF"/>
                  </a:solidFill>
                  <a:latin typeface="Arial" pitchFamily="34" charset="0"/>
                </a:rPr>
                <a:t>. Khi đó bệnh nhân vẫn có thể sống được nhờ phương </a:t>
              </a:r>
              <a:r>
                <a:rPr lang="en-US" sz="2300" b="1" smtClean="0">
                  <a:solidFill>
                    <a:srgbClr val="FFFFFF"/>
                  </a:solidFill>
                  <a:latin typeface="Arial" pitchFamily="34" charset="0"/>
                </a:rPr>
                <a:t>pháp </a:t>
              </a:r>
              <a:r>
                <a:rPr lang="en-US" sz="2300" b="1">
                  <a:solidFill>
                    <a:srgbClr val="FFFFFF"/>
                  </a:solidFill>
                  <a:latin typeface="Arial" pitchFamily="34" charset="0"/>
                </a:rPr>
                <a:t>chạy </a:t>
              </a:r>
              <a:r>
                <a:rPr lang="en-US" sz="2300" b="1" u="sng">
                  <a:solidFill>
                    <a:srgbClr val="FFFFFF"/>
                  </a:solidFill>
                  <a:latin typeface="Arial" pitchFamily="34" charset="0"/>
                </a:rPr>
                <a:t>thận nhân tạo</a:t>
              </a:r>
              <a:r>
                <a:rPr lang="en-US" sz="2300" b="1">
                  <a:solidFill>
                    <a:srgbClr val="FFFFFF"/>
                  </a:solidFill>
                  <a:latin typeface="Arial" pitchFamily="34" charset="0"/>
                </a:rPr>
                <a:t> hay </a:t>
              </a:r>
              <a:r>
                <a:rPr lang="en-US" sz="2300" b="1" u="sng">
                  <a:solidFill>
                    <a:srgbClr val="FFFFFF"/>
                  </a:solidFill>
                  <a:latin typeface="Arial" pitchFamily="34" charset="0"/>
                </a:rPr>
                <a:t>ghép thận</a:t>
              </a:r>
              <a:r>
                <a:rPr lang="en-US" sz="2300" b="1">
                  <a:solidFill>
                    <a:srgbClr val="FFFFFF"/>
                  </a:solidFill>
                  <a:latin typeface="Arial" pitchFamily="34" charset="0"/>
                </a:rPr>
                <a:t>.</a:t>
              </a:r>
            </a:p>
          </p:txBody>
        </p:sp>
      </p:gr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85622" y="1574114"/>
            <a:ext cx="2838147" cy="2835338"/>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85621" y="4746520"/>
            <a:ext cx="3086195" cy="1937092"/>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9218145" y="4746520"/>
            <a:ext cx="2285059" cy="1937092"/>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4082688" y="4746520"/>
            <a:ext cx="2166811" cy="1937092"/>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6614408" y="4746520"/>
            <a:ext cx="2238829" cy="1937092"/>
          </a:xfrm>
          <a:prstGeom prst="rect">
            <a:avLst/>
          </a:prstGeom>
        </p:spPr>
      </p:pic>
      <p:sp>
        <p:nvSpPr>
          <p:cNvPr id="14" name="TextBox 14"/>
          <p:cNvSpPr txBox="1"/>
          <p:nvPr/>
        </p:nvSpPr>
        <p:spPr>
          <a:xfrm>
            <a:off x="685622" y="998380"/>
            <a:ext cx="9406312"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4. Một số thành tựu trong chữa bệnh liên quan đến thận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28166"/>
            <a:ext cx="4875530" cy="115270"/>
          </a:xfrm>
          <a:prstGeom prst="rect">
            <a:avLst/>
          </a:prstGeom>
        </p:spPr>
      </p:pic>
      <p:sp>
        <p:nvSpPr>
          <p:cNvPr id="3" name="TextBox 3"/>
          <p:cNvSpPr txBox="1"/>
          <p:nvPr/>
        </p:nvSpPr>
        <p:spPr>
          <a:xfrm>
            <a:off x="3974615" y="464609"/>
            <a:ext cx="423959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II. HỆ BÀI TIẾT</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313295" y="628166"/>
            <a:ext cx="4875530" cy="115270"/>
          </a:xfrm>
          <a:prstGeom prst="rect">
            <a:avLst/>
          </a:prstGeom>
        </p:spPr>
      </p:pic>
      <p:grpSp>
        <p:nvGrpSpPr>
          <p:cNvPr id="5" name="Group 5"/>
          <p:cNvGrpSpPr/>
          <p:nvPr/>
        </p:nvGrpSpPr>
        <p:grpSpPr>
          <a:xfrm>
            <a:off x="2900464" y="1574114"/>
            <a:ext cx="8602740" cy="2009838"/>
            <a:chOff x="0" y="0"/>
            <a:chExt cx="17209962" cy="4019677"/>
          </a:xfrm>
        </p:grpSpPr>
        <p:grpSp>
          <p:nvGrpSpPr>
            <p:cNvPr id="6" name="Group 6"/>
            <p:cNvGrpSpPr/>
            <p:nvPr/>
          </p:nvGrpSpPr>
          <p:grpSpPr>
            <a:xfrm>
              <a:off x="0" y="0"/>
              <a:ext cx="17209962" cy="4019677"/>
              <a:chOff x="0" y="0"/>
              <a:chExt cx="4708680" cy="1099792"/>
            </a:xfrm>
          </p:grpSpPr>
          <p:sp>
            <p:nvSpPr>
              <p:cNvPr id="7" name="Freeform 7"/>
              <p:cNvSpPr/>
              <p:nvPr/>
            </p:nvSpPr>
            <p:spPr>
              <a:xfrm>
                <a:off x="0" y="0"/>
                <a:ext cx="4708680" cy="1099792"/>
              </a:xfrm>
              <a:custGeom>
                <a:avLst/>
                <a:gdLst/>
                <a:ahLst/>
                <a:cxnLst/>
                <a:rect l="l" t="t" r="r" b="b"/>
                <a:pathLst>
                  <a:path w="4708680" h="1099792">
                    <a:moveTo>
                      <a:pt x="0" y="0"/>
                    </a:moveTo>
                    <a:lnTo>
                      <a:pt x="4708680" y="0"/>
                    </a:lnTo>
                    <a:lnTo>
                      <a:pt x="4708680" y="1099792"/>
                    </a:lnTo>
                    <a:lnTo>
                      <a:pt x="0" y="1099792"/>
                    </a:lnTo>
                    <a:close/>
                  </a:path>
                </a:pathLst>
              </a:custGeom>
              <a:solidFill>
                <a:srgbClr val="FFDE59"/>
              </a:solidFill>
            </p:spPr>
          </p:sp>
        </p:grpSp>
        <p:sp>
          <p:nvSpPr>
            <p:cNvPr id="8" name="TextBox 8"/>
            <p:cNvSpPr txBox="1"/>
            <p:nvPr/>
          </p:nvSpPr>
          <p:spPr>
            <a:xfrm>
              <a:off x="588521" y="351430"/>
              <a:ext cx="16032917" cy="3385543"/>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Quan sát hình và cho biết đường di chuyển của máu trong máy chạy thận nhân tạo.</a:t>
              </a:r>
            </a:p>
            <a:p>
              <a:pPr algn="just">
                <a:lnSpc>
                  <a:spcPct val="120000"/>
                </a:lnSpc>
                <a:spcBef>
                  <a:spcPct val="0"/>
                </a:spcBef>
              </a:pPr>
              <a:r>
                <a:rPr lang="en-US" sz="2300" b="1">
                  <a:solidFill>
                    <a:srgbClr val="000000"/>
                  </a:solidFill>
                  <a:latin typeface="Arial" pitchFamily="34" charset="0"/>
                </a:rPr>
                <a:t>Theo em, bộ phận nào của thận nhân tạo thực hiện chức năng của thận trong cơ thể?</a:t>
              </a:r>
            </a:p>
          </p:txBody>
        </p:sp>
      </p:grpSp>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85622" y="1574114"/>
            <a:ext cx="2011830" cy="2009838"/>
          </a:xfrm>
          <a:prstGeom prst="rect">
            <a:avLst/>
          </a:prstGeom>
        </p:spPr>
      </p:pic>
      <p:pic>
        <p:nvPicPr>
          <p:cNvPr id="10" name="Picture 10"/>
          <p:cNvPicPr>
            <a:picLocks noChangeAspect="1"/>
          </p:cNvPicPr>
          <p:nvPr/>
        </p:nvPicPr>
        <p:blipFill>
          <a:blip r:embed="rId8"/>
          <a:srcRect b="6839"/>
          <a:stretch>
            <a:fillRect/>
          </a:stretch>
        </p:blipFill>
        <p:spPr>
          <a:xfrm>
            <a:off x="685622" y="3761751"/>
            <a:ext cx="7334678" cy="2870632"/>
          </a:xfrm>
          <a:prstGeom prst="rect">
            <a:avLst/>
          </a:prstGeom>
        </p:spPr>
      </p:pic>
      <p:sp>
        <p:nvSpPr>
          <p:cNvPr id="11" name="TextBox 11"/>
          <p:cNvSpPr txBox="1"/>
          <p:nvPr/>
        </p:nvSpPr>
        <p:spPr>
          <a:xfrm>
            <a:off x="685622" y="998380"/>
            <a:ext cx="9406312"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4. Một số thành tựu trong chữa bệnh liên quan đến thận</a:t>
            </a:r>
          </a:p>
        </p:txBody>
      </p:sp>
      <p:sp>
        <p:nvSpPr>
          <p:cNvPr id="12" name="TextBox 12"/>
          <p:cNvSpPr txBox="1"/>
          <p:nvPr/>
        </p:nvSpPr>
        <p:spPr>
          <a:xfrm>
            <a:off x="8020300" y="3732000"/>
            <a:ext cx="3941512" cy="2961067"/>
          </a:xfrm>
          <a:prstGeom prst="rect">
            <a:avLst/>
          </a:prstGeom>
        </p:spPr>
        <p:txBody>
          <a:bodyPr wrap="square" lIns="0" tIns="0" rIns="0" bIns="0" rtlCol="0" anchor="t">
            <a:spAutoFit/>
          </a:bodyPr>
          <a:lstStyle/>
          <a:p>
            <a:pPr>
              <a:lnSpc>
                <a:spcPct val="120000"/>
              </a:lnSpc>
            </a:pPr>
            <a:r>
              <a:rPr lang="en-US" sz="1800">
                <a:latin typeface="Arial" pitchFamily="34" charset="0"/>
                <a:cs typeface="Arial" pitchFamily="34" charset="0"/>
              </a:rPr>
              <a:t>- Đường di chuyển của máu trong máy chạy thận nhân tạo: Máu chưa lọc từ động mạch của cơ thể → Máy bơm máu → Máy lọc máu → Máy điều chỉnh áp lực → Máu đã được lọc được đưa trở lại tĩnh mạch của cơ thể.</a:t>
            </a:r>
          </a:p>
          <a:p>
            <a:pPr>
              <a:lnSpc>
                <a:spcPct val="120000"/>
              </a:lnSpc>
            </a:pPr>
            <a:r>
              <a:rPr lang="en-US" sz="1800">
                <a:latin typeface="Arial" pitchFamily="34" charset="0"/>
                <a:cs typeface="Arial" pitchFamily="34" charset="0"/>
              </a:rPr>
              <a:t>- Bộ phận của thận nhân tạo thực hiện chức năng của thận trong cơ thể là máy lọc máu.</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28166"/>
            <a:ext cx="4875530" cy="115270"/>
          </a:xfrm>
          <a:prstGeom prst="rect">
            <a:avLst/>
          </a:prstGeom>
        </p:spPr>
      </p:pic>
      <p:sp>
        <p:nvSpPr>
          <p:cNvPr id="3" name="TextBox 3"/>
          <p:cNvSpPr txBox="1"/>
          <p:nvPr/>
        </p:nvSpPr>
        <p:spPr>
          <a:xfrm>
            <a:off x="3974615" y="464609"/>
            <a:ext cx="423959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II. HỆ BÀI TIẾT</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313295" y="628166"/>
            <a:ext cx="4875530" cy="115270"/>
          </a:xfrm>
          <a:prstGeom prst="rect">
            <a:avLst/>
          </a:prstGeom>
        </p:spPr>
      </p:pic>
      <p:grpSp>
        <p:nvGrpSpPr>
          <p:cNvPr id="5" name="Group 5"/>
          <p:cNvGrpSpPr/>
          <p:nvPr/>
        </p:nvGrpSpPr>
        <p:grpSpPr>
          <a:xfrm>
            <a:off x="2900464" y="1574114"/>
            <a:ext cx="8602740" cy="2009838"/>
            <a:chOff x="0" y="0"/>
            <a:chExt cx="17209962" cy="4019677"/>
          </a:xfrm>
        </p:grpSpPr>
        <p:grpSp>
          <p:nvGrpSpPr>
            <p:cNvPr id="6" name="Group 6"/>
            <p:cNvGrpSpPr/>
            <p:nvPr/>
          </p:nvGrpSpPr>
          <p:grpSpPr>
            <a:xfrm>
              <a:off x="0" y="0"/>
              <a:ext cx="17209962" cy="4019677"/>
              <a:chOff x="0" y="0"/>
              <a:chExt cx="4708680" cy="1099792"/>
            </a:xfrm>
          </p:grpSpPr>
          <p:sp>
            <p:nvSpPr>
              <p:cNvPr id="7" name="Freeform 7"/>
              <p:cNvSpPr/>
              <p:nvPr/>
            </p:nvSpPr>
            <p:spPr>
              <a:xfrm>
                <a:off x="0" y="0"/>
                <a:ext cx="4708680" cy="1099792"/>
              </a:xfrm>
              <a:custGeom>
                <a:avLst/>
                <a:gdLst/>
                <a:ahLst/>
                <a:cxnLst/>
                <a:rect l="l" t="t" r="r" b="b"/>
                <a:pathLst>
                  <a:path w="4708680" h="1099792">
                    <a:moveTo>
                      <a:pt x="0" y="0"/>
                    </a:moveTo>
                    <a:lnTo>
                      <a:pt x="4708680" y="0"/>
                    </a:lnTo>
                    <a:lnTo>
                      <a:pt x="4708680" y="1099792"/>
                    </a:lnTo>
                    <a:lnTo>
                      <a:pt x="0" y="1099792"/>
                    </a:lnTo>
                    <a:close/>
                  </a:path>
                </a:pathLst>
              </a:custGeom>
              <a:solidFill>
                <a:srgbClr val="FFDE59"/>
              </a:solidFill>
            </p:spPr>
          </p:sp>
        </p:grpSp>
        <p:sp>
          <p:nvSpPr>
            <p:cNvPr id="8" name="TextBox 8"/>
            <p:cNvSpPr txBox="1"/>
            <p:nvPr/>
          </p:nvSpPr>
          <p:spPr>
            <a:xfrm>
              <a:off x="588521" y="351430"/>
              <a:ext cx="16032917" cy="3385543"/>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Quan sát hình và cho biết đường di chuyển của máu trong máy chạy thận nhân tạo.</a:t>
              </a:r>
            </a:p>
            <a:p>
              <a:pPr algn="just">
                <a:lnSpc>
                  <a:spcPct val="120000"/>
                </a:lnSpc>
                <a:spcBef>
                  <a:spcPct val="0"/>
                </a:spcBef>
              </a:pPr>
              <a:r>
                <a:rPr lang="en-US" sz="2300" b="1">
                  <a:solidFill>
                    <a:srgbClr val="000000"/>
                  </a:solidFill>
                  <a:latin typeface="Arial" pitchFamily="34" charset="0"/>
                </a:rPr>
                <a:t>Theo em, bộ phận nào của thận nhân tạo thực hiện chức năng của thận trong cơ thể?</a:t>
              </a:r>
            </a:p>
          </p:txBody>
        </p:sp>
      </p:grpSp>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85622" y="1574114"/>
            <a:ext cx="2011830" cy="2009838"/>
          </a:xfrm>
          <a:prstGeom prst="rect">
            <a:avLst/>
          </a:prstGeom>
        </p:spPr>
      </p:pic>
      <p:pic>
        <p:nvPicPr>
          <p:cNvPr id="10" name="Picture 10"/>
          <p:cNvPicPr>
            <a:picLocks noChangeAspect="1"/>
          </p:cNvPicPr>
          <p:nvPr/>
        </p:nvPicPr>
        <p:blipFill>
          <a:blip r:embed="rId8"/>
          <a:srcRect b="6839"/>
          <a:stretch>
            <a:fillRect/>
          </a:stretch>
        </p:blipFill>
        <p:spPr>
          <a:xfrm>
            <a:off x="685622" y="3761751"/>
            <a:ext cx="7334678" cy="2870632"/>
          </a:xfrm>
          <a:prstGeom prst="rect">
            <a:avLst/>
          </a:prstGeom>
        </p:spPr>
      </p:pic>
      <p:sp>
        <p:nvSpPr>
          <p:cNvPr id="11" name="TextBox 11"/>
          <p:cNvSpPr txBox="1"/>
          <p:nvPr/>
        </p:nvSpPr>
        <p:spPr>
          <a:xfrm>
            <a:off x="685622" y="998380"/>
            <a:ext cx="9406312"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4. Một số thành tựu trong chữa bệnh liên quan đến thận</a:t>
            </a:r>
          </a:p>
        </p:txBody>
      </p:sp>
      <p:sp>
        <p:nvSpPr>
          <p:cNvPr id="12" name="TextBox 12"/>
          <p:cNvSpPr txBox="1"/>
          <p:nvPr/>
        </p:nvSpPr>
        <p:spPr>
          <a:xfrm>
            <a:off x="7681339" y="3757950"/>
            <a:ext cx="3821864" cy="2500493"/>
          </a:xfrm>
          <a:prstGeom prst="rect">
            <a:avLst/>
          </a:prstGeom>
        </p:spPr>
        <p:txBody>
          <a:bodyPr lIns="0" tIns="0" rIns="0" bIns="0" rtlCol="0" anchor="t">
            <a:spAutoFit/>
          </a:bodyPr>
          <a:lstStyle/>
          <a:p>
            <a:pPr algn="just">
              <a:lnSpc>
                <a:spcPct val="120000"/>
              </a:lnSpc>
              <a:spcBef>
                <a:spcPct val="0"/>
              </a:spcBef>
            </a:pPr>
            <a:r>
              <a:rPr lang="en-US" sz="2300" i="1">
                <a:solidFill>
                  <a:srgbClr val="000000"/>
                </a:solidFill>
                <a:latin typeface="Arial" pitchFamily="34" charset="0"/>
              </a:rPr>
              <a:t>Máy bơm sẽ từ từ rút máu từ bệnh nhân ra ngoài, máu chảy qua máy lọc máu. Tại máy lọc máu, máu được loại bỏ chất thải, chất độc rồi được đưa trở lại cơ thể.</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28166"/>
            <a:ext cx="4875530" cy="115270"/>
          </a:xfrm>
          <a:prstGeom prst="rect">
            <a:avLst/>
          </a:prstGeom>
        </p:spPr>
      </p:pic>
      <p:sp>
        <p:nvSpPr>
          <p:cNvPr id="3" name="TextBox 3"/>
          <p:cNvSpPr txBox="1"/>
          <p:nvPr/>
        </p:nvSpPr>
        <p:spPr>
          <a:xfrm>
            <a:off x="3974615" y="464609"/>
            <a:ext cx="423959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II. HỆ BÀI TIẾT</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313295" y="628166"/>
            <a:ext cx="4875530" cy="11527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85622" y="1694764"/>
            <a:ext cx="5152204" cy="4779914"/>
          </a:xfrm>
          <a:prstGeom prst="rect">
            <a:avLst/>
          </a:prstGeom>
        </p:spPr>
      </p:pic>
      <p:grpSp>
        <p:nvGrpSpPr>
          <p:cNvPr id="6" name="Group 6"/>
          <p:cNvGrpSpPr/>
          <p:nvPr/>
        </p:nvGrpSpPr>
        <p:grpSpPr>
          <a:xfrm>
            <a:off x="6094413" y="1574113"/>
            <a:ext cx="5408791" cy="4900564"/>
            <a:chOff x="0" y="0"/>
            <a:chExt cx="2137363" cy="1936025"/>
          </a:xfrm>
        </p:grpSpPr>
        <p:sp>
          <p:nvSpPr>
            <p:cNvPr id="7" name="Freeform 7"/>
            <p:cNvSpPr/>
            <p:nvPr/>
          </p:nvSpPr>
          <p:spPr>
            <a:xfrm>
              <a:off x="0" y="0"/>
              <a:ext cx="2137363" cy="1936025"/>
            </a:xfrm>
            <a:custGeom>
              <a:avLst/>
              <a:gdLst/>
              <a:ahLst/>
              <a:cxnLst/>
              <a:rect l="l" t="t" r="r" b="b"/>
              <a:pathLst>
                <a:path w="2137363" h="1936025">
                  <a:moveTo>
                    <a:pt x="48654" y="0"/>
                  </a:moveTo>
                  <a:lnTo>
                    <a:pt x="2088710" y="0"/>
                  </a:lnTo>
                  <a:cubicBezTo>
                    <a:pt x="2115580" y="0"/>
                    <a:pt x="2137363" y="21783"/>
                    <a:pt x="2137363" y="48654"/>
                  </a:cubicBezTo>
                  <a:lnTo>
                    <a:pt x="2137363" y="1887372"/>
                  </a:lnTo>
                  <a:cubicBezTo>
                    <a:pt x="2137363" y="1914242"/>
                    <a:pt x="2115580" y="1936025"/>
                    <a:pt x="2088710" y="1936025"/>
                  </a:cubicBezTo>
                  <a:lnTo>
                    <a:pt x="48654" y="1936025"/>
                  </a:lnTo>
                  <a:cubicBezTo>
                    <a:pt x="21783" y="1936025"/>
                    <a:pt x="0" y="1914242"/>
                    <a:pt x="0" y="1887372"/>
                  </a:cubicBezTo>
                  <a:lnTo>
                    <a:pt x="0" y="48654"/>
                  </a:lnTo>
                  <a:cubicBezTo>
                    <a:pt x="0" y="21783"/>
                    <a:pt x="21783" y="0"/>
                    <a:pt x="48654" y="0"/>
                  </a:cubicBezTo>
                  <a:close/>
                </a:path>
              </a:pathLst>
            </a:custGeom>
            <a:solidFill>
              <a:srgbClr val="8BD593"/>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539861" y="1821763"/>
            <a:ext cx="4517896" cy="1101524"/>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335276" y="4489621"/>
            <a:ext cx="1739806" cy="2057400"/>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5658319" y="5055815"/>
            <a:ext cx="1763082" cy="1491205"/>
          </a:xfrm>
          <a:prstGeom prst="rect">
            <a:avLst/>
          </a:prstGeom>
        </p:spPr>
      </p:pic>
      <p:sp>
        <p:nvSpPr>
          <p:cNvPr id="12" name="TextBox 12"/>
          <p:cNvSpPr txBox="1"/>
          <p:nvPr/>
        </p:nvSpPr>
        <p:spPr>
          <a:xfrm>
            <a:off x="685622" y="998380"/>
            <a:ext cx="9406312"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4. Một số thành tựu trong chữa bệnh liên quan đến thận</a:t>
            </a:r>
          </a:p>
        </p:txBody>
      </p:sp>
      <p:sp>
        <p:nvSpPr>
          <p:cNvPr id="13" name="TextBox 13"/>
          <p:cNvSpPr txBox="1"/>
          <p:nvPr/>
        </p:nvSpPr>
        <p:spPr>
          <a:xfrm>
            <a:off x="6392439" y="2986788"/>
            <a:ext cx="4812740" cy="2539157"/>
          </a:xfrm>
          <a:prstGeom prst="rect">
            <a:avLst/>
          </a:prstGeom>
        </p:spPr>
        <p:txBody>
          <a:bodyPr lIns="0" tIns="0" rIns="0" bIns="0" rtlCol="0" anchor="t">
            <a:spAutoFit/>
          </a:bodyPr>
          <a:lstStyle/>
          <a:p>
            <a:pPr algn="ctr">
              <a:lnSpc>
                <a:spcPct val="120000"/>
              </a:lnSpc>
              <a:spcBef>
                <a:spcPct val="0"/>
              </a:spcBef>
            </a:pPr>
            <a:r>
              <a:rPr lang="en-US" sz="2300" b="1">
                <a:solidFill>
                  <a:srgbClr val="C00000"/>
                </a:solidFill>
                <a:latin typeface="Arial" pitchFamily="34" charset="0"/>
              </a:rPr>
              <a:t>Ghép thận</a:t>
            </a:r>
          </a:p>
          <a:p>
            <a:pPr algn="just">
              <a:lnSpc>
                <a:spcPct val="120000"/>
              </a:lnSpc>
              <a:spcBef>
                <a:spcPct val="0"/>
              </a:spcBef>
            </a:pPr>
            <a:r>
              <a:rPr lang="en-US" sz="2300" b="1">
                <a:solidFill>
                  <a:srgbClr val="000000"/>
                </a:solidFill>
                <a:latin typeface="Arial" pitchFamily="34" charset="0"/>
              </a:rPr>
              <a:t>Ghép thận là phương pháp ghép thêm một quả thận khoẻ mạnh cho người bệnh bị suy thận giai đoạn cuối, thận của người cho phải phù hợp với người nhận.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28166"/>
            <a:ext cx="4875530" cy="115270"/>
          </a:xfrm>
          <a:prstGeom prst="rect">
            <a:avLst/>
          </a:prstGeom>
        </p:spPr>
      </p:pic>
      <p:sp>
        <p:nvSpPr>
          <p:cNvPr id="3" name="TextBox 3"/>
          <p:cNvSpPr txBox="1"/>
          <p:nvPr/>
        </p:nvSpPr>
        <p:spPr>
          <a:xfrm>
            <a:off x="3974615" y="464609"/>
            <a:ext cx="423959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II. HỆ BÀI TIẾT</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313295" y="628166"/>
            <a:ext cx="4875530" cy="115270"/>
          </a:xfrm>
          <a:prstGeom prst="rect">
            <a:avLst/>
          </a:prstGeom>
        </p:spPr>
      </p:pic>
      <p:grpSp>
        <p:nvGrpSpPr>
          <p:cNvPr id="5" name="Group 5"/>
          <p:cNvGrpSpPr/>
          <p:nvPr/>
        </p:nvGrpSpPr>
        <p:grpSpPr>
          <a:xfrm>
            <a:off x="6094413" y="1574113"/>
            <a:ext cx="5408791" cy="4900564"/>
            <a:chOff x="0" y="0"/>
            <a:chExt cx="2137363" cy="1936025"/>
          </a:xfrm>
        </p:grpSpPr>
        <p:sp>
          <p:nvSpPr>
            <p:cNvPr id="6" name="Freeform 6"/>
            <p:cNvSpPr/>
            <p:nvPr/>
          </p:nvSpPr>
          <p:spPr>
            <a:xfrm>
              <a:off x="0" y="0"/>
              <a:ext cx="2137363" cy="1936025"/>
            </a:xfrm>
            <a:custGeom>
              <a:avLst/>
              <a:gdLst/>
              <a:ahLst/>
              <a:cxnLst/>
              <a:rect l="l" t="t" r="r" b="b"/>
              <a:pathLst>
                <a:path w="2137363" h="1936025">
                  <a:moveTo>
                    <a:pt x="48654" y="0"/>
                  </a:moveTo>
                  <a:lnTo>
                    <a:pt x="2088710" y="0"/>
                  </a:lnTo>
                  <a:cubicBezTo>
                    <a:pt x="2115580" y="0"/>
                    <a:pt x="2137363" y="21783"/>
                    <a:pt x="2137363" y="48654"/>
                  </a:cubicBezTo>
                  <a:lnTo>
                    <a:pt x="2137363" y="1887372"/>
                  </a:lnTo>
                  <a:cubicBezTo>
                    <a:pt x="2137363" y="1914242"/>
                    <a:pt x="2115580" y="1936025"/>
                    <a:pt x="2088710" y="1936025"/>
                  </a:cubicBezTo>
                  <a:lnTo>
                    <a:pt x="48654" y="1936025"/>
                  </a:lnTo>
                  <a:cubicBezTo>
                    <a:pt x="21783" y="1936025"/>
                    <a:pt x="0" y="1914242"/>
                    <a:pt x="0" y="1887372"/>
                  </a:cubicBezTo>
                  <a:lnTo>
                    <a:pt x="0" y="48654"/>
                  </a:lnTo>
                  <a:cubicBezTo>
                    <a:pt x="0" y="21783"/>
                    <a:pt x="21783" y="0"/>
                    <a:pt x="48654" y="0"/>
                  </a:cubicBezTo>
                  <a:close/>
                </a:path>
              </a:pathLst>
            </a:custGeom>
            <a:solidFill>
              <a:srgbClr val="8BD593"/>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539861" y="1821763"/>
            <a:ext cx="4517896" cy="1101524"/>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0335276" y="4489621"/>
            <a:ext cx="1739806" cy="2057400"/>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658319" y="5055815"/>
            <a:ext cx="1763082" cy="1491205"/>
          </a:xfrm>
          <a:prstGeom prst="rect">
            <a:avLst/>
          </a:prstGeom>
        </p:spPr>
      </p:pic>
      <p:grpSp>
        <p:nvGrpSpPr>
          <p:cNvPr id="11" name="Group 11"/>
          <p:cNvGrpSpPr/>
          <p:nvPr/>
        </p:nvGrpSpPr>
        <p:grpSpPr>
          <a:xfrm>
            <a:off x="-149979" y="1574113"/>
            <a:ext cx="5639585" cy="5091006"/>
            <a:chOff x="385762" y="0"/>
            <a:chExt cx="11282109" cy="10182011"/>
          </a:xfrm>
        </p:grpSpPr>
        <p:pic>
          <p:nvPicPr>
            <p:cNvPr id="12" name="Picture 12"/>
            <p:cNvPicPr>
              <a:picLocks noChangeAspect="1"/>
            </p:cNvPicPr>
            <p:nvPr/>
          </p:nvPicPr>
          <p:blipFill>
            <a:blip r:embed="rId12"/>
            <a:srcRect/>
            <a:stretch>
              <a:fillRect/>
            </a:stretch>
          </p:blipFill>
          <p:spPr>
            <a:xfrm>
              <a:off x="2163747" y="0"/>
              <a:ext cx="9504124" cy="9801128"/>
            </a:xfrm>
            <a:prstGeom prst="rect">
              <a:avLst/>
            </a:prstGeom>
          </p:spPr>
        </p:pic>
        <p:grpSp>
          <p:nvGrpSpPr>
            <p:cNvPr id="13" name="Group 13"/>
            <p:cNvGrpSpPr/>
            <p:nvPr/>
          </p:nvGrpSpPr>
          <p:grpSpPr>
            <a:xfrm>
              <a:off x="385762" y="6452973"/>
              <a:ext cx="3719859" cy="3729038"/>
              <a:chOff x="76200" y="0"/>
              <a:chExt cx="734787" cy="736600"/>
            </a:xfrm>
          </p:grpSpPr>
          <p:sp>
            <p:nvSpPr>
              <p:cNvPr id="14" name="Freeform 14"/>
              <p:cNvSpPr/>
              <p:nvPr/>
            </p:nvSpPr>
            <p:spPr>
              <a:xfrm>
                <a:off x="225174" y="0"/>
                <a:ext cx="585813" cy="7366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sp>
        <p:nvSpPr>
          <p:cNvPr id="16" name="TextBox 16"/>
          <p:cNvSpPr txBox="1"/>
          <p:nvPr/>
        </p:nvSpPr>
        <p:spPr>
          <a:xfrm>
            <a:off x="685622" y="998380"/>
            <a:ext cx="9406312"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4. Một số thành tựu trong chữa bệnh liên quan đến thận</a:t>
            </a:r>
          </a:p>
        </p:txBody>
      </p:sp>
      <p:sp>
        <p:nvSpPr>
          <p:cNvPr id="17" name="TextBox 17"/>
          <p:cNvSpPr txBox="1"/>
          <p:nvPr/>
        </p:nvSpPr>
        <p:spPr>
          <a:xfrm>
            <a:off x="6392439" y="2986788"/>
            <a:ext cx="4812740" cy="2115964"/>
          </a:xfrm>
          <a:prstGeom prst="rect">
            <a:avLst/>
          </a:prstGeom>
        </p:spPr>
        <p:txBody>
          <a:bodyPr lIns="0" tIns="0" rIns="0" bIns="0" rtlCol="0" anchor="t">
            <a:spAutoFit/>
          </a:bodyPr>
          <a:lstStyle/>
          <a:p>
            <a:pPr algn="ctr">
              <a:lnSpc>
                <a:spcPct val="120000"/>
              </a:lnSpc>
            </a:pPr>
            <a:r>
              <a:rPr lang="en-US" sz="2300" b="1">
                <a:solidFill>
                  <a:srgbClr val="000000"/>
                </a:solidFill>
                <a:latin typeface="Arial" pitchFamily="34" charset="0"/>
              </a:rPr>
              <a:t>Câu hỏi</a:t>
            </a:r>
          </a:p>
          <a:p>
            <a:pPr algn="just">
              <a:lnSpc>
                <a:spcPct val="120000"/>
              </a:lnSpc>
              <a:spcBef>
                <a:spcPct val="0"/>
              </a:spcBef>
            </a:pPr>
            <a:r>
              <a:rPr lang="en-US" sz="2300" b="1">
                <a:solidFill>
                  <a:srgbClr val="000000"/>
                </a:solidFill>
                <a:latin typeface="Arial" pitchFamily="34" charset="0"/>
              </a:rPr>
              <a:t>Giải thích vì sao ghép thận là một phương pháp điều trị có hiệu quả cao cho người bị suy thận giai đoạn cuối?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28166"/>
            <a:ext cx="4875530" cy="115270"/>
          </a:xfrm>
          <a:prstGeom prst="rect">
            <a:avLst/>
          </a:prstGeom>
        </p:spPr>
      </p:pic>
      <p:sp>
        <p:nvSpPr>
          <p:cNvPr id="3" name="TextBox 3"/>
          <p:cNvSpPr txBox="1"/>
          <p:nvPr/>
        </p:nvSpPr>
        <p:spPr>
          <a:xfrm>
            <a:off x="3974615" y="464609"/>
            <a:ext cx="423959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II. HỆ BÀI TIẾT</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313295" y="628166"/>
            <a:ext cx="4875530" cy="115270"/>
          </a:xfrm>
          <a:prstGeom prst="rect">
            <a:avLst/>
          </a:prstGeom>
        </p:spPr>
      </p:pic>
      <p:sp>
        <p:nvSpPr>
          <p:cNvPr id="5" name="TextBox 5"/>
          <p:cNvSpPr txBox="1"/>
          <p:nvPr/>
        </p:nvSpPr>
        <p:spPr>
          <a:xfrm>
            <a:off x="685622" y="998380"/>
            <a:ext cx="9406312"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4. Một số thành tựu trong chữa bệnh liên quan đến thận</a:t>
            </a:r>
          </a:p>
        </p:txBody>
      </p:sp>
      <p:grpSp>
        <p:nvGrpSpPr>
          <p:cNvPr id="6" name="Group 6"/>
          <p:cNvGrpSpPr/>
          <p:nvPr/>
        </p:nvGrpSpPr>
        <p:grpSpPr>
          <a:xfrm>
            <a:off x="685622" y="1489705"/>
            <a:ext cx="10817582" cy="3463295"/>
            <a:chOff x="0" y="0"/>
            <a:chExt cx="21640800" cy="7260043"/>
          </a:xfrm>
        </p:grpSpPr>
        <p:grpSp>
          <p:nvGrpSpPr>
            <p:cNvPr id="7" name="Group 7"/>
            <p:cNvGrpSpPr/>
            <p:nvPr/>
          </p:nvGrpSpPr>
          <p:grpSpPr>
            <a:xfrm>
              <a:off x="815061" y="554958"/>
              <a:ext cx="20825739" cy="6705085"/>
              <a:chOff x="0" y="0"/>
              <a:chExt cx="4113726" cy="1324461"/>
            </a:xfrm>
          </p:grpSpPr>
          <p:sp>
            <p:nvSpPr>
              <p:cNvPr id="8" name="Freeform 8"/>
              <p:cNvSpPr/>
              <p:nvPr/>
            </p:nvSpPr>
            <p:spPr>
              <a:xfrm>
                <a:off x="0" y="0"/>
                <a:ext cx="4113726" cy="1324461"/>
              </a:xfrm>
              <a:custGeom>
                <a:avLst/>
                <a:gdLst/>
                <a:ahLst/>
                <a:cxnLst/>
                <a:rect l="l" t="t" r="r" b="b"/>
                <a:pathLst>
                  <a:path w="4113726" h="1324461">
                    <a:moveTo>
                      <a:pt x="0" y="0"/>
                    </a:moveTo>
                    <a:lnTo>
                      <a:pt x="4113726" y="0"/>
                    </a:lnTo>
                    <a:lnTo>
                      <a:pt x="4113726" y="1324461"/>
                    </a:lnTo>
                    <a:lnTo>
                      <a:pt x="0" y="1324461"/>
                    </a:lnTo>
                    <a:close/>
                  </a:path>
                </a:pathLst>
              </a:custGeom>
              <a:solidFill>
                <a:srgbClr val="D2C7FF"/>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0"/>
              <a:ext cx="1630123" cy="1734173"/>
            </a:xfrm>
            <a:prstGeom prst="rect">
              <a:avLst/>
            </a:prstGeom>
          </p:spPr>
        </p:pic>
        <p:sp>
          <p:nvSpPr>
            <p:cNvPr id="11" name="TextBox 11"/>
            <p:cNvSpPr txBox="1"/>
            <p:nvPr/>
          </p:nvSpPr>
          <p:spPr>
            <a:xfrm>
              <a:off x="1706322" y="1002863"/>
              <a:ext cx="19283742" cy="5338918"/>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1. Giải thích tại sao không nên ăn quá nhiều muối, đường.</a:t>
              </a:r>
            </a:p>
            <a:p>
              <a:pPr>
                <a:lnSpc>
                  <a:spcPct val="120000"/>
                </a:lnSpc>
              </a:pPr>
              <a:r>
                <a:rPr lang="en-US" sz="2300" b="1">
                  <a:solidFill>
                    <a:srgbClr val="000000"/>
                  </a:solidFill>
                  <a:latin typeface="Arial" pitchFamily="34" charset="0"/>
                </a:rPr>
                <a:t>2. Tại sao luyện tập thể thao giúp tăng cường quá trình thải độc của cơ thể?</a:t>
              </a:r>
            </a:p>
            <a:p>
              <a:pPr>
                <a:lnSpc>
                  <a:spcPct val="120000"/>
                </a:lnSpc>
                <a:spcBef>
                  <a:spcPct val="0"/>
                </a:spcBef>
              </a:pPr>
              <a:r>
                <a:rPr lang="en-US" sz="2300" b="1">
                  <a:solidFill>
                    <a:srgbClr val="000000"/>
                  </a:solidFill>
                  <a:latin typeface="Arial" pitchFamily="34" charset="0"/>
                </a:rPr>
                <a:t>3. Nêu những biện pháp phòng tránh các bệnh liên quan đến hệ bài tiết mà gia đình em thường thực hiện. Theo em, gia đình em cần thực hiện thêm những biện pháp nào khác để bảo vệ hệ bài tiết?</a:t>
              </a:r>
            </a:p>
          </p:txBody>
        </p:sp>
      </p:grpSp>
      <p:sp>
        <p:nvSpPr>
          <p:cNvPr id="12" name="TextBox 12"/>
          <p:cNvSpPr txBox="1"/>
          <p:nvPr/>
        </p:nvSpPr>
        <p:spPr>
          <a:xfrm>
            <a:off x="685622" y="5373726"/>
            <a:ext cx="983696" cy="384529"/>
          </a:xfrm>
          <a:prstGeom prst="rect">
            <a:avLst/>
          </a:prstGeom>
        </p:spPr>
        <p:txBody>
          <a:bodyPr lIns="0" tIns="0" rIns="0" bIns="0" rtlCol="0" anchor="t">
            <a:spAutoFit/>
          </a:bodyPr>
          <a:lstStyle/>
          <a:p>
            <a:pPr algn="ctr">
              <a:lnSpc>
                <a:spcPts val="3266"/>
              </a:lnSpc>
            </a:pPr>
            <a:r>
              <a:rPr lang="en-US" sz="2300">
                <a:solidFill>
                  <a:srgbClr val="000000"/>
                </a:solidFill>
                <a:latin typeface="Arial" pitchFamily="34" charset="0"/>
              </a:rPr>
              <a:t>Đáp án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8863" y="545004"/>
            <a:ext cx="11131100" cy="5767993"/>
            <a:chOff x="0" y="0"/>
            <a:chExt cx="4398617" cy="2278713"/>
          </a:xfrm>
        </p:grpSpPr>
        <p:sp>
          <p:nvSpPr>
            <p:cNvPr id="3" name="Freeform 3"/>
            <p:cNvSpPr/>
            <p:nvPr/>
          </p:nvSpPr>
          <p:spPr>
            <a:xfrm>
              <a:off x="0" y="0"/>
              <a:ext cx="4398617" cy="2278713"/>
            </a:xfrm>
            <a:custGeom>
              <a:avLst/>
              <a:gdLst/>
              <a:ahLst/>
              <a:cxnLst/>
              <a:rect l="l" t="t" r="r" b="b"/>
              <a:pathLst>
                <a:path w="4398617" h="2278713">
                  <a:moveTo>
                    <a:pt x="46356" y="0"/>
                  </a:moveTo>
                  <a:lnTo>
                    <a:pt x="4352261" y="0"/>
                  </a:lnTo>
                  <a:cubicBezTo>
                    <a:pt x="4364556" y="0"/>
                    <a:pt x="4376346" y="4884"/>
                    <a:pt x="4385040" y="13577"/>
                  </a:cubicBezTo>
                  <a:cubicBezTo>
                    <a:pt x="4393733" y="22271"/>
                    <a:pt x="4398617" y="34062"/>
                    <a:pt x="4398617" y="46356"/>
                  </a:cubicBezTo>
                  <a:lnTo>
                    <a:pt x="4398617" y="2232357"/>
                  </a:lnTo>
                  <a:cubicBezTo>
                    <a:pt x="4398617" y="2244651"/>
                    <a:pt x="4393733" y="2256442"/>
                    <a:pt x="4385040" y="2265136"/>
                  </a:cubicBezTo>
                  <a:cubicBezTo>
                    <a:pt x="4376346" y="2273829"/>
                    <a:pt x="4364556" y="2278713"/>
                    <a:pt x="4352261" y="2278713"/>
                  </a:cubicBezTo>
                  <a:lnTo>
                    <a:pt x="46356" y="2278713"/>
                  </a:lnTo>
                  <a:cubicBezTo>
                    <a:pt x="34062" y="2278713"/>
                    <a:pt x="22271" y="2273829"/>
                    <a:pt x="13577" y="2265136"/>
                  </a:cubicBezTo>
                  <a:cubicBezTo>
                    <a:pt x="4884" y="2256442"/>
                    <a:pt x="0" y="2244651"/>
                    <a:pt x="0" y="2232357"/>
                  </a:cubicBezTo>
                  <a:lnTo>
                    <a:pt x="0" y="46356"/>
                  </a:lnTo>
                  <a:cubicBezTo>
                    <a:pt x="0" y="34062"/>
                    <a:pt x="4884" y="22271"/>
                    <a:pt x="13577" y="13577"/>
                  </a:cubicBezTo>
                  <a:cubicBezTo>
                    <a:pt x="22271" y="4884"/>
                    <a:pt x="34062" y="0"/>
                    <a:pt x="46356" y="0"/>
                  </a:cubicBezTo>
                  <a:close/>
                </a:path>
              </a:pathLst>
            </a:custGeom>
            <a:solidFill>
              <a:srgbClr val="F7CDD0">
                <a:alpha val="60000"/>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411"/>
                </a:lnSpc>
              </a:pPr>
              <a:endParaRPr>
                <a:latin typeface="Arial" pitchFamily="34" charset="0"/>
              </a:endParaRPr>
            </a:p>
          </p:txBody>
        </p:sp>
      </p:grpSp>
      <p:grpSp>
        <p:nvGrpSpPr>
          <p:cNvPr id="5" name="Group 5"/>
          <p:cNvGrpSpPr/>
          <p:nvPr/>
        </p:nvGrpSpPr>
        <p:grpSpPr>
          <a:xfrm>
            <a:off x="887532" y="984628"/>
            <a:ext cx="10772431" cy="392821"/>
            <a:chOff x="0" y="0"/>
            <a:chExt cx="21550475" cy="785642"/>
          </a:xfrm>
        </p:grpSpPr>
        <p:grpSp>
          <p:nvGrpSpPr>
            <p:cNvPr id="6" name="Group 6"/>
            <p:cNvGrpSpPr/>
            <p:nvPr/>
          </p:nvGrpSpPr>
          <p:grpSpPr>
            <a:xfrm>
              <a:off x="0" y="0"/>
              <a:ext cx="785642" cy="785642"/>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9" name="TextBox 9"/>
            <p:cNvSpPr txBox="1"/>
            <p:nvPr/>
          </p:nvSpPr>
          <p:spPr>
            <a:xfrm>
              <a:off x="1454675" y="12002"/>
              <a:ext cx="20095800" cy="76905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Máu, dịch mô, dịch bạch huyết tạo thành môi trường trong cơ thể.</a:t>
              </a:r>
            </a:p>
          </p:txBody>
        </p:sp>
      </p:grpSp>
      <p:grpSp>
        <p:nvGrpSpPr>
          <p:cNvPr id="10" name="Group 10"/>
          <p:cNvGrpSpPr/>
          <p:nvPr/>
        </p:nvGrpSpPr>
        <p:grpSpPr>
          <a:xfrm>
            <a:off x="864956" y="1656542"/>
            <a:ext cx="10458914" cy="1269578"/>
            <a:chOff x="0" y="-66674"/>
            <a:chExt cx="20923276" cy="2539157"/>
          </a:xfrm>
        </p:grpSpPr>
        <p:grpSp>
          <p:nvGrpSpPr>
            <p:cNvPr id="11" name="Group 11"/>
            <p:cNvGrpSpPr/>
            <p:nvPr/>
          </p:nvGrpSpPr>
          <p:grpSpPr>
            <a:xfrm>
              <a:off x="0" y="0"/>
              <a:ext cx="785642" cy="78564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4" name="TextBox 14"/>
            <p:cNvSpPr txBox="1"/>
            <p:nvPr/>
          </p:nvSpPr>
          <p:spPr>
            <a:xfrm>
              <a:off x="1454675" y="-66674"/>
              <a:ext cx="19468601" cy="253915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Tính chất lí, hoá của môi trường trong được duy trì ổn định, đảm bảo cho tế bào hoạt động bình thường từ đó đảm bảo hoạt động bình thường của các cơ quan, hệ cơ quan và cơ thể.</a:t>
              </a:r>
            </a:p>
          </p:txBody>
        </p:sp>
      </p:grpSp>
      <p:grpSp>
        <p:nvGrpSpPr>
          <p:cNvPr id="15" name="Group 15"/>
          <p:cNvGrpSpPr/>
          <p:nvPr/>
        </p:nvGrpSpPr>
        <p:grpSpPr>
          <a:xfrm>
            <a:off x="864956" y="3146674"/>
            <a:ext cx="10458914" cy="807722"/>
            <a:chOff x="0" y="-66674"/>
            <a:chExt cx="20923276" cy="1615445"/>
          </a:xfrm>
        </p:grpSpPr>
        <p:grpSp>
          <p:nvGrpSpPr>
            <p:cNvPr id="16" name="Group 16"/>
            <p:cNvGrpSpPr/>
            <p:nvPr/>
          </p:nvGrpSpPr>
          <p:grpSpPr>
            <a:xfrm>
              <a:off x="0" y="0"/>
              <a:ext cx="785642" cy="785642"/>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8" name="TextBox 18"/>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9" name="TextBox 19"/>
            <p:cNvSpPr txBox="1"/>
            <p:nvPr/>
          </p:nvSpPr>
          <p:spPr>
            <a:xfrm>
              <a:off x="1454675" y="-66674"/>
              <a:ext cx="19468601" cy="161544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Bài tiết là quá trình thải chất dư thừa, chất cặn bã sinh ra do quá trình trao đổi chất của cơ thể. </a:t>
              </a:r>
            </a:p>
          </p:txBody>
        </p:sp>
      </p:grpSp>
      <p:grpSp>
        <p:nvGrpSpPr>
          <p:cNvPr id="20" name="Group 20"/>
          <p:cNvGrpSpPr/>
          <p:nvPr/>
        </p:nvGrpSpPr>
        <p:grpSpPr>
          <a:xfrm>
            <a:off x="864956" y="4224057"/>
            <a:ext cx="10458914" cy="1692771"/>
            <a:chOff x="0" y="-66674"/>
            <a:chExt cx="20923276" cy="3385543"/>
          </a:xfrm>
        </p:grpSpPr>
        <p:grpSp>
          <p:nvGrpSpPr>
            <p:cNvPr id="21" name="Group 21"/>
            <p:cNvGrpSpPr/>
            <p:nvPr/>
          </p:nvGrpSpPr>
          <p:grpSpPr>
            <a:xfrm>
              <a:off x="0" y="0"/>
              <a:ext cx="785642" cy="785642"/>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23" name="TextBox 23"/>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4" name="TextBox 24"/>
            <p:cNvSpPr txBox="1"/>
            <p:nvPr/>
          </p:nvSpPr>
          <p:spPr>
            <a:xfrm>
              <a:off x="1454675" y="-66674"/>
              <a:ext cx="19468601" cy="338554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Hệ bài tiết nước tiểu gồm thận, ống dẫn nước tiểu, bóng đái và ống đái. Thận gồm phần vỏ, phần tuỷ và bể thận. Đơn vị chức năng của thận là nephron. Một nephron gồm cầu thận, ống lượn gần, quai Henle, ống lượn xa và ống góp.</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8863" y="545004"/>
            <a:ext cx="11131100" cy="5767993"/>
            <a:chOff x="0" y="0"/>
            <a:chExt cx="4398617" cy="2278713"/>
          </a:xfrm>
        </p:grpSpPr>
        <p:sp>
          <p:nvSpPr>
            <p:cNvPr id="3" name="Freeform 3"/>
            <p:cNvSpPr/>
            <p:nvPr/>
          </p:nvSpPr>
          <p:spPr>
            <a:xfrm>
              <a:off x="0" y="0"/>
              <a:ext cx="4398617" cy="2278713"/>
            </a:xfrm>
            <a:custGeom>
              <a:avLst/>
              <a:gdLst/>
              <a:ahLst/>
              <a:cxnLst/>
              <a:rect l="l" t="t" r="r" b="b"/>
              <a:pathLst>
                <a:path w="4398617" h="2278713">
                  <a:moveTo>
                    <a:pt x="46356" y="0"/>
                  </a:moveTo>
                  <a:lnTo>
                    <a:pt x="4352261" y="0"/>
                  </a:lnTo>
                  <a:cubicBezTo>
                    <a:pt x="4364556" y="0"/>
                    <a:pt x="4376346" y="4884"/>
                    <a:pt x="4385040" y="13577"/>
                  </a:cubicBezTo>
                  <a:cubicBezTo>
                    <a:pt x="4393733" y="22271"/>
                    <a:pt x="4398617" y="34062"/>
                    <a:pt x="4398617" y="46356"/>
                  </a:cubicBezTo>
                  <a:lnTo>
                    <a:pt x="4398617" y="2232357"/>
                  </a:lnTo>
                  <a:cubicBezTo>
                    <a:pt x="4398617" y="2244651"/>
                    <a:pt x="4393733" y="2256442"/>
                    <a:pt x="4385040" y="2265136"/>
                  </a:cubicBezTo>
                  <a:cubicBezTo>
                    <a:pt x="4376346" y="2273829"/>
                    <a:pt x="4364556" y="2278713"/>
                    <a:pt x="4352261" y="2278713"/>
                  </a:cubicBezTo>
                  <a:lnTo>
                    <a:pt x="46356" y="2278713"/>
                  </a:lnTo>
                  <a:cubicBezTo>
                    <a:pt x="34062" y="2278713"/>
                    <a:pt x="22271" y="2273829"/>
                    <a:pt x="13577" y="2265136"/>
                  </a:cubicBezTo>
                  <a:cubicBezTo>
                    <a:pt x="4884" y="2256442"/>
                    <a:pt x="0" y="2244651"/>
                    <a:pt x="0" y="2232357"/>
                  </a:cubicBezTo>
                  <a:lnTo>
                    <a:pt x="0" y="46356"/>
                  </a:lnTo>
                  <a:cubicBezTo>
                    <a:pt x="0" y="34062"/>
                    <a:pt x="4884" y="22271"/>
                    <a:pt x="13577" y="13577"/>
                  </a:cubicBezTo>
                  <a:cubicBezTo>
                    <a:pt x="22271" y="4884"/>
                    <a:pt x="34062" y="0"/>
                    <a:pt x="46356" y="0"/>
                  </a:cubicBezTo>
                  <a:close/>
                </a:path>
              </a:pathLst>
            </a:custGeom>
            <a:solidFill>
              <a:srgbClr val="F7CDD0">
                <a:alpha val="60000"/>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411"/>
                </a:lnSpc>
              </a:pPr>
              <a:endParaRPr>
                <a:latin typeface="Arial" pitchFamily="34" charset="0"/>
              </a:endParaRPr>
            </a:p>
          </p:txBody>
        </p:sp>
      </p:grpSp>
      <p:grpSp>
        <p:nvGrpSpPr>
          <p:cNvPr id="5" name="Group 5"/>
          <p:cNvGrpSpPr/>
          <p:nvPr/>
        </p:nvGrpSpPr>
        <p:grpSpPr>
          <a:xfrm>
            <a:off x="864956" y="1006223"/>
            <a:ext cx="10458914" cy="807722"/>
            <a:chOff x="0" y="-66674"/>
            <a:chExt cx="20923276" cy="1615445"/>
          </a:xfrm>
        </p:grpSpPr>
        <p:grpSp>
          <p:nvGrpSpPr>
            <p:cNvPr id="6" name="Group 6"/>
            <p:cNvGrpSpPr/>
            <p:nvPr/>
          </p:nvGrpSpPr>
          <p:grpSpPr>
            <a:xfrm>
              <a:off x="0" y="0"/>
              <a:ext cx="785642" cy="785642"/>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9" name="TextBox 9"/>
            <p:cNvSpPr txBox="1"/>
            <p:nvPr/>
          </p:nvSpPr>
          <p:spPr>
            <a:xfrm>
              <a:off x="1454675" y="-66674"/>
              <a:ext cx="19468601" cy="161544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Để phòng bệnh về hệ bài tiết, cần thực hiện chế độ dinh dưỡng, lối sống lành mạnh, tránh tiếp xúc với mầm bệnh.</a:t>
              </a:r>
            </a:p>
          </p:txBody>
        </p:sp>
      </p:grpSp>
      <p:grpSp>
        <p:nvGrpSpPr>
          <p:cNvPr id="10" name="Group 10"/>
          <p:cNvGrpSpPr/>
          <p:nvPr/>
        </p:nvGrpSpPr>
        <p:grpSpPr>
          <a:xfrm>
            <a:off x="864956" y="2037696"/>
            <a:ext cx="10458914" cy="807722"/>
            <a:chOff x="0" y="-66674"/>
            <a:chExt cx="20923276" cy="1615445"/>
          </a:xfrm>
        </p:grpSpPr>
        <p:grpSp>
          <p:nvGrpSpPr>
            <p:cNvPr id="11" name="Group 11"/>
            <p:cNvGrpSpPr/>
            <p:nvPr/>
          </p:nvGrpSpPr>
          <p:grpSpPr>
            <a:xfrm>
              <a:off x="0" y="0"/>
              <a:ext cx="785642" cy="78564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4" name="TextBox 14"/>
            <p:cNvSpPr txBox="1"/>
            <p:nvPr/>
          </p:nvSpPr>
          <p:spPr>
            <a:xfrm>
              <a:off x="1454675" y="-66674"/>
              <a:ext cx="19468601" cy="161544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Khi cả hai thận không đáp ứng được chức năng lọc máu thì cần biện pháp điều trị thay thế thận như chạy thận nhân tạo hoặc ghép thận.</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58510" y="-1028700"/>
            <a:ext cx="14849409" cy="2070100"/>
            <a:chOff x="0" y="0"/>
            <a:chExt cx="29706555" cy="4140200"/>
          </a:xfrm>
        </p:grpSpPr>
        <p:grpSp>
          <p:nvGrpSpPr>
            <p:cNvPr id="3" name="Group 3"/>
            <p:cNvGrpSpPr/>
            <p:nvPr/>
          </p:nvGrpSpPr>
          <p:grpSpPr>
            <a:xfrm>
              <a:off x="0" y="0"/>
              <a:ext cx="28645799" cy="4114800"/>
              <a:chOff x="0" y="0"/>
              <a:chExt cx="5658429" cy="812800"/>
            </a:xfrm>
          </p:grpSpPr>
          <p:sp>
            <p:nvSpPr>
              <p:cNvPr id="4" name="Freeform 4"/>
              <p:cNvSpPr/>
              <p:nvPr/>
            </p:nvSpPr>
            <p:spPr>
              <a:xfrm>
                <a:off x="0" y="0"/>
                <a:ext cx="5658429" cy="812800"/>
              </a:xfrm>
              <a:custGeom>
                <a:avLst/>
                <a:gdLst/>
                <a:ahLst/>
                <a:cxnLst/>
                <a:rect l="l" t="t" r="r" b="b"/>
                <a:pathLst>
                  <a:path w="5658429" h="812800">
                    <a:moveTo>
                      <a:pt x="0" y="0"/>
                    </a:moveTo>
                    <a:lnTo>
                      <a:pt x="5658429" y="0"/>
                    </a:lnTo>
                    <a:lnTo>
                      <a:pt x="5658429" y="812800"/>
                    </a:lnTo>
                    <a:lnTo>
                      <a:pt x="0" y="812800"/>
                    </a:lnTo>
                    <a:close/>
                  </a:path>
                </a:pathLst>
              </a:custGeom>
              <a:solidFill>
                <a:srgbClr val="A40E0E"/>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6" name="Group 6"/>
            <p:cNvGrpSpPr/>
            <p:nvPr/>
          </p:nvGrpSpPr>
          <p:grpSpPr>
            <a:xfrm>
              <a:off x="13971201" y="1054100"/>
              <a:ext cx="15735354" cy="3086100"/>
              <a:chOff x="0" y="0"/>
              <a:chExt cx="3108218" cy="609600"/>
            </a:xfrm>
          </p:grpSpPr>
          <p:sp>
            <p:nvSpPr>
              <p:cNvPr id="7" name="Freeform 7"/>
              <p:cNvSpPr/>
              <p:nvPr/>
            </p:nvSpPr>
            <p:spPr>
              <a:xfrm>
                <a:off x="0" y="0"/>
                <a:ext cx="3108218" cy="609600"/>
              </a:xfrm>
              <a:custGeom>
                <a:avLst/>
                <a:gdLst/>
                <a:ahLst/>
                <a:cxnLst/>
                <a:rect l="l" t="t" r="r" b="b"/>
                <a:pathLst>
                  <a:path w="3108218" h="609600">
                    <a:moveTo>
                      <a:pt x="203200" y="0"/>
                    </a:moveTo>
                    <a:lnTo>
                      <a:pt x="3108218" y="0"/>
                    </a:lnTo>
                    <a:lnTo>
                      <a:pt x="2905018" y="609600"/>
                    </a:lnTo>
                    <a:lnTo>
                      <a:pt x="0" y="609600"/>
                    </a:lnTo>
                    <a:lnTo>
                      <a:pt x="203200" y="0"/>
                    </a:lnTo>
                    <a:close/>
                  </a:path>
                </a:pathLst>
              </a:custGeom>
              <a:solidFill>
                <a:srgbClr val="FFDE59"/>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TextBox 9"/>
            <p:cNvSpPr txBox="1"/>
            <p:nvPr/>
          </p:nvSpPr>
          <p:spPr>
            <a:xfrm>
              <a:off x="4689483" y="2655358"/>
              <a:ext cx="13038644"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MÔI TRƯỜNG TRONG CƠ THỂ</a:t>
              </a:r>
            </a:p>
          </p:txBody>
        </p:sp>
        <p:sp>
          <p:nvSpPr>
            <p:cNvPr id="10" name="TextBox 10"/>
            <p:cNvSpPr txBox="1"/>
            <p:nvPr/>
          </p:nvSpPr>
          <p:spPr>
            <a:xfrm>
              <a:off x="15135858" y="2655358"/>
              <a:ext cx="13406040" cy="769058"/>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1. Khái niệm môi trường trong cơ thể</a:t>
              </a:r>
            </a:p>
          </p:txBody>
        </p:sp>
      </p:grpSp>
      <p:grpSp>
        <p:nvGrpSpPr>
          <p:cNvPr id="11" name="Group 11"/>
          <p:cNvGrpSpPr/>
          <p:nvPr/>
        </p:nvGrpSpPr>
        <p:grpSpPr>
          <a:xfrm>
            <a:off x="685621" y="1267621"/>
            <a:ext cx="10472323" cy="903890"/>
            <a:chOff x="0" y="0"/>
            <a:chExt cx="20950102" cy="1807779"/>
          </a:xfrm>
        </p:grpSpPr>
        <p:grpSp>
          <p:nvGrpSpPr>
            <p:cNvPr id="12" name="Group 12"/>
            <p:cNvGrpSpPr/>
            <p:nvPr/>
          </p:nvGrpSpPr>
          <p:grpSpPr>
            <a:xfrm>
              <a:off x="0" y="0"/>
              <a:ext cx="20950102" cy="1807779"/>
              <a:chOff x="0" y="0"/>
              <a:chExt cx="5731990" cy="494612"/>
            </a:xfrm>
          </p:grpSpPr>
          <p:sp>
            <p:nvSpPr>
              <p:cNvPr id="13" name="Freeform 13"/>
              <p:cNvSpPr/>
              <p:nvPr/>
            </p:nvSpPr>
            <p:spPr>
              <a:xfrm>
                <a:off x="0" y="0"/>
                <a:ext cx="5731990" cy="494612"/>
              </a:xfrm>
              <a:custGeom>
                <a:avLst/>
                <a:gdLst/>
                <a:ahLst/>
                <a:cxnLst/>
                <a:rect l="l" t="t" r="r" b="b"/>
                <a:pathLst>
                  <a:path w="5731990" h="494612">
                    <a:moveTo>
                      <a:pt x="0" y="0"/>
                    </a:moveTo>
                    <a:lnTo>
                      <a:pt x="5731990" y="0"/>
                    </a:lnTo>
                    <a:lnTo>
                      <a:pt x="5731990" y="494612"/>
                    </a:lnTo>
                    <a:lnTo>
                      <a:pt x="0" y="494612"/>
                    </a:lnTo>
                    <a:close/>
                  </a:path>
                </a:pathLst>
              </a:custGeom>
              <a:solidFill>
                <a:srgbClr val="FFF2A1"/>
              </a:solidFill>
            </p:spPr>
          </p:sp>
        </p:grpSp>
        <p:sp>
          <p:nvSpPr>
            <p:cNvPr id="14" name="TextBox 14"/>
            <p:cNvSpPr txBox="1"/>
            <p:nvPr/>
          </p:nvSpPr>
          <p:spPr>
            <a:xfrm>
              <a:off x="426833" y="483732"/>
              <a:ext cx="20096434" cy="769058"/>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Quan sát hình và nêu các thành phần của môi trường trong cơ thể.</a:t>
              </a:r>
            </a:p>
          </p:txBody>
        </p:sp>
      </p:grpSp>
      <p:pic>
        <p:nvPicPr>
          <p:cNvPr id="15" name="Picture 15"/>
          <p:cNvPicPr>
            <a:picLocks noChangeAspect="1"/>
          </p:cNvPicPr>
          <p:nvPr/>
        </p:nvPicPr>
        <p:blipFill>
          <a:blip r:embed="rId2"/>
          <a:srcRect l="19667" t="10854" r="12119" b="8674"/>
          <a:stretch>
            <a:fillRect/>
          </a:stretch>
        </p:blipFill>
        <p:spPr>
          <a:xfrm>
            <a:off x="685621" y="2400111"/>
            <a:ext cx="5408791" cy="3590119"/>
          </a:xfrm>
          <a:prstGeom prst="rect">
            <a:avLst/>
          </a:prstGeom>
        </p:spPr>
      </p:pic>
      <p:grpSp>
        <p:nvGrpSpPr>
          <p:cNvPr id="16" name="Group 16"/>
          <p:cNvGrpSpPr/>
          <p:nvPr/>
        </p:nvGrpSpPr>
        <p:grpSpPr>
          <a:xfrm>
            <a:off x="6277702" y="2489514"/>
            <a:ext cx="4880243" cy="2670621"/>
            <a:chOff x="0" y="0"/>
            <a:chExt cx="1928499" cy="1055060"/>
          </a:xfrm>
        </p:grpSpPr>
        <p:sp>
          <p:nvSpPr>
            <p:cNvPr id="17" name="Freeform 17"/>
            <p:cNvSpPr/>
            <p:nvPr/>
          </p:nvSpPr>
          <p:spPr>
            <a:xfrm>
              <a:off x="0" y="0"/>
              <a:ext cx="1928500" cy="1055060"/>
            </a:xfrm>
            <a:custGeom>
              <a:avLst/>
              <a:gdLst/>
              <a:ahLst/>
              <a:cxnLst/>
              <a:rect l="l" t="t" r="r" b="b"/>
              <a:pathLst>
                <a:path w="1928500" h="1055060">
                  <a:moveTo>
                    <a:pt x="53923" y="0"/>
                  </a:moveTo>
                  <a:lnTo>
                    <a:pt x="1874577" y="0"/>
                  </a:lnTo>
                  <a:cubicBezTo>
                    <a:pt x="1888878" y="0"/>
                    <a:pt x="1902593" y="5681"/>
                    <a:pt x="1912706" y="15794"/>
                  </a:cubicBezTo>
                  <a:cubicBezTo>
                    <a:pt x="1922818" y="25906"/>
                    <a:pt x="1928500" y="39622"/>
                    <a:pt x="1928500" y="53923"/>
                  </a:cubicBezTo>
                  <a:lnTo>
                    <a:pt x="1928500" y="1001137"/>
                  </a:lnTo>
                  <a:cubicBezTo>
                    <a:pt x="1928500" y="1015438"/>
                    <a:pt x="1922818" y="1029154"/>
                    <a:pt x="1912706" y="1039266"/>
                  </a:cubicBezTo>
                  <a:cubicBezTo>
                    <a:pt x="1902593" y="1049379"/>
                    <a:pt x="1888878" y="1055060"/>
                    <a:pt x="1874577" y="1055060"/>
                  </a:cubicBezTo>
                  <a:lnTo>
                    <a:pt x="53923" y="1055060"/>
                  </a:lnTo>
                  <a:cubicBezTo>
                    <a:pt x="39622" y="1055060"/>
                    <a:pt x="25906" y="1049379"/>
                    <a:pt x="15794" y="1039266"/>
                  </a:cubicBezTo>
                  <a:cubicBezTo>
                    <a:pt x="5681" y="1029154"/>
                    <a:pt x="0" y="1015438"/>
                    <a:pt x="0" y="1001137"/>
                  </a:cubicBezTo>
                  <a:lnTo>
                    <a:pt x="0" y="53923"/>
                  </a:lnTo>
                  <a:cubicBezTo>
                    <a:pt x="0" y="39622"/>
                    <a:pt x="5681" y="25906"/>
                    <a:pt x="15794" y="15794"/>
                  </a:cubicBezTo>
                  <a:cubicBezTo>
                    <a:pt x="25906" y="5681"/>
                    <a:pt x="39622" y="0"/>
                    <a:pt x="53923" y="0"/>
                  </a:cubicBezTo>
                  <a:close/>
                </a:path>
              </a:pathLst>
            </a:custGeom>
            <a:solidFill>
              <a:srgbClr val="A40E0E"/>
            </a:soli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pic>
        <p:nvPicPr>
          <p:cNvPr id="19" name="Picture 1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800887" y="4330039"/>
            <a:ext cx="1702317" cy="1660191"/>
          </a:xfrm>
          <a:prstGeom prst="rect">
            <a:avLst/>
          </a:prstGeom>
        </p:spPr>
      </p:pic>
      <p:sp>
        <p:nvSpPr>
          <p:cNvPr id="20" name="TextBox 20"/>
          <p:cNvSpPr txBox="1"/>
          <p:nvPr/>
        </p:nvSpPr>
        <p:spPr>
          <a:xfrm>
            <a:off x="6804232" y="2984508"/>
            <a:ext cx="3827182" cy="1692771"/>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Môi trường trong cơ thể bao gồm </a:t>
            </a:r>
            <a:r>
              <a:rPr lang="en-US" sz="2300" b="1" u="sng">
                <a:solidFill>
                  <a:srgbClr val="FFFFFF"/>
                </a:solidFill>
                <a:latin typeface="Arial" pitchFamily="34" charset="0"/>
              </a:rPr>
              <a:t>máu</a:t>
            </a:r>
            <a:r>
              <a:rPr lang="en-US" sz="2300" b="1">
                <a:solidFill>
                  <a:srgbClr val="FFFFFF"/>
                </a:solidFill>
                <a:latin typeface="Arial" pitchFamily="34" charset="0"/>
              </a:rPr>
              <a:t>, </a:t>
            </a:r>
            <a:r>
              <a:rPr lang="en-US" sz="2300" b="1" u="sng">
                <a:solidFill>
                  <a:srgbClr val="FFFFFF"/>
                </a:solidFill>
                <a:latin typeface="Arial" pitchFamily="34" charset="0"/>
              </a:rPr>
              <a:t>dịch mô </a:t>
            </a:r>
            <a:r>
              <a:rPr lang="en-US" sz="2300" b="1">
                <a:solidFill>
                  <a:srgbClr val="FFFFFF"/>
                </a:solidFill>
                <a:latin typeface="Arial" pitchFamily="34" charset="0"/>
              </a:rPr>
              <a:t>(dịch giữa các tế bào) và </a:t>
            </a:r>
            <a:r>
              <a:rPr lang="en-US" sz="2300" b="1" u="sng">
                <a:solidFill>
                  <a:srgbClr val="FFFFFF"/>
                </a:solidFill>
                <a:latin typeface="Arial" pitchFamily="34" charset="0"/>
              </a:rPr>
              <a:t>dịch bạch huyết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58510" y="-1028700"/>
            <a:ext cx="14849409" cy="2070100"/>
            <a:chOff x="0" y="0"/>
            <a:chExt cx="29706555" cy="4140200"/>
          </a:xfrm>
        </p:grpSpPr>
        <p:grpSp>
          <p:nvGrpSpPr>
            <p:cNvPr id="3" name="Group 3"/>
            <p:cNvGrpSpPr/>
            <p:nvPr/>
          </p:nvGrpSpPr>
          <p:grpSpPr>
            <a:xfrm>
              <a:off x="0" y="0"/>
              <a:ext cx="28645799" cy="4114800"/>
              <a:chOff x="0" y="0"/>
              <a:chExt cx="5658429" cy="812800"/>
            </a:xfrm>
          </p:grpSpPr>
          <p:sp>
            <p:nvSpPr>
              <p:cNvPr id="4" name="Freeform 4"/>
              <p:cNvSpPr/>
              <p:nvPr/>
            </p:nvSpPr>
            <p:spPr>
              <a:xfrm>
                <a:off x="0" y="0"/>
                <a:ext cx="5658429" cy="812800"/>
              </a:xfrm>
              <a:custGeom>
                <a:avLst/>
                <a:gdLst/>
                <a:ahLst/>
                <a:cxnLst/>
                <a:rect l="l" t="t" r="r" b="b"/>
                <a:pathLst>
                  <a:path w="5658429" h="812800">
                    <a:moveTo>
                      <a:pt x="0" y="0"/>
                    </a:moveTo>
                    <a:lnTo>
                      <a:pt x="5658429" y="0"/>
                    </a:lnTo>
                    <a:lnTo>
                      <a:pt x="5658429" y="812800"/>
                    </a:lnTo>
                    <a:lnTo>
                      <a:pt x="0" y="812800"/>
                    </a:lnTo>
                    <a:close/>
                  </a:path>
                </a:pathLst>
              </a:custGeom>
              <a:solidFill>
                <a:srgbClr val="A40E0E"/>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6" name="Group 6"/>
            <p:cNvGrpSpPr/>
            <p:nvPr/>
          </p:nvGrpSpPr>
          <p:grpSpPr>
            <a:xfrm>
              <a:off x="13971201" y="1054100"/>
              <a:ext cx="15735354" cy="3086100"/>
              <a:chOff x="0" y="0"/>
              <a:chExt cx="3108218" cy="609600"/>
            </a:xfrm>
          </p:grpSpPr>
          <p:sp>
            <p:nvSpPr>
              <p:cNvPr id="7" name="Freeform 7"/>
              <p:cNvSpPr/>
              <p:nvPr/>
            </p:nvSpPr>
            <p:spPr>
              <a:xfrm>
                <a:off x="0" y="0"/>
                <a:ext cx="3108218" cy="609600"/>
              </a:xfrm>
              <a:custGeom>
                <a:avLst/>
                <a:gdLst/>
                <a:ahLst/>
                <a:cxnLst/>
                <a:rect l="l" t="t" r="r" b="b"/>
                <a:pathLst>
                  <a:path w="3108218" h="609600">
                    <a:moveTo>
                      <a:pt x="203200" y="0"/>
                    </a:moveTo>
                    <a:lnTo>
                      <a:pt x="3108218" y="0"/>
                    </a:lnTo>
                    <a:lnTo>
                      <a:pt x="2905018" y="609600"/>
                    </a:lnTo>
                    <a:lnTo>
                      <a:pt x="0" y="609600"/>
                    </a:lnTo>
                    <a:lnTo>
                      <a:pt x="203200" y="0"/>
                    </a:lnTo>
                    <a:close/>
                  </a:path>
                </a:pathLst>
              </a:custGeom>
              <a:solidFill>
                <a:srgbClr val="FFDE59"/>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TextBox 9"/>
            <p:cNvSpPr txBox="1"/>
            <p:nvPr/>
          </p:nvSpPr>
          <p:spPr>
            <a:xfrm>
              <a:off x="4689483" y="2655358"/>
              <a:ext cx="13038644"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MÔI TRƯỜNG TRONG CƠ THỂ</a:t>
              </a:r>
            </a:p>
          </p:txBody>
        </p:sp>
        <p:sp>
          <p:nvSpPr>
            <p:cNvPr id="10" name="TextBox 10"/>
            <p:cNvSpPr txBox="1"/>
            <p:nvPr/>
          </p:nvSpPr>
          <p:spPr>
            <a:xfrm>
              <a:off x="15135858" y="2655358"/>
              <a:ext cx="13406040" cy="769058"/>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1. Khái niệm môi trường trong cơ thể</a:t>
              </a:r>
            </a:p>
          </p:txBody>
        </p:sp>
      </p:grpSp>
      <p:grpSp>
        <p:nvGrpSpPr>
          <p:cNvPr id="11" name="Group 11"/>
          <p:cNvGrpSpPr/>
          <p:nvPr/>
        </p:nvGrpSpPr>
        <p:grpSpPr>
          <a:xfrm>
            <a:off x="685621" y="1267621"/>
            <a:ext cx="10472323" cy="903890"/>
            <a:chOff x="0" y="0"/>
            <a:chExt cx="20950102" cy="1807779"/>
          </a:xfrm>
        </p:grpSpPr>
        <p:grpSp>
          <p:nvGrpSpPr>
            <p:cNvPr id="12" name="Group 12"/>
            <p:cNvGrpSpPr/>
            <p:nvPr/>
          </p:nvGrpSpPr>
          <p:grpSpPr>
            <a:xfrm>
              <a:off x="0" y="0"/>
              <a:ext cx="20950102" cy="1807779"/>
              <a:chOff x="0" y="0"/>
              <a:chExt cx="5731990" cy="494612"/>
            </a:xfrm>
          </p:grpSpPr>
          <p:sp>
            <p:nvSpPr>
              <p:cNvPr id="13" name="Freeform 13"/>
              <p:cNvSpPr/>
              <p:nvPr/>
            </p:nvSpPr>
            <p:spPr>
              <a:xfrm>
                <a:off x="0" y="0"/>
                <a:ext cx="5731990" cy="494612"/>
              </a:xfrm>
              <a:custGeom>
                <a:avLst/>
                <a:gdLst/>
                <a:ahLst/>
                <a:cxnLst/>
                <a:rect l="l" t="t" r="r" b="b"/>
                <a:pathLst>
                  <a:path w="5731990" h="494612">
                    <a:moveTo>
                      <a:pt x="0" y="0"/>
                    </a:moveTo>
                    <a:lnTo>
                      <a:pt x="5731990" y="0"/>
                    </a:lnTo>
                    <a:lnTo>
                      <a:pt x="5731990" y="494612"/>
                    </a:lnTo>
                    <a:lnTo>
                      <a:pt x="0" y="494612"/>
                    </a:lnTo>
                    <a:close/>
                  </a:path>
                </a:pathLst>
              </a:custGeom>
              <a:solidFill>
                <a:srgbClr val="FFF2A1"/>
              </a:solidFill>
            </p:spPr>
          </p:sp>
        </p:grpSp>
        <p:sp>
          <p:nvSpPr>
            <p:cNvPr id="14" name="TextBox 14"/>
            <p:cNvSpPr txBox="1"/>
            <p:nvPr/>
          </p:nvSpPr>
          <p:spPr>
            <a:xfrm>
              <a:off x="426833" y="483732"/>
              <a:ext cx="20096434" cy="769058"/>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Quan sát hình và nêu các thành phần của môi trường trong cơ thể.</a:t>
              </a:r>
            </a:p>
          </p:txBody>
        </p:sp>
      </p:grpSp>
      <p:grpSp>
        <p:nvGrpSpPr>
          <p:cNvPr id="15" name="Group 15"/>
          <p:cNvGrpSpPr/>
          <p:nvPr/>
        </p:nvGrpSpPr>
        <p:grpSpPr>
          <a:xfrm>
            <a:off x="6622960" y="2731192"/>
            <a:ext cx="4880243" cy="3772089"/>
            <a:chOff x="0" y="0"/>
            <a:chExt cx="1928499" cy="1490208"/>
          </a:xfrm>
        </p:grpSpPr>
        <p:sp>
          <p:nvSpPr>
            <p:cNvPr id="16" name="Freeform 16"/>
            <p:cNvSpPr/>
            <p:nvPr/>
          </p:nvSpPr>
          <p:spPr>
            <a:xfrm>
              <a:off x="0" y="0"/>
              <a:ext cx="1928500" cy="1490208"/>
            </a:xfrm>
            <a:custGeom>
              <a:avLst/>
              <a:gdLst/>
              <a:ahLst/>
              <a:cxnLst/>
              <a:rect l="l" t="t" r="r" b="b"/>
              <a:pathLst>
                <a:path w="1928500" h="1490208">
                  <a:moveTo>
                    <a:pt x="53923" y="0"/>
                  </a:moveTo>
                  <a:lnTo>
                    <a:pt x="1874577" y="0"/>
                  </a:lnTo>
                  <a:cubicBezTo>
                    <a:pt x="1888878" y="0"/>
                    <a:pt x="1902593" y="5681"/>
                    <a:pt x="1912706" y="15794"/>
                  </a:cubicBezTo>
                  <a:cubicBezTo>
                    <a:pt x="1922818" y="25906"/>
                    <a:pt x="1928500" y="39622"/>
                    <a:pt x="1928500" y="53923"/>
                  </a:cubicBezTo>
                  <a:lnTo>
                    <a:pt x="1928500" y="1436285"/>
                  </a:lnTo>
                  <a:cubicBezTo>
                    <a:pt x="1928500" y="1450587"/>
                    <a:pt x="1922818" y="1464302"/>
                    <a:pt x="1912706" y="1474415"/>
                  </a:cubicBezTo>
                  <a:cubicBezTo>
                    <a:pt x="1902593" y="1484527"/>
                    <a:pt x="1888878" y="1490208"/>
                    <a:pt x="1874577" y="1490208"/>
                  </a:cubicBezTo>
                  <a:lnTo>
                    <a:pt x="53923" y="1490208"/>
                  </a:lnTo>
                  <a:cubicBezTo>
                    <a:pt x="39622" y="1490208"/>
                    <a:pt x="25906" y="1484527"/>
                    <a:pt x="15794" y="1474415"/>
                  </a:cubicBezTo>
                  <a:cubicBezTo>
                    <a:pt x="5681" y="1464302"/>
                    <a:pt x="0" y="1450587"/>
                    <a:pt x="0" y="1436285"/>
                  </a:cubicBezTo>
                  <a:lnTo>
                    <a:pt x="0" y="53923"/>
                  </a:lnTo>
                  <a:cubicBezTo>
                    <a:pt x="0" y="39622"/>
                    <a:pt x="5681" y="25906"/>
                    <a:pt x="15794" y="15794"/>
                  </a:cubicBezTo>
                  <a:cubicBezTo>
                    <a:pt x="25906" y="5681"/>
                    <a:pt x="39622" y="0"/>
                    <a:pt x="53923" y="0"/>
                  </a:cubicBezTo>
                  <a:close/>
                </a:path>
              </a:pathLst>
            </a:custGeom>
            <a:solidFill>
              <a:srgbClr val="A40E0E"/>
            </a:solidFill>
          </p:spPr>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8" name="Picture 18"/>
          <p:cNvPicPr>
            <a:picLocks noChangeAspect="1"/>
          </p:cNvPicPr>
          <p:nvPr/>
        </p:nvPicPr>
        <p:blipFill>
          <a:blip r:embed="rId2"/>
          <a:srcRect/>
          <a:stretch>
            <a:fillRect/>
          </a:stretch>
        </p:blipFill>
        <p:spPr>
          <a:xfrm>
            <a:off x="685621" y="2396342"/>
            <a:ext cx="1599562" cy="1599979"/>
          </a:xfrm>
          <a:prstGeom prst="rect">
            <a:avLst/>
          </a:prstGeom>
        </p:spPr>
      </p:pic>
      <p:pic>
        <p:nvPicPr>
          <p:cNvPr id="19" name="Picture 1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465106" y="2400111"/>
            <a:ext cx="3629307" cy="2373277"/>
          </a:xfrm>
          <a:prstGeom prst="rect">
            <a:avLst/>
          </a:prstGeom>
        </p:spPr>
      </p:pic>
      <p:pic>
        <p:nvPicPr>
          <p:cNvPr id="20" name="Picture 20"/>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685621" y="4218571"/>
            <a:ext cx="2294676" cy="2295273"/>
          </a:xfrm>
          <a:prstGeom prst="rect">
            <a:avLst/>
          </a:prstGeom>
        </p:spPr>
      </p:pic>
      <p:pic>
        <p:nvPicPr>
          <p:cNvPr id="21" name="Picture 2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260683" y="5037040"/>
            <a:ext cx="1330623" cy="1476804"/>
          </a:xfrm>
          <a:prstGeom prst="rect">
            <a:avLst/>
          </a:prstGeom>
        </p:spPr>
      </p:pic>
      <p:pic>
        <p:nvPicPr>
          <p:cNvPr id="22" name="Picture 2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4865137" y="4899013"/>
            <a:ext cx="1138734" cy="1604269"/>
          </a:xfrm>
          <a:prstGeom prst="rect">
            <a:avLst/>
          </a:prstGeom>
        </p:spPr>
      </p:pic>
      <p:pic>
        <p:nvPicPr>
          <p:cNvPr id="23" name="Picture 23"/>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6272166" y="2235815"/>
            <a:ext cx="3781508" cy="1224582"/>
          </a:xfrm>
          <a:prstGeom prst="rect">
            <a:avLst/>
          </a:prstGeom>
        </p:spPr>
      </p:pic>
      <p:sp>
        <p:nvSpPr>
          <p:cNvPr id="24" name="TextBox 24"/>
          <p:cNvSpPr txBox="1"/>
          <p:nvPr/>
        </p:nvSpPr>
        <p:spPr>
          <a:xfrm>
            <a:off x="6864662" y="3412452"/>
            <a:ext cx="4396842" cy="2973122"/>
          </a:xfrm>
          <a:prstGeom prst="rect">
            <a:avLst/>
          </a:prstGeom>
        </p:spPr>
        <p:txBody>
          <a:bodyPr wrap="square" lIns="0" tIns="0" rIns="0" bIns="0" rtlCol="0" anchor="t">
            <a:spAutoFit/>
          </a:bodyPr>
          <a:lstStyle/>
          <a:p>
            <a:pPr algn="just">
              <a:lnSpc>
                <a:spcPct val="120000"/>
              </a:lnSpc>
              <a:spcBef>
                <a:spcPct val="0"/>
              </a:spcBef>
            </a:pPr>
            <a:r>
              <a:rPr lang="en-US" sz="2300" b="1">
                <a:solidFill>
                  <a:srgbClr val="FFFFFF"/>
                </a:solidFill>
                <a:latin typeface="Arial" pitchFamily="34" charset="0"/>
              </a:rPr>
              <a:t>Những điều kiện vật lí, hoá học của môi trường trong gồm: nhiệt độ, huyết áp, pH, thành phần chất tan,... dao động quanh một giá trị nhất định gọi là </a:t>
            </a:r>
            <a:r>
              <a:rPr lang="en-US" sz="2300" b="1" u="sng">
                <a:solidFill>
                  <a:srgbClr val="FFFFFF"/>
                </a:solidFill>
                <a:latin typeface="Arial" pitchFamily="34" charset="0"/>
              </a:rPr>
              <a:t>cân bằng môi trường trong cơ thể</a:t>
            </a:r>
            <a:r>
              <a:rPr lang="en-US" sz="2300" b="1">
                <a:solidFill>
                  <a:srgbClr val="FFFFFF"/>
                </a:solidFill>
                <a:latin typeface="Arial" pitchFamily="34" charset="0"/>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58510" y="-1028700"/>
            <a:ext cx="14849409" cy="2070100"/>
            <a:chOff x="0" y="0"/>
            <a:chExt cx="29706555" cy="4140200"/>
          </a:xfrm>
        </p:grpSpPr>
        <p:grpSp>
          <p:nvGrpSpPr>
            <p:cNvPr id="3" name="Group 3"/>
            <p:cNvGrpSpPr/>
            <p:nvPr/>
          </p:nvGrpSpPr>
          <p:grpSpPr>
            <a:xfrm>
              <a:off x="0" y="0"/>
              <a:ext cx="28645799" cy="4114800"/>
              <a:chOff x="0" y="0"/>
              <a:chExt cx="5658429" cy="812800"/>
            </a:xfrm>
          </p:grpSpPr>
          <p:sp>
            <p:nvSpPr>
              <p:cNvPr id="4" name="Freeform 4"/>
              <p:cNvSpPr/>
              <p:nvPr/>
            </p:nvSpPr>
            <p:spPr>
              <a:xfrm>
                <a:off x="0" y="0"/>
                <a:ext cx="5658429" cy="812800"/>
              </a:xfrm>
              <a:custGeom>
                <a:avLst/>
                <a:gdLst/>
                <a:ahLst/>
                <a:cxnLst/>
                <a:rect l="l" t="t" r="r" b="b"/>
                <a:pathLst>
                  <a:path w="5658429" h="812800">
                    <a:moveTo>
                      <a:pt x="0" y="0"/>
                    </a:moveTo>
                    <a:lnTo>
                      <a:pt x="5658429" y="0"/>
                    </a:lnTo>
                    <a:lnTo>
                      <a:pt x="5658429" y="812800"/>
                    </a:lnTo>
                    <a:lnTo>
                      <a:pt x="0" y="812800"/>
                    </a:lnTo>
                    <a:close/>
                  </a:path>
                </a:pathLst>
              </a:custGeom>
              <a:solidFill>
                <a:srgbClr val="A40E0E"/>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6" name="Group 6"/>
            <p:cNvGrpSpPr/>
            <p:nvPr/>
          </p:nvGrpSpPr>
          <p:grpSpPr>
            <a:xfrm>
              <a:off x="13971201" y="1054100"/>
              <a:ext cx="15735354" cy="3086100"/>
              <a:chOff x="0" y="0"/>
              <a:chExt cx="3108218" cy="609600"/>
            </a:xfrm>
          </p:grpSpPr>
          <p:sp>
            <p:nvSpPr>
              <p:cNvPr id="7" name="Freeform 7"/>
              <p:cNvSpPr/>
              <p:nvPr/>
            </p:nvSpPr>
            <p:spPr>
              <a:xfrm>
                <a:off x="0" y="0"/>
                <a:ext cx="3108218" cy="609600"/>
              </a:xfrm>
              <a:custGeom>
                <a:avLst/>
                <a:gdLst/>
                <a:ahLst/>
                <a:cxnLst/>
                <a:rect l="l" t="t" r="r" b="b"/>
                <a:pathLst>
                  <a:path w="3108218" h="609600">
                    <a:moveTo>
                      <a:pt x="203200" y="0"/>
                    </a:moveTo>
                    <a:lnTo>
                      <a:pt x="3108218" y="0"/>
                    </a:lnTo>
                    <a:lnTo>
                      <a:pt x="2905018" y="609600"/>
                    </a:lnTo>
                    <a:lnTo>
                      <a:pt x="0" y="609600"/>
                    </a:lnTo>
                    <a:lnTo>
                      <a:pt x="203200" y="0"/>
                    </a:lnTo>
                    <a:close/>
                  </a:path>
                </a:pathLst>
              </a:custGeom>
              <a:solidFill>
                <a:srgbClr val="FFDE59"/>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TextBox 9"/>
            <p:cNvSpPr txBox="1"/>
            <p:nvPr/>
          </p:nvSpPr>
          <p:spPr>
            <a:xfrm>
              <a:off x="4689483" y="2655358"/>
              <a:ext cx="13038644"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MÔI TRƯỜNG TRONG CƠ THỂ</a:t>
              </a:r>
            </a:p>
          </p:txBody>
        </p:sp>
        <p:sp>
          <p:nvSpPr>
            <p:cNvPr id="10" name="TextBox 10"/>
            <p:cNvSpPr txBox="1"/>
            <p:nvPr/>
          </p:nvSpPr>
          <p:spPr>
            <a:xfrm>
              <a:off x="15135858" y="2655358"/>
              <a:ext cx="13406040" cy="769058"/>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1. Khái niệm môi trường trong cơ thể</a:t>
              </a:r>
            </a:p>
          </p:txBody>
        </p:sp>
      </p:grpSp>
      <p:graphicFrame>
        <p:nvGraphicFramePr>
          <p:cNvPr id="11" name="Table 11"/>
          <p:cNvGraphicFramePr>
            <a:graphicFrameLocks noGrp="1"/>
          </p:cNvGraphicFramePr>
          <p:nvPr>
            <p:extLst>
              <p:ext uri="{D42A27DB-BD31-4B8C-83A1-F6EECF244321}">
                <p14:modId xmlns:p14="http://schemas.microsoft.com/office/powerpoint/2010/main" val="2716107012"/>
              </p:ext>
            </p:extLst>
          </p:nvPr>
        </p:nvGraphicFramePr>
        <p:xfrm>
          <a:off x="685622" y="2610366"/>
          <a:ext cx="10817583" cy="3905250"/>
        </p:xfrm>
        <a:graphic>
          <a:graphicData uri="http://schemas.openxmlformats.org/drawingml/2006/table">
            <a:tbl>
              <a:tblPr/>
              <a:tblGrid>
                <a:gridCol w="2009503"/>
                <a:gridCol w="2559209"/>
                <a:gridCol w="2053960"/>
                <a:gridCol w="4194911"/>
              </a:tblGrid>
              <a:tr h="1163266">
                <a:tc>
                  <a:txBody>
                    <a:bodyPr/>
                    <a:lstStyle/>
                    <a:p>
                      <a:pPr algn="ctr">
                        <a:lnSpc>
                          <a:spcPct val="120000"/>
                        </a:lnSpc>
                        <a:defRPr/>
                      </a:pPr>
                      <a:r>
                        <a:rPr lang="en-US" sz="2300" b="1">
                          <a:solidFill>
                            <a:srgbClr val="FFFFFF"/>
                          </a:solidFill>
                          <a:latin typeface="Arial" pitchFamily="34" charset="0"/>
                        </a:rPr>
                        <a:t>Trường hợp</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4012E"/>
                    </a:solidFill>
                  </a:tcPr>
                </a:tc>
                <a:tc>
                  <a:txBody>
                    <a:bodyPr/>
                    <a:lstStyle/>
                    <a:p>
                      <a:pPr algn="ctr">
                        <a:lnSpc>
                          <a:spcPct val="120000"/>
                        </a:lnSpc>
                        <a:defRPr/>
                      </a:pPr>
                      <a:r>
                        <a:rPr lang="en-US" sz="2300" b="1">
                          <a:solidFill>
                            <a:srgbClr val="FFFFFF"/>
                          </a:solidFill>
                          <a:latin typeface="Arial" pitchFamily="34" charset="0"/>
                        </a:rPr>
                        <a:t>Chỉ số môi trường trong</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4012E"/>
                    </a:solidFill>
                  </a:tcPr>
                </a:tc>
                <a:tc>
                  <a:txBody>
                    <a:bodyPr/>
                    <a:lstStyle/>
                    <a:p>
                      <a:pPr algn="ctr">
                        <a:lnSpc>
                          <a:spcPct val="120000"/>
                        </a:lnSpc>
                        <a:defRPr/>
                      </a:pPr>
                      <a:r>
                        <a:rPr lang="en-US" sz="2300" b="1">
                          <a:solidFill>
                            <a:srgbClr val="FFFFFF"/>
                          </a:solidFill>
                          <a:latin typeface="Arial" pitchFamily="34" charset="0"/>
                        </a:rPr>
                        <a:t>GT đo được</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4012E"/>
                    </a:solidFill>
                  </a:tcPr>
                </a:tc>
                <a:tc>
                  <a:txBody>
                    <a:bodyPr/>
                    <a:lstStyle/>
                    <a:p>
                      <a:pPr algn="ctr">
                        <a:lnSpc>
                          <a:spcPct val="120000"/>
                        </a:lnSpc>
                        <a:defRPr/>
                      </a:pPr>
                      <a:r>
                        <a:rPr lang="en-US" sz="2300" b="1">
                          <a:solidFill>
                            <a:srgbClr val="FFFFFF"/>
                          </a:solidFill>
                          <a:latin typeface="Arial" pitchFamily="34" charset="0"/>
                        </a:rPr>
                        <a:t>Ngưỡng GT ở người trưởng thành bình thường</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4012E"/>
                    </a:solidFill>
                  </a:tcPr>
                </a:tc>
              </a:tr>
              <a:tr h="1163266">
                <a:tc>
                  <a:txBody>
                    <a:bodyPr/>
                    <a:lstStyle/>
                    <a:p>
                      <a:pPr algn="ctr">
                        <a:lnSpc>
                          <a:spcPct val="120000"/>
                        </a:lnSpc>
                        <a:defRPr/>
                      </a:pPr>
                      <a:r>
                        <a:rPr lang="en-US" sz="2300" b="1">
                          <a:solidFill>
                            <a:srgbClr val="000000"/>
                          </a:solidFill>
                          <a:latin typeface="Arial" pitchFamily="34" charset="0"/>
                        </a:rPr>
                        <a:t>1</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r>
                        <a:rPr lang="en-US" sz="2300" b="1">
                          <a:solidFill>
                            <a:srgbClr val="000000"/>
                          </a:solidFill>
                          <a:latin typeface="Arial" pitchFamily="34" charset="0"/>
                        </a:rPr>
                        <a:t>Thân nhiệt</a:t>
                      </a:r>
                      <a:endParaRPr lang="en-US" sz="700" b="1">
                        <a:latin typeface="Arial" pitchFamily="34" charset="0"/>
                      </a:endParaRPr>
                    </a:p>
                    <a:p>
                      <a:pPr algn="ctr">
                        <a:lnSpc>
                          <a:spcPct val="120000"/>
                        </a:lnSpc>
                      </a:pPr>
                      <a:r>
                        <a:rPr lang="en-US" sz="2300" b="1">
                          <a:solidFill>
                            <a:srgbClr val="000000"/>
                          </a:solidFill>
                          <a:latin typeface="Arial" pitchFamily="34" charset="0"/>
                        </a:rPr>
                        <a:t>(độ C)</a:t>
                      </a: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r>
                        <a:rPr lang="en-US" sz="2300" b="1">
                          <a:solidFill>
                            <a:srgbClr val="000000"/>
                          </a:solidFill>
                          <a:latin typeface="Arial" pitchFamily="34" charset="0"/>
                        </a:rPr>
                        <a:t>39.5</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r>
                        <a:rPr lang="en-US" sz="2300" b="1">
                          <a:solidFill>
                            <a:srgbClr val="000000"/>
                          </a:solidFill>
                          <a:latin typeface="Arial" pitchFamily="34" charset="0"/>
                        </a:rPr>
                        <a:t>36 - 37.5</a:t>
                      </a:r>
                      <a:endParaRPr lang="en-US" sz="700" b="1">
                        <a:latin typeface="Arial" pitchFamily="34" charset="0"/>
                      </a:endParaRPr>
                    </a:p>
                    <a:p>
                      <a:pPr algn="ctr">
                        <a:lnSpc>
                          <a:spcPct val="120000"/>
                        </a:lnSpc>
                      </a:pPr>
                      <a:r>
                        <a:rPr lang="en-US" sz="2300" b="1">
                          <a:solidFill>
                            <a:srgbClr val="000000"/>
                          </a:solidFill>
                          <a:latin typeface="Arial" pitchFamily="34" charset="0"/>
                        </a:rPr>
                        <a:t>(BYT, 2008)</a:t>
                      </a: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r h="1578718">
                <a:tc>
                  <a:txBody>
                    <a:bodyPr/>
                    <a:lstStyle/>
                    <a:p>
                      <a:pPr algn="ctr">
                        <a:lnSpc>
                          <a:spcPct val="120000"/>
                        </a:lnSpc>
                        <a:defRPr/>
                      </a:pPr>
                      <a:r>
                        <a:rPr lang="en-US" sz="2300" b="1">
                          <a:solidFill>
                            <a:srgbClr val="000000"/>
                          </a:solidFill>
                          <a:latin typeface="Arial" pitchFamily="34" charset="0"/>
                        </a:rPr>
                        <a:t>2</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r>
                        <a:rPr lang="en-US" sz="2300" b="1">
                          <a:solidFill>
                            <a:srgbClr val="000000"/>
                          </a:solidFill>
                          <a:latin typeface="Arial" pitchFamily="34" charset="0"/>
                        </a:rPr>
                        <a:t>Nồng độ Zn trong máu </a:t>
                      </a:r>
                      <a:endParaRPr lang="en-US" sz="700" b="1">
                        <a:latin typeface="Arial" pitchFamily="34" charset="0"/>
                      </a:endParaRPr>
                    </a:p>
                    <a:p>
                      <a:pPr algn="ctr">
                        <a:lnSpc>
                          <a:spcPct val="120000"/>
                        </a:lnSpc>
                      </a:pPr>
                      <a:r>
                        <a:rPr lang="en-US" sz="2300" b="1">
                          <a:solidFill>
                            <a:srgbClr val="000000"/>
                          </a:solidFill>
                          <a:latin typeface="Arial" pitchFamily="34" charset="0"/>
                        </a:rPr>
                        <a:t>(umol/L)</a:t>
                      </a: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r>
                        <a:rPr lang="en-US" sz="2300" b="1">
                          <a:solidFill>
                            <a:srgbClr val="000000"/>
                          </a:solidFill>
                          <a:latin typeface="Arial" pitchFamily="34" charset="0"/>
                        </a:rPr>
                        <a:t>16.5</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r>
                        <a:rPr lang="en-US" sz="2300" b="1">
                          <a:solidFill>
                            <a:srgbClr val="000000"/>
                          </a:solidFill>
                          <a:latin typeface="Arial" pitchFamily="34" charset="0"/>
                        </a:rPr>
                        <a:t>9.2 - 18.4</a:t>
                      </a:r>
                      <a:endParaRPr lang="en-US" sz="700" b="1">
                        <a:latin typeface="Arial" pitchFamily="34" charset="0"/>
                      </a:endParaRPr>
                    </a:p>
                    <a:p>
                      <a:pPr algn="ctr">
                        <a:lnSpc>
                          <a:spcPct val="120000"/>
                        </a:lnSpc>
                      </a:pPr>
                      <a:r>
                        <a:rPr lang="en-US" sz="2300" b="1">
                          <a:solidFill>
                            <a:srgbClr val="000000"/>
                          </a:solidFill>
                          <a:latin typeface="Arial" pitchFamily="34" charset="0"/>
                        </a:rPr>
                        <a:t>(BYT, 2018)</a:t>
                      </a: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bl>
          </a:graphicData>
        </a:graphic>
      </p:graphicFrame>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622" y="1221020"/>
            <a:ext cx="1819741" cy="1228645"/>
          </a:xfrm>
          <a:prstGeom prst="rect">
            <a:avLst/>
          </a:prstGeom>
        </p:spPr>
      </p:pic>
      <p:sp>
        <p:nvSpPr>
          <p:cNvPr id="13" name="TextBox 13"/>
          <p:cNvSpPr txBox="1"/>
          <p:nvPr/>
        </p:nvSpPr>
        <p:spPr>
          <a:xfrm>
            <a:off x="2766620" y="1407776"/>
            <a:ext cx="8499507" cy="807722"/>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Cho biết trường hợp nào dưới đây có chỉ số môi trường trong mất cân bằng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58510" y="-1028700"/>
            <a:ext cx="14849409" cy="2070100"/>
            <a:chOff x="0" y="0"/>
            <a:chExt cx="29706555" cy="4140200"/>
          </a:xfrm>
        </p:grpSpPr>
        <p:grpSp>
          <p:nvGrpSpPr>
            <p:cNvPr id="3" name="Group 3"/>
            <p:cNvGrpSpPr/>
            <p:nvPr/>
          </p:nvGrpSpPr>
          <p:grpSpPr>
            <a:xfrm>
              <a:off x="0" y="0"/>
              <a:ext cx="28645799" cy="4114800"/>
              <a:chOff x="0" y="0"/>
              <a:chExt cx="5658429" cy="812800"/>
            </a:xfrm>
          </p:grpSpPr>
          <p:sp>
            <p:nvSpPr>
              <p:cNvPr id="4" name="Freeform 4"/>
              <p:cNvSpPr/>
              <p:nvPr/>
            </p:nvSpPr>
            <p:spPr>
              <a:xfrm>
                <a:off x="0" y="0"/>
                <a:ext cx="5658429" cy="812800"/>
              </a:xfrm>
              <a:custGeom>
                <a:avLst/>
                <a:gdLst/>
                <a:ahLst/>
                <a:cxnLst/>
                <a:rect l="l" t="t" r="r" b="b"/>
                <a:pathLst>
                  <a:path w="5658429" h="812800">
                    <a:moveTo>
                      <a:pt x="0" y="0"/>
                    </a:moveTo>
                    <a:lnTo>
                      <a:pt x="5658429" y="0"/>
                    </a:lnTo>
                    <a:lnTo>
                      <a:pt x="5658429" y="812800"/>
                    </a:lnTo>
                    <a:lnTo>
                      <a:pt x="0" y="812800"/>
                    </a:lnTo>
                    <a:close/>
                  </a:path>
                </a:pathLst>
              </a:custGeom>
              <a:solidFill>
                <a:srgbClr val="A40E0E"/>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grpSp>
          <p:nvGrpSpPr>
            <p:cNvPr id="6" name="Group 6"/>
            <p:cNvGrpSpPr/>
            <p:nvPr/>
          </p:nvGrpSpPr>
          <p:grpSpPr>
            <a:xfrm>
              <a:off x="13971201" y="1054100"/>
              <a:ext cx="15735354" cy="3086100"/>
              <a:chOff x="0" y="0"/>
              <a:chExt cx="3108218" cy="609600"/>
            </a:xfrm>
          </p:grpSpPr>
          <p:sp>
            <p:nvSpPr>
              <p:cNvPr id="7" name="Freeform 7"/>
              <p:cNvSpPr/>
              <p:nvPr/>
            </p:nvSpPr>
            <p:spPr>
              <a:xfrm>
                <a:off x="0" y="0"/>
                <a:ext cx="3108218" cy="609600"/>
              </a:xfrm>
              <a:custGeom>
                <a:avLst/>
                <a:gdLst/>
                <a:ahLst/>
                <a:cxnLst/>
                <a:rect l="l" t="t" r="r" b="b"/>
                <a:pathLst>
                  <a:path w="3108218" h="609600">
                    <a:moveTo>
                      <a:pt x="203200" y="0"/>
                    </a:moveTo>
                    <a:lnTo>
                      <a:pt x="3108218" y="0"/>
                    </a:lnTo>
                    <a:lnTo>
                      <a:pt x="2905018" y="609600"/>
                    </a:lnTo>
                    <a:lnTo>
                      <a:pt x="0" y="609600"/>
                    </a:lnTo>
                    <a:lnTo>
                      <a:pt x="203200" y="0"/>
                    </a:lnTo>
                    <a:close/>
                  </a:path>
                </a:pathLst>
              </a:custGeom>
              <a:solidFill>
                <a:srgbClr val="FFDE59"/>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9" name="TextBox 9"/>
            <p:cNvSpPr txBox="1"/>
            <p:nvPr/>
          </p:nvSpPr>
          <p:spPr>
            <a:xfrm>
              <a:off x="4689483" y="2655358"/>
              <a:ext cx="13038644"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MÔI TRƯỜNG TRONG CƠ THỂ</a:t>
              </a:r>
            </a:p>
          </p:txBody>
        </p:sp>
        <p:sp>
          <p:nvSpPr>
            <p:cNvPr id="10" name="TextBox 10"/>
            <p:cNvSpPr txBox="1"/>
            <p:nvPr/>
          </p:nvSpPr>
          <p:spPr>
            <a:xfrm>
              <a:off x="14979435" y="2242608"/>
              <a:ext cx="12141306" cy="1615444"/>
            </a:xfrm>
            <a:prstGeom prst="rect">
              <a:avLst/>
            </a:prstGeom>
          </p:spPr>
          <p:txBody>
            <a:bodyPr lIns="0" tIns="0" rIns="0" bIns="0" rtlCol="0" anchor="t">
              <a:spAutoFit/>
            </a:bodyPr>
            <a:lstStyle/>
            <a:p>
              <a:pPr>
                <a:lnSpc>
                  <a:spcPct val="120000"/>
                </a:lnSpc>
              </a:pPr>
              <a:r>
                <a:rPr lang="en-US" sz="2300" b="1">
                  <a:solidFill>
                    <a:srgbClr val="000000"/>
                  </a:solidFill>
                  <a:latin typeface="Arial" pitchFamily="34" charset="0"/>
                </a:rPr>
                <a:t>2. Vai trò của sự duy trì ổn định môi trường trong cơ thể</a:t>
              </a:r>
            </a:p>
          </p:txBody>
        </p:sp>
      </p:grpSp>
      <p:grpSp>
        <p:nvGrpSpPr>
          <p:cNvPr id="11" name="Group 11"/>
          <p:cNvGrpSpPr/>
          <p:nvPr/>
        </p:nvGrpSpPr>
        <p:grpSpPr>
          <a:xfrm>
            <a:off x="685622" y="1371600"/>
            <a:ext cx="10817582" cy="1741217"/>
            <a:chOff x="0" y="0"/>
            <a:chExt cx="4274726" cy="687888"/>
          </a:xfrm>
        </p:grpSpPr>
        <p:sp>
          <p:nvSpPr>
            <p:cNvPr id="12" name="Freeform 12"/>
            <p:cNvSpPr/>
            <p:nvPr/>
          </p:nvSpPr>
          <p:spPr>
            <a:xfrm>
              <a:off x="0" y="0"/>
              <a:ext cx="4274726" cy="687888"/>
            </a:xfrm>
            <a:custGeom>
              <a:avLst/>
              <a:gdLst/>
              <a:ahLst/>
              <a:cxnLst/>
              <a:rect l="l" t="t" r="r" b="b"/>
              <a:pathLst>
                <a:path w="4274726" h="687888">
                  <a:moveTo>
                    <a:pt x="24327" y="0"/>
                  </a:moveTo>
                  <a:lnTo>
                    <a:pt x="4250399" y="0"/>
                  </a:lnTo>
                  <a:cubicBezTo>
                    <a:pt x="4263834" y="0"/>
                    <a:pt x="4274726" y="10891"/>
                    <a:pt x="4274726" y="24327"/>
                  </a:cubicBezTo>
                  <a:lnTo>
                    <a:pt x="4274726" y="663561"/>
                  </a:lnTo>
                  <a:cubicBezTo>
                    <a:pt x="4274726" y="676997"/>
                    <a:pt x="4263834" y="687888"/>
                    <a:pt x="4250399" y="687888"/>
                  </a:cubicBezTo>
                  <a:lnTo>
                    <a:pt x="24327" y="687888"/>
                  </a:lnTo>
                  <a:cubicBezTo>
                    <a:pt x="10891" y="687888"/>
                    <a:pt x="0" y="676997"/>
                    <a:pt x="0" y="663561"/>
                  </a:cubicBezTo>
                  <a:lnTo>
                    <a:pt x="0" y="24327"/>
                  </a:lnTo>
                  <a:cubicBezTo>
                    <a:pt x="0" y="10891"/>
                    <a:pt x="10891" y="0"/>
                    <a:pt x="24327" y="0"/>
                  </a:cubicBezTo>
                  <a:close/>
                </a:path>
              </a:pathLst>
            </a:custGeom>
            <a:solidFill>
              <a:srgbClr val="FFF2A1"/>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622" y="3112817"/>
            <a:ext cx="3511721" cy="3521439"/>
          </a:xfrm>
          <a:prstGeom prst="rect">
            <a:avLst/>
          </a:prstGeom>
        </p:spPr>
      </p:pic>
      <p:pic>
        <p:nvPicPr>
          <p:cNvPr id="15" name="Picture 15"/>
          <p:cNvPicPr>
            <a:picLocks noChangeAspect="1"/>
          </p:cNvPicPr>
          <p:nvPr/>
        </p:nvPicPr>
        <p:blipFill>
          <a:blip r:embed="rId4"/>
          <a:srcRect/>
          <a:stretch>
            <a:fillRect/>
          </a:stretch>
        </p:blipFill>
        <p:spPr>
          <a:xfrm>
            <a:off x="4816949" y="3206747"/>
            <a:ext cx="6536615" cy="3427509"/>
          </a:xfrm>
          <a:prstGeom prst="rect">
            <a:avLst/>
          </a:prstGeom>
        </p:spPr>
      </p:pic>
      <p:sp>
        <p:nvSpPr>
          <p:cNvPr id="16" name="TextBox 16"/>
          <p:cNvSpPr txBox="1"/>
          <p:nvPr/>
        </p:nvSpPr>
        <p:spPr>
          <a:xfrm>
            <a:off x="988184" y="1608267"/>
            <a:ext cx="10212458" cy="126957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Từ kết quả thí nghiệm thể hiện ở hình, cho biết ảnh hưởng của thành phần môi trường trong đến hoạt động của tế bào, vai trò của môi trường trong cơ thể</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58510" y="-1028700"/>
            <a:ext cx="14849409" cy="2070100"/>
            <a:chOff x="0" y="0"/>
            <a:chExt cx="29706555" cy="4140200"/>
          </a:xfrm>
        </p:grpSpPr>
        <p:grpSp>
          <p:nvGrpSpPr>
            <p:cNvPr id="3" name="Group 3"/>
            <p:cNvGrpSpPr/>
            <p:nvPr/>
          </p:nvGrpSpPr>
          <p:grpSpPr>
            <a:xfrm>
              <a:off x="0" y="0"/>
              <a:ext cx="28645799" cy="4114800"/>
              <a:chOff x="0" y="0"/>
              <a:chExt cx="5658429" cy="812800"/>
            </a:xfrm>
          </p:grpSpPr>
          <p:sp>
            <p:nvSpPr>
              <p:cNvPr id="4" name="Freeform 4"/>
              <p:cNvSpPr/>
              <p:nvPr/>
            </p:nvSpPr>
            <p:spPr>
              <a:xfrm>
                <a:off x="0" y="0"/>
                <a:ext cx="5658429" cy="812800"/>
              </a:xfrm>
              <a:custGeom>
                <a:avLst/>
                <a:gdLst/>
                <a:ahLst/>
                <a:cxnLst/>
                <a:rect l="l" t="t" r="r" b="b"/>
                <a:pathLst>
                  <a:path w="5658429" h="812800">
                    <a:moveTo>
                      <a:pt x="0" y="0"/>
                    </a:moveTo>
                    <a:lnTo>
                      <a:pt x="5658429" y="0"/>
                    </a:lnTo>
                    <a:lnTo>
                      <a:pt x="5658429" y="812800"/>
                    </a:lnTo>
                    <a:lnTo>
                      <a:pt x="0" y="812800"/>
                    </a:lnTo>
                    <a:close/>
                  </a:path>
                </a:pathLst>
              </a:custGeom>
              <a:solidFill>
                <a:srgbClr val="A40E0E"/>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6" name="Group 6"/>
            <p:cNvGrpSpPr/>
            <p:nvPr/>
          </p:nvGrpSpPr>
          <p:grpSpPr>
            <a:xfrm>
              <a:off x="13971201" y="1054100"/>
              <a:ext cx="15735354" cy="3086100"/>
              <a:chOff x="0" y="0"/>
              <a:chExt cx="3108218" cy="609600"/>
            </a:xfrm>
          </p:grpSpPr>
          <p:sp>
            <p:nvSpPr>
              <p:cNvPr id="7" name="Freeform 7"/>
              <p:cNvSpPr/>
              <p:nvPr/>
            </p:nvSpPr>
            <p:spPr>
              <a:xfrm>
                <a:off x="0" y="0"/>
                <a:ext cx="3108218" cy="609600"/>
              </a:xfrm>
              <a:custGeom>
                <a:avLst/>
                <a:gdLst/>
                <a:ahLst/>
                <a:cxnLst/>
                <a:rect l="l" t="t" r="r" b="b"/>
                <a:pathLst>
                  <a:path w="3108218" h="609600">
                    <a:moveTo>
                      <a:pt x="203200" y="0"/>
                    </a:moveTo>
                    <a:lnTo>
                      <a:pt x="3108218" y="0"/>
                    </a:lnTo>
                    <a:lnTo>
                      <a:pt x="2905018" y="609600"/>
                    </a:lnTo>
                    <a:lnTo>
                      <a:pt x="0" y="609600"/>
                    </a:lnTo>
                    <a:lnTo>
                      <a:pt x="203200" y="0"/>
                    </a:lnTo>
                    <a:close/>
                  </a:path>
                </a:pathLst>
              </a:custGeom>
              <a:solidFill>
                <a:srgbClr val="FFDE59"/>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TextBox 9"/>
            <p:cNvSpPr txBox="1"/>
            <p:nvPr/>
          </p:nvSpPr>
          <p:spPr>
            <a:xfrm>
              <a:off x="4689483" y="2655358"/>
              <a:ext cx="13038644"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MÔI TRƯỜNG TRONG CƠ THỂ</a:t>
              </a:r>
            </a:p>
          </p:txBody>
        </p:sp>
        <p:sp>
          <p:nvSpPr>
            <p:cNvPr id="10" name="TextBox 10"/>
            <p:cNvSpPr txBox="1"/>
            <p:nvPr/>
          </p:nvSpPr>
          <p:spPr>
            <a:xfrm>
              <a:off x="14979435" y="2242608"/>
              <a:ext cx="12141306" cy="1615444"/>
            </a:xfrm>
            <a:prstGeom prst="rect">
              <a:avLst/>
            </a:prstGeom>
          </p:spPr>
          <p:txBody>
            <a:bodyPr lIns="0" tIns="0" rIns="0" bIns="0" rtlCol="0" anchor="t">
              <a:spAutoFit/>
            </a:bodyPr>
            <a:lstStyle/>
            <a:p>
              <a:pPr>
                <a:lnSpc>
                  <a:spcPct val="120000"/>
                </a:lnSpc>
              </a:pPr>
              <a:r>
                <a:rPr lang="en-US" sz="2300" b="1">
                  <a:solidFill>
                    <a:srgbClr val="000000"/>
                  </a:solidFill>
                  <a:latin typeface="Arial" pitchFamily="34" charset="0"/>
                </a:rPr>
                <a:t>2. Vai trò của sự duy trì ổn định môi trường trong cơ thể</a:t>
              </a:r>
            </a:p>
          </p:txBody>
        </p:sp>
      </p:grpSp>
      <p:grpSp>
        <p:nvGrpSpPr>
          <p:cNvPr id="11" name="Group 11"/>
          <p:cNvGrpSpPr/>
          <p:nvPr/>
        </p:nvGrpSpPr>
        <p:grpSpPr>
          <a:xfrm>
            <a:off x="511295" y="1394455"/>
            <a:ext cx="10991909" cy="5025581"/>
            <a:chOff x="0" y="0"/>
            <a:chExt cx="6016384" cy="2750019"/>
          </a:xfrm>
        </p:grpSpPr>
        <p:sp>
          <p:nvSpPr>
            <p:cNvPr id="12" name="Freeform 12"/>
            <p:cNvSpPr/>
            <p:nvPr/>
          </p:nvSpPr>
          <p:spPr>
            <a:xfrm>
              <a:off x="0" y="0"/>
              <a:ext cx="6016384" cy="2750019"/>
            </a:xfrm>
            <a:custGeom>
              <a:avLst/>
              <a:gdLst/>
              <a:ahLst/>
              <a:cxnLst/>
              <a:rect l="l" t="t" r="r" b="b"/>
              <a:pathLst>
                <a:path w="6016384" h="2750019">
                  <a:moveTo>
                    <a:pt x="5891924" y="59690"/>
                  </a:moveTo>
                  <a:cubicBezTo>
                    <a:pt x="5927484" y="59690"/>
                    <a:pt x="5956694" y="88900"/>
                    <a:pt x="5956694" y="124460"/>
                  </a:cubicBezTo>
                  <a:lnTo>
                    <a:pt x="5956694" y="2625559"/>
                  </a:lnTo>
                  <a:cubicBezTo>
                    <a:pt x="5956694" y="2661119"/>
                    <a:pt x="5927484" y="2690329"/>
                    <a:pt x="5891924" y="2690329"/>
                  </a:cubicBezTo>
                  <a:lnTo>
                    <a:pt x="124460" y="2690329"/>
                  </a:lnTo>
                  <a:cubicBezTo>
                    <a:pt x="88900" y="2690329"/>
                    <a:pt x="59690" y="2661119"/>
                    <a:pt x="59690" y="2625559"/>
                  </a:cubicBezTo>
                  <a:lnTo>
                    <a:pt x="59690" y="124460"/>
                  </a:lnTo>
                  <a:cubicBezTo>
                    <a:pt x="59690" y="88900"/>
                    <a:pt x="88900" y="59690"/>
                    <a:pt x="124460" y="59690"/>
                  </a:cubicBezTo>
                  <a:lnTo>
                    <a:pt x="5891924" y="59690"/>
                  </a:lnTo>
                  <a:moveTo>
                    <a:pt x="5891924" y="0"/>
                  </a:moveTo>
                  <a:lnTo>
                    <a:pt x="124460" y="0"/>
                  </a:lnTo>
                  <a:cubicBezTo>
                    <a:pt x="55880" y="0"/>
                    <a:pt x="0" y="55880"/>
                    <a:pt x="0" y="124460"/>
                  </a:cubicBezTo>
                  <a:lnTo>
                    <a:pt x="0" y="2625559"/>
                  </a:lnTo>
                  <a:cubicBezTo>
                    <a:pt x="0" y="2694139"/>
                    <a:pt x="55880" y="2750019"/>
                    <a:pt x="124460" y="2750019"/>
                  </a:cubicBezTo>
                  <a:lnTo>
                    <a:pt x="5891924" y="2750019"/>
                  </a:lnTo>
                  <a:cubicBezTo>
                    <a:pt x="5960504" y="2750019"/>
                    <a:pt x="6016384" y="2694139"/>
                    <a:pt x="6016384" y="2625559"/>
                  </a:cubicBezTo>
                  <a:lnTo>
                    <a:pt x="6016384" y="124460"/>
                  </a:lnTo>
                  <a:cubicBezTo>
                    <a:pt x="6016384" y="55880"/>
                    <a:pt x="5960504" y="0"/>
                    <a:pt x="5891924" y="0"/>
                  </a:cubicBezTo>
                  <a:close/>
                </a:path>
              </a:pathLst>
            </a:custGeom>
            <a:solidFill>
              <a:srgbClr val="A40E0E"/>
            </a:solidFill>
          </p:spPr>
        </p:sp>
      </p:grpSp>
      <p:grpSp>
        <p:nvGrpSpPr>
          <p:cNvPr id="13" name="Group 13"/>
          <p:cNvGrpSpPr>
            <a:grpSpLocks noChangeAspect="1"/>
          </p:cNvGrpSpPr>
          <p:nvPr/>
        </p:nvGrpSpPr>
        <p:grpSpPr>
          <a:xfrm rot="5400000">
            <a:off x="811199" y="1988508"/>
            <a:ext cx="874919" cy="757482"/>
            <a:chOff x="0" y="0"/>
            <a:chExt cx="6350000" cy="5499100"/>
          </a:xfrm>
        </p:grpSpPr>
        <p:sp>
          <p:nvSpPr>
            <p:cNvPr id="14" name="Freeform 1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5" name="TextBox 15"/>
          <p:cNvSpPr txBox="1"/>
          <p:nvPr/>
        </p:nvSpPr>
        <p:spPr>
          <a:xfrm>
            <a:off x="1765590" y="1733308"/>
            <a:ext cx="9360408" cy="1269578"/>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Thành phần, tính chất của môi trường trong được duy trì ổn định sẽ đảm bảo cho tế bào hoạt động bình thường. Từ đó, các cơ quan, hệ cơ quan và cơ thể hoạt động bình thường.</a:t>
            </a:r>
          </a:p>
        </p:txBody>
      </p:sp>
      <p:grpSp>
        <p:nvGrpSpPr>
          <p:cNvPr id="16" name="Group 16"/>
          <p:cNvGrpSpPr>
            <a:grpSpLocks noChangeAspect="1"/>
          </p:cNvGrpSpPr>
          <p:nvPr/>
        </p:nvGrpSpPr>
        <p:grpSpPr>
          <a:xfrm rot="5400000">
            <a:off x="811199" y="3458417"/>
            <a:ext cx="874919" cy="757482"/>
            <a:chOff x="0" y="0"/>
            <a:chExt cx="6350000" cy="5499100"/>
          </a:xfrm>
        </p:grpSpPr>
        <p:sp>
          <p:nvSpPr>
            <p:cNvPr id="17" name="Freeform 17"/>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8" name="TextBox 18"/>
          <p:cNvSpPr txBox="1"/>
          <p:nvPr/>
        </p:nvSpPr>
        <p:spPr>
          <a:xfrm>
            <a:off x="1765590" y="3203216"/>
            <a:ext cx="9360408" cy="1269578"/>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Khi môi trường trong bị mất cân bằng sẽ gây nên sự rối loạn trong hoạt động của các tế bào và các cơ quan, gây nên bệnh, thậm chí gây ra tử vong.</a:t>
            </a:r>
          </a:p>
        </p:txBody>
      </p:sp>
      <p:sp>
        <p:nvSpPr>
          <p:cNvPr id="19" name="TextBox 19"/>
          <p:cNvSpPr txBox="1"/>
          <p:nvPr/>
        </p:nvSpPr>
        <p:spPr>
          <a:xfrm>
            <a:off x="1765590" y="4674300"/>
            <a:ext cx="9360408" cy="1269578"/>
          </a:xfrm>
          <a:prstGeom prst="rect">
            <a:avLst/>
          </a:prstGeom>
        </p:spPr>
        <p:txBody>
          <a:bodyPr lIns="0" tIns="0" rIns="0" bIns="0" rtlCol="0" anchor="t">
            <a:spAutoFit/>
          </a:bodyPr>
          <a:lstStyle/>
          <a:p>
            <a:pPr algn="just">
              <a:lnSpc>
                <a:spcPct val="120000"/>
              </a:lnSpc>
              <a:spcBef>
                <a:spcPct val="0"/>
              </a:spcBef>
            </a:pPr>
            <a:r>
              <a:rPr lang="en-US" sz="2300" i="1">
                <a:solidFill>
                  <a:srgbClr val="000000"/>
                </a:solidFill>
                <a:latin typeface="Arial" pitchFamily="34" charset="0"/>
              </a:rPr>
              <a:t>Ví dụ: nếu hàm lượng glucose trong máu thường xuyên ở mức cao sẽ gây bệnh đái tháo đường; nếu hàm lượng uric acid trong máu thường xuyên ở mức cao sẽ gây bệnh gout.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58510" y="-1028700"/>
            <a:ext cx="14849409" cy="2070100"/>
            <a:chOff x="0" y="0"/>
            <a:chExt cx="29706555" cy="4140200"/>
          </a:xfrm>
        </p:grpSpPr>
        <p:grpSp>
          <p:nvGrpSpPr>
            <p:cNvPr id="3" name="Group 3"/>
            <p:cNvGrpSpPr/>
            <p:nvPr/>
          </p:nvGrpSpPr>
          <p:grpSpPr>
            <a:xfrm>
              <a:off x="0" y="0"/>
              <a:ext cx="28645799" cy="4114800"/>
              <a:chOff x="0" y="0"/>
              <a:chExt cx="5658429" cy="812800"/>
            </a:xfrm>
          </p:grpSpPr>
          <p:sp>
            <p:nvSpPr>
              <p:cNvPr id="4" name="Freeform 4"/>
              <p:cNvSpPr/>
              <p:nvPr/>
            </p:nvSpPr>
            <p:spPr>
              <a:xfrm>
                <a:off x="0" y="0"/>
                <a:ext cx="5658429" cy="812800"/>
              </a:xfrm>
              <a:custGeom>
                <a:avLst/>
                <a:gdLst/>
                <a:ahLst/>
                <a:cxnLst/>
                <a:rect l="l" t="t" r="r" b="b"/>
                <a:pathLst>
                  <a:path w="5658429" h="812800">
                    <a:moveTo>
                      <a:pt x="0" y="0"/>
                    </a:moveTo>
                    <a:lnTo>
                      <a:pt x="5658429" y="0"/>
                    </a:lnTo>
                    <a:lnTo>
                      <a:pt x="5658429" y="812800"/>
                    </a:lnTo>
                    <a:lnTo>
                      <a:pt x="0" y="812800"/>
                    </a:lnTo>
                    <a:close/>
                  </a:path>
                </a:pathLst>
              </a:custGeom>
              <a:solidFill>
                <a:srgbClr val="A40E0E"/>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6" name="Group 6"/>
            <p:cNvGrpSpPr/>
            <p:nvPr/>
          </p:nvGrpSpPr>
          <p:grpSpPr>
            <a:xfrm>
              <a:off x="13971201" y="1054100"/>
              <a:ext cx="15735354" cy="3086100"/>
              <a:chOff x="0" y="0"/>
              <a:chExt cx="3108218" cy="609600"/>
            </a:xfrm>
          </p:grpSpPr>
          <p:sp>
            <p:nvSpPr>
              <p:cNvPr id="7" name="Freeform 7"/>
              <p:cNvSpPr/>
              <p:nvPr/>
            </p:nvSpPr>
            <p:spPr>
              <a:xfrm>
                <a:off x="0" y="0"/>
                <a:ext cx="3108218" cy="609600"/>
              </a:xfrm>
              <a:custGeom>
                <a:avLst/>
                <a:gdLst/>
                <a:ahLst/>
                <a:cxnLst/>
                <a:rect l="l" t="t" r="r" b="b"/>
                <a:pathLst>
                  <a:path w="3108218" h="609600">
                    <a:moveTo>
                      <a:pt x="203200" y="0"/>
                    </a:moveTo>
                    <a:lnTo>
                      <a:pt x="3108218" y="0"/>
                    </a:lnTo>
                    <a:lnTo>
                      <a:pt x="2905018" y="609600"/>
                    </a:lnTo>
                    <a:lnTo>
                      <a:pt x="0" y="609600"/>
                    </a:lnTo>
                    <a:lnTo>
                      <a:pt x="203200" y="0"/>
                    </a:lnTo>
                    <a:close/>
                  </a:path>
                </a:pathLst>
              </a:custGeom>
              <a:solidFill>
                <a:srgbClr val="FFDE59"/>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TextBox 9"/>
            <p:cNvSpPr txBox="1"/>
            <p:nvPr/>
          </p:nvSpPr>
          <p:spPr>
            <a:xfrm>
              <a:off x="4689483" y="2655358"/>
              <a:ext cx="13038644"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MÔI TRƯỜNG TRONG CƠ THỂ</a:t>
              </a:r>
            </a:p>
          </p:txBody>
        </p:sp>
        <p:sp>
          <p:nvSpPr>
            <p:cNvPr id="10" name="TextBox 10"/>
            <p:cNvSpPr txBox="1"/>
            <p:nvPr/>
          </p:nvSpPr>
          <p:spPr>
            <a:xfrm>
              <a:off x="14979435" y="2242608"/>
              <a:ext cx="12141306" cy="1615444"/>
            </a:xfrm>
            <a:prstGeom prst="rect">
              <a:avLst/>
            </a:prstGeom>
          </p:spPr>
          <p:txBody>
            <a:bodyPr lIns="0" tIns="0" rIns="0" bIns="0" rtlCol="0" anchor="t">
              <a:spAutoFit/>
            </a:bodyPr>
            <a:lstStyle/>
            <a:p>
              <a:pPr>
                <a:lnSpc>
                  <a:spcPct val="120000"/>
                </a:lnSpc>
              </a:pPr>
              <a:r>
                <a:rPr lang="en-US" sz="2300" b="1">
                  <a:solidFill>
                    <a:srgbClr val="000000"/>
                  </a:solidFill>
                  <a:latin typeface="Arial" pitchFamily="34" charset="0"/>
                </a:rPr>
                <a:t>2. Vai trò của sự duy trì ổn định môi trường trong cơ thể</a:t>
              </a:r>
            </a:p>
          </p:txBody>
        </p:sp>
      </p:grpSp>
      <p:pic>
        <p:nvPicPr>
          <p:cNvPr id="11" name="Picture 11"/>
          <p:cNvPicPr>
            <a:picLocks noChangeAspect="1"/>
          </p:cNvPicPr>
          <p:nvPr/>
        </p:nvPicPr>
        <p:blipFill>
          <a:blip r:embed="rId2"/>
          <a:srcRect l="13586" r="13586"/>
          <a:stretch>
            <a:fillRect/>
          </a:stretch>
        </p:blipFill>
        <p:spPr>
          <a:xfrm>
            <a:off x="685621" y="1213508"/>
            <a:ext cx="5408791" cy="4958692"/>
          </a:xfrm>
          <a:prstGeom prst="rect">
            <a:avLst/>
          </a:prstGeom>
        </p:spPr>
      </p:pic>
      <p:pic>
        <p:nvPicPr>
          <p:cNvPr id="12" name="Picture 12"/>
          <p:cNvPicPr>
            <a:picLocks noChangeAspect="1"/>
          </p:cNvPicPr>
          <p:nvPr/>
        </p:nvPicPr>
        <p:blipFill>
          <a:blip r:embed="rId3"/>
          <a:srcRect b="3342"/>
          <a:stretch>
            <a:fillRect/>
          </a:stretch>
        </p:blipFill>
        <p:spPr>
          <a:xfrm>
            <a:off x="6302204" y="1213508"/>
            <a:ext cx="5128806" cy="4958692"/>
          </a:xfrm>
          <a:prstGeom prst="rect">
            <a:avLst/>
          </a:prstGeom>
        </p:spPr>
      </p:pic>
      <p:sp>
        <p:nvSpPr>
          <p:cNvPr id="13" name="TextBox 13"/>
          <p:cNvSpPr txBox="1"/>
          <p:nvPr/>
        </p:nvSpPr>
        <p:spPr>
          <a:xfrm>
            <a:off x="685621" y="6299200"/>
            <a:ext cx="5408791" cy="423193"/>
          </a:xfrm>
          <a:prstGeom prst="rect">
            <a:avLst/>
          </a:prstGeom>
        </p:spPr>
        <p:txBody>
          <a:bodyPr wrap="square" lIns="0" tIns="0" rIns="0" bIns="0" rtlCol="0" anchor="t">
            <a:spAutoFit/>
          </a:bodyPr>
          <a:lstStyle/>
          <a:p>
            <a:pPr algn="ctr">
              <a:lnSpc>
                <a:spcPts val="3266"/>
              </a:lnSpc>
            </a:pPr>
            <a:r>
              <a:rPr lang="en-US" sz="2300" b="1" i="1">
                <a:solidFill>
                  <a:srgbClr val="000000"/>
                </a:solidFill>
                <a:latin typeface="Arial" pitchFamily="34" charset="0"/>
              </a:rPr>
              <a:t>Chỉ số đường huyết ở bệnh nhân ĐTĐ</a:t>
            </a:r>
          </a:p>
        </p:txBody>
      </p:sp>
      <p:sp>
        <p:nvSpPr>
          <p:cNvPr id="14" name="TextBox 14"/>
          <p:cNvSpPr txBox="1"/>
          <p:nvPr/>
        </p:nvSpPr>
        <p:spPr>
          <a:xfrm>
            <a:off x="7847012" y="6299200"/>
            <a:ext cx="2590799" cy="423193"/>
          </a:xfrm>
          <a:prstGeom prst="rect">
            <a:avLst/>
          </a:prstGeom>
        </p:spPr>
        <p:txBody>
          <a:bodyPr wrap="square" lIns="0" tIns="0" rIns="0" bIns="0" rtlCol="0" anchor="t">
            <a:spAutoFit/>
          </a:bodyPr>
          <a:lstStyle/>
          <a:p>
            <a:pPr algn="ctr">
              <a:lnSpc>
                <a:spcPts val="3266"/>
              </a:lnSpc>
            </a:pPr>
            <a:r>
              <a:rPr lang="en-US" sz="2300" b="1" i="1">
                <a:solidFill>
                  <a:srgbClr val="000000"/>
                </a:solidFill>
                <a:latin typeface="Arial" pitchFamily="34" charset="0"/>
              </a:rPr>
              <a:t>Bệnh Gout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TotalTime>
  <Words>2431</Words>
  <Application>Microsoft Office PowerPoint</Application>
  <PresentationFormat>Custom</PresentationFormat>
  <Paragraphs>189</Paragraphs>
  <Slides>39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39</vt:i4>
      </vt:variant>
    </vt:vector>
  </HeadingPairs>
  <TitlesOfParts>
    <vt:vector size="42" baseType="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33* MÔI TRƯỜNG TRONG CƠ THỂ VÀ HỆ BÀI TIẾT Ở NGƯỜI</dc:title>
  <cp:lastModifiedBy>Admin</cp:lastModifiedBy>
  <cp:revision>16</cp:revision>
  <dcterms:created xsi:type="dcterms:W3CDTF">2006-08-16T00:00:00Z</dcterms:created>
  <dcterms:modified xsi:type="dcterms:W3CDTF">2023-11-13T08:47:06Z</dcterms:modified>
  <dc:identifier>DAFgPAx22Yg</dc:identifier>
</cp:coreProperties>
</file>