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8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88825" cy="6858000"/>
  <p:notesSz cx="6858000" cy="9144000"/>
  <p:embeddedFontLst>
    <p:embeddedFont>
      <p:font typeface="Averta Std ExtraBold" panose="00000900000000000000" charset="0"/>
      <p:bold r:id="rId34"/>
      <p:boldItalic r:id="rId35"/>
    </p:embeddedFont>
    <p:embeddedFont>
      <p:font typeface="A2.Jovis-WorkSansRegular-San" panose="020B0604020202020204" charset="0"/>
      <p:regular r:id="rId36"/>
    </p:embeddedFont>
    <p:embeddedFont>
      <p:font typeface="A3.Jovis-BebasNeueBold-San" panose="020B0604020202020204" charset="0"/>
      <p:bold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8" d="100"/>
          <a:sy n="78" d="100"/>
        </p:scale>
        <p:origin x="312" y="5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CA4AE-A80C-4B04-B85B-0410F15997BA}"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EFFCF-CDCF-457C-8E48-27406D3C2C40}" type="slidenum">
              <a:rPr lang="en-US" smtClean="0"/>
              <a:t>‹#›</a:t>
            </a:fld>
            <a:endParaRPr lang="en-US"/>
          </a:p>
        </p:txBody>
      </p:sp>
    </p:spTree>
    <p:extLst>
      <p:ext uri="{BB962C8B-B14F-4D97-AF65-F5344CB8AC3E}">
        <p14:creationId xmlns:p14="http://schemas.microsoft.com/office/powerpoint/2010/main" val="124868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10/5/2023</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6900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10/5/2023</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8762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10/5/2023</a:t>
            </a:fld>
            <a:endParaRPr lang="en-US"/>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845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10/5/2023</a:t>
            </a:fld>
            <a:endParaRPr lang="en-US"/>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98716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10/5/2023</a:t>
            </a:fld>
            <a:endParaRPr lang="en-US"/>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5719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10/5/2023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10/5/2023</a:t>
            </a:fld>
            <a:endParaRPr lang="en-US"/>
          </a:p>
        </p:txBody>
      </p:sp>
      <p:sp>
        <p:nvSpPr>
          <p:cNvPr id="5" name="Footer Placeholder 4">
            <a:extLst>
              <a:ext uri="{FF2B5EF4-FFF2-40B4-BE49-F238E27FC236}">
                <a16:creationId xmlns=""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986932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7.svg"/><Relationship Id="rId7" Type="http://schemas.openxmlformats.org/officeDocument/2006/relationships/image" Target="../media/image4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9.svg"/><Relationship Id="rId4" Type="http://schemas.openxmlformats.org/officeDocument/2006/relationships/image" Target="../media/image13.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9.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7.svg"/><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9.svg"/><Relationship Id="rId10" Type="http://schemas.openxmlformats.org/officeDocument/2006/relationships/image" Target="../media/image45.sv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7.svg"/><Relationship Id="rId7" Type="http://schemas.openxmlformats.org/officeDocument/2006/relationships/image" Target="../media/image32.png"/><Relationship Id="rId12" Type="http://schemas.openxmlformats.org/officeDocument/2006/relationships/image" Target="../media/image6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4.png"/><Relationship Id="rId5" Type="http://schemas.openxmlformats.org/officeDocument/2006/relationships/image" Target="../media/image21.png"/><Relationship Id="rId10" Type="http://schemas.openxmlformats.org/officeDocument/2006/relationships/image" Target="../media/image64.svg"/><Relationship Id="rId4" Type="http://schemas.openxmlformats.org/officeDocument/2006/relationships/image" Target="../media/image27.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3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71.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71.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71.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9.sv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41.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76.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41.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svg"/><Relationship Id="rId7" Type="http://schemas.openxmlformats.org/officeDocument/2006/relationships/image" Target="../media/image84.svg"/><Relationship Id="rId12"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88.svg"/><Relationship Id="rId5" Type="http://schemas.openxmlformats.org/officeDocument/2006/relationships/image" Target="../media/image76.sv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7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33.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9.png"/><Relationship Id="rId9" Type="http://schemas.openxmlformats.org/officeDocument/2006/relationships/image" Target="../media/image35.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9.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9.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9.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9.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sv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9.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9.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12188825" cy="6858000"/>
          </a:xfrm>
          <a:prstGeom prst="rect">
            <a:avLst/>
          </a:prstGeom>
        </p:spPr>
      </p:pic>
      <p:grpSp>
        <p:nvGrpSpPr>
          <p:cNvPr id="3" name="Group 3"/>
          <p:cNvGrpSpPr/>
          <p:nvPr/>
        </p:nvGrpSpPr>
        <p:grpSpPr>
          <a:xfrm>
            <a:off x="0" y="2400301"/>
            <a:ext cx="12188825" cy="2497023"/>
            <a:chOff x="0" y="0"/>
            <a:chExt cx="4816593" cy="986478"/>
          </a:xfrm>
        </p:grpSpPr>
        <p:sp>
          <p:nvSpPr>
            <p:cNvPr id="4" name="Freeform 4"/>
            <p:cNvSpPr/>
            <p:nvPr/>
          </p:nvSpPr>
          <p:spPr>
            <a:xfrm>
              <a:off x="0" y="0"/>
              <a:ext cx="4816592" cy="986478"/>
            </a:xfrm>
            <a:custGeom>
              <a:avLst/>
              <a:gdLst/>
              <a:ahLst/>
              <a:cxnLst/>
              <a:rect l="l" t="t" r="r" b="b"/>
              <a:pathLst>
                <a:path w="4816592" h="986478">
                  <a:moveTo>
                    <a:pt x="0" y="0"/>
                  </a:moveTo>
                  <a:lnTo>
                    <a:pt x="4816592" y="0"/>
                  </a:lnTo>
                  <a:lnTo>
                    <a:pt x="4816592" y="986478"/>
                  </a:lnTo>
                  <a:lnTo>
                    <a:pt x="0" y="986478"/>
                  </a:lnTo>
                  <a:close/>
                </a:path>
              </a:pathLst>
            </a:custGeom>
            <a:solidFill>
              <a:srgbClr val="FFFFFF">
                <a:alpha val="19608"/>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685622" y="2425379"/>
            <a:ext cx="10817582" cy="2282676"/>
          </a:xfrm>
          <a:prstGeom prst="rect">
            <a:avLst/>
          </a:prstGeom>
        </p:spPr>
        <p:txBody>
          <a:bodyPr lIns="0" tIns="0" rIns="0" bIns="0" rtlCol="0" anchor="t">
            <a:spAutoFit/>
          </a:bodyPr>
          <a:lstStyle/>
          <a:p>
            <a:pPr algn="ctr">
              <a:lnSpc>
                <a:spcPts val="9330"/>
              </a:lnSpc>
            </a:pPr>
            <a:r>
              <a:rPr lang="en-US" sz="6700" b="1">
                <a:solidFill>
                  <a:srgbClr val="FFFFFF"/>
                </a:solidFill>
                <a:latin typeface="Arial" pitchFamily="34" charset="0"/>
              </a:rPr>
              <a:t>MÁU VÀ HỆ TUẦN HOÀN </a:t>
            </a:r>
          </a:p>
          <a:p>
            <a:pPr algn="ctr">
              <a:lnSpc>
                <a:spcPts val="9330"/>
              </a:lnSpc>
            </a:pPr>
            <a:r>
              <a:rPr lang="en-US" sz="6700" b="1">
                <a:solidFill>
                  <a:srgbClr val="FFFFFF"/>
                </a:solidFill>
                <a:latin typeface="Arial" pitchFamily="34" charset="0"/>
              </a:rPr>
              <a:t>CỦA NGƯỜI</a:t>
            </a:r>
          </a:p>
        </p:txBody>
      </p:sp>
      <p:sp>
        <p:nvSpPr>
          <p:cNvPr id="7" name="Freeform 7"/>
          <p:cNvSpPr/>
          <p:nvPr/>
        </p:nvSpPr>
        <p:spPr>
          <a:xfrm>
            <a:off x="685621" y="958738"/>
            <a:ext cx="4875530" cy="938784"/>
          </a:xfrm>
          <a:custGeom>
            <a:avLst/>
            <a:gdLst/>
            <a:ahLst/>
            <a:cxnLst/>
            <a:rect l="l" t="t" r="r" b="b"/>
            <a:pathLst>
              <a:path w="7315200" h="1408176">
                <a:moveTo>
                  <a:pt x="0" y="0"/>
                </a:moveTo>
                <a:lnTo>
                  <a:pt x="7315200" y="0"/>
                </a:lnTo>
                <a:lnTo>
                  <a:pt x="7315200" y="1408176"/>
                </a:lnTo>
                <a:lnTo>
                  <a:pt x="0" y="14081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5824857" y="1016438"/>
            <a:ext cx="5678347" cy="712183"/>
          </a:xfrm>
          <a:prstGeom prst="rect">
            <a:avLst/>
          </a:prstGeom>
        </p:spPr>
        <p:txBody>
          <a:bodyPr lIns="0" tIns="0" rIns="0" bIns="0" rtlCol="0" anchor="t">
            <a:spAutoFit/>
          </a:bodyPr>
          <a:lstStyle/>
          <a:p>
            <a:pPr>
              <a:lnSpc>
                <a:spcPts val="6065"/>
              </a:lnSpc>
            </a:pPr>
            <a:r>
              <a:rPr lang="en-US" sz="4300" b="1">
                <a:solidFill>
                  <a:srgbClr val="FFFFFF"/>
                </a:solidFill>
                <a:latin typeface="Arial" pitchFamily="34" charset="0"/>
              </a:rPr>
              <a:t>Bài 30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685622" y="1206500"/>
            <a:ext cx="10817582" cy="1536700"/>
            <a:chOff x="0" y="0"/>
            <a:chExt cx="21640800" cy="3073400"/>
          </a:xfrm>
        </p:grpSpPr>
        <p:grpSp>
          <p:nvGrpSpPr>
            <p:cNvPr id="11" name="Group 11"/>
            <p:cNvGrpSpPr/>
            <p:nvPr/>
          </p:nvGrpSpPr>
          <p:grpSpPr>
            <a:xfrm>
              <a:off x="815061" y="554958"/>
              <a:ext cx="20825739" cy="2518442"/>
              <a:chOff x="0" y="0"/>
              <a:chExt cx="4113726" cy="497470"/>
            </a:xfrm>
          </p:grpSpPr>
          <p:sp>
            <p:nvSpPr>
              <p:cNvPr id="12" name="Freeform 12"/>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4" name="Freeform 14"/>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1706322" y="1002866"/>
              <a:ext cx="1928374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Theo em, mụn trứng cá có phải là phản ứng miễn dịch không? </a:t>
              </a:r>
            </a:p>
            <a:p>
              <a:pPr algn="just">
                <a:lnSpc>
                  <a:spcPct val="120000"/>
                </a:lnSpc>
                <a:spcBef>
                  <a:spcPct val="0"/>
                </a:spcBef>
              </a:pPr>
              <a:r>
                <a:rPr lang="en-US" sz="2300" b="1">
                  <a:solidFill>
                    <a:srgbClr val="000000"/>
                  </a:solidFill>
                  <a:latin typeface="Arial" pitchFamily="34" charset="0"/>
                </a:rPr>
                <a:t>Vì sao?</a:t>
              </a:r>
            </a:p>
          </p:txBody>
        </p:sp>
      </p:grpSp>
      <p:sp>
        <p:nvSpPr>
          <p:cNvPr id="16" name="Freeform 16"/>
          <p:cNvSpPr/>
          <p:nvPr/>
        </p:nvSpPr>
        <p:spPr>
          <a:xfrm>
            <a:off x="685621" y="2958416"/>
            <a:ext cx="5408791" cy="3611309"/>
          </a:xfrm>
          <a:custGeom>
            <a:avLst/>
            <a:gdLst/>
            <a:ahLst/>
            <a:cxnLst/>
            <a:rect l="l" t="t" r="r" b="b"/>
            <a:pathLst>
              <a:path w="8115300" h="5416963">
                <a:moveTo>
                  <a:pt x="0" y="0"/>
                </a:moveTo>
                <a:lnTo>
                  <a:pt x="8115300" y="0"/>
                </a:lnTo>
                <a:lnTo>
                  <a:pt x="8115300" y="5416962"/>
                </a:lnTo>
                <a:lnTo>
                  <a:pt x="0" y="5416962"/>
                </a:lnTo>
                <a:lnTo>
                  <a:pt x="0" y="0"/>
                </a:lnTo>
                <a:close/>
              </a:path>
            </a:pathLst>
          </a:custGeom>
          <a:blipFill>
            <a:blip r:embed="rId8"/>
            <a:stretch>
              <a:fillRect/>
            </a:stretch>
          </a:blipFill>
        </p:spPr>
      </p:sp>
      <p:sp>
        <p:nvSpPr>
          <p:cNvPr id="17" name="Freeform 17"/>
          <p:cNvSpPr/>
          <p:nvPr/>
        </p:nvSpPr>
        <p:spPr>
          <a:xfrm>
            <a:off x="6228721" y="2958416"/>
            <a:ext cx="5494864" cy="3611309"/>
          </a:xfrm>
          <a:custGeom>
            <a:avLst/>
            <a:gdLst/>
            <a:ahLst/>
            <a:cxnLst/>
            <a:rect l="l" t="t" r="r" b="b"/>
            <a:pathLst>
              <a:path w="8244443" h="5416963">
                <a:moveTo>
                  <a:pt x="0" y="0"/>
                </a:moveTo>
                <a:lnTo>
                  <a:pt x="8244442" y="0"/>
                </a:lnTo>
                <a:lnTo>
                  <a:pt x="8244442" y="5416962"/>
                </a:lnTo>
                <a:lnTo>
                  <a:pt x="0" y="5416962"/>
                </a:lnTo>
                <a:lnTo>
                  <a:pt x="0" y="0"/>
                </a:lnTo>
                <a:close/>
              </a:path>
            </a:pathLst>
          </a:custGeom>
          <a:blipFill>
            <a:blip r:embed="rId9"/>
            <a:stretch>
              <a:fillRect l="-10696" r="-10696"/>
            </a:stretch>
          </a:blipFill>
        </p:spPr>
      </p:sp>
      <p:sp>
        <p:nvSpPr>
          <p:cNvPr id="18" name="TextBox 18"/>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9" name="TextBox 19"/>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685621" y="1235123"/>
            <a:ext cx="4944283" cy="5410200"/>
            <a:chOff x="0" y="0"/>
            <a:chExt cx="9891141" cy="10820400"/>
          </a:xfrm>
        </p:grpSpPr>
        <p:sp>
          <p:nvSpPr>
            <p:cNvPr id="11" name="Freeform 11"/>
            <p:cNvSpPr/>
            <p:nvPr/>
          </p:nvSpPr>
          <p:spPr>
            <a:xfrm>
              <a:off x="0" y="0"/>
              <a:ext cx="9891141" cy="10820400"/>
            </a:xfrm>
            <a:custGeom>
              <a:avLst/>
              <a:gdLst/>
              <a:ahLst/>
              <a:cxnLst/>
              <a:rect l="l" t="t" r="r" b="b"/>
              <a:pathLst>
                <a:path w="9891141" h="10820400">
                  <a:moveTo>
                    <a:pt x="0" y="0"/>
                  </a:moveTo>
                  <a:lnTo>
                    <a:pt x="9891141" y="0"/>
                  </a:lnTo>
                  <a:lnTo>
                    <a:pt x="9891141" y="10820400"/>
                  </a:lnTo>
                  <a:lnTo>
                    <a:pt x="0" y="10820400"/>
                  </a:lnTo>
                  <a:lnTo>
                    <a:pt x="0" y="0"/>
                  </a:lnTo>
                  <a:close/>
                </a:path>
              </a:pathLst>
            </a:custGeom>
            <a:blipFill>
              <a:blip r:embed="rId6"/>
              <a:stretch>
                <a:fillRect l="-4697" r="-4697"/>
              </a:stretch>
            </a:blipFill>
          </p:spPr>
        </p:sp>
        <p:sp>
          <p:nvSpPr>
            <p:cNvPr id="12" name="TextBox 12"/>
            <p:cNvSpPr txBox="1"/>
            <p:nvPr/>
          </p:nvSpPr>
          <p:spPr>
            <a:xfrm>
              <a:off x="1603399" y="2595998"/>
              <a:ext cx="3342170"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thể</a:t>
              </a:r>
            </a:p>
          </p:txBody>
        </p:sp>
        <p:sp>
          <p:nvSpPr>
            <p:cNvPr id="13" name="TextBox 13"/>
            <p:cNvSpPr txBox="1"/>
            <p:nvPr/>
          </p:nvSpPr>
          <p:spPr>
            <a:xfrm>
              <a:off x="5101072" y="7021638"/>
              <a:ext cx="4732022"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nguyên</a:t>
              </a: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grpSp>
        <p:nvGrpSpPr>
          <p:cNvPr id="16" name="Group 16"/>
          <p:cNvGrpSpPr/>
          <p:nvPr/>
        </p:nvGrpSpPr>
        <p:grpSpPr>
          <a:xfrm>
            <a:off x="5860153" y="1471683"/>
            <a:ext cx="5875298" cy="4937077"/>
            <a:chOff x="0" y="0"/>
            <a:chExt cx="11753655" cy="9874155"/>
          </a:xfrm>
        </p:grpSpPr>
        <p:grpSp>
          <p:nvGrpSpPr>
            <p:cNvPr id="17" name="Group 17"/>
            <p:cNvGrpSpPr/>
            <p:nvPr/>
          </p:nvGrpSpPr>
          <p:grpSpPr>
            <a:xfrm>
              <a:off x="0" y="0"/>
              <a:ext cx="11753655" cy="9874155"/>
              <a:chOff x="0" y="0"/>
              <a:chExt cx="2321710" cy="1950450"/>
            </a:xfrm>
          </p:grpSpPr>
          <p:sp>
            <p:nvSpPr>
              <p:cNvPr id="18" name="Freeform 18"/>
              <p:cNvSpPr/>
              <p:nvPr/>
            </p:nvSpPr>
            <p:spPr>
              <a:xfrm>
                <a:off x="0" y="0"/>
                <a:ext cx="2321710" cy="1950450"/>
              </a:xfrm>
              <a:custGeom>
                <a:avLst/>
                <a:gdLst/>
                <a:ahLst/>
                <a:cxnLst/>
                <a:rect l="l" t="t" r="r" b="b"/>
                <a:pathLst>
                  <a:path w="2321710" h="1950450">
                    <a:moveTo>
                      <a:pt x="0" y="0"/>
                    </a:moveTo>
                    <a:lnTo>
                      <a:pt x="2321710" y="0"/>
                    </a:lnTo>
                    <a:lnTo>
                      <a:pt x="2321710" y="1950450"/>
                    </a:lnTo>
                    <a:lnTo>
                      <a:pt x="0" y="1950450"/>
                    </a:lnTo>
                    <a:close/>
                  </a:path>
                </a:pathLst>
              </a:custGeom>
              <a:gradFill rotWithShape="1">
                <a:gsLst>
                  <a:gs pos="0">
                    <a:srgbClr val="FFF7AD">
                      <a:alpha val="100000"/>
                    </a:srgbClr>
                  </a:gs>
                  <a:gs pos="100000">
                    <a:srgbClr val="FFA9F9">
                      <a:alpha val="100000"/>
                    </a:srgbClr>
                  </a:gs>
                </a:gsLst>
                <a:lin ang="0"/>
              </a:gra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0" name="TextBox 20"/>
            <p:cNvSpPr txBox="1"/>
            <p:nvPr/>
          </p:nvSpPr>
          <p:spPr>
            <a:xfrm>
              <a:off x="466627" y="206280"/>
              <a:ext cx="10820400"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Các mầm bệnh chứa kháng nguyên</a:t>
              </a:r>
            </a:p>
          </p:txBody>
        </p:sp>
      </p:grpSp>
      <p:grpSp>
        <p:nvGrpSpPr>
          <p:cNvPr id="21" name="Group 21"/>
          <p:cNvGrpSpPr/>
          <p:nvPr/>
        </p:nvGrpSpPr>
        <p:grpSpPr>
          <a:xfrm>
            <a:off x="6093406" y="2119383"/>
            <a:ext cx="5408791" cy="2057400"/>
            <a:chOff x="0" y="0"/>
            <a:chExt cx="10820400" cy="4114800"/>
          </a:xfrm>
        </p:grpSpPr>
        <p:grpSp>
          <p:nvGrpSpPr>
            <p:cNvPr id="22" name="Group 22"/>
            <p:cNvGrpSpPr/>
            <p:nvPr/>
          </p:nvGrpSpPr>
          <p:grpSpPr>
            <a:xfrm>
              <a:off x="0" y="0"/>
              <a:ext cx="10820400" cy="4114800"/>
              <a:chOff x="0" y="0"/>
              <a:chExt cx="2137363" cy="812800"/>
            </a:xfrm>
          </p:grpSpPr>
          <p:sp>
            <p:nvSpPr>
              <p:cNvPr id="23" name="Freeform 23"/>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B5232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364981" y="398992"/>
              <a:ext cx="10090436" cy="3385542"/>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nguyên là chất lạ, khi xâm nhập vào cơ thể sẽ được các bạch cầu nhận diện và sinh ra các kháng thể tương ứng</a:t>
              </a:r>
            </a:p>
          </p:txBody>
        </p:sp>
      </p:grpSp>
      <p:grpSp>
        <p:nvGrpSpPr>
          <p:cNvPr id="26" name="Group 26"/>
          <p:cNvGrpSpPr/>
          <p:nvPr/>
        </p:nvGrpSpPr>
        <p:grpSpPr>
          <a:xfrm>
            <a:off x="6093406" y="4351362"/>
            <a:ext cx="5408791" cy="1644650"/>
            <a:chOff x="0" y="0"/>
            <a:chExt cx="10820400" cy="3289300"/>
          </a:xfrm>
        </p:grpSpPr>
        <p:grpSp>
          <p:nvGrpSpPr>
            <p:cNvPr id="27" name="Group 27"/>
            <p:cNvGrpSpPr/>
            <p:nvPr/>
          </p:nvGrpSpPr>
          <p:grpSpPr>
            <a:xfrm>
              <a:off x="0" y="0"/>
              <a:ext cx="10820400" cy="3289300"/>
              <a:chOff x="0" y="0"/>
              <a:chExt cx="2137363" cy="649738"/>
            </a:xfrm>
          </p:grpSpPr>
          <p:sp>
            <p:nvSpPr>
              <p:cNvPr id="28" name="Freeform 28"/>
              <p:cNvSpPr/>
              <p:nvPr/>
            </p:nvSpPr>
            <p:spPr>
              <a:xfrm>
                <a:off x="0" y="0"/>
                <a:ext cx="2137363" cy="649738"/>
              </a:xfrm>
              <a:custGeom>
                <a:avLst/>
                <a:gdLst/>
                <a:ahLst/>
                <a:cxnLst/>
                <a:rect l="l" t="t" r="r" b="b"/>
                <a:pathLst>
                  <a:path w="2137363" h="649738">
                    <a:moveTo>
                      <a:pt x="0" y="0"/>
                    </a:moveTo>
                    <a:lnTo>
                      <a:pt x="2137363" y="0"/>
                    </a:lnTo>
                    <a:lnTo>
                      <a:pt x="2137363" y="649738"/>
                    </a:lnTo>
                    <a:lnTo>
                      <a:pt x="0" y="649738"/>
                    </a:lnTo>
                    <a:close/>
                  </a:path>
                </a:pathLst>
              </a:custGeom>
              <a:solidFill>
                <a:srgbClr val="1D476E"/>
              </a:solidFill>
            </p:spPr>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0" name="TextBox 30"/>
            <p:cNvSpPr txBox="1"/>
            <p:nvPr/>
          </p:nvSpPr>
          <p:spPr>
            <a:xfrm>
              <a:off x="364981" y="398992"/>
              <a:ext cx="10090436"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thể là chất do bạch cầu tiết ra có khả năng liên kết đặc hiệu với kháng nguyên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685622" y="1308100"/>
            <a:ext cx="4640131" cy="5308005"/>
          </a:xfrm>
          <a:custGeom>
            <a:avLst/>
            <a:gdLst/>
            <a:ahLst/>
            <a:cxnLst/>
            <a:rect l="l" t="t" r="r" b="b"/>
            <a:pathLst>
              <a:path w="6962010" h="7962007">
                <a:moveTo>
                  <a:pt x="0" y="0"/>
                </a:moveTo>
                <a:lnTo>
                  <a:pt x="6962010" y="0"/>
                </a:lnTo>
                <a:lnTo>
                  <a:pt x="6962010" y="7962007"/>
                </a:lnTo>
                <a:lnTo>
                  <a:pt x="0" y="7962007"/>
                </a:lnTo>
                <a:lnTo>
                  <a:pt x="0" y="0"/>
                </a:lnTo>
                <a:close/>
              </a:path>
            </a:pathLst>
          </a:custGeom>
          <a:blipFill>
            <a:blip r:embed="rId6"/>
            <a:stretch>
              <a:fillRect/>
            </a:stretch>
          </a:blipFill>
        </p:spPr>
      </p:sp>
      <p:grpSp>
        <p:nvGrpSpPr>
          <p:cNvPr id="11" name="Group 11"/>
          <p:cNvGrpSpPr/>
          <p:nvPr/>
        </p:nvGrpSpPr>
        <p:grpSpPr>
          <a:xfrm>
            <a:off x="5622500" y="1308100"/>
            <a:ext cx="6147833" cy="5308005"/>
            <a:chOff x="0" y="0"/>
            <a:chExt cx="2429406" cy="2096990"/>
          </a:xfrm>
        </p:grpSpPr>
        <p:sp>
          <p:nvSpPr>
            <p:cNvPr id="12" name="Freeform 12"/>
            <p:cNvSpPr/>
            <p:nvPr/>
          </p:nvSpPr>
          <p:spPr>
            <a:xfrm>
              <a:off x="0" y="0"/>
              <a:ext cx="2429406" cy="2096990"/>
            </a:xfrm>
            <a:custGeom>
              <a:avLst/>
              <a:gdLst/>
              <a:ahLst/>
              <a:cxnLst/>
              <a:rect l="l" t="t" r="r" b="b"/>
              <a:pathLst>
                <a:path w="2429406" h="2096990">
                  <a:moveTo>
                    <a:pt x="0" y="0"/>
                  </a:moveTo>
                  <a:lnTo>
                    <a:pt x="2429406" y="0"/>
                  </a:lnTo>
                  <a:lnTo>
                    <a:pt x="2429406" y="2096990"/>
                  </a:lnTo>
                  <a:lnTo>
                    <a:pt x="0" y="209699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grpSp>
        <p:nvGrpSpPr>
          <p:cNvPr id="16" name="Group 16"/>
          <p:cNvGrpSpPr/>
          <p:nvPr/>
        </p:nvGrpSpPr>
        <p:grpSpPr>
          <a:xfrm>
            <a:off x="5678153" y="1432817"/>
            <a:ext cx="6025398" cy="1117767"/>
            <a:chOff x="0" y="0"/>
            <a:chExt cx="12053936" cy="2235533"/>
          </a:xfrm>
        </p:grpSpPr>
        <p:grpSp>
          <p:nvGrpSpPr>
            <p:cNvPr id="17" name="Group 17"/>
            <p:cNvGrpSpPr/>
            <p:nvPr/>
          </p:nvGrpSpPr>
          <p:grpSpPr>
            <a:xfrm>
              <a:off x="1117766" y="175767"/>
              <a:ext cx="10936170" cy="1884000"/>
              <a:chOff x="0" y="0"/>
              <a:chExt cx="2160231" cy="372148"/>
            </a:xfrm>
          </p:grpSpPr>
          <p:sp>
            <p:nvSpPr>
              <p:cNvPr id="18" name="Freeform 18"/>
              <p:cNvSpPr/>
              <p:nvPr/>
            </p:nvSpPr>
            <p:spPr>
              <a:xfrm>
                <a:off x="0" y="0"/>
                <a:ext cx="2160231" cy="372148"/>
              </a:xfrm>
              <a:custGeom>
                <a:avLst/>
                <a:gdLst/>
                <a:ahLst/>
                <a:cxnLst/>
                <a:rect l="l" t="t" r="r" b="b"/>
                <a:pathLst>
                  <a:path w="2160231" h="372148">
                    <a:moveTo>
                      <a:pt x="0" y="0"/>
                    </a:moveTo>
                    <a:lnTo>
                      <a:pt x="2160231" y="0"/>
                    </a:lnTo>
                    <a:lnTo>
                      <a:pt x="2160231" y="372148"/>
                    </a:lnTo>
                    <a:lnTo>
                      <a:pt x="0" y="372148"/>
                    </a:lnTo>
                    <a:close/>
                  </a:path>
                </a:pathLst>
              </a:custGeom>
              <a:solidFill>
                <a:srgbClr val="B52320"/>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Freeform 20"/>
            <p:cNvSpPr/>
            <p:nvPr/>
          </p:nvSpPr>
          <p:spPr>
            <a:xfrm>
              <a:off x="0" y="0"/>
              <a:ext cx="2235533" cy="2235533"/>
            </a:xfrm>
            <a:custGeom>
              <a:avLst/>
              <a:gdLst/>
              <a:ahLst/>
              <a:cxnLst/>
              <a:rect l="l" t="t" r="r" b="b"/>
              <a:pathLst>
                <a:path w="2235533" h="2235533">
                  <a:moveTo>
                    <a:pt x="0" y="0"/>
                  </a:moveTo>
                  <a:lnTo>
                    <a:pt x="2235533" y="0"/>
                  </a:lnTo>
                  <a:lnTo>
                    <a:pt x="2235533" y="2235533"/>
                  </a:lnTo>
                  <a:lnTo>
                    <a:pt x="0" y="2235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1" name="TextBox 21"/>
            <p:cNvSpPr txBox="1"/>
            <p:nvPr/>
          </p:nvSpPr>
          <p:spPr>
            <a:xfrm>
              <a:off x="2502732" y="284858"/>
              <a:ext cx="9284006" cy="1615443"/>
            </a:xfrm>
            <a:prstGeom prst="rect">
              <a:avLst/>
            </a:prstGeom>
          </p:spPr>
          <p:txBody>
            <a:bodyPr lIns="0" tIns="0" rIns="0" bIns="0" rtlCol="0" anchor="t">
              <a:spAutoFit/>
            </a:bodyPr>
            <a:lstStyle/>
            <a:p>
              <a:pPr algn="just">
                <a:lnSpc>
                  <a:spcPct val="120000"/>
                </a:lnSpc>
              </a:pPr>
              <a:r>
                <a:rPr lang="en-US" sz="2300" b="1">
                  <a:solidFill>
                    <a:srgbClr val="FFFFFF"/>
                  </a:solidFill>
                  <a:latin typeface="Arial" pitchFamily="34" charset="0"/>
                </a:rPr>
                <a:t>Tiêm vaccine giúp phòng bệnh vì vaccine chứa kháng nguyên</a:t>
              </a:r>
            </a:p>
          </p:txBody>
        </p:sp>
      </p:grpSp>
      <p:sp>
        <p:nvSpPr>
          <p:cNvPr id="22" name="TextBox 22"/>
          <p:cNvSpPr txBox="1"/>
          <p:nvPr/>
        </p:nvSpPr>
        <p:spPr>
          <a:xfrm>
            <a:off x="5744935" y="2614084"/>
            <a:ext cx="589183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đưa vaccine vào cơ thể sẽ kích thích bạch cầu sản sinh kháng thể chống lại mầm bệnh và "ghi nhớ" kháng nguyên đó</a:t>
            </a:r>
          </a:p>
        </p:txBody>
      </p:sp>
      <p:sp>
        <p:nvSpPr>
          <p:cNvPr id="23" name="TextBox 23"/>
          <p:cNvSpPr txBox="1"/>
          <p:nvPr/>
        </p:nvSpPr>
        <p:spPr>
          <a:xfrm>
            <a:off x="5750500" y="4313767"/>
            <a:ext cx="5891834"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Nếu lần sau bị mầm bệnh (chứa kháng nguyên tương tự) xâm nhập thì cơ thể có khả năng sản sinh nhanh kháng thể để chống lại mầm bệnh vì bạch cầu đã "ghi nhớ" loại kháng nguyên đó</a:t>
            </a:r>
          </a:p>
        </p:txBody>
      </p:sp>
      <p:sp>
        <p:nvSpPr>
          <p:cNvPr id="24" name="Freeform 25"/>
          <p:cNvSpPr/>
          <p:nvPr/>
        </p:nvSpPr>
        <p:spPr>
          <a:xfrm>
            <a:off x="6171882" y="4038600"/>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59157"/>
            <a:ext cx="10817582" cy="1068097"/>
            <a:chOff x="0" y="0"/>
            <a:chExt cx="21640800" cy="2136194"/>
          </a:xfrm>
        </p:grpSpPr>
        <p:grpSp>
          <p:nvGrpSpPr>
            <p:cNvPr id="6" name="Group 6"/>
            <p:cNvGrpSpPr/>
            <p:nvPr/>
          </p:nvGrpSpPr>
          <p:grpSpPr>
            <a:xfrm>
              <a:off x="0" y="0"/>
              <a:ext cx="21640800" cy="2136194"/>
              <a:chOff x="0" y="0"/>
              <a:chExt cx="4274726" cy="421964"/>
            </a:xfrm>
          </p:grpSpPr>
          <p:sp>
            <p:nvSpPr>
              <p:cNvPr id="7" name="Freeform 7"/>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639355" y="235190"/>
              <a:ext cx="20362091" cy="161544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Quan sát hình và cho biết các loại kháng nguyên, kháng thể ở mỗi nhóm máu A, B, AB và O</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4452" y="2478952"/>
            <a:ext cx="6615636" cy="4259925"/>
          </a:xfrm>
          <a:custGeom>
            <a:avLst/>
            <a:gdLst/>
            <a:ahLst/>
            <a:cxnLst/>
            <a:rect l="l" t="t" r="r" b="b"/>
            <a:pathLst>
              <a:path w="9926039" h="6389888">
                <a:moveTo>
                  <a:pt x="0" y="0"/>
                </a:moveTo>
                <a:lnTo>
                  <a:pt x="9926039" y="0"/>
                </a:lnTo>
                <a:lnTo>
                  <a:pt x="9926039" y="6389888"/>
                </a:lnTo>
                <a:lnTo>
                  <a:pt x="0" y="6389888"/>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8" name="TextBox 18"/>
          <p:cNvSpPr txBox="1"/>
          <p:nvPr/>
        </p:nvSpPr>
        <p:spPr>
          <a:xfrm>
            <a:off x="7519671" y="2522009"/>
            <a:ext cx="4333875" cy="807722"/>
          </a:xfrm>
          <a:prstGeom prst="rect">
            <a:avLst/>
          </a:prstGeom>
        </p:spPr>
        <p:txBody>
          <a:bodyPr lIns="0" tIns="0" rIns="0" bIns="0" rtlCol="0" anchor="t">
            <a:spAutoFit/>
          </a:bodyPr>
          <a:lstStyle/>
          <a:p>
            <a:pPr>
              <a:lnSpc>
                <a:spcPts val="3266"/>
              </a:lnSpc>
            </a:pPr>
            <a:r>
              <a:rPr lang="en-US" sz="2300" b="1" i="1">
                <a:solidFill>
                  <a:srgbClr val="B52320"/>
                </a:solidFill>
                <a:latin typeface="Arial" pitchFamily="34" charset="0"/>
              </a:rPr>
              <a:t>Antibodies in plasma: Kháng thể trong huyết tương</a:t>
            </a:r>
          </a:p>
        </p:txBody>
      </p:sp>
      <p:sp>
        <p:nvSpPr>
          <p:cNvPr id="19" name="TextBox 19"/>
          <p:cNvSpPr txBox="1"/>
          <p:nvPr/>
        </p:nvSpPr>
        <p:spPr>
          <a:xfrm>
            <a:off x="7503240" y="3384550"/>
            <a:ext cx="3999963" cy="1269578"/>
          </a:xfrm>
          <a:prstGeom prst="rect">
            <a:avLst/>
          </a:prstGeom>
        </p:spPr>
        <p:txBody>
          <a:bodyPr lIns="0" tIns="0" rIns="0" bIns="0" rtlCol="0" anchor="t">
            <a:spAutoFit/>
          </a:bodyPr>
          <a:lstStyle/>
          <a:p>
            <a:pPr>
              <a:lnSpc>
                <a:spcPts val="3266"/>
              </a:lnSpc>
            </a:pPr>
            <a:r>
              <a:rPr lang="en-US" sz="2300" b="1" i="1">
                <a:solidFill>
                  <a:srgbClr val="B52320"/>
                </a:solidFill>
                <a:latin typeface="Arial" pitchFamily="34" charset="0"/>
              </a:rPr>
              <a:t>Antigens in red blood cell: Kháng nguyên nằm trên màng hồng cầu</a:t>
            </a:r>
          </a:p>
        </p:txBody>
      </p:sp>
      <p:sp>
        <p:nvSpPr>
          <p:cNvPr id="20" name="TextBox 20"/>
          <p:cNvSpPr txBox="1"/>
          <p:nvPr/>
        </p:nvSpPr>
        <p:spPr>
          <a:xfrm>
            <a:off x="7519671" y="4734984"/>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301750"/>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a:latin typeface="Arial" pitchFamily="34" charset="0"/>
                </a:endParaRPr>
              </a:p>
            </p:txBody>
          </p:sp>
        </p:grpSp>
        <p:sp>
          <p:nvSpPr>
            <p:cNvPr id="9" name="TextBox 9"/>
            <p:cNvSpPr txBox="1"/>
            <p:nvPr/>
          </p:nvSpPr>
          <p:spPr>
            <a:xfrm>
              <a:off x="365193" y="445160"/>
              <a:ext cx="20910412"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Nhóm máu là sự phân loại máu dựa trên khác biệt về kháng nguyên trên bề mặt hồng cầu và kháng thể trong huyết tương của mỗi người</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094413" y="2795720"/>
            <a:ext cx="5408791" cy="3918453"/>
          </a:xfrm>
          <a:custGeom>
            <a:avLst/>
            <a:gdLst/>
            <a:ahLst/>
            <a:cxnLst/>
            <a:rect l="l" t="t" r="r" b="b"/>
            <a:pathLst>
              <a:path w="8115300" h="5877680">
                <a:moveTo>
                  <a:pt x="0" y="0"/>
                </a:moveTo>
                <a:lnTo>
                  <a:pt x="8115300" y="0"/>
                </a:lnTo>
                <a:lnTo>
                  <a:pt x="8115300" y="5877680"/>
                </a:lnTo>
                <a:lnTo>
                  <a:pt x="0" y="5877680"/>
                </a:lnTo>
                <a:lnTo>
                  <a:pt x="0" y="0"/>
                </a:lnTo>
                <a:close/>
              </a:path>
            </a:pathLst>
          </a:custGeom>
          <a:blipFill>
            <a:blip r:embed="rId5"/>
            <a:stretch>
              <a:fillRect l="-23343" r="-23343"/>
            </a:stretch>
          </a:blipFill>
        </p:spPr>
      </p:sp>
      <p:grpSp>
        <p:nvGrpSpPr>
          <p:cNvPr id="16" name="Group 16"/>
          <p:cNvGrpSpPr/>
          <p:nvPr/>
        </p:nvGrpSpPr>
        <p:grpSpPr>
          <a:xfrm>
            <a:off x="685622" y="2743200"/>
            <a:ext cx="5210778" cy="4651905"/>
            <a:chOff x="0" y="0"/>
            <a:chExt cx="10424271" cy="9303810"/>
          </a:xfrm>
        </p:grpSpPr>
        <p:grpSp>
          <p:nvGrpSpPr>
            <p:cNvPr id="17" name="Group 17"/>
            <p:cNvGrpSpPr/>
            <p:nvPr/>
          </p:nvGrpSpPr>
          <p:grpSpPr>
            <a:xfrm>
              <a:off x="0" y="0"/>
              <a:ext cx="10424271" cy="4891621"/>
              <a:chOff x="0" y="0"/>
              <a:chExt cx="2852102" cy="1338358"/>
            </a:xfrm>
          </p:grpSpPr>
          <p:sp>
            <p:nvSpPr>
              <p:cNvPr id="18" name="Freeform 18"/>
              <p:cNvSpPr/>
              <p:nvPr/>
            </p:nvSpPr>
            <p:spPr>
              <a:xfrm>
                <a:off x="0" y="0"/>
                <a:ext cx="2852102" cy="1338358"/>
              </a:xfrm>
              <a:custGeom>
                <a:avLst/>
                <a:gdLst/>
                <a:ahLst/>
                <a:cxnLst/>
                <a:rect l="l" t="t" r="r" b="b"/>
                <a:pathLst>
                  <a:path w="2852102" h="1338358">
                    <a:moveTo>
                      <a:pt x="2727642" y="59690"/>
                    </a:moveTo>
                    <a:cubicBezTo>
                      <a:pt x="2763202" y="59690"/>
                      <a:pt x="2792412" y="88900"/>
                      <a:pt x="2792412" y="124460"/>
                    </a:cubicBezTo>
                    <a:lnTo>
                      <a:pt x="2792412" y="1213898"/>
                    </a:lnTo>
                    <a:cubicBezTo>
                      <a:pt x="2792412" y="1249458"/>
                      <a:pt x="2763202" y="1278668"/>
                      <a:pt x="2727642" y="1278668"/>
                    </a:cubicBezTo>
                    <a:lnTo>
                      <a:pt x="124460" y="1278668"/>
                    </a:lnTo>
                    <a:cubicBezTo>
                      <a:pt x="88900" y="1278668"/>
                      <a:pt x="59690" y="1249458"/>
                      <a:pt x="59690" y="1213898"/>
                    </a:cubicBezTo>
                    <a:lnTo>
                      <a:pt x="59690" y="124460"/>
                    </a:lnTo>
                    <a:cubicBezTo>
                      <a:pt x="59690" y="88900"/>
                      <a:pt x="88900" y="59690"/>
                      <a:pt x="124460" y="59690"/>
                    </a:cubicBezTo>
                    <a:lnTo>
                      <a:pt x="2727642" y="59690"/>
                    </a:lnTo>
                    <a:moveTo>
                      <a:pt x="2727642" y="0"/>
                    </a:moveTo>
                    <a:lnTo>
                      <a:pt x="124460" y="0"/>
                    </a:lnTo>
                    <a:cubicBezTo>
                      <a:pt x="55880" y="0"/>
                      <a:pt x="0" y="55880"/>
                      <a:pt x="0" y="124460"/>
                    </a:cubicBezTo>
                    <a:lnTo>
                      <a:pt x="0" y="1213898"/>
                    </a:lnTo>
                    <a:cubicBezTo>
                      <a:pt x="0" y="1282478"/>
                      <a:pt x="55880" y="1338358"/>
                      <a:pt x="124460" y="1338358"/>
                    </a:cubicBezTo>
                    <a:lnTo>
                      <a:pt x="2727642" y="1338358"/>
                    </a:lnTo>
                    <a:cubicBezTo>
                      <a:pt x="2796222" y="1338358"/>
                      <a:pt x="2852102" y="1282478"/>
                      <a:pt x="2852102" y="1213898"/>
                    </a:cubicBezTo>
                    <a:lnTo>
                      <a:pt x="2852102" y="124460"/>
                    </a:lnTo>
                    <a:cubicBezTo>
                      <a:pt x="2852102" y="55880"/>
                      <a:pt x="2796222" y="0"/>
                      <a:pt x="2727642" y="0"/>
                    </a:cubicBezTo>
                    <a:close/>
                  </a:path>
                </a:pathLst>
              </a:custGeom>
              <a:solidFill>
                <a:srgbClr val="B52320"/>
              </a:solidFill>
            </p:spPr>
          </p:sp>
        </p:grpSp>
        <p:sp>
          <p:nvSpPr>
            <p:cNvPr id="19" name="TextBox 19"/>
            <p:cNvSpPr txBox="1"/>
            <p:nvPr/>
          </p:nvSpPr>
          <p:spPr>
            <a:xfrm>
              <a:off x="464153" y="365124"/>
              <a:ext cx="9495965"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Hiện nay, khoa học phát hiện ở người có khoảng trên 30 hệ nhóm máu. Trong đó, hệ nhóm máu ABO thường được quan tâm khi truyền máu</a:t>
              </a:r>
            </a:p>
          </p:txBody>
        </p:sp>
        <p:sp>
          <p:nvSpPr>
            <p:cNvPr id="20" name="Freeform 20"/>
            <p:cNvSpPr/>
            <p:nvPr/>
          </p:nvSpPr>
          <p:spPr>
            <a:xfrm>
              <a:off x="365194" y="4891621"/>
              <a:ext cx="9603165" cy="4412189"/>
            </a:xfrm>
            <a:custGeom>
              <a:avLst/>
              <a:gdLst/>
              <a:ahLst/>
              <a:cxnLst/>
              <a:rect l="l" t="t" r="r" b="b"/>
              <a:pathLst>
                <a:path w="9603165" h="4412189">
                  <a:moveTo>
                    <a:pt x="0" y="0"/>
                  </a:moveTo>
                  <a:lnTo>
                    <a:pt x="9603164" y="0"/>
                  </a:lnTo>
                  <a:lnTo>
                    <a:pt x="9603164" y="4412190"/>
                  </a:lnTo>
                  <a:lnTo>
                    <a:pt x="0" y="4412190"/>
                  </a:lnTo>
                  <a:lnTo>
                    <a:pt x="0" y="0"/>
                  </a:lnTo>
                  <a:close/>
                </a:path>
              </a:pathLst>
            </a:custGeom>
            <a:blipFill>
              <a:blip r:embed="rId6"/>
              <a:stretch>
                <a:fillRect l="-3802" t="-62970" r="-1854" b="-62970"/>
              </a:stretch>
            </a:blipFill>
          </p:spPr>
        </p:sp>
      </p:grpSp>
      <p:sp>
        <p:nvSpPr>
          <p:cNvPr id="21" name="TextBox 2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2" name="TextBox 2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301750"/>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365193" y="445160"/>
              <a:ext cx="2091041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truyền nhóm máu không phù hợp có thể sẽ xảy ra hiện tượng phá hủy hồng cầu gây nguy hiểm đến tính mạng người nhận</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5622" y="2743200"/>
            <a:ext cx="6461865" cy="3992533"/>
          </a:xfrm>
          <a:custGeom>
            <a:avLst/>
            <a:gdLst/>
            <a:ahLst/>
            <a:cxnLst/>
            <a:rect l="l" t="t" r="r" b="b"/>
            <a:pathLst>
              <a:path w="9695323" h="5988800">
                <a:moveTo>
                  <a:pt x="0" y="0"/>
                </a:moveTo>
                <a:lnTo>
                  <a:pt x="9695323" y="0"/>
                </a:lnTo>
                <a:lnTo>
                  <a:pt x="9695323" y="5988800"/>
                </a:lnTo>
                <a:lnTo>
                  <a:pt x="0" y="5988800"/>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grpSp>
        <p:nvGrpSpPr>
          <p:cNvPr id="18" name="Group 18"/>
          <p:cNvGrpSpPr/>
          <p:nvPr/>
        </p:nvGrpSpPr>
        <p:grpSpPr>
          <a:xfrm>
            <a:off x="7005971" y="2659311"/>
            <a:ext cx="4513664" cy="4096811"/>
            <a:chOff x="0" y="0"/>
            <a:chExt cx="9029679" cy="8193621"/>
          </a:xfrm>
        </p:grpSpPr>
        <p:grpSp>
          <p:nvGrpSpPr>
            <p:cNvPr id="19" name="Group 19"/>
            <p:cNvGrpSpPr/>
            <p:nvPr/>
          </p:nvGrpSpPr>
          <p:grpSpPr>
            <a:xfrm>
              <a:off x="0" y="0"/>
              <a:ext cx="9029679" cy="8193621"/>
              <a:chOff x="0" y="0"/>
              <a:chExt cx="2470538" cy="2241791"/>
            </a:xfrm>
          </p:grpSpPr>
          <p:sp>
            <p:nvSpPr>
              <p:cNvPr id="20" name="Freeform 20"/>
              <p:cNvSpPr/>
              <p:nvPr/>
            </p:nvSpPr>
            <p:spPr>
              <a:xfrm>
                <a:off x="0" y="0"/>
                <a:ext cx="2470539" cy="2241791"/>
              </a:xfrm>
              <a:custGeom>
                <a:avLst/>
                <a:gdLst/>
                <a:ahLst/>
                <a:cxnLst/>
                <a:rect l="l" t="t" r="r" b="b"/>
                <a:pathLst>
                  <a:path w="2470539" h="2241791">
                    <a:moveTo>
                      <a:pt x="2346078" y="59690"/>
                    </a:moveTo>
                    <a:cubicBezTo>
                      <a:pt x="2381638" y="59690"/>
                      <a:pt x="2410848" y="88900"/>
                      <a:pt x="2410848" y="124460"/>
                    </a:cubicBezTo>
                    <a:lnTo>
                      <a:pt x="2410848" y="2117331"/>
                    </a:lnTo>
                    <a:cubicBezTo>
                      <a:pt x="2410848" y="2152891"/>
                      <a:pt x="2381638" y="2182101"/>
                      <a:pt x="2346078" y="2182101"/>
                    </a:cubicBezTo>
                    <a:lnTo>
                      <a:pt x="124460" y="2182101"/>
                    </a:lnTo>
                    <a:cubicBezTo>
                      <a:pt x="88900" y="2182101"/>
                      <a:pt x="59690" y="2152891"/>
                      <a:pt x="59690" y="2117331"/>
                    </a:cubicBezTo>
                    <a:lnTo>
                      <a:pt x="59690" y="124460"/>
                    </a:lnTo>
                    <a:cubicBezTo>
                      <a:pt x="59690" y="88900"/>
                      <a:pt x="88900" y="59690"/>
                      <a:pt x="124460" y="59690"/>
                    </a:cubicBezTo>
                    <a:lnTo>
                      <a:pt x="2346078" y="59690"/>
                    </a:lnTo>
                    <a:moveTo>
                      <a:pt x="2346078" y="0"/>
                    </a:moveTo>
                    <a:lnTo>
                      <a:pt x="124460" y="0"/>
                    </a:lnTo>
                    <a:cubicBezTo>
                      <a:pt x="55880" y="0"/>
                      <a:pt x="0" y="55880"/>
                      <a:pt x="0" y="124460"/>
                    </a:cubicBezTo>
                    <a:lnTo>
                      <a:pt x="0" y="2117331"/>
                    </a:lnTo>
                    <a:cubicBezTo>
                      <a:pt x="0" y="2185912"/>
                      <a:pt x="55880" y="2241791"/>
                      <a:pt x="124460" y="2241791"/>
                    </a:cubicBezTo>
                    <a:lnTo>
                      <a:pt x="2346079" y="2241791"/>
                    </a:lnTo>
                    <a:cubicBezTo>
                      <a:pt x="2414659" y="2241791"/>
                      <a:pt x="2470539" y="2185912"/>
                      <a:pt x="2470539" y="2117331"/>
                    </a:cubicBezTo>
                    <a:lnTo>
                      <a:pt x="2470539" y="124460"/>
                    </a:lnTo>
                    <a:cubicBezTo>
                      <a:pt x="2470538" y="55880"/>
                      <a:pt x="2414658" y="0"/>
                      <a:pt x="2346078" y="0"/>
                    </a:cubicBezTo>
                    <a:close/>
                  </a:path>
                </a:pathLst>
              </a:custGeom>
              <a:solidFill>
                <a:srgbClr val="1D476E"/>
              </a:solidFill>
            </p:spPr>
          </p:sp>
        </p:grpSp>
        <p:sp>
          <p:nvSpPr>
            <p:cNvPr id="21" name="TextBox 21"/>
            <p:cNvSpPr txBox="1"/>
            <p:nvPr/>
          </p:nvSpPr>
          <p:spPr>
            <a:xfrm>
              <a:off x="402057" y="365126"/>
              <a:ext cx="8225564" cy="75401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Ví dụ, người cho máu có nhóm máu B, người nhận máu có nhóm máu A. Khi truyền máu người B vào cơ thể người A, kháng nguyên B sẽ kết hợp với kháng thể B trong máu người A gây ngưng kết hồng cầu =&gt; Tán huyết (Vỡ hồng cầu)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0" name="Group 10"/>
          <p:cNvGrpSpPr/>
          <p:nvPr/>
        </p:nvGrpSpPr>
        <p:grpSpPr>
          <a:xfrm>
            <a:off x="685622" y="1206500"/>
            <a:ext cx="10817582" cy="1135901"/>
            <a:chOff x="0" y="0"/>
            <a:chExt cx="21640800" cy="2271803"/>
          </a:xfrm>
        </p:grpSpPr>
        <p:grpSp>
          <p:nvGrpSpPr>
            <p:cNvPr id="11" name="Group 11"/>
            <p:cNvGrpSpPr/>
            <p:nvPr/>
          </p:nvGrpSpPr>
          <p:grpSpPr>
            <a:xfrm>
              <a:off x="815061" y="554958"/>
              <a:ext cx="20825739" cy="1716845"/>
              <a:chOff x="0" y="0"/>
              <a:chExt cx="4113726" cy="339130"/>
            </a:xfrm>
          </p:grpSpPr>
          <p:sp>
            <p:nvSpPr>
              <p:cNvPr id="12" name="Freeform 12"/>
              <p:cNvSpPr/>
              <p:nvPr/>
            </p:nvSpPr>
            <p:spPr>
              <a:xfrm>
                <a:off x="0" y="0"/>
                <a:ext cx="4113726" cy="339130"/>
              </a:xfrm>
              <a:custGeom>
                <a:avLst/>
                <a:gdLst/>
                <a:ahLst/>
                <a:cxnLst/>
                <a:rect l="l" t="t" r="r" b="b"/>
                <a:pathLst>
                  <a:path w="4113726" h="339130">
                    <a:moveTo>
                      <a:pt x="0" y="0"/>
                    </a:moveTo>
                    <a:lnTo>
                      <a:pt x="4113726" y="0"/>
                    </a:lnTo>
                    <a:lnTo>
                      <a:pt x="4113726" y="339130"/>
                    </a:lnTo>
                    <a:lnTo>
                      <a:pt x="0" y="33913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4" name="Freeform 14"/>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706322" y="1002864"/>
              <a:ext cx="19283742"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ý nghĩa thông tin về nhóm máu trong sổ khám sức khỏe</a:t>
              </a:r>
            </a:p>
          </p:txBody>
        </p:sp>
      </p:grpSp>
      <p:sp>
        <p:nvSpPr>
          <p:cNvPr id="16" name="Freeform 16"/>
          <p:cNvSpPr/>
          <p:nvPr/>
        </p:nvSpPr>
        <p:spPr>
          <a:xfrm>
            <a:off x="685621" y="2566459"/>
            <a:ext cx="1314118" cy="2276121"/>
          </a:xfrm>
          <a:custGeom>
            <a:avLst/>
            <a:gdLst/>
            <a:ahLst/>
            <a:cxnLst/>
            <a:rect l="l" t="t" r="r" b="b"/>
            <a:pathLst>
              <a:path w="1971690" h="3414182">
                <a:moveTo>
                  <a:pt x="0" y="0"/>
                </a:moveTo>
                <a:lnTo>
                  <a:pt x="1971690" y="0"/>
                </a:lnTo>
                <a:lnTo>
                  <a:pt x="1971690" y="3414182"/>
                </a:lnTo>
                <a:lnTo>
                  <a:pt x="0" y="34141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3454569" y="2879767"/>
            <a:ext cx="1317784" cy="2282471"/>
          </a:xfrm>
          <a:custGeom>
            <a:avLst/>
            <a:gdLst/>
            <a:ahLst/>
            <a:cxnLst/>
            <a:rect l="l" t="t" r="r" b="b"/>
            <a:pathLst>
              <a:path w="1977191" h="3423707">
                <a:moveTo>
                  <a:pt x="0" y="0"/>
                </a:moveTo>
                <a:lnTo>
                  <a:pt x="1977191" y="0"/>
                </a:lnTo>
                <a:lnTo>
                  <a:pt x="1977191" y="3423707"/>
                </a:lnTo>
                <a:lnTo>
                  <a:pt x="0" y="342370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8" name="Freeform 18"/>
          <p:cNvSpPr/>
          <p:nvPr/>
        </p:nvSpPr>
        <p:spPr>
          <a:xfrm>
            <a:off x="1999739" y="4202268"/>
            <a:ext cx="1108007" cy="2345598"/>
          </a:xfrm>
          <a:custGeom>
            <a:avLst/>
            <a:gdLst/>
            <a:ahLst/>
            <a:cxnLst/>
            <a:rect l="l" t="t" r="r" b="b"/>
            <a:pathLst>
              <a:path w="1662443" h="3518397">
                <a:moveTo>
                  <a:pt x="0" y="0"/>
                </a:moveTo>
                <a:lnTo>
                  <a:pt x="1662443" y="0"/>
                </a:lnTo>
                <a:lnTo>
                  <a:pt x="1662443" y="3518397"/>
                </a:lnTo>
                <a:lnTo>
                  <a:pt x="0" y="35183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TextBox 19"/>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0" name="TextBox 20"/>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21" name="TextBox 21"/>
          <p:cNvSpPr txBox="1"/>
          <p:nvPr/>
        </p:nvSpPr>
        <p:spPr>
          <a:xfrm>
            <a:off x="5224712" y="2522009"/>
            <a:ext cx="6294922" cy="2175211"/>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Ý nghĩa thông tin về nhóm máu trong sổ khám sức khỏe: Giúp các bác sĩ và bệnh nhân xác định chính xác nhóm máu, từ đó, có thể thực hiện truyền máu phù hợp và an toàn trong các trường hợp cần thiết.</a:t>
            </a:r>
            <a:endParaRPr lang="en-US" sz="23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50950"/>
            <a:ext cx="10817582" cy="1589802"/>
            <a:chOff x="0" y="0"/>
            <a:chExt cx="21640800" cy="3179603"/>
          </a:xfrm>
        </p:grpSpPr>
        <p:grpSp>
          <p:nvGrpSpPr>
            <p:cNvPr id="6" name="Group 6"/>
            <p:cNvGrpSpPr/>
            <p:nvPr/>
          </p:nvGrpSpPr>
          <p:grpSpPr>
            <a:xfrm>
              <a:off x="0" y="0"/>
              <a:ext cx="21640800" cy="3179603"/>
              <a:chOff x="0" y="0"/>
              <a:chExt cx="4274726" cy="628070"/>
            </a:xfrm>
          </p:grpSpPr>
          <p:sp>
            <p:nvSpPr>
              <p:cNvPr id="7" name="Freeform 7"/>
              <p:cNvSpPr/>
              <p:nvPr/>
            </p:nvSpPr>
            <p:spPr>
              <a:xfrm>
                <a:off x="0" y="0"/>
                <a:ext cx="4274726" cy="628070"/>
              </a:xfrm>
              <a:custGeom>
                <a:avLst/>
                <a:gdLst/>
                <a:ahLst/>
                <a:cxnLst/>
                <a:rect l="l" t="t" r="r" b="b"/>
                <a:pathLst>
                  <a:path w="4274726" h="628070">
                    <a:moveTo>
                      <a:pt x="0" y="0"/>
                    </a:moveTo>
                    <a:lnTo>
                      <a:pt x="4274726" y="0"/>
                    </a:lnTo>
                    <a:lnTo>
                      <a:pt x="4274726" y="628070"/>
                    </a:lnTo>
                    <a:lnTo>
                      <a:pt x="0" y="628070"/>
                    </a:lnTo>
                    <a:close/>
                  </a:path>
                </a:pathLst>
              </a:custGeom>
              <a:gradFill rotWithShape="1">
                <a:gsLst>
                  <a:gs pos="0">
                    <a:srgbClr val="FF3131">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365423" y="344144"/>
              <a:ext cx="20792825" cy="2539155"/>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Trong một số trường hợp, có thể truyền khác nhóm máu với số lượng nhỏ (khoảng 250 ml) nhưng cần đảm bảo hồng cầu của máu truyền không bị phá hủy trong người nhận</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5621" y="2999502"/>
            <a:ext cx="6048161" cy="3752106"/>
          </a:xfrm>
          <a:custGeom>
            <a:avLst/>
            <a:gdLst/>
            <a:ahLst/>
            <a:cxnLst/>
            <a:rect l="l" t="t" r="r" b="b"/>
            <a:pathLst>
              <a:path w="9074604" h="5628159">
                <a:moveTo>
                  <a:pt x="0" y="0"/>
                </a:moveTo>
                <a:lnTo>
                  <a:pt x="9074604" y="0"/>
                </a:lnTo>
                <a:lnTo>
                  <a:pt x="9074604" y="5628158"/>
                </a:lnTo>
                <a:lnTo>
                  <a:pt x="0" y="5628158"/>
                </a:lnTo>
                <a:lnTo>
                  <a:pt x="0" y="0"/>
                </a:lnTo>
                <a:close/>
              </a:path>
            </a:pathLst>
          </a:custGeom>
          <a:blipFill>
            <a:blip r:embed="rId5"/>
            <a:stretch>
              <a:fillRect t="-7094" b="-18669"/>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8" name="TextBox 18"/>
          <p:cNvSpPr txBox="1"/>
          <p:nvPr/>
        </p:nvSpPr>
        <p:spPr>
          <a:xfrm>
            <a:off x="7005854" y="2955053"/>
            <a:ext cx="4497350" cy="1692771"/>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Ví dụ: người nhóm máu O có thể truyền máu cho người nhóm máu O, A, B, AB như sơ đồ truyền máu trong hình</a:t>
            </a:r>
          </a:p>
        </p:txBody>
      </p:sp>
      <p:sp>
        <p:nvSpPr>
          <p:cNvPr id="19" name="TextBox 19"/>
          <p:cNvSpPr txBox="1"/>
          <p:nvPr/>
        </p:nvSpPr>
        <p:spPr>
          <a:xfrm>
            <a:off x="7022284" y="4705535"/>
            <a:ext cx="4497350" cy="807722"/>
          </a:xfrm>
          <a:prstGeom prst="rect">
            <a:avLst/>
          </a:prstGeom>
        </p:spPr>
        <p:txBody>
          <a:bodyPr lIns="0" tIns="0" rIns="0" bIns="0" rtlCol="0" anchor="t">
            <a:spAutoFit/>
          </a:bodyPr>
          <a:lstStyle/>
          <a:p>
            <a:pPr algn="just">
              <a:lnSpc>
                <a:spcPts val="3266"/>
              </a:lnSpc>
            </a:pPr>
            <a:r>
              <a:rPr lang="en-US" sz="2300" b="1">
                <a:solidFill>
                  <a:srgbClr val="B52320"/>
                </a:solidFill>
                <a:latin typeface="Arial" pitchFamily="34" charset="0"/>
              </a:rPr>
              <a:t>Donor: Người cho</a:t>
            </a:r>
          </a:p>
          <a:p>
            <a:pPr algn="just">
              <a:lnSpc>
                <a:spcPts val="3266"/>
              </a:lnSpc>
              <a:spcBef>
                <a:spcPct val="0"/>
              </a:spcBef>
            </a:pPr>
            <a:r>
              <a:rPr lang="en-US" sz="2300" b="1">
                <a:solidFill>
                  <a:srgbClr val="B52320"/>
                </a:solidFill>
                <a:latin typeface="Arial" pitchFamily="34" charset="0"/>
              </a:rPr>
              <a:t>Recipient: Người nhận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0" name="Group 10"/>
          <p:cNvGrpSpPr/>
          <p:nvPr/>
        </p:nvGrpSpPr>
        <p:grpSpPr>
          <a:xfrm>
            <a:off x="845252" y="1545353"/>
            <a:ext cx="10657952" cy="4347375"/>
            <a:chOff x="0" y="0"/>
            <a:chExt cx="6033993" cy="2460623"/>
          </a:xfrm>
        </p:grpSpPr>
        <p:sp>
          <p:nvSpPr>
            <p:cNvPr id="11" name="Freeform 11"/>
            <p:cNvSpPr/>
            <p:nvPr/>
          </p:nvSpPr>
          <p:spPr>
            <a:xfrm>
              <a:off x="0" y="0"/>
              <a:ext cx="6033993" cy="2460623"/>
            </a:xfrm>
            <a:custGeom>
              <a:avLst/>
              <a:gdLst/>
              <a:ahLst/>
              <a:cxnLst/>
              <a:rect l="l" t="t" r="r" b="b"/>
              <a:pathLst>
                <a:path w="6033993" h="2460623">
                  <a:moveTo>
                    <a:pt x="5909533" y="59690"/>
                  </a:moveTo>
                  <a:cubicBezTo>
                    <a:pt x="5945093" y="59690"/>
                    <a:pt x="5974303" y="88900"/>
                    <a:pt x="5974303" y="124460"/>
                  </a:cubicBezTo>
                  <a:lnTo>
                    <a:pt x="5974303" y="2336163"/>
                  </a:lnTo>
                  <a:cubicBezTo>
                    <a:pt x="5974303" y="2371723"/>
                    <a:pt x="5945093" y="2400933"/>
                    <a:pt x="5909533" y="2400933"/>
                  </a:cubicBezTo>
                  <a:lnTo>
                    <a:pt x="124460" y="2400933"/>
                  </a:lnTo>
                  <a:cubicBezTo>
                    <a:pt x="88900" y="2400933"/>
                    <a:pt x="59690" y="2371723"/>
                    <a:pt x="59690" y="2336163"/>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336163"/>
                  </a:lnTo>
                  <a:cubicBezTo>
                    <a:pt x="0" y="2404743"/>
                    <a:pt x="55880" y="2460623"/>
                    <a:pt x="124460" y="2460623"/>
                  </a:cubicBezTo>
                  <a:lnTo>
                    <a:pt x="5909533" y="2460623"/>
                  </a:lnTo>
                  <a:cubicBezTo>
                    <a:pt x="5978113" y="2460623"/>
                    <a:pt x="6033993" y="2404743"/>
                    <a:pt x="6033993" y="2336163"/>
                  </a:cubicBezTo>
                  <a:lnTo>
                    <a:pt x="6033993" y="124460"/>
                  </a:lnTo>
                  <a:cubicBezTo>
                    <a:pt x="6033993" y="55880"/>
                    <a:pt x="5978113" y="0"/>
                    <a:pt x="5909533" y="0"/>
                  </a:cubicBezTo>
                  <a:close/>
                </a:path>
              </a:pathLst>
            </a:custGeom>
            <a:solidFill>
              <a:srgbClr val="00BF63"/>
            </a:solidFill>
          </p:spPr>
        </p:sp>
      </p:grpSp>
      <p:graphicFrame>
        <p:nvGraphicFramePr>
          <p:cNvPr id="12" name="Table 12"/>
          <p:cNvGraphicFramePr>
            <a:graphicFrameLocks noGrp="1"/>
          </p:cNvGraphicFramePr>
          <p:nvPr>
            <p:extLst>
              <p:ext uri="{D42A27DB-BD31-4B8C-83A1-F6EECF244321}">
                <p14:modId xmlns:p14="http://schemas.microsoft.com/office/powerpoint/2010/main" val="1660641057"/>
              </p:ext>
            </p:extLst>
          </p:nvPr>
        </p:nvGraphicFramePr>
        <p:xfrm>
          <a:off x="1377757" y="3039323"/>
          <a:ext cx="9698809" cy="2461986"/>
        </p:xfrm>
        <a:graphic>
          <a:graphicData uri="http://schemas.openxmlformats.org/drawingml/2006/table">
            <a:tbl>
              <a:tblPr/>
              <a:tblGrid>
                <a:gridCol w="881203">
                  <a:extLst>
                    <a:ext uri="{9D8B030D-6E8A-4147-A177-3AD203B41FA5}">
                      <a16:colId xmlns="" xmlns:a16="http://schemas.microsoft.com/office/drawing/2014/main" val="20000"/>
                    </a:ext>
                  </a:extLst>
                </a:gridCol>
                <a:gridCol w="2213114">
                  <a:extLst>
                    <a:ext uri="{9D8B030D-6E8A-4147-A177-3AD203B41FA5}">
                      <a16:colId xmlns="" xmlns:a16="http://schemas.microsoft.com/office/drawing/2014/main" val="20001"/>
                    </a:ext>
                  </a:extLst>
                </a:gridCol>
                <a:gridCol w="2213114">
                  <a:extLst>
                    <a:ext uri="{9D8B030D-6E8A-4147-A177-3AD203B41FA5}">
                      <a16:colId xmlns="" xmlns:a16="http://schemas.microsoft.com/office/drawing/2014/main" val="20002"/>
                    </a:ext>
                  </a:extLst>
                </a:gridCol>
                <a:gridCol w="2213114">
                  <a:extLst>
                    <a:ext uri="{9D8B030D-6E8A-4147-A177-3AD203B41FA5}">
                      <a16:colId xmlns="" xmlns:a16="http://schemas.microsoft.com/office/drawing/2014/main" val="20003"/>
                    </a:ext>
                  </a:extLst>
                </a:gridCol>
                <a:gridCol w="2178264">
                  <a:extLst>
                    <a:ext uri="{9D8B030D-6E8A-4147-A177-3AD203B41FA5}">
                      <a16:colId xmlns="" xmlns:a16="http://schemas.microsoft.com/office/drawing/2014/main" val="20004"/>
                    </a:ext>
                  </a:extLst>
                </a:gridCol>
              </a:tblGrid>
              <a:tr h="1585686">
                <a:tc>
                  <a:txBody>
                    <a:bodyPr/>
                    <a:lstStyle/>
                    <a:p>
                      <a:pPr algn="ctr">
                        <a:lnSpc>
                          <a:spcPct val="120000"/>
                        </a:lnSpc>
                        <a:defRPr/>
                      </a:pPr>
                      <a:r>
                        <a:rPr lang="en-US" sz="2300" b="1">
                          <a:solidFill>
                            <a:srgbClr val="000000"/>
                          </a:solidFill>
                          <a:latin typeface="Arial" pitchFamily="34" charset="0"/>
                        </a:rPr>
                        <a:t>STT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Tên chủ hộ</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người trong gia đình</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người đã tham gia hiến máu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lần tham gia hiến máu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extLst>
                  <a:ext uri="{0D108BD9-81ED-4DB2-BD59-A6C34878D82A}">
                    <a16:rowId xmlns="" xmlns:a16="http://schemas.microsoft.com/office/drawing/2014/main" val="10000"/>
                  </a:ext>
                </a:extLst>
              </a:tr>
              <a:tr h="751114">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13" name="Freeform 13"/>
          <p:cNvSpPr/>
          <p:nvPr/>
        </p:nvSpPr>
        <p:spPr>
          <a:xfrm>
            <a:off x="685622" y="1244600"/>
            <a:ext cx="1650903" cy="1651333"/>
          </a:xfrm>
          <a:custGeom>
            <a:avLst/>
            <a:gdLst/>
            <a:ahLst/>
            <a:cxnLst/>
            <a:rect l="l" t="t" r="r" b="b"/>
            <a:pathLst>
              <a:path w="2476999" h="2476999">
                <a:moveTo>
                  <a:pt x="0" y="0"/>
                </a:moveTo>
                <a:lnTo>
                  <a:pt x="2476999" y="0"/>
                </a:lnTo>
                <a:lnTo>
                  <a:pt x="2476999" y="2476999"/>
                </a:lnTo>
                <a:lnTo>
                  <a:pt x="0" y="247699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6" name="TextBox 16"/>
          <p:cNvSpPr txBox="1"/>
          <p:nvPr/>
        </p:nvSpPr>
        <p:spPr>
          <a:xfrm>
            <a:off x="2412067" y="1672500"/>
            <a:ext cx="8864845"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Tìm hiểu phong trào hiến máu nhân đạo ở địa phương em theo mẫu phiếu điều tra sau. Phiếu điều tra tỉ lệ người tham gia hiến máu nhân đạo tại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259157"/>
            <a:ext cx="5821196" cy="3131847"/>
            <a:chOff x="0" y="0"/>
            <a:chExt cx="11645425" cy="6263694"/>
          </a:xfrm>
        </p:grpSpPr>
        <p:grpSp>
          <p:nvGrpSpPr>
            <p:cNvPr id="8" name="Group 8"/>
            <p:cNvGrpSpPr/>
            <p:nvPr/>
          </p:nvGrpSpPr>
          <p:grpSpPr>
            <a:xfrm>
              <a:off x="0" y="0"/>
              <a:ext cx="11645425" cy="6263694"/>
              <a:chOff x="0" y="0"/>
              <a:chExt cx="2300331" cy="1237273"/>
            </a:xfrm>
          </p:grpSpPr>
          <p:sp>
            <p:nvSpPr>
              <p:cNvPr id="9" name="Freeform 9"/>
              <p:cNvSpPr/>
              <p:nvPr/>
            </p:nvSpPr>
            <p:spPr>
              <a:xfrm>
                <a:off x="0" y="0"/>
                <a:ext cx="2300331" cy="1237273"/>
              </a:xfrm>
              <a:custGeom>
                <a:avLst/>
                <a:gdLst/>
                <a:ahLst/>
                <a:cxnLst/>
                <a:rect l="l" t="t" r="r" b="b"/>
                <a:pathLst>
                  <a:path w="2300331" h="1237273">
                    <a:moveTo>
                      <a:pt x="45207" y="0"/>
                    </a:moveTo>
                    <a:lnTo>
                      <a:pt x="2255124" y="0"/>
                    </a:lnTo>
                    <a:cubicBezTo>
                      <a:pt x="2267114" y="0"/>
                      <a:pt x="2278612" y="4763"/>
                      <a:pt x="2287090" y="13241"/>
                    </a:cubicBezTo>
                    <a:cubicBezTo>
                      <a:pt x="2295568" y="21719"/>
                      <a:pt x="2300331" y="33217"/>
                      <a:pt x="2300331" y="45207"/>
                    </a:cubicBezTo>
                    <a:lnTo>
                      <a:pt x="2300331" y="1192066"/>
                    </a:lnTo>
                    <a:cubicBezTo>
                      <a:pt x="2300331" y="1204056"/>
                      <a:pt x="2295568" y="1215554"/>
                      <a:pt x="2287090" y="1224032"/>
                    </a:cubicBezTo>
                    <a:cubicBezTo>
                      <a:pt x="2278612" y="1232510"/>
                      <a:pt x="2267114" y="1237273"/>
                      <a:pt x="2255124" y="1237273"/>
                    </a:cubicBezTo>
                    <a:lnTo>
                      <a:pt x="45207" y="1237273"/>
                    </a:lnTo>
                    <a:cubicBezTo>
                      <a:pt x="33217" y="1237273"/>
                      <a:pt x="21719" y="1232510"/>
                      <a:pt x="13241" y="1224032"/>
                    </a:cubicBezTo>
                    <a:cubicBezTo>
                      <a:pt x="4763" y="1215554"/>
                      <a:pt x="0" y="1204056"/>
                      <a:pt x="0" y="1192066"/>
                    </a:cubicBezTo>
                    <a:lnTo>
                      <a:pt x="0" y="45207"/>
                    </a:lnTo>
                    <a:cubicBezTo>
                      <a:pt x="0" y="33217"/>
                      <a:pt x="4763" y="21719"/>
                      <a:pt x="13241" y="13241"/>
                    </a:cubicBezTo>
                    <a:cubicBezTo>
                      <a:pt x="21719" y="4763"/>
                      <a:pt x="33217" y="0"/>
                      <a:pt x="45207" y="0"/>
                    </a:cubicBez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172027" y="235190"/>
              <a:ext cx="11301373" cy="592469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a:t>
              </a:r>
            </a:p>
            <a:p>
              <a:pPr algn="just">
                <a:lnSpc>
                  <a:spcPct val="120000"/>
                </a:lnSpc>
              </a:pPr>
              <a:r>
                <a:rPr lang="en-US" sz="2300" b="1">
                  <a:solidFill>
                    <a:srgbClr val="000000"/>
                  </a:solidFill>
                  <a:latin typeface="Arial" pitchFamily="34" charset="0"/>
                </a:rPr>
                <a:t>a) Nêu tên và chức năng các cơ quan của hệ tuần hoàn</a:t>
              </a:r>
            </a:p>
            <a:p>
              <a:pPr algn="just">
                <a:lnSpc>
                  <a:spcPct val="120000"/>
                </a:lnSpc>
                <a:spcBef>
                  <a:spcPct val="0"/>
                </a:spcBef>
              </a:pPr>
              <a:r>
                <a:rPr lang="en-US" sz="2300" b="1">
                  <a:solidFill>
                    <a:srgbClr val="000000"/>
                  </a:solidFill>
                  <a:latin typeface="Arial" pitchFamily="34" charset="0"/>
                </a:rPr>
                <a:t>b) Mô tả đường đi của máu trong hai vòng tuần hoàn: vòng tuần hoàn nhỏ (vòng tuần hoàn phổi) và vòng tuần hoàn lớn (vòng tuần hoàn cơ thể)</a:t>
              </a:r>
            </a:p>
          </p:txBody>
        </p:sp>
      </p:grpSp>
      <p:sp>
        <p:nvSpPr>
          <p:cNvPr id="12" name="Freeform 12"/>
          <p:cNvSpPr/>
          <p:nvPr/>
        </p:nvSpPr>
        <p:spPr>
          <a:xfrm>
            <a:off x="6709412"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sp>
        <p:nvSpPr>
          <p:cNvPr id="14" name="TextBox 14"/>
          <p:cNvSpPr txBox="1"/>
          <p:nvPr/>
        </p:nvSpPr>
        <p:spPr>
          <a:xfrm>
            <a:off x="685621" y="4524354"/>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 xmlns:a16="http://schemas.microsoft.com/office/drawing/2014/main" id="{82F53C26-248E-4AEB-9999-D41DB034BA6C}"/>
              </a:ext>
            </a:extLst>
          </p:cNvPr>
          <p:cNvSpPr/>
          <p:nvPr/>
        </p:nvSpPr>
        <p:spPr>
          <a:xfrm>
            <a:off x="2948940" y="1789608"/>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 xmlns:a16="http://schemas.microsoft.com/office/drawing/2014/main" id="{65DA152C-4C6C-4037-B246-7F8E64CF95AF}"/>
              </a:ext>
            </a:extLst>
          </p:cNvPr>
          <p:cNvSpPr txBox="1"/>
          <p:nvPr/>
        </p:nvSpPr>
        <p:spPr>
          <a:xfrm>
            <a:off x="3633342" y="1904377"/>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 xmlns:a16="http://schemas.microsoft.com/office/drawing/2014/main" id="{9AE76C8D-9DAB-4AE4-B856-EF1264754410}"/>
              </a:ext>
            </a:extLst>
          </p:cNvPr>
          <p:cNvGrpSpPr/>
          <p:nvPr/>
        </p:nvGrpSpPr>
        <p:grpSpPr>
          <a:xfrm>
            <a:off x="8128311" y="1894218"/>
            <a:ext cx="641050" cy="638320"/>
            <a:chOff x="3626754" y="167081"/>
            <a:chExt cx="801748" cy="801748"/>
          </a:xfrm>
        </p:grpSpPr>
        <p:sp>
          <p:nvSpPr>
            <p:cNvPr id="120" name="Oval 119">
              <a:extLst>
                <a:ext uri="{FF2B5EF4-FFF2-40B4-BE49-F238E27FC236}">
                  <a16:creationId xmlns=""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 xmlns:a16="http://schemas.microsoft.com/office/drawing/2014/main" id="{80D076BC-083F-4DED-A9EC-590CC6F2322B}"/>
              </a:ext>
            </a:extLst>
          </p:cNvPr>
          <p:cNvGrpSpPr/>
          <p:nvPr/>
        </p:nvGrpSpPr>
        <p:grpSpPr>
          <a:xfrm>
            <a:off x="3073712" y="1894218"/>
            <a:ext cx="641050" cy="638320"/>
            <a:chOff x="7758026" y="167081"/>
            <a:chExt cx="801748" cy="801748"/>
          </a:xfrm>
        </p:grpSpPr>
        <p:sp>
          <p:nvSpPr>
            <p:cNvPr id="127" name="Oval 126">
              <a:extLst>
                <a:ext uri="{FF2B5EF4-FFF2-40B4-BE49-F238E27FC236}">
                  <a16:creationId xmlns=""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 xmlns:a16="http://schemas.microsoft.com/office/drawing/2014/main" id="{65DA152C-4C6C-4037-B246-7F8E64CF95AF}"/>
              </a:ext>
            </a:extLst>
          </p:cNvPr>
          <p:cNvSpPr txBox="1"/>
          <p:nvPr/>
        </p:nvSpPr>
        <p:spPr>
          <a:xfrm>
            <a:off x="235446" y="194479"/>
            <a:ext cx="10785051" cy="1323094"/>
          </a:xfrm>
          <a:prstGeom prst="rect">
            <a:avLst/>
          </a:prstGeom>
          <a:noFill/>
        </p:spPr>
        <p:txBody>
          <a:bodyPr wrap="square" rtlCol="0">
            <a:spAutoFit/>
          </a:bodyPr>
          <a:lstStyle/>
          <a:p>
            <a:pPr algn="ctr" defTabSz="914126"/>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p>
          <a:p>
            <a:pPr algn="ctr" defTabSz="914126"/>
            <a:r>
              <a:rPr lang="en-US" sz="4799" b="1" dirty="0">
                <a:solidFill>
                  <a:srgbClr val="FC6E51"/>
                </a:solidFill>
                <a:effectLst>
                  <a:outerShdw blurRad="38100" dist="38100" dir="2700000" algn="tl">
                    <a:srgbClr val="000000">
                      <a:alpha val="43137"/>
                    </a:srgbClr>
                  </a:outerShdw>
                </a:effectLst>
                <a:latin typeface="Averta Std ExtraBold" panose="00000900000000000000" pitchFamily="50" charset="0"/>
              </a:rPr>
              <a:t>MÁU VÀ HỆ TUẦN HOÀN</a:t>
            </a:r>
          </a:p>
        </p:txBody>
      </p:sp>
      <p:sp>
        <p:nvSpPr>
          <p:cNvPr id="17" name="!!1a">
            <a:extLst>
              <a:ext uri="{FF2B5EF4-FFF2-40B4-BE49-F238E27FC236}">
                <a16:creationId xmlns="" xmlns:a16="http://schemas.microsoft.com/office/drawing/2014/main" id="{65DA152C-4C6C-4037-B246-7F8E64CF95AF}"/>
              </a:ext>
            </a:extLst>
          </p:cNvPr>
          <p:cNvSpPr txBox="1"/>
          <p:nvPr/>
        </p:nvSpPr>
        <p:spPr>
          <a:xfrm>
            <a:off x="235447" y="3004202"/>
            <a:ext cx="11313312" cy="2861577"/>
          </a:xfrm>
          <a:prstGeom prst="rect">
            <a:avLst/>
          </a:prstGeom>
          <a:noFill/>
        </p:spPr>
        <p:txBody>
          <a:bodyPr wrap="square" rtlCol="0">
            <a:spAutoFit/>
          </a:bodyPr>
          <a:lstStyle/>
          <a:p>
            <a:pPr algn="ctr" defTabSz="914126">
              <a:lnSpc>
                <a:spcPct val="150000"/>
              </a:lnSpc>
            </a:pP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1.25E-6 1.48148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6709412"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grpSp>
        <p:nvGrpSpPr>
          <p:cNvPr id="8" name="Group 8"/>
          <p:cNvGrpSpPr/>
          <p:nvPr/>
        </p:nvGrpSpPr>
        <p:grpSpPr>
          <a:xfrm>
            <a:off x="685621" y="1259157"/>
            <a:ext cx="6023791" cy="2103569"/>
            <a:chOff x="0" y="0"/>
            <a:chExt cx="12050720" cy="4207139"/>
          </a:xfrm>
        </p:grpSpPr>
        <p:grpSp>
          <p:nvGrpSpPr>
            <p:cNvPr id="9" name="Group 9"/>
            <p:cNvGrpSpPr/>
            <p:nvPr/>
          </p:nvGrpSpPr>
          <p:grpSpPr>
            <a:xfrm>
              <a:off x="0" y="0"/>
              <a:ext cx="12050720" cy="4207139"/>
              <a:chOff x="0" y="0"/>
              <a:chExt cx="2380389" cy="831040"/>
            </a:xfrm>
          </p:grpSpPr>
          <p:sp>
            <p:nvSpPr>
              <p:cNvPr id="10" name="Freeform 10"/>
              <p:cNvSpPr/>
              <p:nvPr/>
            </p:nvSpPr>
            <p:spPr>
              <a:xfrm>
                <a:off x="0" y="0"/>
                <a:ext cx="2380389" cy="831040"/>
              </a:xfrm>
              <a:custGeom>
                <a:avLst/>
                <a:gdLst/>
                <a:ahLst/>
                <a:cxnLst/>
                <a:rect l="l" t="t" r="r" b="b"/>
                <a:pathLst>
                  <a:path w="2380389" h="831040">
                    <a:moveTo>
                      <a:pt x="0" y="0"/>
                    </a:moveTo>
                    <a:lnTo>
                      <a:pt x="2380389" y="0"/>
                    </a:lnTo>
                    <a:lnTo>
                      <a:pt x="2380389" y="831040"/>
                    </a:lnTo>
                    <a:lnTo>
                      <a:pt x="0" y="831040"/>
                    </a:lnTo>
                    <a:close/>
                  </a:path>
                </a:pathLst>
              </a:custGeom>
              <a:gradFill rotWithShape="1">
                <a:gsLst>
                  <a:gs pos="0">
                    <a:srgbClr val="CDFFD8">
                      <a:alpha val="100000"/>
                    </a:srgbClr>
                  </a:gs>
                  <a:gs pos="100000">
                    <a:srgbClr val="94B9FF">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03359" y="445160"/>
              <a:ext cx="11644002" cy="330821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tuần hoàn của cơ thể gồm tim và hệ thống mạch máu, hoạt động phối hợp nhịp nhàng giúp vận chuyển máu đi khắp cơ thể</a:t>
              </a:r>
            </a:p>
          </p:txBody>
        </p:sp>
      </p:gr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4" name="Group 14"/>
          <p:cNvGrpSpPr/>
          <p:nvPr/>
        </p:nvGrpSpPr>
        <p:grpSpPr>
          <a:xfrm>
            <a:off x="685621" y="3540526"/>
            <a:ext cx="6023791" cy="3018770"/>
            <a:chOff x="0" y="0"/>
            <a:chExt cx="12050720" cy="6037539"/>
          </a:xfrm>
        </p:grpSpPr>
        <p:grpSp>
          <p:nvGrpSpPr>
            <p:cNvPr id="15" name="Group 15"/>
            <p:cNvGrpSpPr/>
            <p:nvPr/>
          </p:nvGrpSpPr>
          <p:grpSpPr>
            <a:xfrm>
              <a:off x="1670781" y="867781"/>
              <a:ext cx="10379939" cy="4301978"/>
              <a:chOff x="0" y="0"/>
              <a:chExt cx="2050358" cy="849773"/>
            </a:xfrm>
          </p:grpSpPr>
          <p:sp>
            <p:nvSpPr>
              <p:cNvPr id="16" name="Freeform 16"/>
              <p:cNvSpPr/>
              <p:nvPr/>
            </p:nvSpPr>
            <p:spPr>
              <a:xfrm>
                <a:off x="0" y="0"/>
                <a:ext cx="2050358" cy="849773"/>
              </a:xfrm>
              <a:custGeom>
                <a:avLst/>
                <a:gdLst/>
                <a:ahLst/>
                <a:cxnLst/>
                <a:rect l="l" t="t" r="r" b="b"/>
                <a:pathLst>
                  <a:path w="2050358" h="849773">
                    <a:moveTo>
                      <a:pt x="50718" y="0"/>
                    </a:moveTo>
                    <a:lnTo>
                      <a:pt x="1999640" y="0"/>
                    </a:lnTo>
                    <a:cubicBezTo>
                      <a:pt x="2013092" y="0"/>
                      <a:pt x="2025992" y="5343"/>
                      <a:pt x="2035503" y="14855"/>
                    </a:cubicBezTo>
                    <a:cubicBezTo>
                      <a:pt x="2045015" y="24366"/>
                      <a:pt x="2050358" y="37267"/>
                      <a:pt x="2050358" y="50718"/>
                    </a:cubicBezTo>
                    <a:lnTo>
                      <a:pt x="2050358" y="799055"/>
                    </a:lnTo>
                    <a:cubicBezTo>
                      <a:pt x="2050358" y="812507"/>
                      <a:pt x="2045015" y="825407"/>
                      <a:pt x="2035503" y="834918"/>
                    </a:cubicBezTo>
                    <a:cubicBezTo>
                      <a:pt x="2025992" y="844430"/>
                      <a:pt x="2013092" y="849773"/>
                      <a:pt x="1999640" y="849773"/>
                    </a:cubicBezTo>
                    <a:lnTo>
                      <a:pt x="50718" y="849773"/>
                    </a:lnTo>
                    <a:cubicBezTo>
                      <a:pt x="37267" y="849773"/>
                      <a:pt x="24366" y="844430"/>
                      <a:pt x="14855" y="834918"/>
                    </a:cubicBezTo>
                    <a:cubicBezTo>
                      <a:pt x="5343" y="825407"/>
                      <a:pt x="0" y="812507"/>
                      <a:pt x="0" y="799055"/>
                    </a:cubicBezTo>
                    <a:lnTo>
                      <a:pt x="0" y="50718"/>
                    </a:lnTo>
                    <a:cubicBezTo>
                      <a:pt x="0" y="37267"/>
                      <a:pt x="5343" y="24366"/>
                      <a:pt x="14855" y="14855"/>
                    </a:cubicBezTo>
                    <a:cubicBezTo>
                      <a:pt x="24366" y="5343"/>
                      <a:pt x="37267" y="0"/>
                      <a:pt x="50718"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Freeform 18"/>
            <p:cNvSpPr/>
            <p:nvPr/>
          </p:nvSpPr>
          <p:spPr>
            <a:xfrm>
              <a:off x="0" y="0"/>
              <a:ext cx="3728181" cy="6037539"/>
            </a:xfrm>
            <a:custGeom>
              <a:avLst/>
              <a:gdLst/>
              <a:ahLst/>
              <a:cxnLst/>
              <a:rect l="l" t="t" r="r" b="b"/>
              <a:pathLst>
                <a:path w="3728181" h="6037539">
                  <a:moveTo>
                    <a:pt x="0" y="0"/>
                  </a:moveTo>
                  <a:lnTo>
                    <a:pt x="3728181" y="0"/>
                  </a:lnTo>
                  <a:lnTo>
                    <a:pt x="3728181" y="6037539"/>
                  </a:lnTo>
                  <a:lnTo>
                    <a:pt x="0" y="6037539"/>
                  </a:lnTo>
                  <a:lnTo>
                    <a:pt x="0" y="0"/>
                  </a:lnTo>
                  <a:close/>
                </a:path>
              </a:pathLst>
            </a:custGeom>
            <a:blipFill>
              <a:blip r:embed="rId7"/>
              <a:stretch>
                <a:fillRect/>
              </a:stretch>
            </a:blipFill>
          </p:spPr>
        </p:sp>
        <p:sp>
          <p:nvSpPr>
            <p:cNvPr id="19" name="TextBox 19"/>
            <p:cNvSpPr txBox="1"/>
            <p:nvPr/>
          </p:nvSpPr>
          <p:spPr>
            <a:xfrm>
              <a:off x="4150515" y="1360362"/>
              <a:ext cx="7494912"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Tim co dãn đều đặn, liên tục, giúp đẩy máu ra động mạch và hút máu từ tĩnh mạch về tim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1" y="1259157"/>
            <a:ext cx="6023791" cy="4992819"/>
            <a:chOff x="0" y="0"/>
            <a:chExt cx="12050720" cy="9985639"/>
          </a:xfrm>
        </p:grpSpPr>
        <p:grpSp>
          <p:nvGrpSpPr>
            <p:cNvPr id="8" name="Group 8"/>
            <p:cNvGrpSpPr/>
            <p:nvPr/>
          </p:nvGrpSpPr>
          <p:grpSpPr>
            <a:xfrm>
              <a:off x="0" y="0"/>
              <a:ext cx="12050720" cy="9985639"/>
              <a:chOff x="0" y="0"/>
              <a:chExt cx="2380389" cy="1972472"/>
            </a:xfrm>
          </p:grpSpPr>
          <p:sp>
            <p:nvSpPr>
              <p:cNvPr id="9" name="Freeform 9"/>
              <p:cNvSpPr/>
              <p:nvPr/>
            </p:nvSpPr>
            <p:spPr>
              <a:xfrm>
                <a:off x="0" y="0"/>
                <a:ext cx="2380389" cy="1972472"/>
              </a:xfrm>
              <a:custGeom>
                <a:avLst/>
                <a:gdLst/>
                <a:ahLst/>
                <a:cxnLst/>
                <a:rect l="l" t="t" r="r" b="b"/>
                <a:pathLst>
                  <a:path w="2380389" h="1972472">
                    <a:moveTo>
                      <a:pt x="0" y="0"/>
                    </a:moveTo>
                    <a:lnTo>
                      <a:pt x="2380389" y="0"/>
                    </a:lnTo>
                    <a:lnTo>
                      <a:pt x="2380389" y="1972472"/>
                    </a:lnTo>
                    <a:lnTo>
                      <a:pt x="0" y="1972472"/>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203359" y="445160"/>
              <a:ext cx="11644002" cy="84638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Hệ mạch máu gồm: động mạch, mao mạch và tĩnh mạch.</a:t>
              </a:r>
            </a:p>
            <a:p>
              <a:pPr algn="just">
                <a:lnSpc>
                  <a:spcPct val="120000"/>
                </a:lnSpc>
              </a:pPr>
              <a:r>
                <a:rPr lang="en-US" sz="2300" b="1">
                  <a:solidFill>
                    <a:srgbClr val="000000"/>
                  </a:solidFill>
                  <a:latin typeface="Arial" pitchFamily="34" charset="0"/>
                </a:rPr>
                <a:t>. Mao mạch là mạng lưới nối giữa động mạch và tĩnh mạch, có thành rất mỏng (chỉ gồm một lớp tế bào)</a:t>
              </a:r>
            </a:p>
            <a:p>
              <a:pPr algn="just">
                <a:lnSpc>
                  <a:spcPts val="3266"/>
                </a:lnSpc>
              </a:pPr>
              <a:r>
                <a:rPr lang="en-US" sz="2300" b="1">
                  <a:solidFill>
                    <a:srgbClr val="000000"/>
                  </a:solidFill>
                  <a:latin typeface="Arial" pitchFamily="34" charset="0"/>
                </a:rPr>
                <a:t>. Mao mạch là nơi thực hiện trao đổi chất (dinh dưỡng và chất thải,...), khí (O2, CO2) giữa máu và tế bào của cơ thế</a:t>
              </a:r>
            </a:p>
            <a:p>
              <a:pPr algn="just">
                <a:lnSpc>
                  <a:spcPts val="3266"/>
                </a:lnSpc>
                <a:spcBef>
                  <a:spcPct val="0"/>
                </a:spcBef>
              </a:pPr>
              <a:r>
                <a:rPr lang="en-US" sz="2300" b="1">
                  <a:solidFill>
                    <a:srgbClr val="000000"/>
                  </a:solidFill>
                  <a:latin typeface="Arial" pitchFamily="34" charset="0"/>
                </a:rPr>
                <a:t>. Vận tốc máu chảy cao nhất ở động mạch và thấp nhất ở mao mạch.</a:t>
              </a:r>
            </a:p>
          </p:txBody>
        </p:sp>
      </p:grpSp>
      <p:sp>
        <p:nvSpPr>
          <p:cNvPr id="12" name="TextBox 1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3" name="Group 13"/>
          <p:cNvGrpSpPr/>
          <p:nvPr/>
        </p:nvGrpSpPr>
        <p:grpSpPr>
          <a:xfrm>
            <a:off x="6846953" y="1259157"/>
            <a:ext cx="4940442" cy="5096988"/>
            <a:chOff x="0" y="0"/>
            <a:chExt cx="9883458" cy="10193976"/>
          </a:xfrm>
        </p:grpSpPr>
        <p:sp>
          <p:nvSpPr>
            <p:cNvPr id="14" name="Freeform 14"/>
            <p:cNvSpPr/>
            <p:nvPr/>
          </p:nvSpPr>
          <p:spPr>
            <a:xfrm>
              <a:off x="0" y="0"/>
              <a:ext cx="9883458" cy="9414265"/>
            </a:xfrm>
            <a:custGeom>
              <a:avLst/>
              <a:gdLst/>
              <a:ahLst/>
              <a:cxnLst/>
              <a:rect l="l" t="t" r="r" b="b"/>
              <a:pathLst>
                <a:path w="9883458" h="9414265">
                  <a:moveTo>
                    <a:pt x="0" y="0"/>
                  </a:moveTo>
                  <a:lnTo>
                    <a:pt x="9883458" y="0"/>
                  </a:lnTo>
                  <a:lnTo>
                    <a:pt x="9883458" y="9414265"/>
                  </a:lnTo>
                  <a:lnTo>
                    <a:pt x="0" y="9414265"/>
                  </a:lnTo>
                  <a:lnTo>
                    <a:pt x="0" y="0"/>
                  </a:lnTo>
                  <a:close/>
                </a:path>
              </a:pathLst>
            </a:custGeom>
            <a:blipFill>
              <a:blip r:embed="rId6"/>
              <a:stretch>
                <a:fillRect l="-13501" r="-13501"/>
              </a:stretch>
            </a:blipFill>
          </p:spPr>
        </p:sp>
        <p:sp>
          <p:nvSpPr>
            <p:cNvPr id="15" name="TextBox 15"/>
            <p:cNvSpPr txBox="1"/>
            <p:nvPr/>
          </p:nvSpPr>
          <p:spPr>
            <a:xfrm>
              <a:off x="2532696" y="9347590"/>
              <a:ext cx="4818067" cy="846386"/>
            </a:xfrm>
            <a:prstGeom prst="rect">
              <a:avLst/>
            </a:prstGeom>
          </p:spPr>
          <p:txBody>
            <a:bodyPr lIns="0" tIns="0" rIns="0" bIns="0" rtlCol="0" anchor="t">
              <a:spAutoFit/>
            </a:bodyPr>
            <a:lstStyle/>
            <a:p>
              <a:pPr algn="ctr">
                <a:lnSpc>
                  <a:spcPts val="3266"/>
                </a:lnSpc>
              </a:pPr>
              <a:r>
                <a:rPr lang="en-US" sz="2300">
                  <a:solidFill>
                    <a:srgbClr val="B52320"/>
                  </a:solidFill>
                  <a:latin typeface="Arial" pitchFamily="34" charset="0"/>
                </a:rPr>
                <a:t>Mao mạch</a:t>
              </a:r>
            </a:p>
          </p:txBody>
        </p:sp>
        <p:sp>
          <p:nvSpPr>
            <p:cNvPr id="16" name="AutoShape 16"/>
            <p:cNvSpPr/>
            <p:nvPr/>
          </p:nvSpPr>
          <p:spPr>
            <a:xfrm flipH="1" flipV="1">
              <a:off x="4407331" y="7741138"/>
              <a:ext cx="534398" cy="1647727"/>
            </a:xfrm>
            <a:prstGeom prst="line">
              <a:avLst/>
            </a:prstGeom>
            <a:ln w="88900" cap="flat">
              <a:solidFill>
                <a:srgbClr val="B5232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8" name="Group 8"/>
          <p:cNvGrpSpPr/>
          <p:nvPr/>
        </p:nvGrpSpPr>
        <p:grpSpPr>
          <a:xfrm>
            <a:off x="685622" y="1259157"/>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tên, nguyên nhân của một số bệnh về máu và hệ tuần hoàn</a:t>
              </a:r>
            </a:p>
          </p:txBody>
        </p:sp>
      </p:grpSp>
      <p:graphicFrame>
        <p:nvGraphicFramePr>
          <p:cNvPr id="14" name="Table 13"/>
          <p:cNvGraphicFramePr>
            <a:graphicFrameLocks noGrp="1"/>
          </p:cNvGraphicFramePr>
          <p:nvPr>
            <p:extLst>
              <p:ext uri="{D42A27DB-BD31-4B8C-83A1-F6EECF244321}">
                <p14:modId xmlns:p14="http://schemas.microsoft.com/office/powerpoint/2010/main" val="3207176048"/>
              </p:ext>
            </p:extLst>
          </p:nvPr>
        </p:nvGraphicFramePr>
        <p:xfrm>
          <a:off x="685622" y="2057400"/>
          <a:ext cx="10817582" cy="4687859"/>
        </p:xfrm>
        <a:graphic>
          <a:graphicData uri="http://schemas.openxmlformats.org/drawingml/2006/table">
            <a:tbl>
              <a:tblPr firstRow="1" firstCol="1" bandRow="1">
                <a:tableStyleId>{5C22544A-7EE6-4342-B048-85BDC9FD1C3A}</a:tableStyleId>
              </a:tblPr>
              <a:tblGrid>
                <a:gridCol w="2538912">
                  <a:extLst>
                    <a:ext uri="{9D8B030D-6E8A-4147-A177-3AD203B41FA5}">
                      <a16:colId xmlns="" xmlns:a16="http://schemas.microsoft.com/office/drawing/2014/main" val="20000"/>
                    </a:ext>
                  </a:extLst>
                </a:gridCol>
                <a:gridCol w="8278670">
                  <a:extLst>
                    <a:ext uri="{9D8B030D-6E8A-4147-A177-3AD203B41FA5}">
                      <a16:colId xmlns="" xmlns:a16="http://schemas.microsoft.com/office/drawing/2014/main" val="20001"/>
                    </a:ext>
                  </a:extLst>
                </a:gridCol>
              </a:tblGrid>
              <a:tr h="16765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Tên bệnh</a:t>
                      </a:r>
                      <a:endParaRPr lang="en-US" sz="1700">
                        <a:effectLst/>
                        <a:latin typeface="Arial" pitchFamily="34" charset="0"/>
                        <a:ea typeface="Calibri"/>
                        <a:cs typeface="Arial" pitchFamily="34" charset="0"/>
                      </a:endParaRPr>
                    </a:p>
                  </a:txBody>
                  <a:tcPr marL="44643" marR="44643"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Nguyên nhân</a:t>
                      </a:r>
                      <a:endParaRPr lang="en-US" sz="170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0"/>
                  </a:ext>
                </a:extLst>
              </a:tr>
              <a:tr h="502973">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Thiếu máu</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thiếu sắt, thiếu acid folic, vitamin B</a:t>
                      </a:r>
                      <a:r>
                        <a:rPr lang="en-US" sz="1700" baseline="-25000">
                          <a:effectLst/>
                          <a:latin typeface="Arial" pitchFamily="34" charset="0"/>
                          <a:cs typeface="Arial" pitchFamily="34" charset="0"/>
                        </a:rPr>
                        <a:t>12</a:t>
                      </a:r>
                      <a:r>
                        <a:rPr lang="en-US" sz="1700">
                          <a:effectLst/>
                          <a:latin typeface="Arial" pitchFamily="34" charset="0"/>
                          <a:cs typeface="Arial" pitchFamily="34" charset="0"/>
                        </a:rPr>
                        <a:t>.</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suy tủy xương, suy thận mạn, tán huyết miễn dịch,…</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mất quá nhiều máu khi bị thương, khi đến kì kinh nguyệt,…</a:t>
                      </a:r>
                      <a:endParaRPr lang="en-US" sz="170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1"/>
                  </a:ext>
                </a:extLst>
              </a:tr>
              <a:tr h="1005946">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Huyết áp cao</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chế độ ăn nhiều đường và muối, thức ăn chứa nhiều chất béo,…</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hệ quả của một số bệnh lí như bệnh thận, bệnh tuyến giáp, u tuyến thượng thận,…</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tuổi già (mạch máu bị mất dần độ đàn hồi).</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di truyền.</a:t>
                      </a:r>
                      <a:endParaRPr lang="en-US" sz="170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2"/>
                  </a:ext>
                </a:extLst>
              </a:tr>
              <a:tr h="83828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Xơ vữa động mạch</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chế độ ăn chưa hợp lí (ăn nhiều thức ăn dầu mỡ, nội tạng, da, mỡ động vật,…), hút thuốc lá, ít vận động,… dẫn đến hàm lượng cholesterol trong máu tăng cao sẽ kết hợp với Ca</a:t>
                      </a:r>
                      <a:r>
                        <a:rPr lang="en-US" sz="1700" baseline="30000">
                          <a:effectLst/>
                          <a:latin typeface="Arial" pitchFamily="34" charset="0"/>
                          <a:cs typeface="Arial" pitchFamily="34" charset="0"/>
                        </a:rPr>
                        <a:t>2+</a:t>
                      </a:r>
                      <a:r>
                        <a:rPr lang="en-US" sz="1700">
                          <a:effectLst/>
                          <a:latin typeface="Arial" pitchFamily="34" charset="0"/>
                          <a:cs typeface="Arial" pitchFamily="34" charset="0"/>
                        </a:rPr>
                        <a:t> ngấm vào thành mạch.</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tuổi già (thành mạch giảm đàn hồi, trở nên xơ cứng hơn).</a:t>
                      </a:r>
                      <a:endParaRPr lang="en-US" sz="170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3"/>
                  </a:ext>
                </a:extLst>
              </a:tr>
              <a:tr h="335315">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Sốt xuất huyết</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vật trung gian truyền bệnh là muỗi vằn truyền virus gây bệnh vào máu.</a:t>
                      </a:r>
                      <a:endParaRPr lang="en-US" sz="170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4"/>
                  </a:ext>
                </a:extLst>
              </a:tr>
              <a:tr h="16765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Sốt rét</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muỗi Anopheles truyền kí sinh trùng Plasmodium gây bệnh.</a:t>
                      </a:r>
                      <a:endParaRPr lang="en-US" sz="1700">
                        <a:effectLst/>
                        <a:latin typeface="Arial" pitchFamily="34" charset="0"/>
                        <a:ea typeface="Calibri"/>
                        <a:cs typeface="Arial" pitchFamily="34" charset="0"/>
                      </a:endParaRPr>
                    </a:p>
                  </a:txBody>
                  <a:tcPr marL="44643" marR="44643" marT="0" marB="0"/>
                </a:tc>
                <a:extLst>
                  <a:ext uri="{0D108BD9-81ED-4DB2-BD59-A6C34878D82A}">
                    <a16:rowId xmlns="" xmlns:a16="http://schemas.microsoft.com/office/drawing/2014/main" val="10005"/>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grpSp>
        <p:nvGrpSpPr>
          <p:cNvPr id="7" name="Group 7"/>
          <p:cNvGrpSpPr/>
          <p:nvPr/>
        </p:nvGrpSpPr>
        <p:grpSpPr>
          <a:xfrm>
            <a:off x="685622" y="1206500"/>
            <a:ext cx="10817582" cy="1915232"/>
            <a:chOff x="0" y="0"/>
            <a:chExt cx="21640800" cy="3830464"/>
          </a:xfrm>
        </p:grpSpPr>
        <p:grpSp>
          <p:nvGrpSpPr>
            <p:cNvPr id="8" name="Group 8"/>
            <p:cNvGrpSpPr/>
            <p:nvPr/>
          </p:nvGrpSpPr>
          <p:grpSpPr>
            <a:xfrm>
              <a:off x="815061" y="554958"/>
              <a:ext cx="20825739" cy="3275506"/>
              <a:chOff x="0" y="0"/>
              <a:chExt cx="4113726" cy="647013"/>
            </a:xfrm>
          </p:grpSpPr>
          <p:sp>
            <p:nvSpPr>
              <p:cNvPr id="9" name="Freeform 9"/>
              <p:cNvSpPr/>
              <p:nvPr/>
            </p:nvSpPr>
            <p:spPr>
              <a:xfrm>
                <a:off x="0" y="0"/>
                <a:ext cx="4113726" cy="647014"/>
              </a:xfrm>
              <a:custGeom>
                <a:avLst/>
                <a:gdLst/>
                <a:ahLst/>
                <a:cxnLst/>
                <a:rect l="l" t="t" r="r" b="b"/>
                <a:pathLst>
                  <a:path w="4113726" h="647014">
                    <a:moveTo>
                      <a:pt x="0" y="0"/>
                    </a:moveTo>
                    <a:lnTo>
                      <a:pt x="4113726" y="0"/>
                    </a:lnTo>
                    <a:lnTo>
                      <a:pt x="4113726" y="647014"/>
                    </a:lnTo>
                    <a:lnTo>
                      <a:pt x="0" y="647014"/>
                    </a:lnTo>
                    <a:close/>
                  </a:path>
                </a:pathLst>
              </a:custGeom>
              <a:solidFill>
                <a:srgbClr val="D2C7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1" name="Freeform 11"/>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2"/>
            <p:cNvSpPr txBox="1"/>
            <p:nvPr/>
          </p:nvSpPr>
          <p:spPr>
            <a:xfrm>
              <a:off x="1706322" y="1002866"/>
              <a:ext cx="192837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thân trong gia đình em đã thực hiện được và chưa thực hiện được những biện pháp nào để phòng tránh các bệnh liêm quan đến máu và hệ tuần hoàn?</a:t>
              </a:r>
            </a:p>
          </p:txBody>
        </p:sp>
      </p:grpSp>
      <p:sp>
        <p:nvSpPr>
          <p:cNvPr id="13" name="Freeform 13"/>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685621" y="3207809"/>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218604" y="1221952"/>
            <a:ext cx="5346561" cy="5330249"/>
          </a:xfrm>
          <a:custGeom>
            <a:avLst/>
            <a:gdLst/>
            <a:ahLst/>
            <a:cxnLst/>
            <a:rect l="l" t="t" r="r" b="b"/>
            <a:pathLst>
              <a:path w="8021930" h="7995373">
                <a:moveTo>
                  <a:pt x="0" y="0"/>
                </a:moveTo>
                <a:lnTo>
                  <a:pt x="8021930" y="0"/>
                </a:lnTo>
                <a:lnTo>
                  <a:pt x="8021930" y="7995373"/>
                </a:lnTo>
                <a:lnTo>
                  <a:pt x="0" y="7995373"/>
                </a:lnTo>
                <a:lnTo>
                  <a:pt x="0" y="0"/>
                </a:lnTo>
                <a:close/>
              </a:path>
            </a:pathLst>
          </a:custGeom>
          <a:blipFill>
            <a:blip r:embed="rId4"/>
            <a:stretch>
              <a:fillRect l="-16445" r="-16445"/>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685621" y="1230808"/>
            <a:ext cx="5408791" cy="2033061"/>
            <a:chOff x="0" y="0"/>
            <a:chExt cx="10820400" cy="4066121"/>
          </a:xfrm>
        </p:grpSpPr>
        <p:grpSp>
          <p:nvGrpSpPr>
            <p:cNvPr id="9" name="Group 9"/>
            <p:cNvGrpSpPr/>
            <p:nvPr/>
          </p:nvGrpSpPr>
          <p:grpSpPr>
            <a:xfrm>
              <a:off x="0" y="0"/>
              <a:ext cx="10820400" cy="4066121"/>
              <a:chOff x="0" y="0"/>
              <a:chExt cx="2960483" cy="1112499"/>
            </a:xfrm>
          </p:grpSpPr>
          <p:sp>
            <p:nvSpPr>
              <p:cNvPr id="10" name="Freeform 10"/>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khẩu phần ăn thiếu sắt, acid folic, vitamin B12 sẽ tăng nguy cơ mắc các bệnh thiếu hồng cầu</a:t>
              </a:r>
            </a:p>
          </p:txBody>
        </p:sp>
      </p:grpSp>
      <p:sp>
        <p:nvSpPr>
          <p:cNvPr id="12" name="Freeform 12"/>
          <p:cNvSpPr/>
          <p:nvPr/>
        </p:nvSpPr>
        <p:spPr>
          <a:xfrm>
            <a:off x="685621" y="3409918"/>
            <a:ext cx="5408791" cy="3142282"/>
          </a:xfrm>
          <a:custGeom>
            <a:avLst/>
            <a:gdLst/>
            <a:ahLst/>
            <a:cxnLst/>
            <a:rect l="l" t="t" r="r" b="b"/>
            <a:pathLst>
              <a:path w="8115300" h="4713423">
                <a:moveTo>
                  <a:pt x="0" y="0"/>
                </a:moveTo>
                <a:lnTo>
                  <a:pt x="8115300" y="0"/>
                </a:lnTo>
                <a:lnTo>
                  <a:pt x="8115300" y="4713423"/>
                </a:lnTo>
                <a:lnTo>
                  <a:pt x="0" y="4713423"/>
                </a:lnTo>
                <a:lnTo>
                  <a:pt x="0" y="0"/>
                </a:lnTo>
                <a:close/>
              </a:path>
            </a:pathLst>
          </a:custGeom>
          <a:blipFill>
            <a:blip r:embed="rId7"/>
            <a:stretch>
              <a:fillRect l="-7363" r="-7363"/>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1" y="1230808"/>
            <a:ext cx="5408791" cy="2033061"/>
            <a:chOff x="0" y="0"/>
            <a:chExt cx="10820400" cy="4066121"/>
          </a:xfrm>
        </p:grpSpPr>
        <p:grpSp>
          <p:nvGrpSpPr>
            <p:cNvPr id="8" name="Group 8"/>
            <p:cNvGrpSpPr/>
            <p:nvPr/>
          </p:nvGrpSpPr>
          <p:grpSpPr>
            <a:xfrm>
              <a:off x="0" y="0"/>
              <a:ext cx="10820400" cy="4066121"/>
              <a:chOff x="0" y="0"/>
              <a:chExt cx="2960483" cy="1112499"/>
            </a:xfrm>
          </p:grpSpPr>
          <p:sp>
            <p:nvSpPr>
              <p:cNvPr id="9" name="Freeform 9"/>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0" name="TextBox 10"/>
            <p:cNvSpPr txBox="1"/>
            <p:nvPr/>
          </p:nvSpPr>
          <p:spPr>
            <a:xfrm>
              <a:off x="481791" y="365126"/>
              <a:ext cx="9856817" cy="3385541"/>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Muỗi vằn có thể truyền virus gây bệnh sốt xuất huyết</a:t>
              </a:r>
            </a:p>
            <a:p>
              <a:pPr algn="just">
                <a:lnSpc>
                  <a:spcPct val="120000"/>
                </a:lnSpc>
                <a:spcBef>
                  <a:spcPct val="0"/>
                </a:spcBef>
              </a:pPr>
              <a:r>
                <a:rPr lang="en-US" sz="2300" b="1">
                  <a:solidFill>
                    <a:srgbClr val="000000"/>
                  </a:solidFill>
                  <a:latin typeface="Arial" pitchFamily="34" charset="0"/>
                </a:rPr>
                <a:t>Muỗi Anopheles truyền kí sinh trùng gây bệnh sốt rét</a:t>
              </a:r>
            </a:p>
          </p:txBody>
        </p:sp>
      </p:grpSp>
      <p:sp>
        <p:nvSpPr>
          <p:cNvPr id="11" name="Freeform 11"/>
          <p:cNvSpPr/>
          <p:nvPr/>
        </p:nvSpPr>
        <p:spPr>
          <a:xfrm>
            <a:off x="6255444" y="1230808"/>
            <a:ext cx="5309721" cy="5311104"/>
          </a:xfrm>
          <a:custGeom>
            <a:avLst/>
            <a:gdLst/>
            <a:ahLst/>
            <a:cxnLst/>
            <a:rect l="l" t="t" r="r" b="b"/>
            <a:pathLst>
              <a:path w="7966656" h="7966656">
                <a:moveTo>
                  <a:pt x="0" y="0"/>
                </a:moveTo>
                <a:lnTo>
                  <a:pt x="7966656" y="0"/>
                </a:lnTo>
                <a:lnTo>
                  <a:pt x="7966656" y="7966655"/>
                </a:lnTo>
                <a:lnTo>
                  <a:pt x="0" y="7966655"/>
                </a:lnTo>
                <a:lnTo>
                  <a:pt x="0" y="0"/>
                </a:lnTo>
                <a:close/>
              </a:path>
            </a:pathLst>
          </a:custGeom>
          <a:blipFill>
            <a:blip r:embed="rId6"/>
            <a:stretch>
              <a:fillRect/>
            </a:stretch>
          </a:blipFill>
        </p:spPr>
      </p:sp>
      <p:sp>
        <p:nvSpPr>
          <p:cNvPr id="12" name="Freeform 12"/>
          <p:cNvSpPr/>
          <p:nvPr/>
        </p:nvSpPr>
        <p:spPr>
          <a:xfrm>
            <a:off x="685621" y="3429000"/>
            <a:ext cx="5408791" cy="3282629"/>
          </a:xfrm>
          <a:custGeom>
            <a:avLst/>
            <a:gdLst/>
            <a:ahLst/>
            <a:cxnLst/>
            <a:rect l="l" t="t" r="r" b="b"/>
            <a:pathLst>
              <a:path w="8115300" h="4923943">
                <a:moveTo>
                  <a:pt x="0" y="0"/>
                </a:moveTo>
                <a:lnTo>
                  <a:pt x="8115300" y="0"/>
                </a:lnTo>
                <a:lnTo>
                  <a:pt x="8115300" y="4923943"/>
                </a:lnTo>
                <a:lnTo>
                  <a:pt x="0" y="4923943"/>
                </a:lnTo>
                <a:lnTo>
                  <a:pt x="0" y="0"/>
                </a:lnTo>
                <a:close/>
              </a:path>
            </a:pathLst>
          </a:custGeom>
          <a:blipFill>
            <a:blip r:embed="rId7"/>
            <a:stretch>
              <a:fillRect t="-4937" b="-4937"/>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212842" y="1230808"/>
            <a:ext cx="5352323" cy="5422220"/>
          </a:xfrm>
          <a:custGeom>
            <a:avLst/>
            <a:gdLst/>
            <a:ahLst/>
            <a:cxnLst/>
            <a:rect l="l" t="t" r="r" b="b"/>
            <a:pathLst>
              <a:path w="8030576" h="8133330">
                <a:moveTo>
                  <a:pt x="0" y="0"/>
                </a:moveTo>
                <a:lnTo>
                  <a:pt x="8030576" y="0"/>
                </a:lnTo>
                <a:lnTo>
                  <a:pt x="8030576" y="8133329"/>
                </a:lnTo>
                <a:lnTo>
                  <a:pt x="0" y="8133329"/>
                </a:lnTo>
                <a:lnTo>
                  <a:pt x="0" y="0"/>
                </a:lnTo>
                <a:close/>
              </a:path>
            </a:pathLst>
          </a:custGeom>
          <a:blipFill>
            <a:blip r:embed="rId4"/>
            <a:stretch>
              <a:fillRect l="-20578" r="-20578"/>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685621" y="1230808"/>
            <a:ext cx="5408791" cy="3271311"/>
            <a:chOff x="0" y="0"/>
            <a:chExt cx="10820400" cy="6542621"/>
          </a:xfrm>
        </p:grpSpPr>
        <p:grpSp>
          <p:nvGrpSpPr>
            <p:cNvPr id="9" name="Group 9"/>
            <p:cNvGrpSpPr/>
            <p:nvPr/>
          </p:nvGrpSpPr>
          <p:grpSpPr>
            <a:xfrm>
              <a:off x="0" y="0"/>
              <a:ext cx="10820400" cy="6542621"/>
              <a:chOff x="0" y="0"/>
              <a:chExt cx="2960483" cy="1790074"/>
            </a:xfrm>
          </p:grpSpPr>
          <p:sp>
            <p:nvSpPr>
              <p:cNvPr id="10" name="Freeform 10"/>
              <p:cNvSpPr/>
              <p:nvPr/>
            </p:nvSpPr>
            <p:spPr>
              <a:xfrm>
                <a:off x="0" y="0"/>
                <a:ext cx="2960483" cy="1790074"/>
              </a:xfrm>
              <a:custGeom>
                <a:avLst/>
                <a:gdLst/>
                <a:ahLst/>
                <a:cxnLst/>
                <a:rect l="l" t="t" r="r" b="b"/>
                <a:pathLst>
                  <a:path w="2960483" h="1790074">
                    <a:moveTo>
                      <a:pt x="2836023" y="59690"/>
                    </a:moveTo>
                    <a:cubicBezTo>
                      <a:pt x="2871583" y="59690"/>
                      <a:pt x="2900793" y="88900"/>
                      <a:pt x="2900793" y="124460"/>
                    </a:cubicBezTo>
                    <a:lnTo>
                      <a:pt x="2900793" y="1665615"/>
                    </a:lnTo>
                    <a:cubicBezTo>
                      <a:pt x="2900793" y="1701174"/>
                      <a:pt x="2871583" y="1730384"/>
                      <a:pt x="2836023" y="1730384"/>
                    </a:cubicBezTo>
                    <a:lnTo>
                      <a:pt x="124460" y="1730384"/>
                    </a:lnTo>
                    <a:cubicBezTo>
                      <a:pt x="88900" y="1730384"/>
                      <a:pt x="59690" y="1701174"/>
                      <a:pt x="59690" y="1665615"/>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1665615"/>
                    </a:lnTo>
                    <a:cubicBezTo>
                      <a:pt x="0" y="1734195"/>
                      <a:pt x="55880" y="1790074"/>
                      <a:pt x="124460" y="1790074"/>
                    </a:cubicBezTo>
                    <a:lnTo>
                      <a:pt x="2836024" y="1790074"/>
                    </a:lnTo>
                    <a:cubicBezTo>
                      <a:pt x="2904604" y="1790074"/>
                      <a:pt x="2960483" y="1734195"/>
                      <a:pt x="2960483" y="1665615"/>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5847369"/>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chế độ ăn nhiều muối, đường, chất béo; lối sống ít vận động, sử dụng nhiều chất kích thích như rượu, bia, người béo phì, người già thường có nguy cơ cao bị bệnh cao huyết áp, xơ vữa động mạch</a:t>
              </a:r>
            </a:p>
          </p:txBody>
        </p:sp>
      </p:grpSp>
      <p:sp>
        <p:nvSpPr>
          <p:cNvPr id="12" name="Freeform 12"/>
          <p:cNvSpPr/>
          <p:nvPr/>
        </p:nvSpPr>
        <p:spPr>
          <a:xfrm>
            <a:off x="685621" y="4648168"/>
            <a:ext cx="5408791" cy="2099865"/>
          </a:xfrm>
          <a:custGeom>
            <a:avLst/>
            <a:gdLst/>
            <a:ahLst/>
            <a:cxnLst/>
            <a:rect l="l" t="t" r="r" b="b"/>
            <a:pathLst>
              <a:path w="8115300" h="3149797">
                <a:moveTo>
                  <a:pt x="0" y="0"/>
                </a:moveTo>
                <a:lnTo>
                  <a:pt x="8115300" y="0"/>
                </a:lnTo>
                <a:lnTo>
                  <a:pt x="8115300" y="3149797"/>
                </a:lnTo>
                <a:lnTo>
                  <a:pt x="0" y="3149797"/>
                </a:lnTo>
                <a:lnTo>
                  <a:pt x="0" y="0"/>
                </a:lnTo>
                <a:close/>
              </a:path>
            </a:pathLst>
          </a:custGeom>
          <a:blipFill>
            <a:blip r:embed="rId7"/>
            <a:stretch>
              <a:fillRect b="-14394"/>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259157"/>
            <a:ext cx="10817582" cy="5286055"/>
            <a:chOff x="0" y="0"/>
            <a:chExt cx="21640800" cy="10572110"/>
          </a:xfrm>
        </p:grpSpPr>
        <p:grpSp>
          <p:nvGrpSpPr>
            <p:cNvPr id="8" name="Group 8"/>
            <p:cNvGrpSpPr/>
            <p:nvPr/>
          </p:nvGrpSpPr>
          <p:grpSpPr>
            <a:xfrm>
              <a:off x="0" y="0"/>
              <a:ext cx="21640800" cy="10572110"/>
              <a:chOff x="0" y="0"/>
              <a:chExt cx="4274726" cy="2088318"/>
            </a:xfrm>
          </p:grpSpPr>
          <p:sp>
            <p:nvSpPr>
              <p:cNvPr id="9" name="Freeform 9"/>
              <p:cNvSpPr/>
              <p:nvPr/>
            </p:nvSpPr>
            <p:spPr>
              <a:xfrm>
                <a:off x="0" y="0"/>
                <a:ext cx="4274726" cy="2088318"/>
              </a:xfrm>
              <a:custGeom>
                <a:avLst/>
                <a:gdLst/>
                <a:ahLst/>
                <a:cxnLst/>
                <a:rect l="l" t="t" r="r" b="b"/>
                <a:pathLst>
                  <a:path w="4274726" h="2088318">
                    <a:moveTo>
                      <a:pt x="0" y="0"/>
                    </a:moveTo>
                    <a:lnTo>
                      <a:pt x="4274726" y="0"/>
                    </a:lnTo>
                    <a:lnTo>
                      <a:pt x="4274726" y="2088318"/>
                    </a:lnTo>
                    <a:lnTo>
                      <a:pt x="0" y="2088318"/>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365193" y="445162"/>
              <a:ext cx="2091041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Vì vậy, để phòng bệnh về máu và hệ tuần hoàn, mỗi người cần thực hiện các biện pháp sau:</a:t>
              </a:r>
            </a:p>
          </p:txBody>
        </p:sp>
        <p:sp>
          <p:nvSpPr>
            <p:cNvPr id="12" name="Freeform 12"/>
            <p:cNvSpPr/>
            <p:nvPr/>
          </p:nvSpPr>
          <p:spPr>
            <a:xfrm>
              <a:off x="13133890" y="4713809"/>
              <a:ext cx="4546854" cy="5486400"/>
            </a:xfrm>
            <a:custGeom>
              <a:avLst/>
              <a:gdLst/>
              <a:ahLst/>
              <a:cxnLst/>
              <a:rect l="l" t="t" r="r" b="b"/>
              <a:pathLst>
                <a:path w="4546854" h="5486400">
                  <a:moveTo>
                    <a:pt x="0" y="0"/>
                  </a:moveTo>
                  <a:lnTo>
                    <a:pt x="4546854" y="0"/>
                  </a:lnTo>
                  <a:lnTo>
                    <a:pt x="4546854" y="5486400"/>
                  </a:lnTo>
                  <a:lnTo>
                    <a:pt x="0" y="5486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3133890" y="1596486"/>
              <a:ext cx="3148580" cy="2743200"/>
            </a:xfrm>
            <a:custGeom>
              <a:avLst/>
              <a:gdLst/>
              <a:ahLst/>
              <a:cxnLst/>
              <a:rect l="l" t="t" r="r" b="b"/>
              <a:pathLst>
                <a:path w="3148580" h="2743200">
                  <a:moveTo>
                    <a:pt x="0" y="0"/>
                  </a:moveTo>
                  <a:lnTo>
                    <a:pt x="3148580" y="0"/>
                  </a:lnTo>
                  <a:lnTo>
                    <a:pt x="3148580" y="2743200"/>
                  </a:lnTo>
                  <a:lnTo>
                    <a:pt x="0" y="27432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7820894" y="5238324"/>
              <a:ext cx="3454712" cy="4961885"/>
            </a:xfrm>
            <a:custGeom>
              <a:avLst/>
              <a:gdLst/>
              <a:ahLst/>
              <a:cxnLst/>
              <a:rect l="l" t="t" r="r" b="b"/>
              <a:pathLst>
                <a:path w="3454712" h="4961885">
                  <a:moveTo>
                    <a:pt x="0" y="0"/>
                  </a:moveTo>
                  <a:lnTo>
                    <a:pt x="3454712" y="0"/>
                  </a:lnTo>
                  <a:lnTo>
                    <a:pt x="3454712" y="4961885"/>
                  </a:lnTo>
                  <a:lnTo>
                    <a:pt x="0" y="49618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7200809" y="1596486"/>
              <a:ext cx="3316300" cy="3117322"/>
            </a:xfrm>
            <a:custGeom>
              <a:avLst/>
              <a:gdLst/>
              <a:ahLst/>
              <a:cxnLst/>
              <a:rect l="l" t="t" r="r" b="b"/>
              <a:pathLst>
                <a:path w="3316300" h="3117322">
                  <a:moveTo>
                    <a:pt x="0" y="0"/>
                  </a:moveTo>
                  <a:lnTo>
                    <a:pt x="3316300" y="0"/>
                  </a:lnTo>
                  <a:lnTo>
                    <a:pt x="3316300" y="3117323"/>
                  </a:lnTo>
                  <a:lnTo>
                    <a:pt x="0" y="3117323"/>
                  </a:lnTo>
                  <a:lnTo>
                    <a:pt x="0" y="0"/>
                  </a:lnTo>
                  <a:close/>
                </a:path>
              </a:pathLst>
            </a:custGeom>
            <a:blipFill>
              <a:blip r:embed="rId12"/>
              <a:stretch>
                <a:fillRect/>
              </a:stretch>
            </a:blipFill>
          </p:spPr>
        </p:sp>
        <p:sp>
          <p:nvSpPr>
            <p:cNvPr id="16" name="TextBox 16"/>
            <p:cNvSpPr txBox="1"/>
            <p:nvPr/>
          </p:nvSpPr>
          <p:spPr>
            <a:xfrm>
              <a:off x="929258" y="2448446"/>
              <a:ext cx="11731829" cy="75401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 Chế độ dinh dưỡng, lối sống lành mạnh, hạn chế ăn thức ăn chế biến sẵn chứa nhiều muối, đường hoặc dầu mỡ</a:t>
              </a:r>
            </a:p>
            <a:p>
              <a:pPr algn="just">
                <a:lnSpc>
                  <a:spcPct val="120000"/>
                </a:lnSpc>
                <a:spcBef>
                  <a:spcPct val="0"/>
                </a:spcBef>
              </a:pPr>
              <a:r>
                <a:rPr lang="en-US" sz="2300" b="1">
                  <a:solidFill>
                    <a:srgbClr val="000000"/>
                  </a:solidFill>
                  <a:latin typeface="Arial" pitchFamily="34" charset="0"/>
                </a:rPr>
                <a:t>. Hạn chế sử dụng chất kích thích</a:t>
              </a:r>
            </a:p>
            <a:p>
              <a:pPr algn="just">
                <a:lnSpc>
                  <a:spcPct val="120000"/>
                </a:lnSpc>
                <a:spcBef>
                  <a:spcPct val="0"/>
                </a:spcBef>
              </a:pPr>
              <a:r>
                <a:rPr lang="en-US" sz="2300" b="1">
                  <a:solidFill>
                    <a:srgbClr val="000000"/>
                  </a:solidFill>
                  <a:latin typeface="Arial" pitchFamily="34" charset="0"/>
                </a:rPr>
                <a:t>. Vận động thể lực phù hợp</a:t>
              </a:r>
            </a:p>
            <a:p>
              <a:pPr algn="just">
                <a:lnSpc>
                  <a:spcPct val="120000"/>
                </a:lnSpc>
                <a:spcBef>
                  <a:spcPct val="0"/>
                </a:spcBef>
              </a:pPr>
              <a:r>
                <a:rPr lang="en-US" sz="2300" b="1">
                  <a:solidFill>
                    <a:srgbClr val="000000"/>
                  </a:solidFill>
                  <a:latin typeface="Arial" pitchFamily="34" charset="0"/>
                </a:rPr>
                <a:t>. Đảm bảo môi trường sống sạch sẽ</a:t>
              </a:r>
            </a:p>
            <a:p>
              <a:pPr algn="just">
                <a:lnSpc>
                  <a:spcPct val="120000"/>
                </a:lnSpc>
                <a:spcBef>
                  <a:spcPct val="0"/>
                </a:spcBef>
              </a:pPr>
              <a:r>
                <a:rPr lang="en-US" sz="2300" b="1">
                  <a:solidFill>
                    <a:srgbClr val="000000"/>
                  </a:solidFill>
                  <a:latin typeface="Arial" pitchFamily="34" charset="0"/>
                </a:rPr>
                <a:t>. Tiêu diệt các tác nhân truyền bệnh qua đường máu như muỗi vằn, muỗi Anopheles</a:t>
              </a:r>
            </a:p>
          </p:txBody>
        </p:sp>
      </p:grpSp>
      <p:sp>
        <p:nvSpPr>
          <p:cNvPr id="17"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06500"/>
            <a:ext cx="10817582" cy="1536700"/>
            <a:chOff x="0" y="0"/>
            <a:chExt cx="21640800" cy="3073400"/>
          </a:xfrm>
        </p:grpSpPr>
        <p:grpSp>
          <p:nvGrpSpPr>
            <p:cNvPr id="6" name="Group 6"/>
            <p:cNvGrpSpPr/>
            <p:nvPr/>
          </p:nvGrpSpPr>
          <p:grpSpPr>
            <a:xfrm>
              <a:off x="815061" y="554958"/>
              <a:ext cx="20825739" cy="2518442"/>
              <a:chOff x="0" y="0"/>
              <a:chExt cx="4113726" cy="497470"/>
            </a:xfrm>
          </p:grpSpPr>
          <p:sp>
            <p:nvSpPr>
              <p:cNvPr id="7" name="Freeform 7"/>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9" name="Freeform 9"/>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TextBox 10"/>
            <p:cNvSpPr txBox="1"/>
            <p:nvPr/>
          </p:nvSpPr>
          <p:spPr>
            <a:xfrm>
              <a:off x="1706322" y="1002866"/>
              <a:ext cx="1928374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tỉ lệ người bị cao huyết áp ở địa phương em theo các bước điều tra ở bài 28, trang 135</a:t>
              </a:r>
            </a:p>
          </p:txBody>
        </p:sp>
      </p:grpSp>
      <p:sp>
        <p:nvSpPr>
          <p:cNvPr id="11" name="Freeform 11"/>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
        <p:nvSpPr>
          <p:cNvPr id="14" name="TextBox 14"/>
          <p:cNvSpPr txBox="1"/>
          <p:nvPr/>
        </p:nvSpPr>
        <p:spPr>
          <a:xfrm>
            <a:off x="685621" y="2819400"/>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253915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Máu gồm huyết tương và tế bào máu (gồm hồng cầu, tiểu cầu và bạch cầu). Máu có chức năng bảo vệ cơ thể, vận chuyển các chất cần thiết cho tế bào và mang chất thải từ tế bào đến các cơ quan bài tiết</a:t>
              </a:r>
            </a:p>
          </p:txBody>
        </p:sp>
        <p:grpSp>
          <p:nvGrpSpPr>
            <p:cNvPr id="10" name="Group 10"/>
            <p:cNvGrpSpPr/>
            <p:nvPr/>
          </p:nvGrpSpPr>
          <p:grpSpPr>
            <a:xfrm>
              <a:off x="674114" y="3658211"/>
              <a:ext cx="782136" cy="1086397"/>
              <a:chOff x="1813" y="-387351"/>
              <a:chExt cx="809173" cy="1123951"/>
            </a:xfrm>
          </p:grpSpPr>
          <p:sp>
            <p:nvSpPr>
              <p:cNvPr id="11" name="Freeform 11"/>
              <p:cNvSpPr/>
              <p:nvPr/>
            </p:nvSpPr>
            <p:spPr>
              <a:xfrm>
                <a:off x="1813" y="-38735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199" y="19050"/>
                <a:ext cx="660401"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27036" y="3658210"/>
              <a:ext cx="19468602" cy="4154600"/>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Miễn dịch là khả năng của cơ thể nhận diện và ngăn chặn sự xâm nhập của mầm bệnh, đồng thời chống lại mầm bệnh khi nó đã xâm nhập vào cơ thể.. Kháng nguyên là chất lạ, khi xâm nhập vào cơ thể sẽ được các bạch cầu nhận diện và sinh ra các kháng thể tương ứng chống lại mầm bệnh</a:t>
              </a:r>
            </a:p>
          </p:txBody>
        </p:sp>
        <p:grpSp>
          <p:nvGrpSpPr>
            <p:cNvPr id="14" name="Group 14"/>
            <p:cNvGrpSpPr/>
            <p:nvPr/>
          </p:nvGrpSpPr>
          <p:grpSpPr>
            <a:xfrm>
              <a:off x="672362" y="8235878"/>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7" name="TextBox 17"/>
            <p:cNvSpPr txBox="1"/>
            <p:nvPr/>
          </p:nvSpPr>
          <p:spPr>
            <a:xfrm>
              <a:off x="2127036" y="8169203"/>
              <a:ext cx="19468602" cy="330821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Dựa trên khác biệt về kháng nguyên trên bề mặt hồng cầu và kháng thể trong huyết tương của mỗi người, người ta phân loại máu thành những nhóm máu. Khi truyền máu cần thực hiện đúng nguyên tắc truyền máu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6881" y="908467"/>
            <a:ext cx="9086323" cy="1480847"/>
            <a:chOff x="0" y="0"/>
            <a:chExt cx="18177379" cy="2961694"/>
          </a:xfrm>
        </p:grpSpPr>
        <p:grpSp>
          <p:nvGrpSpPr>
            <p:cNvPr id="3" name="Group 3"/>
            <p:cNvGrpSpPr/>
            <p:nvPr/>
          </p:nvGrpSpPr>
          <p:grpSpPr>
            <a:xfrm>
              <a:off x="0" y="0"/>
              <a:ext cx="18177379" cy="2961694"/>
              <a:chOff x="0" y="0"/>
              <a:chExt cx="3590593" cy="585026"/>
            </a:xfrm>
          </p:grpSpPr>
          <p:sp>
            <p:nvSpPr>
              <p:cNvPr id="4" name="Freeform 4"/>
              <p:cNvSpPr/>
              <p:nvPr/>
            </p:nvSpPr>
            <p:spPr>
              <a:xfrm>
                <a:off x="0" y="0"/>
                <a:ext cx="3590594" cy="585026"/>
              </a:xfrm>
              <a:custGeom>
                <a:avLst/>
                <a:gdLst/>
                <a:ahLst/>
                <a:cxnLst/>
                <a:rect l="l" t="t" r="r" b="b"/>
                <a:pathLst>
                  <a:path w="3590594" h="585026">
                    <a:moveTo>
                      <a:pt x="28962" y="0"/>
                    </a:moveTo>
                    <a:lnTo>
                      <a:pt x="3561632" y="0"/>
                    </a:lnTo>
                    <a:cubicBezTo>
                      <a:pt x="3577627" y="0"/>
                      <a:pt x="3590594" y="12967"/>
                      <a:pt x="3590594" y="28962"/>
                    </a:cubicBezTo>
                    <a:lnTo>
                      <a:pt x="3590594" y="556064"/>
                    </a:lnTo>
                    <a:cubicBezTo>
                      <a:pt x="3590594" y="572059"/>
                      <a:pt x="3577627" y="585026"/>
                      <a:pt x="3561632" y="585026"/>
                    </a:cubicBezTo>
                    <a:lnTo>
                      <a:pt x="28962" y="585026"/>
                    </a:lnTo>
                    <a:cubicBezTo>
                      <a:pt x="21281" y="585026"/>
                      <a:pt x="13914" y="581975"/>
                      <a:pt x="8483" y="576543"/>
                    </a:cubicBezTo>
                    <a:cubicBezTo>
                      <a:pt x="3051" y="571112"/>
                      <a:pt x="0" y="563745"/>
                      <a:pt x="0" y="556064"/>
                    </a:cubicBezTo>
                    <a:lnTo>
                      <a:pt x="0" y="28962"/>
                    </a:lnTo>
                    <a:cubicBezTo>
                      <a:pt x="0" y="12967"/>
                      <a:pt x="12967" y="0"/>
                      <a:pt x="28962"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537032" y="235190"/>
              <a:ext cx="17103315"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Em hãy ngồi yên lặng, đặt ngón tay trỏ và ngón tay giữa lên cổ hoặc cổ tay. Em cảm nhận được hiện tượng gì? Giải thích vì sao có hiện tượng đó</a:t>
              </a:r>
            </a:p>
          </p:txBody>
        </p:sp>
      </p:grpSp>
      <p:sp>
        <p:nvSpPr>
          <p:cNvPr id="7" name="Freeform 7"/>
          <p:cNvSpPr/>
          <p:nvPr/>
        </p:nvSpPr>
        <p:spPr>
          <a:xfrm>
            <a:off x="685622" y="2797824"/>
            <a:ext cx="3888858" cy="3757069"/>
          </a:xfrm>
          <a:custGeom>
            <a:avLst/>
            <a:gdLst/>
            <a:ahLst/>
            <a:cxnLst/>
            <a:rect l="l" t="t" r="r" b="b"/>
            <a:pathLst>
              <a:path w="5834807" h="5635604">
                <a:moveTo>
                  <a:pt x="0" y="0"/>
                </a:moveTo>
                <a:lnTo>
                  <a:pt x="5834807" y="0"/>
                </a:lnTo>
                <a:lnTo>
                  <a:pt x="5834807" y="5635605"/>
                </a:lnTo>
                <a:lnTo>
                  <a:pt x="0" y="5635605"/>
                </a:lnTo>
                <a:lnTo>
                  <a:pt x="0" y="0"/>
                </a:lnTo>
                <a:close/>
              </a:path>
            </a:pathLst>
          </a:custGeom>
          <a:blipFill>
            <a:blip r:embed="rId2"/>
            <a:stretch>
              <a:fillRect b="-7957"/>
            </a:stretch>
          </a:blipFill>
        </p:spPr>
      </p:sp>
      <p:sp>
        <p:nvSpPr>
          <p:cNvPr id="8" name="Freeform 8"/>
          <p:cNvSpPr/>
          <p:nvPr/>
        </p:nvSpPr>
        <p:spPr>
          <a:xfrm>
            <a:off x="3960812" y="2797824"/>
            <a:ext cx="3646688" cy="3757069"/>
          </a:xfrm>
          <a:custGeom>
            <a:avLst/>
            <a:gdLst/>
            <a:ahLst/>
            <a:cxnLst/>
            <a:rect l="l" t="t" r="r" b="b"/>
            <a:pathLst>
              <a:path w="5471457" h="5635604">
                <a:moveTo>
                  <a:pt x="0" y="0"/>
                </a:moveTo>
                <a:lnTo>
                  <a:pt x="5471456" y="0"/>
                </a:lnTo>
                <a:lnTo>
                  <a:pt x="5471456" y="5635605"/>
                </a:lnTo>
                <a:lnTo>
                  <a:pt x="0" y="5635605"/>
                </a:lnTo>
                <a:lnTo>
                  <a:pt x="0" y="0"/>
                </a:lnTo>
                <a:close/>
              </a:path>
            </a:pathLst>
          </a:custGeom>
          <a:blipFill>
            <a:blip r:embed="rId3"/>
            <a:stretch>
              <a:fillRect b="-7840"/>
            </a:stretch>
          </a:blipFill>
        </p:spPr>
      </p:sp>
      <p:sp>
        <p:nvSpPr>
          <p:cNvPr id="9" name="Freeform 9"/>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0800000">
            <a:off x="7983097" y="4114800"/>
            <a:ext cx="4205728" cy="2743200"/>
          </a:xfrm>
          <a:custGeom>
            <a:avLst/>
            <a:gdLst/>
            <a:ahLst/>
            <a:cxnLst/>
            <a:rect l="l" t="t" r="r" b="b"/>
            <a:pathLst>
              <a:path w="6310236" h="4114800">
                <a:moveTo>
                  <a:pt x="0" y="0"/>
                </a:moveTo>
                <a:lnTo>
                  <a:pt x="6310236" y="0"/>
                </a:lnTo>
                <a:lnTo>
                  <a:pt x="631023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819186" y="908467"/>
            <a:ext cx="1489773" cy="1480847"/>
          </a:xfrm>
          <a:custGeom>
            <a:avLst/>
            <a:gdLst/>
            <a:ahLst/>
            <a:cxnLst/>
            <a:rect l="l" t="t" r="r" b="b"/>
            <a:pathLst>
              <a:path w="2235241" h="2221271">
                <a:moveTo>
                  <a:pt x="0" y="0"/>
                </a:moveTo>
                <a:lnTo>
                  <a:pt x="2235241" y="0"/>
                </a:lnTo>
                <a:lnTo>
                  <a:pt x="2235241" y="2221271"/>
                </a:lnTo>
                <a:lnTo>
                  <a:pt x="0" y="22212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7607500" y="2576632"/>
            <a:ext cx="3895707" cy="3625864"/>
          </a:xfrm>
          <a:prstGeom prst="rect">
            <a:avLst/>
          </a:prstGeom>
        </p:spPr>
        <p:txBody>
          <a:bodyPr wrap="square" lIns="0" tIns="0" rIns="0" bIns="0" rtlCol="0" anchor="t">
            <a:spAutoFit/>
          </a:bodyPr>
          <a:lstStyle/>
          <a:p>
            <a:pPr algn="just">
              <a:lnSpc>
                <a:spcPct val="120000"/>
              </a:lnSpc>
            </a:pPr>
            <a:r>
              <a:rPr lang="en-US" sz="1800">
                <a:latin typeface="Arial" pitchFamily="34" charset="0"/>
                <a:cs typeface="Arial" pitchFamily="34" charset="0"/>
              </a:rPr>
              <a:t>- Khi ngồi yên lặng, đặt ngón tay trỏ và ngón tay giữa lên cổ hoặc cổ tay, sẽ cảm nhận được hiện tượng mạch đập.</a:t>
            </a:r>
          </a:p>
          <a:p>
            <a:pPr algn="just">
              <a:lnSpc>
                <a:spcPct val="120000"/>
              </a:lnSpc>
            </a:pPr>
            <a:r>
              <a:rPr lang="en-US" sz="1800">
                <a:latin typeface="Arial" pitchFamily="34" charset="0"/>
                <a:cs typeface="Arial" pitchFamily="34" charset="0"/>
              </a:rPr>
              <a:t>- Giải thích hiện tượng: Những vị trí cảm nhận được hiện tượng mạch đập là những vị trí có có động mạch nằm trên xương và dưới lớp da. Mạch đập không phải là do máu chảy tới nơi bắt mạch mà là do sóng rung động phát sinh ở động mạch chủ, khi tim co.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41546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tuần hoàn gồm tim và hệ thống mạch máu, hoạt động phối hợp nhịp nhàng giúp vận chuyển máu đi khắp cơ thể. Tim co dãn đều đặn, liên tục, giúp đẩy máu ra động mạch và hút máu từ tĩnh mạch về tim. Mao mạch là nơi thực hiện trao đổi chất và khí giữa máu và tế bào của cơ thế. </a:t>
              </a:r>
            </a:p>
          </p:txBody>
        </p:sp>
        <p:grpSp>
          <p:nvGrpSpPr>
            <p:cNvPr id="10" name="Group 10"/>
            <p:cNvGrpSpPr/>
            <p:nvPr/>
          </p:nvGrpSpPr>
          <p:grpSpPr>
            <a:xfrm>
              <a:off x="672362" y="4964832"/>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27036" y="4898156"/>
              <a:ext cx="1946860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bảo vệ hệ tuần hoàn cần thực hiện chế độ dinh dưỡng, lối sống lành mạnh và hạn chế tác nhân truyền bệnh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sp>
        <p:nvSpPr>
          <p:cNvPr id="11" name="TextBox 1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2" name="TextBox 1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grpSp>
        <p:nvGrpSpPr>
          <p:cNvPr id="13" name="Group 13"/>
          <p:cNvGrpSpPr/>
          <p:nvPr/>
        </p:nvGrpSpPr>
        <p:grpSpPr>
          <a:xfrm>
            <a:off x="5997587" y="1239630"/>
            <a:ext cx="5930241" cy="1384393"/>
            <a:chOff x="0" y="0"/>
            <a:chExt cx="11863572" cy="2768785"/>
          </a:xfrm>
        </p:grpSpPr>
        <p:grpSp>
          <p:nvGrpSpPr>
            <p:cNvPr id="14" name="Group 14"/>
            <p:cNvGrpSpPr/>
            <p:nvPr/>
          </p:nvGrpSpPr>
          <p:grpSpPr>
            <a:xfrm>
              <a:off x="0" y="0"/>
              <a:ext cx="11863572" cy="2768785"/>
              <a:chOff x="0" y="0"/>
              <a:chExt cx="2343422" cy="546920"/>
            </a:xfrm>
          </p:grpSpPr>
          <p:sp>
            <p:nvSpPr>
              <p:cNvPr id="15" name="Freeform 15"/>
              <p:cNvSpPr/>
              <p:nvPr/>
            </p:nvSpPr>
            <p:spPr>
              <a:xfrm>
                <a:off x="0" y="0"/>
                <a:ext cx="2343422" cy="546920"/>
              </a:xfrm>
              <a:custGeom>
                <a:avLst/>
                <a:gdLst/>
                <a:ahLst/>
                <a:cxnLst/>
                <a:rect l="l" t="t" r="r" b="b"/>
                <a:pathLst>
                  <a:path w="2343422" h="546920">
                    <a:moveTo>
                      <a:pt x="0" y="0"/>
                    </a:moveTo>
                    <a:lnTo>
                      <a:pt x="2343422" y="0"/>
                    </a:lnTo>
                    <a:lnTo>
                      <a:pt x="2343422" y="546920"/>
                    </a:lnTo>
                    <a:lnTo>
                      <a:pt x="0" y="546920"/>
                    </a:lnTo>
                    <a:close/>
                  </a:path>
                </a:pathLst>
              </a:custGeom>
              <a:solidFill>
                <a:srgbClr val="FFDE59"/>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32431" y="138734"/>
              <a:ext cx="11398711"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tương gồm nước và các chất dinh dưỡng, chất hòa tan khác. Huyết tương có vai trò vận chuyển các chất</a:t>
              </a:r>
            </a:p>
          </p:txBody>
        </p:sp>
      </p:grpSp>
      <p:grpSp>
        <p:nvGrpSpPr>
          <p:cNvPr id="18" name="Group 18"/>
          <p:cNvGrpSpPr/>
          <p:nvPr/>
        </p:nvGrpSpPr>
        <p:grpSpPr>
          <a:xfrm>
            <a:off x="5997587" y="2687522"/>
            <a:ext cx="5914675" cy="1177052"/>
            <a:chOff x="0" y="0"/>
            <a:chExt cx="11832432" cy="2354103"/>
          </a:xfrm>
        </p:grpSpPr>
        <p:grpSp>
          <p:nvGrpSpPr>
            <p:cNvPr id="19" name="Group 19"/>
            <p:cNvGrpSpPr/>
            <p:nvPr/>
          </p:nvGrpSpPr>
          <p:grpSpPr>
            <a:xfrm>
              <a:off x="0" y="0"/>
              <a:ext cx="11832432" cy="2354103"/>
              <a:chOff x="0" y="0"/>
              <a:chExt cx="2337270" cy="465008"/>
            </a:xfrm>
          </p:grpSpPr>
          <p:sp>
            <p:nvSpPr>
              <p:cNvPr id="20" name="Freeform 20"/>
              <p:cNvSpPr/>
              <p:nvPr/>
            </p:nvSpPr>
            <p:spPr>
              <a:xfrm>
                <a:off x="0" y="0"/>
                <a:ext cx="2337271" cy="465008"/>
              </a:xfrm>
              <a:custGeom>
                <a:avLst/>
                <a:gdLst/>
                <a:ahLst/>
                <a:cxnLst/>
                <a:rect l="l" t="t" r="r" b="b"/>
                <a:pathLst>
                  <a:path w="2337271" h="465008">
                    <a:moveTo>
                      <a:pt x="0" y="0"/>
                    </a:moveTo>
                    <a:lnTo>
                      <a:pt x="2337271" y="0"/>
                    </a:lnTo>
                    <a:lnTo>
                      <a:pt x="2337271" y="465008"/>
                    </a:lnTo>
                    <a:lnTo>
                      <a:pt x="0" y="465008"/>
                    </a:lnTo>
                    <a:close/>
                  </a:path>
                </a:pathLst>
              </a:custGeom>
              <a:solidFill>
                <a:srgbClr val="F4C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199800" y="344144"/>
              <a:ext cx="11368789"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Tiểu cầu (&lt;1%) không nhân, tham gia vào quá trình đông máu</a:t>
              </a:r>
            </a:p>
          </p:txBody>
        </p:sp>
      </p:grpSp>
      <p:grpSp>
        <p:nvGrpSpPr>
          <p:cNvPr id="23" name="Group 23"/>
          <p:cNvGrpSpPr/>
          <p:nvPr/>
        </p:nvGrpSpPr>
        <p:grpSpPr>
          <a:xfrm>
            <a:off x="5982020" y="3921723"/>
            <a:ext cx="5930241" cy="1177052"/>
            <a:chOff x="0" y="0"/>
            <a:chExt cx="11863572" cy="2354103"/>
          </a:xfrm>
        </p:grpSpPr>
        <p:grpSp>
          <p:nvGrpSpPr>
            <p:cNvPr id="24" name="Group 24"/>
            <p:cNvGrpSpPr/>
            <p:nvPr/>
          </p:nvGrpSpPr>
          <p:grpSpPr>
            <a:xfrm>
              <a:off x="0" y="0"/>
              <a:ext cx="11863572" cy="2354103"/>
              <a:chOff x="0" y="0"/>
              <a:chExt cx="2343422" cy="465008"/>
            </a:xfrm>
          </p:grpSpPr>
          <p:sp>
            <p:nvSpPr>
              <p:cNvPr id="25" name="Freeform 25"/>
              <p:cNvSpPr/>
              <p:nvPr/>
            </p:nvSpPr>
            <p:spPr>
              <a:xfrm>
                <a:off x="0" y="0"/>
                <a:ext cx="2343422" cy="465008"/>
              </a:xfrm>
              <a:custGeom>
                <a:avLst/>
                <a:gdLst/>
                <a:ahLst/>
                <a:cxnLst/>
                <a:rect l="l" t="t" r="r" b="b"/>
                <a:pathLst>
                  <a:path w="2343422" h="465008">
                    <a:moveTo>
                      <a:pt x="0" y="0"/>
                    </a:moveTo>
                    <a:lnTo>
                      <a:pt x="2343422" y="0"/>
                    </a:lnTo>
                    <a:lnTo>
                      <a:pt x="2343422" y="465008"/>
                    </a:lnTo>
                    <a:lnTo>
                      <a:pt x="0" y="465008"/>
                    </a:lnTo>
                    <a:close/>
                  </a:path>
                </a:pathLst>
              </a:custGeom>
              <a:solidFill>
                <a:srgbClr val="5CE1E6"/>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200326" y="344144"/>
              <a:ext cx="11398711"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Bạch cầu (&lt;1%) có nhân, không màu, tham gia bảo vệ cơ thể</a:t>
              </a:r>
            </a:p>
          </p:txBody>
        </p:sp>
      </p:grpSp>
      <p:grpSp>
        <p:nvGrpSpPr>
          <p:cNvPr id="28" name="Group 28"/>
          <p:cNvGrpSpPr/>
          <p:nvPr/>
        </p:nvGrpSpPr>
        <p:grpSpPr>
          <a:xfrm>
            <a:off x="5997587" y="5155926"/>
            <a:ext cx="5930241" cy="1589802"/>
            <a:chOff x="0" y="0"/>
            <a:chExt cx="11863572" cy="3179603"/>
          </a:xfrm>
        </p:grpSpPr>
        <p:grpSp>
          <p:nvGrpSpPr>
            <p:cNvPr id="29" name="Group 29"/>
            <p:cNvGrpSpPr/>
            <p:nvPr/>
          </p:nvGrpSpPr>
          <p:grpSpPr>
            <a:xfrm>
              <a:off x="0" y="0"/>
              <a:ext cx="11863572" cy="3179603"/>
              <a:chOff x="0" y="0"/>
              <a:chExt cx="2343422" cy="628070"/>
            </a:xfrm>
          </p:grpSpPr>
          <p:sp>
            <p:nvSpPr>
              <p:cNvPr id="30" name="Freeform 30"/>
              <p:cNvSpPr/>
              <p:nvPr/>
            </p:nvSpPr>
            <p:spPr>
              <a:xfrm>
                <a:off x="0" y="0"/>
                <a:ext cx="2343422" cy="628070"/>
              </a:xfrm>
              <a:custGeom>
                <a:avLst/>
                <a:gdLst/>
                <a:ahLst/>
                <a:cxnLst/>
                <a:rect l="l" t="t" r="r" b="b"/>
                <a:pathLst>
                  <a:path w="2343422" h="628070">
                    <a:moveTo>
                      <a:pt x="0" y="0"/>
                    </a:moveTo>
                    <a:lnTo>
                      <a:pt x="2343422" y="0"/>
                    </a:lnTo>
                    <a:lnTo>
                      <a:pt x="2343422" y="628070"/>
                    </a:lnTo>
                    <a:lnTo>
                      <a:pt x="0" y="628070"/>
                    </a:lnTo>
                    <a:close/>
                  </a:path>
                </a:pathLst>
              </a:custGeom>
              <a:solidFill>
                <a:srgbClr val="FF5757"/>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2" name="TextBox 32"/>
            <p:cNvSpPr txBox="1"/>
            <p:nvPr/>
          </p:nvSpPr>
          <p:spPr>
            <a:xfrm>
              <a:off x="200326" y="344144"/>
              <a:ext cx="11398711"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Hồng cầu (khoảng 43%): hình dĩa, lõm 2 mặt, không nhân, màu đỏ, tham gia vận chuyển chất khí (O2 và CO2)</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grpSp>
        <p:nvGrpSpPr>
          <p:cNvPr id="11" name="Group 11"/>
          <p:cNvGrpSpPr/>
          <p:nvPr/>
        </p:nvGrpSpPr>
        <p:grpSpPr>
          <a:xfrm>
            <a:off x="6094412" y="1141803"/>
            <a:ext cx="5807033" cy="2177950"/>
            <a:chOff x="0" y="-241101"/>
            <a:chExt cx="11617090" cy="4355900"/>
          </a:xfrm>
        </p:grpSpPr>
        <p:grpSp>
          <p:nvGrpSpPr>
            <p:cNvPr id="12" name="Group 12"/>
            <p:cNvGrpSpPr/>
            <p:nvPr/>
          </p:nvGrpSpPr>
          <p:grpSpPr>
            <a:xfrm>
              <a:off x="0" y="-241101"/>
              <a:ext cx="11617090" cy="4355900"/>
              <a:chOff x="0" y="-47625"/>
              <a:chExt cx="2294734" cy="860425"/>
            </a:xfrm>
          </p:grpSpPr>
          <p:sp>
            <p:nvSpPr>
              <p:cNvPr id="13" name="Freeform 13"/>
              <p:cNvSpPr/>
              <p:nvPr/>
            </p:nvSpPr>
            <p:spPr>
              <a:xfrm>
                <a:off x="0" y="0"/>
                <a:ext cx="2294734" cy="585026"/>
              </a:xfrm>
              <a:custGeom>
                <a:avLst/>
                <a:gdLst/>
                <a:ahLst/>
                <a:cxnLst/>
                <a:rect l="l" t="t" r="r" b="b"/>
                <a:pathLst>
                  <a:path w="2294734" h="748088">
                    <a:moveTo>
                      <a:pt x="45317" y="0"/>
                    </a:moveTo>
                    <a:lnTo>
                      <a:pt x="2249417" y="0"/>
                    </a:lnTo>
                    <a:cubicBezTo>
                      <a:pt x="2274445" y="0"/>
                      <a:pt x="2294734" y="20289"/>
                      <a:pt x="2294734" y="45317"/>
                    </a:cubicBezTo>
                    <a:lnTo>
                      <a:pt x="2294734" y="702771"/>
                    </a:lnTo>
                    <a:cubicBezTo>
                      <a:pt x="2294734" y="714790"/>
                      <a:pt x="2289959" y="726316"/>
                      <a:pt x="2281461" y="734815"/>
                    </a:cubicBezTo>
                    <a:cubicBezTo>
                      <a:pt x="2272962" y="743313"/>
                      <a:pt x="2261436" y="748088"/>
                      <a:pt x="2249417" y="748088"/>
                    </a:cubicBezTo>
                    <a:lnTo>
                      <a:pt x="45317" y="748088"/>
                    </a:lnTo>
                    <a:cubicBezTo>
                      <a:pt x="33298" y="748088"/>
                      <a:pt x="21772" y="743313"/>
                      <a:pt x="13273" y="734815"/>
                    </a:cubicBezTo>
                    <a:cubicBezTo>
                      <a:pt x="4774" y="726316"/>
                      <a:pt x="0" y="714790"/>
                      <a:pt x="0" y="702771"/>
                    </a:cubicBezTo>
                    <a:lnTo>
                      <a:pt x="0" y="45317"/>
                    </a:lnTo>
                    <a:cubicBezTo>
                      <a:pt x="0" y="33298"/>
                      <a:pt x="4774" y="21772"/>
                      <a:pt x="13273" y="13273"/>
                    </a:cubicBezTo>
                    <a:cubicBezTo>
                      <a:pt x="21772" y="4774"/>
                      <a:pt x="33298" y="0"/>
                      <a:pt x="45317" y="0"/>
                    </a:cubicBezTo>
                    <a:close/>
                  </a:path>
                </a:pathLst>
              </a:custGeom>
              <a:solidFill>
                <a:srgbClr val="FFDE5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5" name="TextBox 15"/>
            <p:cNvSpPr txBox="1"/>
            <p:nvPr/>
          </p:nvSpPr>
          <p:spPr>
            <a:xfrm>
              <a:off x="343215" y="235190"/>
              <a:ext cx="10930661"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nêu một số đặc điểm về cấu tạo và chức năng của các thành phần máu theo gợi ý trong bảng sau:</a:t>
              </a:r>
            </a:p>
          </p:txBody>
        </p:sp>
      </p:grpSp>
      <p:graphicFrame>
        <p:nvGraphicFramePr>
          <p:cNvPr id="16" name="Table 16"/>
          <p:cNvGraphicFramePr>
            <a:graphicFrameLocks noGrp="1"/>
          </p:cNvGraphicFramePr>
          <p:nvPr>
            <p:extLst>
              <p:ext uri="{D42A27DB-BD31-4B8C-83A1-F6EECF244321}">
                <p14:modId xmlns:p14="http://schemas.microsoft.com/office/powerpoint/2010/main" val="3296854604"/>
              </p:ext>
            </p:extLst>
          </p:nvPr>
        </p:nvGraphicFramePr>
        <p:xfrm>
          <a:off x="6104571" y="2971800"/>
          <a:ext cx="5807034" cy="3505200"/>
        </p:xfrm>
        <a:graphic>
          <a:graphicData uri="http://schemas.openxmlformats.org/drawingml/2006/table">
            <a:tbl>
              <a:tblPr/>
              <a:tblGrid>
                <a:gridCol w="2055537">
                  <a:extLst>
                    <a:ext uri="{9D8B030D-6E8A-4147-A177-3AD203B41FA5}">
                      <a16:colId xmlns="" xmlns:a16="http://schemas.microsoft.com/office/drawing/2014/main" val="20000"/>
                    </a:ext>
                  </a:extLst>
                </a:gridCol>
                <a:gridCol w="1651011">
                  <a:extLst>
                    <a:ext uri="{9D8B030D-6E8A-4147-A177-3AD203B41FA5}">
                      <a16:colId xmlns="" xmlns:a16="http://schemas.microsoft.com/office/drawing/2014/main" val="20001"/>
                    </a:ext>
                  </a:extLst>
                </a:gridCol>
                <a:gridCol w="2100486">
                  <a:extLst>
                    <a:ext uri="{9D8B030D-6E8A-4147-A177-3AD203B41FA5}">
                      <a16:colId xmlns="" xmlns:a16="http://schemas.microsoft.com/office/drawing/2014/main" val="20002"/>
                    </a:ext>
                  </a:extLst>
                </a:gridCol>
              </a:tblGrid>
              <a:tr h="749300">
                <a:tc>
                  <a:txBody>
                    <a:bodyPr/>
                    <a:lstStyle/>
                    <a:p>
                      <a:pPr algn="ctr">
                        <a:lnSpc>
                          <a:spcPts val="4900"/>
                        </a:lnSpc>
                        <a:defRPr/>
                      </a:pPr>
                      <a:r>
                        <a:rPr lang="en-US" sz="2300" b="1">
                          <a:solidFill>
                            <a:srgbClr val="FFFFFF"/>
                          </a:solidFill>
                          <a:latin typeface="Arial" pitchFamily="34" charset="0"/>
                        </a:rPr>
                        <a:t>Thành phần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tc>
                  <a:txBody>
                    <a:bodyPr/>
                    <a:lstStyle/>
                    <a:p>
                      <a:pPr algn="ctr">
                        <a:lnSpc>
                          <a:spcPts val="4900"/>
                        </a:lnSpc>
                        <a:defRPr/>
                      </a:pPr>
                      <a:r>
                        <a:rPr lang="en-US" sz="2300" b="1">
                          <a:solidFill>
                            <a:srgbClr val="FFFFFF"/>
                          </a:solidFill>
                          <a:latin typeface="Arial" pitchFamily="34" charset="0"/>
                        </a:rPr>
                        <a:t>Cấu tạo</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tc>
                  <a:txBody>
                    <a:bodyPr/>
                    <a:lstStyle/>
                    <a:p>
                      <a:pPr algn="ctr">
                        <a:lnSpc>
                          <a:spcPts val="4900"/>
                        </a:lnSpc>
                        <a:defRPr/>
                      </a:pPr>
                      <a:r>
                        <a:rPr lang="en-US" sz="2300" b="1">
                          <a:solidFill>
                            <a:srgbClr val="FFFFFF"/>
                          </a:solidFill>
                          <a:latin typeface="Arial" pitchFamily="34" charset="0"/>
                        </a:rPr>
                        <a:t>Chức năng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extLst>
                  <a:ext uri="{0D108BD9-81ED-4DB2-BD59-A6C34878D82A}">
                    <a16:rowId xmlns="" xmlns:a16="http://schemas.microsoft.com/office/drawing/2014/main" val="10000"/>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685622" y="1259157"/>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39355" y="235190"/>
              <a:ext cx="20362091"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sốt</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huyết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giảm</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nghiêm</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này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xảy</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nếu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thiếu</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a:t>
              </a:r>
            </a:p>
          </p:txBody>
        </p:sp>
      </p:grpSp>
      <p:sp>
        <p:nvSpPr>
          <p:cNvPr id="15" name="Freeform 15"/>
          <p:cNvSpPr/>
          <p:nvPr/>
        </p:nvSpPr>
        <p:spPr>
          <a:xfrm>
            <a:off x="685621" y="2498704"/>
            <a:ext cx="5408791" cy="3673496"/>
          </a:xfrm>
          <a:custGeom>
            <a:avLst/>
            <a:gdLst/>
            <a:ahLst/>
            <a:cxnLst/>
            <a:rect l="l" t="t" r="r" b="b"/>
            <a:pathLst>
              <a:path w="8115300" h="5510244">
                <a:moveTo>
                  <a:pt x="0" y="0"/>
                </a:moveTo>
                <a:lnTo>
                  <a:pt x="8115300" y="0"/>
                </a:lnTo>
                <a:lnTo>
                  <a:pt x="8115300" y="5510244"/>
                </a:lnTo>
                <a:lnTo>
                  <a:pt x="0" y="5510244"/>
                </a:lnTo>
                <a:lnTo>
                  <a:pt x="0" y="0"/>
                </a:lnTo>
                <a:close/>
              </a:path>
            </a:pathLst>
          </a:custGeom>
          <a:blipFill>
            <a:blip r:embed="rId6"/>
            <a:stretch>
              <a:fillRect l="-862" r="-862"/>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sp>
        <p:nvSpPr>
          <p:cNvPr id="18" name="TextBox 18"/>
          <p:cNvSpPr txBox="1"/>
          <p:nvPr/>
        </p:nvSpPr>
        <p:spPr>
          <a:xfrm>
            <a:off x="685621" y="6299200"/>
            <a:ext cx="5408791"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Da của bệnh nhân sốt xuất huyết</a:t>
            </a:r>
          </a:p>
        </p:txBody>
      </p:sp>
      <p:sp>
        <p:nvSpPr>
          <p:cNvPr id="19" name="TextBox 19"/>
          <p:cNvSpPr txBox="1"/>
          <p:nvPr/>
        </p:nvSpPr>
        <p:spPr>
          <a:xfrm>
            <a:off x="6241684" y="2454254"/>
            <a:ext cx="5261519" cy="4299767"/>
          </a:xfrm>
          <a:prstGeom prst="rect">
            <a:avLst/>
          </a:prstGeom>
        </p:spPr>
        <p:txBody>
          <a:bodyPr wrap="square" lIns="0" tIns="0" rIns="0" bIns="0" rtlCol="0" anchor="t">
            <a:spAutoFit/>
          </a:bodyPr>
          <a:lstStyle/>
          <a:p>
            <a:pPr algn="just">
              <a:lnSpc>
                <a:spcPct val="120000"/>
              </a:lnSpc>
            </a:pPr>
            <a:r>
              <a:rPr lang="en-US" sz="2350">
                <a:latin typeface="Arial" pitchFamily="34" charset="0"/>
                <a:cs typeface="Arial" pitchFamily="34" charset="0"/>
              </a:rPr>
              <a:t>Tiểu cầu có vai trò tham gia vào quá trình đông máu. Do vậy, nếu thiếu tiểu cầu cơ thể sẽ xuất hiện các biểu hiện như: xuất huyết trên da, xuất huyết niêm mạc (chảy máu chân răng, chảy máu mũi, nôn ra máu,…); khả năng đông máu và khả năng chống nhiễm trùng của người bệnh giảm; nếu tình trạng nặng, có thể dẫn tới suy hô hấp, suy tim hoặc các cơ quan khác.</a:t>
            </a:r>
            <a:endParaRPr lang="en-US" sz="235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sp>
        <p:nvSpPr>
          <p:cNvPr id="15" name="Freeform 15"/>
          <p:cNvSpPr/>
          <p:nvPr/>
        </p:nvSpPr>
        <p:spPr>
          <a:xfrm>
            <a:off x="685621" y="2032405"/>
            <a:ext cx="4560547" cy="4680885"/>
          </a:xfrm>
          <a:custGeom>
            <a:avLst/>
            <a:gdLst/>
            <a:ahLst/>
            <a:cxnLst/>
            <a:rect l="l" t="t" r="r" b="b"/>
            <a:pathLst>
              <a:path w="6842602" h="7021327">
                <a:moveTo>
                  <a:pt x="0" y="0"/>
                </a:moveTo>
                <a:lnTo>
                  <a:pt x="6842602" y="0"/>
                </a:lnTo>
                <a:lnTo>
                  <a:pt x="6842602" y="7021327"/>
                </a:lnTo>
                <a:lnTo>
                  <a:pt x="0" y="7021327"/>
                </a:lnTo>
                <a:lnTo>
                  <a:pt x="0" y="0"/>
                </a:lnTo>
                <a:close/>
              </a:path>
            </a:pathLst>
          </a:custGeom>
          <a:blipFill>
            <a:blip r:embed="rId6"/>
            <a:stretch>
              <a:fillRect/>
            </a:stretch>
          </a:blipFill>
        </p:spPr>
      </p:sp>
      <p:sp>
        <p:nvSpPr>
          <p:cNvPr id="16" name="Freeform 16"/>
          <p:cNvSpPr/>
          <p:nvPr/>
        </p:nvSpPr>
        <p:spPr>
          <a:xfrm>
            <a:off x="5325427" y="2032405"/>
            <a:ext cx="6177777" cy="4680885"/>
          </a:xfrm>
          <a:custGeom>
            <a:avLst/>
            <a:gdLst/>
            <a:ahLst/>
            <a:cxnLst/>
            <a:rect l="l" t="t" r="r" b="b"/>
            <a:pathLst>
              <a:path w="9269079" h="7021327">
                <a:moveTo>
                  <a:pt x="0" y="0"/>
                </a:moveTo>
                <a:lnTo>
                  <a:pt x="9269079" y="0"/>
                </a:lnTo>
                <a:lnTo>
                  <a:pt x="9269079" y="7021327"/>
                </a:lnTo>
                <a:lnTo>
                  <a:pt x="0" y="7021327"/>
                </a:lnTo>
                <a:lnTo>
                  <a:pt x="0" y="0"/>
                </a:lnTo>
                <a:close/>
              </a:path>
            </a:pathLst>
          </a:custGeom>
          <a:blipFill>
            <a:blip r:embed="rId7"/>
            <a:stretch>
              <a:fillRect/>
            </a:stretch>
          </a:blipFill>
        </p:spPr>
      </p:sp>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sp>
        <p:nvSpPr>
          <p:cNvPr id="15" name="Freeform 15"/>
          <p:cNvSpPr/>
          <p:nvPr/>
        </p:nvSpPr>
        <p:spPr>
          <a:xfrm>
            <a:off x="685621" y="2032405"/>
            <a:ext cx="4560547" cy="4680885"/>
          </a:xfrm>
          <a:custGeom>
            <a:avLst/>
            <a:gdLst/>
            <a:ahLst/>
            <a:cxnLst/>
            <a:rect l="l" t="t" r="r" b="b"/>
            <a:pathLst>
              <a:path w="6842602" h="7021327">
                <a:moveTo>
                  <a:pt x="0" y="0"/>
                </a:moveTo>
                <a:lnTo>
                  <a:pt x="6842602" y="0"/>
                </a:lnTo>
                <a:lnTo>
                  <a:pt x="6842602" y="7021327"/>
                </a:lnTo>
                <a:lnTo>
                  <a:pt x="0" y="7021327"/>
                </a:lnTo>
                <a:lnTo>
                  <a:pt x="0" y="0"/>
                </a:lnTo>
                <a:close/>
              </a:path>
            </a:pathLst>
          </a:custGeom>
          <a:blipFill>
            <a:blip r:embed="rId6"/>
            <a:stretch>
              <a:fillRect/>
            </a:stretch>
          </a:blipFill>
        </p:spPr>
      </p:sp>
      <p:grpSp>
        <p:nvGrpSpPr>
          <p:cNvPr id="16" name="Group 16"/>
          <p:cNvGrpSpPr/>
          <p:nvPr/>
        </p:nvGrpSpPr>
        <p:grpSpPr>
          <a:xfrm>
            <a:off x="5246168" y="2032405"/>
            <a:ext cx="6257035" cy="2033061"/>
            <a:chOff x="0" y="0"/>
            <a:chExt cx="12517330" cy="4066121"/>
          </a:xfrm>
        </p:grpSpPr>
        <p:grpSp>
          <p:nvGrpSpPr>
            <p:cNvPr id="17" name="Group 17"/>
            <p:cNvGrpSpPr/>
            <p:nvPr/>
          </p:nvGrpSpPr>
          <p:grpSpPr>
            <a:xfrm>
              <a:off x="0" y="0"/>
              <a:ext cx="12517330" cy="4066121"/>
              <a:chOff x="0" y="0"/>
              <a:chExt cx="3424767" cy="1112499"/>
            </a:xfrm>
          </p:grpSpPr>
          <p:sp>
            <p:nvSpPr>
              <p:cNvPr id="18" name="Freeform 18"/>
              <p:cNvSpPr/>
              <p:nvPr/>
            </p:nvSpPr>
            <p:spPr>
              <a:xfrm>
                <a:off x="0" y="0"/>
                <a:ext cx="3424767" cy="1112499"/>
              </a:xfrm>
              <a:custGeom>
                <a:avLst/>
                <a:gdLst/>
                <a:ahLst/>
                <a:cxnLst/>
                <a:rect l="l" t="t" r="r" b="b"/>
                <a:pathLst>
                  <a:path w="3424767" h="1112499">
                    <a:moveTo>
                      <a:pt x="3300307" y="59690"/>
                    </a:moveTo>
                    <a:cubicBezTo>
                      <a:pt x="3335867" y="59690"/>
                      <a:pt x="3365077" y="88900"/>
                      <a:pt x="3365077" y="124460"/>
                    </a:cubicBezTo>
                    <a:lnTo>
                      <a:pt x="3365077" y="988039"/>
                    </a:lnTo>
                    <a:cubicBezTo>
                      <a:pt x="3365077" y="1023599"/>
                      <a:pt x="3335867" y="1052809"/>
                      <a:pt x="3300307" y="1052809"/>
                    </a:cubicBezTo>
                    <a:lnTo>
                      <a:pt x="124460" y="1052809"/>
                    </a:lnTo>
                    <a:cubicBezTo>
                      <a:pt x="88900" y="1052809"/>
                      <a:pt x="59690" y="1023599"/>
                      <a:pt x="59690" y="988039"/>
                    </a:cubicBezTo>
                    <a:lnTo>
                      <a:pt x="59690" y="124460"/>
                    </a:lnTo>
                    <a:cubicBezTo>
                      <a:pt x="59690" y="88900"/>
                      <a:pt x="88900" y="59690"/>
                      <a:pt x="124460" y="59690"/>
                    </a:cubicBezTo>
                    <a:lnTo>
                      <a:pt x="3300307" y="59690"/>
                    </a:lnTo>
                    <a:moveTo>
                      <a:pt x="3300307" y="0"/>
                    </a:moveTo>
                    <a:lnTo>
                      <a:pt x="124460" y="0"/>
                    </a:lnTo>
                    <a:cubicBezTo>
                      <a:pt x="55880" y="0"/>
                      <a:pt x="0" y="55880"/>
                      <a:pt x="0" y="124460"/>
                    </a:cubicBezTo>
                    <a:lnTo>
                      <a:pt x="0" y="988039"/>
                    </a:lnTo>
                    <a:cubicBezTo>
                      <a:pt x="0" y="1056619"/>
                      <a:pt x="55880" y="1112499"/>
                      <a:pt x="124460" y="1112499"/>
                    </a:cubicBezTo>
                    <a:lnTo>
                      <a:pt x="3300307" y="1112499"/>
                    </a:lnTo>
                    <a:cubicBezTo>
                      <a:pt x="3368887" y="1112499"/>
                      <a:pt x="3424767" y="1056619"/>
                      <a:pt x="3424767" y="988039"/>
                    </a:cubicBezTo>
                    <a:lnTo>
                      <a:pt x="3424767" y="124460"/>
                    </a:lnTo>
                    <a:cubicBezTo>
                      <a:pt x="3424767" y="55880"/>
                      <a:pt x="3368887" y="0"/>
                      <a:pt x="3300307" y="0"/>
                    </a:cubicBezTo>
                    <a:close/>
                  </a:path>
                </a:pathLst>
              </a:custGeom>
              <a:solidFill>
                <a:srgbClr val="B52320"/>
              </a:solidFill>
            </p:spPr>
          </p:sp>
        </p:grpSp>
        <p:sp>
          <p:nvSpPr>
            <p:cNvPr id="19" name="TextBox 19"/>
            <p:cNvSpPr txBox="1"/>
            <p:nvPr/>
          </p:nvSpPr>
          <p:spPr>
            <a:xfrm>
              <a:off x="557349" y="365126"/>
              <a:ext cx="11402632" cy="33082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Miễn dịch là khả năng của cơ thể nhận diện và ngăn chặn sự xâm nhập của mầm bệnh (virus, vi khuẩn, nấm và ký sinh trùng)</a:t>
              </a:r>
            </a:p>
          </p:txBody>
        </p:sp>
      </p:grpSp>
      <p:grpSp>
        <p:nvGrpSpPr>
          <p:cNvPr id="20" name="Group 20"/>
          <p:cNvGrpSpPr/>
          <p:nvPr/>
        </p:nvGrpSpPr>
        <p:grpSpPr>
          <a:xfrm>
            <a:off x="5246168" y="4856718"/>
            <a:ext cx="6257035" cy="1589802"/>
            <a:chOff x="0" y="0"/>
            <a:chExt cx="12517330" cy="3179603"/>
          </a:xfrm>
        </p:grpSpPr>
        <p:grpSp>
          <p:nvGrpSpPr>
            <p:cNvPr id="21" name="Group 21"/>
            <p:cNvGrpSpPr/>
            <p:nvPr/>
          </p:nvGrpSpPr>
          <p:grpSpPr>
            <a:xfrm>
              <a:off x="0" y="0"/>
              <a:ext cx="12517330" cy="3179603"/>
              <a:chOff x="0" y="0"/>
              <a:chExt cx="2472559" cy="628070"/>
            </a:xfrm>
          </p:grpSpPr>
          <p:sp>
            <p:nvSpPr>
              <p:cNvPr id="22" name="Freeform 22"/>
              <p:cNvSpPr/>
              <p:nvPr/>
            </p:nvSpPr>
            <p:spPr>
              <a:xfrm>
                <a:off x="0" y="0"/>
                <a:ext cx="2472559" cy="628070"/>
              </a:xfrm>
              <a:custGeom>
                <a:avLst/>
                <a:gdLst/>
                <a:ahLst/>
                <a:cxnLst/>
                <a:rect l="l" t="t" r="r" b="b"/>
                <a:pathLst>
                  <a:path w="2472559" h="628070">
                    <a:moveTo>
                      <a:pt x="0" y="0"/>
                    </a:moveTo>
                    <a:lnTo>
                      <a:pt x="2472559" y="0"/>
                    </a:lnTo>
                    <a:lnTo>
                      <a:pt x="2472559" y="628070"/>
                    </a:lnTo>
                    <a:lnTo>
                      <a:pt x="0" y="628070"/>
                    </a:lnTo>
                    <a:close/>
                  </a:path>
                </a:pathLst>
              </a:custGeom>
              <a:gradFill rotWithShape="1">
                <a:gsLst>
                  <a:gs pos="0">
                    <a:srgbClr val="FFF7AD">
                      <a:alpha val="100000"/>
                    </a:srgbClr>
                  </a:gs>
                  <a:gs pos="100000">
                    <a:srgbClr val="FFA9F9">
                      <a:alpha val="100000"/>
                    </a:srgbClr>
                  </a:gs>
                </a:gsLst>
                <a:lin ang="0"/>
              </a:gra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211365" y="344144"/>
              <a:ext cx="12026850"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thể có hàng rào bảo vệ tự nhiên gồm: da, niêm mạc, dịch tiết ngăn không cho mầm bệnh xâm nhập vào cơ thể</a:t>
              </a:r>
            </a:p>
          </p:txBody>
        </p:sp>
      </p:grpSp>
      <p:sp>
        <p:nvSpPr>
          <p:cNvPr id="25" name="Freeform 25"/>
          <p:cNvSpPr/>
          <p:nvPr/>
        </p:nvSpPr>
        <p:spPr>
          <a:xfrm>
            <a:off x="5936921" y="4372847"/>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TextBox 2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7" name="TextBox 2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grpSp>
        <p:nvGrpSpPr>
          <p:cNvPr id="15" name="Group 15"/>
          <p:cNvGrpSpPr/>
          <p:nvPr/>
        </p:nvGrpSpPr>
        <p:grpSpPr>
          <a:xfrm>
            <a:off x="5826406" y="2032405"/>
            <a:ext cx="5676797" cy="2002552"/>
            <a:chOff x="0" y="0"/>
            <a:chExt cx="11356552" cy="4005103"/>
          </a:xfrm>
        </p:grpSpPr>
        <p:grpSp>
          <p:nvGrpSpPr>
            <p:cNvPr id="16" name="Group 16"/>
            <p:cNvGrpSpPr/>
            <p:nvPr/>
          </p:nvGrpSpPr>
          <p:grpSpPr>
            <a:xfrm>
              <a:off x="0" y="0"/>
              <a:ext cx="11356552" cy="4005103"/>
              <a:chOff x="0" y="0"/>
              <a:chExt cx="2243270" cy="791132"/>
            </a:xfrm>
          </p:grpSpPr>
          <p:sp>
            <p:nvSpPr>
              <p:cNvPr id="17" name="Freeform 17"/>
              <p:cNvSpPr/>
              <p:nvPr/>
            </p:nvSpPr>
            <p:spPr>
              <a:xfrm>
                <a:off x="0" y="0"/>
                <a:ext cx="2243270" cy="791132"/>
              </a:xfrm>
              <a:custGeom>
                <a:avLst/>
                <a:gdLst/>
                <a:ahLst/>
                <a:cxnLst/>
                <a:rect l="l" t="t" r="r" b="b"/>
                <a:pathLst>
                  <a:path w="2243270" h="791132">
                    <a:moveTo>
                      <a:pt x="0" y="0"/>
                    </a:moveTo>
                    <a:lnTo>
                      <a:pt x="2243270" y="0"/>
                    </a:lnTo>
                    <a:lnTo>
                      <a:pt x="2243270" y="791132"/>
                    </a:lnTo>
                    <a:lnTo>
                      <a:pt x="0" y="791132"/>
                    </a:lnTo>
                    <a:close/>
                  </a:path>
                </a:pathLst>
              </a:custGeom>
              <a:gradFill rotWithShape="1">
                <a:gsLst>
                  <a:gs pos="0">
                    <a:srgbClr val="FF3131">
                      <a:alpha val="100000"/>
                    </a:srgbClr>
                  </a:gs>
                  <a:gs pos="100000">
                    <a:srgbClr val="FF914D">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9" name="TextBox 19"/>
            <p:cNvSpPr txBox="1"/>
            <p:nvPr/>
          </p:nvSpPr>
          <p:spPr>
            <a:xfrm>
              <a:off x="191766" y="344144"/>
              <a:ext cx="10911556" cy="3385541"/>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Nếu mầm bệnh xâm nhập vào cơ thể thì cơ thể tiêu diệt mầm bệnh bằng một số cách như thực bào, tạo ổ viêm và sinh kháng thể</a:t>
              </a:r>
            </a:p>
          </p:txBody>
        </p:sp>
      </p:grpSp>
      <p:sp>
        <p:nvSpPr>
          <p:cNvPr id="20" name="Freeform 20"/>
          <p:cNvSpPr/>
          <p:nvPr/>
        </p:nvSpPr>
        <p:spPr>
          <a:xfrm>
            <a:off x="685621" y="2026055"/>
            <a:ext cx="5002701" cy="4684076"/>
          </a:xfrm>
          <a:custGeom>
            <a:avLst/>
            <a:gdLst/>
            <a:ahLst/>
            <a:cxnLst/>
            <a:rect l="l" t="t" r="r" b="b"/>
            <a:pathLst>
              <a:path w="7506006" h="7026114">
                <a:moveTo>
                  <a:pt x="0" y="0"/>
                </a:moveTo>
                <a:lnTo>
                  <a:pt x="7506006" y="0"/>
                </a:lnTo>
                <a:lnTo>
                  <a:pt x="7506006" y="7026114"/>
                </a:lnTo>
                <a:lnTo>
                  <a:pt x="0" y="7026114"/>
                </a:lnTo>
                <a:lnTo>
                  <a:pt x="0" y="0"/>
                </a:lnTo>
                <a:close/>
              </a:path>
            </a:pathLst>
          </a:custGeom>
          <a:blipFill>
            <a:blip r:embed="rId6"/>
            <a:stretch>
              <a:fillRect/>
            </a:stretch>
          </a:blipFill>
        </p:spPr>
      </p:sp>
      <p:sp>
        <p:nvSpPr>
          <p:cNvPr id="21" name="Freeform 21"/>
          <p:cNvSpPr/>
          <p:nvPr/>
        </p:nvSpPr>
        <p:spPr>
          <a:xfrm>
            <a:off x="5826406" y="4174657"/>
            <a:ext cx="5676797" cy="2535474"/>
          </a:xfrm>
          <a:custGeom>
            <a:avLst/>
            <a:gdLst/>
            <a:ahLst/>
            <a:cxnLst/>
            <a:rect l="l" t="t" r="r" b="b"/>
            <a:pathLst>
              <a:path w="8517414" h="3803211">
                <a:moveTo>
                  <a:pt x="0" y="0"/>
                </a:moveTo>
                <a:lnTo>
                  <a:pt x="8517414" y="0"/>
                </a:lnTo>
                <a:lnTo>
                  <a:pt x="8517414" y="3803211"/>
                </a:lnTo>
                <a:lnTo>
                  <a:pt x="0" y="3803211"/>
                </a:lnTo>
                <a:lnTo>
                  <a:pt x="0" y="0"/>
                </a:lnTo>
                <a:close/>
              </a:path>
            </a:pathLst>
          </a:custGeom>
          <a:blipFill>
            <a:blip r:embed="rId7"/>
            <a:stretch>
              <a:fillRect t="-24604" b="-24604"/>
            </a:stretch>
          </a:blipFill>
        </p:spPr>
      </p:sp>
      <p:sp>
        <p:nvSpPr>
          <p:cNvPr id="22" name="TextBox 2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3" name="TextBox 23"/>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2211</Words>
  <Application>Microsoft Office PowerPoint</Application>
  <PresentationFormat>Custom</PresentationFormat>
  <Paragraphs>148</Paragraphs>
  <Slides>30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Averta Std ExtraBold</vt:lpstr>
      <vt:lpstr>A2.Jovis-WorkSansRegular-San</vt:lpstr>
      <vt:lpstr>A3.Jovis-BebasNeueBold-San</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MÁU VÀ HỆ TUẦN HOÀN Ở NGƯỜI</dc:title>
  <cp:lastModifiedBy>Admin</cp:lastModifiedBy>
  <cp:revision>9</cp:revision>
  <dcterms:created xsi:type="dcterms:W3CDTF">2006-08-16T00:00:00Z</dcterms:created>
  <dcterms:modified xsi:type="dcterms:W3CDTF">2023-10-05T03:42:51Z</dcterms:modified>
  <dc:identifier>DAFgLdbIyKs</dc:identifier>
</cp:coreProperties>
</file>