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7"/>
  </p:notesMasterIdLst>
  <p:sldIdLst>
    <p:sldId id="256" r:id="rId2"/>
    <p:sldId id="330" r:id="rId3"/>
    <p:sldId id="257" r:id="rId4"/>
    <p:sldId id="331" r:id="rId5"/>
    <p:sldId id="343" r:id="rId6"/>
    <p:sldId id="332" r:id="rId7"/>
    <p:sldId id="342" r:id="rId8"/>
    <p:sldId id="258" r:id="rId9"/>
    <p:sldId id="259" r:id="rId10"/>
    <p:sldId id="260" r:id="rId11"/>
    <p:sldId id="263" r:id="rId12"/>
    <p:sldId id="333" r:id="rId13"/>
    <p:sldId id="334" r:id="rId14"/>
    <p:sldId id="335" r:id="rId15"/>
    <p:sldId id="336" r:id="rId16"/>
    <p:sldId id="338" r:id="rId17"/>
    <p:sldId id="269" r:id="rId18"/>
    <p:sldId id="270" r:id="rId19"/>
    <p:sldId id="367" r:id="rId20"/>
    <p:sldId id="346" r:id="rId21"/>
    <p:sldId id="347" r:id="rId22"/>
    <p:sldId id="348" r:id="rId23"/>
    <p:sldId id="349" r:id="rId24"/>
    <p:sldId id="350" r:id="rId25"/>
    <p:sldId id="351" r:id="rId26"/>
    <p:sldId id="352" r:id="rId27"/>
    <p:sldId id="353" r:id="rId28"/>
    <p:sldId id="355" r:id="rId29"/>
    <p:sldId id="356" r:id="rId30"/>
    <p:sldId id="357" r:id="rId31"/>
    <p:sldId id="358" r:id="rId32"/>
    <p:sldId id="368" r:id="rId33"/>
    <p:sldId id="359" r:id="rId34"/>
    <p:sldId id="360" r:id="rId35"/>
    <p:sldId id="361" r:id="rId36"/>
    <p:sldId id="362" r:id="rId37"/>
    <p:sldId id="363" r:id="rId38"/>
    <p:sldId id="364" r:id="rId39"/>
    <p:sldId id="365" r:id="rId40"/>
    <p:sldId id="339" r:id="rId41"/>
    <p:sldId id="354" r:id="rId42"/>
    <p:sldId id="366" r:id="rId43"/>
    <p:sldId id="271" r:id="rId44"/>
    <p:sldId id="369" r:id="rId45"/>
    <p:sldId id="370" r:id="rId46"/>
    <p:sldId id="371" r:id="rId47"/>
    <p:sldId id="372" r:id="rId48"/>
    <p:sldId id="373" r:id="rId49"/>
    <p:sldId id="374" r:id="rId50"/>
    <p:sldId id="375" r:id="rId51"/>
    <p:sldId id="379" r:id="rId52"/>
    <p:sldId id="380" r:id="rId53"/>
    <p:sldId id="381" r:id="rId54"/>
    <p:sldId id="382" r:id="rId55"/>
    <p:sldId id="465" r:id="rId56"/>
    <p:sldId id="387" r:id="rId57"/>
    <p:sldId id="388" r:id="rId58"/>
    <p:sldId id="389" r:id="rId59"/>
    <p:sldId id="400" r:id="rId60"/>
    <p:sldId id="390" r:id="rId61"/>
    <p:sldId id="391" r:id="rId62"/>
    <p:sldId id="392" r:id="rId63"/>
    <p:sldId id="393" r:id="rId64"/>
    <p:sldId id="397" r:id="rId65"/>
    <p:sldId id="398" r:id="rId66"/>
    <p:sldId id="399" r:id="rId67"/>
    <p:sldId id="377" r:id="rId68"/>
    <p:sldId id="378" r:id="rId69"/>
    <p:sldId id="396" r:id="rId70"/>
    <p:sldId id="401" r:id="rId71"/>
    <p:sldId id="403" r:id="rId72"/>
    <p:sldId id="404" r:id="rId73"/>
    <p:sldId id="405" r:id="rId74"/>
    <p:sldId id="413" r:id="rId75"/>
    <p:sldId id="406" r:id="rId76"/>
    <p:sldId id="408" r:id="rId77"/>
    <p:sldId id="409" r:id="rId78"/>
    <p:sldId id="410" r:id="rId79"/>
    <p:sldId id="411" r:id="rId80"/>
    <p:sldId id="412" r:id="rId81"/>
    <p:sldId id="407" r:id="rId82"/>
    <p:sldId id="414" r:id="rId83"/>
    <p:sldId id="415" r:id="rId84"/>
    <p:sldId id="453" r:id="rId85"/>
    <p:sldId id="419" r:id="rId86"/>
    <p:sldId id="420" r:id="rId87"/>
    <p:sldId id="423" r:id="rId88"/>
    <p:sldId id="429" r:id="rId89"/>
    <p:sldId id="430" r:id="rId90"/>
    <p:sldId id="431" r:id="rId91"/>
    <p:sldId id="432" r:id="rId92"/>
    <p:sldId id="433" r:id="rId93"/>
    <p:sldId id="434" r:id="rId94"/>
    <p:sldId id="435" r:id="rId95"/>
    <p:sldId id="436" r:id="rId96"/>
    <p:sldId id="438" r:id="rId97"/>
    <p:sldId id="439" r:id="rId98"/>
    <p:sldId id="440" r:id="rId99"/>
    <p:sldId id="441" r:id="rId100"/>
    <p:sldId id="442" r:id="rId101"/>
    <p:sldId id="443" r:id="rId102"/>
    <p:sldId id="444" r:id="rId103"/>
    <p:sldId id="445" r:id="rId104"/>
    <p:sldId id="446" r:id="rId105"/>
    <p:sldId id="447" r:id="rId106"/>
    <p:sldId id="452" r:id="rId107"/>
    <p:sldId id="454" r:id="rId108"/>
    <p:sldId id="455" r:id="rId109"/>
    <p:sldId id="456" r:id="rId110"/>
    <p:sldId id="457" r:id="rId111"/>
    <p:sldId id="458" r:id="rId112"/>
    <p:sldId id="461" r:id="rId113"/>
    <p:sldId id="462" r:id="rId114"/>
    <p:sldId id="464" r:id="rId115"/>
    <p:sldId id="463" r:id="rId116"/>
  </p:sldIdLst>
  <p:sldSz cx="18288000" cy="10287000"/>
  <p:notesSz cx="6858000" cy="9144000"/>
  <p:embeddedFontLst>
    <p:embeddedFont>
      <p:font typeface=".VnArial" panose="020B7200000000000000" pitchFamily="34" charset="0"/>
      <p:regular r:id="rId118"/>
      <p:bold r:id="rId119"/>
      <p:italic r:id="rId120"/>
      <p:boldItalic r:id="rId121"/>
    </p:embeddedFont>
    <p:embeddedFont>
      <p:font typeface=".VnSouthern" panose="020B7200000000000000" pitchFamily="34" charset="0"/>
      <p:regular r:id="rId122"/>
      <p:bold r:id="rId123"/>
      <p:italic r:id="rId124"/>
      <p:boldItalic r:id="rId125"/>
    </p:embeddedFont>
    <p:embeddedFont>
      <p:font typeface=".VnTime" panose="020B7200000000000000" pitchFamily="34" charset="0"/>
      <p:regular r:id="rId126"/>
      <p:bold r:id="rId127"/>
      <p:italic r:id="rId128"/>
      <p:boldItalic r:id="rId129"/>
    </p:embeddedFont>
    <p:embeddedFont>
      <p:font typeface="Calibri" panose="020F0502020204030204" pitchFamily="34" charset="0"/>
      <p:regular r:id="rId130"/>
      <p:bold r:id="rId131"/>
      <p:italic r:id="rId132"/>
      <p:boldItalic r:id="rId133"/>
    </p:embeddedFont>
    <p:embeddedFont>
      <p:font typeface="Cormorant Garamond Light" panose="020B0604020202020204" charset="0"/>
      <p:regular r:id="rId134"/>
    </p:embeddedFont>
    <p:embeddedFont>
      <p:font typeface="Dekko" panose="020B0604020202020204" charset="0"/>
      <p:regular r:id="rId135"/>
    </p:embeddedFont>
    <p:embeddedFont>
      <p:font typeface="Quicksand" panose="020B0604020202020204" charset="0"/>
      <p:regular r:id="rId136"/>
    </p:embeddedFont>
    <p:embeddedFont>
      <p:font typeface="VNI-Times" pitchFamily="2" charset="0"/>
      <p:regular r:id="rId137"/>
      <p:bold r:id="rId138"/>
      <p:italic r:id="rId139"/>
      <p:boldItalic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6.fntdata"/><Relationship Id="rId128" Type="http://schemas.openxmlformats.org/officeDocument/2006/relationships/font" Target="fonts/font11.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3.fntdata"/><Relationship Id="rId135" Type="http://schemas.openxmlformats.org/officeDocument/2006/relationships/font" Target="fonts/font1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5.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6.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71E64-1CB8-4D92-927C-EEA72031031D}" type="datetimeFigureOut">
              <a:rPr lang="en-US" smtClean="0"/>
              <a:t>3/8/2022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E16D-7A98-4C0D-B2D5-8E203391490B}" type="slidenum">
              <a:rPr lang="en-US" smtClean="0"/>
              <a:t>‹#›</a:t>
            </a:fld>
            <a:endParaRPr lang="en-US"/>
          </a:p>
        </p:txBody>
      </p:sp>
    </p:spTree>
    <p:extLst>
      <p:ext uri="{BB962C8B-B14F-4D97-AF65-F5344CB8AC3E}">
        <p14:creationId xmlns:p14="http://schemas.microsoft.com/office/powerpoint/2010/main" val="343046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7</a:t>
            </a:fld>
            <a:endParaRPr lang="en-US"/>
          </a:p>
        </p:txBody>
      </p:sp>
    </p:spTree>
    <p:extLst>
      <p:ext uri="{BB962C8B-B14F-4D97-AF65-F5344CB8AC3E}">
        <p14:creationId xmlns:p14="http://schemas.microsoft.com/office/powerpoint/2010/main" val="88646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17</a:t>
            </a:fld>
            <a:endParaRPr lang="en-US"/>
          </a:p>
        </p:txBody>
      </p:sp>
    </p:spTree>
    <p:extLst>
      <p:ext uri="{BB962C8B-B14F-4D97-AF65-F5344CB8AC3E}">
        <p14:creationId xmlns:p14="http://schemas.microsoft.com/office/powerpoint/2010/main" val="25592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atin typeface="Calibri" pitchFamily="34" charset="0"/>
            </a:endParaRPr>
          </a:p>
        </p:txBody>
      </p:sp>
      <p:sp>
        <p:nvSpPr>
          <p:cNvPr id="4" name="Slide Number Placeholder 3"/>
          <p:cNvSpPr>
            <a:spLocks noGrp="1"/>
          </p:cNvSpPr>
          <p:nvPr>
            <p:ph type="sldNum" sz="quarter" idx="5"/>
          </p:nvPr>
        </p:nvSpPr>
        <p:spPr/>
        <p:txBody>
          <a:bodyPr/>
          <a:lstStyle/>
          <a:p>
            <a:pPr>
              <a:defRPr/>
            </a:pPr>
            <a:fld id="{91FA8BF6-A0BA-4588-87F9-C363D982F674}" type="slidenum">
              <a:rPr lang="en-US" smtClean="0"/>
              <a:pPr>
                <a:defRPr/>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B562BBE8-1EAD-4683-A9E0-71BC9B579BAE}" type="slidenum">
              <a:rPr lang="en-US" altLang="en-US">
                <a:latin typeface="Arial" charset="0"/>
              </a:rPr>
              <a:pPr/>
              <a:t>72</a:t>
            </a:fld>
            <a:endParaRPr lang="en-US" altLang="en-US">
              <a:latin typeface="Arial"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ext Placeholder 2"/>
          <p:cNvSpPr>
            <a:spLocks noGrp="1"/>
          </p:cNvSpPr>
          <p:nvPr>
            <p:ph type="body" sz="half" idx="1"/>
          </p:nvPr>
        </p:nvSpPr>
        <p:spPr>
          <a:xfrm>
            <a:off x="914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367838"/>
            <a:ext cx="4267200" cy="714375"/>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6248400" y="9367838"/>
            <a:ext cx="5791200" cy="71437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13106400" y="9367838"/>
            <a:ext cx="4267200" cy="714375"/>
          </a:xfrm>
        </p:spPr>
        <p:txBody>
          <a:bodyPr/>
          <a:lstStyle>
            <a:lvl1pPr>
              <a:defRPr/>
            </a:lvl1pPr>
          </a:lstStyle>
          <a:p>
            <a:fld id="{764FB2A9-8D2F-4AB0-8D1C-39E3BECDCCE3}" type="slidenum">
              <a:rPr lang="en-US" altLang="en-US"/>
              <a:pPr/>
              <a:t>‹#›</a:t>
            </a:fld>
            <a:endParaRPr lang="en-US" altLang="en-US"/>
          </a:p>
        </p:txBody>
      </p:sp>
    </p:spTree>
    <p:extLst>
      <p:ext uri="{BB962C8B-B14F-4D97-AF65-F5344CB8AC3E}">
        <p14:creationId xmlns:p14="http://schemas.microsoft.com/office/powerpoint/2010/main" val="91994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0CD6CAE-69B0-4CC7-B81E-E37B11F721A0}" type="slidenum">
              <a:rPr lang="en-US" altLang="en-US"/>
              <a:pPr/>
              <a:t>‹#›</a:t>
            </a:fld>
            <a:endParaRPr lang="en-US" altLang="en-US"/>
          </a:p>
        </p:txBody>
      </p:sp>
    </p:spTree>
    <p:extLst>
      <p:ext uri="{BB962C8B-B14F-4D97-AF65-F5344CB8AC3E}">
        <p14:creationId xmlns:p14="http://schemas.microsoft.com/office/powerpoint/2010/main" val="281635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411959"/>
            <a:ext cx="16459200" cy="1714500"/>
          </a:xfrm>
        </p:spPr>
        <p:txBody>
          <a:bodyPr/>
          <a:lstStyle/>
          <a:p>
            <a:r>
              <a:rPr lang="en-US"/>
              <a:t>Click to edit Master title style</a:t>
            </a:r>
          </a:p>
        </p:txBody>
      </p:sp>
      <p:sp>
        <p:nvSpPr>
          <p:cNvPr id="3" name="Content Placeholder 2"/>
          <p:cNvSpPr>
            <a:spLocks noGrp="1"/>
          </p:cNvSpPr>
          <p:nvPr>
            <p:ph sz="quarter" idx="1"/>
          </p:nvPr>
        </p:nvSpPr>
        <p:spPr>
          <a:xfrm>
            <a:off x="914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9296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0E38929-F5A6-4440-AEB9-F0D9562ACBA8}" type="datetimeFigureOut">
              <a:rPr lang="en-US"/>
              <a:pPr>
                <a:defRPr/>
              </a:pPr>
              <a:t>3/8/2022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4279A2F-F7C2-4CA1-A6A7-EBB1B839D9FB}" type="slidenum">
              <a:rPr lang="en-US" altLang="en-US"/>
              <a:pPr/>
              <a:t>‹#›</a:t>
            </a:fld>
            <a:endParaRPr lang="en-US" altLang="en-US"/>
          </a:p>
        </p:txBody>
      </p:sp>
    </p:spTree>
    <p:extLst>
      <p:ext uri="{BB962C8B-B14F-4D97-AF65-F5344CB8AC3E}">
        <p14:creationId xmlns:p14="http://schemas.microsoft.com/office/powerpoint/2010/main" val="327024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1.png"/><Relationship Id="rId5" Type="http://schemas.openxmlformats.org/officeDocument/2006/relationships/image" Target="../media/image18.svg"/><Relationship Id="rId10"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4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59.jpeg"/><Relationship Id="rId7" Type="http://schemas.openxmlformats.org/officeDocument/2006/relationships/image" Target="../media/image30.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M&#7897;t%20s&#7889;%20th&#226;n%20m&#7873;m%20kh&#225;c.webm" TargetMode="External"/><Relationship Id="rId4" Type="http://schemas.openxmlformats.org/officeDocument/2006/relationships/image" Target="../media/image60.jpe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hyperlink" Target="file:///C:\Documents%20and%20Settings\Administrator\Desktop\Bai%209%20sinh%207\di%20chuyen%20cua%20hai%20quy\hai%20quy%20di%20chuyen.FLV" TargetMode="External"/><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hyperlink" Target="file:///C:\Documents%20and%20Settings\Administrator\Desktop\Bai%209%20sinh%207\di%20chuyen%20cua%20hai%20quy\Hai%20quy%20di%20chuyen%201.FLV"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 Target="slide12.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xml"/><Relationship Id="rId5" Type="http://schemas.openxmlformats.org/officeDocument/2006/relationships/image" Target="../media/image144.jpeg"/><Relationship Id="rId4" Type="http://schemas.openxmlformats.org/officeDocument/2006/relationships/image" Target="../media/image143.jpeg"/></Relationships>
</file>

<file path=ppt/slides/_rels/slide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xml"/><Relationship Id="rId5" Type="http://schemas.openxmlformats.org/officeDocument/2006/relationships/image" Target="../media/image148.jpeg"/><Relationship Id="rId4" Type="http://schemas.openxmlformats.org/officeDocument/2006/relationships/image" Target="../media/image147.jpeg"/></Relationships>
</file>

<file path=ppt/slides/_rels/slide5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6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 Id="rId5" Type="http://schemas.openxmlformats.org/officeDocument/2006/relationships/image" Target="../media/image153.jpeg"/><Relationship Id="rId4" Type="http://schemas.openxmlformats.org/officeDocument/2006/relationships/image" Target="../media/image152.jpeg"/></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xml"/><Relationship Id="rId5" Type="http://schemas.openxmlformats.org/officeDocument/2006/relationships/image" Target="../media/image157.jpeg"/><Relationship Id="rId4" Type="http://schemas.openxmlformats.org/officeDocument/2006/relationships/image" Target="../media/image156.jpeg"/></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3.jpeg"/><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jpeg"/></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http://img.suckhoedoisong.vn/Images/Uploaded/Share/2009/07/09/5d5giun-xoan-nhin-au-kinh-hien-vi.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http://img.suckhoedoisong.vn/Images/Uploaded/Share/2009/07/09/5d5giun-xoan-nhin-au-kinh-hien-vi.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6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6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xml"/><Relationship Id="rId5" Type="http://schemas.openxmlformats.org/officeDocument/2006/relationships/image" Target="../media/image181.jpeg"/><Relationship Id="rId4" Type="http://schemas.openxmlformats.org/officeDocument/2006/relationships/image" Target="../media/image180.jpeg"/></Relationships>
</file>

<file path=ppt/slides/_rels/slide72.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7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90.jpeg"/><Relationship Id="rId7" Type="http://schemas.openxmlformats.org/officeDocument/2006/relationships/image" Target="../media/image19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2.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91.jpeg"/></Relationships>
</file>

<file path=ppt/slides/_rels/slide77.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6.jpeg"/><Relationship Id="rId7" Type="http://schemas.openxmlformats.org/officeDocument/2006/relationships/image" Target="../media/image192.gif"/><Relationship Id="rId2" Type="http://schemas.openxmlformats.org/officeDocument/2006/relationships/image" Target="../media/image195.jpeg"/><Relationship Id="rId1" Type="http://schemas.openxmlformats.org/officeDocument/2006/relationships/slideLayout" Target="../slideLayouts/slideLayout14.xml"/><Relationship Id="rId6" Type="http://schemas.openxmlformats.org/officeDocument/2006/relationships/hyperlink" Target="file:///C:\Users\Hung%20Nhung\Downloads\My%20Documents\SONG\ATGT%20(khoi7)\vong3(khoi7).ppt" TargetMode="External"/><Relationship Id="rId5" Type="http://schemas.openxmlformats.org/officeDocument/2006/relationships/image" Target="../media/image198.jpeg"/><Relationship Id="rId4" Type="http://schemas.openxmlformats.org/officeDocument/2006/relationships/image" Target="../media/image197.jpeg"/><Relationship Id="rId9" Type="http://schemas.openxmlformats.org/officeDocument/2006/relationships/image" Target="../media/image200.jpeg"/></Relationships>
</file>

<file path=ppt/slides/_rels/slide78.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201.jpeg"/><Relationship Id="rId7" Type="http://schemas.openxmlformats.org/officeDocument/2006/relationships/image" Target="../media/image20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2.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202.jpeg"/></Relationships>
</file>

<file path=ppt/slides/_rels/slide7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192.gif"/><Relationship Id="rId4" Type="http://schemas.openxmlformats.org/officeDocument/2006/relationships/hyperlink" Target="file:///C:\Users\Hung%20Nhung\Downloads\My%20Documents\SONG\ATGT%20(khoi7)\vong3(khoi7).pp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8.sv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hyperlink" Target="http://4.bp.blogspot.com/-gnuL31gPoUY/TrKVYCqX8HI/AAAAAAAAWJg/SKDTVBF5WI8/s1600/OC+BUU+VANG.JPG" TargetMode="External"/><Relationship Id="rId7" Type="http://schemas.openxmlformats.org/officeDocument/2006/relationships/image" Target="../media/image20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2.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207.jpeg"/><Relationship Id="rId9" Type="http://schemas.openxmlformats.org/officeDocument/2006/relationships/image" Target="../media/image1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png"/><Relationship Id="rId18" Type="http://schemas.openxmlformats.org/officeDocument/2006/relationships/image" Target="../media/image228.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image" Target="../media/image222.png"/><Relationship Id="rId17" Type="http://schemas.openxmlformats.org/officeDocument/2006/relationships/image" Target="../media/image227.png"/><Relationship Id="rId2" Type="http://schemas.openxmlformats.org/officeDocument/2006/relationships/image" Target="../media/image212.png"/><Relationship Id="rId16"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5" Type="http://schemas.openxmlformats.org/officeDocument/2006/relationships/image" Target="../media/image22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4.png"/></Relationships>
</file>

<file path=ppt/slides/_rels/slide8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jpe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238.jpeg"/><Relationship Id="rId11" Type="http://schemas.openxmlformats.org/officeDocument/2006/relationships/image" Target="../media/image243.jpeg"/><Relationship Id="rId5" Type="http://schemas.openxmlformats.org/officeDocument/2006/relationships/image" Target="../media/image237.jpeg"/><Relationship Id="rId10" Type="http://schemas.openxmlformats.org/officeDocument/2006/relationships/image" Target="../media/image242.jpeg"/><Relationship Id="rId4" Type="http://schemas.openxmlformats.org/officeDocument/2006/relationships/image" Target="../media/image236.jpeg"/><Relationship Id="rId9" Type="http://schemas.openxmlformats.org/officeDocument/2006/relationships/image" Target="../media/image241.jpeg"/></Relationships>
</file>

<file path=ppt/slides/_rels/slide91.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image" Target="../media/image234.png"/><Relationship Id="rId1" Type="http://schemas.openxmlformats.org/officeDocument/2006/relationships/slideLayout" Target="../slideLayouts/slideLayout13.xml"/><Relationship Id="rId6" Type="http://schemas.openxmlformats.org/officeDocument/2006/relationships/image" Target="../media/image241.jpeg"/><Relationship Id="rId5" Type="http://schemas.openxmlformats.org/officeDocument/2006/relationships/image" Target="../media/image239.png"/><Relationship Id="rId4" Type="http://schemas.openxmlformats.org/officeDocument/2006/relationships/image" Target="../media/image236.jpeg"/><Relationship Id="rId9" Type="http://schemas.openxmlformats.org/officeDocument/2006/relationships/image" Target="../media/image240.jpeg"/></Relationships>
</file>

<file path=ppt/slides/_rels/slide92.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3" Type="http://schemas.openxmlformats.org/officeDocument/2006/relationships/hyperlink" Target="http://vqvn.com/getdetailimage.asp?Path=uploadimages/2007_11/2YK8XM2fVU11877FpVmASwQtE.jpg" TargetMode="External"/><Relationship Id="rId7" Type="http://schemas.openxmlformats.org/officeDocument/2006/relationships/image" Target="../media/image248.jpeg"/><Relationship Id="rId12" Type="http://schemas.openxmlformats.org/officeDocument/2006/relationships/image" Target="../media/image253.jpeg"/><Relationship Id="rId2" Type="http://schemas.openxmlformats.org/officeDocument/2006/relationships/image" Target="../media/image244.jpeg"/><Relationship Id="rId1" Type="http://schemas.openxmlformats.org/officeDocument/2006/relationships/slideLayout" Target="../slideLayouts/slideLayout2.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jpeg"/><Relationship Id="rId14" Type="http://schemas.openxmlformats.org/officeDocument/2006/relationships/image" Target="../media/image240.jpeg"/></Relationships>
</file>

<file path=ppt/slides/_rels/slide93.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57.jpeg"/><Relationship Id="rId3" Type="http://schemas.openxmlformats.org/officeDocument/2006/relationships/image" Target="../media/image245.jpeg"/><Relationship Id="rId7" Type="http://schemas.openxmlformats.org/officeDocument/2006/relationships/image" Target="../media/image249.jpeg"/><Relationship Id="rId12" Type="http://schemas.openxmlformats.org/officeDocument/2006/relationships/image" Target="../media/image256.jpeg"/><Relationship Id="rId2" Type="http://schemas.openxmlformats.org/officeDocument/2006/relationships/hyperlink" Target="http://vqvn.com/getdetailimage.asp?Path=uploadimages/2007_11/2YK8XM2fVU11877FpVmASwQtE.jpg" TargetMode="External"/><Relationship Id="rId1" Type="http://schemas.openxmlformats.org/officeDocument/2006/relationships/slideLayout" Target="../slideLayouts/slideLayout2.xml"/><Relationship Id="rId6" Type="http://schemas.openxmlformats.org/officeDocument/2006/relationships/image" Target="../media/image248.jpeg"/><Relationship Id="rId11" Type="http://schemas.openxmlformats.org/officeDocument/2006/relationships/image" Target="../media/image253.jpeg"/><Relationship Id="rId5" Type="http://schemas.openxmlformats.org/officeDocument/2006/relationships/image" Target="../media/image247.jpeg"/><Relationship Id="rId10" Type="http://schemas.openxmlformats.org/officeDocument/2006/relationships/image" Target="../media/image252.jpeg"/><Relationship Id="rId4" Type="http://schemas.openxmlformats.org/officeDocument/2006/relationships/image" Target="../media/image255.jpeg"/><Relationship Id="rId9" Type="http://schemas.openxmlformats.org/officeDocument/2006/relationships/image" Target="../media/image251.jpeg"/><Relationship Id="rId14" Type="http://schemas.openxmlformats.org/officeDocument/2006/relationships/image" Target="../media/image25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hyperlink" Target="Battle-S2.mp3"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3410" y="576318"/>
            <a:ext cx="14861181" cy="91343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602" y="3429466"/>
            <a:ext cx="4440512" cy="58288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67809" y="4775963"/>
            <a:ext cx="4118247" cy="493471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6584" y="1028700"/>
            <a:ext cx="796826" cy="86955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30569">
            <a:off x="16801079" y="4721989"/>
            <a:ext cx="676920" cy="85001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722">
            <a:off x="15761505" y="817603"/>
            <a:ext cx="962819" cy="54268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35089" y="9635968"/>
            <a:ext cx="841010" cy="91776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30569">
            <a:off x="4697362" y="-226086"/>
            <a:ext cx="605539" cy="76038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30569">
            <a:off x="4870353" y="9575918"/>
            <a:ext cx="712118" cy="894212"/>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58897" y="2482665"/>
            <a:ext cx="780413" cy="85164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722">
            <a:off x="9237698" y="-117236"/>
            <a:ext cx="962819" cy="54268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722">
            <a:off x="-80808" y="3791165"/>
            <a:ext cx="962819" cy="542680"/>
          </a:xfrm>
          <a:prstGeom prst="rect">
            <a:avLst/>
          </a:prstGeom>
        </p:spPr>
      </p:pic>
      <p:sp>
        <p:nvSpPr>
          <p:cNvPr id="15" name="TextBox 15"/>
          <p:cNvSpPr txBox="1"/>
          <p:nvPr/>
        </p:nvSpPr>
        <p:spPr>
          <a:xfrm>
            <a:off x="4343400" y="2324100"/>
            <a:ext cx="10286999" cy="3808735"/>
          </a:xfrm>
          <a:prstGeom prst="rect">
            <a:avLst/>
          </a:prstGeom>
        </p:spPr>
        <p:txBody>
          <a:bodyPr wrap="square" lIns="0" tIns="0" rIns="0" bIns="0" rtlCol="0" anchor="t">
            <a:spAutoFit/>
          </a:bodyPr>
          <a:lstStyle/>
          <a:p>
            <a:pPr algn="ctr">
              <a:lnSpc>
                <a:spcPts val="9900"/>
              </a:lnSpc>
            </a:pPr>
            <a:r>
              <a:rPr lang="en-US" sz="9000" dirty="0" err="1">
                <a:solidFill>
                  <a:srgbClr val="494949"/>
                </a:solidFill>
                <a:latin typeface="Dekko"/>
              </a:rPr>
              <a:t>Bài</a:t>
            </a:r>
            <a:r>
              <a:rPr lang="en-US" sz="9000" dirty="0">
                <a:solidFill>
                  <a:srgbClr val="494949"/>
                </a:solidFill>
                <a:latin typeface="Dekko"/>
              </a:rPr>
              <a:t> 22</a:t>
            </a:r>
          </a:p>
          <a:p>
            <a:pPr algn="ctr">
              <a:lnSpc>
                <a:spcPts val="9900"/>
              </a:lnSpc>
            </a:pPr>
            <a:r>
              <a:rPr lang="en-US" sz="9000" dirty="0" err="1">
                <a:solidFill>
                  <a:srgbClr val="494949"/>
                </a:solidFill>
                <a:latin typeface="Dekko"/>
              </a:rPr>
              <a:t>Đa</a:t>
            </a:r>
            <a:r>
              <a:rPr lang="en-US" sz="9000" dirty="0">
                <a:solidFill>
                  <a:srgbClr val="494949"/>
                </a:solidFill>
                <a:latin typeface="Dekko"/>
              </a:rPr>
              <a:t> </a:t>
            </a:r>
            <a:r>
              <a:rPr lang="en-US" sz="9000" dirty="0" err="1">
                <a:solidFill>
                  <a:srgbClr val="494949"/>
                </a:solidFill>
                <a:latin typeface="Dekko"/>
              </a:rPr>
              <a:t>dạng</a:t>
            </a:r>
            <a:r>
              <a:rPr lang="en-US" sz="9000" dirty="0">
                <a:solidFill>
                  <a:srgbClr val="494949"/>
                </a:solidFill>
                <a:latin typeface="Dekko"/>
              </a:rPr>
              <a:t> </a:t>
            </a:r>
            <a:r>
              <a:rPr lang="en-US" sz="9000" dirty="0" err="1">
                <a:solidFill>
                  <a:srgbClr val="494949"/>
                </a:solidFill>
                <a:latin typeface="Dekko"/>
              </a:rPr>
              <a:t>động</a:t>
            </a:r>
            <a:r>
              <a:rPr lang="en-US" sz="9000" dirty="0">
                <a:solidFill>
                  <a:srgbClr val="494949"/>
                </a:solidFill>
                <a:latin typeface="Dekko"/>
              </a:rPr>
              <a:t> </a:t>
            </a:r>
            <a:r>
              <a:rPr lang="en-US" sz="9000" dirty="0" err="1">
                <a:solidFill>
                  <a:srgbClr val="494949"/>
                </a:solidFill>
                <a:latin typeface="Dekko"/>
              </a:rPr>
              <a:t>vật</a:t>
            </a:r>
            <a:r>
              <a:rPr lang="en-US" sz="9000" dirty="0">
                <a:solidFill>
                  <a:srgbClr val="494949"/>
                </a:solidFill>
                <a:latin typeface="Dekko"/>
              </a:rPr>
              <a:t> </a:t>
            </a:r>
            <a:r>
              <a:rPr lang="en-US" sz="9000" dirty="0" err="1">
                <a:solidFill>
                  <a:srgbClr val="494949"/>
                </a:solidFill>
                <a:latin typeface="Dekko"/>
              </a:rPr>
              <a:t>không</a:t>
            </a:r>
            <a:r>
              <a:rPr lang="en-US" sz="9000" dirty="0">
                <a:solidFill>
                  <a:srgbClr val="494949"/>
                </a:solidFill>
                <a:latin typeface="Dekko"/>
              </a:rPr>
              <a:t> </a:t>
            </a:r>
            <a:r>
              <a:rPr lang="en-US" sz="9000" dirty="0" err="1">
                <a:solidFill>
                  <a:srgbClr val="494949"/>
                </a:solidFill>
                <a:latin typeface="Dekko"/>
              </a:rPr>
              <a:t>xương</a:t>
            </a:r>
            <a:r>
              <a:rPr lang="en-US" sz="9000" dirty="0">
                <a:solidFill>
                  <a:srgbClr val="494949"/>
                </a:solidFill>
                <a:latin typeface="Dekko"/>
              </a:rPr>
              <a:t> </a:t>
            </a:r>
            <a:r>
              <a:rPr lang="en-US" sz="9000" dirty="0" err="1">
                <a:solidFill>
                  <a:srgbClr val="494949"/>
                </a:solidFill>
                <a:latin typeface="Dekko"/>
              </a:rPr>
              <a:t>sống</a:t>
            </a:r>
            <a:endParaRPr lang="en-US" sz="9000" dirty="0">
              <a:solidFill>
                <a:srgbClr val="494949"/>
              </a:solidFill>
              <a:latin typeface="Dekk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5478" y="4006465"/>
            <a:ext cx="2735672" cy="5635280"/>
          </a:xfrm>
          <a:prstGeom prst="rect">
            <a:avLst/>
          </a:prstGeom>
        </p:spPr>
      </p:pic>
      <p:grpSp>
        <p:nvGrpSpPr>
          <p:cNvPr id="4" name="Group 4"/>
          <p:cNvGrpSpPr/>
          <p:nvPr/>
        </p:nvGrpSpPr>
        <p:grpSpPr>
          <a:xfrm>
            <a:off x="2971800" y="476813"/>
            <a:ext cx="6546523" cy="4539530"/>
            <a:chOff x="0" y="45720"/>
            <a:chExt cx="13799794" cy="6052707"/>
          </a:xfrm>
        </p:grpSpPr>
        <p:sp>
          <p:nvSpPr>
            <p:cNvPr id="5" name="TextBox 5"/>
            <p:cNvSpPr txBox="1"/>
            <p:nvPr/>
          </p:nvSpPr>
          <p:spPr>
            <a:xfrm>
              <a:off x="0" y="5340873"/>
              <a:ext cx="13799794" cy="757554"/>
            </a:xfrm>
            <a:prstGeom prst="rect">
              <a:avLst/>
            </a:prstGeom>
          </p:spPr>
          <p:txBody>
            <a:bodyPr lIns="0" tIns="0" rIns="0" bIns="0" rtlCol="0" anchor="t">
              <a:spAutoFit/>
            </a:bodyPr>
            <a:lstStyle/>
            <a:p>
              <a:pPr algn="ctr">
                <a:lnSpc>
                  <a:spcPts val="4760"/>
                </a:lnSpc>
              </a:pPr>
              <a:r>
                <a:rPr lang="en-US" sz="3400" dirty="0">
                  <a:solidFill>
                    <a:srgbClr val="494949"/>
                  </a:solidFill>
                  <a:latin typeface="Quicksand"/>
                </a:rPr>
                <a:t>ĐV </a:t>
              </a:r>
              <a:r>
                <a:rPr lang="en-US" sz="3400" dirty="0" err="1">
                  <a:solidFill>
                    <a:srgbClr val="494949"/>
                  </a:solidFill>
                  <a:latin typeface="Quicksand"/>
                </a:rPr>
                <a:t>không</a:t>
              </a:r>
              <a:r>
                <a:rPr lang="en-US" sz="3400" dirty="0">
                  <a:solidFill>
                    <a:srgbClr val="494949"/>
                  </a:solidFill>
                  <a:latin typeface="Quicksand"/>
                </a:rPr>
                <a:t> </a:t>
              </a:r>
              <a:r>
                <a:rPr lang="en-US" sz="3400" dirty="0" err="1">
                  <a:solidFill>
                    <a:srgbClr val="494949"/>
                  </a:solidFill>
                  <a:latin typeface="Quicksand"/>
                </a:rPr>
                <a:t>xương</a:t>
              </a:r>
              <a:r>
                <a:rPr lang="en-US" sz="3400" dirty="0">
                  <a:solidFill>
                    <a:srgbClr val="494949"/>
                  </a:solidFill>
                  <a:latin typeface="Quicksand"/>
                </a:rPr>
                <a:t> </a:t>
              </a:r>
              <a:r>
                <a:rPr lang="en-US" sz="3400" dirty="0" err="1">
                  <a:solidFill>
                    <a:srgbClr val="494949"/>
                  </a:solidFill>
                  <a:latin typeface="Quicksand"/>
                </a:rPr>
                <a:t>sống</a:t>
              </a:r>
              <a:endParaRPr lang="en-US" sz="3400" dirty="0">
                <a:solidFill>
                  <a:srgbClr val="494949"/>
                </a:solidFill>
                <a:latin typeface="Quicksand"/>
              </a:endParaRPr>
            </a:p>
          </p:txBody>
        </p:sp>
        <p:sp>
          <p:nvSpPr>
            <p:cNvPr id="6" name="TextBox 6"/>
            <p:cNvSpPr txBox="1"/>
            <p:nvPr/>
          </p:nvSpPr>
          <p:spPr>
            <a:xfrm>
              <a:off x="0" y="45720"/>
              <a:ext cx="13799794" cy="3215411"/>
            </a:xfrm>
            <a:prstGeom prst="rect">
              <a:avLst/>
            </a:prstGeom>
          </p:spPr>
          <p:txBody>
            <a:bodyPr lIns="0" tIns="0" rIns="0" bIns="0" rtlCol="0" anchor="t">
              <a:spAutoFit/>
            </a:bodyPr>
            <a:lstStyle/>
            <a:p>
              <a:pPr algn="ctr">
                <a:lnSpc>
                  <a:spcPts val="9420"/>
                </a:lnSpc>
              </a:pPr>
              <a:r>
                <a:rPr lang="en-US" sz="7850" dirty="0" err="1">
                  <a:solidFill>
                    <a:srgbClr val="494949"/>
                  </a:solidFill>
                  <a:latin typeface="Dekko"/>
                </a:rPr>
                <a:t>ĐẶc</a:t>
              </a:r>
              <a:r>
                <a:rPr lang="en-US" sz="7850" dirty="0">
                  <a:solidFill>
                    <a:srgbClr val="494949"/>
                  </a:solidFill>
                  <a:latin typeface="Dekko"/>
                </a:rPr>
                <a:t> </a:t>
              </a:r>
              <a:r>
                <a:rPr lang="en-US" sz="7850" dirty="0" err="1">
                  <a:solidFill>
                    <a:srgbClr val="494949"/>
                  </a:solidFill>
                  <a:latin typeface="Dekko"/>
                </a:rPr>
                <a:t>điểm</a:t>
              </a:r>
              <a:r>
                <a:rPr lang="en-US" sz="7850" dirty="0">
                  <a:solidFill>
                    <a:srgbClr val="494949"/>
                  </a:solidFill>
                  <a:latin typeface="Dekko"/>
                </a:rPr>
                <a:t> </a:t>
              </a:r>
              <a:r>
                <a:rPr lang="en-US" sz="7850" dirty="0" err="1">
                  <a:solidFill>
                    <a:srgbClr val="494949"/>
                  </a:solidFill>
                  <a:latin typeface="Dekko"/>
                </a:rPr>
                <a:t>chung</a:t>
              </a:r>
              <a:r>
                <a:rPr lang="en-US" sz="7850" dirty="0">
                  <a:solidFill>
                    <a:srgbClr val="494949"/>
                  </a:solidFill>
                  <a:latin typeface="Dekko"/>
                </a:rPr>
                <a:t> </a:t>
              </a:r>
              <a:r>
                <a:rPr lang="en-US" sz="7850" dirty="0" err="1">
                  <a:solidFill>
                    <a:srgbClr val="494949"/>
                  </a:solidFill>
                  <a:latin typeface="Dekko"/>
                </a:rPr>
                <a:t>đều</a:t>
              </a:r>
              <a:r>
                <a:rPr lang="en-US" sz="7850" dirty="0">
                  <a:solidFill>
                    <a:srgbClr val="494949"/>
                  </a:solidFill>
                  <a:latin typeface="Dekko"/>
                </a:rPr>
                <a:t> </a:t>
              </a:r>
              <a:r>
                <a:rPr lang="en-US" sz="7850" dirty="0" err="1">
                  <a:solidFill>
                    <a:srgbClr val="494949"/>
                  </a:solidFill>
                  <a:latin typeface="Dekko"/>
                </a:rPr>
                <a:t>không</a:t>
              </a:r>
              <a:r>
                <a:rPr lang="en-US" sz="7850" dirty="0">
                  <a:solidFill>
                    <a:srgbClr val="494949"/>
                  </a:solidFill>
                  <a:latin typeface="Dekko"/>
                </a:rPr>
                <a:t> </a:t>
              </a:r>
              <a:r>
                <a:rPr lang="en-US" sz="7850" dirty="0" err="1">
                  <a:solidFill>
                    <a:srgbClr val="494949"/>
                  </a:solidFill>
                  <a:latin typeface="Dekko"/>
                </a:rPr>
                <a:t>có</a:t>
              </a:r>
              <a:r>
                <a:rPr lang="en-US" sz="7850" dirty="0">
                  <a:solidFill>
                    <a:srgbClr val="494949"/>
                  </a:solidFill>
                  <a:latin typeface="Dekko"/>
                </a:rPr>
                <a:t> </a:t>
              </a:r>
              <a:r>
                <a:rPr lang="en-US" sz="7850" dirty="0" err="1">
                  <a:solidFill>
                    <a:srgbClr val="494949"/>
                  </a:solidFill>
                  <a:latin typeface="Dekko"/>
                </a:rPr>
                <a:t>xương</a:t>
              </a:r>
              <a:r>
                <a:rPr lang="en-US" sz="7850" dirty="0">
                  <a:solidFill>
                    <a:srgbClr val="494949"/>
                  </a:solidFill>
                  <a:latin typeface="Dekko"/>
                </a:rPr>
                <a:t> </a:t>
              </a:r>
              <a:r>
                <a:rPr lang="en-US" sz="7850" dirty="0" err="1">
                  <a:solidFill>
                    <a:srgbClr val="494949"/>
                  </a:solidFill>
                  <a:latin typeface="Dekko"/>
                </a:rPr>
                <a:t>sống</a:t>
              </a:r>
              <a:endParaRPr lang="en-US" sz="7850" dirty="0">
                <a:solidFill>
                  <a:srgbClr val="494949"/>
                </a:solidFill>
                <a:latin typeface="Dekko"/>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5791321" y="603693"/>
            <a:ext cx="676920" cy="85001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9520" y="2262775"/>
            <a:ext cx="2596898" cy="11898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38569" y="2040530"/>
            <a:ext cx="3081956" cy="141209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189146" y="874111"/>
            <a:ext cx="676920" cy="85001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7182244" y="8238477"/>
            <a:ext cx="676920" cy="85001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4030388" y="8039516"/>
            <a:ext cx="676920" cy="850014"/>
          </a:xfrm>
          <a:prstGeom prst="rect">
            <a:avLst/>
          </a:prstGeom>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7842" y="3335402"/>
            <a:ext cx="6019800" cy="5584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altLang="en-US" b="1">
                <a:latin typeface="Times New Roman" pitchFamily="18" charset="0"/>
              </a:rPr>
              <a:t>Bảo vệ các đối tác</a:t>
            </a:r>
            <a:r>
              <a:rPr lang="en-US" altLang="en-US"/>
              <a:t> </a:t>
            </a:r>
          </a:p>
        </p:txBody>
      </p:sp>
      <p:pic>
        <p:nvPicPr>
          <p:cNvPr id="39938" name="Picture 4" descr="kiến đối tác"/>
          <p:cNvPicPr>
            <a:picLocks noChangeAspect="1" noChangeArrowheads="1"/>
          </p:cNvPicPr>
          <p:nvPr/>
        </p:nvPicPr>
        <p:blipFill>
          <a:blip r:embed="rId2"/>
          <a:srcRect/>
          <a:stretch>
            <a:fillRect/>
          </a:stretch>
        </p:blipFill>
        <p:spPr bwMode="auto">
          <a:xfrm>
            <a:off x="3810000" y="2921795"/>
            <a:ext cx="11277600" cy="5879306"/>
          </a:xfrm>
          <a:prstGeom prst="rect">
            <a:avLst/>
          </a:prstGeom>
          <a:noFill/>
          <a:ln w="9525">
            <a:noFill/>
            <a:miter lim="800000"/>
            <a:headEnd/>
            <a:tailEnd/>
          </a:ln>
        </p:spPr>
      </p:pic>
    </p:spTree>
    <p:extLst>
      <p:ext uri="{BB962C8B-B14F-4D97-AF65-F5344CB8AC3E}">
        <p14:creationId xmlns:p14="http://schemas.microsoft.com/office/powerpoint/2010/main" val="2402573141"/>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14400" y="342900"/>
            <a:ext cx="16459200" cy="1714500"/>
          </a:xfrm>
        </p:spPr>
        <p:txBody>
          <a:bodyPr/>
          <a:lstStyle/>
          <a:p>
            <a:pPr eaLnBrk="1" hangingPunct="1"/>
            <a:r>
              <a:rPr lang="en-US" altLang="en-US" b="1">
                <a:latin typeface="Times New Roman" pitchFamily="18" charset="0"/>
                <a:cs typeface="Times New Roman" pitchFamily="18" charset="0"/>
              </a:rPr>
              <a:t>Số lượng cá thể khổng lồ</a:t>
            </a:r>
          </a:p>
        </p:txBody>
      </p:sp>
      <p:pic>
        <p:nvPicPr>
          <p:cNvPr id="40963" name="Picture 4" descr="181110ant03"/>
          <p:cNvPicPr>
            <a:picLocks noChangeAspect="1" noChangeArrowheads="1"/>
          </p:cNvPicPr>
          <p:nvPr/>
        </p:nvPicPr>
        <p:blipFill>
          <a:blip r:embed="rId2"/>
          <a:srcRect/>
          <a:stretch>
            <a:fillRect/>
          </a:stretch>
        </p:blipFill>
        <p:spPr bwMode="auto">
          <a:xfrm>
            <a:off x="1524000" y="2102645"/>
            <a:ext cx="15849600" cy="7672388"/>
          </a:xfrm>
          <a:prstGeom prst="rect">
            <a:avLst/>
          </a:prstGeom>
          <a:noFill/>
          <a:ln w="9525">
            <a:noFill/>
            <a:miter lim="800000"/>
            <a:headEnd/>
            <a:tailEnd/>
          </a:ln>
        </p:spPr>
      </p:pic>
    </p:spTree>
    <p:extLst>
      <p:ext uri="{BB962C8B-B14F-4D97-AF65-F5344CB8AC3E}">
        <p14:creationId xmlns:p14="http://schemas.microsoft.com/office/powerpoint/2010/main" val="1574807643"/>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14400" y="366713"/>
            <a:ext cx="16459200" cy="959645"/>
          </a:xfrm>
        </p:spPr>
        <p:txBody>
          <a:bodyPr>
            <a:normAutofit fontScale="90000"/>
          </a:bodyPr>
          <a:lstStyle/>
          <a:p>
            <a:pPr eaLnBrk="1" hangingPunct="1"/>
            <a:br>
              <a:rPr lang="en-US" altLang="en-US" sz="6400"/>
            </a:br>
            <a:r>
              <a:rPr lang="en-US" altLang="en-US" sz="6400" b="1">
                <a:latin typeface="Times New Roman" pitchFamily="18" charset="0"/>
              </a:rPr>
              <a:t>3. Diễn viên xiếc tài ba</a:t>
            </a:r>
            <a:r>
              <a:rPr lang="en-US" altLang="en-US" sz="6400"/>
              <a:t> </a:t>
            </a:r>
          </a:p>
        </p:txBody>
      </p:sp>
      <p:pic>
        <p:nvPicPr>
          <p:cNvPr id="41986" name="Picture 4" descr="kiến dùng thân làm cầu"/>
          <p:cNvPicPr>
            <a:picLocks noGrp="1" noChangeAspect="1" noChangeArrowheads="1"/>
          </p:cNvPicPr>
          <p:nvPr>
            <p:ph type="body" idx="1"/>
          </p:nvPr>
        </p:nvPicPr>
        <p:blipFill>
          <a:blip r:embed="rId2"/>
          <a:srcRect/>
          <a:stretch>
            <a:fillRect/>
          </a:stretch>
        </p:blipFill>
        <p:spPr>
          <a:xfrm>
            <a:off x="2286000" y="1966913"/>
            <a:ext cx="14478000" cy="7519988"/>
          </a:xfrm>
        </p:spPr>
      </p:pic>
    </p:spTree>
    <p:extLst>
      <p:ext uri="{BB962C8B-B14F-4D97-AF65-F5344CB8AC3E}">
        <p14:creationId xmlns:p14="http://schemas.microsoft.com/office/powerpoint/2010/main" val="1741145233"/>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1"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2"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3"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4"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5"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6" name="Text Box 13"/>
          <p:cNvSpPr txBox="1">
            <a:spLocks noChangeArrowheads="1"/>
          </p:cNvSpPr>
          <p:nvPr/>
        </p:nvSpPr>
        <p:spPr bwMode="auto">
          <a:xfrm>
            <a:off x="0" y="3302795"/>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0741" name="Text Box 21"/>
          <p:cNvSpPr txBox="1">
            <a:spLocks noChangeArrowheads="1"/>
          </p:cNvSpPr>
          <p:nvPr/>
        </p:nvSpPr>
        <p:spPr bwMode="auto">
          <a:xfrm>
            <a:off x="234950" y="457200"/>
            <a:ext cx="18288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a:solidFill>
                  <a:srgbClr val="FF0000"/>
                </a:solidFill>
                <a:latin typeface="Times New Roman" pitchFamily="18" charset="0"/>
                <a:cs typeface="Times New Roman" pitchFamily="18" charset="0"/>
              </a:rPr>
              <a:t>VAI TRÒ THỰC TIỄN</a:t>
            </a:r>
          </a:p>
        </p:txBody>
      </p:sp>
      <p:sp>
        <p:nvSpPr>
          <p:cNvPr id="12" name="Oval 87"/>
          <p:cNvSpPr>
            <a:spLocks noChangeArrowheads="1"/>
          </p:cNvSpPr>
          <p:nvPr/>
        </p:nvSpPr>
        <p:spPr bwMode="auto">
          <a:xfrm>
            <a:off x="234951" y="2171700"/>
            <a:ext cx="18053050" cy="571500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lIns="163284" tIns="81642" rIns="163284" bIns="81642" anchor="ctr"/>
          <a:lstStyle/>
          <a:p>
            <a:pPr>
              <a:defRPr/>
            </a:pPr>
            <a:r>
              <a:rPr lang="en-US" altLang="en-US" sz="6400" b="1" dirty="0" err="1">
                <a:latin typeface="Times New Roman" pitchFamily="18" charset="0"/>
              </a:rPr>
              <a:t>Nêu</a:t>
            </a:r>
            <a:r>
              <a:rPr lang="en-US" altLang="en-US" sz="6400" b="1" dirty="0">
                <a:latin typeface="Times New Roman" pitchFamily="18" charset="0"/>
              </a:rPr>
              <a:t> </a:t>
            </a:r>
            <a:r>
              <a:rPr lang="en-US" altLang="en-US" sz="6400" b="1" dirty="0" err="1">
                <a:latin typeface="Times New Roman" pitchFamily="18" charset="0"/>
              </a:rPr>
              <a:t>vai</a:t>
            </a:r>
            <a:r>
              <a:rPr lang="en-US" altLang="en-US" sz="6400" b="1" dirty="0">
                <a:latin typeface="Times New Roman" pitchFamily="18" charset="0"/>
              </a:rPr>
              <a:t> </a:t>
            </a:r>
            <a:r>
              <a:rPr lang="en-US" altLang="en-US" sz="6400" b="1" dirty="0" err="1">
                <a:latin typeface="Times New Roman" pitchFamily="18" charset="0"/>
              </a:rPr>
              <a:t>trò</a:t>
            </a:r>
            <a:r>
              <a:rPr lang="en-US" altLang="en-US" sz="6400" b="1" dirty="0">
                <a:latin typeface="Times New Roman" pitchFamily="18" charset="0"/>
              </a:rPr>
              <a:t> </a:t>
            </a:r>
            <a:r>
              <a:rPr lang="en-US" altLang="en-US" sz="6400" b="1" dirty="0" err="1">
                <a:latin typeface="Times New Roman" pitchFamily="18" charset="0"/>
              </a:rPr>
              <a:t>của</a:t>
            </a:r>
            <a:r>
              <a:rPr lang="en-US" altLang="en-US" sz="6400" b="1" dirty="0">
                <a:latin typeface="Times New Roman" pitchFamily="18" charset="0"/>
              </a:rPr>
              <a:t> </a:t>
            </a:r>
            <a:r>
              <a:rPr lang="en-US" altLang="en-US" sz="6400" b="1" dirty="0" err="1">
                <a:latin typeface="Times New Roman" pitchFamily="18" charset="0"/>
              </a:rPr>
              <a:t>chân</a:t>
            </a:r>
            <a:r>
              <a:rPr lang="en-US" altLang="en-US" sz="6400" b="1" dirty="0">
                <a:latin typeface="Times New Roman" pitchFamily="18" charset="0"/>
              </a:rPr>
              <a:t> </a:t>
            </a:r>
            <a:r>
              <a:rPr lang="en-US" altLang="en-US" sz="6400" b="1" dirty="0" err="1">
                <a:latin typeface="Times New Roman" pitchFamily="18" charset="0"/>
              </a:rPr>
              <a:t>khớp</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p>
          <a:p>
            <a:pPr>
              <a:defRPr/>
            </a:pPr>
            <a:r>
              <a:rPr lang="en-US" altLang="en-US" sz="6400" b="1" dirty="0" err="1">
                <a:latin typeface="Times New Roman" pitchFamily="18" charset="0"/>
              </a:rPr>
              <a:t>tự</a:t>
            </a:r>
            <a:r>
              <a:rPr lang="en-US" altLang="en-US" sz="6400" b="1" dirty="0">
                <a:latin typeface="Times New Roman" pitchFamily="18" charset="0"/>
              </a:rPr>
              <a:t> </a:t>
            </a:r>
            <a:r>
              <a:rPr lang="en-US" altLang="en-US" sz="6400" b="1" dirty="0" err="1">
                <a:latin typeface="Times New Roman" pitchFamily="18" charset="0"/>
              </a:rPr>
              <a:t>nhiên</a:t>
            </a:r>
            <a:r>
              <a:rPr lang="en-US" altLang="en-US" sz="6400" b="1" dirty="0">
                <a:latin typeface="Times New Roman" pitchFamily="18" charset="0"/>
              </a:rPr>
              <a:t> </a:t>
            </a:r>
            <a:r>
              <a:rPr lang="en-US" altLang="en-US" sz="6400" b="1" dirty="0" err="1">
                <a:latin typeface="Times New Roman" pitchFamily="18" charset="0"/>
              </a:rPr>
              <a:t>và</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r>
              <a:rPr lang="en-US" altLang="en-US" sz="6400" b="1" dirty="0" err="1">
                <a:latin typeface="Times New Roman" pitchFamily="18" charset="0"/>
              </a:rPr>
              <a:t>đời</a:t>
            </a:r>
            <a:r>
              <a:rPr lang="en-US" altLang="en-US" sz="6400" b="1" dirty="0">
                <a:latin typeface="Times New Roman" pitchFamily="18" charset="0"/>
              </a:rPr>
              <a:t> </a:t>
            </a:r>
            <a:r>
              <a:rPr lang="en-US" altLang="en-US" sz="6400" b="1" dirty="0" err="1">
                <a:latin typeface="Times New Roman" pitchFamily="18" charset="0"/>
              </a:rPr>
              <a:t>sống</a:t>
            </a:r>
            <a:r>
              <a:rPr lang="en-US" altLang="en-US" sz="6400" b="1" dirty="0">
                <a:latin typeface="Times New Roman" pitchFamily="18" charset="0"/>
              </a:rPr>
              <a:t> con </a:t>
            </a:r>
            <a:r>
              <a:rPr lang="en-US" altLang="en-US" sz="6400" b="1" dirty="0" err="1">
                <a:latin typeface="Times New Roman" pitchFamily="18" charset="0"/>
              </a:rPr>
              <a:t>người</a:t>
            </a:r>
            <a:r>
              <a:rPr lang="en-US" altLang="en-US" sz="6400" b="1" dirty="0">
                <a:latin typeface="Times New Roman" pitchFamily="18" charset="0"/>
              </a:rPr>
              <a:t>.</a:t>
            </a:r>
          </a:p>
        </p:txBody>
      </p:sp>
    </p:spTree>
    <p:extLst>
      <p:ext uri="{BB962C8B-B14F-4D97-AF65-F5344CB8AC3E}">
        <p14:creationId xmlns:p14="http://schemas.microsoft.com/office/powerpoint/2010/main" val="4113800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1"/>
                                        </p:tgtEl>
                                        <p:attrNameLst>
                                          <p:attrName>style.visibility</p:attrName>
                                        </p:attrNameLst>
                                      </p:cBhvr>
                                      <p:to>
                                        <p:strVal val="visible"/>
                                      </p:to>
                                    </p:set>
                                    <p:animEffect transition="in" filter="blinds(horizontal)">
                                      <p:cBhvr>
                                        <p:cTn id="7" dur="500"/>
                                        <p:tgtEl>
                                          <p:spTgt spid="3074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p:bldP spid="12" grpId="0" animBg="1"/>
      <p:bldP spid="12"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45"/>
          <p:cNvSpPr txBox="1">
            <a:spLocks noChangeArrowheads="1"/>
          </p:cNvSpPr>
          <p:nvPr/>
        </p:nvSpPr>
        <p:spPr bwMode="auto">
          <a:xfrm>
            <a:off x="0" y="0"/>
            <a:ext cx="18288000" cy="826598"/>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4300" b="1">
                <a:solidFill>
                  <a:srgbClr val="FF0000"/>
                </a:solidFill>
                <a:latin typeface="Times New Roman" pitchFamily="18" charset="0"/>
                <a:cs typeface="Times New Roman" pitchFamily="18" charset="0"/>
              </a:rPr>
              <a:t>Bảng 3. Vai trò của ngành chân khớp</a:t>
            </a:r>
          </a:p>
        </p:txBody>
      </p:sp>
      <p:sp>
        <p:nvSpPr>
          <p:cNvPr id="44034" name="Text Box 76"/>
          <p:cNvSpPr txBox="1">
            <a:spLocks noChangeArrowheads="1"/>
          </p:cNvSpPr>
          <p:nvPr/>
        </p:nvSpPr>
        <p:spPr bwMode="auto">
          <a:xfrm>
            <a:off x="57150" y="8815388"/>
            <a:ext cx="18288000" cy="1488318"/>
          </a:xfrm>
          <a:prstGeom prst="rect">
            <a:avLst/>
          </a:prstGeom>
          <a:noFill/>
          <a:ln w="9525">
            <a:noFill/>
            <a:miter lim="800000"/>
            <a:headEnd/>
            <a:tailEnd/>
          </a:ln>
        </p:spPr>
        <p:txBody>
          <a:bodyPr lIns="163284" tIns="81642" rIns="163284" bIns="81642">
            <a:spAutoFit/>
          </a:bodyPr>
          <a:lstStyle/>
          <a:p>
            <a:pPr>
              <a:spcBef>
                <a:spcPct val="50000"/>
              </a:spcBef>
            </a:pPr>
            <a:r>
              <a:rPr lang="en-US" altLang="en-US" sz="4300" b="1">
                <a:solidFill>
                  <a:srgbClr val="000000"/>
                </a:solidFill>
                <a:latin typeface="Times New Roman" pitchFamily="18" charset="0"/>
                <a:cs typeface="Times New Roman" pitchFamily="18" charset="0"/>
                <a:sym typeface="Symbol" pitchFamily="18" charset="2"/>
              </a:rPr>
              <a:t> </a:t>
            </a:r>
            <a:r>
              <a:rPr lang="en-US" altLang="en-US" sz="4300" b="1">
                <a:solidFill>
                  <a:srgbClr val="000000"/>
                </a:solidFill>
                <a:latin typeface="Times New Roman" pitchFamily="18" charset="0"/>
                <a:cs typeface="Times New Roman" pitchFamily="18" charset="0"/>
              </a:rPr>
              <a:t>Hãy dựa vào kiến thức đã học, liên hệ đến thực tiễn thiên nhiên, đánh dấu (</a:t>
            </a:r>
            <a:r>
              <a:rPr lang="en-US" altLang="en-US" sz="4300" b="1">
                <a:solidFill>
                  <a:srgbClr val="000000"/>
                </a:solidFill>
                <a:latin typeface="Times New Roman" pitchFamily="18" charset="0"/>
                <a:cs typeface="Times New Roman" pitchFamily="18" charset="0"/>
                <a:sym typeface="Wingdings 2" pitchFamily="18" charset="2"/>
              </a:rPr>
              <a:t></a:t>
            </a:r>
            <a:r>
              <a:rPr lang="en-US" altLang="en-US" sz="4300" b="1">
                <a:solidFill>
                  <a:srgbClr val="000000"/>
                </a:solidFill>
                <a:latin typeface="Times New Roman" pitchFamily="18" charset="0"/>
                <a:cs typeface="Times New Roman" pitchFamily="18" charset="0"/>
              </a:rPr>
              <a:t>) vào ô trống của bảng 3 cho phù hợp.</a:t>
            </a:r>
          </a:p>
        </p:txBody>
      </p:sp>
      <p:graphicFrame>
        <p:nvGraphicFramePr>
          <p:cNvPr id="32402" name="Group 658"/>
          <p:cNvGraphicFramePr>
            <a:graphicFrameLocks noGrp="1"/>
          </p:cNvGraphicFramePr>
          <p:nvPr/>
        </p:nvGraphicFramePr>
        <p:xfrm>
          <a:off x="152400" y="685800"/>
          <a:ext cx="18135600" cy="80976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953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2380" name="Text Box 636"/>
          <p:cNvSpPr txBox="1">
            <a:spLocks noChangeArrowheads="1"/>
          </p:cNvSpPr>
          <p:nvPr/>
        </p:nvSpPr>
        <p:spPr bwMode="auto">
          <a:xfrm>
            <a:off x="13258800" y="18288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1" name="Text Box 637"/>
          <p:cNvSpPr txBox="1">
            <a:spLocks noChangeArrowheads="1"/>
          </p:cNvSpPr>
          <p:nvPr/>
        </p:nvSpPr>
        <p:spPr bwMode="auto">
          <a:xfrm>
            <a:off x="13258800" y="2628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2" name="Text Box 638"/>
          <p:cNvSpPr txBox="1">
            <a:spLocks noChangeArrowheads="1"/>
          </p:cNvSpPr>
          <p:nvPr/>
        </p:nvSpPr>
        <p:spPr bwMode="auto">
          <a:xfrm>
            <a:off x="13258800" y="3429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3" name="Text Box 639"/>
          <p:cNvSpPr txBox="1">
            <a:spLocks noChangeArrowheads="1"/>
          </p:cNvSpPr>
          <p:nvPr/>
        </p:nvSpPr>
        <p:spPr bwMode="auto">
          <a:xfrm>
            <a:off x="13192126" y="4229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4" name="Text Box 640"/>
          <p:cNvSpPr txBox="1">
            <a:spLocks noChangeArrowheads="1"/>
          </p:cNvSpPr>
          <p:nvPr/>
        </p:nvSpPr>
        <p:spPr bwMode="auto">
          <a:xfrm>
            <a:off x="13258800" y="5029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5" name="Text Box 641"/>
          <p:cNvSpPr txBox="1">
            <a:spLocks noChangeArrowheads="1"/>
          </p:cNvSpPr>
          <p:nvPr/>
        </p:nvSpPr>
        <p:spPr bwMode="auto">
          <a:xfrm>
            <a:off x="13325476"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6" name="Text Box 642"/>
          <p:cNvSpPr txBox="1">
            <a:spLocks noChangeArrowheads="1"/>
          </p:cNvSpPr>
          <p:nvPr/>
        </p:nvSpPr>
        <p:spPr bwMode="auto">
          <a:xfrm>
            <a:off x="13258800" y="7315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7" name="Text Box 643"/>
          <p:cNvSpPr txBox="1">
            <a:spLocks noChangeArrowheads="1"/>
          </p:cNvSpPr>
          <p:nvPr/>
        </p:nvSpPr>
        <p:spPr bwMode="auto">
          <a:xfrm>
            <a:off x="16459200" y="4914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8" name="Text Box 644"/>
          <p:cNvSpPr txBox="1">
            <a:spLocks noChangeArrowheads="1"/>
          </p:cNvSpPr>
          <p:nvPr/>
        </p:nvSpPr>
        <p:spPr bwMode="auto">
          <a:xfrm>
            <a:off x="16440150" y="5715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9" name="Text Box 645"/>
          <p:cNvSpPr txBox="1">
            <a:spLocks noChangeArrowheads="1"/>
          </p:cNvSpPr>
          <p:nvPr/>
        </p:nvSpPr>
        <p:spPr bwMode="auto">
          <a:xfrm>
            <a:off x="16459200"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90" name="Text Box 646"/>
          <p:cNvSpPr txBox="1">
            <a:spLocks noChangeArrowheads="1"/>
          </p:cNvSpPr>
          <p:nvPr/>
        </p:nvSpPr>
        <p:spPr bwMode="auto">
          <a:xfrm>
            <a:off x="16468726" y="82296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Tree>
    <p:extLst>
      <p:ext uri="{BB962C8B-B14F-4D97-AF65-F5344CB8AC3E}">
        <p14:creationId xmlns:p14="http://schemas.microsoft.com/office/powerpoint/2010/main" val="3314369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80"/>
                                        </p:tgtEl>
                                        <p:attrNameLst>
                                          <p:attrName>style.visibility</p:attrName>
                                        </p:attrNameLst>
                                      </p:cBhvr>
                                      <p:to>
                                        <p:strVal val="visible"/>
                                      </p:to>
                                    </p:set>
                                    <p:animEffect transition="in" filter="blinds(horizontal)">
                                      <p:cBhvr>
                                        <p:cTn id="7" dur="500"/>
                                        <p:tgtEl>
                                          <p:spTgt spid="323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381"/>
                                        </p:tgtEl>
                                        <p:attrNameLst>
                                          <p:attrName>style.visibility</p:attrName>
                                        </p:attrNameLst>
                                      </p:cBhvr>
                                      <p:to>
                                        <p:strVal val="visible"/>
                                      </p:to>
                                    </p:set>
                                    <p:animEffect transition="in" filter="blinds(horizontal)">
                                      <p:cBhvr>
                                        <p:cTn id="10" dur="500"/>
                                        <p:tgtEl>
                                          <p:spTgt spid="3238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382"/>
                                        </p:tgtEl>
                                        <p:attrNameLst>
                                          <p:attrName>style.visibility</p:attrName>
                                        </p:attrNameLst>
                                      </p:cBhvr>
                                      <p:to>
                                        <p:strVal val="visible"/>
                                      </p:to>
                                    </p:set>
                                    <p:animEffect transition="in" filter="blinds(horizontal)">
                                      <p:cBhvr>
                                        <p:cTn id="13" dur="500"/>
                                        <p:tgtEl>
                                          <p:spTgt spid="323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383"/>
                                        </p:tgtEl>
                                        <p:attrNameLst>
                                          <p:attrName>style.visibility</p:attrName>
                                        </p:attrNameLst>
                                      </p:cBhvr>
                                      <p:to>
                                        <p:strVal val="visible"/>
                                      </p:to>
                                    </p:set>
                                    <p:animEffect transition="in" filter="blinds(horizontal)">
                                      <p:cBhvr>
                                        <p:cTn id="18" dur="500"/>
                                        <p:tgtEl>
                                          <p:spTgt spid="3238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2384"/>
                                        </p:tgtEl>
                                        <p:attrNameLst>
                                          <p:attrName>style.visibility</p:attrName>
                                        </p:attrNameLst>
                                      </p:cBhvr>
                                      <p:to>
                                        <p:strVal val="visible"/>
                                      </p:to>
                                    </p:set>
                                    <p:animEffect transition="in" filter="blinds(horizontal)">
                                      <p:cBhvr>
                                        <p:cTn id="21" dur="500"/>
                                        <p:tgtEl>
                                          <p:spTgt spid="3238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387"/>
                                        </p:tgtEl>
                                        <p:attrNameLst>
                                          <p:attrName>style.visibility</p:attrName>
                                        </p:attrNameLst>
                                      </p:cBhvr>
                                      <p:to>
                                        <p:strVal val="visible"/>
                                      </p:to>
                                    </p:set>
                                    <p:animEffect transition="in" filter="blinds(horizontal)">
                                      <p:cBhvr>
                                        <p:cTn id="24" dur="500"/>
                                        <p:tgtEl>
                                          <p:spTgt spid="3238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2388"/>
                                        </p:tgtEl>
                                        <p:attrNameLst>
                                          <p:attrName>style.visibility</p:attrName>
                                        </p:attrNameLst>
                                      </p:cBhvr>
                                      <p:to>
                                        <p:strVal val="visible"/>
                                      </p:to>
                                    </p:set>
                                    <p:animEffect transition="in" filter="blinds(horizontal)">
                                      <p:cBhvr>
                                        <p:cTn id="27" dur="500"/>
                                        <p:tgtEl>
                                          <p:spTgt spid="323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2383"/>
                                        </p:tgtEl>
                                        <p:attrNameLst>
                                          <p:attrName>style.visibility</p:attrName>
                                        </p:attrNameLst>
                                      </p:cBhvr>
                                      <p:to>
                                        <p:strVal val="visible"/>
                                      </p:to>
                                    </p:set>
                                    <p:animEffect transition="in" filter="blinds(horizontal)">
                                      <p:cBhvr>
                                        <p:cTn id="32" dur="500"/>
                                        <p:tgtEl>
                                          <p:spTgt spid="32383"/>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2384"/>
                                        </p:tgtEl>
                                        <p:attrNameLst>
                                          <p:attrName>style.visibility</p:attrName>
                                        </p:attrNameLst>
                                      </p:cBhvr>
                                      <p:to>
                                        <p:strVal val="visible"/>
                                      </p:to>
                                    </p:set>
                                    <p:animEffect transition="in" filter="blinds(horizontal)">
                                      <p:cBhvr>
                                        <p:cTn id="35" dur="500"/>
                                        <p:tgtEl>
                                          <p:spTgt spid="32384"/>
                                        </p:tgtEl>
                                      </p:cBhvr>
                                    </p:animEffect>
                                  </p:childTnLst>
                                </p:cTn>
                              </p:par>
                              <p:par>
                                <p:cTn id="36" presetID="3" presetClass="entr" presetSubtype="10" fill="hold" grpId="1" nodeType="withEffect">
                                  <p:stCondLst>
                                    <p:cond delay="0"/>
                                  </p:stCondLst>
                                  <p:childTnLst>
                                    <p:set>
                                      <p:cBhvr>
                                        <p:cTn id="37" dur="1" fill="hold">
                                          <p:stCondLst>
                                            <p:cond delay="0"/>
                                          </p:stCondLst>
                                        </p:cTn>
                                        <p:tgtEl>
                                          <p:spTgt spid="32387"/>
                                        </p:tgtEl>
                                        <p:attrNameLst>
                                          <p:attrName>style.visibility</p:attrName>
                                        </p:attrNameLst>
                                      </p:cBhvr>
                                      <p:to>
                                        <p:strVal val="visible"/>
                                      </p:to>
                                    </p:set>
                                    <p:animEffect transition="in" filter="blinds(horizontal)">
                                      <p:cBhvr>
                                        <p:cTn id="38" dur="500"/>
                                        <p:tgtEl>
                                          <p:spTgt spid="32387"/>
                                        </p:tgtEl>
                                      </p:cBhvr>
                                    </p:animEffect>
                                  </p:childTnLst>
                                </p:cTn>
                              </p:par>
                              <p:par>
                                <p:cTn id="39" presetID="3" presetClass="entr" presetSubtype="10" fill="hold" grpId="1" nodeType="withEffect">
                                  <p:stCondLst>
                                    <p:cond delay="0"/>
                                  </p:stCondLst>
                                  <p:childTnLst>
                                    <p:set>
                                      <p:cBhvr>
                                        <p:cTn id="40" dur="1" fill="hold">
                                          <p:stCondLst>
                                            <p:cond delay="0"/>
                                          </p:stCondLst>
                                        </p:cTn>
                                        <p:tgtEl>
                                          <p:spTgt spid="32388"/>
                                        </p:tgtEl>
                                        <p:attrNameLst>
                                          <p:attrName>style.visibility</p:attrName>
                                        </p:attrNameLst>
                                      </p:cBhvr>
                                      <p:to>
                                        <p:strVal val="visible"/>
                                      </p:to>
                                    </p:set>
                                    <p:animEffect transition="in" filter="blinds(horizontal)">
                                      <p:cBhvr>
                                        <p:cTn id="41" dur="500"/>
                                        <p:tgtEl>
                                          <p:spTgt spid="3238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385"/>
                                        </p:tgtEl>
                                        <p:attrNameLst>
                                          <p:attrName>style.visibility</p:attrName>
                                        </p:attrNameLst>
                                      </p:cBhvr>
                                      <p:to>
                                        <p:strVal val="visible"/>
                                      </p:to>
                                    </p:set>
                                    <p:animEffect transition="in" filter="blinds(horizontal)">
                                      <p:cBhvr>
                                        <p:cTn id="44" dur="500"/>
                                        <p:tgtEl>
                                          <p:spTgt spid="3238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2389"/>
                                        </p:tgtEl>
                                        <p:attrNameLst>
                                          <p:attrName>style.visibility</p:attrName>
                                        </p:attrNameLst>
                                      </p:cBhvr>
                                      <p:to>
                                        <p:strVal val="visible"/>
                                      </p:to>
                                    </p:set>
                                    <p:animEffect transition="in" filter="blinds(horizontal)">
                                      <p:cBhvr>
                                        <p:cTn id="47" dur="500"/>
                                        <p:tgtEl>
                                          <p:spTgt spid="3238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2386"/>
                                        </p:tgtEl>
                                        <p:attrNameLst>
                                          <p:attrName>style.visibility</p:attrName>
                                        </p:attrNameLst>
                                      </p:cBhvr>
                                      <p:to>
                                        <p:strVal val="visible"/>
                                      </p:to>
                                    </p:set>
                                    <p:animEffect transition="in" filter="blinds(horizontal)">
                                      <p:cBhvr>
                                        <p:cTn id="50" dur="500"/>
                                        <p:tgtEl>
                                          <p:spTgt spid="3238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2390"/>
                                        </p:tgtEl>
                                        <p:attrNameLst>
                                          <p:attrName>style.visibility</p:attrName>
                                        </p:attrNameLst>
                                      </p:cBhvr>
                                      <p:to>
                                        <p:strVal val="visible"/>
                                      </p:to>
                                    </p:set>
                                    <p:animEffect transition="in" filter="blinds(horizontal)">
                                      <p:cBhvr>
                                        <p:cTn id="53" dur="500"/>
                                        <p:tgtEl>
                                          <p:spTgt spid="32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0" grpId="0"/>
      <p:bldP spid="32381" grpId="0"/>
      <p:bldP spid="32382" grpId="0"/>
      <p:bldP spid="32383" grpId="0"/>
      <p:bldP spid="32383" grpId="1"/>
      <p:bldP spid="32384" grpId="0"/>
      <p:bldP spid="32384" grpId="1"/>
      <p:bldP spid="32385" grpId="0"/>
      <p:bldP spid="32386" grpId="0"/>
      <p:bldP spid="32387" grpId="0"/>
      <p:bldP spid="32387" grpId="1"/>
      <p:bldP spid="32388" grpId="0"/>
      <p:bldP spid="32388" grpId="1"/>
      <p:bldP spid="32389" grpId="0"/>
      <p:bldP spid="3239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0" y="-85725"/>
            <a:ext cx="18288000" cy="595766"/>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2800" b="1">
                <a:solidFill>
                  <a:srgbClr val="FF0000"/>
                </a:solidFill>
                <a:latin typeface="Times New Roman" pitchFamily="18" charset="0"/>
                <a:cs typeface="Times New Roman" pitchFamily="18" charset="0"/>
              </a:rPr>
              <a:t>Bảng 3. Vai trò của ngành chân khớp</a:t>
            </a:r>
          </a:p>
        </p:txBody>
      </p:sp>
      <p:graphicFrame>
        <p:nvGraphicFramePr>
          <p:cNvPr id="54365" name="Group 93"/>
          <p:cNvGraphicFramePr>
            <a:graphicFrameLocks noGrp="1"/>
          </p:cNvGraphicFramePr>
          <p:nvPr>
            <p:extLst>
              <p:ext uri="{D42A27DB-BD31-4B8C-83A1-F6EECF244321}">
                <p14:modId xmlns:p14="http://schemas.microsoft.com/office/powerpoint/2010/main" val="2819959862"/>
              </p:ext>
            </p:extLst>
          </p:nvPr>
        </p:nvGraphicFramePr>
        <p:xfrm>
          <a:off x="152400" y="557213"/>
          <a:ext cx="18135600" cy="84405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382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4332" name="Text Box 60"/>
          <p:cNvSpPr txBox="1">
            <a:spLocks noChangeArrowheads="1"/>
          </p:cNvSpPr>
          <p:nvPr/>
        </p:nvSpPr>
        <p:spPr bwMode="auto">
          <a:xfrm>
            <a:off x="11715750" y="1743076"/>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35" name="Text Box 63"/>
          <p:cNvSpPr txBox="1">
            <a:spLocks noChangeArrowheads="1"/>
          </p:cNvSpPr>
          <p:nvPr/>
        </p:nvSpPr>
        <p:spPr bwMode="auto">
          <a:xfrm>
            <a:off x="11779250" y="4012408"/>
            <a:ext cx="3089276" cy="466500"/>
          </a:xfrm>
          <a:prstGeom prst="rect">
            <a:avLst/>
          </a:prstGeom>
          <a:noFill/>
          <a:ln w="9525">
            <a:noFill/>
            <a:miter lim="800000"/>
            <a:headEnd/>
            <a:tailEnd/>
          </a:ln>
        </p:spPr>
        <p:txBody>
          <a:bodyPr lIns="163284" tIns="81642" rIns="163284" bIns="81642">
            <a:spAutoFit/>
          </a:bodyPr>
          <a:lstStyle/>
          <a:p>
            <a:pPr>
              <a:lnSpc>
                <a:spcPct val="70000"/>
              </a:lnSpc>
              <a:spcBef>
                <a:spcPct val="35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a:t>
            </a:r>
          </a:p>
        </p:txBody>
      </p:sp>
      <p:sp>
        <p:nvSpPr>
          <p:cNvPr id="54338" name="Text Box 66"/>
          <p:cNvSpPr txBox="1">
            <a:spLocks noChangeArrowheads="1"/>
          </p:cNvSpPr>
          <p:nvPr/>
        </p:nvSpPr>
        <p:spPr bwMode="auto">
          <a:xfrm>
            <a:off x="11744327" y="7022308"/>
            <a:ext cx="3952874" cy="1026653"/>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Làm thuốc, thụ phấn cho hoa</a:t>
            </a:r>
          </a:p>
        </p:txBody>
      </p:sp>
      <p:sp>
        <p:nvSpPr>
          <p:cNvPr id="54341" name="Text Box 69"/>
          <p:cNvSpPr txBox="1">
            <a:spLocks noChangeArrowheads="1"/>
          </p:cNvSpPr>
          <p:nvPr/>
        </p:nvSpPr>
        <p:spPr bwMode="auto">
          <a:xfrm>
            <a:off x="15049500" y="6400801"/>
            <a:ext cx="38481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cây trồng</a:t>
            </a:r>
          </a:p>
        </p:txBody>
      </p:sp>
      <p:sp>
        <p:nvSpPr>
          <p:cNvPr id="54342" name="Text Box 70"/>
          <p:cNvSpPr txBox="1">
            <a:spLocks noChangeArrowheads="1"/>
          </p:cNvSpPr>
          <p:nvPr/>
        </p:nvSpPr>
        <p:spPr bwMode="auto">
          <a:xfrm>
            <a:off x="15154276" y="8196263"/>
            <a:ext cx="3048000" cy="854298"/>
          </a:xfrm>
          <a:prstGeom prst="rect">
            <a:avLst/>
          </a:prstGeom>
          <a:noFill/>
          <a:ln w="9525">
            <a:noFill/>
            <a:miter lim="800000"/>
            <a:headEnd/>
            <a:tailEnd/>
          </a:ln>
        </p:spPr>
        <p:txBody>
          <a:bodyPr lIns="163284" tIns="81642" rIns="163284" bIns="81642">
            <a:spAutoFit/>
          </a:bodyPr>
          <a:lstStyle/>
          <a:p>
            <a:pPr>
              <a:lnSpc>
                <a:spcPct val="80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đồ gỗ trong nhà</a:t>
            </a:r>
          </a:p>
        </p:txBody>
      </p:sp>
      <p:sp>
        <p:nvSpPr>
          <p:cNvPr id="45119" name="Text Box 73"/>
          <p:cNvSpPr txBox="1">
            <a:spLocks noChangeArrowheads="1"/>
          </p:cNvSpPr>
          <p:nvPr/>
        </p:nvSpPr>
        <p:spPr bwMode="auto">
          <a:xfrm>
            <a:off x="1828800" y="9258301"/>
            <a:ext cx="3505200" cy="595766"/>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sz="2800">
              <a:latin typeface="Times New Roman" pitchFamily="18" charset="0"/>
              <a:cs typeface="Times New Roman" pitchFamily="18" charset="0"/>
            </a:endParaRPr>
          </a:p>
        </p:txBody>
      </p:sp>
      <p:sp>
        <p:nvSpPr>
          <p:cNvPr id="54347" name="Text Box 75"/>
          <p:cNvSpPr txBox="1">
            <a:spLocks noChangeArrowheads="1"/>
          </p:cNvSpPr>
          <p:nvPr/>
        </p:nvSpPr>
        <p:spPr bwMode="auto">
          <a:xfrm>
            <a:off x="11725276" y="252888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8" name="Text Box 76"/>
          <p:cNvSpPr txBox="1">
            <a:spLocks noChangeArrowheads="1"/>
          </p:cNvSpPr>
          <p:nvPr/>
        </p:nvSpPr>
        <p:spPr bwMode="auto">
          <a:xfrm>
            <a:off x="11753850" y="3300413"/>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9" name="Text Box 77"/>
          <p:cNvSpPr txBox="1">
            <a:spLocks noChangeArrowheads="1"/>
          </p:cNvSpPr>
          <p:nvPr/>
        </p:nvSpPr>
        <p:spPr bwMode="auto">
          <a:xfrm>
            <a:off x="11753850" y="639365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51" name="Text Box 79"/>
          <p:cNvSpPr txBox="1">
            <a:spLocks noChangeArrowheads="1"/>
          </p:cNvSpPr>
          <p:nvPr/>
        </p:nvSpPr>
        <p:spPr bwMode="auto">
          <a:xfrm>
            <a:off x="11772900" y="4714875"/>
            <a:ext cx="3657600" cy="531133"/>
          </a:xfrm>
          <a:prstGeom prst="rect">
            <a:avLst/>
          </a:prstGeom>
          <a:noFill/>
          <a:ln w="9525">
            <a:noFill/>
            <a:miter lim="800000"/>
            <a:headEnd/>
            <a:tailEnd/>
          </a:ln>
        </p:spPr>
        <p:txBody>
          <a:bodyPr lIns="163284" tIns="81642" rIns="163284" bIns="81642">
            <a:spAutoFit/>
          </a:bodyPr>
          <a:lstStyle/>
          <a:p>
            <a:pPr>
              <a:lnSpc>
                <a:spcPct val="85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 …</a:t>
            </a:r>
          </a:p>
        </p:txBody>
      </p:sp>
      <p:sp>
        <p:nvSpPr>
          <p:cNvPr id="54353" name="Text Box 81"/>
          <p:cNvSpPr txBox="1">
            <a:spLocks noChangeArrowheads="1"/>
          </p:cNvSpPr>
          <p:nvPr/>
        </p:nvSpPr>
        <p:spPr bwMode="auto">
          <a:xfrm>
            <a:off x="15078076" y="5650708"/>
            <a:ext cx="33528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Truyền bệnh</a:t>
            </a:r>
          </a:p>
        </p:txBody>
      </p:sp>
    </p:spTree>
    <p:extLst>
      <p:ext uri="{BB962C8B-B14F-4D97-AF65-F5344CB8AC3E}">
        <p14:creationId xmlns:p14="http://schemas.microsoft.com/office/powerpoint/2010/main" val="34132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332"/>
                                        </p:tgtEl>
                                        <p:attrNameLst>
                                          <p:attrName>style.visibility</p:attrName>
                                        </p:attrNameLst>
                                      </p:cBhvr>
                                      <p:to>
                                        <p:strVal val="visible"/>
                                      </p:to>
                                    </p:set>
                                    <p:animEffect transition="in" filter="blinds(horizontal)">
                                      <p:cBhvr>
                                        <p:cTn id="7" dur="500"/>
                                        <p:tgtEl>
                                          <p:spTgt spid="543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347"/>
                                        </p:tgtEl>
                                        <p:attrNameLst>
                                          <p:attrName>style.visibility</p:attrName>
                                        </p:attrNameLst>
                                      </p:cBhvr>
                                      <p:to>
                                        <p:strVal val="visible"/>
                                      </p:to>
                                    </p:set>
                                    <p:animEffect transition="in" filter="blinds(horizontal)">
                                      <p:cBhvr>
                                        <p:cTn id="10" dur="500"/>
                                        <p:tgtEl>
                                          <p:spTgt spid="543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4348"/>
                                        </p:tgtEl>
                                        <p:attrNameLst>
                                          <p:attrName>style.visibility</p:attrName>
                                        </p:attrNameLst>
                                      </p:cBhvr>
                                      <p:to>
                                        <p:strVal val="visible"/>
                                      </p:to>
                                    </p:set>
                                    <p:animEffect transition="in" filter="blinds(horizontal)">
                                      <p:cBhvr>
                                        <p:cTn id="13" dur="500"/>
                                        <p:tgtEl>
                                          <p:spTgt spid="543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4335"/>
                                        </p:tgtEl>
                                        <p:attrNameLst>
                                          <p:attrName>style.visibility</p:attrName>
                                        </p:attrNameLst>
                                      </p:cBhvr>
                                      <p:to>
                                        <p:strVal val="visible"/>
                                      </p:to>
                                    </p:set>
                                    <p:animEffect transition="in" filter="blinds(horizontal)">
                                      <p:cBhvr>
                                        <p:cTn id="18" dur="500"/>
                                        <p:tgtEl>
                                          <p:spTgt spid="543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4351"/>
                                        </p:tgtEl>
                                        <p:attrNameLst>
                                          <p:attrName>style.visibility</p:attrName>
                                        </p:attrNameLst>
                                      </p:cBhvr>
                                      <p:to>
                                        <p:strVal val="visible"/>
                                      </p:to>
                                    </p:set>
                                    <p:animEffect transition="in" filter="blinds(horizontal)">
                                      <p:cBhvr>
                                        <p:cTn id="21" dur="500"/>
                                        <p:tgtEl>
                                          <p:spTgt spid="5435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353"/>
                                        </p:tgtEl>
                                        <p:attrNameLst>
                                          <p:attrName>style.visibility</p:attrName>
                                        </p:attrNameLst>
                                      </p:cBhvr>
                                      <p:to>
                                        <p:strVal val="visible"/>
                                      </p:to>
                                    </p:set>
                                    <p:animEffect transition="in" filter="blinds(horizontal)">
                                      <p:cBhvr>
                                        <p:cTn id="24" dur="500"/>
                                        <p:tgtEl>
                                          <p:spTgt spid="543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4349"/>
                                        </p:tgtEl>
                                        <p:attrNameLst>
                                          <p:attrName>style.visibility</p:attrName>
                                        </p:attrNameLst>
                                      </p:cBhvr>
                                      <p:to>
                                        <p:strVal val="visible"/>
                                      </p:to>
                                    </p:set>
                                    <p:animEffect transition="in" filter="blinds(horizontal)">
                                      <p:cBhvr>
                                        <p:cTn id="29" dur="500"/>
                                        <p:tgtEl>
                                          <p:spTgt spid="5434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4341"/>
                                        </p:tgtEl>
                                        <p:attrNameLst>
                                          <p:attrName>style.visibility</p:attrName>
                                        </p:attrNameLst>
                                      </p:cBhvr>
                                      <p:to>
                                        <p:strVal val="visible"/>
                                      </p:to>
                                    </p:set>
                                    <p:animEffect transition="in" filter="blinds(horizontal)">
                                      <p:cBhvr>
                                        <p:cTn id="32" dur="500"/>
                                        <p:tgtEl>
                                          <p:spTgt spid="543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4338"/>
                                        </p:tgtEl>
                                        <p:attrNameLst>
                                          <p:attrName>style.visibility</p:attrName>
                                        </p:attrNameLst>
                                      </p:cBhvr>
                                      <p:to>
                                        <p:strVal val="visible"/>
                                      </p:to>
                                    </p:set>
                                    <p:animEffect transition="in" filter="blinds(horizontal)">
                                      <p:cBhvr>
                                        <p:cTn id="37" dur="500"/>
                                        <p:tgtEl>
                                          <p:spTgt spid="543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4342"/>
                                        </p:tgtEl>
                                        <p:attrNameLst>
                                          <p:attrName>style.visibility</p:attrName>
                                        </p:attrNameLst>
                                      </p:cBhvr>
                                      <p:to>
                                        <p:strVal val="visible"/>
                                      </p:to>
                                    </p:set>
                                    <p:animEffect transition="in" filter="blinds(horizontal)">
                                      <p:cBhvr>
                                        <p:cTn id="42" dur="500"/>
                                        <p:tgtEl>
                                          <p:spTgt spid="5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32" grpId="0"/>
      <p:bldP spid="54335" grpId="0"/>
      <p:bldP spid="54338" grpId="0"/>
      <p:bldP spid="54341" grpId="0"/>
      <p:bldP spid="54342" grpId="0"/>
      <p:bldP spid="54347" grpId="0"/>
      <p:bldP spid="54348" grpId="0"/>
      <p:bldP spid="54349" grpId="0"/>
      <p:bldP spid="54351" grpId="0"/>
      <p:bldP spid="5435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474464" y="1289715"/>
            <a:ext cx="16073697" cy="7478970"/>
          </a:xfrm>
          <a:prstGeom prst="rect">
            <a:avLst/>
          </a:prstGeom>
        </p:spPr>
        <p:txBody>
          <a:bodyPr wrap="square" lIns="0" tIns="0" rIns="0" bIns="0" rtlCol="0" anchor="t">
            <a:spAutoFit/>
          </a:bodyPr>
          <a:lstStyle/>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Đặc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điểm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nhận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biết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ngoài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bằng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kitin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đốt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động</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về</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loài</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Vai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trò</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thức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ăn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con </a:t>
            </a:r>
            <a:r>
              <a:rPr lang="en-US" sz="5400" i="1" dirty="0" err="1">
                <a:latin typeface="Times New Roman" pitchFamily="18" charset="0"/>
                <a:cs typeface="Times New Roman" pitchFamily="18" charset="0"/>
              </a:rPr>
              <a:t>người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tôm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cua</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Thụ</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phấn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ong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mật</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hại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châu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chấu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truyền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các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nguy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hiểm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ruồi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muỗi</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23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4300"/>
            <a:ext cx="5943600" cy="1143000"/>
          </a:xfrm>
          <a:solidFill>
            <a:srgbClr val="92D050"/>
          </a:solidFill>
        </p:spPr>
        <p:txBody>
          <a:bodyPr>
            <a:noAutofit/>
          </a:bodyPr>
          <a:lstStyle/>
          <a:p>
            <a:r>
              <a:rPr lang="en-US" sz="8800" dirty="0" err="1">
                <a:latin typeface="Times New Roman" pitchFamily="18" charset="0"/>
                <a:cs typeface="Times New Roman" pitchFamily="18" charset="0"/>
              </a:rPr>
              <a:t>Củng</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cố</a:t>
            </a:r>
            <a:endParaRPr lang="en-US" sz="8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17830800" cy="2552699"/>
          </a:xfrm>
        </p:spPr>
        <p:txBody>
          <a:bodyPr>
            <a:normAutofit/>
          </a:bodyPr>
          <a:lstStyle/>
          <a:p>
            <a:pPr marL="0" indent="0">
              <a:buNone/>
            </a:pPr>
            <a:r>
              <a:rPr lang="en-US" sz="4400" b="1" dirty="0">
                <a:latin typeface="Times New Roman" pitchFamily="18" charset="0"/>
                <a:cs typeface="Times New Roman" pitchFamily="18" charset="0"/>
              </a:rPr>
              <a:t>1. 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màng</a:t>
            </a:r>
            <a:r>
              <a:rPr lang="en-US" sz="4400" dirty="0">
                <a:latin typeface="Times New Roman" pitchFamily="18" charset="0"/>
                <a:cs typeface="Times New Roman" pitchFamily="18" charset="0"/>
              </a:rPr>
              <a:t> cellulose.			D.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a:latin typeface="Times New Roman" pitchFamily="18" charset="0"/>
                <a:cs typeface="Times New Roman" pitchFamily="18" charset="0"/>
              </a:rPr>
              <a:t>.</a:t>
            </a:r>
          </a:p>
        </p:txBody>
      </p:sp>
      <p:sp>
        <p:nvSpPr>
          <p:cNvPr id="4" name="TextBox 3"/>
          <p:cNvSpPr txBox="1"/>
          <p:nvPr/>
        </p:nvSpPr>
        <p:spPr>
          <a:xfrm>
            <a:off x="457200" y="4457700"/>
            <a:ext cx="17830800" cy="6186309"/>
          </a:xfrm>
          <a:prstGeom prst="rect">
            <a:avLst/>
          </a:prstGeom>
          <a:noFill/>
        </p:spPr>
        <p:txBody>
          <a:bodyPr wrap="square" rtlCol="0">
            <a:spAutoFit/>
          </a:bodyPr>
          <a:lstStyle/>
          <a:p>
            <a:r>
              <a:rPr lang="en-US" sz="4400" b="1" dirty="0">
                <a:latin typeface="Times New Roman" pitchFamily="18" charset="0"/>
                <a:cs typeface="Times New Roman" pitchFamily="18" charset="0"/>
              </a:rPr>
              <a:t>2. 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những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ơ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cellulose.</a:t>
            </a:r>
          </a:p>
          <a:p>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Dinh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(5) </a:t>
            </a:r>
            <a:r>
              <a:rPr lang="en-US" sz="4400" dirty="0" err="1">
                <a:latin typeface="Times New Roman" pitchFamily="18" charset="0"/>
                <a:cs typeface="Times New Roman" pitchFamily="18" charset="0"/>
              </a:rPr>
              <a:t>Đa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(1), (2), (3).							B. (2), (3), (4).</a:t>
            </a:r>
          </a:p>
          <a:p>
            <a:r>
              <a:rPr lang="en-US" sz="4400" dirty="0">
                <a:latin typeface="Times New Roman" pitchFamily="18" charset="0"/>
                <a:cs typeface="Times New Roman" pitchFamily="18" charset="0"/>
              </a:rPr>
              <a:t>C. (3), (4), (5).							D. (2), (3), (5).</a:t>
            </a:r>
          </a:p>
          <a:p>
            <a:endParaRPr lang="en-US" sz="4400" dirty="0">
              <a:latin typeface="Times New Roman" pitchFamily="18" charset="0"/>
              <a:cs typeface="Times New Roman" pitchFamily="18" charset="0"/>
            </a:endParaRPr>
          </a:p>
        </p:txBody>
      </p:sp>
      <p:sp>
        <p:nvSpPr>
          <p:cNvPr id="5" name="Oval 4"/>
          <p:cNvSpPr/>
          <p:nvPr/>
        </p:nvSpPr>
        <p:spPr>
          <a:xfrm>
            <a:off x="9525000" y="2400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B</a:t>
            </a:r>
          </a:p>
        </p:txBody>
      </p:sp>
      <p:sp>
        <p:nvSpPr>
          <p:cNvPr id="6" name="Oval 5"/>
          <p:cNvSpPr/>
          <p:nvPr/>
        </p:nvSpPr>
        <p:spPr>
          <a:xfrm>
            <a:off x="9525000" y="9182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Tree>
    <p:extLst>
      <p:ext uri="{BB962C8B-B14F-4D97-AF65-F5344CB8AC3E}">
        <p14:creationId xmlns:p14="http://schemas.microsoft.com/office/powerpoint/2010/main" val="31789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4525963"/>
          </a:xfrm>
        </p:spPr>
        <p:txBody>
          <a:bodyPr/>
          <a:lstStyle/>
          <a:p>
            <a:pPr marL="0" indent="0">
              <a:buNone/>
            </a:pPr>
            <a:r>
              <a:rPr lang="en-US" sz="4400" b="1" dirty="0">
                <a:latin typeface="Times New Roman" pitchFamily="18" charset="0"/>
                <a:cs typeface="Times New Roman" pitchFamily="18" charset="0"/>
              </a:rPr>
              <a:t>3. 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533400" y="3452170"/>
            <a:ext cx="177546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4. </a:t>
            </a:r>
            <a:r>
              <a:rPr lang="en-US" sz="4400" b="1" dirty="0" err="1">
                <a:latin typeface="Times New Roman" pitchFamily="18" charset="0"/>
                <a:cs typeface="Times New Roman" pitchFamily="18" charset="0"/>
              </a:rPr>
              <a:t>Môi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trường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ở </a:t>
            </a:r>
            <a:r>
              <a:rPr lang="en-US" sz="4400" dirty="0" err="1">
                <a:latin typeface="Times New Roman" pitchFamily="18" charset="0"/>
                <a:cs typeface="Times New Roman" pitchFamily="18" charset="0"/>
              </a:rPr>
              <a:t>biển</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cạn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5" name="TextBox 4"/>
          <p:cNvSpPr txBox="1"/>
          <p:nvPr/>
        </p:nvSpPr>
        <p:spPr>
          <a:xfrm>
            <a:off x="581891" y="6017716"/>
            <a:ext cx="174498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5. 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gồm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nhóm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đũa</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6" name="Oval 5"/>
          <p:cNvSpPr/>
          <p:nvPr/>
        </p:nvSpPr>
        <p:spPr>
          <a:xfrm>
            <a:off x="394855" y="2324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
        <p:nvSpPr>
          <p:cNvPr id="7" name="Oval 6"/>
          <p:cNvSpPr/>
          <p:nvPr/>
        </p:nvSpPr>
        <p:spPr>
          <a:xfrm>
            <a:off x="457200" y="4100943"/>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8" name="Oval 7"/>
          <p:cNvSpPr/>
          <p:nvPr/>
        </p:nvSpPr>
        <p:spPr>
          <a:xfrm>
            <a:off x="450273" y="7333208"/>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B</a:t>
            </a:r>
          </a:p>
        </p:txBody>
      </p:sp>
    </p:spTree>
    <p:extLst>
      <p:ext uri="{BB962C8B-B14F-4D97-AF65-F5344CB8AC3E}">
        <p14:creationId xmlns:p14="http://schemas.microsoft.com/office/powerpoint/2010/main" val="33109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animBg="1"/>
      <p:bldP spid="7" grpId="0" animBg="1"/>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95301"/>
            <a:ext cx="17526000" cy="2895600"/>
          </a:xfrm>
        </p:spPr>
        <p:txBody>
          <a:bodyPr/>
          <a:lstStyle/>
          <a:p>
            <a:pPr marL="0" indent="0">
              <a:buNone/>
            </a:pPr>
            <a:r>
              <a:rPr lang="en-US" sz="4400" b="1" dirty="0">
                <a:latin typeface="Times New Roman" pitchFamily="18" charset="0"/>
                <a:cs typeface="Times New Roman" pitchFamily="18" charset="0"/>
              </a:rPr>
              <a:t>6. 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dài</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đĩa</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vuông</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727364" y="2857500"/>
            <a:ext cx="175260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7. 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sao</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5" name="TextBox 4"/>
          <p:cNvSpPr txBox="1"/>
          <p:nvPr/>
        </p:nvSpPr>
        <p:spPr>
          <a:xfrm>
            <a:off x="727364" y="5143500"/>
            <a:ext cx="175260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8. </a:t>
            </a:r>
            <a:r>
              <a:rPr lang="en-US" sz="4400" b="1" dirty="0" err="1">
                <a:latin typeface="Times New Roman" pitchFamily="18" charset="0"/>
                <a:cs typeface="Times New Roman" pitchFamily="18" charset="0"/>
              </a:rPr>
              <a:t>Hải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Kí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Cộng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sp>
        <p:nvSpPr>
          <p:cNvPr id="6" name="TextBox 5"/>
          <p:cNvSpPr txBox="1"/>
          <p:nvPr/>
        </p:nvSpPr>
        <p:spPr>
          <a:xfrm>
            <a:off x="727364" y="7200900"/>
            <a:ext cx="175260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9. 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nước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ngọt</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7" name="Oval 6"/>
          <p:cNvSpPr/>
          <p:nvPr/>
        </p:nvSpPr>
        <p:spPr>
          <a:xfrm>
            <a:off x="533400" y="13335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8" name="Oval 7"/>
          <p:cNvSpPr/>
          <p:nvPr/>
        </p:nvSpPr>
        <p:spPr>
          <a:xfrm>
            <a:off x="8763000" y="3543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B</a:t>
            </a:r>
          </a:p>
        </p:txBody>
      </p:sp>
      <p:sp>
        <p:nvSpPr>
          <p:cNvPr id="9" name="Oval 8"/>
          <p:cNvSpPr/>
          <p:nvPr/>
        </p:nvSpPr>
        <p:spPr>
          <a:xfrm>
            <a:off x="8915400" y="6487775"/>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
        <p:nvSpPr>
          <p:cNvPr id="10" name="Oval 9"/>
          <p:cNvSpPr/>
          <p:nvPr/>
        </p:nvSpPr>
        <p:spPr>
          <a:xfrm>
            <a:off x="609600" y="8558837"/>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Tree>
    <p:extLst>
      <p:ext uri="{BB962C8B-B14F-4D97-AF65-F5344CB8AC3E}">
        <p14:creationId xmlns:p14="http://schemas.microsoft.com/office/powerpoint/2010/main" val="21544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7630343" y="722062"/>
            <a:ext cx="676920" cy="85001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84663" y="7462621"/>
            <a:ext cx="3081956" cy="1412096"/>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90240" y="5151383"/>
            <a:ext cx="676920" cy="850014"/>
          </a:xfrm>
          <a:prstGeom prst="rect">
            <a:avLst/>
          </a:prstGeom>
        </p:spPr>
      </p:pic>
      <p:sp>
        <p:nvSpPr>
          <p:cNvPr id="13" name="TextBox 13"/>
          <p:cNvSpPr txBox="1"/>
          <p:nvPr/>
        </p:nvSpPr>
        <p:spPr>
          <a:xfrm>
            <a:off x="8153567" y="1667426"/>
            <a:ext cx="5531191" cy="1308050"/>
          </a:xfrm>
          <a:prstGeom prst="rect">
            <a:avLst/>
          </a:prstGeom>
        </p:spPr>
        <p:txBody>
          <a:bodyPr lIns="0" tIns="0" rIns="0" bIns="0" rtlCol="0" anchor="t">
            <a:spAutoFit/>
          </a:bodyPr>
          <a:lstStyle/>
          <a:p>
            <a:pPr marL="0" lvl="0" indent="0" algn="ctr">
              <a:lnSpc>
                <a:spcPts val="3360"/>
              </a:lnSpc>
              <a:spcBef>
                <a:spcPct val="0"/>
              </a:spcBef>
            </a:pPr>
            <a:r>
              <a:rPr lang="en-US" sz="3600" dirty="0" err="1">
                <a:solidFill>
                  <a:srgbClr val="494949"/>
                </a:solidFill>
                <a:latin typeface="Quicksand"/>
              </a:rPr>
              <a:t>Gồm</a:t>
            </a:r>
            <a:r>
              <a:rPr lang="en-US" sz="3600" dirty="0">
                <a:solidFill>
                  <a:srgbClr val="494949"/>
                </a:solidFill>
                <a:latin typeface="Quicksand"/>
              </a:rPr>
              <a:t> </a:t>
            </a:r>
            <a:r>
              <a:rPr lang="en-US" sz="3600" dirty="0" err="1">
                <a:solidFill>
                  <a:srgbClr val="494949"/>
                </a:solidFill>
                <a:latin typeface="Quicksand"/>
              </a:rPr>
              <a:t>nhiều</a:t>
            </a:r>
            <a:r>
              <a:rPr lang="en-US" sz="3600" dirty="0">
                <a:solidFill>
                  <a:srgbClr val="494949"/>
                </a:solidFill>
                <a:latin typeface="Quicksand"/>
              </a:rPr>
              <a:t> </a:t>
            </a:r>
            <a:r>
              <a:rPr lang="en-US" sz="3600" dirty="0" err="1">
                <a:solidFill>
                  <a:srgbClr val="494949"/>
                </a:solidFill>
                <a:latin typeface="Quicksand"/>
              </a:rPr>
              <a:t>ngành</a:t>
            </a:r>
            <a:r>
              <a:rPr lang="en-US" sz="3600" dirty="0">
                <a:solidFill>
                  <a:srgbClr val="494949"/>
                </a:solidFill>
                <a:latin typeface="Quicksand"/>
              </a:rPr>
              <a:t>: </a:t>
            </a:r>
            <a:r>
              <a:rPr lang="en-US" sz="3600" dirty="0" err="1">
                <a:solidFill>
                  <a:srgbClr val="494949"/>
                </a:solidFill>
                <a:latin typeface="Quicksand"/>
              </a:rPr>
              <a:t>Ruột</a:t>
            </a:r>
            <a:r>
              <a:rPr lang="en-US" sz="3600" dirty="0">
                <a:solidFill>
                  <a:srgbClr val="494949"/>
                </a:solidFill>
                <a:latin typeface="Quicksand"/>
              </a:rPr>
              <a:t> </a:t>
            </a:r>
            <a:r>
              <a:rPr lang="en-US" sz="3600" dirty="0" err="1">
                <a:solidFill>
                  <a:srgbClr val="494949"/>
                </a:solidFill>
                <a:latin typeface="Quicksand"/>
              </a:rPr>
              <a:t>khoang</a:t>
            </a:r>
            <a:r>
              <a:rPr lang="en-US" sz="3600" dirty="0">
                <a:solidFill>
                  <a:srgbClr val="494949"/>
                </a:solidFill>
                <a:latin typeface="Quicksand"/>
              </a:rPr>
              <a:t>, </a:t>
            </a:r>
            <a:r>
              <a:rPr lang="en-US" sz="3600" dirty="0" err="1">
                <a:solidFill>
                  <a:srgbClr val="494949"/>
                </a:solidFill>
                <a:latin typeface="Quicksand"/>
              </a:rPr>
              <a:t>ngành</a:t>
            </a:r>
            <a:r>
              <a:rPr lang="en-US" sz="3600" dirty="0">
                <a:solidFill>
                  <a:srgbClr val="494949"/>
                </a:solidFill>
                <a:latin typeface="Quicksand"/>
              </a:rPr>
              <a:t> </a:t>
            </a:r>
            <a:r>
              <a:rPr lang="en-US" sz="3600" dirty="0" err="1">
                <a:solidFill>
                  <a:srgbClr val="494949"/>
                </a:solidFill>
                <a:latin typeface="Quicksand"/>
              </a:rPr>
              <a:t>Giun</a:t>
            </a:r>
            <a:r>
              <a:rPr lang="en-US" sz="3600" dirty="0">
                <a:solidFill>
                  <a:srgbClr val="494949"/>
                </a:solidFill>
                <a:latin typeface="Quicksand"/>
              </a:rPr>
              <a:t>, </a:t>
            </a:r>
            <a:r>
              <a:rPr lang="en-US" sz="3600" dirty="0" err="1">
                <a:solidFill>
                  <a:srgbClr val="494949"/>
                </a:solidFill>
                <a:latin typeface="Quicksand"/>
              </a:rPr>
              <a:t>Thân</a:t>
            </a:r>
            <a:r>
              <a:rPr lang="en-US" sz="3600" dirty="0">
                <a:solidFill>
                  <a:srgbClr val="494949"/>
                </a:solidFill>
                <a:latin typeface="Quicksand"/>
              </a:rPr>
              <a:t> </a:t>
            </a:r>
            <a:r>
              <a:rPr lang="en-US" sz="3600" dirty="0" err="1">
                <a:solidFill>
                  <a:srgbClr val="494949"/>
                </a:solidFill>
                <a:latin typeface="Quicksand"/>
              </a:rPr>
              <a:t>mềm</a:t>
            </a:r>
            <a:r>
              <a:rPr lang="en-US" sz="3600" dirty="0">
                <a:solidFill>
                  <a:srgbClr val="494949"/>
                </a:solidFill>
                <a:latin typeface="Quicksand"/>
              </a:rPr>
              <a:t>, </a:t>
            </a:r>
            <a:r>
              <a:rPr lang="en-US" sz="3600" dirty="0" err="1">
                <a:solidFill>
                  <a:srgbClr val="494949"/>
                </a:solidFill>
                <a:latin typeface="Quicksand"/>
              </a:rPr>
              <a:t>Chân</a:t>
            </a:r>
            <a:r>
              <a:rPr lang="en-US" sz="3600" dirty="0">
                <a:solidFill>
                  <a:srgbClr val="494949"/>
                </a:solidFill>
                <a:latin typeface="Quicksand"/>
              </a:rPr>
              <a:t> </a:t>
            </a:r>
            <a:r>
              <a:rPr lang="en-US" sz="3600" dirty="0" err="1">
                <a:solidFill>
                  <a:srgbClr val="494949"/>
                </a:solidFill>
                <a:latin typeface="Quicksand"/>
              </a:rPr>
              <a:t>khớp</a:t>
            </a:r>
            <a:r>
              <a:rPr lang="en-US" sz="3600" dirty="0">
                <a:solidFill>
                  <a:srgbClr val="494949"/>
                </a:solidFill>
                <a:latin typeface="Quicksand"/>
              </a:rPr>
              <a:t>….</a:t>
            </a: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9241" y="8023076"/>
            <a:ext cx="780413" cy="85164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0038" y="7171434"/>
            <a:ext cx="780413" cy="85164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8828" y="817689"/>
            <a:ext cx="780413" cy="851641"/>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7415336" y="3540784"/>
            <a:ext cx="676920" cy="850014"/>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4126711" y="9861993"/>
            <a:ext cx="676920" cy="850014"/>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816984" y="8449710"/>
            <a:ext cx="676920" cy="850014"/>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71519" y="242708"/>
            <a:ext cx="1870681" cy="857112"/>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353309" y="9638816"/>
            <a:ext cx="676920" cy="850014"/>
          </a:xfrm>
          <a:prstGeom prst="rect">
            <a:avLst/>
          </a:prstGeom>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325" y="1483191"/>
            <a:ext cx="5303837" cy="480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0571" y="4438554"/>
            <a:ext cx="5604873" cy="3778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65399" y="2996470"/>
            <a:ext cx="3413661" cy="460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3124199"/>
          </a:xfrm>
        </p:spPr>
        <p:txBody>
          <a:bodyPr>
            <a:noAutofit/>
          </a:bodyPr>
          <a:lstStyle/>
          <a:p>
            <a:pPr marL="0" indent="0">
              <a:buNone/>
            </a:pPr>
            <a:r>
              <a:rPr lang="en-US" sz="4400" b="1" dirty="0">
                <a:latin typeface="Times New Roman" pitchFamily="18" charset="0"/>
                <a:cs typeface="Times New Roman" pitchFamily="18" charset="0"/>
              </a:rPr>
              <a:t>10. 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Oval 3"/>
          <p:cNvSpPr/>
          <p:nvPr/>
        </p:nvSpPr>
        <p:spPr>
          <a:xfrm>
            <a:off x="457200" y="22479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6" name="Oval 5"/>
          <p:cNvSpPr/>
          <p:nvPr/>
        </p:nvSpPr>
        <p:spPr>
          <a:xfrm>
            <a:off x="7696200" y="56007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
        <p:nvSpPr>
          <p:cNvPr id="8" name="TextBox 7"/>
          <p:cNvSpPr txBox="1"/>
          <p:nvPr/>
        </p:nvSpPr>
        <p:spPr>
          <a:xfrm>
            <a:off x="484909" y="3570625"/>
            <a:ext cx="177546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11. 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dù</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lội</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9" name="TextBox 8"/>
          <p:cNvSpPr txBox="1"/>
          <p:nvPr/>
        </p:nvSpPr>
        <p:spPr>
          <a:xfrm>
            <a:off x="457200" y="6456218"/>
            <a:ext cx="177546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12. </a:t>
            </a:r>
            <a:r>
              <a:rPr lang="en-US" sz="4400" b="1" dirty="0" err="1">
                <a:latin typeface="Times New Roman" pitchFamily="18" charset="0"/>
                <a:cs typeface="Times New Roman" pitchFamily="18" charset="0"/>
              </a:rPr>
              <a:t>Vì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tôm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cua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trai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ốc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vùng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phú</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kém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b="1" dirty="0">
                <a:latin typeface="Times New Roman" pitchFamily="18" charset="0"/>
                <a:cs typeface="Times New Roman" pitchFamily="18" charset="0"/>
              </a:rPr>
              <a:t>=&gt; </a:t>
            </a:r>
            <a:r>
              <a:rPr lang="en-US" sz="4400" b="1" dirty="0" err="1">
                <a:latin typeface="Times New Roman" pitchFamily="18" charset="0"/>
                <a:cs typeface="Times New Roman" pitchFamily="18" charset="0"/>
              </a:rPr>
              <a:t>Trả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lời</a:t>
            </a:r>
            <a:r>
              <a:rPr lang="en-US" sz="4400" b="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đổi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phòng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trốn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mồi</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9045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
            <a:ext cx="17830800" cy="4525963"/>
          </a:xfrm>
        </p:spPr>
        <p:txBody>
          <a:bodyPr>
            <a:noAutofit/>
          </a:bodyPr>
          <a:lstStyle/>
          <a:p>
            <a:pPr marL="0" indent="0">
              <a:buNone/>
            </a:pPr>
            <a:r>
              <a:rPr lang="en-US" sz="4000" b="1" dirty="0">
                <a:latin typeface="Times New Roman" pitchFamily="18" charset="0"/>
                <a:cs typeface="Times New Roman" pitchFamily="18" charset="0"/>
              </a:rPr>
              <a:t>13. 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vỏ</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D.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14. 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dẹp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15. 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5" name="Oval 4"/>
          <p:cNvSpPr/>
          <p:nvPr/>
        </p:nvSpPr>
        <p:spPr>
          <a:xfrm>
            <a:off x="7239000" y="1333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
        <p:nvSpPr>
          <p:cNvPr id="6" name="Oval 5"/>
          <p:cNvSpPr/>
          <p:nvPr/>
        </p:nvSpPr>
        <p:spPr>
          <a:xfrm>
            <a:off x="7391400" y="1485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
        <p:nvSpPr>
          <p:cNvPr id="7" name="Oval 6"/>
          <p:cNvSpPr/>
          <p:nvPr/>
        </p:nvSpPr>
        <p:spPr>
          <a:xfrm>
            <a:off x="7543800" y="1638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
        <p:nvSpPr>
          <p:cNvPr id="9" name="Oval 8"/>
          <p:cNvSpPr/>
          <p:nvPr/>
        </p:nvSpPr>
        <p:spPr>
          <a:xfrm>
            <a:off x="304800" y="8191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
        <p:nvSpPr>
          <p:cNvPr id="10" name="Oval 9"/>
          <p:cNvSpPr/>
          <p:nvPr/>
        </p:nvSpPr>
        <p:spPr>
          <a:xfrm>
            <a:off x="304800" y="30861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A</a:t>
            </a:r>
          </a:p>
        </p:txBody>
      </p:sp>
      <p:sp>
        <p:nvSpPr>
          <p:cNvPr id="11" name="Oval 10"/>
          <p:cNvSpPr/>
          <p:nvPr/>
        </p:nvSpPr>
        <p:spPr>
          <a:xfrm>
            <a:off x="304800" y="1541319"/>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Tree>
    <p:extLst>
      <p:ext uri="{BB962C8B-B14F-4D97-AF65-F5344CB8AC3E}">
        <p14:creationId xmlns:p14="http://schemas.microsoft.com/office/powerpoint/2010/main" val="27226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arn(inVertic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16. 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đốt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17. 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thường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vị</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Dạ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dày</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già</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non.        					D.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thừa</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a:t>
            </a:r>
            <a:r>
              <a:rPr lang="en-US" sz="4000" dirty="0">
                <a:latin typeface="Times New Roman" pitchFamily="18" charset="0"/>
                <a:cs typeface="Times New Roman" pitchFamily="18" charset="0"/>
              </a:rPr>
              <a:t> C</a:t>
            </a:r>
          </a:p>
          <a:p>
            <a:pPr marL="0" indent="0">
              <a:buNone/>
            </a:pPr>
            <a:r>
              <a:rPr lang="en-US" sz="4000" b="1" dirty="0">
                <a:latin typeface="Times New Roman" pitchFamily="18" charset="0"/>
                <a:cs typeface="Times New Roman" pitchFamily="18" charset="0"/>
              </a:rPr>
              <a:t>18. 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thoi</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dục</a:t>
            </a:r>
            <a:r>
              <a:rPr lang="en-US" sz="4000" dirty="0">
                <a:latin typeface="Times New Roman" pitchFamily="18" charset="0"/>
                <a:cs typeface="Times New Roman" pitchFamily="18" charset="0"/>
              </a:rPr>
              <a:t>.  					D.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Oval 3"/>
          <p:cNvSpPr/>
          <p:nvPr/>
        </p:nvSpPr>
        <p:spPr>
          <a:xfrm>
            <a:off x="304800" y="3009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D</a:t>
            </a:r>
          </a:p>
        </p:txBody>
      </p:sp>
      <p:sp>
        <p:nvSpPr>
          <p:cNvPr id="5" name="Oval 4"/>
          <p:cNvSpPr/>
          <p:nvPr/>
        </p:nvSpPr>
        <p:spPr>
          <a:xfrm>
            <a:off x="290945" y="5198918"/>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C</a:t>
            </a:r>
          </a:p>
        </p:txBody>
      </p:sp>
      <p:sp>
        <p:nvSpPr>
          <p:cNvPr id="6" name="Oval 5"/>
          <p:cNvSpPr/>
          <p:nvPr/>
        </p:nvSpPr>
        <p:spPr>
          <a:xfrm>
            <a:off x="7543800" y="7353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B</a:t>
            </a:r>
          </a:p>
        </p:txBody>
      </p:sp>
    </p:spTree>
    <p:extLst>
      <p:ext uri="{BB962C8B-B14F-4D97-AF65-F5344CB8AC3E}">
        <p14:creationId xmlns:p14="http://schemas.microsoft.com/office/powerpoint/2010/main" val="19860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4245"/>
            <a:ext cx="5791200" cy="1143000"/>
          </a:xfrm>
          <a:solidFill>
            <a:srgbClr val="92D050"/>
          </a:solidFill>
        </p:spPr>
        <p:txBody>
          <a:bodyPr>
            <a:normAutofit/>
          </a:bodyPr>
          <a:lstStyle/>
          <a:p>
            <a:r>
              <a:rPr lang="en-US" sz="5400" b="1" dirty="0">
                <a:latin typeface="Times New Roman" pitchFamily="18" charset="0"/>
                <a:cs typeface="Times New Roman" pitchFamily="18" charset="0"/>
              </a:rPr>
              <a:t>TỰ LUẬN</a:t>
            </a:r>
          </a:p>
        </p:txBody>
      </p:sp>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21. 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loãng</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trẻ</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chơi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bẩn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1 - 2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22. Ở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ta, qua </a:t>
            </a:r>
            <a:r>
              <a:rPr lang="en-US" sz="4000" b="1" dirty="0" err="1">
                <a:latin typeface="Times New Roman" pitchFamily="18" charset="0"/>
                <a:cs typeface="Times New Roman" pitchFamily="18" charset="0"/>
              </a:rPr>
              <a:t>điều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mắc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bệnh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(200 000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toàn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tỉ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bbeenhj</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TextBox 3"/>
          <p:cNvSpPr txBox="1"/>
          <p:nvPr/>
        </p:nvSpPr>
        <p:spPr>
          <a:xfrm>
            <a:off x="381000" y="1790700"/>
            <a:ext cx="17754600" cy="3170099"/>
          </a:xfrm>
          <a:prstGeom prst="rect">
            <a:avLst/>
          </a:prstGeom>
          <a:noFill/>
        </p:spPr>
        <p:txBody>
          <a:bodyPr wrap="square" rtlCol="0">
            <a:spAutoFit/>
          </a:bodyPr>
          <a:lstStyle/>
          <a:p>
            <a:r>
              <a:rPr lang="en-US" sz="4000" b="1" dirty="0">
                <a:latin typeface="Times New Roman" pitchFamily="18" charset="0"/>
                <a:cs typeface="Times New Roman" pitchFamily="18" charset="0"/>
              </a:rPr>
              <a:t>23. 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Rau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ngoài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khuẩn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1819" y="0"/>
            <a:ext cx="1177636" cy="114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p:tgtEl>
                                          <p:spTgt spid="3">
                                            <p:txEl>
                                              <p:pRg st="0" end="0"/>
                                            </p:txEl>
                                          </p:spTgt>
                                        </p:tgtEl>
                                        <p:attrNameLst>
                                          <p:attrName>ppt_y</p:attrName>
                                        </p:attrNameLst>
                                      </p:cBhvr>
                                      <p:tavLst>
                                        <p:tav tm="0">
                                          <p:val>
                                            <p:strVal val="ppt_y"/>
                                          </p:val>
                                        </p:tav>
                                        <p:tav tm="100000">
                                          <p:val>
                                            <p:strVal val="1+ppt_h/2"/>
                                          </p:val>
                                        </p:tav>
                                      </p:tavLst>
                                    </p:anim>
                                    <p:set>
                                      <p:cBhvr>
                                        <p:cTn id="2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arn(inVertical)">
                                      <p:cBhvr>
                                        <p:cTn id="42" dur="500"/>
                                        <p:tgtEl>
                                          <p:spTgt spid="3">
                                            <p:txEl>
                                              <p:pRg st="5" end="5"/>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p:tgtEl>
                                          <p:spTgt spid="3">
                                            <p:txEl>
                                              <p:pRg st="1" end="1"/>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3">
                                            <p:txEl>
                                              <p:pRg st="1" end="1"/>
                                            </p:txEl>
                                          </p:spTgt>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p:tgtEl>
                                          <p:spTgt spid="3">
                                            <p:txEl>
                                              <p:pRg st="2" end="2"/>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3">
                                            <p:txEl>
                                              <p:pRg st="2" end="2"/>
                                            </p:txEl>
                                          </p:spTgt>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8" dur="500"/>
                                        <p:tgtEl>
                                          <p:spTgt spid="3">
                                            <p:txEl>
                                              <p:pRg st="3" end="3"/>
                                            </p:txEl>
                                          </p:spTgt>
                                        </p:tgtEl>
                                        <p:attrNameLst>
                                          <p:attrName>ppt_y</p:attrName>
                                        </p:attrNameLst>
                                      </p:cBhvr>
                                      <p:tavLst>
                                        <p:tav tm="0">
                                          <p:val>
                                            <p:strVal val="ppt_y"/>
                                          </p:val>
                                        </p:tav>
                                        <p:tav tm="100000">
                                          <p:val>
                                            <p:strVal val="1+ppt_h/2"/>
                                          </p:val>
                                        </p:tav>
                                      </p:tavLst>
                                    </p:anim>
                                    <p:set>
                                      <p:cBhvr>
                                        <p:cTn id="59" dur="1" fill="hold">
                                          <p:stCondLst>
                                            <p:cond delay="499"/>
                                          </p:stCondLst>
                                        </p:cTn>
                                        <p:tgtEl>
                                          <p:spTgt spid="3">
                                            <p:txEl>
                                              <p:pRg st="3" end="3"/>
                                            </p:txEl>
                                          </p:spTgt>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2" dur="500"/>
                                        <p:tgtEl>
                                          <p:spTgt spid="3">
                                            <p:txEl>
                                              <p:pRg st="4" end="4"/>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3">
                                            <p:txEl>
                                              <p:pRg st="4" end="4"/>
                                            </p:txEl>
                                          </p:spTgt>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6" dur="500"/>
                                        <p:tgtEl>
                                          <p:spTgt spid="3">
                                            <p:txEl>
                                              <p:pRg st="5" end="5"/>
                                            </p:txEl>
                                          </p:spTgt>
                                        </p:tgtEl>
                                        <p:attrNameLst>
                                          <p:attrName>ppt_y</p:attrName>
                                        </p:attrNameLst>
                                      </p:cBhvr>
                                      <p:tavLst>
                                        <p:tav tm="0">
                                          <p:val>
                                            <p:strVal val="ppt_y"/>
                                          </p:val>
                                        </p:tav>
                                        <p:tav tm="100000">
                                          <p:val>
                                            <p:strVal val="1+ppt_h/2"/>
                                          </p:val>
                                        </p:tav>
                                      </p:tavLst>
                                    </p:anim>
                                    <p:set>
                                      <p:cBhvr>
                                        <p:cTn id="67" dur="1" fill="hold">
                                          <p:stCondLst>
                                            <p:cond delay="499"/>
                                          </p:stCondLst>
                                        </p:cTn>
                                        <p:tgtEl>
                                          <p:spTgt spid="3">
                                            <p:txEl>
                                              <p:pRg st="5" end="5"/>
                                            </p:txEl>
                                          </p:spTgt>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0" dur="500"/>
                                        <p:tgtEl>
                                          <p:spTgt spid="3">
                                            <p:txEl>
                                              <p:pRg st="6" end="6"/>
                                            </p:txEl>
                                          </p:spTgt>
                                        </p:tgtEl>
                                        <p:attrNameLst>
                                          <p:attrName>ppt_y</p:attrName>
                                        </p:attrNameLst>
                                      </p:cBhvr>
                                      <p:tavLst>
                                        <p:tav tm="0">
                                          <p:val>
                                            <p:strVal val="ppt_y"/>
                                          </p:val>
                                        </p:tav>
                                        <p:tav tm="100000">
                                          <p:val>
                                            <p:strVal val="1+ppt_h/2"/>
                                          </p:val>
                                        </p:tav>
                                      </p:tavLst>
                                    </p:anim>
                                    <p:set>
                                      <p:cBhvr>
                                        <p:cTn id="71"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barn(inVertical)">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3">
                                            <p:txEl>
                                              <p:pRg st="7" end="7"/>
                                            </p:txEl>
                                          </p:spTgt>
                                        </p:tgtEl>
                                      </p:cBhvr>
                                    </p:animEffect>
                                    <p:anim calcmode="lin" valueType="num">
                                      <p:cBhvr>
                                        <p:cTn id="81" dur="1000"/>
                                        <p:tgtEl>
                                          <p:spTgt spid="3">
                                            <p:txEl>
                                              <p:pRg st="7" end="7"/>
                                            </p:txEl>
                                          </p:spTgt>
                                        </p:tgtEl>
                                        <p:attrNameLst>
                                          <p:attrName>ppt_x</p:attrName>
                                        </p:attrNameLst>
                                      </p:cBhvr>
                                      <p:tavLst>
                                        <p:tav tm="0">
                                          <p:val>
                                            <p:strVal val="ppt_x"/>
                                          </p:val>
                                        </p:tav>
                                        <p:tav tm="100000">
                                          <p:val>
                                            <p:strVal val="ppt_x"/>
                                          </p:val>
                                        </p:tav>
                                      </p:tavLst>
                                    </p:anim>
                                    <p:anim calcmode="lin" valueType="num">
                                      <p:cBhvr>
                                        <p:cTn id="82" dur="1000"/>
                                        <p:tgtEl>
                                          <p:spTgt spid="3">
                                            <p:txEl>
                                              <p:pRg st="7" end="7"/>
                                            </p:txEl>
                                          </p:spTgt>
                                        </p:tgtEl>
                                        <p:attrNameLst>
                                          <p:attrName>ppt_y</p:attrName>
                                        </p:attrNameLst>
                                      </p:cBhvr>
                                      <p:tavLst>
                                        <p:tav tm="0">
                                          <p:val>
                                            <p:strVal val="ppt_y"/>
                                          </p:val>
                                        </p:tav>
                                        <p:tav tm="100000">
                                          <p:val>
                                            <p:strVal val="ppt_y+.1"/>
                                          </p:val>
                                        </p:tav>
                                      </p:tavLst>
                                    </p:anim>
                                    <p:set>
                                      <p:cBhvr>
                                        <p:cTn id="83" dur="1" fill="hold">
                                          <p:stCondLst>
                                            <p:cond delay="999"/>
                                          </p:stCondLst>
                                        </p:cTn>
                                        <p:tgtEl>
                                          <p:spTgt spid="3">
                                            <p:txEl>
                                              <p:pRg st="7" end="7"/>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
                                            <p:txEl>
                                              <p:pRg st="8" end="8"/>
                                            </p:txEl>
                                          </p:spTgt>
                                        </p:tgtEl>
                                        <p:attrNameLst>
                                          <p:attrName>style.visibility</p:attrName>
                                        </p:attrNameLst>
                                      </p:cBhvr>
                                      <p:to>
                                        <p:strVal val="visible"/>
                                      </p:to>
                                    </p:set>
                                    <p:animEffect transition="in" filter="barn(inVertical)">
                                      <p:cBhvr>
                                        <p:cTn id="88" dur="500"/>
                                        <p:tgtEl>
                                          <p:spTgt spid="3">
                                            <p:txEl>
                                              <p:pRg st="8" end="8"/>
                                            </p:txEl>
                                          </p:spTgt>
                                        </p:tgtEl>
                                      </p:cBhvr>
                                    </p:animEffect>
                                  </p:childTnLst>
                                </p:cTn>
                              </p:par>
                              <p:par>
                                <p:cTn id="89" presetID="16" presetClass="entr" presetSubtype="21" fill="hold" nodeType="withEffect">
                                  <p:stCondLst>
                                    <p:cond delay="0"/>
                                  </p:stCondLst>
                                  <p:childTnLst>
                                    <p:set>
                                      <p:cBhvr>
                                        <p:cTn id="90" dur="1" fill="hold">
                                          <p:stCondLst>
                                            <p:cond delay="0"/>
                                          </p:stCondLst>
                                        </p:cTn>
                                        <p:tgtEl>
                                          <p:spTgt spid="3">
                                            <p:txEl>
                                              <p:pRg st="9" end="9"/>
                                            </p:txEl>
                                          </p:spTgt>
                                        </p:tgtEl>
                                        <p:attrNameLst>
                                          <p:attrName>style.visibility</p:attrName>
                                        </p:attrNameLst>
                                      </p:cBhvr>
                                      <p:to>
                                        <p:strVal val="visible"/>
                                      </p:to>
                                    </p:set>
                                    <p:animEffect transition="in" filter="barn(inVertical)">
                                      <p:cBhvr>
                                        <p:cTn id="91" dur="500"/>
                                        <p:tgtEl>
                                          <p:spTgt spid="3">
                                            <p:txEl>
                                              <p:pRg st="9" end="9"/>
                                            </p:txEl>
                                          </p:spTgt>
                                        </p:tgtEl>
                                      </p:cBhvr>
                                    </p:animEffect>
                                  </p:childTnLst>
                                </p:cTn>
                              </p:par>
                              <p:par>
                                <p:cTn id="92" presetID="16" presetClass="entr" presetSubtype="21" fill="hold" nodeType="withEffect">
                                  <p:stCondLst>
                                    <p:cond delay="0"/>
                                  </p:stCondLst>
                                  <p:childTnLst>
                                    <p:set>
                                      <p:cBhvr>
                                        <p:cTn id="93" dur="1" fill="hold">
                                          <p:stCondLst>
                                            <p:cond delay="0"/>
                                          </p:stCondLst>
                                        </p:cTn>
                                        <p:tgtEl>
                                          <p:spTgt spid="3">
                                            <p:txEl>
                                              <p:pRg st="10" end="10"/>
                                            </p:txEl>
                                          </p:spTgt>
                                        </p:tgtEl>
                                        <p:attrNameLst>
                                          <p:attrName>style.visibility</p:attrName>
                                        </p:attrNameLst>
                                      </p:cBhvr>
                                      <p:to>
                                        <p:strVal val="visible"/>
                                      </p:to>
                                    </p:set>
                                    <p:animEffect transition="in" filter="barn(inVertical)">
                                      <p:cBhvr>
                                        <p:cTn id="94" dur="500"/>
                                        <p:tgtEl>
                                          <p:spTgt spid="3">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3">
                                            <p:txEl>
                                              <p:pRg st="8" end="8"/>
                                            </p:txEl>
                                          </p:spTgt>
                                        </p:tgtEl>
                                      </p:cBhvr>
                                    </p:animEffect>
                                    <p:anim calcmode="lin" valueType="num">
                                      <p:cBhvr>
                                        <p:cTn id="99" dur="1000"/>
                                        <p:tgtEl>
                                          <p:spTgt spid="3">
                                            <p:txEl>
                                              <p:pRg st="8" end="8"/>
                                            </p:txEl>
                                          </p:spTgt>
                                        </p:tgtEl>
                                        <p:attrNameLst>
                                          <p:attrName>ppt_x</p:attrName>
                                        </p:attrNameLst>
                                      </p:cBhvr>
                                      <p:tavLst>
                                        <p:tav tm="0">
                                          <p:val>
                                            <p:strVal val="ppt_x"/>
                                          </p:val>
                                        </p:tav>
                                        <p:tav tm="100000">
                                          <p:val>
                                            <p:strVal val="ppt_x"/>
                                          </p:val>
                                        </p:tav>
                                      </p:tavLst>
                                    </p:anim>
                                    <p:anim calcmode="lin" valueType="num">
                                      <p:cBhvr>
                                        <p:cTn id="100" dur="1000"/>
                                        <p:tgtEl>
                                          <p:spTgt spid="3">
                                            <p:txEl>
                                              <p:pRg st="8" end="8"/>
                                            </p:txEl>
                                          </p:spTgt>
                                        </p:tgtEl>
                                        <p:attrNameLst>
                                          <p:attrName>ppt_y</p:attrName>
                                        </p:attrNameLst>
                                      </p:cBhvr>
                                      <p:tavLst>
                                        <p:tav tm="0">
                                          <p:val>
                                            <p:strVal val="ppt_y"/>
                                          </p:val>
                                        </p:tav>
                                        <p:tav tm="100000">
                                          <p:val>
                                            <p:strVal val="ppt_y+.1"/>
                                          </p:val>
                                        </p:tav>
                                      </p:tavLst>
                                    </p:anim>
                                    <p:set>
                                      <p:cBhvr>
                                        <p:cTn id="101" dur="1" fill="hold">
                                          <p:stCondLst>
                                            <p:cond delay="999"/>
                                          </p:stCondLst>
                                        </p:cTn>
                                        <p:tgtEl>
                                          <p:spTgt spid="3">
                                            <p:txEl>
                                              <p:pRg st="8" end="8"/>
                                            </p:txEl>
                                          </p:spTgt>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3">
                                            <p:txEl>
                                              <p:pRg st="9" end="9"/>
                                            </p:txEl>
                                          </p:spTgt>
                                        </p:tgtEl>
                                      </p:cBhvr>
                                    </p:animEffect>
                                    <p:anim calcmode="lin" valueType="num">
                                      <p:cBhvr>
                                        <p:cTn id="104" dur="1000"/>
                                        <p:tgtEl>
                                          <p:spTgt spid="3">
                                            <p:txEl>
                                              <p:pRg st="9" end="9"/>
                                            </p:txEl>
                                          </p:spTgt>
                                        </p:tgtEl>
                                        <p:attrNameLst>
                                          <p:attrName>ppt_x</p:attrName>
                                        </p:attrNameLst>
                                      </p:cBhvr>
                                      <p:tavLst>
                                        <p:tav tm="0">
                                          <p:val>
                                            <p:strVal val="ppt_x"/>
                                          </p:val>
                                        </p:tav>
                                        <p:tav tm="100000">
                                          <p:val>
                                            <p:strVal val="ppt_x"/>
                                          </p:val>
                                        </p:tav>
                                      </p:tavLst>
                                    </p:anim>
                                    <p:anim calcmode="lin" valueType="num">
                                      <p:cBhvr>
                                        <p:cTn id="105" dur="1000"/>
                                        <p:tgtEl>
                                          <p:spTgt spid="3">
                                            <p:txEl>
                                              <p:pRg st="9" end="9"/>
                                            </p:txEl>
                                          </p:spTgt>
                                        </p:tgtEl>
                                        <p:attrNameLst>
                                          <p:attrName>ppt_y</p:attrName>
                                        </p:attrNameLst>
                                      </p:cBhvr>
                                      <p:tavLst>
                                        <p:tav tm="0">
                                          <p:val>
                                            <p:strVal val="ppt_y"/>
                                          </p:val>
                                        </p:tav>
                                        <p:tav tm="100000">
                                          <p:val>
                                            <p:strVal val="ppt_y+.1"/>
                                          </p:val>
                                        </p:tav>
                                      </p:tavLst>
                                    </p:anim>
                                    <p:set>
                                      <p:cBhvr>
                                        <p:cTn id="106" dur="1" fill="hold">
                                          <p:stCondLst>
                                            <p:cond delay="999"/>
                                          </p:stCondLst>
                                        </p:cTn>
                                        <p:tgtEl>
                                          <p:spTgt spid="3">
                                            <p:txEl>
                                              <p:pRg st="9" end="9"/>
                                            </p:txEl>
                                          </p:spTgt>
                                        </p:tgtEl>
                                        <p:attrNameLst>
                                          <p:attrName>style.visibility</p:attrName>
                                        </p:attrNameLst>
                                      </p:cBhvr>
                                      <p:to>
                                        <p:strVal val="hidden"/>
                                      </p:to>
                                    </p:set>
                                  </p:childTnLst>
                                </p:cTn>
                              </p:par>
                              <p:par>
                                <p:cTn id="107" presetID="42" presetClass="exit" presetSubtype="0" fill="hold" nodeType="withEffect">
                                  <p:stCondLst>
                                    <p:cond delay="0"/>
                                  </p:stCondLst>
                                  <p:childTnLst>
                                    <p:animEffect transition="out" filter="fade">
                                      <p:cBhvr>
                                        <p:cTn id="108" dur="1000"/>
                                        <p:tgtEl>
                                          <p:spTgt spid="3">
                                            <p:txEl>
                                              <p:pRg st="10" end="10"/>
                                            </p:txEl>
                                          </p:spTgt>
                                        </p:tgtEl>
                                      </p:cBhvr>
                                    </p:animEffect>
                                    <p:anim calcmode="lin" valueType="num">
                                      <p:cBhvr>
                                        <p:cTn id="109" dur="1000"/>
                                        <p:tgtEl>
                                          <p:spTgt spid="3">
                                            <p:txEl>
                                              <p:pRg st="10" end="10"/>
                                            </p:txEl>
                                          </p:spTgt>
                                        </p:tgtEl>
                                        <p:attrNameLst>
                                          <p:attrName>ppt_x</p:attrName>
                                        </p:attrNameLst>
                                      </p:cBhvr>
                                      <p:tavLst>
                                        <p:tav tm="0">
                                          <p:val>
                                            <p:strVal val="ppt_x"/>
                                          </p:val>
                                        </p:tav>
                                        <p:tav tm="100000">
                                          <p:val>
                                            <p:strVal val="ppt_x"/>
                                          </p:val>
                                        </p:tav>
                                      </p:tavLst>
                                    </p:anim>
                                    <p:anim calcmode="lin" valueType="num">
                                      <p:cBhvr>
                                        <p:cTn id="110" dur="1000"/>
                                        <p:tgtEl>
                                          <p:spTgt spid="3">
                                            <p:txEl>
                                              <p:pRg st="10" end="10"/>
                                            </p:txEl>
                                          </p:spTgt>
                                        </p:tgtEl>
                                        <p:attrNameLst>
                                          <p:attrName>ppt_y</p:attrName>
                                        </p:attrNameLst>
                                      </p:cBhvr>
                                      <p:tavLst>
                                        <p:tav tm="0">
                                          <p:val>
                                            <p:strVal val="ppt_y"/>
                                          </p:val>
                                        </p:tav>
                                        <p:tav tm="100000">
                                          <p:val>
                                            <p:strVal val="ppt_y+.1"/>
                                          </p:val>
                                        </p:tav>
                                      </p:tavLst>
                                    </p:anim>
                                    <p:set>
                                      <p:cBhvr>
                                        <p:cTn id="111" dur="1" fill="hold">
                                          <p:stCondLst>
                                            <p:cond delay="999"/>
                                          </p:stCondLst>
                                        </p:cTn>
                                        <p:tgtEl>
                                          <p:spTgt spid="3">
                                            <p:txEl>
                                              <p:pRg st="10" end="10"/>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4">
                                            <p:txEl>
                                              <p:pRg st="0" end="0"/>
                                            </p:txEl>
                                          </p:spTgt>
                                        </p:tgtEl>
                                        <p:attrNameLst>
                                          <p:attrName>style.visibility</p:attrName>
                                        </p:attrNameLst>
                                      </p:cBhvr>
                                      <p:to>
                                        <p:strVal val="visible"/>
                                      </p:to>
                                    </p:set>
                                    <p:animEffect transition="in" filter="barn(inVertical)">
                                      <p:cBhvr>
                                        <p:cTn id="116" dur="500"/>
                                        <p:tgtEl>
                                          <p:spTgt spid="4">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nodeType="clickEffect">
                                  <p:stCondLst>
                                    <p:cond delay="0"/>
                                  </p:stCondLst>
                                  <p:childTnLst>
                                    <p:animEffect transition="out" filter="fade">
                                      <p:cBhvr>
                                        <p:cTn id="120" dur="1000"/>
                                        <p:tgtEl>
                                          <p:spTgt spid="4">
                                            <p:txEl>
                                              <p:pRg st="0" end="0"/>
                                            </p:txEl>
                                          </p:spTgt>
                                        </p:tgtEl>
                                      </p:cBhvr>
                                    </p:animEffect>
                                    <p:anim calcmode="lin" valueType="num">
                                      <p:cBhvr>
                                        <p:cTn id="121"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22" dur="1000"/>
                                        <p:tgtEl>
                                          <p:spTgt spid="4">
                                            <p:txEl>
                                              <p:pRg st="0" end="0"/>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4">
                                            <p:txEl>
                                              <p:pRg st="1" end="1"/>
                                            </p:txEl>
                                          </p:spTgt>
                                        </p:tgtEl>
                                        <p:attrNameLst>
                                          <p:attrName>style.visibility</p:attrName>
                                        </p:attrNameLst>
                                      </p:cBhvr>
                                      <p:to>
                                        <p:strVal val="visible"/>
                                      </p:to>
                                    </p:set>
                                    <p:animEffect transition="in" filter="barn(inVertical)">
                                      <p:cBhvr>
                                        <p:cTn id="128" dur="500"/>
                                        <p:tgtEl>
                                          <p:spTgt spid="4">
                                            <p:txEl>
                                              <p:pRg st="1" end="1"/>
                                            </p:txEl>
                                          </p:spTgt>
                                        </p:tgtEl>
                                      </p:cBhvr>
                                    </p:animEffect>
                                  </p:childTnLst>
                                </p:cTn>
                              </p:par>
                              <p:par>
                                <p:cTn id="129" presetID="16" presetClass="entr" presetSubtype="21" fill="hold" nodeType="withEffect">
                                  <p:stCondLst>
                                    <p:cond delay="0"/>
                                  </p:stCondLst>
                                  <p:childTnLst>
                                    <p:set>
                                      <p:cBhvr>
                                        <p:cTn id="130" dur="1" fill="hold">
                                          <p:stCondLst>
                                            <p:cond delay="0"/>
                                          </p:stCondLst>
                                        </p:cTn>
                                        <p:tgtEl>
                                          <p:spTgt spid="4">
                                            <p:txEl>
                                              <p:pRg st="2" end="2"/>
                                            </p:txEl>
                                          </p:spTgt>
                                        </p:tgtEl>
                                        <p:attrNameLst>
                                          <p:attrName>style.visibility</p:attrName>
                                        </p:attrNameLst>
                                      </p:cBhvr>
                                      <p:to>
                                        <p:strVal val="visible"/>
                                      </p:to>
                                    </p:set>
                                    <p:animEffect transition="in" filter="barn(inVertical)">
                                      <p:cBhvr>
                                        <p:cTn id="131" dur="500"/>
                                        <p:tgtEl>
                                          <p:spTgt spid="4">
                                            <p:txEl>
                                              <p:pRg st="2" end="2"/>
                                            </p:txEl>
                                          </p:spTgt>
                                        </p:tgtEl>
                                      </p:cBhvr>
                                    </p:animEffect>
                                  </p:childTnLst>
                                </p:cTn>
                              </p:par>
                              <p:par>
                                <p:cTn id="132" presetID="16" presetClass="entr" presetSubtype="21" fill="hold" nodeType="withEffect">
                                  <p:stCondLst>
                                    <p:cond delay="0"/>
                                  </p:stCondLst>
                                  <p:childTnLst>
                                    <p:set>
                                      <p:cBhvr>
                                        <p:cTn id="133" dur="1" fill="hold">
                                          <p:stCondLst>
                                            <p:cond delay="0"/>
                                          </p:stCondLst>
                                        </p:cTn>
                                        <p:tgtEl>
                                          <p:spTgt spid="4">
                                            <p:txEl>
                                              <p:pRg st="3" end="3"/>
                                            </p:txEl>
                                          </p:spTgt>
                                        </p:tgtEl>
                                        <p:attrNameLst>
                                          <p:attrName>style.visibility</p:attrName>
                                        </p:attrNameLst>
                                      </p:cBhvr>
                                      <p:to>
                                        <p:strVal val="visible"/>
                                      </p:to>
                                    </p:set>
                                    <p:animEffect transition="in" filter="barn(inVertical)">
                                      <p:cBhvr>
                                        <p:cTn id="134" dur="500"/>
                                        <p:tgtEl>
                                          <p:spTgt spid="4">
                                            <p:txEl>
                                              <p:pRg st="3" end="3"/>
                                            </p:txEl>
                                          </p:spTgt>
                                        </p:tgtEl>
                                      </p:cBhvr>
                                    </p:animEffect>
                                  </p:childTnLst>
                                </p:cTn>
                              </p:par>
                              <p:par>
                                <p:cTn id="135" presetID="16" presetClass="entr" presetSubtype="21" fill="hold" nodeType="withEffect">
                                  <p:stCondLst>
                                    <p:cond delay="0"/>
                                  </p:stCondLst>
                                  <p:childTnLst>
                                    <p:set>
                                      <p:cBhvr>
                                        <p:cTn id="136" dur="1" fill="hold">
                                          <p:stCondLst>
                                            <p:cond delay="0"/>
                                          </p:stCondLst>
                                        </p:cTn>
                                        <p:tgtEl>
                                          <p:spTgt spid="4">
                                            <p:txEl>
                                              <p:pRg st="4" end="4"/>
                                            </p:txEl>
                                          </p:spTgt>
                                        </p:tgtEl>
                                        <p:attrNameLst>
                                          <p:attrName>style.visibility</p:attrName>
                                        </p:attrNameLst>
                                      </p:cBhvr>
                                      <p:to>
                                        <p:strVal val="visible"/>
                                      </p:to>
                                    </p:set>
                                    <p:animEffect transition="in" filter="barn(inVertical)">
                                      <p:cBhvr>
                                        <p:cTn id="1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419100"/>
            <a:ext cx="8229600" cy="1143000"/>
          </a:xfrm>
        </p:spPr>
        <p:txBody>
          <a:bodyPr/>
          <a:lstStyle/>
          <a:p>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292030827"/>
              </p:ext>
            </p:extLst>
          </p:nvPr>
        </p:nvGraphicFramePr>
        <p:xfrm>
          <a:off x="152396" y="2095500"/>
          <a:ext cx="17907004" cy="6566043"/>
        </p:xfrm>
        <a:graphic>
          <a:graphicData uri="http://schemas.openxmlformats.org/drawingml/2006/table">
            <a:tbl>
              <a:tblPr firstRow="1" firstCol="1" bandRow="1">
                <a:tableStyleId>{5940675A-B579-460E-94D1-54222C63F5DA}</a:tableStyleId>
              </a:tblPr>
              <a:tblGrid>
                <a:gridCol w="2448704">
                  <a:extLst>
                    <a:ext uri="{9D8B030D-6E8A-4147-A177-3AD203B41FA5}">
                      <a16:colId xmlns:a16="http://schemas.microsoft.com/office/drawing/2014/main" val="20000"/>
                    </a:ext>
                  </a:extLst>
                </a:gridCol>
                <a:gridCol w="2968542">
                  <a:extLst>
                    <a:ext uri="{9D8B030D-6E8A-4147-A177-3AD203B41FA5}">
                      <a16:colId xmlns:a16="http://schemas.microsoft.com/office/drawing/2014/main" val="20001"/>
                    </a:ext>
                  </a:extLst>
                </a:gridCol>
                <a:gridCol w="2934340">
                  <a:extLst>
                    <a:ext uri="{9D8B030D-6E8A-4147-A177-3AD203B41FA5}">
                      <a16:colId xmlns:a16="http://schemas.microsoft.com/office/drawing/2014/main" val="20002"/>
                    </a:ext>
                  </a:extLst>
                </a:gridCol>
                <a:gridCol w="9555418">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4353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4181925"/>
              </p:ext>
            </p:extLst>
          </p:nvPr>
        </p:nvGraphicFramePr>
        <p:xfrm>
          <a:off x="-3717" y="0"/>
          <a:ext cx="18135604" cy="9717998"/>
        </p:xfrm>
        <a:graphic>
          <a:graphicData uri="http://schemas.openxmlformats.org/drawingml/2006/table">
            <a:tbl>
              <a:tblPr firstRow="1" firstCol="1" bandRow="1">
                <a:tableStyleId>{5940675A-B579-460E-94D1-54222C63F5DA}</a:tableStyleId>
              </a:tblPr>
              <a:tblGrid>
                <a:gridCol w="1828802">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gridCol w="9677402">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xứng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tỏa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tròn</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Thủy tức, sứa, hải quỳ, san hô.</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khác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Tạo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cảnh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quan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đáo</a:t>
                      </a:r>
                      <a:r>
                        <a:rPr lang="en-US" sz="2400" dirty="0">
                          <a:effectLst/>
                          <a:latin typeface="Times New Roman" pitchFamily="18" charset="0"/>
                          <a:cs typeface="Times New Roman" pitchFamily="18" charset="0"/>
                        </a:rPr>
                        <a:t> ở </a:t>
                      </a:r>
                      <a:r>
                        <a:rPr lang="en-US" sz="2400" dirty="0" err="1">
                          <a:effectLst/>
                          <a:latin typeface="Times New Roman" pitchFamily="18" charset="0"/>
                          <a:cs typeface="Times New Roman" pitchFamily="18" charset="0"/>
                        </a:rPr>
                        <a:t>biển</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cao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tổn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ngứa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Động vật không xương sống; cơ thể dài, đối xứng hai bên; phân biệt đầu, thân.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Giun dẹp, giun tròn, giun đốt.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a:t>
                      </a:r>
                    </a:p>
                    <a:p>
                      <a:pPr algn="just">
                        <a:lnSpc>
                          <a:spcPct val="115000"/>
                        </a:lnSpc>
                        <a:spcBef>
                          <a:spcPts val="200"/>
                        </a:spcBef>
                        <a:spcAft>
                          <a:spcPts val="200"/>
                        </a:spcAft>
                      </a:pPr>
                      <a:r>
                        <a:rPr lang="en-US" sz="2400">
                          <a:effectLst/>
                          <a:latin typeface="Times New Roman" pitchFamily="18" charset="0"/>
                          <a:cs typeface="Times New Roman" pitchFamily="18" charset="0"/>
                        </a:rPr>
                        <a:t>+ Đối với nông, lâm nghiệp: làm tơi xốp, làm thức ăn cho gia súc, gia cầm, làm thức ăn cho con người (rươi).</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nhiều bệnh cho người và động vật.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Cơ thể mềm và không phân đốt. Đa số các loài có lớp vỏ cứng bên ngoài bảo vệ cơ thể.</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Ốc sên, mực, sò.</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 làm thức ăn, lọc sạch nước bẩn,...</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hại cho cây trồng (ốc sên).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bằng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kitin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nhện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thụ</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phấn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ong</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truyền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bệnh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nguy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ruồi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muỗi</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199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1" y="2035391"/>
            <a:ext cx="5532090" cy="1231106"/>
          </a:xfrm>
          <a:prstGeom prst="rect">
            <a:avLst/>
          </a:prstGeom>
        </p:spPr>
        <p:txBody>
          <a:bodyPr lIns="0" tIns="0" rIns="0" bIns="0" rtlCol="0" anchor="t">
            <a:spAutoFit/>
          </a:bodyPr>
          <a:lstStyle/>
          <a:p>
            <a:pPr marL="0" lvl="0" indent="0" algn="l">
              <a:lnSpc>
                <a:spcPts val="9600"/>
              </a:lnSpc>
              <a:spcBef>
                <a:spcPct val="0"/>
              </a:spcBef>
            </a:pPr>
            <a:r>
              <a:rPr lang="en-US" sz="8000" dirty="0" err="1">
                <a:solidFill>
                  <a:srgbClr val="494949"/>
                </a:solidFill>
                <a:latin typeface="Dekko"/>
              </a:rPr>
              <a:t>Ruột</a:t>
            </a:r>
            <a:r>
              <a:rPr lang="en-US" sz="8000" dirty="0">
                <a:solidFill>
                  <a:srgbClr val="494949"/>
                </a:solidFill>
                <a:latin typeface="Dekko"/>
              </a:rPr>
              <a:t> </a:t>
            </a:r>
            <a:r>
              <a:rPr lang="en-US" sz="8000" dirty="0" err="1">
                <a:solidFill>
                  <a:srgbClr val="494949"/>
                </a:solidFill>
                <a:latin typeface="Dekko"/>
              </a:rPr>
              <a:t>khoang</a:t>
            </a:r>
            <a:endParaRPr lang="en-US" sz="8000" dirty="0">
              <a:solidFill>
                <a:srgbClr val="494949"/>
              </a:solidFill>
              <a:latin typeface="Dekko"/>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1" y="647700"/>
            <a:ext cx="9454199"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40943" y="4286644"/>
            <a:ext cx="3042735" cy="601980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5504" y="685800"/>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8646" y="3907632"/>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42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17242" y="5143500"/>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124067" y="7030493"/>
            <a:ext cx="6531452" cy="1231106"/>
          </a:xfrm>
          <a:prstGeom prst="rect">
            <a:avLst/>
          </a:prstGeom>
        </p:spPr>
        <p:txBody>
          <a:bodyPr lIns="0" tIns="0" rIns="0" bIns="0" rtlCol="0" anchor="t">
            <a:spAutoFit/>
          </a:bodyPr>
          <a:lstStyle/>
          <a:p>
            <a:pPr>
              <a:lnSpc>
                <a:spcPts val="9600"/>
              </a:lnSpc>
            </a:pPr>
            <a:r>
              <a:rPr lang="en-US" sz="8000" dirty="0" err="1">
                <a:solidFill>
                  <a:srgbClr val="494949"/>
                </a:solidFill>
                <a:latin typeface="Dekko"/>
              </a:rPr>
              <a:t>Ngành</a:t>
            </a:r>
            <a:r>
              <a:rPr lang="en-US" sz="8000" dirty="0">
                <a:solidFill>
                  <a:srgbClr val="494949"/>
                </a:solidFill>
                <a:latin typeface="Dekko"/>
              </a:rPr>
              <a:t> </a:t>
            </a:r>
            <a:r>
              <a:rPr lang="en-US" sz="8000" dirty="0" err="1">
                <a:solidFill>
                  <a:srgbClr val="494949"/>
                </a:solidFill>
                <a:latin typeface="Dekko"/>
              </a:rPr>
              <a:t>Giun</a:t>
            </a:r>
            <a:endParaRPr lang="en-US" sz="8000" dirty="0">
              <a:solidFill>
                <a:srgbClr val="494949"/>
              </a:solidFill>
              <a:latin typeface="Dekko"/>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6700"/>
            <a:ext cx="108036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6200" y="4000500"/>
            <a:ext cx="2730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607060" y="466078"/>
            <a:ext cx="676920" cy="850014"/>
          </a:xfrm>
          <a:prstGeom prst="rect">
            <a:avLst/>
          </a:prstGeom>
        </p:spPr>
      </p:pic>
      <p:pic>
        <p:nvPicPr>
          <p:cNvPr id="10"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4351402" y="7077472"/>
            <a:ext cx="676920" cy="850014"/>
          </a:xfrm>
          <a:prstGeom prst="rect">
            <a:avLst/>
          </a:prstGeom>
        </p:spPr>
      </p:pic>
      <p:pic>
        <p:nvPicPr>
          <p:cNvPr id="11"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6342990" y="1685277"/>
            <a:ext cx="676920" cy="850014"/>
          </a:xfrm>
          <a:prstGeom prst="rect">
            <a:avLst/>
          </a:prstGeom>
        </p:spPr>
      </p:pic>
    </p:spTree>
    <p:extLst>
      <p:ext uri="{BB962C8B-B14F-4D97-AF65-F5344CB8AC3E}">
        <p14:creationId xmlns:p14="http://schemas.microsoft.com/office/powerpoint/2010/main" val="2986275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a:solidFill>
                  <a:srgbClr val="494949"/>
                </a:solidFill>
                <a:latin typeface="Dekko"/>
              </a:rPr>
              <a:t>Ngành</a:t>
            </a:r>
            <a:r>
              <a:rPr lang="en-US" sz="8000" dirty="0">
                <a:solidFill>
                  <a:srgbClr val="494949"/>
                </a:solidFill>
                <a:latin typeface="Dekko"/>
              </a:rPr>
              <a:t> </a:t>
            </a:r>
            <a:r>
              <a:rPr lang="en-US" sz="8000" dirty="0" err="1">
                <a:solidFill>
                  <a:srgbClr val="494949"/>
                </a:solidFill>
                <a:latin typeface="Dekko"/>
              </a:rPr>
              <a:t>Thân</a:t>
            </a:r>
            <a:r>
              <a:rPr lang="en-US" sz="8000" dirty="0">
                <a:solidFill>
                  <a:srgbClr val="494949"/>
                </a:solidFill>
                <a:latin typeface="Dekko"/>
              </a:rPr>
              <a:t> </a:t>
            </a:r>
            <a:r>
              <a:rPr lang="en-US" sz="8000" dirty="0" err="1">
                <a:solidFill>
                  <a:srgbClr val="494949"/>
                </a:solidFill>
                <a:latin typeface="Dekko"/>
              </a:rPr>
              <a:t>mềm</a:t>
            </a:r>
            <a:endParaRPr lang="en-US" sz="8000" dirty="0">
              <a:solidFill>
                <a:srgbClr val="494949"/>
              </a:solidFill>
              <a:latin typeface="Dekko"/>
            </a:endParaRPr>
          </a:p>
        </p:txBody>
      </p:sp>
      <p:pic>
        <p:nvPicPr>
          <p:cNvPr id="6" name="Picture 3" descr="Trai so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53" y="952500"/>
            <a:ext cx="4414305"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ach tuoc"/>
          <p:cNvPicPr>
            <a:picLocks noChangeAspect="1" noChangeArrowheads="1"/>
          </p:cNvPicPr>
          <p:nvPr/>
        </p:nvPicPr>
        <p:blipFill>
          <a:blip r:embed="rId3">
            <a:extLst>
              <a:ext uri="{28A0092B-C50C-407E-A947-70E740481C1C}">
                <a14:useLocalDpi xmlns:a14="http://schemas.microsoft.com/office/drawing/2010/main" val="0"/>
              </a:ext>
            </a:extLst>
          </a:blip>
          <a:srcRect l="1736" t="2074" r="1736" b="29109"/>
          <a:stretch>
            <a:fillRect/>
          </a:stretch>
        </p:blipFill>
        <p:spPr bwMode="auto">
          <a:xfrm>
            <a:off x="13528758" y="952500"/>
            <a:ext cx="4358017"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py of Oc van"/>
          <p:cNvPicPr>
            <a:picLocks noChangeAspect="1" noChangeArrowheads="1"/>
          </p:cNvPicPr>
          <p:nvPr/>
        </p:nvPicPr>
        <p:blipFill>
          <a:blip r:embed="rId4">
            <a:extLst>
              <a:ext uri="{28A0092B-C50C-407E-A947-70E740481C1C}">
                <a14:useLocalDpi xmlns:a14="http://schemas.microsoft.com/office/drawing/2010/main" val="0"/>
              </a:ext>
            </a:extLst>
          </a:blip>
          <a:srcRect l="2475" t="3030" r="2475" b="37878"/>
          <a:stretch>
            <a:fillRect/>
          </a:stretch>
        </p:blipFill>
        <p:spPr bwMode="auto">
          <a:xfrm>
            <a:off x="9149905" y="4735143"/>
            <a:ext cx="4343400" cy="41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l="8974" t="12323" r="7509" b="29906"/>
          <a:stretch>
            <a:fillRect/>
          </a:stretch>
        </p:blipFill>
        <p:spPr bwMode="auto">
          <a:xfrm>
            <a:off x="13528758" y="4720370"/>
            <a:ext cx="4358015" cy="41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1534" y="6438900"/>
            <a:ext cx="2619643" cy="3111888"/>
          </a:xfrm>
          <a:prstGeom prst="rect">
            <a:avLst/>
          </a:prstGeom>
        </p:spPr>
      </p:pic>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V="1">
            <a:off x="6934200" y="1425791"/>
            <a:ext cx="8112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a:solidFill>
                  <a:srgbClr val="494949"/>
                </a:solidFill>
                <a:latin typeface="Dekko"/>
              </a:rPr>
              <a:t>Ngành</a:t>
            </a:r>
            <a:r>
              <a:rPr lang="en-US" sz="8000" dirty="0">
                <a:solidFill>
                  <a:srgbClr val="494949"/>
                </a:solidFill>
                <a:latin typeface="Dekko"/>
              </a:rPr>
              <a:t> </a:t>
            </a:r>
            <a:r>
              <a:rPr lang="en-US" sz="8000" dirty="0" err="1">
                <a:solidFill>
                  <a:srgbClr val="494949"/>
                </a:solidFill>
                <a:latin typeface="Dekko"/>
              </a:rPr>
              <a:t>Chân</a:t>
            </a:r>
            <a:r>
              <a:rPr lang="en-US" sz="8000" dirty="0">
                <a:solidFill>
                  <a:srgbClr val="494949"/>
                </a:solidFill>
                <a:latin typeface="Dekko"/>
              </a:rPr>
              <a:t> </a:t>
            </a:r>
            <a:r>
              <a:rPr lang="en-US" sz="8000" dirty="0" err="1">
                <a:solidFill>
                  <a:srgbClr val="494949"/>
                </a:solidFill>
                <a:latin typeface="Dekko"/>
              </a:rPr>
              <a:t>khớp</a:t>
            </a:r>
            <a:endParaRPr lang="en-US" sz="8000" dirty="0">
              <a:solidFill>
                <a:srgbClr val="494949"/>
              </a:solidFill>
              <a:latin typeface="Dekko"/>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184" y="277235"/>
            <a:ext cx="5943600" cy="422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497604"/>
            <a:ext cx="5181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516606"/>
            <a:ext cx="3067050" cy="305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arn(inVertical)">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2171700"/>
            <a:ext cx="15608681" cy="4985980"/>
          </a:xfrm>
          <a:prstGeom prst="rect">
            <a:avLst/>
          </a:prstGeom>
        </p:spPr>
        <p:txBody>
          <a:bodyPr wrap="square" lIns="0" tIns="0" rIns="0" bIns="0" rtlCol="0" anchor="t">
            <a:spAutoFit/>
          </a:bodyPr>
          <a:lstStyle/>
          <a:p>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đặc</a:t>
            </a:r>
            <a:r>
              <a:rPr lang="en-US" sz="5400" dirty="0">
                <a:latin typeface="Quicksand" charset="0"/>
              </a:rPr>
              <a:t> </a:t>
            </a:r>
            <a:r>
              <a:rPr lang="en-US" sz="5400" dirty="0" err="1">
                <a:latin typeface="Quicksand" charset="0"/>
              </a:rPr>
              <a:t>điểm</a:t>
            </a:r>
            <a:r>
              <a:rPr lang="en-US" sz="5400" dirty="0">
                <a:latin typeface="Quicksand" charset="0"/>
              </a:rPr>
              <a:t> </a:t>
            </a:r>
            <a:r>
              <a:rPr lang="en-US" sz="5400" dirty="0" err="1">
                <a:latin typeface="Quicksand" charset="0"/>
              </a:rPr>
              <a:t>chung</a:t>
            </a:r>
            <a:r>
              <a:rPr lang="en-US" sz="5400" dirty="0">
                <a:latin typeface="Quicksand" charset="0"/>
              </a:rPr>
              <a:t> </a:t>
            </a:r>
            <a:r>
              <a:rPr lang="en-US" sz="5400" dirty="0" err="1">
                <a:latin typeface="Quicksand" charset="0"/>
              </a:rPr>
              <a:t>là</a:t>
            </a:r>
            <a:r>
              <a:rPr lang="en-US" sz="5400" dirty="0">
                <a:latin typeface="Quicksand" charset="0"/>
              </a:rPr>
              <a:t> </a:t>
            </a:r>
            <a:r>
              <a:rPr lang="en-US" sz="5400" dirty="0" err="1">
                <a:latin typeface="Quicksand" charset="0"/>
              </a:rPr>
              <a:t>cơ</a:t>
            </a:r>
            <a:r>
              <a:rPr lang="en-US" sz="5400" dirty="0">
                <a:latin typeface="Quicksand" charset="0"/>
              </a:rPr>
              <a:t> </a:t>
            </a:r>
            <a:r>
              <a:rPr lang="en-US" sz="5400" dirty="0" err="1">
                <a:latin typeface="Quicksand" charset="0"/>
              </a:rPr>
              <a:t>thể</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a:t>
            </a:r>
          </a:p>
          <a:p>
            <a:r>
              <a:rPr lang="en-US" sz="5400" dirty="0">
                <a:latin typeface="Quicksand" charset="0"/>
              </a:rPr>
              <a:t>- </a:t>
            </a:r>
            <a:r>
              <a:rPr lang="en-US" sz="5400" dirty="0" err="1">
                <a:latin typeface="Quicksand" charset="0"/>
              </a:rPr>
              <a:t>Chúng</a:t>
            </a:r>
            <a:r>
              <a:rPr lang="en-US" sz="5400" dirty="0">
                <a:latin typeface="Quicksand" charset="0"/>
              </a:rPr>
              <a:t> </a:t>
            </a:r>
            <a:r>
              <a:rPr lang="en-US" sz="5400" dirty="0" err="1">
                <a:latin typeface="Quicksand" charset="0"/>
              </a:rPr>
              <a:t>sống</a:t>
            </a:r>
            <a:r>
              <a:rPr lang="en-US" sz="5400" dirty="0">
                <a:latin typeface="Quicksand" charset="0"/>
              </a:rPr>
              <a:t> ở </a:t>
            </a:r>
            <a:r>
              <a:rPr lang="en-US" sz="5400" dirty="0" err="1">
                <a:latin typeface="Quicksand" charset="0"/>
              </a:rPr>
              <a:t>khắp</a:t>
            </a:r>
            <a:r>
              <a:rPr lang="en-US" sz="5400" dirty="0">
                <a:latin typeface="Quicksand" charset="0"/>
              </a:rPr>
              <a:t> </a:t>
            </a:r>
            <a:r>
              <a:rPr lang="en-US" sz="5400" dirty="0" err="1">
                <a:latin typeface="Quicksand" charset="0"/>
              </a:rPr>
              <a:t>nơi</a:t>
            </a:r>
            <a:r>
              <a:rPr lang="en-US" sz="5400" dirty="0">
                <a:latin typeface="Quicksand" charset="0"/>
              </a:rPr>
              <a:t> </a:t>
            </a:r>
            <a:r>
              <a:rPr lang="en-US" sz="5400" dirty="0" err="1">
                <a:latin typeface="Quicksand" charset="0"/>
              </a:rPr>
              <a:t>trên</a:t>
            </a:r>
            <a:r>
              <a:rPr lang="en-US" sz="5400" dirty="0">
                <a:latin typeface="Quicksand" charset="0"/>
              </a:rPr>
              <a:t> </a:t>
            </a:r>
            <a:r>
              <a:rPr lang="en-US" sz="5400" dirty="0" err="1">
                <a:latin typeface="Quicksand" charset="0"/>
              </a:rPr>
              <a:t>Trái</a:t>
            </a:r>
            <a:r>
              <a:rPr lang="en-US" sz="5400" dirty="0">
                <a:latin typeface="Quicksand" charset="0"/>
              </a:rPr>
              <a:t> </a:t>
            </a:r>
            <a:r>
              <a:rPr lang="en-US" sz="5400" dirty="0" err="1">
                <a:latin typeface="Quicksand" charset="0"/>
              </a:rPr>
              <a:t>Đất</a:t>
            </a:r>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đa</a:t>
            </a:r>
            <a:r>
              <a:rPr lang="en-US" sz="5400" dirty="0">
                <a:latin typeface="Quicksand" charset="0"/>
              </a:rPr>
              <a:t> </a:t>
            </a:r>
            <a:r>
              <a:rPr lang="en-US" sz="5400" dirty="0" err="1">
                <a:latin typeface="Quicksand" charset="0"/>
              </a:rPr>
              <a:t>dạng</a:t>
            </a:r>
            <a:r>
              <a:rPr lang="en-US" sz="5400" dirty="0">
                <a:latin typeface="Quicksand" charset="0"/>
              </a:rPr>
              <a:t>, </a:t>
            </a:r>
            <a:r>
              <a:rPr lang="en-US" sz="5400" dirty="0" err="1">
                <a:latin typeface="Quicksand" charset="0"/>
              </a:rPr>
              <a:t>gồm</a:t>
            </a:r>
            <a:r>
              <a:rPr lang="en-US" sz="5400" dirty="0">
                <a:latin typeface="Quicksand" charset="0"/>
              </a:rPr>
              <a:t> </a:t>
            </a:r>
            <a:r>
              <a:rPr lang="en-US" sz="5400" dirty="0" err="1">
                <a:latin typeface="Quicksand" charset="0"/>
              </a:rPr>
              <a:t>nhiều</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Ruột</a:t>
            </a:r>
            <a:r>
              <a:rPr lang="en-US" sz="5400" dirty="0">
                <a:latin typeface="Quicksand" charset="0"/>
              </a:rPr>
              <a:t> </a:t>
            </a:r>
            <a:r>
              <a:rPr lang="en-US" sz="5400" dirty="0" err="1">
                <a:latin typeface="Quicksand" charset="0"/>
              </a:rPr>
              <a:t>khoang</a:t>
            </a:r>
            <a:r>
              <a:rPr lang="en-US" sz="5400" dirty="0">
                <a:latin typeface="Quicksand" charset="0"/>
              </a:rPr>
              <a:t>, </a:t>
            </a:r>
            <a:r>
              <a:rPr lang="en-US" sz="5400" dirty="0" err="1">
                <a:latin typeface="Quicksand" charset="0"/>
              </a:rPr>
              <a:t>các</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Giun</a:t>
            </a:r>
            <a:r>
              <a:rPr lang="en-US" sz="5400" dirty="0">
                <a:latin typeface="Quicksand" charset="0"/>
              </a:rPr>
              <a:t>, </a:t>
            </a:r>
            <a:r>
              <a:rPr lang="en-US" sz="5400" dirty="0" err="1">
                <a:latin typeface="Quicksand" charset="0"/>
              </a:rPr>
              <a:t>Thân</a:t>
            </a:r>
            <a:r>
              <a:rPr lang="en-US" sz="5400" dirty="0">
                <a:latin typeface="Quicksand" charset="0"/>
              </a:rPr>
              <a:t> </a:t>
            </a:r>
            <a:r>
              <a:rPr lang="en-US" sz="5400" dirty="0" err="1">
                <a:latin typeface="Quicksand" charset="0"/>
              </a:rPr>
              <a:t>mềm</a:t>
            </a:r>
            <a:r>
              <a:rPr lang="en-US" sz="5400" dirty="0">
                <a:latin typeface="Quicksand" charset="0"/>
              </a:rPr>
              <a:t>, </a:t>
            </a:r>
            <a:r>
              <a:rPr lang="en-US" sz="5400" dirty="0" err="1">
                <a:latin typeface="Quicksand" charset="0"/>
              </a:rPr>
              <a:t>Chân</a:t>
            </a:r>
            <a:r>
              <a:rPr lang="en-US" sz="5400" dirty="0">
                <a:latin typeface="Quicksand" charset="0"/>
              </a:rPr>
              <a:t> </a:t>
            </a:r>
            <a:r>
              <a:rPr lang="en-US" sz="5400" dirty="0" err="1">
                <a:latin typeface="Quicksand" charset="0"/>
              </a:rPr>
              <a:t>khớp</a:t>
            </a:r>
            <a:r>
              <a:rPr lang="en-US" sz="5400" dirty="0">
                <a:latin typeface="Quicksand" charset="0"/>
              </a:rPr>
              <a:t>,…</a:t>
            </a:r>
          </a:p>
        </p:txBody>
      </p:sp>
      <p:sp>
        <p:nvSpPr>
          <p:cNvPr id="6" name="AutoShape 6"/>
          <p:cNvSpPr/>
          <p:nvPr/>
        </p:nvSpPr>
        <p:spPr>
          <a:xfrm>
            <a:off x="1295723" y="8238077"/>
            <a:ext cx="15875381" cy="0"/>
          </a:xfrm>
          <a:prstGeom prst="line">
            <a:avLst/>
          </a:prstGeom>
          <a:ln w="9525" cap="flat">
            <a:solidFill>
              <a:srgbClr val="3D2E12"/>
            </a:solidFill>
            <a:prstDash val="solid"/>
            <a:headEnd type="none" w="sm" len="sm"/>
            <a:tailEnd type="none" w="sm" len="sm"/>
          </a:ln>
        </p:spPr>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61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27052" y="2254771"/>
            <a:ext cx="7322748" cy="602729"/>
          </a:xfrm>
          <a:prstGeom prst="rect">
            <a:avLst/>
          </a:prstGeom>
        </p:spPr>
        <p:txBody>
          <a:bodyPr lIns="0" tIns="0" rIns="0" bIns="0" rtlCol="0" anchor="t">
            <a:spAutoFit/>
          </a:bodyPr>
          <a:lstStyle/>
          <a:p>
            <a:pPr algn="l">
              <a:lnSpc>
                <a:spcPts val="4740"/>
              </a:lnSpc>
            </a:pPr>
            <a:r>
              <a:rPr lang="en-US" sz="4400" dirty="0" err="1">
                <a:solidFill>
                  <a:srgbClr val="494949"/>
                </a:solidFill>
                <a:latin typeface="Quicksand"/>
              </a:rPr>
              <a:t>Ngành</a:t>
            </a:r>
            <a:r>
              <a:rPr lang="en-US" sz="4400" dirty="0">
                <a:solidFill>
                  <a:srgbClr val="494949"/>
                </a:solidFill>
                <a:latin typeface="Quicksand"/>
              </a:rPr>
              <a:t> </a:t>
            </a:r>
            <a:r>
              <a:rPr lang="en-US" sz="4400" dirty="0" err="1">
                <a:solidFill>
                  <a:srgbClr val="494949"/>
                </a:solidFill>
                <a:latin typeface="Quicksand"/>
              </a:rPr>
              <a:t>Ruột</a:t>
            </a:r>
            <a:r>
              <a:rPr lang="en-US" sz="4400" dirty="0">
                <a:solidFill>
                  <a:srgbClr val="494949"/>
                </a:solidFill>
                <a:latin typeface="Quicksand"/>
              </a:rPr>
              <a:t> </a:t>
            </a:r>
            <a:r>
              <a:rPr lang="en-US" sz="4400" dirty="0" err="1">
                <a:solidFill>
                  <a:srgbClr val="494949"/>
                </a:solidFill>
                <a:latin typeface="Quicksand"/>
              </a:rPr>
              <a:t>khoang</a:t>
            </a:r>
            <a:endParaRPr lang="en-US" sz="4400" dirty="0">
              <a:solidFill>
                <a:srgbClr val="494949"/>
              </a:solidFill>
              <a:latin typeface="Quicksand"/>
            </a:endParaRPr>
          </a:p>
        </p:txBody>
      </p:sp>
      <p:grpSp>
        <p:nvGrpSpPr>
          <p:cNvPr id="3" name="Group 3"/>
          <p:cNvGrpSpPr/>
          <p:nvPr/>
        </p:nvGrpSpPr>
        <p:grpSpPr>
          <a:xfrm>
            <a:off x="8711235" y="2191841"/>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5" name="TextBox 5"/>
          <p:cNvSpPr txBox="1"/>
          <p:nvPr/>
        </p:nvSpPr>
        <p:spPr>
          <a:xfrm>
            <a:off x="8824629" y="2190935"/>
            <a:ext cx="545211" cy="659511"/>
          </a:xfrm>
          <a:prstGeom prst="rect">
            <a:avLst/>
          </a:prstGeom>
        </p:spPr>
        <p:txBody>
          <a:bodyPr lIns="0" tIns="0" rIns="0" bIns="0" rtlCol="0" anchor="t">
            <a:spAutoFit/>
          </a:bodyPr>
          <a:lstStyle/>
          <a:p>
            <a:pPr algn="ctr">
              <a:lnSpc>
                <a:spcPts val="5652"/>
              </a:lnSpc>
            </a:pPr>
            <a:r>
              <a:rPr lang="en-US" sz="3600" dirty="0">
                <a:solidFill>
                  <a:srgbClr val="494949"/>
                </a:solidFill>
                <a:latin typeface="Quicksand"/>
              </a:rPr>
              <a:t>1</a:t>
            </a:r>
          </a:p>
        </p:txBody>
      </p:sp>
      <p:sp>
        <p:nvSpPr>
          <p:cNvPr id="6" name="TextBox 6"/>
          <p:cNvSpPr txBox="1"/>
          <p:nvPr/>
        </p:nvSpPr>
        <p:spPr>
          <a:xfrm>
            <a:off x="10127052" y="36263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a:solidFill>
                  <a:srgbClr val="494949"/>
                </a:solidFill>
                <a:latin typeface="Quicksand"/>
              </a:rPr>
              <a:t>Ngành</a:t>
            </a:r>
            <a:r>
              <a:rPr lang="en-US" sz="4000" dirty="0">
                <a:solidFill>
                  <a:srgbClr val="494949"/>
                </a:solidFill>
                <a:latin typeface="Quicksand"/>
              </a:rPr>
              <a:t> </a:t>
            </a:r>
            <a:r>
              <a:rPr lang="en-US" sz="4000" dirty="0" err="1">
                <a:solidFill>
                  <a:srgbClr val="494949"/>
                </a:solidFill>
                <a:latin typeface="Quicksand"/>
              </a:rPr>
              <a:t>Giun</a:t>
            </a:r>
            <a:endParaRPr lang="en-US" sz="4000" dirty="0">
              <a:solidFill>
                <a:srgbClr val="494949"/>
              </a:solidFill>
              <a:latin typeface="Quicksand"/>
            </a:endParaRPr>
          </a:p>
        </p:txBody>
      </p:sp>
      <p:grpSp>
        <p:nvGrpSpPr>
          <p:cNvPr id="7" name="Group 7"/>
          <p:cNvGrpSpPr/>
          <p:nvPr/>
        </p:nvGrpSpPr>
        <p:grpSpPr>
          <a:xfrm>
            <a:off x="8711235" y="3471682"/>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9" name="TextBox 9"/>
          <p:cNvSpPr txBox="1"/>
          <p:nvPr/>
        </p:nvSpPr>
        <p:spPr>
          <a:xfrm>
            <a:off x="8824629" y="347077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494949"/>
                </a:solidFill>
                <a:latin typeface="Quicksand"/>
              </a:rPr>
              <a:t>2</a:t>
            </a:r>
          </a:p>
        </p:txBody>
      </p:sp>
      <p:sp>
        <p:nvSpPr>
          <p:cNvPr id="10" name="TextBox 10"/>
          <p:cNvSpPr txBox="1"/>
          <p:nvPr/>
        </p:nvSpPr>
        <p:spPr>
          <a:xfrm>
            <a:off x="10127052" y="62171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a:solidFill>
                  <a:srgbClr val="494949"/>
                </a:solidFill>
                <a:latin typeface="Quicksand"/>
              </a:rPr>
              <a:t>Ngành</a:t>
            </a:r>
            <a:r>
              <a:rPr lang="en-US" sz="4000" dirty="0">
                <a:solidFill>
                  <a:srgbClr val="494949"/>
                </a:solidFill>
                <a:latin typeface="Quicksand"/>
              </a:rPr>
              <a:t> </a:t>
            </a:r>
            <a:r>
              <a:rPr lang="en-US" sz="4000" dirty="0" err="1">
                <a:solidFill>
                  <a:srgbClr val="494949"/>
                </a:solidFill>
                <a:latin typeface="Quicksand"/>
              </a:rPr>
              <a:t>Chân</a:t>
            </a:r>
            <a:r>
              <a:rPr lang="en-US" sz="4000" dirty="0">
                <a:solidFill>
                  <a:srgbClr val="494949"/>
                </a:solidFill>
                <a:latin typeface="Quicksand"/>
              </a:rPr>
              <a:t> </a:t>
            </a:r>
            <a:r>
              <a:rPr lang="en-US" sz="4000" dirty="0" err="1">
                <a:solidFill>
                  <a:srgbClr val="494949"/>
                </a:solidFill>
                <a:latin typeface="Quicksand"/>
              </a:rPr>
              <a:t>khớp</a:t>
            </a:r>
            <a:endParaRPr lang="en-US" sz="4000" dirty="0">
              <a:solidFill>
                <a:srgbClr val="494949"/>
              </a:solidFill>
              <a:latin typeface="Quicksand"/>
            </a:endParaRPr>
          </a:p>
        </p:txBody>
      </p:sp>
      <p:grpSp>
        <p:nvGrpSpPr>
          <p:cNvPr id="11" name="Group 11"/>
          <p:cNvGrpSpPr/>
          <p:nvPr/>
        </p:nvGrpSpPr>
        <p:grpSpPr>
          <a:xfrm>
            <a:off x="8711235" y="6031363"/>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3" name="TextBox 13"/>
          <p:cNvSpPr txBox="1"/>
          <p:nvPr/>
        </p:nvSpPr>
        <p:spPr>
          <a:xfrm>
            <a:off x="8824629" y="6030457"/>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4</a:t>
            </a:r>
          </a:p>
        </p:txBody>
      </p:sp>
      <p:sp>
        <p:nvSpPr>
          <p:cNvPr id="14" name="TextBox 14"/>
          <p:cNvSpPr txBox="1"/>
          <p:nvPr/>
        </p:nvSpPr>
        <p:spPr>
          <a:xfrm>
            <a:off x="10127052" y="48455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a:solidFill>
                  <a:srgbClr val="494949"/>
                </a:solidFill>
                <a:latin typeface="Quicksand"/>
              </a:rPr>
              <a:t>Ngành</a:t>
            </a:r>
            <a:r>
              <a:rPr lang="en-US" sz="4000" dirty="0">
                <a:solidFill>
                  <a:srgbClr val="494949"/>
                </a:solidFill>
                <a:latin typeface="Quicksand"/>
              </a:rPr>
              <a:t> </a:t>
            </a:r>
            <a:r>
              <a:rPr lang="en-US" sz="4000" dirty="0" err="1">
                <a:solidFill>
                  <a:srgbClr val="494949"/>
                </a:solidFill>
                <a:latin typeface="Quicksand"/>
              </a:rPr>
              <a:t>Thân</a:t>
            </a:r>
            <a:r>
              <a:rPr lang="en-US" sz="4000" dirty="0">
                <a:solidFill>
                  <a:srgbClr val="494949"/>
                </a:solidFill>
                <a:latin typeface="Quicksand"/>
              </a:rPr>
              <a:t> </a:t>
            </a:r>
            <a:r>
              <a:rPr lang="en-US" sz="4000" dirty="0" err="1">
                <a:solidFill>
                  <a:srgbClr val="494949"/>
                </a:solidFill>
                <a:latin typeface="Quicksand"/>
              </a:rPr>
              <a:t>mềm</a:t>
            </a:r>
            <a:endParaRPr lang="en-US" sz="4000" dirty="0">
              <a:solidFill>
                <a:srgbClr val="494949"/>
              </a:solidFill>
              <a:latin typeface="Quicksand"/>
            </a:endParaRPr>
          </a:p>
        </p:txBody>
      </p:sp>
      <p:grpSp>
        <p:nvGrpSpPr>
          <p:cNvPr id="15" name="Group 15"/>
          <p:cNvGrpSpPr/>
          <p:nvPr/>
        </p:nvGrpSpPr>
        <p:grpSpPr>
          <a:xfrm>
            <a:off x="8711235" y="4751522"/>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7" name="TextBox 17"/>
          <p:cNvSpPr txBox="1"/>
          <p:nvPr/>
        </p:nvSpPr>
        <p:spPr>
          <a:xfrm>
            <a:off x="8824629" y="475061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3</a:t>
            </a:r>
          </a:p>
        </p:txBody>
      </p:sp>
      <p:sp>
        <p:nvSpPr>
          <p:cNvPr id="23" name="Oval 22"/>
          <p:cNvSpPr/>
          <p:nvPr/>
        </p:nvSpPr>
        <p:spPr>
          <a:xfrm>
            <a:off x="914400" y="1028700"/>
            <a:ext cx="6096000" cy="6553200"/>
          </a:xfrm>
          <a:prstGeom prst="ellipse">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lvl="0" algn="ctr"/>
            <a:r>
              <a:rPr lang="en-US" sz="6600" dirty="0">
                <a:solidFill>
                  <a:srgbClr val="494949"/>
                </a:solidFill>
                <a:latin typeface="Times New Roman" pitchFamily="18" charset="0"/>
                <a:cs typeface="Times New Roman" pitchFamily="18" charset="0"/>
              </a:rPr>
              <a:t>II. </a:t>
            </a:r>
            <a:r>
              <a:rPr lang="en-US" sz="6600" dirty="0" err="1">
                <a:solidFill>
                  <a:srgbClr val="494949"/>
                </a:solidFill>
                <a:latin typeface="Times New Roman" pitchFamily="18" charset="0"/>
                <a:cs typeface="Times New Roman" pitchFamily="18" charset="0"/>
              </a:rPr>
              <a:t>Đa</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dạng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động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vật</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không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xương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sống</a:t>
            </a:r>
            <a:endParaRPr lang="en-US" sz="6600" dirty="0">
              <a:solidFill>
                <a:srgbClr val="494949"/>
              </a:solidFill>
              <a:latin typeface="Times New Roman" pitchFamily="18" charset="0"/>
              <a:cs typeface="Times New Roman" pitchFamily="18" charset="0"/>
            </a:endParaRPr>
          </a:p>
          <a:p>
            <a:pPr algn="ctr"/>
            <a:endParaRPr lang="en-US" sz="6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0" y="2035391"/>
            <a:ext cx="7168199" cy="1808187"/>
          </a:xfrm>
          <a:prstGeom prst="rect">
            <a:avLst/>
          </a:prstGeom>
        </p:spPr>
        <p:txBody>
          <a:bodyPr wrap="square" lIns="0" tIns="0" rIns="0" bIns="0" rtlCol="0" anchor="t">
            <a:spAutoFit/>
          </a:bodyPr>
          <a:lstStyle/>
          <a:p>
            <a:pPr>
              <a:lnSpc>
                <a:spcPts val="4740"/>
              </a:lnSpc>
            </a:pPr>
            <a:r>
              <a:rPr lang="en-US" sz="8000" dirty="0" err="1">
                <a:solidFill>
                  <a:srgbClr val="494949"/>
                </a:solidFill>
                <a:latin typeface="Quicksand"/>
              </a:rPr>
              <a:t>Ngành</a:t>
            </a:r>
            <a:r>
              <a:rPr lang="en-US" sz="8000" dirty="0">
                <a:solidFill>
                  <a:srgbClr val="494949"/>
                </a:solidFill>
                <a:latin typeface="Quicksand"/>
              </a:rPr>
              <a:t> </a:t>
            </a:r>
            <a:r>
              <a:rPr lang="en-US" sz="8000" dirty="0" err="1">
                <a:solidFill>
                  <a:srgbClr val="494949"/>
                </a:solidFill>
                <a:latin typeface="Quicksand"/>
              </a:rPr>
              <a:t>Ruột</a:t>
            </a:r>
            <a:endParaRPr lang="en-US" sz="8000" dirty="0">
              <a:solidFill>
                <a:srgbClr val="494949"/>
              </a:solidFill>
              <a:latin typeface="Quicksand"/>
            </a:endParaRPr>
          </a:p>
          <a:p>
            <a:pPr>
              <a:lnSpc>
                <a:spcPts val="4740"/>
              </a:lnSpc>
            </a:pPr>
            <a:endParaRPr lang="en-US" sz="8000" dirty="0">
              <a:solidFill>
                <a:srgbClr val="494949"/>
              </a:solidFill>
              <a:latin typeface="Quicksand"/>
            </a:endParaRPr>
          </a:p>
          <a:p>
            <a:pPr>
              <a:lnSpc>
                <a:spcPts val="4740"/>
              </a:lnSpc>
            </a:pPr>
            <a:r>
              <a:rPr lang="en-US" sz="8000" dirty="0">
                <a:solidFill>
                  <a:srgbClr val="494949"/>
                </a:solidFill>
                <a:latin typeface="Quicksand"/>
              </a:rPr>
              <a:t> </a:t>
            </a:r>
            <a:r>
              <a:rPr lang="en-US" sz="8000" dirty="0" err="1">
                <a:solidFill>
                  <a:srgbClr val="494949"/>
                </a:solidFill>
                <a:latin typeface="Quicksand"/>
              </a:rPr>
              <a:t>khoang</a:t>
            </a:r>
            <a:endParaRPr lang="en-US" sz="8000" dirty="0">
              <a:solidFill>
                <a:srgbClr val="494949"/>
              </a:solidFill>
              <a:latin typeface="Quicksand"/>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8119" y="5120899"/>
            <a:ext cx="7939881" cy="51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10348119" cy="971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circle(in)">
                                      <p:cBhvr>
                                        <p:cTn id="14" dur="20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35898" r="35898"/>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2"/>
            <a:srcRect l="32685" t="16843" r="32685" b="16843"/>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2"/>
            <a:srcRect l="35700" r="35700"/>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2"/>
            <a:srcRect l="19374" t="16952" r="19374" b="16952"/>
            <a:stretch>
              <a:fillRect/>
            </a:stretch>
          </p:blipFill>
          <p:spPr>
            <a:xfrm>
              <a:off x="0" y="0"/>
              <a:ext cx="11178082" cy="4700735"/>
            </a:xfrm>
            <a:prstGeom prst="rect">
              <a:avLst/>
            </a:prstGeom>
          </p:spPr>
        </p:pic>
      </p:grpSp>
      <p:sp>
        <p:nvSpPr>
          <p:cNvPr id="18" name="TextBox 18"/>
          <p:cNvSpPr txBox="1"/>
          <p:nvPr/>
        </p:nvSpPr>
        <p:spPr>
          <a:xfrm>
            <a:off x="5605009" y="4171950"/>
            <a:ext cx="7077983" cy="1974900"/>
          </a:xfrm>
          <a:prstGeom prst="rect">
            <a:avLst/>
          </a:prstGeom>
        </p:spPr>
        <p:txBody>
          <a:bodyPr lIns="0" tIns="0" rIns="0" bIns="0" rtlCol="0" anchor="t">
            <a:spAutoFit/>
          </a:bodyPr>
          <a:lstStyle/>
          <a:p>
            <a:pPr marL="0" lvl="0" indent="0" algn="ctr">
              <a:lnSpc>
                <a:spcPts val="7679"/>
              </a:lnSpc>
              <a:spcBef>
                <a:spcPct val="0"/>
              </a:spcBef>
            </a:pPr>
            <a:r>
              <a:rPr lang="en-US" sz="6399" dirty="0" err="1">
                <a:solidFill>
                  <a:srgbClr val="494949"/>
                </a:solidFill>
                <a:latin typeface="Dekko"/>
              </a:rPr>
              <a:t>Một</a:t>
            </a:r>
            <a:r>
              <a:rPr lang="en-US" sz="6399" dirty="0">
                <a:solidFill>
                  <a:srgbClr val="494949"/>
                </a:solidFill>
                <a:latin typeface="Dekko"/>
              </a:rPr>
              <a:t> </a:t>
            </a:r>
            <a:r>
              <a:rPr lang="en-US" sz="6399" dirty="0" err="1">
                <a:solidFill>
                  <a:srgbClr val="494949"/>
                </a:solidFill>
                <a:latin typeface="Dekko"/>
              </a:rPr>
              <a:t>số</a:t>
            </a:r>
            <a:r>
              <a:rPr lang="en-US" sz="6399" dirty="0">
                <a:solidFill>
                  <a:srgbClr val="494949"/>
                </a:solidFill>
                <a:latin typeface="Dekko"/>
              </a:rPr>
              <a:t> </a:t>
            </a:r>
            <a:r>
              <a:rPr lang="en-US" sz="6399" dirty="0" err="1">
                <a:solidFill>
                  <a:srgbClr val="494949"/>
                </a:solidFill>
                <a:latin typeface="Dekko"/>
              </a:rPr>
              <a:t>loài</a:t>
            </a:r>
            <a:r>
              <a:rPr lang="en-US" sz="6399" dirty="0">
                <a:solidFill>
                  <a:srgbClr val="494949"/>
                </a:solidFill>
                <a:latin typeface="Dekko"/>
              </a:rPr>
              <a:t> </a:t>
            </a:r>
            <a:r>
              <a:rPr lang="en-US" sz="6399" dirty="0" err="1">
                <a:solidFill>
                  <a:srgbClr val="494949"/>
                </a:solidFill>
                <a:latin typeface="Dekko"/>
              </a:rPr>
              <a:t>thuộc</a:t>
            </a:r>
            <a:r>
              <a:rPr lang="en-US" sz="6399" dirty="0">
                <a:solidFill>
                  <a:srgbClr val="494949"/>
                </a:solidFill>
                <a:latin typeface="Dekko"/>
              </a:rPr>
              <a:t> </a:t>
            </a:r>
            <a:r>
              <a:rPr lang="en-US" sz="6399" dirty="0" err="1">
                <a:solidFill>
                  <a:srgbClr val="494949"/>
                </a:solidFill>
                <a:latin typeface="Dekko"/>
              </a:rPr>
              <a:t>ngành</a:t>
            </a:r>
            <a:r>
              <a:rPr lang="en-US" sz="6399" dirty="0">
                <a:solidFill>
                  <a:srgbClr val="494949"/>
                </a:solidFill>
                <a:latin typeface="Dekko"/>
              </a:rPr>
              <a:t> </a:t>
            </a:r>
            <a:r>
              <a:rPr lang="en-US" sz="6399" dirty="0" err="1">
                <a:solidFill>
                  <a:srgbClr val="494949"/>
                </a:solidFill>
                <a:latin typeface="Dekko"/>
              </a:rPr>
              <a:t>Ruột</a:t>
            </a:r>
            <a:r>
              <a:rPr lang="en-US" sz="6399" dirty="0">
                <a:solidFill>
                  <a:srgbClr val="494949"/>
                </a:solidFill>
                <a:latin typeface="Dekko"/>
              </a:rPr>
              <a:t> </a:t>
            </a:r>
            <a:r>
              <a:rPr lang="en-US" sz="6399" dirty="0" err="1">
                <a:solidFill>
                  <a:srgbClr val="494949"/>
                </a:solidFill>
                <a:latin typeface="Dekko"/>
              </a:rPr>
              <a:t>khoang</a:t>
            </a:r>
            <a:endParaRPr lang="en-US" sz="6399" dirty="0">
              <a:solidFill>
                <a:srgbClr val="494949"/>
              </a:solidFill>
              <a:latin typeface="Dekko"/>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896" y="3708418"/>
            <a:ext cx="4806103" cy="657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6315"/>
            <a:ext cx="4837315" cy="607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717958"/>
            <a:ext cx="4739887"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886" y="6717958"/>
            <a:ext cx="4404114"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81896" y="581204"/>
            <a:ext cx="4806104" cy="312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226" y="581203"/>
            <a:ext cx="8383560" cy="29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3506" y="6770832"/>
            <a:ext cx="4266620" cy="35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80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 calcmode="lin" valueType="num">
                                      <p:cBhvr additive="base">
                                        <p:cTn id="14" dur="500" fill="hold"/>
                                        <p:tgtEl>
                                          <p:spTgt spid="12291"/>
                                        </p:tgtEl>
                                        <p:attrNameLst>
                                          <p:attrName>ppt_x</p:attrName>
                                        </p:attrNameLst>
                                      </p:cBhvr>
                                      <p:tavLst>
                                        <p:tav tm="0">
                                          <p:val>
                                            <p:strVal val="#ppt_x"/>
                                          </p:val>
                                        </p:tav>
                                        <p:tav tm="100000">
                                          <p:val>
                                            <p:strVal val="#ppt_x"/>
                                          </p:val>
                                        </p:tav>
                                      </p:tavLst>
                                    </p:anim>
                                    <p:anim calcmode="lin" valueType="num">
                                      <p:cBhvr additive="base">
                                        <p:cTn id="15"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295"/>
                                        </p:tgtEl>
                                        <p:attrNameLst>
                                          <p:attrName>style.visibility</p:attrName>
                                        </p:attrNameLst>
                                      </p:cBhvr>
                                      <p:to>
                                        <p:strVal val="visible"/>
                                      </p:to>
                                    </p:set>
                                    <p:animEffect transition="in" filter="barn(inVertical)">
                                      <p:cBhvr>
                                        <p:cTn id="20" dur="500"/>
                                        <p:tgtEl>
                                          <p:spTgt spid="1229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barn(inVertical)">
                                      <p:cBhvr>
                                        <p:cTn id="25" dur="500"/>
                                        <p:tgtEl>
                                          <p:spTgt spid="122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290"/>
                                        </p:tgtEl>
                                        <p:attrNameLst>
                                          <p:attrName>style.visibility</p:attrName>
                                        </p:attrNameLst>
                                      </p:cBhvr>
                                      <p:to>
                                        <p:strVal val="visible"/>
                                      </p:to>
                                    </p:set>
                                    <p:animEffect transition="in" filter="barn(inVertical)">
                                      <p:cBhvr>
                                        <p:cTn id="30" dur="500"/>
                                        <p:tgtEl>
                                          <p:spTgt spid="1229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296"/>
                                        </p:tgtEl>
                                        <p:attrNameLst>
                                          <p:attrName>style.visibility</p:attrName>
                                        </p:attrNameLst>
                                      </p:cBhvr>
                                      <p:to>
                                        <p:strVal val="visible"/>
                                      </p:to>
                                    </p:set>
                                    <p:animEffect transition="in" filter="barn(inVertical)">
                                      <p:cBhvr>
                                        <p:cTn id="35" dur="500"/>
                                        <p:tgtEl>
                                          <p:spTgt spid="1229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barn(inVertic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292"/>
                                        </p:tgtEl>
                                        <p:attrNameLst>
                                          <p:attrName>style.visibility</p:attrName>
                                        </p:attrNameLst>
                                      </p:cBhvr>
                                      <p:to>
                                        <p:strVal val="visible"/>
                                      </p:to>
                                    </p:set>
                                    <p:animEffect transition="in" filter="barn(inVertical)">
                                      <p:cBhvr>
                                        <p:cTn id="4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609" y="3886834"/>
            <a:ext cx="2717876" cy="4359851"/>
            <a:chOff x="0" y="0"/>
            <a:chExt cx="2513927" cy="4032689"/>
          </a:xfrm>
        </p:grpSpPr>
        <p:sp>
          <p:nvSpPr>
            <p:cNvPr id="3" name="Freeform 3"/>
            <p:cNvSpPr/>
            <p:nvPr/>
          </p:nvSpPr>
          <p:spPr>
            <a:xfrm>
              <a:off x="0" y="0"/>
              <a:ext cx="2513927"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4" name="Group 4"/>
          <p:cNvGrpSpPr/>
          <p:nvPr/>
        </p:nvGrpSpPr>
        <p:grpSpPr>
          <a:xfrm>
            <a:off x="8363097" y="3920268"/>
            <a:ext cx="2685689" cy="4359851"/>
            <a:chOff x="0" y="0"/>
            <a:chExt cx="2814200" cy="4032689"/>
          </a:xfrm>
        </p:grpSpPr>
        <p:sp>
          <p:nvSpPr>
            <p:cNvPr id="5" name="Freeform 5"/>
            <p:cNvSpPr/>
            <p:nvPr/>
          </p:nvSpPr>
          <p:spPr>
            <a:xfrm>
              <a:off x="0" y="0"/>
              <a:ext cx="281420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6" name="Group 6"/>
          <p:cNvGrpSpPr/>
          <p:nvPr/>
        </p:nvGrpSpPr>
        <p:grpSpPr>
          <a:xfrm>
            <a:off x="11756215" y="3910938"/>
            <a:ext cx="278156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8" name="Group 8"/>
          <p:cNvGrpSpPr/>
          <p:nvPr/>
        </p:nvGrpSpPr>
        <p:grpSpPr>
          <a:xfrm>
            <a:off x="4419600" y="3920269"/>
            <a:ext cx="2794082" cy="4359851"/>
            <a:chOff x="0" y="0"/>
            <a:chExt cx="2584415" cy="4032689"/>
          </a:xfrm>
        </p:grpSpPr>
        <p:sp>
          <p:nvSpPr>
            <p:cNvPr id="9" name="Freeform 9"/>
            <p:cNvSpPr/>
            <p:nvPr/>
          </p:nvSpPr>
          <p:spPr>
            <a:xfrm>
              <a:off x="0" y="0"/>
              <a:ext cx="2584415"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sp>
        <p:nvSpPr>
          <p:cNvPr id="10" name="TextBox 10"/>
          <p:cNvSpPr txBox="1"/>
          <p:nvPr/>
        </p:nvSpPr>
        <p:spPr>
          <a:xfrm>
            <a:off x="3712371" y="1898841"/>
            <a:ext cx="10863257" cy="1128514"/>
          </a:xfrm>
          <a:prstGeom prst="rect">
            <a:avLst/>
          </a:prstGeom>
        </p:spPr>
        <p:txBody>
          <a:bodyPr lIns="0" tIns="0" rIns="0" bIns="0" rtlCol="0" anchor="t">
            <a:spAutoFit/>
          </a:bodyPr>
          <a:lstStyle/>
          <a:p>
            <a:pPr marL="0" lvl="0" indent="0" algn="ctr">
              <a:lnSpc>
                <a:spcPts val="8790"/>
              </a:lnSpc>
              <a:spcBef>
                <a:spcPct val="0"/>
              </a:spcBef>
            </a:pPr>
            <a:r>
              <a:rPr lang="en-US" sz="7325" dirty="0" err="1">
                <a:solidFill>
                  <a:srgbClr val="494949"/>
                </a:solidFill>
                <a:latin typeface="Dekko"/>
              </a:rPr>
              <a:t>Nội</a:t>
            </a:r>
            <a:r>
              <a:rPr lang="en-US" sz="7325" dirty="0">
                <a:solidFill>
                  <a:srgbClr val="494949"/>
                </a:solidFill>
                <a:latin typeface="Dekko"/>
              </a:rPr>
              <a:t> dung </a:t>
            </a:r>
            <a:r>
              <a:rPr lang="en-US" sz="7325" dirty="0" err="1">
                <a:solidFill>
                  <a:srgbClr val="494949"/>
                </a:solidFill>
                <a:latin typeface="Dekko"/>
              </a:rPr>
              <a:t>bài</a:t>
            </a:r>
            <a:r>
              <a:rPr lang="en-US" sz="7325" dirty="0">
                <a:solidFill>
                  <a:srgbClr val="494949"/>
                </a:solidFill>
                <a:latin typeface="Dekko"/>
              </a:rPr>
              <a:t> </a:t>
            </a:r>
            <a:r>
              <a:rPr lang="en-US" sz="7325" dirty="0" err="1">
                <a:solidFill>
                  <a:srgbClr val="494949"/>
                </a:solidFill>
                <a:latin typeface="Dekko"/>
              </a:rPr>
              <a:t>học</a:t>
            </a:r>
            <a:endParaRPr lang="en-US" sz="7325" dirty="0">
              <a:solidFill>
                <a:srgbClr val="494949"/>
              </a:solidFill>
              <a:latin typeface="Dekko"/>
            </a:endParaRPr>
          </a:p>
        </p:txBody>
      </p:sp>
      <p:sp>
        <p:nvSpPr>
          <p:cNvPr id="11" name="TextBox 11"/>
          <p:cNvSpPr txBox="1"/>
          <p:nvPr/>
        </p:nvSpPr>
        <p:spPr>
          <a:xfrm>
            <a:off x="666608" y="5412734"/>
            <a:ext cx="2715079" cy="1744067"/>
          </a:xfrm>
          <a:prstGeom prst="rect">
            <a:avLst/>
          </a:prstGeom>
        </p:spPr>
        <p:txBody>
          <a:bodyPr lIns="0" tIns="0" rIns="0" bIns="0" rtlCol="0" anchor="t">
            <a:spAutoFit/>
          </a:bodyPr>
          <a:lstStyle/>
          <a:p>
            <a:pPr marL="0" lvl="0" indent="0" algn="l">
              <a:lnSpc>
                <a:spcPts val="3412"/>
              </a:lnSpc>
              <a:spcBef>
                <a:spcPct val="0"/>
              </a:spcBef>
            </a:pPr>
            <a:r>
              <a:rPr lang="en-US" sz="3200" dirty="0" err="1">
                <a:solidFill>
                  <a:srgbClr val="494949"/>
                </a:solidFill>
                <a:latin typeface="Quicksand"/>
              </a:rPr>
              <a:t>Đặc</a:t>
            </a:r>
            <a:r>
              <a:rPr lang="en-US" sz="3200" dirty="0">
                <a:solidFill>
                  <a:srgbClr val="494949"/>
                </a:solidFill>
                <a:latin typeface="Quicksand"/>
              </a:rPr>
              <a:t> </a:t>
            </a:r>
            <a:r>
              <a:rPr lang="en-US" sz="3200" dirty="0" err="1">
                <a:solidFill>
                  <a:srgbClr val="494949"/>
                </a:solidFill>
                <a:latin typeface="Quicksand"/>
              </a:rPr>
              <a:t>điểm</a:t>
            </a:r>
            <a:r>
              <a:rPr lang="en-US" sz="3200" dirty="0">
                <a:solidFill>
                  <a:srgbClr val="494949"/>
                </a:solidFill>
                <a:latin typeface="Quicksand"/>
              </a:rPr>
              <a:t> </a:t>
            </a:r>
            <a:r>
              <a:rPr lang="en-US" sz="3200" dirty="0" err="1">
                <a:solidFill>
                  <a:srgbClr val="494949"/>
                </a:solidFill>
                <a:latin typeface="Quicksand"/>
              </a:rPr>
              <a:t>nhận</a:t>
            </a:r>
            <a:r>
              <a:rPr lang="en-US" sz="3200" dirty="0">
                <a:solidFill>
                  <a:srgbClr val="494949"/>
                </a:solidFill>
                <a:latin typeface="Quicksand"/>
              </a:rPr>
              <a:t> </a:t>
            </a:r>
            <a:r>
              <a:rPr lang="en-US" sz="3200" dirty="0" err="1">
                <a:solidFill>
                  <a:srgbClr val="494949"/>
                </a:solidFill>
                <a:latin typeface="Quicksand"/>
              </a:rPr>
              <a:t>biết</a:t>
            </a:r>
            <a:r>
              <a:rPr lang="en-US" sz="3200" dirty="0">
                <a:solidFill>
                  <a:srgbClr val="494949"/>
                </a:solidFill>
                <a:latin typeface="Quicksand"/>
              </a:rPr>
              <a:t> ĐV </a:t>
            </a:r>
            <a:r>
              <a:rPr lang="en-US" sz="3200" dirty="0" err="1">
                <a:solidFill>
                  <a:srgbClr val="494949"/>
                </a:solidFill>
                <a:latin typeface="Quicksand"/>
              </a:rPr>
              <a:t>không</a:t>
            </a:r>
            <a:r>
              <a:rPr lang="en-US" sz="3200" dirty="0">
                <a:solidFill>
                  <a:srgbClr val="494949"/>
                </a:solidFill>
                <a:latin typeface="Quicksand"/>
              </a:rPr>
              <a:t> </a:t>
            </a:r>
            <a:r>
              <a:rPr lang="en-US" sz="3200" dirty="0" err="1">
                <a:solidFill>
                  <a:srgbClr val="494949"/>
                </a:solidFill>
                <a:latin typeface="Quicksand"/>
              </a:rPr>
              <a:t>xương</a:t>
            </a:r>
            <a:r>
              <a:rPr lang="en-US" sz="3200" dirty="0">
                <a:solidFill>
                  <a:srgbClr val="494949"/>
                </a:solidFill>
                <a:latin typeface="Quicksand"/>
              </a:rPr>
              <a:t> </a:t>
            </a:r>
            <a:r>
              <a:rPr lang="en-US" sz="3200" dirty="0" err="1">
                <a:solidFill>
                  <a:srgbClr val="494949"/>
                </a:solidFill>
                <a:latin typeface="Quicksand"/>
              </a:rPr>
              <a:t>sống</a:t>
            </a:r>
            <a:endParaRPr lang="en-US" sz="3200" dirty="0">
              <a:solidFill>
                <a:srgbClr val="494949"/>
              </a:solidFill>
              <a:latin typeface="Quicksand"/>
            </a:endParaRPr>
          </a:p>
        </p:txBody>
      </p:sp>
      <p:sp>
        <p:nvSpPr>
          <p:cNvPr id="12" name="TextBox 12"/>
          <p:cNvSpPr txBox="1"/>
          <p:nvPr/>
        </p:nvSpPr>
        <p:spPr>
          <a:xfrm>
            <a:off x="2649939" y="3925790"/>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01</a:t>
            </a:r>
          </a:p>
        </p:txBody>
      </p:sp>
      <p:sp>
        <p:nvSpPr>
          <p:cNvPr id="13" name="TextBox 13"/>
          <p:cNvSpPr txBox="1"/>
          <p:nvPr/>
        </p:nvSpPr>
        <p:spPr>
          <a:xfrm>
            <a:off x="8333707" y="5380384"/>
            <a:ext cx="2715079" cy="436017"/>
          </a:xfrm>
          <a:prstGeom prst="rect">
            <a:avLst/>
          </a:prstGeom>
        </p:spPr>
        <p:txBody>
          <a:bodyPr lIns="0" tIns="0" rIns="0" bIns="0" rtlCol="0" anchor="t">
            <a:spAutoFit/>
          </a:bodyPr>
          <a:lstStyle/>
          <a:p>
            <a:pPr marL="0" lvl="0" indent="0" algn="l">
              <a:lnSpc>
                <a:spcPts val="3412"/>
              </a:lnSpc>
              <a:spcBef>
                <a:spcPct val="0"/>
              </a:spcBef>
            </a:pPr>
            <a:r>
              <a:rPr lang="en-US" sz="3200" dirty="0" err="1">
                <a:solidFill>
                  <a:srgbClr val="494949"/>
                </a:solidFill>
                <a:latin typeface="Quicksand"/>
              </a:rPr>
              <a:t>Ngành</a:t>
            </a:r>
            <a:r>
              <a:rPr lang="en-US" sz="3200" dirty="0">
                <a:solidFill>
                  <a:srgbClr val="494949"/>
                </a:solidFill>
                <a:latin typeface="Quicksand"/>
              </a:rPr>
              <a:t> </a:t>
            </a:r>
            <a:r>
              <a:rPr lang="en-US" sz="3200" dirty="0" err="1">
                <a:solidFill>
                  <a:srgbClr val="494949"/>
                </a:solidFill>
                <a:latin typeface="Quicksand"/>
              </a:rPr>
              <a:t>Giun</a:t>
            </a:r>
            <a:endParaRPr lang="en-US" sz="3200" dirty="0">
              <a:solidFill>
                <a:srgbClr val="494949"/>
              </a:solidFill>
              <a:latin typeface="Quicksand"/>
            </a:endParaRPr>
          </a:p>
        </p:txBody>
      </p:sp>
      <p:sp>
        <p:nvSpPr>
          <p:cNvPr id="14" name="TextBox 14"/>
          <p:cNvSpPr txBox="1"/>
          <p:nvPr/>
        </p:nvSpPr>
        <p:spPr>
          <a:xfrm>
            <a:off x="10301486"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03</a:t>
            </a:r>
          </a:p>
        </p:txBody>
      </p:sp>
      <p:sp>
        <p:nvSpPr>
          <p:cNvPr id="15" name="TextBox 15"/>
          <p:cNvSpPr txBox="1"/>
          <p:nvPr/>
        </p:nvSpPr>
        <p:spPr>
          <a:xfrm>
            <a:off x="11789459"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a:solidFill>
                  <a:srgbClr val="494949"/>
                </a:solidFill>
                <a:latin typeface="Quicksand"/>
              </a:rPr>
              <a:t>Ngành</a:t>
            </a:r>
            <a:r>
              <a:rPr lang="en-US" sz="3200" dirty="0">
                <a:solidFill>
                  <a:srgbClr val="494949"/>
                </a:solidFill>
                <a:latin typeface="Quicksand"/>
              </a:rPr>
              <a:t> </a:t>
            </a:r>
            <a:r>
              <a:rPr lang="en-US" sz="3200" dirty="0" err="1">
                <a:solidFill>
                  <a:srgbClr val="494949"/>
                </a:solidFill>
                <a:latin typeface="Quicksand"/>
              </a:rPr>
              <a:t>Thân</a:t>
            </a:r>
            <a:r>
              <a:rPr lang="en-US" sz="3200" dirty="0">
                <a:solidFill>
                  <a:srgbClr val="494949"/>
                </a:solidFill>
                <a:latin typeface="Quicksand"/>
              </a:rPr>
              <a:t> </a:t>
            </a:r>
            <a:r>
              <a:rPr lang="en-US" sz="3200" dirty="0" err="1">
                <a:solidFill>
                  <a:srgbClr val="494949"/>
                </a:solidFill>
                <a:latin typeface="Quicksand"/>
              </a:rPr>
              <a:t>mềm</a:t>
            </a:r>
            <a:endParaRPr lang="en-US" sz="3200" dirty="0">
              <a:solidFill>
                <a:srgbClr val="494949"/>
              </a:solidFill>
              <a:latin typeface="Quicksand"/>
            </a:endParaRPr>
          </a:p>
        </p:txBody>
      </p:sp>
      <p:sp>
        <p:nvSpPr>
          <p:cNvPr id="16" name="TextBox 16"/>
          <p:cNvSpPr txBox="1"/>
          <p:nvPr/>
        </p:nvSpPr>
        <p:spPr>
          <a:xfrm>
            <a:off x="1379670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04</a:t>
            </a:r>
          </a:p>
        </p:txBody>
      </p:sp>
      <p:sp>
        <p:nvSpPr>
          <p:cNvPr id="17" name="TextBox 17"/>
          <p:cNvSpPr txBox="1"/>
          <p:nvPr/>
        </p:nvSpPr>
        <p:spPr>
          <a:xfrm>
            <a:off x="4530705" y="535217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a:solidFill>
                  <a:srgbClr val="494949"/>
                </a:solidFill>
                <a:latin typeface="Quicksand"/>
              </a:rPr>
              <a:t>Ngành</a:t>
            </a:r>
            <a:r>
              <a:rPr lang="en-US" sz="3200" dirty="0">
                <a:solidFill>
                  <a:srgbClr val="494949"/>
                </a:solidFill>
                <a:latin typeface="Quicksand"/>
              </a:rPr>
              <a:t> </a:t>
            </a:r>
            <a:r>
              <a:rPr lang="en-US" sz="3200" dirty="0" err="1">
                <a:solidFill>
                  <a:srgbClr val="494949"/>
                </a:solidFill>
                <a:latin typeface="Quicksand"/>
              </a:rPr>
              <a:t>Ruột</a:t>
            </a:r>
            <a:r>
              <a:rPr lang="en-US" sz="3200" dirty="0">
                <a:solidFill>
                  <a:srgbClr val="494949"/>
                </a:solidFill>
                <a:latin typeface="Quicksand"/>
              </a:rPr>
              <a:t> </a:t>
            </a:r>
            <a:r>
              <a:rPr lang="en-US" sz="3200" dirty="0" err="1">
                <a:solidFill>
                  <a:srgbClr val="494949"/>
                </a:solidFill>
                <a:latin typeface="Quicksand"/>
              </a:rPr>
              <a:t>khoang</a:t>
            </a:r>
            <a:endParaRPr lang="en-US" sz="3200" dirty="0">
              <a:solidFill>
                <a:srgbClr val="494949"/>
              </a:solidFill>
              <a:latin typeface="Quicksand"/>
            </a:endParaRPr>
          </a:p>
        </p:txBody>
      </p:sp>
      <p:sp>
        <p:nvSpPr>
          <p:cNvPr id="18" name="TextBox 18"/>
          <p:cNvSpPr txBox="1"/>
          <p:nvPr/>
        </p:nvSpPr>
        <p:spPr>
          <a:xfrm>
            <a:off x="648193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02</a:t>
            </a:r>
          </a:p>
        </p:txBody>
      </p:sp>
      <p:sp>
        <p:nvSpPr>
          <p:cNvPr id="19" name="Freeform 3"/>
          <p:cNvSpPr/>
          <p:nvPr/>
        </p:nvSpPr>
        <p:spPr>
          <a:xfrm>
            <a:off x="15240000" y="3907849"/>
            <a:ext cx="2717876" cy="4359851"/>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sp>
        <p:nvSpPr>
          <p:cNvPr id="20" name="TextBox 15"/>
          <p:cNvSpPr txBox="1"/>
          <p:nvPr/>
        </p:nvSpPr>
        <p:spPr>
          <a:xfrm>
            <a:off x="15240000"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a:solidFill>
                  <a:srgbClr val="494949"/>
                </a:solidFill>
                <a:latin typeface="Quicksand"/>
              </a:rPr>
              <a:t>Ngành</a:t>
            </a:r>
            <a:r>
              <a:rPr lang="en-US" sz="3200" dirty="0">
                <a:solidFill>
                  <a:srgbClr val="494949"/>
                </a:solidFill>
                <a:latin typeface="Quicksand"/>
              </a:rPr>
              <a:t> </a:t>
            </a:r>
            <a:r>
              <a:rPr lang="en-US" sz="3200" dirty="0" err="1">
                <a:solidFill>
                  <a:srgbClr val="494949"/>
                </a:solidFill>
                <a:latin typeface="Quicksand"/>
              </a:rPr>
              <a:t>Chân</a:t>
            </a:r>
            <a:r>
              <a:rPr lang="en-US" sz="3200" dirty="0">
                <a:solidFill>
                  <a:srgbClr val="494949"/>
                </a:solidFill>
                <a:latin typeface="Quicksand"/>
              </a:rPr>
              <a:t> </a:t>
            </a:r>
            <a:r>
              <a:rPr lang="en-US" sz="3200" dirty="0" err="1">
                <a:solidFill>
                  <a:srgbClr val="494949"/>
                </a:solidFill>
                <a:latin typeface="Quicksand"/>
              </a:rPr>
              <a:t>khớp</a:t>
            </a:r>
            <a:endParaRPr lang="en-US" sz="3200" dirty="0">
              <a:solidFill>
                <a:srgbClr val="494949"/>
              </a:solidFill>
              <a:latin typeface="Quicksand"/>
            </a:endParaRPr>
          </a:p>
        </p:txBody>
      </p:sp>
      <p:sp>
        <p:nvSpPr>
          <p:cNvPr id="21" name="TextBox 16"/>
          <p:cNvSpPr txBox="1"/>
          <p:nvPr/>
        </p:nvSpPr>
        <p:spPr>
          <a:xfrm>
            <a:off x="17226126" y="3925789"/>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05</a:t>
            </a:r>
          </a:p>
        </p:txBody>
      </p:sp>
    </p:spTree>
    <p:extLst>
      <p:ext uri="{BB962C8B-B14F-4D97-AF65-F5344CB8AC3E}">
        <p14:creationId xmlns:p14="http://schemas.microsoft.com/office/powerpoint/2010/main" val="1434651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AutoShape 7"/>
          <p:cNvSpPr>
            <a:spLocks noChangeArrowheads="1"/>
          </p:cNvSpPr>
          <p:nvPr/>
        </p:nvSpPr>
        <p:spPr bwMode="auto">
          <a:xfrm>
            <a:off x="10474036" y="228600"/>
            <a:ext cx="7813964" cy="4457700"/>
          </a:xfrm>
          <a:prstGeom prst="wedgeEllipseCallout">
            <a:avLst>
              <a:gd name="adj1" fmla="val -51694"/>
              <a:gd name="adj2" fmla="val 66435"/>
            </a:avLst>
          </a:prstGeom>
          <a:ln>
            <a:headEnd/>
            <a:tailEnd/>
          </a:ln>
        </p:spPr>
        <p:style>
          <a:lnRef idx="1">
            <a:schemeClr val="accent3"/>
          </a:lnRef>
          <a:fillRef idx="2">
            <a:schemeClr val="accent3"/>
          </a:fillRef>
          <a:effectRef idx="1">
            <a:schemeClr val="accent3"/>
          </a:effectRef>
          <a:fontRef idx="minor">
            <a:schemeClr val="dk1"/>
          </a:fontRef>
        </p:style>
        <p:txBody>
          <a:bodyPr lIns="163284" tIns="81642" rIns="163284" bIns="81642"/>
          <a:lstStyle/>
          <a:p>
            <a:pPr algn="ctr"/>
            <a:r>
              <a:rPr lang="en-US" sz="5700" b="1" dirty="0" err="1">
                <a:latin typeface="Times New Roman" pitchFamily="18" charset="0"/>
                <a:cs typeface="Times New Roman" pitchFamily="18" charset="0"/>
              </a:rPr>
              <a:t>Dựa</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vào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thông</a:t>
            </a:r>
            <a:r>
              <a:rPr lang="en-US" sz="5700" b="1" dirty="0">
                <a:latin typeface="Times New Roman" pitchFamily="18" charset="0"/>
                <a:cs typeface="Times New Roman" pitchFamily="18" charset="0"/>
              </a:rPr>
              <a:t> tin, </a:t>
            </a:r>
            <a:r>
              <a:rPr lang="en-US" sz="5700" b="1" dirty="0" err="1">
                <a:latin typeface="Times New Roman" pitchFamily="18" charset="0"/>
                <a:cs typeface="Times New Roman" pitchFamily="18" charset="0"/>
              </a:rPr>
              <a:t>cho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biết</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có</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thể</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gặp</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thủy</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tức</a:t>
            </a:r>
            <a:r>
              <a:rPr lang="en-US" sz="5700" b="1" dirty="0">
                <a:latin typeface="Times New Roman" pitchFamily="18" charset="0"/>
                <a:cs typeface="Times New Roman" pitchFamily="18" charset="0"/>
              </a:rPr>
              <a:t> ở </a:t>
            </a:r>
            <a:r>
              <a:rPr lang="en-US" sz="5700" b="1" dirty="0" err="1">
                <a:latin typeface="Times New Roman" pitchFamily="18" charset="0"/>
                <a:cs typeface="Times New Roman" pitchFamily="18" charset="0"/>
              </a:rPr>
              <a:t>đâu</a:t>
            </a:r>
            <a:r>
              <a:rPr lang="en-US" sz="5700" b="1" dirty="0">
                <a:latin typeface="Times New Roman" pitchFamily="18" charset="0"/>
                <a:cs typeface="Times New Roman" pitchFamily="18" charset="0"/>
              </a:rPr>
              <a:t>?</a:t>
            </a:r>
          </a:p>
        </p:txBody>
      </p:sp>
      <p:grpSp>
        <p:nvGrpSpPr>
          <p:cNvPr id="7" name="Group 17"/>
          <p:cNvGrpSpPr>
            <a:grpSpLocks/>
          </p:cNvGrpSpPr>
          <p:nvPr/>
        </p:nvGrpSpPr>
        <p:grpSpPr bwMode="auto">
          <a:xfrm>
            <a:off x="705445" y="228600"/>
            <a:ext cx="9505354" cy="6116180"/>
            <a:chOff x="336" y="528"/>
            <a:chExt cx="2064" cy="1686"/>
          </a:xfrm>
        </p:grpSpPr>
        <p:sp>
          <p:nvSpPr>
            <p:cNvPr id="8" name="Text Box 18"/>
            <p:cNvSpPr txBox="1">
              <a:spLocks noChangeArrowheads="1"/>
            </p:cNvSpPr>
            <p:nvPr/>
          </p:nvSpPr>
          <p:spPr bwMode="auto">
            <a:xfrm>
              <a:off x="701" y="2112"/>
              <a:ext cx="133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solidFill>
                    <a:srgbClr val="0000FF"/>
                  </a:solidFill>
                  <a:latin typeface="Times New Roman" pitchFamily="18" charset="0"/>
                  <a:cs typeface="Times New Roman" pitchFamily="18" charset="0"/>
                </a:rPr>
                <a:t>Thủy tức</a:t>
              </a:r>
            </a:p>
          </p:txBody>
        </p:sp>
        <p:pic>
          <p:nvPicPr>
            <p:cNvPr id="9" name="Picture 24" descr="hy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528"/>
              <a:ext cx="2064"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25BEC23D-BAFB-478F-A764-3E40561F91B9}"/>
              </a:ext>
            </a:extLst>
          </p:cNvPr>
          <p:cNvSpPr txBox="1"/>
          <p:nvPr/>
        </p:nvSpPr>
        <p:spPr>
          <a:xfrm>
            <a:off x="2735707" y="6972300"/>
            <a:ext cx="14044870" cy="1919205"/>
          </a:xfrm>
          <a:prstGeom prst="rect">
            <a:avLst/>
          </a:prstGeom>
          <a:noFill/>
        </p:spPr>
        <p:txBody>
          <a:bodyPr wrap="square" lIns="163284" tIns="81642" rIns="163284" bIns="81642" rtlCol="0">
            <a:spAutoFit/>
          </a:bodyPr>
          <a:lstStyle/>
          <a:p>
            <a:r>
              <a:rPr lang="en-US" sz="5700" dirty="0">
                <a:solidFill>
                  <a:srgbClr val="002060"/>
                </a:solidFill>
                <a:latin typeface="Times New Roman" pitchFamily="18" charset="0"/>
                <a:cs typeface="Times New Roman" pitchFamily="18" charset="0"/>
              </a:rPr>
              <a:t>-&gt; </a:t>
            </a:r>
            <a:r>
              <a:rPr lang="en-US" sz="5700" dirty="0" err="1">
                <a:solidFill>
                  <a:srgbClr val="002060"/>
                </a:solidFill>
                <a:latin typeface="Times New Roman" pitchFamily="18" charset="0"/>
                <a:cs typeface="Times New Roman" pitchFamily="18" charset="0"/>
              </a:rPr>
              <a:t>Sống</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ngọt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các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ao</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hồ</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giếng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và</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lặng</a:t>
            </a:r>
            <a:endParaRPr lang="en-US" sz="57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65078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304800" y="281645"/>
            <a:ext cx="15163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b="1" dirty="0">
                <a:solidFill>
                  <a:srgbClr val="FF0000"/>
                </a:solidFill>
                <a:latin typeface="Times New Roman" pitchFamily="18" charset="0"/>
                <a:cs typeface="Times New Roman" pitchFamily="18" charset="0"/>
              </a:rPr>
              <a:t>HÌNH DẠNG NGOÀI VÀ DI CHUYỂN</a:t>
            </a:r>
          </a:p>
        </p:txBody>
      </p:sp>
      <p:sp>
        <p:nvSpPr>
          <p:cNvPr id="7176" name="Line 8"/>
          <p:cNvSpPr>
            <a:spLocks noChangeShapeType="1"/>
          </p:cNvSpPr>
          <p:nvPr/>
        </p:nvSpPr>
        <p:spPr bwMode="auto">
          <a:xfrm flipH="1">
            <a:off x="9144000" y="2857500"/>
            <a:ext cx="92076" cy="74295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pic>
        <p:nvPicPr>
          <p:cNvPr id="21514" name="Picture 10" descr="QUES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10676" y="2793207"/>
            <a:ext cx="695324" cy="52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thuy tuc hd ngo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1" y="5486400"/>
            <a:ext cx="4657726" cy="41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 Box 14"/>
          <p:cNvSpPr txBox="1">
            <a:spLocks noChangeArrowheads="1"/>
          </p:cNvSpPr>
          <p:nvPr/>
        </p:nvSpPr>
        <p:spPr bwMode="auto">
          <a:xfrm>
            <a:off x="9448800" y="9601200"/>
            <a:ext cx="85344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latin typeface="Times New Roman" pitchFamily="18" charset="0"/>
                <a:cs typeface="Times New Roman" pitchFamily="18" charset="0"/>
              </a:rPr>
              <a:t>Hình dạng ngoài của thủy tức</a:t>
            </a:r>
          </a:p>
        </p:txBody>
      </p:sp>
      <p:sp>
        <p:nvSpPr>
          <p:cNvPr id="21519" name="Line 15"/>
          <p:cNvSpPr>
            <a:spLocks noChangeShapeType="1"/>
          </p:cNvSpPr>
          <p:nvPr/>
        </p:nvSpPr>
        <p:spPr bwMode="auto">
          <a:xfrm flipV="1">
            <a:off x="12039600" y="8229600"/>
            <a:ext cx="2286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1" name="Line 17"/>
          <p:cNvSpPr>
            <a:spLocks noChangeShapeType="1"/>
          </p:cNvSpPr>
          <p:nvPr/>
        </p:nvSpPr>
        <p:spPr bwMode="auto">
          <a:xfrm flipV="1">
            <a:off x="12954000" y="6722270"/>
            <a:ext cx="1371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2" name="Line 18"/>
          <p:cNvSpPr>
            <a:spLocks noChangeShapeType="1"/>
          </p:cNvSpPr>
          <p:nvPr/>
        </p:nvSpPr>
        <p:spPr bwMode="auto">
          <a:xfrm>
            <a:off x="12801600" y="6036470"/>
            <a:ext cx="1524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3" name="Text Box 19"/>
          <p:cNvSpPr txBox="1">
            <a:spLocks noChangeArrowheads="1"/>
          </p:cNvSpPr>
          <p:nvPr/>
        </p:nvSpPr>
        <p:spPr bwMode="auto">
          <a:xfrm>
            <a:off x="14020800" y="7750970"/>
            <a:ext cx="1371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Đế</a:t>
            </a:r>
          </a:p>
        </p:txBody>
      </p:sp>
      <p:sp>
        <p:nvSpPr>
          <p:cNvPr id="21525" name="Text Box 21"/>
          <p:cNvSpPr txBox="1">
            <a:spLocks noChangeArrowheads="1"/>
          </p:cNvSpPr>
          <p:nvPr/>
        </p:nvSpPr>
        <p:spPr bwMode="auto">
          <a:xfrm>
            <a:off x="14020800" y="637937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Tua miệng</a:t>
            </a:r>
          </a:p>
        </p:txBody>
      </p:sp>
      <p:sp>
        <p:nvSpPr>
          <p:cNvPr id="21526" name="Text Box 22"/>
          <p:cNvSpPr txBox="1">
            <a:spLocks noChangeArrowheads="1"/>
          </p:cNvSpPr>
          <p:nvPr/>
        </p:nvSpPr>
        <p:spPr bwMode="auto">
          <a:xfrm>
            <a:off x="192667" y="2902744"/>
            <a:ext cx="8494134"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Cấu tạo ngoài: hình trụ dài</a:t>
            </a:r>
          </a:p>
        </p:txBody>
      </p:sp>
      <p:sp>
        <p:nvSpPr>
          <p:cNvPr id="21529" name="Text Box 25"/>
          <p:cNvSpPr txBox="1">
            <a:spLocks noChangeArrowheads="1"/>
          </p:cNvSpPr>
          <p:nvPr/>
        </p:nvSpPr>
        <p:spPr bwMode="auto">
          <a:xfrm>
            <a:off x="8991600" y="5143501"/>
            <a:ext cx="2438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0000FF"/>
                </a:solidFill>
                <a:latin typeface="Times New Roman" pitchFamily="18" charset="0"/>
                <a:cs typeface="Times New Roman" pitchFamily="18" charset="0"/>
              </a:rPr>
              <a:t>Lỗ miệng</a:t>
            </a:r>
          </a:p>
        </p:txBody>
      </p:sp>
      <p:sp>
        <p:nvSpPr>
          <p:cNvPr id="21530" name="AutoShape 26"/>
          <p:cNvSpPr>
            <a:spLocks noChangeArrowheads="1"/>
          </p:cNvSpPr>
          <p:nvPr/>
        </p:nvSpPr>
        <p:spPr bwMode="auto">
          <a:xfrm>
            <a:off x="9906000" y="2743200"/>
            <a:ext cx="8077200" cy="914400"/>
          </a:xfrm>
          <a:prstGeom prst="wedgeRectCallout">
            <a:avLst>
              <a:gd name="adj1" fmla="val -44222"/>
              <a:gd name="adj2" fmla="val 100000"/>
            </a:avLst>
          </a:prstGeom>
          <a:solidFill>
            <a:schemeClr val="tx2"/>
          </a:solidFill>
          <a:ln w="9525">
            <a:solidFill>
              <a:schemeClr val="tx1"/>
            </a:solidFill>
            <a:miter lim="800000"/>
            <a:headEnd/>
            <a:tailEnd/>
          </a:ln>
        </p:spPr>
        <p:txBody>
          <a:bodyPr lIns="163284" tIns="81642" rIns="163284" bIns="81642"/>
          <a:lstStyle/>
          <a:p>
            <a:pPr algn="ctr"/>
            <a:r>
              <a:rPr lang="en-US" b="1">
                <a:solidFill>
                  <a:schemeClr val="bg1"/>
                </a:solidFill>
                <a:latin typeface="Times New Roman" pitchFamily="18" charset="0"/>
                <a:cs typeface="Times New Roman" pitchFamily="18" charset="0"/>
              </a:rPr>
              <a:t>Trình bày hình dạng, cấu tạo ngoài của thủy tức?</a:t>
            </a:r>
          </a:p>
        </p:txBody>
      </p:sp>
      <p:pic>
        <p:nvPicPr>
          <p:cNvPr id="21531" name="Picture 27" descr="Image-187"/>
          <p:cNvPicPr>
            <a:picLocks noChangeAspect="1" noChangeArrowheads="1"/>
          </p:cNvPicPr>
          <p:nvPr/>
        </p:nvPicPr>
        <p:blipFill>
          <a:blip r:embed="rId4">
            <a:extLst>
              <a:ext uri="{28A0092B-C50C-407E-A947-70E740481C1C}">
                <a14:useLocalDpi xmlns:a14="http://schemas.microsoft.com/office/drawing/2010/main" val="0"/>
              </a:ext>
            </a:extLst>
          </a:blip>
          <a:srcRect r="59511"/>
          <a:stretch>
            <a:fillRect/>
          </a:stretch>
        </p:blipFill>
        <p:spPr bwMode="auto">
          <a:xfrm>
            <a:off x="13563600" y="37719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Text Box 28"/>
          <p:cNvSpPr txBox="1">
            <a:spLocks noChangeArrowheads="1"/>
          </p:cNvSpPr>
          <p:nvPr/>
        </p:nvSpPr>
        <p:spPr bwMode="auto">
          <a:xfrm>
            <a:off x="0" y="4232780"/>
            <a:ext cx="8686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dưới là đế </a:t>
            </a:r>
            <a:r>
              <a:rPr lang="en-US" sz="4300" b="1">
                <a:latin typeface="Times New Roman" pitchFamily="18" charset="0"/>
                <a:cs typeface="Times New Roman" pitchFamily="18" charset="0"/>
                <a:sym typeface="Wingdings" pitchFamily="2" charset="2"/>
              </a:rPr>
              <a:t></a:t>
            </a:r>
            <a:r>
              <a:rPr lang="en-US" sz="4300" b="1">
                <a:latin typeface="Times New Roman" pitchFamily="18" charset="0"/>
                <a:cs typeface="Times New Roman" pitchFamily="18" charset="0"/>
              </a:rPr>
              <a:t> bám.</a:t>
            </a:r>
          </a:p>
        </p:txBody>
      </p:sp>
      <p:sp>
        <p:nvSpPr>
          <p:cNvPr id="21533" name="Text Box 29"/>
          <p:cNvSpPr txBox="1">
            <a:spLocks noChangeArrowheads="1"/>
          </p:cNvSpPr>
          <p:nvPr/>
        </p:nvSpPr>
        <p:spPr bwMode="auto">
          <a:xfrm>
            <a:off x="152400" y="5882339"/>
            <a:ext cx="88392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trên có lỗ miệng, xung quanh có các tua miệng.</a:t>
            </a:r>
          </a:p>
        </p:txBody>
      </p:sp>
      <p:sp>
        <p:nvSpPr>
          <p:cNvPr id="21535" name="Freeform 31"/>
          <p:cNvSpPr>
            <a:spLocks/>
          </p:cNvSpPr>
          <p:nvPr/>
        </p:nvSpPr>
        <p:spPr bwMode="auto">
          <a:xfrm>
            <a:off x="11277600" y="5486400"/>
            <a:ext cx="457200" cy="2171700"/>
          </a:xfrm>
          <a:custGeom>
            <a:avLst/>
            <a:gdLst>
              <a:gd name="T0" fmla="*/ 2147483647 w 336"/>
              <a:gd name="T1" fmla="*/ 2147483647 h 624"/>
              <a:gd name="T2" fmla="*/ 2147483647 w 336"/>
              <a:gd name="T3" fmla="*/ 2147483647 h 624"/>
              <a:gd name="T4" fmla="*/ 0 w 336"/>
              <a:gd name="T5" fmla="*/ 0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336" y="624"/>
                </a:moveTo>
                <a:lnTo>
                  <a:pt x="336" y="144"/>
                </a:ln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6" name="AutoShape 32"/>
          <p:cNvSpPr>
            <a:spLocks noChangeArrowheads="1"/>
          </p:cNvSpPr>
          <p:nvPr/>
        </p:nvSpPr>
        <p:spPr bwMode="auto">
          <a:xfrm>
            <a:off x="9753600" y="2743200"/>
            <a:ext cx="8534400" cy="914400"/>
          </a:xfrm>
          <a:prstGeom prst="wedgeRectCallout">
            <a:avLst>
              <a:gd name="adj1" fmla="val -40958"/>
              <a:gd name="adj2" fmla="val 112500"/>
            </a:avLst>
          </a:prstGeom>
          <a:solidFill>
            <a:schemeClr val="tx2"/>
          </a:solidFill>
          <a:ln w="9525">
            <a:solidFill>
              <a:schemeClr val="tx1"/>
            </a:solidFill>
            <a:miter lim="800000"/>
            <a:headEnd/>
            <a:tailEnd/>
          </a:ln>
        </p:spPr>
        <p:txBody>
          <a:bodyPr lIns="163284" tIns="81642" rIns="163284" bIns="81642"/>
          <a:lstStyle/>
          <a:p>
            <a:pPr algn="ctr"/>
            <a:r>
              <a:rPr lang="en-US" sz="3600" b="1">
                <a:solidFill>
                  <a:schemeClr val="bg1"/>
                </a:solidFill>
                <a:latin typeface="Times New Roman" pitchFamily="18" charset="0"/>
                <a:cs typeface="Times New Roman" pitchFamily="18" charset="0"/>
              </a:rPr>
              <a:t>Cho biết kiểu đối xứng của thủy tức?</a:t>
            </a:r>
          </a:p>
        </p:txBody>
      </p:sp>
      <p:sp>
        <p:nvSpPr>
          <p:cNvPr id="21537" name="Line 33"/>
          <p:cNvSpPr>
            <a:spLocks noChangeShapeType="1"/>
          </p:cNvSpPr>
          <p:nvPr/>
        </p:nvSpPr>
        <p:spPr bwMode="auto">
          <a:xfrm>
            <a:off x="11887200" y="4686300"/>
            <a:ext cx="0" cy="45720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8" name="Text Box 34"/>
          <p:cNvSpPr txBox="1">
            <a:spLocks noChangeArrowheads="1"/>
          </p:cNvSpPr>
          <p:nvPr/>
        </p:nvSpPr>
        <p:spPr bwMode="auto">
          <a:xfrm>
            <a:off x="9448800" y="4229101"/>
            <a:ext cx="4724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Times New Roman" pitchFamily="18" charset="0"/>
                <a:cs typeface="Times New Roman" pitchFamily="18" charset="0"/>
              </a:rPr>
              <a:t>Trục đối xứng</a:t>
            </a:r>
          </a:p>
        </p:txBody>
      </p:sp>
      <p:sp>
        <p:nvSpPr>
          <p:cNvPr id="21539" name="Text Box 35"/>
          <p:cNvSpPr txBox="1">
            <a:spLocks noChangeArrowheads="1"/>
          </p:cNvSpPr>
          <p:nvPr/>
        </p:nvSpPr>
        <p:spPr bwMode="auto">
          <a:xfrm>
            <a:off x="0" y="8274844"/>
            <a:ext cx="9296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Đối xứng tỏa tròn.</a:t>
            </a:r>
          </a:p>
        </p:txBody>
      </p:sp>
    </p:spTree>
    <p:extLst>
      <p:ext uri="{BB962C8B-B14F-4D97-AF65-F5344CB8AC3E}">
        <p14:creationId xmlns:p14="http://schemas.microsoft.com/office/powerpoint/2010/main" val="894637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ppt_x"/>
                                          </p:val>
                                        </p:tav>
                                        <p:tav tm="100000">
                                          <p:val>
                                            <p:strVal val="#ppt_x"/>
                                          </p:val>
                                        </p:tav>
                                      </p:tavLst>
                                    </p:anim>
                                    <p:anim calcmode="lin" valueType="num">
                                      <p:cBhvr additive="base">
                                        <p:cTn id="8" dur="500" fill="hold"/>
                                        <p:tgtEl>
                                          <p:spTgt spid="21511"/>
                                        </p:tgtEl>
                                        <p:attrNameLst>
                                          <p:attrName>ppt_y</p:attrName>
                                        </p:attrNameLst>
                                      </p:cBhvr>
                                      <p:tavLst>
                                        <p:tav tm="0">
                                          <p:val>
                                            <p:strVal val="1+#ppt_h/2"/>
                                          </p:val>
                                        </p:tav>
                                        <p:tav tm="100000">
                                          <p:val>
                                            <p:strVal val="#ppt_y"/>
                                          </p:val>
                                        </p:tav>
                                      </p:tavLst>
                                    </p:anim>
                                  </p:childTnLst>
                                </p:cTn>
                              </p:par>
                              <p:par>
                                <p:cTn id="9" presetID="50" presetClass="entr" presetSubtype="0" decel="10000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anim calcmode="lin" valueType="num">
                                      <p:cBhvr>
                                        <p:cTn id="11" dur="500" fill="hold"/>
                                        <p:tgtEl>
                                          <p:spTgt spid="21514"/>
                                        </p:tgtEl>
                                        <p:attrNameLst>
                                          <p:attrName>ppt_w</p:attrName>
                                        </p:attrNameLst>
                                      </p:cBhvr>
                                      <p:tavLst>
                                        <p:tav tm="0">
                                          <p:val>
                                            <p:strVal val="#ppt_w+.3"/>
                                          </p:val>
                                        </p:tav>
                                        <p:tav tm="100000">
                                          <p:val>
                                            <p:strVal val="#ppt_w"/>
                                          </p:val>
                                        </p:tav>
                                      </p:tavLst>
                                    </p:anim>
                                    <p:anim calcmode="lin" valueType="num">
                                      <p:cBhvr>
                                        <p:cTn id="12" dur="500" fill="hold"/>
                                        <p:tgtEl>
                                          <p:spTgt spid="21514"/>
                                        </p:tgtEl>
                                        <p:attrNameLst>
                                          <p:attrName>ppt_h</p:attrName>
                                        </p:attrNameLst>
                                      </p:cBhvr>
                                      <p:tavLst>
                                        <p:tav tm="0">
                                          <p:val>
                                            <p:strVal val="#ppt_h"/>
                                          </p:val>
                                        </p:tav>
                                        <p:tav tm="100000">
                                          <p:val>
                                            <p:strVal val="#ppt_h"/>
                                          </p:val>
                                        </p:tav>
                                      </p:tavLst>
                                    </p:anim>
                                    <p:animEffect transition="in" filter="fade">
                                      <p:cBhvr>
                                        <p:cTn id="13" dur="500"/>
                                        <p:tgtEl>
                                          <p:spTgt spid="215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530"/>
                                        </p:tgtEl>
                                        <p:attrNameLst>
                                          <p:attrName>style.visibility</p:attrName>
                                        </p:attrNameLst>
                                      </p:cBhvr>
                                      <p:to>
                                        <p:strVal val="visible"/>
                                      </p:to>
                                    </p:set>
                                    <p:animEffect transition="in" filter="blinds(horizontal)">
                                      <p:cBhvr>
                                        <p:cTn id="18" dur="500"/>
                                        <p:tgtEl>
                                          <p:spTgt spid="21530"/>
                                        </p:tgtEl>
                                      </p:cBhvr>
                                    </p:animEffect>
                                  </p:childTnLst>
                                </p:cTn>
                              </p:par>
                              <p:par>
                                <p:cTn id="19" presetID="3" presetClass="entr" presetSubtype="10" fill="hold" nodeType="withEffect">
                                  <p:stCondLst>
                                    <p:cond delay="0"/>
                                  </p:stCondLst>
                                  <p:childTnLst>
                                    <p:set>
                                      <p:cBhvr>
                                        <p:cTn id="20" dur="1" fill="hold">
                                          <p:stCondLst>
                                            <p:cond delay="0"/>
                                          </p:stCondLst>
                                        </p:cTn>
                                        <p:tgtEl>
                                          <p:spTgt spid="21531"/>
                                        </p:tgtEl>
                                        <p:attrNameLst>
                                          <p:attrName>style.visibility</p:attrName>
                                        </p:attrNameLst>
                                      </p:cBhvr>
                                      <p:to>
                                        <p:strVal val="visible"/>
                                      </p:to>
                                    </p:set>
                                    <p:animEffect transition="in" filter="blinds(horizontal)">
                                      <p:cBhvr>
                                        <p:cTn id="21" dur="500"/>
                                        <p:tgtEl>
                                          <p:spTgt spid="215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529"/>
                                        </p:tgtEl>
                                        <p:attrNameLst>
                                          <p:attrName>style.visibility</p:attrName>
                                        </p:attrNameLst>
                                      </p:cBhvr>
                                      <p:to>
                                        <p:strVal val="visible"/>
                                      </p:to>
                                    </p:set>
                                    <p:animEffect transition="in" filter="blinds(horizontal)">
                                      <p:cBhvr>
                                        <p:cTn id="24" dur="500"/>
                                        <p:tgtEl>
                                          <p:spTgt spid="21529"/>
                                        </p:tgtEl>
                                      </p:cBhvr>
                                    </p:animEffect>
                                  </p:childTnLst>
                                </p:cTn>
                              </p:par>
                              <p:par>
                                <p:cTn id="25" presetID="3" presetClass="entr" presetSubtype="10" fill="hold" nodeType="with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blinds(horizontal)">
                                      <p:cBhvr>
                                        <p:cTn id="27" dur="500"/>
                                        <p:tgtEl>
                                          <p:spTgt spid="215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525"/>
                                        </p:tgtEl>
                                        <p:attrNameLst>
                                          <p:attrName>style.visibility</p:attrName>
                                        </p:attrNameLst>
                                      </p:cBhvr>
                                      <p:to>
                                        <p:strVal val="visible"/>
                                      </p:to>
                                    </p:set>
                                    <p:animEffect transition="in" filter="blinds(horizontal)">
                                      <p:cBhvr>
                                        <p:cTn id="30" dur="500"/>
                                        <p:tgtEl>
                                          <p:spTgt spid="215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35"/>
                                        </p:tgtEl>
                                        <p:attrNameLst>
                                          <p:attrName>style.visibility</p:attrName>
                                        </p:attrNameLst>
                                      </p:cBhvr>
                                      <p:to>
                                        <p:strVal val="visible"/>
                                      </p:to>
                                    </p:set>
                                    <p:animEffect transition="in" filter="blinds(horizontal)">
                                      <p:cBhvr>
                                        <p:cTn id="33" dur="500"/>
                                        <p:tgtEl>
                                          <p:spTgt spid="2153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522"/>
                                        </p:tgtEl>
                                        <p:attrNameLst>
                                          <p:attrName>style.visibility</p:attrName>
                                        </p:attrNameLst>
                                      </p:cBhvr>
                                      <p:to>
                                        <p:strVal val="visible"/>
                                      </p:to>
                                    </p:set>
                                    <p:animEffect transition="in" filter="blinds(horizontal)">
                                      <p:cBhvr>
                                        <p:cTn id="36" dur="500"/>
                                        <p:tgtEl>
                                          <p:spTgt spid="2152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blinds(horizontal)">
                                      <p:cBhvr>
                                        <p:cTn id="39" dur="500"/>
                                        <p:tgtEl>
                                          <p:spTgt spid="215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523"/>
                                        </p:tgtEl>
                                        <p:attrNameLst>
                                          <p:attrName>style.visibility</p:attrName>
                                        </p:attrNameLst>
                                      </p:cBhvr>
                                      <p:to>
                                        <p:strVal val="visible"/>
                                      </p:to>
                                    </p:set>
                                    <p:animEffect transition="in" filter="blinds(horizontal)">
                                      <p:cBhvr>
                                        <p:cTn id="42" dur="500"/>
                                        <p:tgtEl>
                                          <p:spTgt spid="2152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519"/>
                                        </p:tgtEl>
                                        <p:attrNameLst>
                                          <p:attrName>style.visibility</p:attrName>
                                        </p:attrNameLst>
                                      </p:cBhvr>
                                      <p:to>
                                        <p:strVal val="visible"/>
                                      </p:to>
                                    </p:set>
                                    <p:animEffect transition="in" filter="blinds(horizontal)">
                                      <p:cBhvr>
                                        <p:cTn id="45" dur="500"/>
                                        <p:tgtEl>
                                          <p:spTgt spid="2151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1518"/>
                                        </p:tgtEl>
                                        <p:attrNameLst>
                                          <p:attrName>style.visibility</p:attrName>
                                        </p:attrNameLst>
                                      </p:cBhvr>
                                      <p:to>
                                        <p:strVal val="visible"/>
                                      </p:to>
                                    </p:set>
                                    <p:animEffect transition="in" filter="blinds(horizontal)">
                                      <p:cBhvr>
                                        <p:cTn id="48" dur="500"/>
                                        <p:tgtEl>
                                          <p:spTgt spid="21518"/>
                                        </p:tgtEl>
                                      </p:cBhvr>
                                    </p:animEffect>
                                  </p:childTnLst>
                                </p:cTn>
                              </p:par>
                              <p:par>
                                <p:cTn id="49" presetID="21" presetClass="emph" presetSubtype="0" repeatCount="indefinite" fill="hold" grpId="1" nodeType="withEffect">
                                  <p:stCondLst>
                                    <p:cond delay="0"/>
                                  </p:stCondLst>
                                  <p:childTnLst>
                                    <p:animClr clrSpc="hsl" dir="cw">
                                      <p:cBhvr override="childStyle">
                                        <p:cTn id="50" dur="500" fill="hold"/>
                                        <p:tgtEl>
                                          <p:spTgt spid="21523"/>
                                        </p:tgtEl>
                                        <p:attrNameLst>
                                          <p:attrName>style.color</p:attrName>
                                        </p:attrNameLst>
                                      </p:cBhvr>
                                      <p:by>
                                        <p:hsl h="7200000" s="0" l="0"/>
                                      </p:by>
                                    </p:animClr>
                                    <p:animClr clrSpc="hsl" dir="cw">
                                      <p:cBhvr>
                                        <p:cTn id="51" dur="500" fill="hold"/>
                                        <p:tgtEl>
                                          <p:spTgt spid="21523"/>
                                        </p:tgtEl>
                                        <p:attrNameLst>
                                          <p:attrName>fillcolor</p:attrName>
                                        </p:attrNameLst>
                                      </p:cBhvr>
                                      <p:by>
                                        <p:hsl h="7200000" s="0" l="0"/>
                                      </p:by>
                                    </p:animClr>
                                    <p:animClr clrSpc="hsl" dir="cw">
                                      <p:cBhvr>
                                        <p:cTn id="52" dur="500" fill="hold"/>
                                        <p:tgtEl>
                                          <p:spTgt spid="21523"/>
                                        </p:tgtEl>
                                        <p:attrNameLst>
                                          <p:attrName>stroke.color</p:attrName>
                                        </p:attrNameLst>
                                      </p:cBhvr>
                                      <p:by>
                                        <p:hsl h="7200000" s="0" l="0"/>
                                      </p:by>
                                    </p:animClr>
                                    <p:set>
                                      <p:cBhvr>
                                        <p:cTn id="53" dur="500" fill="hold"/>
                                        <p:tgtEl>
                                          <p:spTgt spid="21523"/>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500" fill="hold"/>
                                        <p:tgtEl>
                                          <p:spTgt spid="21525"/>
                                        </p:tgtEl>
                                        <p:attrNameLst>
                                          <p:attrName>style.color</p:attrName>
                                        </p:attrNameLst>
                                      </p:cBhvr>
                                      <p:by>
                                        <p:hsl h="7200000" s="0" l="0"/>
                                      </p:by>
                                    </p:animClr>
                                    <p:animClr clrSpc="hsl" dir="cw">
                                      <p:cBhvr>
                                        <p:cTn id="56" dur="500" fill="hold"/>
                                        <p:tgtEl>
                                          <p:spTgt spid="21525"/>
                                        </p:tgtEl>
                                        <p:attrNameLst>
                                          <p:attrName>fillcolor</p:attrName>
                                        </p:attrNameLst>
                                      </p:cBhvr>
                                      <p:by>
                                        <p:hsl h="7200000" s="0" l="0"/>
                                      </p:by>
                                    </p:animClr>
                                    <p:animClr clrSpc="hsl" dir="cw">
                                      <p:cBhvr>
                                        <p:cTn id="57" dur="500" fill="hold"/>
                                        <p:tgtEl>
                                          <p:spTgt spid="21525"/>
                                        </p:tgtEl>
                                        <p:attrNameLst>
                                          <p:attrName>stroke.color</p:attrName>
                                        </p:attrNameLst>
                                      </p:cBhvr>
                                      <p:by>
                                        <p:hsl h="7200000" s="0" l="0"/>
                                      </p:by>
                                    </p:animClr>
                                    <p:set>
                                      <p:cBhvr>
                                        <p:cTn id="58" dur="500" fill="hold"/>
                                        <p:tgtEl>
                                          <p:spTgt spid="21525"/>
                                        </p:tgtEl>
                                        <p:attrNameLst>
                                          <p:attrName>fill.type</p:attrName>
                                        </p:attrNameLst>
                                      </p:cBhvr>
                                      <p:to>
                                        <p:strVal val="solid"/>
                                      </p:to>
                                    </p:set>
                                  </p:childTnLst>
                                </p:cTn>
                              </p:par>
                              <p:par>
                                <p:cTn id="59" presetID="21" presetClass="emph" presetSubtype="0" repeatCount="indefinite" fill="hold" grpId="1" nodeType="withEffect">
                                  <p:stCondLst>
                                    <p:cond delay="0"/>
                                  </p:stCondLst>
                                  <p:childTnLst>
                                    <p:animClr clrSpc="hsl" dir="cw">
                                      <p:cBhvr override="childStyle">
                                        <p:cTn id="60" dur="500" fill="hold"/>
                                        <p:tgtEl>
                                          <p:spTgt spid="21529"/>
                                        </p:tgtEl>
                                        <p:attrNameLst>
                                          <p:attrName>style.color</p:attrName>
                                        </p:attrNameLst>
                                      </p:cBhvr>
                                      <p:by>
                                        <p:hsl h="7200000" s="0" l="0"/>
                                      </p:by>
                                    </p:animClr>
                                    <p:animClr clrSpc="hsl" dir="cw">
                                      <p:cBhvr>
                                        <p:cTn id="61" dur="500" fill="hold"/>
                                        <p:tgtEl>
                                          <p:spTgt spid="21529"/>
                                        </p:tgtEl>
                                        <p:attrNameLst>
                                          <p:attrName>fillcolor</p:attrName>
                                        </p:attrNameLst>
                                      </p:cBhvr>
                                      <p:by>
                                        <p:hsl h="7200000" s="0" l="0"/>
                                      </p:by>
                                    </p:animClr>
                                    <p:animClr clrSpc="hsl" dir="cw">
                                      <p:cBhvr>
                                        <p:cTn id="62" dur="500" fill="hold"/>
                                        <p:tgtEl>
                                          <p:spTgt spid="21529"/>
                                        </p:tgtEl>
                                        <p:attrNameLst>
                                          <p:attrName>stroke.color</p:attrName>
                                        </p:attrNameLst>
                                      </p:cBhvr>
                                      <p:by>
                                        <p:hsl h="7200000" s="0" l="0"/>
                                      </p:by>
                                    </p:animClr>
                                    <p:set>
                                      <p:cBhvr>
                                        <p:cTn id="63" dur="500" fill="hold"/>
                                        <p:tgtEl>
                                          <p:spTgt spid="21529"/>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526"/>
                                        </p:tgtEl>
                                        <p:attrNameLst>
                                          <p:attrName>style.visibility</p:attrName>
                                        </p:attrNameLst>
                                      </p:cBhvr>
                                      <p:to>
                                        <p:strVal val="visible"/>
                                      </p:to>
                                    </p:set>
                                    <p:anim calcmode="lin" valueType="num">
                                      <p:cBhvr additive="base">
                                        <p:cTn id="68" dur="500" fill="hold"/>
                                        <p:tgtEl>
                                          <p:spTgt spid="21526"/>
                                        </p:tgtEl>
                                        <p:attrNameLst>
                                          <p:attrName>ppt_x</p:attrName>
                                        </p:attrNameLst>
                                      </p:cBhvr>
                                      <p:tavLst>
                                        <p:tav tm="0">
                                          <p:val>
                                            <p:strVal val="#ppt_x"/>
                                          </p:val>
                                        </p:tav>
                                        <p:tav tm="100000">
                                          <p:val>
                                            <p:strVal val="#ppt_x"/>
                                          </p:val>
                                        </p:tav>
                                      </p:tavLst>
                                    </p:anim>
                                    <p:anim calcmode="lin" valueType="num">
                                      <p:cBhvr additive="base">
                                        <p:cTn id="69" dur="500" fill="hold"/>
                                        <p:tgtEl>
                                          <p:spTgt spid="21526"/>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532"/>
                                        </p:tgtEl>
                                        <p:attrNameLst>
                                          <p:attrName>style.visibility</p:attrName>
                                        </p:attrNameLst>
                                      </p:cBhvr>
                                      <p:to>
                                        <p:strVal val="visible"/>
                                      </p:to>
                                    </p:set>
                                    <p:anim calcmode="lin" valueType="num">
                                      <p:cBhvr additive="base">
                                        <p:cTn id="74" dur="500" fill="hold"/>
                                        <p:tgtEl>
                                          <p:spTgt spid="21532"/>
                                        </p:tgtEl>
                                        <p:attrNameLst>
                                          <p:attrName>ppt_x</p:attrName>
                                        </p:attrNameLst>
                                      </p:cBhvr>
                                      <p:tavLst>
                                        <p:tav tm="0">
                                          <p:val>
                                            <p:strVal val="#ppt_x"/>
                                          </p:val>
                                        </p:tav>
                                        <p:tav tm="100000">
                                          <p:val>
                                            <p:strVal val="#ppt_x"/>
                                          </p:val>
                                        </p:tav>
                                      </p:tavLst>
                                    </p:anim>
                                    <p:anim calcmode="lin" valueType="num">
                                      <p:cBhvr additive="base">
                                        <p:cTn id="75" dur="500" fill="hold"/>
                                        <p:tgtEl>
                                          <p:spTgt spid="2153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1533"/>
                                        </p:tgtEl>
                                        <p:attrNameLst>
                                          <p:attrName>style.visibility</p:attrName>
                                        </p:attrNameLst>
                                      </p:cBhvr>
                                      <p:to>
                                        <p:strVal val="visible"/>
                                      </p:to>
                                    </p:set>
                                    <p:anim calcmode="lin" valueType="num">
                                      <p:cBhvr additive="base">
                                        <p:cTn id="80" dur="500" fill="hold"/>
                                        <p:tgtEl>
                                          <p:spTgt spid="21533"/>
                                        </p:tgtEl>
                                        <p:attrNameLst>
                                          <p:attrName>ppt_x</p:attrName>
                                        </p:attrNameLst>
                                      </p:cBhvr>
                                      <p:tavLst>
                                        <p:tav tm="0">
                                          <p:val>
                                            <p:strVal val="#ppt_x"/>
                                          </p:val>
                                        </p:tav>
                                        <p:tav tm="100000">
                                          <p:val>
                                            <p:strVal val="#ppt_x"/>
                                          </p:val>
                                        </p:tav>
                                      </p:tavLst>
                                    </p:anim>
                                    <p:anim calcmode="lin" valueType="num">
                                      <p:cBhvr additive="base">
                                        <p:cTn id="81" dur="500" fill="hold"/>
                                        <p:tgtEl>
                                          <p:spTgt spid="21533"/>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xit" presetSubtype="10" fill="hold" grpId="1" nodeType="clickEffect">
                                  <p:stCondLst>
                                    <p:cond delay="0"/>
                                  </p:stCondLst>
                                  <p:childTnLst>
                                    <p:animEffect transition="out" filter="checkerboard(across)">
                                      <p:cBhvr>
                                        <p:cTn id="85" dur="500"/>
                                        <p:tgtEl>
                                          <p:spTgt spid="21530"/>
                                        </p:tgtEl>
                                      </p:cBhvr>
                                    </p:animEffect>
                                    <p:set>
                                      <p:cBhvr>
                                        <p:cTn id="86" dur="1" fill="hold">
                                          <p:stCondLst>
                                            <p:cond delay="499"/>
                                          </p:stCondLst>
                                        </p:cTn>
                                        <p:tgtEl>
                                          <p:spTgt spid="21530"/>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21531"/>
                                        </p:tgtEl>
                                      </p:cBhvr>
                                    </p:animEffect>
                                    <p:set>
                                      <p:cBhvr>
                                        <p:cTn id="89" dur="1" fill="hold">
                                          <p:stCondLst>
                                            <p:cond delay="499"/>
                                          </p:stCondLst>
                                        </p:cTn>
                                        <p:tgtEl>
                                          <p:spTgt spid="21531"/>
                                        </p:tgtEl>
                                        <p:attrNameLst>
                                          <p:attrName>style.visibility</p:attrName>
                                        </p:attrNameLst>
                                      </p:cBhvr>
                                      <p:to>
                                        <p:strVal val="hidden"/>
                                      </p:to>
                                    </p:set>
                                  </p:childTnLst>
                                </p:cTn>
                              </p:par>
                              <p:par>
                                <p:cTn id="90" presetID="3" presetClass="entr" presetSubtype="10" fill="hold" grpId="0" nodeType="withEffect">
                                  <p:stCondLst>
                                    <p:cond delay="0"/>
                                  </p:stCondLst>
                                  <p:childTnLst>
                                    <p:set>
                                      <p:cBhvr>
                                        <p:cTn id="91" dur="1" fill="hold">
                                          <p:stCondLst>
                                            <p:cond delay="0"/>
                                          </p:stCondLst>
                                        </p:cTn>
                                        <p:tgtEl>
                                          <p:spTgt spid="21536"/>
                                        </p:tgtEl>
                                        <p:attrNameLst>
                                          <p:attrName>style.visibility</p:attrName>
                                        </p:attrNameLst>
                                      </p:cBhvr>
                                      <p:to>
                                        <p:strVal val="visible"/>
                                      </p:to>
                                    </p:set>
                                    <p:animEffect transition="in" filter="blinds(horizontal)">
                                      <p:cBhvr>
                                        <p:cTn id="92" dur="500"/>
                                        <p:tgtEl>
                                          <p:spTgt spid="21536"/>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21537"/>
                                        </p:tgtEl>
                                        <p:attrNameLst>
                                          <p:attrName>style.visibility</p:attrName>
                                        </p:attrNameLst>
                                      </p:cBhvr>
                                      <p:to>
                                        <p:strVal val="visible"/>
                                      </p:to>
                                    </p:set>
                                    <p:animEffect transition="in" filter="blinds(horizontal)">
                                      <p:cBhvr>
                                        <p:cTn id="95" dur="500"/>
                                        <p:tgtEl>
                                          <p:spTgt spid="21537"/>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21538"/>
                                        </p:tgtEl>
                                        <p:attrNameLst>
                                          <p:attrName>style.visibility</p:attrName>
                                        </p:attrNameLst>
                                      </p:cBhvr>
                                      <p:to>
                                        <p:strVal val="visible"/>
                                      </p:to>
                                    </p:set>
                                    <p:animEffect transition="in" filter="blinds(horizontal)">
                                      <p:cBhvr>
                                        <p:cTn id="98" dur="500"/>
                                        <p:tgtEl>
                                          <p:spTgt spid="21538"/>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539"/>
                                        </p:tgtEl>
                                        <p:attrNameLst>
                                          <p:attrName>style.visibility</p:attrName>
                                        </p:attrNameLst>
                                      </p:cBhvr>
                                      <p:to>
                                        <p:strVal val="visible"/>
                                      </p:to>
                                    </p:set>
                                    <p:anim calcmode="lin" valueType="num">
                                      <p:cBhvr additive="base">
                                        <p:cTn id="103" dur="500" fill="hold"/>
                                        <p:tgtEl>
                                          <p:spTgt spid="21539"/>
                                        </p:tgtEl>
                                        <p:attrNameLst>
                                          <p:attrName>ppt_x</p:attrName>
                                        </p:attrNameLst>
                                      </p:cBhvr>
                                      <p:tavLst>
                                        <p:tav tm="0">
                                          <p:val>
                                            <p:strVal val="#ppt_x"/>
                                          </p:val>
                                        </p:tav>
                                        <p:tav tm="100000">
                                          <p:val>
                                            <p:strVal val="#ppt_x"/>
                                          </p:val>
                                        </p:tav>
                                      </p:tavLst>
                                    </p:anim>
                                    <p:anim calcmode="lin" valueType="num">
                                      <p:cBhvr additive="base">
                                        <p:cTn id="104" dur="500" fill="hold"/>
                                        <p:tgtEl>
                                          <p:spTgt spid="21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8" grpId="0"/>
      <p:bldP spid="21519" grpId="0" animBg="1"/>
      <p:bldP spid="21521" grpId="0" animBg="1"/>
      <p:bldP spid="21522" grpId="0" animBg="1"/>
      <p:bldP spid="21523" grpId="0"/>
      <p:bldP spid="21523" grpId="1"/>
      <p:bldP spid="21525" grpId="0"/>
      <p:bldP spid="21525" grpId="1"/>
      <p:bldP spid="21526" grpId="0"/>
      <p:bldP spid="21529" grpId="0"/>
      <p:bldP spid="21529" grpId="1"/>
      <p:bldP spid="21530" grpId="0" animBg="1"/>
      <p:bldP spid="21530" grpId="1" animBg="1"/>
      <p:bldP spid="21532" grpId="0"/>
      <p:bldP spid="21533" grpId="0"/>
      <p:bldP spid="21535" grpId="0" animBg="1"/>
      <p:bldP spid="21536" grpId="0" animBg="1"/>
      <p:bldP spid="21537" grpId="0" animBg="1"/>
      <p:bldP spid="21538" grpId="0"/>
      <p:bldP spid="215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114300"/>
            <a:ext cx="16916400" cy="1028700"/>
          </a:xfrm>
          <a:prstGeom prst="bevel">
            <a:avLst>
              <a:gd name="adj" fmla="val 12500"/>
            </a:avLst>
          </a:prstGeom>
          <a:gradFill rotWithShape="1">
            <a:gsLst>
              <a:gs pos="0">
                <a:schemeClr val="bg1"/>
              </a:gs>
              <a:gs pos="100000">
                <a:srgbClr val="FFFF00"/>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b="1">
                <a:latin typeface="Times New Roman" pitchFamily="18" charset="0"/>
                <a:cs typeface="Times New Roman" pitchFamily="18" charset="0"/>
              </a:rPr>
              <a:t>Quan sát hình 8.2, mô tả bằng lời 2 cách di chuyển của thủy tức.</a:t>
            </a:r>
          </a:p>
        </p:txBody>
      </p:sp>
      <p:sp>
        <p:nvSpPr>
          <p:cNvPr id="2" name="Text Box 6"/>
          <p:cNvSpPr txBox="1">
            <a:spLocks noChangeArrowheads="1"/>
          </p:cNvSpPr>
          <p:nvPr/>
        </p:nvSpPr>
        <p:spPr bwMode="auto">
          <a:xfrm>
            <a:off x="3657600" y="7058025"/>
            <a:ext cx="106680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solidFill>
                  <a:srgbClr val="FF0000"/>
                </a:solidFill>
                <a:latin typeface="Times New Roman" pitchFamily="18" charset="0"/>
                <a:cs typeface="Times New Roman" pitchFamily="18" charset="0"/>
              </a:rPr>
              <a:t>Hình 8.2. Hai cách di chuyển ở thủy tức</a:t>
            </a:r>
          </a:p>
        </p:txBody>
      </p:sp>
      <p:sp>
        <p:nvSpPr>
          <p:cNvPr id="1033" name="AutoShape 9"/>
          <p:cNvSpPr>
            <a:spLocks noChangeArrowheads="1"/>
          </p:cNvSpPr>
          <p:nvPr/>
        </p:nvSpPr>
        <p:spPr bwMode="auto">
          <a:xfrm>
            <a:off x="0" y="7886700"/>
            <a:ext cx="17983200" cy="2400300"/>
          </a:xfrm>
          <a:prstGeom prst="cloudCallout">
            <a:avLst>
              <a:gd name="adj1" fmla="val -39564"/>
              <a:gd name="adj2" fmla="val -47281"/>
            </a:avLst>
          </a:prstGeom>
          <a:solidFill>
            <a:srgbClr val="FFFFCC"/>
          </a:solidFill>
          <a:ln w="34925">
            <a:solidFill>
              <a:schemeClr val="tx1">
                <a:lumMod val="95000"/>
                <a:lumOff val="5000"/>
              </a:schemeClr>
            </a:solidFill>
            <a:prstDash val="sysDash"/>
            <a:round/>
            <a:headEnd/>
            <a:tailEnd/>
          </a:ln>
        </p:spPr>
        <p:txBody>
          <a:bodyPr lIns="163284" tIns="81642" rIns="163284" bIns="81642"/>
          <a:lstStyle/>
          <a:p>
            <a:pPr algn="ctr">
              <a:defRPr/>
            </a:pPr>
            <a:r>
              <a:rPr lang="en-US" sz="4300" b="1">
                <a:solidFill>
                  <a:srgbClr val="0000FF"/>
                </a:solidFill>
                <a:latin typeface="Times New Roman" pitchFamily="18" charset="0"/>
                <a:cs typeface="Times New Roman" pitchFamily="18" charset="0"/>
              </a:rPr>
              <a:t>thủy </a:t>
            </a:r>
            <a:r>
              <a:rPr lang="en-US" sz="4300" b="1" dirty="0" err="1">
                <a:solidFill>
                  <a:srgbClr val="0000FF"/>
                </a:solidFill>
                <a:latin typeface="Times New Roman" pitchFamily="18" charset="0"/>
                <a:cs typeface="Times New Roman" pitchFamily="18" charset="0"/>
              </a:rPr>
              <a:t>tức</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đều</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từ</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trái</a:t>
            </a:r>
            <a:r>
              <a:rPr lang="en-US" sz="4300" b="1" dirty="0">
                <a:solidFill>
                  <a:srgbClr val="0000FF"/>
                </a:solidFill>
                <a:latin typeface="Times New Roman" pitchFamily="18" charset="0"/>
                <a:cs typeface="Times New Roman" pitchFamily="18" charset="0"/>
              </a:rPr>
              <a:t> sang </a:t>
            </a:r>
            <a:r>
              <a:rPr lang="en-US" sz="4300" b="1" dirty="0" err="1">
                <a:solidFill>
                  <a:srgbClr val="0000FF"/>
                </a:solidFill>
                <a:latin typeface="Times New Roman" pitchFamily="18" charset="0"/>
                <a:cs typeface="Times New Roman" pitchFamily="18" charset="0"/>
              </a:rPr>
              <a:t>phải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và</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khi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chúng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đã</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phối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hợp</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giữa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tua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miệng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với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sự</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uốn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nặn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nhào</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lộn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của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cơ</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thể</a:t>
            </a:r>
            <a:r>
              <a:rPr lang="en-US" sz="4300" b="1" dirty="0">
                <a:solidFill>
                  <a:srgbClr val="0000FF"/>
                </a:solidFill>
                <a:latin typeface="Times New Roman" pitchFamily="18" charset="0"/>
                <a:cs typeface="Times New Roman" pitchFamily="18" charset="0"/>
              </a:rPr>
              <a:t>.</a:t>
            </a:r>
          </a:p>
        </p:txBody>
      </p:sp>
      <p:pic>
        <p:nvPicPr>
          <p:cNvPr id="3077" name="Picture 5" descr="http://i1239.photobucket.com/albums/ff512/box_sinh/Sinh%207/Haicachdichuyenothuyt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111827"/>
            <a:ext cx="12753474" cy="681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5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heckerboard(across)">
                                      <p:cBhvr>
                                        <p:cTn id="7" dur="500"/>
                                        <p:tgtEl>
                                          <p:spTgt spid="1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1000" fill="hold"/>
                                        <p:tgtEl>
                                          <p:spTgt spid="1033"/>
                                        </p:tgtEl>
                                        <p:attrNameLst>
                                          <p:attrName>ppt_w</p:attrName>
                                        </p:attrNameLst>
                                      </p:cBhvr>
                                      <p:tavLst>
                                        <p:tav tm="0">
                                          <p:val>
                                            <p:fltVal val="0"/>
                                          </p:val>
                                        </p:tav>
                                        <p:tav tm="100000">
                                          <p:val>
                                            <p:strVal val="#ppt_w"/>
                                          </p:val>
                                        </p:tav>
                                      </p:tavLst>
                                    </p:anim>
                                    <p:anim calcmode="lin" valueType="num">
                                      <p:cBhvr>
                                        <p:cTn id="13" dur="1000" fill="hold"/>
                                        <p:tgtEl>
                                          <p:spTgt spid="1033"/>
                                        </p:tgtEl>
                                        <p:attrNameLst>
                                          <p:attrName>ppt_h</p:attrName>
                                        </p:attrNameLst>
                                      </p:cBhvr>
                                      <p:tavLst>
                                        <p:tav tm="0">
                                          <p:val>
                                            <p:fltVal val="0"/>
                                          </p:val>
                                        </p:tav>
                                        <p:tav tm="100000">
                                          <p:val>
                                            <p:strVal val="#ppt_h"/>
                                          </p:val>
                                        </p:tav>
                                      </p:tavLst>
                                    </p:anim>
                                    <p:anim calcmode="lin" valueType="num">
                                      <p:cBhvr>
                                        <p:cTn id="14" dur="1000" fill="hold"/>
                                        <p:tgtEl>
                                          <p:spTgt spid="10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10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uy tuc cat 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1288920"/>
            <a:ext cx="7886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thuy tuc cat 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451" y="1714500"/>
            <a:ext cx="6191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9020174" y="6626051"/>
            <a:ext cx="9067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ngang</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5" name="Text Box 7"/>
          <p:cNvSpPr txBox="1">
            <a:spLocks noChangeArrowheads="1"/>
          </p:cNvSpPr>
          <p:nvPr/>
        </p:nvSpPr>
        <p:spPr bwMode="auto">
          <a:xfrm>
            <a:off x="340302" y="7100686"/>
            <a:ext cx="86106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dọc</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6" name="Text Box 8"/>
          <p:cNvSpPr txBox="1">
            <a:spLocks noChangeArrowheads="1"/>
          </p:cNvSpPr>
          <p:nvPr/>
        </p:nvSpPr>
        <p:spPr bwMode="auto">
          <a:xfrm>
            <a:off x="7467600" y="24003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ngoài</a:t>
            </a:r>
            <a:endParaRPr lang="en-US" sz="3600" b="1" dirty="0">
              <a:solidFill>
                <a:srgbClr val="FF0000"/>
              </a:solidFill>
              <a:latin typeface="Times New Roman" pitchFamily="18" charset="0"/>
              <a:cs typeface="Times New Roman" pitchFamily="18" charset="0"/>
            </a:endParaRPr>
          </a:p>
        </p:txBody>
      </p:sp>
      <p:sp>
        <p:nvSpPr>
          <p:cNvPr id="10247" name="Text Box 9"/>
          <p:cNvSpPr txBox="1">
            <a:spLocks noChangeArrowheads="1"/>
          </p:cNvSpPr>
          <p:nvPr/>
        </p:nvSpPr>
        <p:spPr bwMode="auto">
          <a:xfrm>
            <a:off x="7315200" y="5050632"/>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endParaRPr lang="en-US" sz="3600" b="1" dirty="0">
              <a:solidFill>
                <a:srgbClr val="FF0000"/>
              </a:solidFill>
              <a:latin typeface="Times New Roman" pitchFamily="18" charset="0"/>
              <a:cs typeface="Times New Roman" pitchFamily="18" charset="0"/>
            </a:endParaRPr>
          </a:p>
        </p:txBody>
      </p:sp>
      <p:sp>
        <p:nvSpPr>
          <p:cNvPr id="10248" name="Text Box 10"/>
          <p:cNvSpPr txBox="1">
            <a:spLocks noChangeArrowheads="1"/>
          </p:cNvSpPr>
          <p:nvPr/>
        </p:nvSpPr>
        <p:spPr bwMode="auto">
          <a:xfrm>
            <a:off x="11734800" y="8001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Tầng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keo</a:t>
            </a:r>
            <a:endParaRPr lang="en-US" sz="3600" b="1" dirty="0">
              <a:solidFill>
                <a:srgbClr val="FF0000"/>
              </a:solidFill>
              <a:latin typeface="Times New Roman" pitchFamily="18" charset="0"/>
              <a:cs typeface="Times New Roman" pitchFamily="18" charset="0"/>
            </a:endParaRPr>
          </a:p>
        </p:txBody>
      </p:sp>
      <p:sp>
        <p:nvSpPr>
          <p:cNvPr id="10249" name="Line 11"/>
          <p:cNvSpPr>
            <a:spLocks noChangeShapeType="1"/>
          </p:cNvSpPr>
          <p:nvPr/>
        </p:nvSpPr>
        <p:spPr bwMode="auto">
          <a:xfrm flipH="1" flipV="1">
            <a:off x="13258800" y="1300163"/>
            <a:ext cx="152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0" name="Line 12"/>
          <p:cNvSpPr>
            <a:spLocks noChangeShapeType="1"/>
          </p:cNvSpPr>
          <p:nvPr/>
        </p:nvSpPr>
        <p:spPr bwMode="auto">
          <a:xfrm flipH="1" flipV="1">
            <a:off x="10210800" y="2743200"/>
            <a:ext cx="76200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1" name="Line 13"/>
          <p:cNvSpPr>
            <a:spLocks noChangeShapeType="1"/>
          </p:cNvSpPr>
          <p:nvPr/>
        </p:nvSpPr>
        <p:spPr bwMode="auto">
          <a:xfrm flipH="1">
            <a:off x="9906000" y="4343400"/>
            <a:ext cx="19812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2" name="Line 14"/>
          <p:cNvSpPr>
            <a:spLocks noChangeShapeType="1"/>
          </p:cNvSpPr>
          <p:nvPr/>
        </p:nvSpPr>
        <p:spPr bwMode="auto">
          <a:xfrm flipV="1">
            <a:off x="5334000" y="2857500"/>
            <a:ext cx="2438400"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3" name="Line 15"/>
          <p:cNvSpPr>
            <a:spLocks noChangeShapeType="1"/>
          </p:cNvSpPr>
          <p:nvPr/>
        </p:nvSpPr>
        <p:spPr bwMode="auto">
          <a:xfrm>
            <a:off x="5029200" y="4479132"/>
            <a:ext cx="2438400" cy="6643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 name="Text Box 7"/>
          <p:cNvSpPr txBox="1">
            <a:spLocks noChangeArrowheads="1"/>
          </p:cNvSpPr>
          <p:nvPr/>
        </p:nvSpPr>
        <p:spPr bwMode="auto">
          <a:xfrm>
            <a:off x="914400" y="277200"/>
            <a:ext cx="112776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a:solidFill>
                  <a:srgbClr val="FF0000"/>
                </a:solidFill>
                <a:latin typeface="Times New Roman" pitchFamily="18" charset="0"/>
                <a:cs typeface="Times New Roman" pitchFamily="18" charset="0"/>
              </a:rPr>
              <a:t>CẤU TẠO TRONG</a:t>
            </a:r>
          </a:p>
        </p:txBody>
      </p:sp>
      <p:sp>
        <p:nvSpPr>
          <p:cNvPr id="2" name="TextBox 1">
            <a:extLst>
              <a:ext uri="{FF2B5EF4-FFF2-40B4-BE49-F238E27FC236}">
                <a16:creationId xmlns:a16="http://schemas.microsoft.com/office/drawing/2014/main" id="{C2274215-A386-4893-8832-8B7ACBAFB6CD}"/>
              </a:ext>
            </a:extLst>
          </p:cNvPr>
          <p:cNvSpPr txBox="1"/>
          <p:nvPr/>
        </p:nvSpPr>
        <p:spPr>
          <a:xfrm>
            <a:off x="1838327" y="8164017"/>
            <a:ext cx="16449674" cy="1919205"/>
          </a:xfrm>
          <a:prstGeom prst="rect">
            <a:avLst/>
          </a:prstGeom>
          <a:noFill/>
        </p:spPr>
        <p:txBody>
          <a:bodyPr wrap="square" lIns="163284" tIns="81642" rIns="163284" bIns="81642" rtlCol="0">
            <a:spAutoFit/>
          </a:bodyPr>
          <a:lstStyle/>
          <a:p>
            <a:r>
              <a:rPr lang="en-US" sz="5700" b="1" dirty="0">
                <a:solidFill>
                  <a:schemeClr val="tx2">
                    <a:lumMod val="75000"/>
                  </a:schemeClr>
                </a:solidFill>
                <a:latin typeface="Times New Roman" pitchFamily="18" charset="0"/>
                <a:cs typeface="Times New Roman" pitchFamily="18" charset="0"/>
              </a:rPr>
              <a:t>-&gt; </a:t>
            </a:r>
            <a:r>
              <a:rPr lang="en-US" sz="5700" b="1" dirty="0" err="1">
                <a:solidFill>
                  <a:schemeClr val="tx2">
                    <a:lumMod val="75000"/>
                  </a:schemeClr>
                </a:solidFill>
                <a:latin typeface="Times New Roman" pitchFamily="18" charset="0"/>
                <a:cs typeface="Times New Roman" pitchFamily="18" charset="0"/>
              </a:rPr>
              <a:t>Thành</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cơ</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thể</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gồm</a:t>
            </a:r>
            <a:r>
              <a:rPr lang="en-US" sz="5700" b="1" dirty="0">
                <a:solidFill>
                  <a:schemeClr val="tx2">
                    <a:lumMod val="75000"/>
                  </a:schemeClr>
                </a:solidFill>
                <a:latin typeface="Times New Roman" pitchFamily="18" charset="0"/>
                <a:cs typeface="Times New Roman" pitchFamily="18" charset="0"/>
              </a:rPr>
              <a:t> 2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tế</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bào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ngoài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và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trong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Giữa</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hai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tầng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keo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mỏng</a:t>
            </a:r>
            <a:r>
              <a:rPr lang="en-US" sz="5700" b="1" dirty="0">
                <a:solidFill>
                  <a:schemeClr val="tx2">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798193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barn(inVertical)">
                                      <p:cBhvr>
                                        <p:cTn id="12" dur="500"/>
                                        <p:tgtEl>
                                          <p:spTgt spid="102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barn(inVertical)">
                                      <p:cBhvr>
                                        <p:cTn id="17" dur="5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024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6" name="Text Box 22"/>
          <p:cNvSpPr txBox="1">
            <a:spLocks noChangeArrowheads="1"/>
          </p:cNvSpPr>
          <p:nvPr/>
        </p:nvSpPr>
        <p:spPr bwMode="auto">
          <a:xfrm>
            <a:off x="152400" y="1361795"/>
            <a:ext cx="1399309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Thủy</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tức</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đưa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mồi</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động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vật</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nhỏ</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vào</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bằng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tua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a:t>
            </a:r>
          </a:p>
        </p:txBody>
      </p:sp>
      <p:sp>
        <p:nvSpPr>
          <p:cNvPr id="14346" name="Line 16"/>
          <p:cNvSpPr>
            <a:spLocks noChangeShapeType="1"/>
          </p:cNvSpPr>
          <p:nvPr/>
        </p:nvSpPr>
        <p:spPr bwMode="auto">
          <a:xfrm flipH="1">
            <a:off x="9296400" y="2400300"/>
            <a:ext cx="92076" cy="78867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347" name="Text Box 7"/>
          <p:cNvSpPr txBox="1">
            <a:spLocks noChangeArrowheads="1"/>
          </p:cNvSpPr>
          <p:nvPr/>
        </p:nvSpPr>
        <p:spPr bwMode="auto">
          <a:xfrm>
            <a:off x="-152400" y="267134"/>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dirty="0">
                <a:solidFill>
                  <a:srgbClr val="FF0000"/>
                </a:solidFill>
                <a:latin typeface="Times New Roman" pitchFamily="18" charset="0"/>
                <a:cs typeface="Times New Roman" pitchFamily="18" charset="0"/>
              </a:rPr>
              <a:t> </a:t>
            </a:r>
            <a:r>
              <a:rPr lang="en-US" sz="5700" b="1" dirty="0">
                <a:solidFill>
                  <a:srgbClr val="FF0000"/>
                </a:solidFill>
                <a:latin typeface="Times New Roman" pitchFamily="18" charset="0"/>
                <a:cs typeface="Times New Roman" pitchFamily="18" charset="0"/>
              </a:rPr>
              <a:t>DINH DƯỠNG</a:t>
            </a:r>
          </a:p>
        </p:txBody>
      </p:sp>
      <p:pic>
        <p:nvPicPr>
          <p:cNvPr id="29753" name="Picture 57" descr="ostracod_and_hy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1" y="3771900"/>
            <a:ext cx="60261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54" name="Text Box 58"/>
          <p:cNvSpPr txBox="1">
            <a:spLocks noChangeArrowheads="1"/>
          </p:cNvSpPr>
          <p:nvPr/>
        </p:nvSpPr>
        <p:spPr bwMode="auto">
          <a:xfrm>
            <a:off x="9296400" y="2809875"/>
            <a:ext cx="89916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AutoNum type="arabicParenR"/>
            </a:pPr>
            <a:r>
              <a:rPr lang="en-US">
                <a:solidFill>
                  <a:schemeClr val="bg1"/>
                </a:solidFill>
                <a:latin typeface="Times New Roman" pitchFamily="18" charset="0"/>
                <a:cs typeface="Times New Roman" pitchFamily="18" charset="0"/>
              </a:rPr>
              <a:t>Thủy tức đưa mồi vào miệng bằng cách nào?</a:t>
            </a:r>
          </a:p>
        </p:txBody>
      </p:sp>
      <p:sp>
        <p:nvSpPr>
          <p:cNvPr id="29755" name="Text Box 59"/>
          <p:cNvSpPr txBox="1">
            <a:spLocks noChangeArrowheads="1"/>
          </p:cNvSpPr>
          <p:nvPr/>
        </p:nvSpPr>
        <p:spPr bwMode="auto">
          <a:xfrm>
            <a:off x="9448800" y="2809875"/>
            <a:ext cx="88392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chemeClr val="bg1"/>
                </a:solidFill>
                <a:latin typeface="Times New Roman" pitchFamily="18" charset="0"/>
                <a:cs typeface="Times New Roman" pitchFamily="18" charset="0"/>
              </a:rPr>
              <a:t>2) Nhờ loại tế bào nào của cơ thể thủy tức mà mồi được tiêu hóa?</a:t>
            </a:r>
          </a:p>
        </p:txBody>
      </p:sp>
      <p:sp>
        <p:nvSpPr>
          <p:cNvPr id="4" name="Text Box 22"/>
          <p:cNvSpPr txBox="1">
            <a:spLocks noChangeArrowheads="1"/>
          </p:cNvSpPr>
          <p:nvPr/>
        </p:nvSpPr>
        <p:spPr bwMode="auto">
          <a:xfrm>
            <a:off x="152400" y="3359944"/>
            <a:ext cx="9296400"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Quá trình tiêu hóa thực hiện ở khoang ruột nhờ tế bào mô cơ – tiêu hóa.</a:t>
            </a:r>
          </a:p>
        </p:txBody>
      </p:sp>
      <p:sp>
        <p:nvSpPr>
          <p:cNvPr id="5" name="Text Box 22"/>
          <p:cNvSpPr txBox="1">
            <a:spLocks noChangeArrowheads="1"/>
          </p:cNvSpPr>
          <p:nvPr/>
        </p:nvSpPr>
        <p:spPr bwMode="auto">
          <a:xfrm>
            <a:off x="0" y="8255794"/>
            <a:ext cx="9296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Sự trao đổi khí thực hiện qua thành cơ thể.</a:t>
            </a:r>
          </a:p>
        </p:txBody>
      </p:sp>
      <p:grpSp>
        <p:nvGrpSpPr>
          <p:cNvPr id="2" name="Group 80"/>
          <p:cNvGrpSpPr>
            <a:grpSpLocks/>
          </p:cNvGrpSpPr>
          <p:nvPr/>
        </p:nvGrpSpPr>
        <p:grpSpPr bwMode="auto">
          <a:xfrm>
            <a:off x="9601200" y="4529138"/>
            <a:ext cx="5334000" cy="5757863"/>
            <a:chOff x="3024" y="1806"/>
            <a:chExt cx="1680" cy="2418"/>
          </a:xfrm>
        </p:grpSpPr>
        <p:pic>
          <p:nvPicPr>
            <p:cNvPr id="14364" name="Picture 60"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806"/>
              <a:ext cx="1111"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5" name="Text Box 76"/>
            <p:cNvSpPr txBox="1">
              <a:spLocks noChangeArrowheads="1"/>
            </p:cNvSpPr>
            <p:nvPr/>
          </p:nvSpPr>
          <p:spPr bwMode="auto">
            <a:xfrm>
              <a:off x="3072" y="1852"/>
              <a:ext cx="62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Times New Roman" pitchFamily="18" charset="0"/>
                  <a:cs typeface="Times New Roman" pitchFamily="18" charset="0"/>
                </a:rPr>
                <a:t>Miệng</a:t>
              </a:r>
            </a:p>
          </p:txBody>
        </p:sp>
        <p:sp>
          <p:nvSpPr>
            <p:cNvPr id="14366" name="Text Box 77"/>
            <p:cNvSpPr txBox="1">
              <a:spLocks noChangeArrowheads="1"/>
            </p:cNvSpPr>
            <p:nvPr/>
          </p:nvSpPr>
          <p:spPr bwMode="auto">
            <a:xfrm>
              <a:off x="3648" y="2466"/>
              <a:ext cx="10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Times New Roman" pitchFamily="18" charset="0"/>
                  <a:cs typeface="Times New Roman" pitchFamily="18" charset="0"/>
                </a:rPr>
                <a:t>Khoang ruột</a:t>
              </a:r>
            </a:p>
          </p:txBody>
        </p:sp>
        <p:sp>
          <p:nvSpPr>
            <p:cNvPr id="14367" name="Line 78"/>
            <p:cNvSpPr>
              <a:spLocks noChangeShapeType="1"/>
            </p:cNvSpPr>
            <p:nvPr/>
          </p:nvSpPr>
          <p:spPr bwMode="auto">
            <a:xfrm flipV="1">
              <a:off x="3312" y="1968"/>
              <a:ext cx="29"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68" name="Line 79"/>
            <p:cNvSpPr>
              <a:spLocks noChangeShapeType="1"/>
            </p:cNvSpPr>
            <p:nvPr/>
          </p:nvSpPr>
          <p:spPr bwMode="auto">
            <a:xfrm>
              <a:off x="3360" y="2688"/>
              <a:ext cx="288" cy="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3" name="Group 61"/>
          <p:cNvGrpSpPr>
            <a:grpSpLocks/>
          </p:cNvGrpSpPr>
          <p:nvPr/>
        </p:nvGrpSpPr>
        <p:grpSpPr bwMode="auto">
          <a:xfrm>
            <a:off x="10668000" y="7543804"/>
            <a:ext cx="7200900" cy="985838"/>
            <a:chOff x="3444" y="3168"/>
            <a:chExt cx="2172" cy="414"/>
          </a:xfrm>
        </p:grpSpPr>
        <p:sp>
          <p:nvSpPr>
            <p:cNvPr id="14361" name="Text Box 62"/>
            <p:cNvSpPr txBox="1">
              <a:spLocks noChangeArrowheads="1"/>
            </p:cNvSpPr>
            <p:nvPr/>
          </p:nvSpPr>
          <p:spPr bwMode="auto">
            <a:xfrm>
              <a:off x="4848" y="3168"/>
              <a:ext cx="76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a:solidFill>
                    <a:srgbClr val="FF0000"/>
                  </a:solidFill>
                  <a:latin typeface="Times New Roman" pitchFamily="18" charset="0"/>
                  <a:cs typeface="Times New Roman" pitchFamily="18" charset="0"/>
                </a:rPr>
                <a:t>Tế bào  mô cơ – tiêu hóa</a:t>
              </a:r>
            </a:p>
          </p:txBody>
        </p:sp>
        <p:pic>
          <p:nvPicPr>
            <p:cNvPr id="14362" name="Picture 63" descr="TB tieu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3264"/>
              <a:ext cx="62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3" name="Line 64"/>
            <p:cNvSpPr>
              <a:spLocks noChangeShapeType="1"/>
            </p:cNvSpPr>
            <p:nvPr/>
          </p:nvSpPr>
          <p:spPr bwMode="auto">
            <a:xfrm>
              <a:off x="3444" y="3408"/>
              <a:ext cx="864" cy="0"/>
            </a:xfrm>
            <a:prstGeom prst="line">
              <a:avLst/>
            </a:prstGeom>
            <a:noFill/>
            <a:ln w="28575">
              <a:solidFill>
                <a:srgbClr val="660066"/>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9777" name="Text Box 81"/>
          <p:cNvSpPr txBox="1">
            <a:spLocks noChangeArrowheads="1"/>
          </p:cNvSpPr>
          <p:nvPr/>
        </p:nvSpPr>
        <p:spPr bwMode="auto">
          <a:xfrm>
            <a:off x="9448800" y="2671763"/>
            <a:ext cx="8839200" cy="71887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Times New Roman" pitchFamily="18" charset="0"/>
                <a:cs typeface="Times New Roman" pitchFamily="18" charset="0"/>
              </a:rPr>
              <a:t>3) Thủy tức có ruột hình túi (ruột túi) nghĩa là chỉ có một lỗ miệng duy nhất thông với ngoài, vậy chúng thải bã bằng cách nào?</a:t>
            </a:r>
          </a:p>
        </p:txBody>
      </p:sp>
      <p:grpSp>
        <p:nvGrpSpPr>
          <p:cNvPr id="6" name="Group 84"/>
          <p:cNvGrpSpPr>
            <a:grpSpLocks/>
          </p:cNvGrpSpPr>
          <p:nvPr/>
        </p:nvGrpSpPr>
        <p:grpSpPr bwMode="auto">
          <a:xfrm>
            <a:off x="10210800" y="4686300"/>
            <a:ext cx="7467600" cy="5364957"/>
            <a:chOff x="3120" y="1437"/>
            <a:chExt cx="2352" cy="2253"/>
          </a:xfrm>
        </p:grpSpPr>
        <p:pic>
          <p:nvPicPr>
            <p:cNvPr id="14359" name="Picture 82" descr="18-_Tieu_hoa_o_thuy_tuc"/>
            <p:cNvPicPr>
              <a:picLocks noChangeAspect="1" noChangeArrowheads="1"/>
            </p:cNvPicPr>
            <p:nvPr/>
          </p:nvPicPr>
          <p:blipFill>
            <a:blip r:embed="rId6">
              <a:extLst>
                <a:ext uri="{28A0092B-C50C-407E-A947-70E740481C1C}">
                  <a14:useLocalDpi xmlns:a14="http://schemas.microsoft.com/office/drawing/2010/main" val="0"/>
                </a:ext>
              </a:extLst>
            </a:blip>
            <a:srcRect l="36279" t="18605"/>
            <a:stretch>
              <a:fillRect/>
            </a:stretch>
          </p:blipFill>
          <p:spPr bwMode="auto">
            <a:xfrm>
              <a:off x="3120" y="1437"/>
              <a:ext cx="2352" cy="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Rectangle 83"/>
            <p:cNvSpPr>
              <a:spLocks noChangeArrowheads="1"/>
            </p:cNvSpPr>
            <p:nvPr/>
          </p:nvSpPr>
          <p:spPr bwMode="auto">
            <a:xfrm>
              <a:off x="4512" y="273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500">
                  <a:solidFill>
                    <a:srgbClr val="FF0000"/>
                  </a:solidFill>
                  <a:latin typeface="Times New Roman" pitchFamily="18" charset="0"/>
                  <a:cs typeface="Times New Roman" pitchFamily="18" charset="0"/>
                </a:rPr>
                <a:t>Khoang ruột</a:t>
              </a:r>
            </a:p>
          </p:txBody>
        </p:sp>
      </p:grpSp>
      <p:sp>
        <p:nvSpPr>
          <p:cNvPr id="29781" name="AutoShape 85"/>
          <p:cNvSpPr>
            <a:spLocks noChangeArrowheads="1"/>
          </p:cNvSpPr>
          <p:nvPr/>
        </p:nvSpPr>
        <p:spPr bwMode="auto">
          <a:xfrm>
            <a:off x="10820400" y="4114800"/>
            <a:ext cx="7162800" cy="1371600"/>
          </a:xfrm>
          <a:prstGeom prst="wedgeEllipseCallout">
            <a:avLst>
              <a:gd name="adj1" fmla="val -43125"/>
              <a:gd name="adj2" fmla="val 78301"/>
            </a:avLst>
          </a:prstGeom>
          <a:gradFill rotWithShape="1">
            <a:gsLst>
              <a:gs pos="0">
                <a:srgbClr val="FFFF00"/>
              </a:gs>
              <a:gs pos="100000">
                <a:schemeClr val="bg1"/>
              </a:gs>
            </a:gsLst>
            <a:lin ang="5400000" scaled="1"/>
          </a:gradFill>
          <a:ln w="9525">
            <a:solidFill>
              <a:schemeClr val="tx1"/>
            </a:solidFill>
            <a:miter lim="800000"/>
            <a:headEnd/>
            <a:tailEnd/>
          </a:ln>
        </p:spPr>
        <p:txBody>
          <a:bodyPr lIns="163284" tIns="81642" rIns="163284" bIns="81642"/>
          <a:lstStyle/>
          <a:p>
            <a:pPr algn="ctr"/>
            <a:r>
              <a:rPr lang="en-US" sz="3600">
                <a:latin typeface="Times New Roman" pitchFamily="18" charset="0"/>
                <a:cs typeface="Times New Roman" pitchFamily="18" charset="0"/>
              </a:rPr>
              <a:t>Thủy tức hô hấp bằng cách nào?</a:t>
            </a:r>
          </a:p>
        </p:txBody>
      </p:sp>
      <p:sp>
        <p:nvSpPr>
          <p:cNvPr id="32" name="Text Box 22"/>
          <p:cNvSpPr txBox="1">
            <a:spLocks noChangeArrowheads="1"/>
          </p:cNvSpPr>
          <p:nvPr/>
        </p:nvSpPr>
        <p:spPr bwMode="auto">
          <a:xfrm>
            <a:off x="92076" y="6329363"/>
            <a:ext cx="9296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Thải bả ra ngoài qua lỗ miệng</a:t>
            </a:r>
          </a:p>
        </p:txBody>
      </p:sp>
    </p:spTree>
    <p:extLst>
      <p:ext uri="{BB962C8B-B14F-4D97-AF65-F5344CB8AC3E}">
        <p14:creationId xmlns:p14="http://schemas.microsoft.com/office/powerpoint/2010/main" val="1505989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753"/>
                                        </p:tgtEl>
                                        <p:attrNameLst>
                                          <p:attrName>style.visibility</p:attrName>
                                        </p:attrNameLst>
                                      </p:cBhvr>
                                      <p:to>
                                        <p:strVal val="visible"/>
                                      </p:to>
                                    </p:set>
                                    <p:animEffect transition="in" filter="checkerboard(across)">
                                      <p:cBhvr>
                                        <p:cTn id="7" dur="500"/>
                                        <p:tgtEl>
                                          <p:spTgt spid="297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54"/>
                                        </p:tgtEl>
                                        <p:attrNameLst>
                                          <p:attrName>style.visibility</p:attrName>
                                        </p:attrNameLst>
                                      </p:cBhvr>
                                      <p:to>
                                        <p:strVal val="visible"/>
                                      </p:to>
                                    </p:set>
                                    <p:animEffect transition="in" filter="checkerboard(across)">
                                      <p:cBhvr>
                                        <p:cTn id="10" dur="500"/>
                                        <p:tgtEl>
                                          <p:spTgt spid="297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1526"/>
                                        </p:tgtEl>
                                        <p:attrNameLst>
                                          <p:attrName>style.visibility</p:attrName>
                                        </p:attrNameLst>
                                      </p:cBhvr>
                                      <p:to>
                                        <p:strVal val="visible"/>
                                      </p:to>
                                    </p:set>
                                    <p:animEffect transition="in" filter="checkerboard(across)">
                                      <p:cBhvr>
                                        <p:cTn id="15" dur="500"/>
                                        <p:tgtEl>
                                          <p:spTgt spid="215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29753"/>
                                        </p:tgtEl>
                                      </p:cBhvr>
                                    </p:animEffect>
                                    <p:set>
                                      <p:cBhvr>
                                        <p:cTn id="20" dur="1" fill="hold">
                                          <p:stCondLst>
                                            <p:cond delay="499"/>
                                          </p:stCondLst>
                                        </p:cTn>
                                        <p:tgtEl>
                                          <p:spTgt spid="29753"/>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9754"/>
                                        </p:tgtEl>
                                      </p:cBhvr>
                                    </p:animEffect>
                                    <p:set>
                                      <p:cBhvr>
                                        <p:cTn id="23" dur="1" fill="hold">
                                          <p:stCondLst>
                                            <p:cond delay="499"/>
                                          </p:stCondLst>
                                        </p:cTn>
                                        <p:tgtEl>
                                          <p:spTgt spid="29754"/>
                                        </p:tgtEl>
                                        <p:attrNameLst>
                                          <p:attrName>style.visibility</p:attrName>
                                        </p:attrNameLst>
                                      </p:cBhvr>
                                      <p:to>
                                        <p:strVal val="hidden"/>
                                      </p:to>
                                    </p:set>
                                  </p:childTnLst>
                                </p:cTn>
                              </p:par>
                              <p:par>
                                <p:cTn id="24" presetID="8" presetClass="entr" presetSubtype="16" fill="hold" grpId="0" nodeType="withEffect">
                                  <p:stCondLst>
                                    <p:cond delay="0"/>
                                  </p:stCondLst>
                                  <p:childTnLst>
                                    <p:set>
                                      <p:cBhvr>
                                        <p:cTn id="25" dur="1" fill="hold">
                                          <p:stCondLst>
                                            <p:cond delay="0"/>
                                          </p:stCondLst>
                                        </p:cTn>
                                        <p:tgtEl>
                                          <p:spTgt spid="29755"/>
                                        </p:tgtEl>
                                        <p:attrNameLst>
                                          <p:attrName>style.visibility</p:attrName>
                                        </p:attrNameLst>
                                      </p:cBhvr>
                                      <p:to>
                                        <p:strVal val="visible"/>
                                      </p:to>
                                    </p:set>
                                    <p:animEffect transition="in" filter="diamond(in)">
                                      <p:cBhvr>
                                        <p:cTn id="26" dur="2000"/>
                                        <p:tgtEl>
                                          <p:spTgt spid="29755"/>
                                        </p:tgtEl>
                                      </p:cBhvr>
                                    </p:animEffect>
                                  </p:childTnLst>
                                </p:cTn>
                              </p:par>
                              <p:par>
                                <p:cTn id="27" presetID="3"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nodeType="clickEffect">
                                  <p:stCondLst>
                                    <p:cond delay="0"/>
                                  </p:stCondLst>
                                  <p:childTnLst>
                                    <p:animEffect transition="out" filter="blinds(horizontal)">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29755"/>
                                        </p:tgtEl>
                                      </p:cBhvr>
                                    </p:animEffect>
                                    <p:set>
                                      <p:cBhvr>
                                        <p:cTn id="45" dur="1" fill="hold">
                                          <p:stCondLst>
                                            <p:cond delay="499"/>
                                          </p:stCondLst>
                                        </p:cTn>
                                        <p:tgtEl>
                                          <p:spTgt spid="29755"/>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linds(horizontal)">
                                      <p:cBhvr>
                                        <p:cTn id="53" dur="500"/>
                                        <p:tgtEl>
                                          <p:spTgt spid="6"/>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9777"/>
                                        </p:tgtEl>
                                        <p:attrNameLst>
                                          <p:attrName>style.visibility</p:attrName>
                                        </p:attrNameLst>
                                      </p:cBhvr>
                                      <p:to>
                                        <p:strVal val="visible"/>
                                      </p:to>
                                    </p:set>
                                    <p:animEffect transition="in" filter="box(in)">
                                      <p:cBhvr>
                                        <p:cTn id="56" dur="500"/>
                                        <p:tgtEl>
                                          <p:spTgt spid="2977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heckerboard(across)">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xit" presetSubtype="10" fill="hold" grpId="1" nodeType="clickEffect">
                                  <p:stCondLst>
                                    <p:cond delay="0"/>
                                  </p:stCondLst>
                                  <p:childTnLst>
                                    <p:animEffect transition="out" filter="blinds(horizontal)">
                                      <p:cBhvr>
                                        <p:cTn id="65" dur="500"/>
                                        <p:tgtEl>
                                          <p:spTgt spid="29777"/>
                                        </p:tgtEl>
                                      </p:cBhvr>
                                    </p:animEffect>
                                    <p:set>
                                      <p:cBhvr>
                                        <p:cTn id="66" dur="1" fill="hold">
                                          <p:stCondLst>
                                            <p:cond delay="499"/>
                                          </p:stCondLst>
                                        </p:cTn>
                                        <p:tgtEl>
                                          <p:spTgt spid="29777"/>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781"/>
                                        </p:tgtEl>
                                        <p:attrNameLst>
                                          <p:attrName>style.visibility</p:attrName>
                                        </p:attrNameLst>
                                      </p:cBhvr>
                                      <p:to>
                                        <p:strVal val="visible"/>
                                      </p:to>
                                    </p:set>
                                    <p:anim calcmode="lin" valueType="num">
                                      <p:cBhvr additive="base">
                                        <p:cTn id="74" dur="500" fill="hold"/>
                                        <p:tgtEl>
                                          <p:spTgt spid="29781"/>
                                        </p:tgtEl>
                                        <p:attrNameLst>
                                          <p:attrName>ppt_x</p:attrName>
                                        </p:attrNameLst>
                                      </p:cBhvr>
                                      <p:tavLst>
                                        <p:tav tm="0">
                                          <p:val>
                                            <p:strVal val="#ppt_x"/>
                                          </p:val>
                                        </p:tav>
                                        <p:tav tm="100000">
                                          <p:val>
                                            <p:strVal val="#ppt_x"/>
                                          </p:val>
                                        </p:tav>
                                      </p:tavLst>
                                    </p:anim>
                                    <p:anim calcmode="lin" valueType="num">
                                      <p:cBhvr additive="base">
                                        <p:cTn id="75" dur="500" fill="hold"/>
                                        <p:tgtEl>
                                          <p:spTgt spid="29781"/>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checkerboard(across)">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6" grpId="0"/>
      <p:bldP spid="29754" grpId="0" animBg="1"/>
      <p:bldP spid="29754" grpId="1" animBg="1"/>
      <p:bldP spid="29755" grpId="0" animBg="1"/>
      <p:bldP spid="29755" grpId="1" animBg="1"/>
      <p:bldP spid="4" grpId="0"/>
      <p:bldP spid="29777" grpId="0" animBg="1"/>
      <p:bldP spid="29777" grpId="1" animBg="1"/>
      <p:bldP spid="297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a:solidFill>
                  <a:srgbClr val="FF0000"/>
                </a:solidFill>
                <a:latin typeface="Times New Roman" pitchFamily="18" charset="0"/>
                <a:cs typeface="Times New Roman" pitchFamily="18" charset="0"/>
              </a:rPr>
              <a:t>SINH SẢN.</a:t>
            </a:r>
          </a:p>
        </p:txBody>
      </p:sp>
      <p:sp>
        <p:nvSpPr>
          <p:cNvPr id="21526" name="Text Box 22"/>
          <p:cNvSpPr txBox="1">
            <a:spLocks noChangeArrowheads="1"/>
          </p:cNvSpPr>
          <p:nvPr/>
        </p:nvSpPr>
        <p:spPr bwMode="auto">
          <a:xfrm>
            <a:off x="438007" y="1408838"/>
            <a:ext cx="13887594"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1- Sinh sản vô tính: mọc chồi.</a:t>
            </a:r>
          </a:p>
        </p:txBody>
      </p:sp>
      <p:sp>
        <p:nvSpPr>
          <p:cNvPr id="30" name="Rectangle 3"/>
          <p:cNvSpPr txBox="1">
            <a:spLocks noChangeArrowheads="1"/>
          </p:cNvSpPr>
          <p:nvPr/>
        </p:nvSpPr>
        <p:spPr>
          <a:xfrm>
            <a:off x="9448800" y="2628901"/>
            <a:ext cx="8610600" cy="6679406"/>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a:latin typeface="Times New Roman" pitchFamily="18" charset="0"/>
                <a:cs typeface="Times New Roman" pitchFamily="18" charset="0"/>
              </a:rPr>
              <a:t>Khi đầy đủ thức ăn , thủy tức thường sinh sản vô tính bằng cách mọc chồi .</a:t>
            </a:r>
          </a:p>
          <a:p>
            <a:r>
              <a:rPr lang="en-US">
                <a:latin typeface="Times New Roman" pitchFamily="18" charset="0"/>
                <a:cs typeface="Times New Roman" pitchFamily="18" charset="0"/>
              </a:rPr>
              <a:t>Chồi con khi tự kiếm được thức ăn , tách khỏi cơ thể mẹ để sống độc lập</a:t>
            </a:r>
          </a:p>
        </p:txBody>
      </p:sp>
      <p:pic>
        <p:nvPicPr>
          <p:cNvPr id="31" name="Picture 4" descr="SGK-sinh-hoc11trang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34290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295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1000" fill="hold"/>
                                        <p:tgtEl>
                                          <p:spTgt spid="3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 calcmode="lin" valueType="num">
                                      <p:cBhvr>
                                        <p:cTn id="14" dur="1000" fill="hold"/>
                                        <p:tgtEl>
                                          <p:spTgt spid="3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edge">
                                      <p:cBhvr>
                                        <p:cTn id="2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79570" y="1828800"/>
            <a:ext cx="17068800" cy="6515100"/>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n-US" sz="6400" dirty="0">
                <a:latin typeface="Times New Roman" pitchFamily="18" charset="0"/>
                <a:cs typeface="Times New Roman" pitchFamily="18" charset="0"/>
              </a:rPr>
              <a:t>2. </a:t>
            </a:r>
            <a:r>
              <a:rPr lang="en-US" sz="6400" dirty="0" err="1">
                <a:latin typeface="Times New Roman" pitchFamily="18" charset="0"/>
                <a:cs typeface="Times New Roman" pitchFamily="18" charset="0"/>
              </a:rPr>
              <a:t>Sinh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sản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hữu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tính</a:t>
            </a:r>
            <a:r>
              <a:rPr lang="en-US" sz="6400" dirty="0">
                <a:latin typeface="Times New Roman" pitchFamily="18" charset="0"/>
                <a:cs typeface="Times New Roman" pitchFamily="18" charset="0"/>
              </a:rPr>
              <a:t> : </a:t>
            </a:r>
            <a:r>
              <a:rPr lang="en-US" sz="6400" b="1" dirty="0" err="1">
                <a:latin typeface="Times New Roman" pitchFamily="18" charset="0"/>
                <a:cs typeface="Times New Roman" pitchFamily="18" charset="0"/>
              </a:rPr>
              <a:t>hình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thành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tế</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bào</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sinh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dục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đực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và</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cái</a:t>
            </a:r>
            <a:r>
              <a:rPr lang="en-US" sz="6400" b="1" dirty="0">
                <a:latin typeface="Times New Roman" pitchFamily="18" charset="0"/>
                <a:cs typeface="Times New Roman" pitchFamily="18" charset="0"/>
              </a:rPr>
              <a:t>.</a:t>
            </a:r>
            <a:endParaRPr lang="en-US" sz="6400" dirty="0">
              <a:latin typeface="Times New Roman" pitchFamily="18" charset="0"/>
              <a:cs typeface="Times New Roman" pitchFamily="18" charset="0"/>
            </a:endParaRPr>
          </a:p>
          <a:p>
            <a:pPr eaLnBrk="1" hangingPunct="1"/>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p>
          <a:p>
            <a:pPr eaLnBrk="1" hangingPunct="1"/>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con </a:t>
            </a:r>
          </a:p>
          <a:p>
            <a:pPr eaLnBrk="1" hangingPunct="1"/>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p>
        </p:txBody>
      </p:sp>
      <p:sp>
        <p:nvSpPr>
          <p:cNvPr id="3"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a:solidFill>
                  <a:srgbClr val="FF0000"/>
                </a:solidFill>
                <a:latin typeface="Times New Roman" pitchFamily="18" charset="0"/>
                <a:cs typeface="Times New Roman" pitchFamily="18" charset="0"/>
              </a:rPr>
              <a:t>SINH SẢN.</a:t>
            </a:r>
          </a:p>
        </p:txBody>
      </p:sp>
    </p:spTree>
    <p:extLst>
      <p:ext uri="{BB962C8B-B14F-4D97-AF65-F5344CB8AC3E}">
        <p14:creationId xmlns:p14="http://schemas.microsoft.com/office/powerpoint/2010/main" val="3760880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p:cTn id="13" dur="1000" fill="hold"/>
                                        <p:tgtEl>
                                          <p:spTgt spid="34819">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34819">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48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4819">
                                            <p:txEl>
                                              <p:pRg st="2" end="2"/>
                                            </p:txEl>
                                          </p:spTgt>
                                        </p:tgtEl>
                                        <p:attrNameLst>
                                          <p:attrName>style.visibility</p:attrName>
                                        </p:attrNameLst>
                                      </p:cBhvr>
                                      <p:to>
                                        <p:strVal val="visible"/>
                                      </p:to>
                                    </p:set>
                                    <p:animEffect transition="in" filter="wipe(down)">
                                      <p:cBhvr>
                                        <p:cTn id="20" dur="500"/>
                                        <p:tgtEl>
                                          <p:spTgt spid="3481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p:cTn id="25" dur="1000" fill="hold"/>
                                        <p:tgtEl>
                                          <p:spTgt spid="34819">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34819">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u="sng" dirty="0">
                <a:solidFill>
                  <a:srgbClr val="FF0000"/>
                </a:solidFill>
                <a:latin typeface="Times New Roman" pitchFamily="18" charset="0"/>
                <a:cs typeface="Times New Roman" pitchFamily="18" charset="0"/>
              </a:rPr>
              <a:t>SINH SẢN</a:t>
            </a:r>
          </a:p>
        </p:txBody>
      </p:sp>
      <p:sp>
        <p:nvSpPr>
          <p:cNvPr id="17419" name="Line 10"/>
          <p:cNvSpPr>
            <a:spLocks noChangeShapeType="1"/>
          </p:cNvSpPr>
          <p:nvPr/>
        </p:nvSpPr>
        <p:spPr bwMode="auto">
          <a:xfrm flipH="1">
            <a:off x="9296400" y="3086100"/>
            <a:ext cx="92076" cy="72009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6" name="Text Box 22"/>
          <p:cNvSpPr txBox="1">
            <a:spLocks noChangeArrowheads="1"/>
          </p:cNvSpPr>
          <p:nvPr/>
        </p:nvSpPr>
        <p:spPr bwMode="auto">
          <a:xfrm>
            <a:off x="438007" y="1413123"/>
            <a:ext cx="8553594" cy="3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3- Tái sinh: </a:t>
            </a:r>
          </a:p>
          <a:p>
            <a:pPr eaLnBrk="1" hangingPunct="1">
              <a:spcBef>
                <a:spcPct val="50000"/>
              </a:spcBef>
            </a:pPr>
            <a:r>
              <a:rPr lang="en-US" sz="5700" b="1">
                <a:latin typeface="Times New Roman" pitchFamily="18" charset="0"/>
                <a:cs typeface="Times New Roman" pitchFamily="18" charset="0"/>
              </a:rPr>
              <a:t>Từ 1 phần cơ thể tạo nên cơ thể mới.</a:t>
            </a:r>
          </a:p>
        </p:txBody>
      </p:sp>
      <p:pic>
        <p:nvPicPr>
          <p:cNvPr id="30768" name="Picture 48"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9601200" y="5486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9" name="Picture 49"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600" y="6515101"/>
            <a:ext cx="4826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0" name="Picture 50"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3600" y="7429500"/>
            <a:ext cx="447676" cy="40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51"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4914900"/>
            <a:ext cx="1892300" cy="128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2" name="Picture 52"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7543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3" name="Picture 53"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56007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4" name="Picture 54"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392400" y="34290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5" name="Line 55"/>
          <p:cNvSpPr>
            <a:spLocks noChangeShapeType="1"/>
          </p:cNvSpPr>
          <p:nvPr/>
        </p:nvSpPr>
        <p:spPr bwMode="auto">
          <a:xfrm>
            <a:off x="117348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6" name="Line 56"/>
          <p:cNvSpPr>
            <a:spLocks noChangeShapeType="1"/>
          </p:cNvSpPr>
          <p:nvPr/>
        </p:nvSpPr>
        <p:spPr bwMode="auto">
          <a:xfrm>
            <a:off x="10210800" y="708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7" name="Line 57"/>
          <p:cNvSpPr>
            <a:spLocks noChangeShapeType="1"/>
          </p:cNvSpPr>
          <p:nvPr/>
        </p:nvSpPr>
        <p:spPr bwMode="auto">
          <a:xfrm flipV="1">
            <a:off x="10363200" y="6400800"/>
            <a:ext cx="914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8" name="Line 58"/>
          <p:cNvSpPr>
            <a:spLocks noChangeShapeType="1"/>
          </p:cNvSpPr>
          <p:nvPr/>
        </p:nvSpPr>
        <p:spPr bwMode="auto">
          <a:xfrm flipV="1">
            <a:off x="14630400" y="4800600"/>
            <a:ext cx="1066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9" name="Line 59"/>
          <p:cNvSpPr>
            <a:spLocks noChangeShapeType="1"/>
          </p:cNvSpPr>
          <p:nvPr/>
        </p:nvSpPr>
        <p:spPr bwMode="auto">
          <a:xfrm>
            <a:off x="14325600" y="7772400"/>
            <a:ext cx="12192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0" name="Line 60"/>
          <p:cNvSpPr>
            <a:spLocks noChangeShapeType="1"/>
          </p:cNvSpPr>
          <p:nvPr/>
        </p:nvSpPr>
        <p:spPr bwMode="auto">
          <a:xfrm>
            <a:off x="143256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4" name="Text Box 64"/>
          <p:cNvSpPr txBox="1">
            <a:spLocks noChangeArrowheads="1"/>
          </p:cNvSpPr>
          <p:nvPr/>
        </p:nvSpPr>
        <p:spPr bwMode="auto">
          <a:xfrm>
            <a:off x="9906000" y="9486901"/>
            <a:ext cx="79248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latin typeface="Times New Roman" pitchFamily="18" charset="0"/>
                <a:cs typeface="Times New Roman" pitchFamily="18" charset="0"/>
              </a:rPr>
              <a:t>Khả năng tái sinh của thủy tức</a:t>
            </a:r>
          </a:p>
        </p:txBody>
      </p:sp>
      <p:sp>
        <p:nvSpPr>
          <p:cNvPr id="17437" name="Oval Callout 28"/>
          <p:cNvSpPr>
            <a:spLocks noChangeArrowheads="1"/>
          </p:cNvSpPr>
          <p:nvPr/>
        </p:nvSpPr>
        <p:spPr bwMode="auto">
          <a:xfrm>
            <a:off x="9388477" y="670172"/>
            <a:ext cx="8321674" cy="2104862"/>
          </a:xfrm>
          <a:prstGeom prst="wedgeEllipseCallout">
            <a:avLst>
              <a:gd name="adj1" fmla="val -51787"/>
              <a:gd name="adj2" fmla="val 115194"/>
            </a:avLst>
          </a:prstGeom>
          <a:solidFill>
            <a:schemeClr val="bg1"/>
          </a:solidFill>
          <a:ln w="41275" cmpd="tri" algn="ctr">
            <a:solidFill>
              <a:srgbClr val="7030A0"/>
            </a:solidFill>
            <a:round/>
            <a:headEnd/>
            <a:tailEnd/>
          </a:ln>
        </p:spPr>
        <p:txBody>
          <a:bodyPr lIns="163284" tIns="81642" rIns="163284" bIns="81642"/>
          <a:lstStyle/>
          <a:p>
            <a:pPr eaLnBrk="0" hangingPunct="0"/>
            <a:r>
              <a:rPr lang="en-US" sz="4300">
                <a:latin typeface="Times New Roman" pitchFamily="18" charset="0"/>
                <a:cs typeface="Times New Roman" pitchFamily="18" charset="0"/>
              </a:rPr>
              <a:t>Hiện tượng tái sinh ở thủy tức như thế     nào?</a:t>
            </a:r>
          </a:p>
        </p:txBody>
      </p:sp>
      <p:pic>
        <p:nvPicPr>
          <p:cNvPr id="22" name="Picture 5" descr="247e4aaefe6e464824d2fe555039ef3f_44952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46" y="4061732"/>
            <a:ext cx="9144000" cy="467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68"/>
                                        </p:tgtEl>
                                        <p:attrNameLst>
                                          <p:attrName>style.visibility</p:attrName>
                                        </p:attrNameLst>
                                      </p:cBhvr>
                                      <p:to>
                                        <p:strVal val="visible"/>
                                      </p:to>
                                    </p:set>
                                    <p:animEffect transition="in" filter="blinds(horizontal)">
                                      <p:cBhvr>
                                        <p:cTn id="7" dur="500"/>
                                        <p:tgtEl>
                                          <p:spTgt spid="3076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784"/>
                                        </p:tgtEl>
                                        <p:attrNameLst>
                                          <p:attrName>style.visibility</p:attrName>
                                        </p:attrNameLst>
                                      </p:cBhvr>
                                      <p:to>
                                        <p:strVal val="visible"/>
                                      </p:to>
                                    </p:set>
                                    <p:animEffect transition="in" filter="checkerboard(across)">
                                      <p:cBhvr>
                                        <p:cTn id="10" dur="500"/>
                                        <p:tgtEl>
                                          <p:spTgt spid="307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777"/>
                                        </p:tgtEl>
                                        <p:attrNameLst>
                                          <p:attrName>style.visibility</p:attrName>
                                        </p:attrNameLst>
                                      </p:cBhvr>
                                      <p:to>
                                        <p:strVal val="visible"/>
                                      </p:to>
                                    </p:set>
                                    <p:animEffect transition="in" filter="blinds(horizontal)">
                                      <p:cBhvr>
                                        <p:cTn id="15" dur="500"/>
                                        <p:tgtEl>
                                          <p:spTgt spid="3077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776"/>
                                        </p:tgtEl>
                                        <p:attrNameLst>
                                          <p:attrName>style.visibility</p:attrName>
                                        </p:attrNameLst>
                                      </p:cBhvr>
                                      <p:to>
                                        <p:strVal val="visible"/>
                                      </p:to>
                                    </p:set>
                                    <p:animEffect transition="in" filter="blinds(horizontal)">
                                      <p:cBhvr>
                                        <p:cTn id="18" dur="500"/>
                                        <p:tgtEl>
                                          <p:spTgt spid="30776"/>
                                        </p:tgtEl>
                                      </p:cBhvr>
                                    </p:animEffect>
                                  </p:childTnLst>
                                </p:cTn>
                              </p:par>
                            </p:childTnLst>
                          </p:cTn>
                        </p:par>
                        <p:par>
                          <p:cTn id="19" fill="hold" nodeType="afterGroup">
                            <p:stCondLst>
                              <p:cond delay="500"/>
                            </p:stCondLst>
                            <p:childTnLst>
                              <p:par>
                                <p:cTn id="20" presetID="26" presetClass="emph" presetSubtype="0" repeatCount="indefinite" fill="hold" grpId="1" nodeType="afterEffect">
                                  <p:stCondLst>
                                    <p:cond delay="0"/>
                                  </p:stCondLst>
                                  <p:childTnLst>
                                    <p:animEffect transition="out" filter="fade">
                                      <p:cBhvr>
                                        <p:cTn id="21" dur="500" tmFilter="0, 0; .2, .5; .8, .5; 1, 0"/>
                                        <p:tgtEl>
                                          <p:spTgt spid="30777"/>
                                        </p:tgtEl>
                                      </p:cBhvr>
                                    </p:animEffect>
                                    <p:animScale>
                                      <p:cBhvr>
                                        <p:cTn id="22" dur="250" autoRev="1" fill="hold"/>
                                        <p:tgtEl>
                                          <p:spTgt spid="3077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30776"/>
                                        </p:tgtEl>
                                      </p:cBhvr>
                                    </p:animEffect>
                                    <p:animScale>
                                      <p:cBhvr>
                                        <p:cTn id="25" dur="250" autoRev="1" fill="hold"/>
                                        <p:tgtEl>
                                          <p:spTgt spid="30776"/>
                                        </p:tgtEl>
                                      </p:cBhvr>
                                      <p:by x="105000" y="105000"/>
                                    </p:animScale>
                                  </p:childTnLst>
                                </p:cTn>
                              </p:par>
                            </p:childTnLst>
                          </p:cTn>
                        </p:par>
                        <p:par>
                          <p:cTn id="26" fill="hold" nodeType="afterGroup">
                            <p:stCondLst>
                              <p:cond delay="1000"/>
                            </p:stCondLst>
                            <p:childTnLst>
                              <p:par>
                                <p:cTn id="27" presetID="9" presetClass="entr" presetSubtype="0" repeatCount="indefinite" fill="hold" grpId="0" nodeType="afterEffect">
                                  <p:stCondLst>
                                    <p:cond delay="0"/>
                                  </p:stCondLst>
                                  <p:childTnLst>
                                    <p:set>
                                      <p:cBhvr>
                                        <p:cTn id="28" dur="1" fill="hold">
                                          <p:stCondLst>
                                            <p:cond delay="0"/>
                                          </p:stCondLst>
                                        </p:cTn>
                                        <p:tgtEl>
                                          <p:spTgt spid="30775"/>
                                        </p:tgtEl>
                                        <p:attrNameLst>
                                          <p:attrName>style.visibility</p:attrName>
                                        </p:attrNameLst>
                                      </p:cBhvr>
                                      <p:to>
                                        <p:strVal val="visible"/>
                                      </p:to>
                                    </p:set>
                                    <p:animEffect transition="in" filter="dissolve">
                                      <p:cBhvr>
                                        <p:cTn id="29" dur="500"/>
                                        <p:tgtEl>
                                          <p:spTgt spid="30775"/>
                                        </p:tgtEl>
                                      </p:cBhvr>
                                    </p:animEffect>
                                  </p:childTnLst>
                                </p:cTn>
                              </p:par>
                            </p:childTnLst>
                          </p:cTn>
                        </p:par>
                        <p:par>
                          <p:cTn id="30" fill="hold" nodeType="afterGroup">
                            <p:stCondLst>
                              <p:cond delay="1500"/>
                            </p:stCondLst>
                            <p:childTnLst>
                              <p:par>
                                <p:cTn id="31" presetID="3" presetClass="entr" presetSubtype="10" fill="hold" nodeType="afterEffect">
                                  <p:stCondLst>
                                    <p:cond delay="0"/>
                                  </p:stCondLst>
                                  <p:childTnLst>
                                    <p:set>
                                      <p:cBhvr>
                                        <p:cTn id="32" dur="1" fill="hold">
                                          <p:stCondLst>
                                            <p:cond delay="0"/>
                                          </p:stCondLst>
                                        </p:cTn>
                                        <p:tgtEl>
                                          <p:spTgt spid="30769"/>
                                        </p:tgtEl>
                                        <p:attrNameLst>
                                          <p:attrName>style.visibility</p:attrName>
                                        </p:attrNameLst>
                                      </p:cBhvr>
                                      <p:to>
                                        <p:strVal val="visible"/>
                                      </p:to>
                                    </p:set>
                                    <p:animEffect transition="in" filter="blinds(horizontal)">
                                      <p:cBhvr>
                                        <p:cTn id="33" dur="1000"/>
                                        <p:tgtEl>
                                          <p:spTgt spid="30769"/>
                                        </p:tgtEl>
                                      </p:cBhvr>
                                    </p:animEffect>
                                  </p:childTnLst>
                                </p:cTn>
                              </p:par>
                              <p:par>
                                <p:cTn id="34" presetID="3" presetClass="entr" presetSubtype="10" fill="hold" nodeType="withEffect">
                                  <p:stCondLst>
                                    <p:cond delay="0"/>
                                  </p:stCondLst>
                                  <p:childTnLst>
                                    <p:set>
                                      <p:cBhvr>
                                        <p:cTn id="35" dur="1" fill="hold">
                                          <p:stCondLst>
                                            <p:cond delay="0"/>
                                          </p:stCondLst>
                                        </p:cTn>
                                        <p:tgtEl>
                                          <p:spTgt spid="30770"/>
                                        </p:tgtEl>
                                        <p:attrNameLst>
                                          <p:attrName>style.visibility</p:attrName>
                                        </p:attrNameLst>
                                      </p:cBhvr>
                                      <p:to>
                                        <p:strVal val="visible"/>
                                      </p:to>
                                    </p:set>
                                    <p:animEffect transition="in" filter="blinds(horizontal)">
                                      <p:cBhvr>
                                        <p:cTn id="36" dur="1000"/>
                                        <p:tgtEl>
                                          <p:spTgt spid="30770"/>
                                        </p:tgtEl>
                                      </p:cBhvr>
                                    </p:animEffect>
                                  </p:childTnLst>
                                </p:cTn>
                              </p:par>
                              <p:par>
                                <p:cTn id="37" presetID="3" presetClass="entr" presetSubtype="10" fill="hold" nodeType="withEffect">
                                  <p:stCondLst>
                                    <p:cond delay="0"/>
                                  </p:stCondLst>
                                  <p:childTnLst>
                                    <p:set>
                                      <p:cBhvr>
                                        <p:cTn id="38" dur="1" fill="hold">
                                          <p:stCondLst>
                                            <p:cond delay="0"/>
                                          </p:stCondLst>
                                        </p:cTn>
                                        <p:tgtEl>
                                          <p:spTgt spid="30771"/>
                                        </p:tgtEl>
                                        <p:attrNameLst>
                                          <p:attrName>style.visibility</p:attrName>
                                        </p:attrNameLst>
                                      </p:cBhvr>
                                      <p:to>
                                        <p:strVal val="visible"/>
                                      </p:to>
                                    </p:set>
                                    <p:animEffect transition="in" filter="blinds(horizontal)">
                                      <p:cBhvr>
                                        <p:cTn id="39" dur="1000"/>
                                        <p:tgtEl>
                                          <p:spTgt spid="307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repeatCount="indefinite" fill="hold" grpId="0" nodeType="clickEffect">
                                  <p:stCondLst>
                                    <p:cond delay="0"/>
                                  </p:stCondLst>
                                  <p:childTnLst>
                                    <p:set>
                                      <p:cBhvr>
                                        <p:cTn id="43" dur="1" fill="hold">
                                          <p:stCondLst>
                                            <p:cond delay="0"/>
                                          </p:stCondLst>
                                        </p:cTn>
                                        <p:tgtEl>
                                          <p:spTgt spid="30778"/>
                                        </p:tgtEl>
                                        <p:attrNameLst>
                                          <p:attrName>style.visibility</p:attrName>
                                        </p:attrNameLst>
                                      </p:cBhvr>
                                      <p:to>
                                        <p:strVal val="visible"/>
                                      </p:to>
                                    </p:set>
                                    <p:animEffect transition="in" filter="dissolve">
                                      <p:cBhvr>
                                        <p:cTn id="44" dur="500"/>
                                        <p:tgtEl>
                                          <p:spTgt spid="30778"/>
                                        </p:tgtEl>
                                      </p:cBhvr>
                                    </p:animEffect>
                                  </p:childTnLst>
                                </p:cTn>
                              </p:par>
                              <p:par>
                                <p:cTn id="45" presetID="9" presetClass="entr" presetSubtype="0" fill="hold" nodeType="withEffect">
                                  <p:stCondLst>
                                    <p:cond delay="0"/>
                                  </p:stCondLst>
                                  <p:childTnLst>
                                    <p:set>
                                      <p:cBhvr>
                                        <p:cTn id="46" dur="1" fill="hold">
                                          <p:stCondLst>
                                            <p:cond delay="0"/>
                                          </p:stCondLst>
                                        </p:cTn>
                                        <p:tgtEl>
                                          <p:spTgt spid="30774"/>
                                        </p:tgtEl>
                                        <p:attrNameLst>
                                          <p:attrName>style.visibility</p:attrName>
                                        </p:attrNameLst>
                                      </p:cBhvr>
                                      <p:to>
                                        <p:strVal val="visible"/>
                                      </p:to>
                                    </p:set>
                                    <p:animEffect transition="in" filter="dissolve">
                                      <p:cBhvr>
                                        <p:cTn id="47" dur="500"/>
                                        <p:tgtEl>
                                          <p:spTgt spid="30774"/>
                                        </p:tgtEl>
                                      </p:cBhvr>
                                    </p:animEffect>
                                  </p:childTnLst>
                                </p:cTn>
                              </p:par>
                            </p:childTnLst>
                          </p:cTn>
                        </p:par>
                        <p:par>
                          <p:cTn id="48" fill="hold" nodeType="afterGroup">
                            <p:stCondLst>
                              <p:cond delay="500"/>
                            </p:stCondLst>
                            <p:childTnLst>
                              <p:par>
                                <p:cTn id="49" presetID="9" presetClass="entr" presetSubtype="0" fill="hold" nodeType="afterEffect">
                                  <p:stCondLst>
                                    <p:cond delay="0"/>
                                  </p:stCondLst>
                                  <p:childTnLst>
                                    <p:set>
                                      <p:cBhvr>
                                        <p:cTn id="50" dur="1" fill="hold">
                                          <p:stCondLst>
                                            <p:cond delay="0"/>
                                          </p:stCondLst>
                                        </p:cTn>
                                        <p:tgtEl>
                                          <p:spTgt spid="30773"/>
                                        </p:tgtEl>
                                        <p:attrNameLst>
                                          <p:attrName>style.visibility</p:attrName>
                                        </p:attrNameLst>
                                      </p:cBhvr>
                                      <p:to>
                                        <p:strVal val="visible"/>
                                      </p:to>
                                    </p:set>
                                    <p:animEffect transition="in" filter="dissolve">
                                      <p:cBhvr>
                                        <p:cTn id="51" dur="500"/>
                                        <p:tgtEl>
                                          <p:spTgt spid="30773"/>
                                        </p:tgtEl>
                                      </p:cBhvr>
                                    </p:animEffect>
                                  </p:childTnLst>
                                </p:cTn>
                              </p:par>
                              <p:par>
                                <p:cTn id="52" presetID="9" presetClass="entr" presetSubtype="0" repeatCount="indefinite" fill="hold" grpId="0" nodeType="withEffect">
                                  <p:stCondLst>
                                    <p:cond delay="0"/>
                                  </p:stCondLst>
                                  <p:childTnLst>
                                    <p:set>
                                      <p:cBhvr>
                                        <p:cTn id="53" dur="1" fill="hold">
                                          <p:stCondLst>
                                            <p:cond delay="0"/>
                                          </p:stCondLst>
                                        </p:cTn>
                                        <p:tgtEl>
                                          <p:spTgt spid="30780"/>
                                        </p:tgtEl>
                                        <p:attrNameLst>
                                          <p:attrName>style.visibility</p:attrName>
                                        </p:attrNameLst>
                                      </p:cBhvr>
                                      <p:to>
                                        <p:strVal val="visible"/>
                                      </p:to>
                                    </p:set>
                                    <p:animEffect transition="in" filter="dissolve">
                                      <p:cBhvr>
                                        <p:cTn id="54" dur="500"/>
                                        <p:tgtEl>
                                          <p:spTgt spid="30780"/>
                                        </p:tgtEl>
                                      </p:cBhvr>
                                    </p:animEffect>
                                  </p:childTnLst>
                                </p:cTn>
                              </p:par>
                            </p:childTnLst>
                          </p:cTn>
                        </p:par>
                        <p:par>
                          <p:cTn id="55" fill="hold" nodeType="afterGroup">
                            <p:stCondLst>
                              <p:cond delay="1000"/>
                            </p:stCondLst>
                            <p:childTnLst>
                              <p:par>
                                <p:cTn id="56" presetID="9" presetClass="entr" presetSubtype="0" repeatCount="indefinite" fill="hold" grpId="0" nodeType="afterEffect">
                                  <p:stCondLst>
                                    <p:cond delay="0"/>
                                  </p:stCondLst>
                                  <p:childTnLst>
                                    <p:set>
                                      <p:cBhvr>
                                        <p:cTn id="57" dur="1" fill="hold">
                                          <p:stCondLst>
                                            <p:cond delay="0"/>
                                          </p:stCondLst>
                                        </p:cTn>
                                        <p:tgtEl>
                                          <p:spTgt spid="30779"/>
                                        </p:tgtEl>
                                        <p:attrNameLst>
                                          <p:attrName>style.visibility</p:attrName>
                                        </p:attrNameLst>
                                      </p:cBhvr>
                                      <p:to>
                                        <p:strVal val="visible"/>
                                      </p:to>
                                    </p:set>
                                    <p:animEffect transition="in" filter="dissolve">
                                      <p:cBhvr>
                                        <p:cTn id="58" dur="500"/>
                                        <p:tgtEl>
                                          <p:spTgt spid="30779"/>
                                        </p:tgtEl>
                                      </p:cBhvr>
                                    </p:animEffect>
                                  </p:childTnLst>
                                </p:cTn>
                              </p:par>
                              <p:par>
                                <p:cTn id="59" presetID="9" presetClass="entr" presetSubtype="0" fill="hold" nodeType="withEffect">
                                  <p:stCondLst>
                                    <p:cond delay="0"/>
                                  </p:stCondLst>
                                  <p:childTnLst>
                                    <p:set>
                                      <p:cBhvr>
                                        <p:cTn id="60" dur="1" fill="hold">
                                          <p:stCondLst>
                                            <p:cond delay="0"/>
                                          </p:stCondLst>
                                        </p:cTn>
                                        <p:tgtEl>
                                          <p:spTgt spid="30772"/>
                                        </p:tgtEl>
                                        <p:attrNameLst>
                                          <p:attrName>style.visibility</p:attrName>
                                        </p:attrNameLst>
                                      </p:cBhvr>
                                      <p:to>
                                        <p:strVal val="visible"/>
                                      </p:to>
                                    </p:set>
                                    <p:animEffect transition="in" filter="dissolve">
                                      <p:cBhvr>
                                        <p:cTn id="61" dur="500"/>
                                        <p:tgtEl>
                                          <p:spTgt spid="3077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heckerboard(across)">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775" grpId="0" animBg="1"/>
      <p:bldP spid="30776" grpId="0" animBg="1"/>
      <p:bldP spid="30776" grpId="1" animBg="1"/>
      <p:bldP spid="30777" grpId="0" animBg="1"/>
      <p:bldP spid="30777" grpId="1" animBg="1"/>
      <p:bldP spid="30778" grpId="0" animBg="1"/>
      <p:bldP spid="30779" grpId="0" animBg="1"/>
      <p:bldP spid="30780" grpId="0" animBg="1"/>
      <p:bldP spid="307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9060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6632" name="Text Box 8"/>
          <p:cNvSpPr txBox="1">
            <a:spLocks noChangeArrowheads="1"/>
          </p:cNvSpPr>
          <p:nvPr/>
        </p:nvSpPr>
        <p:spPr bwMode="auto">
          <a:xfrm>
            <a:off x="749300" y="2883695"/>
            <a:ext cx="7467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dirty="0" err="1">
                <a:solidFill>
                  <a:srgbClr val="CC3300"/>
                </a:solidFill>
                <a:latin typeface=".VnTime" pitchFamily="34" charset="0"/>
              </a:rPr>
              <a:t>Tr</a:t>
            </a:r>
            <a:r>
              <a:rPr lang="en-US" sz="5000" b="0" dirty="0">
                <a:solidFill>
                  <a:srgbClr val="CC3300"/>
                </a:solidFill>
                <a:latin typeface=".VnTime" pitchFamily="34" charset="0"/>
              </a:rPr>
              <a:t>¶ </a:t>
            </a:r>
            <a:r>
              <a:rPr lang="en-US" sz="5000" b="0" dirty="0" err="1">
                <a:solidFill>
                  <a:srgbClr val="CC3300"/>
                </a:solidFill>
                <a:latin typeface=".VnTime" pitchFamily="34" charset="0"/>
              </a:rPr>
              <a:t>Lêi</a:t>
            </a:r>
            <a:r>
              <a:rPr lang="en-US" sz="5000" b="0" dirty="0">
                <a:solidFill>
                  <a:srgbClr val="CC3300"/>
                </a:solidFill>
                <a:latin typeface=".VnTime" pitchFamily="34" charset="0"/>
              </a:rPr>
              <a:t>:</a:t>
            </a:r>
            <a:r>
              <a:rPr lang="en-US" sz="5000" b="0" dirty="0">
                <a:solidFill>
                  <a:srgbClr val="990099"/>
                </a:solidFill>
                <a:latin typeface=".VnTime" pitchFamily="34" charset="0"/>
              </a:rPr>
              <a:t> </a:t>
            </a:r>
            <a:r>
              <a:rPr lang="en-US" sz="5000" b="0" dirty="0" err="1">
                <a:solidFill>
                  <a:srgbClr val="FF3300"/>
                </a:solidFill>
                <a:latin typeface=".VnTime" pitchFamily="34" charset="0"/>
              </a:rPr>
              <a:t>H¶i</a:t>
            </a:r>
            <a:r>
              <a:rPr lang="en-US" sz="5000" b="0" dirty="0">
                <a:solidFill>
                  <a:srgbClr val="FF3300"/>
                </a:solidFill>
                <a:latin typeface=".VnTime" pitchFamily="34" charset="0"/>
              </a:rPr>
              <a:t> </a:t>
            </a:r>
            <a:r>
              <a:rPr lang="en-US" sz="5000" b="0" dirty="0" err="1">
                <a:solidFill>
                  <a:srgbClr val="FF3300"/>
                </a:solidFill>
                <a:latin typeface=".VnTime" pitchFamily="34" charset="0"/>
              </a:rPr>
              <a:t>quú</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c¬ </a:t>
            </a:r>
            <a:r>
              <a:rPr lang="en-US" sz="5000" b="0" dirty="0" err="1">
                <a:solidFill>
                  <a:srgbClr val="FF3300"/>
                </a:solidFill>
                <a:latin typeface=".VnTime" pitchFamily="34" charset="0"/>
              </a:rPr>
              <a:t>thÓ</a:t>
            </a:r>
            <a:r>
              <a:rPr lang="en-US" sz="5000" b="0" dirty="0">
                <a:solidFill>
                  <a:srgbClr val="FF3300"/>
                </a:solidFill>
                <a:latin typeface=".VnTime" pitchFamily="34" charset="0"/>
              </a:rPr>
              <a:t> </a:t>
            </a:r>
            <a:r>
              <a:rPr lang="en-US" sz="5000" b="0" dirty="0" err="1">
                <a:solidFill>
                  <a:srgbClr val="FF3300"/>
                </a:solidFill>
                <a:latin typeface=".VnTime" pitchFamily="34" charset="0"/>
              </a:rPr>
              <a:t>h×nh</a:t>
            </a:r>
            <a:r>
              <a:rPr lang="en-US" sz="5000" b="0" dirty="0">
                <a:solidFill>
                  <a:srgbClr val="FF3300"/>
                </a:solidFill>
                <a:latin typeface=".VnTime" pitchFamily="34" charset="0"/>
              </a:rPr>
              <a:t> </a:t>
            </a:r>
            <a:r>
              <a:rPr lang="en-US" sz="5000" b="0" dirty="0" err="1">
                <a:solidFill>
                  <a:srgbClr val="FF3300"/>
                </a:solidFill>
                <a:latin typeface=".VnTime" pitchFamily="34" charset="0"/>
              </a:rPr>
              <a:t>trô</a:t>
            </a:r>
            <a:r>
              <a:rPr lang="en-US" sz="5000" b="0" dirty="0">
                <a:solidFill>
                  <a:srgbClr val="FF3300"/>
                </a:solidFill>
                <a:latin typeface=".VnTime" pitchFamily="34" charset="0"/>
              </a:rPr>
              <a:t>, </a:t>
            </a:r>
            <a:r>
              <a:rPr lang="en-US" sz="5000" b="0" dirty="0" err="1">
                <a:solidFill>
                  <a:srgbClr val="FF3300"/>
                </a:solidFill>
                <a:latin typeface=".VnTime" pitchFamily="34" charset="0"/>
              </a:rPr>
              <a:t>kÝch</a:t>
            </a:r>
            <a:r>
              <a:rPr lang="en-US" sz="5000" b="0" dirty="0">
                <a:solidFill>
                  <a:srgbClr val="FF3300"/>
                </a:solidFill>
                <a:latin typeface=".VnTime" pitchFamily="34" charset="0"/>
              </a:rPr>
              <a:t> </a:t>
            </a:r>
            <a:r>
              <a:rPr lang="en-US" sz="5000" b="0" dirty="0" err="1">
                <a:solidFill>
                  <a:srgbClr val="FF3300"/>
                </a:solidFill>
                <a:latin typeface=".VnTime" pitchFamily="34" charset="0"/>
              </a:rPr>
              <a:t>th­</a:t>
            </a:r>
            <a:r>
              <a:rPr lang="en-US" sz="5000" b="0" dirty="0" err="1">
                <a:solidFill>
                  <a:srgbClr val="FF0000"/>
                </a:solidFill>
                <a:latin typeface="Times New Roman" pitchFamily="18" charset="0"/>
                <a:cs typeface="Times New Roman" pitchFamily="18" charset="0"/>
              </a:rPr>
              <a:t>ư</a:t>
            </a:r>
            <a:r>
              <a:rPr lang="en-US" sz="5000" b="0" dirty="0" err="1">
                <a:solidFill>
                  <a:srgbClr val="FF3300"/>
                </a:solidFill>
                <a:latin typeface=".VnTime" pitchFamily="34" charset="0"/>
              </a:rPr>
              <a:t>íc</a:t>
            </a:r>
            <a:r>
              <a:rPr lang="en-US" sz="5000" b="0" dirty="0">
                <a:solidFill>
                  <a:srgbClr val="FF3300"/>
                </a:solidFill>
                <a:latin typeface=".VnTime" pitchFamily="34" charset="0"/>
              </a:rPr>
              <a:t> </a:t>
            </a:r>
            <a:r>
              <a:rPr lang="en-US" sz="5000" b="0" dirty="0" err="1">
                <a:solidFill>
                  <a:srgbClr val="FF3300"/>
                </a:solidFill>
                <a:latin typeface=".VnTime" pitchFamily="34" charset="0"/>
              </a:rPr>
              <a:t>kho¶ng</a:t>
            </a:r>
            <a:r>
              <a:rPr lang="en-US" sz="5000" b="0" dirty="0">
                <a:solidFill>
                  <a:srgbClr val="FF3300"/>
                </a:solidFill>
                <a:latin typeface=".VnTime" pitchFamily="34" charset="0"/>
              </a:rPr>
              <a:t> </a:t>
            </a:r>
            <a:r>
              <a:rPr lang="en-US" sz="5000" b="0" dirty="0" err="1">
                <a:solidFill>
                  <a:srgbClr val="FF3300"/>
                </a:solidFill>
                <a:latin typeface=".VnTime" pitchFamily="34" charset="0"/>
              </a:rPr>
              <a:t>tõ</a:t>
            </a:r>
            <a:r>
              <a:rPr lang="en-US" sz="5000" b="0" dirty="0">
                <a:solidFill>
                  <a:srgbClr val="FF3300"/>
                </a:solidFill>
                <a:latin typeface=".VnTime" pitchFamily="34" charset="0"/>
              </a:rPr>
              <a:t> 2 cm ®</a:t>
            </a:r>
            <a:r>
              <a:rPr lang="en-US" sz="5000" b="0" dirty="0" err="1">
                <a:solidFill>
                  <a:srgbClr val="FF3300"/>
                </a:solidFill>
                <a:latin typeface=".VnTime" pitchFamily="34" charset="0"/>
              </a:rPr>
              <a:t>Õn</a:t>
            </a:r>
            <a:r>
              <a:rPr lang="en-US" sz="5000" b="0" dirty="0">
                <a:solidFill>
                  <a:srgbClr val="FF3300"/>
                </a:solidFill>
                <a:latin typeface=".VnTime" pitchFamily="34" charset="0"/>
              </a:rPr>
              <a:t> 5cm,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nhiÒu</a:t>
            </a:r>
            <a:r>
              <a:rPr lang="en-US" sz="5000" b="0" dirty="0">
                <a:solidFill>
                  <a:srgbClr val="FF3300"/>
                </a:solidFill>
                <a:latin typeface=".VnTime" pitchFamily="34" charset="0"/>
              </a:rPr>
              <a:t> </a:t>
            </a:r>
            <a:r>
              <a:rPr lang="en-US" sz="5000" b="0" dirty="0" err="1">
                <a:solidFill>
                  <a:srgbClr val="FF3300"/>
                </a:solidFill>
                <a:latin typeface=".VnTime" pitchFamily="34" charset="0"/>
              </a:rPr>
              <a:t>tua</a:t>
            </a:r>
            <a:r>
              <a:rPr lang="en-US" sz="5000" b="0" dirty="0">
                <a:solidFill>
                  <a:srgbClr val="FF3300"/>
                </a:solidFill>
                <a:latin typeface=".VnTime" pitchFamily="34" charset="0"/>
              </a:rPr>
              <a:t> </a:t>
            </a:r>
            <a:r>
              <a:rPr lang="en-US" sz="5000" b="0" dirty="0" err="1">
                <a:solidFill>
                  <a:srgbClr val="FF3300"/>
                </a:solidFill>
                <a:latin typeface=".VnTime" pitchFamily="34" charset="0"/>
              </a:rPr>
              <a:t>miÖng</a:t>
            </a:r>
            <a:r>
              <a:rPr lang="en-US" sz="5000" b="0" dirty="0">
                <a:solidFill>
                  <a:srgbClr val="FF3300"/>
                </a:solidFill>
                <a:latin typeface=".VnTime" pitchFamily="34" charset="0"/>
              </a:rPr>
              <a:t> </a:t>
            </a:r>
            <a:r>
              <a:rPr lang="en-US" sz="5000" b="0" dirty="0" err="1">
                <a:solidFill>
                  <a:srgbClr val="FF3300"/>
                </a:solidFill>
                <a:latin typeface=".VnTime" pitchFamily="34" charset="0"/>
              </a:rPr>
              <a:t>xÕp</a:t>
            </a:r>
            <a:r>
              <a:rPr lang="en-US" sz="5000" b="0" dirty="0">
                <a:solidFill>
                  <a:srgbClr val="FF3300"/>
                </a:solidFill>
                <a:latin typeface=".VnTime" pitchFamily="34" charset="0"/>
              </a:rPr>
              <a:t> ®</a:t>
            </a:r>
            <a:r>
              <a:rPr lang="en-US" sz="5000" b="0" dirty="0" err="1">
                <a:solidFill>
                  <a:srgbClr val="FF3300"/>
                </a:solidFill>
                <a:latin typeface=".VnTime" pitchFamily="34" charset="0"/>
              </a:rPr>
              <a:t>èi</a:t>
            </a:r>
            <a:r>
              <a:rPr lang="en-US" sz="5000" b="0" dirty="0">
                <a:solidFill>
                  <a:srgbClr val="FF3300"/>
                </a:solidFill>
                <a:latin typeface=".VnTime" pitchFamily="34" charset="0"/>
              </a:rPr>
              <a:t> </a:t>
            </a:r>
            <a:r>
              <a:rPr lang="en-US" sz="5000" b="0" dirty="0" err="1">
                <a:solidFill>
                  <a:srgbClr val="FF3300"/>
                </a:solidFill>
                <a:latin typeface=".VnTime" pitchFamily="34" charset="0"/>
              </a:rPr>
              <a:t>xøng</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th©n</a:t>
            </a:r>
            <a:r>
              <a:rPr lang="en-US" sz="5000" b="0" dirty="0">
                <a:solidFill>
                  <a:srgbClr val="FF3300"/>
                </a:solidFill>
                <a:latin typeface=".VnTime" pitchFamily="34" charset="0"/>
              </a:rPr>
              <a:t> vµ ®Õ </a:t>
            </a:r>
            <a:r>
              <a:rPr lang="en-US" sz="5000" b="0" dirty="0" err="1">
                <a:solidFill>
                  <a:srgbClr val="FF3300"/>
                </a:solidFill>
                <a:latin typeface=".VnTime" pitchFamily="34" charset="0"/>
              </a:rPr>
              <a:t>b¸m</a:t>
            </a:r>
            <a:r>
              <a:rPr lang="en-US" sz="5000" b="0" dirty="0">
                <a:solidFill>
                  <a:srgbClr val="FF3300"/>
                </a:solidFill>
                <a:latin typeface=".VnTime" pitchFamily="34" charset="0"/>
              </a:rPr>
              <a:t>.</a:t>
            </a:r>
          </a:p>
        </p:txBody>
      </p:sp>
      <p:sp>
        <p:nvSpPr>
          <p:cNvPr id="26633" name="Text Box 9"/>
          <p:cNvSpPr txBox="1">
            <a:spLocks noChangeArrowheads="1"/>
          </p:cNvSpPr>
          <p:nvPr/>
        </p:nvSpPr>
        <p:spPr bwMode="auto">
          <a:xfrm>
            <a:off x="749300" y="1485901"/>
            <a:ext cx="8382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Nªu cÊu t¹o cña h¶i quú?</a:t>
            </a:r>
          </a:p>
        </p:txBody>
      </p:sp>
      <p:sp>
        <p:nvSpPr>
          <p:cNvPr id="26634"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26635"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26636"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26637"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279159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1000" fill="hold"/>
                                        <p:tgtEl>
                                          <p:spTgt spid="26629"/>
                                        </p:tgtEl>
                                        <p:attrNameLst>
                                          <p:attrName>ppt_w</p:attrName>
                                        </p:attrNameLst>
                                      </p:cBhvr>
                                      <p:tavLst>
                                        <p:tav tm="0">
                                          <p:val>
                                            <p:strVal val="#ppt_w*0.70"/>
                                          </p:val>
                                        </p:tav>
                                        <p:tav tm="100000">
                                          <p:val>
                                            <p:strVal val="#ppt_w"/>
                                          </p:val>
                                        </p:tav>
                                      </p:tavLst>
                                    </p:anim>
                                    <p:anim calcmode="lin" valueType="num">
                                      <p:cBhvr>
                                        <p:cTn id="8" dur="1000" fill="hold"/>
                                        <p:tgtEl>
                                          <p:spTgt spid="26629"/>
                                        </p:tgtEl>
                                        <p:attrNameLst>
                                          <p:attrName>ppt_h</p:attrName>
                                        </p:attrNameLst>
                                      </p:cBhvr>
                                      <p:tavLst>
                                        <p:tav tm="0">
                                          <p:val>
                                            <p:strVal val="#ppt_h"/>
                                          </p:val>
                                        </p:tav>
                                        <p:tav tm="100000">
                                          <p:val>
                                            <p:strVal val="#ppt_h"/>
                                          </p:val>
                                        </p:tav>
                                      </p:tavLst>
                                    </p:anim>
                                    <p:animEffect transition="in" filter="fade">
                                      <p:cBhvr>
                                        <p:cTn id="9" dur="1000"/>
                                        <p:tgtEl>
                                          <p:spTgt spid="2662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6630"/>
                                        </p:tgtEl>
                                        <p:attrNameLst>
                                          <p:attrName>style.visibility</p:attrName>
                                        </p:attrNameLst>
                                      </p:cBhvr>
                                      <p:to>
                                        <p:strVal val="visible"/>
                                      </p:to>
                                    </p:set>
                                    <p:anim calcmode="lin" valueType="num">
                                      <p:cBhvr>
                                        <p:cTn id="12" dur="1000" fill="hold"/>
                                        <p:tgtEl>
                                          <p:spTgt spid="26630"/>
                                        </p:tgtEl>
                                        <p:attrNameLst>
                                          <p:attrName>ppt_w</p:attrName>
                                        </p:attrNameLst>
                                      </p:cBhvr>
                                      <p:tavLst>
                                        <p:tav tm="0">
                                          <p:val>
                                            <p:strVal val="#ppt_w*0.70"/>
                                          </p:val>
                                        </p:tav>
                                        <p:tav tm="100000">
                                          <p:val>
                                            <p:strVal val="#ppt_w"/>
                                          </p:val>
                                        </p:tav>
                                      </p:tavLst>
                                    </p:anim>
                                    <p:anim calcmode="lin" valueType="num">
                                      <p:cBhvr>
                                        <p:cTn id="13" dur="1000" fill="hold"/>
                                        <p:tgtEl>
                                          <p:spTgt spid="26630"/>
                                        </p:tgtEl>
                                        <p:attrNameLst>
                                          <p:attrName>ppt_h</p:attrName>
                                        </p:attrNameLst>
                                      </p:cBhvr>
                                      <p:tavLst>
                                        <p:tav tm="0">
                                          <p:val>
                                            <p:strVal val="#ppt_h"/>
                                          </p:val>
                                        </p:tav>
                                        <p:tav tm="100000">
                                          <p:val>
                                            <p:strVal val="#ppt_h"/>
                                          </p:val>
                                        </p:tav>
                                      </p:tavLst>
                                    </p:anim>
                                    <p:animEffect transition="in" filter="fade">
                                      <p:cBhvr>
                                        <p:cTn id="14" dur="1000"/>
                                        <p:tgtEl>
                                          <p:spTgt spid="266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p:cTn id="17" dur="1000" fill="hold"/>
                                        <p:tgtEl>
                                          <p:spTgt spid="26634"/>
                                        </p:tgtEl>
                                        <p:attrNameLst>
                                          <p:attrName>ppt_w</p:attrName>
                                        </p:attrNameLst>
                                      </p:cBhvr>
                                      <p:tavLst>
                                        <p:tav tm="0">
                                          <p:val>
                                            <p:strVal val="#ppt_w*0.70"/>
                                          </p:val>
                                        </p:tav>
                                        <p:tav tm="100000">
                                          <p:val>
                                            <p:strVal val="#ppt_w"/>
                                          </p:val>
                                        </p:tav>
                                      </p:tavLst>
                                    </p:anim>
                                    <p:anim calcmode="lin" valueType="num">
                                      <p:cBhvr>
                                        <p:cTn id="18" dur="1000" fill="hold"/>
                                        <p:tgtEl>
                                          <p:spTgt spid="26634"/>
                                        </p:tgtEl>
                                        <p:attrNameLst>
                                          <p:attrName>ppt_h</p:attrName>
                                        </p:attrNameLst>
                                      </p:cBhvr>
                                      <p:tavLst>
                                        <p:tav tm="0">
                                          <p:val>
                                            <p:strVal val="#ppt_h"/>
                                          </p:val>
                                        </p:tav>
                                        <p:tav tm="100000">
                                          <p:val>
                                            <p:strVal val="#ppt_h"/>
                                          </p:val>
                                        </p:tav>
                                      </p:tavLst>
                                    </p:anim>
                                    <p:animEffect transition="in" filter="fade">
                                      <p:cBhvr>
                                        <p:cTn id="19" dur="1000"/>
                                        <p:tgtEl>
                                          <p:spTgt spid="266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635"/>
                                        </p:tgtEl>
                                        <p:attrNameLst>
                                          <p:attrName>style.visibility</p:attrName>
                                        </p:attrNameLst>
                                      </p:cBhvr>
                                      <p:to>
                                        <p:strVal val="visible"/>
                                      </p:to>
                                    </p:set>
                                    <p:anim calcmode="lin" valueType="num">
                                      <p:cBhvr>
                                        <p:cTn id="22" dur="1000" fill="hold"/>
                                        <p:tgtEl>
                                          <p:spTgt spid="26635"/>
                                        </p:tgtEl>
                                        <p:attrNameLst>
                                          <p:attrName>ppt_w</p:attrName>
                                        </p:attrNameLst>
                                      </p:cBhvr>
                                      <p:tavLst>
                                        <p:tav tm="0">
                                          <p:val>
                                            <p:strVal val="#ppt_w*0.70"/>
                                          </p:val>
                                        </p:tav>
                                        <p:tav tm="100000">
                                          <p:val>
                                            <p:strVal val="#ppt_w"/>
                                          </p:val>
                                        </p:tav>
                                      </p:tavLst>
                                    </p:anim>
                                    <p:anim calcmode="lin" valueType="num">
                                      <p:cBhvr>
                                        <p:cTn id="23" dur="1000" fill="hold"/>
                                        <p:tgtEl>
                                          <p:spTgt spid="26635"/>
                                        </p:tgtEl>
                                        <p:attrNameLst>
                                          <p:attrName>ppt_h</p:attrName>
                                        </p:attrNameLst>
                                      </p:cBhvr>
                                      <p:tavLst>
                                        <p:tav tm="0">
                                          <p:val>
                                            <p:strVal val="#ppt_h"/>
                                          </p:val>
                                        </p:tav>
                                        <p:tav tm="100000">
                                          <p:val>
                                            <p:strVal val="#ppt_h"/>
                                          </p:val>
                                        </p:tav>
                                      </p:tavLst>
                                    </p:anim>
                                    <p:animEffect transition="in" filter="fade">
                                      <p:cBhvr>
                                        <p:cTn id="24" dur="1000"/>
                                        <p:tgtEl>
                                          <p:spTgt spid="2663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6636"/>
                                        </p:tgtEl>
                                        <p:attrNameLst>
                                          <p:attrName>style.visibility</p:attrName>
                                        </p:attrNameLst>
                                      </p:cBhvr>
                                      <p:to>
                                        <p:strVal val="visible"/>
                                      </p:to>
                                    </p:set>
                                    <p:anim calcmode="lin" valueType="num">
                                      <p:cBhvr>
                                        <p:cTn id="27" dur="1000" fill="hold"/>
                                        <p:tgtEl>
                                          <p:spTgt spid="26636"/>
                                        </p:tgtEl>
                                        <p:attrNameLst>
                                          <p:attrName>ppt_w</p:attrName>
                                        </p:attrNameLst>
                                      </p:cBhvr>
                                      <p:tavLst>
                                        <p:tav tm="0">
                                          <p:val>
                                            <p:strVal val="#ppt_w*0.70"/>
                                          </p:val>
                                        </p:tav>
                                        <p:tav tm="100000">
                                          <p:val>
                                            <p:strVal val="#ppt_w"/>
                                          </p:val>
                                        </p:tav>
                                      </p:tavLst>
                                    </p:anim>
                                    <p:anim calcmode="lin" valueType="num">
                                      <p:cBhvr>
                                        <p:cTn id="28" dur="1000" fill="hold"/>
                                        <p:tgtEl>
                                          <p:spTgt spid="26636"/>
                                        </p:tgtEl>
                                        <p:attrNameLst>
                                          <p:attrName>ppt_h</p:attrName>
                                        </p:attrNameLst>
                                      </p:cBhvr>
                                      <p:tavLst>
                                        <p:tav tm="0">
                                          <p:val>
                                            <p:strVal val="#ppt_h"/>
                                          </p:val>
                                        </p:tav>
                                        <p:tav tm="100000">
                                          <p:val>
                                            <p:strVal val="#ppt_h"/>
                                          </p:val>
                                        </p:tav>
                                      </p:tavLst>
                                    </p:anim>
                                    <p:animEffect transition="in" filter="fade">
                                      <p:cBhvr>
                                        <p:cTn id="29" dur="1000"/>
                                        <p:tgtEl>
                                          <p:spTgt spid="2663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6637"/>
                                        </p:tgtEl>
                                        <p:attrNameLst>
                                          <p:attrName>style.visibility</p:attrName>
                                        </p:attrNameLst>
                                      </p:cBhvr>
                                      <p:to>
                                        <p:strVal val="visible"/>
                                      </p:to>
                                    </p:set>
                                    <p:anim calcmode="lin" valueType="num">
                                      <p:cBhvr>
                                        <p:cTn id="32" dur="1000" fill="hold"/>
                                        <p:tgtEl>
                                          <p:spTgt spid="26637"/>
                                        </p:tgtEl>
                                        <p:attrNameLst>
                                          <p:attrName>ppt_w</p:attrName>
                                        </p:attrNameLst>
                                      </p:cBhvr>
                                      <p:tavLst>
                                        <p:tav tm="0">
                                          <p:val>
                                            <p:strVal val="#ppt_w*0.70"/>
                                          </p:val>
                                        </p:tav>
                                        <p:tav tm="100000">
                                          <p:val>
                                            <p:strVal val="#ppt_w"/>
                                          </p:val>
                                        </p:tav>
                                      </p:tavLst>
                                    </p:anim>
                                    <p:anim calcmode="lin" valueType="num">
                                      <p:cBhvr>
                                        <p:cTn id="33" dur="1000" fill="hold"/>
                                        <p:tgtEl>
                                          <p:spTgt spid="26637"/>
                                        </p:tgtEl>
                                        <p:attrNameLst>
                                          <p:attrName>ppt_h</p:attrName>
                                        </p:attrNameLst>
                                      </p:cBhvr>
                                      <p:tavLst>
                                        <p:tav tm="0">
                                          <p:val>
                                            <p:strVal val="#ppt_h"/>
                                          </p:val>
                                        </p:tav>
                                        <p:tav tm="100000">
                                          <p:val>
                                            <p:strVal val="#ppt_h"/>
                                          </p:val>
                                        </p:tav>
                                      </p:tavLst>
                                    </p:anim>
                                    <p:animEffect transition="in" filter="fade">
                                      <p:cBhvr>
                                        <p:cTn id="34" dur="1000"/>
                                        <p:tgtEl>
                                          <p:spTgt spid="266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26633"/>
                                        </p:tgtEl>
                                        <p:attrNameLst>
                                          <p:attrName>style.visibility</p:attrName>
                                        </p:attrNameLst>
                                      </p:cBhvr>
                                      <p:to>
                                        <p:strVal val="visible"/>
                                      </p:to>
                                    </p:set>
                                    <p:anim calcmode="lin" valueType="num">
                                      <p:cBhvr>
                                        <p:cTn id="39" dur="1000" fill="hold"/>
                                        <p:tgtEl>
                                          <p:spTgt spid="26633"/>
                                        </p:tgtEl>
                                        <p:attrNameLst>
                                          <p:attrName>ppt_w</p:attrName>
                                        </p:attrNameLst>
                                      </p:cBhvr>
                                      <p:tavLst>
                                        <p:tav tm="0">
                                          <p:val>
                                            <p:strVal val="#ppt_w+.3"/>
                                          </p:val>
                                        </p:tav>
                                        <p:tav tm="100000">
                                          <p:val>
                                            <p:strVal val="#ppt_w"/>
                                          </p:val>
                                        </p:tav>
                                      </p:tavLst>
                                    </p:anim>
                                    <p:anim calcmode="lin" valueType="num">
                                      <p:cBhvr>
                                        <p:cTn id="40" dur="1000" fill="hold"/>
                                        <p:tgtEl>
                                          <p:spTgt spid="26633"/>
                                        </p:tgtEl>
                                        <p:attrNameLst>
                                          <p:attrName>ppt_h</p:attrName>
                                        </p:attrNameLst>
                                      </p:cBhvr>
                                      <p:tavLst>
                                        <p:tav tm="0">
                                          <p:val>
                                            <p:strVal val="#ppt_h"/>
                                          </p:val>
                                        </p:tav>
                                        <p:tav tm="100000">
                                          <p:val>
                                            <p:strVal val="#ppt_h"/>
                                          </p:val>
                                        </p:tav>
                                      </p:tavLst>
                                    </p:anim>
                                    <p:animEffect transition="in" filter="fade">
                                      <p:cBhvr>
                                        <p:cTn id="41" dur="1000"/>
                                        <p:tgtEl>
                                          <p:spTgt spid="2663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632"/>
                                        </p:tgtEl>
                                        <p:attrNameLst>
                                          <p:attrName>style.visibility</p:attrName>
                                        </p:attrNameLst>
                                      </p:cBhvr>
                                      <p:to>
                                        <p:strVal val="visible"/>
                                      </p:to>
                                    </p:set>
                                    <p:animEffect transition="in" filter="blinds(horizontal)">
                                      <p:cBhvr>
                                        <p:cTn id="46" dur="10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2" grpId="0"/>
      <p:bldP spid="26633" grpId="0"/>
      <p:bldP spid="26634" grpId="0"/>
      <p:bldP spid="26635" grpId="0"/>
      <p:bldP spid="26636" grpId="0"/>
      <p:bldP spid="266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4488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7656" name="Text Box 8"/>
          <p:cNvSpPr txBox="1">
            <a:spLocks noChangeArrowheads="1"/>
          </p:cNvSpPr>
          <p:nvPr/>
        </p:nvSpPr>
        <p:spPr bwMode="auto">
          <a:xfrm>
            <a:off x="609600" y="1943100"/>
            <a:ext cx="86868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T¹i sao h¶i quú ®­îc xÕp vµo ngµnh ruét khoang?</a:t>
            </a:r>
          </a:p>
        </p:txBody>
      </p:sp>
      <p:sp>
        <p:nvSpPr>
          <p:cNvPr id="27657" name="Text Box 9"/>
          <p:cNvSpPr txBox="1">
            <a:spLocks noChangeArrowheads="1"/>
          </p:cNvSpPr>
          <p:nvPr/>
        </p:nvSpPr>
        <p:spPr bwMode="auto">
          <a:xfrm>
            <a:off x="609600" y="3886201"/>
            <a:ext cx="8077200" cy="401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3300"/>
                </a:solidFill>
                <a:latin typeface=".VnTime" pitchFamily="34" charset="0"/>
              </a:rPr>
              <a:t>H¶i quú cã c¬ thÓ ®èi xøng to¶ trßn, trªn th©n cã tÕ bµo gai ®Ó tù vÖ vµ b¾t måi, lç miÖng cã tua miÖng xung quanh.</a:t>
            </a:r>
          </a:p>
        </p:txBody>
      </p:sp>
      <p:sp>
        <p:nvSpPr>
          <p:cNvPr id="17415"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17416"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17417"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17418"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4251554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dissolve">
                                      <p:cBhvr>
                                        <p:cTn id="7" dur="500"/>
                                        <p:tgtEl>
                                          <p:spTgt spid="276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7"/>
                                        </p:tgtEl>
                                        <p:attrNameLst>
                                          <p:attrName>style.visibility</p:attrName>
                                        </p:attrNameLst>
                                      </p:cBhvr>
                                      <p:to>
                                        <p:strVal val="visible"/>
                                      </p:to>
                                    </p:set>
                                    <p:animEffect transition="in" filter="diamond(in)">
                                      <p:cBhvr>
                                        <p:cTn id="12" dur="1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P spid="2765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64731" y="1028700"/>
            <a:ext cx="4395027" cy="201372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1271588" y="1380872"/>
            <a:ext cx="446604" cy="560804"/>
          </a:xfrm>
          <a:prstGeom prst="rect">
            <a:avLst/>
          </a:prstGeom>
        </p:spPr>
      </p:pic>
      <p:grpSp>
        <p:nvGrpSpPr>
          <p:cNvPr id="4" name="Group 4"/>
          <p:cNvGrpSpPr/>
          <p:nvPr/>
        </p:nvGrpSpPr>
        <p:grpSpPr>
          <a:xfrm>
            <a:off x="-1506832" y="3215185"/>
            <a:ext cx="14844713" cy="14357598"/>
            <a:chOff x="0" y="0"/>
            <a:chExt cx="19792951" cy="19143464"/>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4066">
              <a:off x="2280797" y="3166867"/>
              <a:ext cx="15231357" cy="1280973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27619" y="2972871"/>
              <a:ext cx="5937712" cy="5916121"/>
            </a:xfrm>
            <a:prstGeom prst="rect">
              <a:avLst/>
            </a:prstGeom>
          </p:spPr>
        </p:pic>
      </p:grpSp>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569">
            <a:off x="16521069" y="2790178"/>
            <a:ext cx="676920" cy="850014"/>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70273" y="5943265"/>
            <a:ext cx="841010" cy="917769"/>
          </a:xfrm>
          <a:prstGeom prst="rect">
            <a:avLst/>
          </a:prstGeom>
        </p:spPr>
      </p:pic>
      <p:sp>
        <p:nvSpPr>
          <p:cNvPr id="10" name="TextBox 10"/>
          <p:cNvSpPr txBox="1"/>
          <p:nvPr/>
        </p:nvSpPr>
        <p:spPr>
          <a:xfrm>
            <a:off x="1010068" y="1028700"/>
            <a:ext cx="7980711" cy="3054682"/>
          </a:xfrm>
          <a:prstGeom prst="rect">
            <a:avLst/>
          </a:prstGeom>
        </p:spPr>
        <p:txBody>
          <a:bodyPr lIns="0" tIns="0" rIns="0" bIns="0" rtlCol="0" anchor="t">
            <a:spAutoFit/>
          </a:bodyPr>
          <a:lstStyle/>
          <a:p>
            <a:pPr>
              <a:lnSpc>
                <a:spcPts val="8070"/>
              </a:lnSpc>
            </a:pPr>
            <a:r>
              <a:rPr lang="en-US" sz="6725" dirty="0">
                <a:solidFill>
                  <a:srgbClr val="494949"/>
                </a:solidFill>
                <a:latin typeface="Quicksand" charset="0"/>
              </a:rPr>
              <a:t>I. </a:t>
            </a:r>
            <a:r>
              <a:rPr lang="en-US" sz="6725" dirty="0" err="1">
                <a:solidFill>
                  <a:srgbClr val="494949"/>
                </a:solidFill>
                <a:latin typeface="Quicksand" charset="0"/>
              </a:rPr>
              <a:t>Đặc</a:t>
            </a:r>
            <a:r>
              <a:rPr lang="en-US" sz="6725" dirty="0">
                <a:solidFill>
                  <a:srgbClr val="494949"/>
                </a:solidFill>
                <a:latin typeface="Quicksand" charset="0"/>
              </a:rPr>
              <a:t> </a:t>
            </a:r>
            <a:r>
              <a:rPr lang="en-US" sz="6725" dirty="0" err="1">
                <a:solidFill>
                  <a:srgbClr val="494949"/>
                </a:solidFill>
                <a:latin typeface="Quicksand" charset="0"/>
              </a:rPr>
              <a:t>điểm</a:t>
            </a:r>
            <a:r>
              <a:rPr lang="en-US" sz="6725" dirty="0">
                <a:solidFill>
                  <a:srgbClr val="494949"/>
                </a:solidFill>
                <a:latin typeface="Quicksand" charset="0"/>
              </a:rPr>
              <a:t> </a:t>
            </a:r>
            <a:r>
              <a:rPr lang="en-US" sz="6725" dirty="0" err="1">
                <a:solidFill>
                  <a:srgbClr val="494949"/>
                </a:solidFill>
                <a:latin typeface="Quicksand" charset="0"/>
              </a:rPr>
              <a:t>nhận</a:t>
            </a:r>
            <a:r>
              <a:rPr lang="en-US" sz="6725" dirty="0">
                <a:solidFill>
                  <a:srgbClr val="494949"/>
                </a:solidFill>
                <a:latin typeface="Quicksand" charset="0"/>
              </a:rPr>
              <a:t> </a:t>
            </a:r>
            <a:r>
              <a:rPr lang="en-US" sz="6725" dirty="0" err="1">
                <a:solidFill>
                  <a:srgbClr val="494949"/>
                </a:solidFill>
                <a:latin typeface="Quicksand" charset="0"/>
              </a:rPr>
              <a:t>biết</a:t>
            </a:r>
            <a:r>
              <a:rPr lang="en-US" sz="6725" dirty="0">
                <a:solidFill>
                  <a:srgbClr val="494949"/>
                </a:solidFill>
                <a:latin typeface="Quicksand" charset="0"/>
              </a:rPr>
              <a:t> ĐV </a:t>
            </a:r>
            <a:r>
              <a:rPr lang="en-US" sz="6725" dirty="0" err="1">
                <a:solidFill>
                  <a:srgbClr val="494949"/>
                </a:solidFill>
                <a:latin typeface="Quicksand" charset="0"/>
              </a:rPr>
              <a:t>không</a:t>
            </a:r>
            <a:r>
              <a:rPr lang="en-US" sz="6725" dirty="0">
                <a:solidFill>
                  <a:srgbClr val="494949"/>
                </a:solidFill>
                <a:latin typeface="Quicksand" charset="0"/>
              </a:rPr>
              <a:t> </a:t>
            </a:r>
            <a:r>
              <a:rPr lang="en-US" sz="6725" dirty="0" err="1">
                <a:solidFill>
                  <a:srgbClr val="494949"/>
                </a:solidFill>
                <a:latin typeface="Quicksand" charset="0"/>
              </a:rPr>
              <a:t>xương</a:t>
            </a:r>
            <a:r>
              <a:rPr lang="en-US" sz="6725" dirty="0">
                <a:solidFill>
                  <a:srgbClr val="494949"/>
                </a:solidFill>
                <a:latin typeface="Quicksand" charset="0"/>
              </a:rPr>
              <a:t> </a:t>
            </a:r>
            <a:r>
              <a:rPr lang="en-US" sz="6725" dirty="0" err="1">
                <a:solidFill>
                  <a:srgbClr val="494949"/>
                </a:solidFill>
                <a:latin typeface="Quicksand" charset="0"/>
              </a:rPr>
              <a:t>sống</a:t>
            </a:r>
            <a:endParaRPr lang="en-US" sz="6725" dirty="0">
              <a:solidFill>
                <a:srgbClr val="494949"/>
              </a:solidFill>
              <a:latin typeface="Quicksand"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 sèng céng sinh víi t«m ë nhê</a:t>
            </a:r>
          </a:p>
        </p:txBody>
      </p:sp>
      <p:sp>
        <p:nvSpPr>
          <p:cNvPr id="28679" name="Text Box 7"/>
          <p:cNvSpPr txBox="1">
            <a:spLocks noChangeArrowheads="1"/>
          </p:cNvSpPr>
          <p:nvPr/>
        </p:nvSpPr>
        <p:spPr bwMode="auto">
          <a:xfrm>
            <a:off x="457200" y="1600200"/>
            <a:ext cx="6248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H¶i quú di chuyÓn b»ng c¸ch nµo?</a:t>
            </a:r>
          </a:p>
        </p:txBody>
      </p:sp>
      <p:sp>
        <p:nvSpPr>
          <p:cNvPr id="28680" name="Text Box 8"/>
          <p:cNvSpPr txBox="1">
            <a:spLocks noChangeArrowheads="1"/>
          </p:cNvSpPr>
          <p:nvPr/>
        </p:nvSpPr>
        <p:spPr bwMode="auto">
          <a:xfrm>
            <a:off x="762000" y="4000500"/>
            <a:ext cx="5181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0000"/>
                </a:solidFill>
                <a:latin typeface=".VnTime" pitchFamily="34" charset="0"/>
              </a:rPr>
              <a:t>H¶i quú cã ®Õ b¸m, b¸m vµo bê ®¸ hoÆc sèng b¸m trªn c¸c sinh vËt kh¸c.</a:t>
            </a:r>
          </a:p>
        </p:txBody>
      </p:sp>
      <p:pic>
        <p:nvPicPr>
          <p:cNvPr id="28681" name="Picture 9"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705600" y="1943100"/>
            <a:ext cx="11582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0">
            <a:hlinkClick r:id="rId3" action="ppaction://program" highlightClick="1"/>
          </p:cNvPr>
          <p:cNvSpPr>
            <a:spLocks noChangeArrowheads="1"/>
          </p:cNvSpPr>
          <p:nvPr/>
        </p:nvSpPr>
        <p:spPr bwMode="auto">
          <a:xfrm>
            <a:off x="141732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
        <p:nvSpPr>
          <p:cNvPr id="18440" name="AutoShape 11">
            <a:hlinkClick r:id="rId4" action="ppaction://program" highlightClick="1"/>
          </p:cNvPr>
          <p:cNvSpPr>
            <a:spLocks noChangeArrowheads="1"/>
          </p:cNvSpPr>
          <p:nvPr/>
        </p:nvSpPr>
        <p:spPr bwMode="auto">
          <a:xfrm>
            <a:off x="158496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Tree>
    <p:extLst>
      <p:ext uri="{BB962C8B-B14F-4D97-AF65-F5344CB8AC3E}">
        <p14:creationId xmlns:p14="http://schemas.microsoft.com/office/powerpoint/2010/main" val="2779502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8681"/>
                                        </p:tgtEl>
                                        <p:attrNameLst>
                                          <p:attrName>style.visibility</p:attrName>
                                        </p:attrNameLst>
                                      </p:cBhvr>
                                      <p:to>
                                        <p:strVal val="visible"/>
                                      </p:to>
                                    </p:set>
                                    <p:anim calcmode="lin" valueType="num">
                                      <p:cBhvr>
                                        <p:cTn id="11" dur="500" fill="hold"/>
                                        <p:tgtEl>
                                          <p:spTgt spid="28681"/>
                                        </p:tgtEl>
                                        <p:attrNameLst>
                                          <p:attrName>ppt_w</p:attrName>
                                        </p:attrNameLst>
                                      </p:cBhvr>
                                      <p:tavLst>
                                        <p:tav tm="0">
                                          <p:val>
                                            <p:fltVal val="0"/>
                                          </p:val>
                                        </p:tav>
                                        <p:tav tm="100000">
                                          <p:val>
                                            <p:strVal val="#ppt_w"/>
                                          </p:val>
                                        </p:tav>
                                      </p:tavLst>
                                    </p:anim>
                                    <p:anim calcmode="lin" valueType="num">
                                      <p:cBhvr>
                                        <p:cTn id="12" dur="500" fill="hold"/>
                                        <p:tgtEl>
                                          <p:spTgt spid="28681"/>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8679"/>
                                        </p:tgtEl>
                                        <p:attrNameLst>
                                          <p:attrName>style.visibility</p:attrName>
                                        </p:attrNameLst>
                                      </p:cBhvr>
                                      <p:to>
                                        <p:strVal val="visible"/>
                                      </p:to>
                                    </p:set>
                                    <p:anim calcmode="lin" valueType="num">
                                      <p:cBhvr>
                                        <p:cTn id="17" dur="1000" fill="hold"/>
                                        <p:tgtEl>
                                          <p:spTgt spid="28679"/>
                                        </p:tgtEl>
                                        <p:attrNameLst>
                                          <p:attrName>ppt_x</p:attrName>
                                        </p:attrNameLst>
                                      </p:cBhvr>
                                      <p:tavLst>
                                        <p:tav tm="0">
                                          <p:val>
                                            <p:strVal val="#ppt_x-.2"/>
                                          </p:val>
                                        </p:tav>
                                        <p:tav tm="100000">
                                          <p:val>
                                            <p:strVal val="#ppt_x"/>
                                          </p:val>
                                        </p:tav>
                                      </p:tavLst>
                                    </p:anim>
                                    <p:anim calcmode="lin" valueType="num">
                                      <p:cBhvr>
                                        <p:cTn id="18" dur="1000" fill="hold"/>
                                        <p:tgtEl>
                                          <p:spTgt spid="2867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86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28680"/>
                                        </p:tgtEl>
                                        <p:attrNameLst>
                                          <p:attrName>style.visibility</p:attrName>
                                        </p:attrNameLst>
                                      </p:cBhvr>
                                      <p:to>
                                        <p:strVal val="visible"/>
                                      </p:to>
                                    </p:set>
                                    <p:animEffect transition="in" filter="fade">
                                      <p:cBhvr>
                                        <p:cTn id="24" dur="500"/>
                                        <p:tgtEl>
                                          <p:spTgt spid="28680"/>
                                        </p:tgtEl>
                                      </p:cBhvr>
                                    </p:animEffect>
                                    <p:anim calcmode="lin" valueType="num">
                                      <p:cBhvr>
                                        <p:cTn id="25" dur="500" fill="hold"/>
                                        <p:tgtEl>
                                          <p:spTgt spid="28680"/>
                                        </p:tgtEl>
                                        <p:attrNameLst>
                                          <p:attrName>ppt_x</p:attrName>
                                        </p:attrNameLst>
                                      </p:cBhvr>
                                      <p:tavLst>
                                        <p:tav tm="0">
                                          <p:val>
                                            <p:strVal val="#ppt_x-.1"/>
                                          </p:val>
                                        </p:tav>
                                        <p:tav tm="100000">
                                          <p:val>
                                            <p:strVal val="#ppt_x"/>
                                          </p:val>
                                        </p:tav>
                                      </p:tavLst>
                                    </p:anim>
                                    <p:anim calcmode="lin" valueType="num">
                                      <p:cBhvr>
                                        <p:cTn id="26"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9" grpId="0"/>
      <p:bldP spid="286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A50021"/>
                </a:solidFill>
                <a:latin typeface=".VnTime" pitchFamily="34" charset="0"/>
              </a:rPr>
              <a:t>H¶i quú sèng céng sinh víi t«m ë nhê</a:t>
            </a:r>
          </a:p>
        </p:txBody>
      </p:sp>
      <p:sp>
        <p:nvSpPr>
          <p:cNvPr id="29702" name="Text Box 6"/>
          <p:cNvSpPr txBox="1">
            <a:spLocks noChangeArrowheads="1"/>
          </p:cNvSpPr>
          <p:nvPr/>
        </p:nvSpPr>
        <p:spPr bwMode="auto">
          <a:xfrm>
            <a:off x="304800" y="2286000"/>
            <a:ext cx="6096000" cy="478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FF3300"/>
                </a:solidFill>
                <a:latin typeface=".VnTime" pitchFamily="34" charset="0"/>
              </a:rPr>
              <a:t>H¶i quú di chuyÓn nhê t«m ë nhê vµ xua ®uæi kÎ thï, gióp loµi t«m nhót nh¸t nµy tån t¹i. C¶ hai bªn ®Òu cã lîi.</a:t>
            </a:r>
          </a:p>
        </p:txBody>
      </p:sp>
      <p:pic>
        <p:nvPicPr>
          <p:cNvPr id="19461" name="Picture 7"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858000" y="1485900"/>
            <a:ext cx="10972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762000" y="8229601"/>
            <a:ext cx="16459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§©y lµ kiÓu céng sinh ®iÓn h×nh trong thÕ giíi ®éng vËt.</a:t>
            </a:r>
          </a:p>
        </p:txBody>
      </p:sp>
    </p:spTree>
    <p:extLst>
      <p:ext uri="{BB962C8B-B14F-4D97-AF65-F5344CB8AC3E}">
        <p14:creationId xmlns:p14="http://schemas.microsoft.com/office/powerpoint/2010/main" val="1388029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20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 calcmode="lin" valueType="num">
                                      <p:cBhvr>
                                        <p:cTn id="12" dur="1000" fill="hold"/>
                                        <p:tgtEl>
                                          <p:spTgt spid="29704"/>
                                        </p:tgtEl>
                                        <p:attrNameLst>
                                          <p:attrName>ppt_w</p:attrName>
                                        </p:attrNameLst>
                                      </p:cBhvr>
                                      <p:tavLst>
                                        <p:tav tm="0">
                                          <p:val>
                                            <p:strVal val="#ppt_w+.3"/>
                                          </p:val>
                                        </p:tav>
                                        <p:tav tm="100000">
                                          <p:val>
                                            <p:strVal val="#ppt_w"/>
                                          </p:val>
                                        </p:tav>
                                      </p:tavLst>
                                    </p:anim>
                                    <p:anim calcmode="lin" valueType="num">
                                      <p:cBhvr>
                                        <p:cTn id="13" dur="1000" fill="hold"/>
                                        <p:tgtEl>
                                          <p:spTgt spid="29704"/>
                                        </p:tgtEl>
                                        <p:attrNameLst>
                                          <p:attrName>ppt_h</p:attrName>
                                        </p:attrNameLst>
                                      </p:cBhvr>
                                      <p:tavLst>
                                        <p:tav tm="0">
                                          <p:val>
                                            <p:strVal val="#ppt_h"/>
                                          </p:val>
                                        </p:tav>
                                        <p:tav tm="100000">
                                          <p:val>
                                            <p:strVal val="#ppt_h"/>
                                          </p:val>
                                        </p:tav>
                                      </p:tavLst>
                                    </p:anim>
                                    <p:animEffect transition="in" filter="fade">
                                      <p:cBhvr>
                                        <p:cTn id="14" dur="1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638300"/>
            <a:ext cx="9906000" cy="5486400"/>
          </a:xfrm>
        </p:spPr>
        <p:txBody>
          <a:bodyPr>
            <a:noAutofit/>
          </a:bodyPr>
          <a:lstStyle/>
          <a:p>
            <a:r>
              <a:rPr lang="en-US" sz="6600" b="1" i="1" dirty="0">
                <a:latin typeface="Times New Roman" pitchFamily="18" charset="0"/>
                <a:cs typeface="Times New Roman" pitchFamily="18" charset="0"/>
              </a:rPr>
              <a:t>VAI TRÒ VÀ TÁC HẠI CỦA NGÀNH RUỘT KHOANG</a:t>
            </a:r>
          </a:p>
        </p:txBody>
      </p:sp>
    </p:spTree>
    <p:extLst>
      <p:ext uri="{BB962C8B-B14F-4D97-AF65-F5344CB8AC3E}">
        <p14:creationId xmlns:p14="http://schemas.microsoft.com/office/powerpoint/2010/main" val="344582641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noChangeArrowheads="1"/>
          </p:cNvSpPr>
          <p:nvPr>
            <p:ph idx="4294967295"/>
          </p:nvPr>
        </p:nvSpPr>
        <p:spPr>
          <a:xfrm>
            <a:off x="0" y="0"/>
            <a:ext cx="18288000" cy="6172200"/>
          </a:xfrm>
        </p:spPr>
        <p:txBody>
          <a:bodyPr/>
          <a:lstStyle/>
          <a:p>
            <a:pPr eaLnBrk="1" hangingPunct="1">
              <a:buFontTx/>
              <a:buNone/>
            </a:pPr>
            <a:endParaRPr lang="en-US" altLang="en-US" sz="4300"/>
          </a:p>
          <a:p>
            <a:pPr eaLnBrk="1" hangingPunct="1">
              <a:buFontTx/>
              <a:buNone/>
            </a:pPr>
            <a:endParaRPr lang="en-US" altLang="en-US" sz="430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3176" y="800100"/>
            <a:ext cx="17221200" cy="174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812800" indent="-812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90000"/>
              </a:lnSpc>
            </a:pPr>
            <a:r>
              <a:rPr lang="pt-BR" altLang="en-US" sz="5700">
                <a:latin typeface="Times New Roman" pitchFamily="18" charset="0"/>
                <a:cs typeface="Times New Roman" pitchFamily="18" charset="0"/>
              </a:rPr>
              <a:t>         Tạo vẻ đẹp thiên nhiên. Có ý nghĩa đối với sinh thái biển</a:t>
            </a:r>
            <a:endParaRPr lang="en-US" altLang="en-US" sz="5700">
              <a:solidFill>
                <a:srgbClr val="FF0066"/>
              </a:solidFill>
            </a:endParaRPr>
          </a:p>
        </p:txBody>
      </p:sp>
    </p:spTree>
    <p:extLst>
      <p:ext uri="{BB962C8B-B14F-4D97-AF65-F5344CB8AC3E}">
        <p14:creationId xmlns:p14="http://schemas.microsoft.com/office/powerpoint/2010/main" val="1164758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7588"/>
                                        </p:tgtEl>
                                        <p:attrNameLst>
                                          <p:attrName>style.visibility</p:attrName>
                                        </p:attrNameLst>
                                      </p:cBhvr>
                                      <p:to>
                                        <p:strVal val="visible"/>
                                      </p:to>
                                    </p:set>
                                    <p:animEffect transition="in" filter="barn(inVertical)">
                                      <p:cBhvr>
                                        <p:cTn id="15"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3" name="AutoShape 4"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4" name="AutoShape 6"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5" name="AutoShape 8"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66" name="Picture 10" descr="http://img.muaban.net/uploads/images/1/4/9/6/6/6/14966667_hoa-san-ho-80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http://upload.wikimedia.org/wikipedia/commons/thumb/d/d2/Coral_woman_p1070258.jpg/235px-Coral_woman_p1070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4900"/>
            <a:ext cx="9144000" cy="513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6" descr="san ho nha trang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1851" y="0"/>
            <a:ext cx="85661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18" descr="data:image/jpeg;base64,/9j/4AAQSkZJRgABAQAAAQABAAD/2wCEAAkGBxQTEhUUExQWFhUXGSAbGRcYGR8fHxsdHSMcHR8hHCIfHCgiICAlHxwgITEkJSkrLi4uHx8zODMsNygtLiwBCgoKDg0OGxAQGywmICQsLCwsLCwsLCwsLCwsLCwsLCwsLCwsLCwsLCwsLCwsLCwsLCwsLCwsLCwsLCwsLCwsLP/AABEIAMIBAwMBIgACEQEDEQH/xAAcAAACAwEBAQEAAAAAAAAAAAAFBgMEBwACAQj/xABCEAACAgAFAgUCBAQDBwMDBQABAgMRAAQSITEFQQYTIlFhMnEHFIGRI0KhsVLB8BUkM2Jy0eFDgvEWY5IXJVOiwv/EABkBAAMBAQEAAAAAAAAAAAAAAAECAwAEBf/EAC0RAAICAQQBAwQBAwUAAAAAAAABAhEhAxIxQVETYXEiMpHwgUKh8QRSsdHh/9oADAMBAAIRAxEAPwCVs+mbkSHSWibhlANe+rUdmF7EYo+JMuIXSOS9ANJvttwTjvw9byvMOtfSPpa9/iqO37dsFesdPbMA2jencaUN/rRofGFS2tRRz4qxK6klsSv0nkjn/wCMCM3qDAigO23thlfockbjzT6K2o7j2Db4m/8ApkyMmpHQO4W2vcbk6b+2KxwJuoE9E8NvniWMnlxCvUQSCT2XHzxH4JfLRmSN/MReRp3r/EvuB39saHnIvJEYiTTGRSgjk8Envdf1vfA/qObPlaQwA/mH/Lxsex3IxH1pSf08FEtvLMrTL0d9/tj3Gnv+2GPN9HZdwDVcH6h98UxkiOQbPF9/8qx0ok5N5Bv5ctRAv/W2KzvuVNgjtg7nEkjong9uK++BkqvKSUjLMBbBRe398NYYt9g6c3Q4xKqUoskYmycfc8nFvMelCwGqvfDKqC9SntBuumVla9JB3HsQf1w3dJmWZ2kkZUkY+gglVBoAcG9zQqsAc3KFVKUeo9ud8SCUL6gAe1f6GJyp8Ak7RoXQM7mI08xpCXO7huQpNbg1+43GPeQ8UOZs0kjooRUaEspYm/qDG+5r7Yz/ADnVWqkYgkg7cnTvvR4GIMh16sx+YzCeYa+ldtTA7a/j3oYi9PtDxujUvDHUPzRYSRKUXVZFgX2G+447f54YMt1TKgmFVCOaqzY32Nb8/OMmj/EeYNf5bLKoNhUVk/cg7+/HOL3Us1GsuUzPlMmXmYCQPepdXcHiuSCPYYWUZXjCGVx8B3J9YbpU0+SzeqZLEuXk+otGzDUATwV3bnkN74E9SKZfrKmGXTDm1FSRt9DSDkdvr7H/ABHHjO9Eb8yMiZybDS5HNNZ0VeuNiRuhUWdtjR74TOuqY2oqYp4z6oxemxRV4z/hbmt+xG2DGOcdlLsYPHWVmlzUrThRKmWDkrYVhGQpNGyDRJI+MKK3q22NbfrjQM9G0/U6zDErm8sTGbIC64jYrsFkBsfPzhOyWSUwedrXUrhSh5NrsR7i7w8ZKqYGiuwuz3+cQ6zZHxX748zykOSBtW4H9xjyGFiieMPTASKNrJ49sXMhnzE4YMdQohgf2xUKDSTd7Y+wwdz+2M1YHXJrfQMtlc5lVWZmWZ99W31E7FbGx+ODvgHN4WkhlVNmVmNOv0sN/wCo9sW/CqK0QcBmK/UdN6R30XdEDexWNJ6Ux0IrRtpvbUoPp/xEjYX/AEJxz75RddBcFLjAJ6J0cQrSksW5J2vt/TBLN5dSdC3r2As7G/kDv8YKGAKaoHVe2PfmDUFNAqK77b/2xHd5LbcFHOwPSpHptT/MDVgdu9jATrHQm06QzMVIPwScNa5Zg5bUxAGwvY3ztgf1UmJS9k0QTv73Y/bDRk0xJQTWREfwwASJGGrv9Q/yx2Kmd8d5wSMFrTe2pTddr25x2L7ZHP8AT5CWWzOUikX+GGFitDGwPm+fthvgyCZpVkVdgf8AFQsd6Heu2MVjyObndnAJv2IP2xo/gTNnLBo5bVrAottqItbvgEir98bMF9Q8ZRbpIZOpZSFdnSh8hTYI3rvvxgBJlmVw41bn0KznSK247H5/pj22cMszidA2kWSGAqzQHzseRjyvU9B06DIB6Rp30/v8Y45SbZXDCgRFRRJtId7+rnngbfYYXOrZ/LwXOoEjcU96QT6RsRbc3xgvnMlJ5bMrH07qb+n2BG94XMz0kyQnMOAruwW0o8GrGo7HuawYW7BNrwCsrKs8jE6gi0NuCSLofGGJeiI6aVFAfFkAn/XFY9eHOgtl0sMGJIcl+CNuBf8AXDD0VpbIdWQWxC6eVvatt8X3PhEVC+RN6j0ZWjKIFIb0tdhuRut/F8++Lvh7wxBErCJ3BJBtiCdtuQLBo8DDXmunIrXp303Z2UH59zRvFOGHSsoj3HySSTyDZArtt7YMpOqRnp1zwB4vDqZqR45CrtGQChADAfBXdRte/sffCt4n8ICIOFkFsrUjUShUWQSD9qxa8QZuPL9QjnUsvmponIU0p5RgwG5DCiO+CPUevTZfqWVllb/dsxEVooop9gQ9Czvprfg4KlJJDKEeDM8xDryccwItasDn0mj/AJYnyMYbUa7Bv0IvFnqESZeeeEg+TKTJFRsU2xFfB/sMVOg5kkKnJQkcfUO2LxdqxJqkT9K6ghQsI1E24s7jgigK22++AOVQPS7Xp5utwSd8FenMI5pAeQQw9j7g/viPIZ1IZZjp7jRwwU6tQ1AjcduxwDLFhbw34ME9NJrACkkVQvsCxNAf98N3jXKSxZJo5GH8eSOKKPSCNyN1rdaVSfnC51CSaEK48u5wDS2UcCzZ2APqNgHAx/zEssEUruAoaQHSTorlwALJ2/p2wjTb9jJ27Zb6kc7HHEzRmWPJSBhm03/hjbSwPuOb+xwxfijm8tLkoxDofU6eWwWmUHcrxdEbbGvjArOSoxhaGTXEZkimUoQGEo06iDtvzzzgV1jNywZWTp7tvks3aGt9J1aDf3N/+4YHhoqnaLniwyS9PyWdVlJUyRMR6XV60hftpQ7/AD84rZb8sOoZWKNVkhjjRJD2kdUYs/v9Z47hRgF1PPNIzAbI8vm6fZiKJ/qf6YKeDckXd5yCdBCgDks3NfYf3wyjSNJ1Gz71npBDu60oJshRsLPazgCYhrff6V2NcnGnBYG1gOrFBqkj5IB4v/xjP5YB5QkI2lkah7KtUcOn0RjKXYPRf5fbc/Axc6dErm2si6xBnci8dFlIDfH7Ym6ctsNX0+1/3wSjaawap4QjcDyli0JamyLcke2/0/fGnxSgDSxAsCh8fbjCZ+H0LPDsVVTYG+/yT8YZHmRWtr9NU17N227486bds6NOlEv5jLg6WPbiv+2OkjcD0svtfcYHTTJsdRTfYgnf9xj7k+rCqkFqP5m5A2qxzjWhi1m8gXIJZgK+kH/RwH69kjJHpVrKtrBLVR4o++2LP+2cuzmOOQ+YLIT3/fgYSOsyzZiRijeXILQo2w072V7E/FYK56JyaSCZOYXZczCQOPQp/rqx2Mulyc8RKeW+3H2O47+xx2KbPgTcvcPZj8xp8kTjy1U6qUrpvchrq6+Lwe6P0QpCY2seaaDHdt+w5Hbv2wBTxMFNMmmRuG2JvgV9+NhiePLZ181EgDROAJX10SoawDp54B+cOnKXVE0qLHWeoyZRooyjK5G/uVP6kdsU+m5TzH0tM6xodUaFgdXfkffvh2zscLLWdQuyilkYhQwB2YBB6SL71eENoDFmP4jCSGSyhJ7AVW24O+BFJmfzgZ8jnCGAMj7EK+1gnagRW53o7CtsEvFOVaw16o79SqLAO2+323++F2DOAsG8n1irYtqG1UQNzxuL7isNXTvEUhGmOPWN6c6Vsd7GJuNO6DGV4IPDmYiS2YOpBoKQ2mu2kV/4wzZKSd31aNI53NWD7e1f1xHkoX0FplPp+liRZB7AC9vjfB+EgqNI5Hb/AFtgqmy0E0gP17LFlC+aUY/qP2xS6flFBKswaUrdadq7Fb22rjBnOThaDRksQSBV/ffjEWVIdPSKAH1bcixQF/1xorLC1kUPEQhziZnIqbkQKJAUrQW4IPf1VxhYjC9SyXl5glM1ExjkYC2WRNgW3umUD/8Atgr4ujbJ9RizxsQTAQz1W3+Emue2/wDy/OBPirpc0ea/M5QNHKyjUhBPmAVV+9gfsMPEnLkQ8/mcxmZAH3lipdq2K+nauxAxB0ScrOQ+wYnWK/t7YOZnqsGqPM7xZlJSk0Bs3ERym1WhBFc7j2xJ498Ptl5hmV9UM1HWvFkbH7MtH72MdConTd+Ct1YJ+ZjKL6XiK/8AuX5I9qwF6qoWV64Kg4MdSlDRRSrbNC4LEVWk1259heB/iBbZH7Mu3HA4uvg4YRYZZyMhOkOxC7adge1cVi1meoKM5lpBqA1aCXOrawNQ2vkk/tizlehZhjGUhlIaiPQaO3v22xe8aeDZcrBHmAGLBtTEbiOjfqAJAFd/jAlSBG2yn4rm1xssUSp5Uut5Fsa3BPzQ5sVXvhY6rmGlPn2AzEIRydt97/ucXM4G0u7KUElOqXezgOtf+0j9MS5zpTZObKuysuoWS6gqGrgDuKYX837YRLJeOEL2oncm9uTjS/w6yMJyYaSby2MsjFSAQVTSL/YEffGe5GK50VRY81eBfp1b7ewG/wBsXYIJ4c1NlIt5ZdWW24pmG4+KF/YnBZmlLAZPUNOUnnU6XzbtpBHqEYOkAH7X/TBz8P8Aw5Lnmjlfy1hyy+WiAD6hR9Q997N7m8S9JzEc2bErqPyXS0CRhaIZhtrIJBa2BevhR3wb/CmVvJzc4vy5cy7BTsGvTRveqHziU5OKbQ0YJ4L7+A4pSymWxdE6dwfYXxWB2b/CmJF9OYdSOSyhrHsAKojsb78bYcMvH5U5CMzardlv6bo9u33xd6kD6XZiV7Farf37HElrSob0YAmDMRZVFiQaRQG5skff9d/nEk2fSwbU0aAPe/8AthJ6/wCJyjsWjW1BCsy8ewUcH5OF1vEMsrBhqa2soq2Cw5AatqUE9/6YX05SyK9SKwaB416scuiMpjrUA9nYHn3shvYYWMv4tYysGYDUmqwNQqjsAeLO+52wPfrH5iKQz6vLkND7D222IrnC70mHXEZ/PQFZCgjc+o97visUjBVnknKTeUWPEPVJBonSdw7vofkHT37/AEkYry5k2CkrhmY8O2w/7/F4H9emEgDUoYkA13INdtsRRTFHIYE/GLqCYLe0vPDZ3Yk+5J/74+4rHq//ANvH3Ftq9hK1B98YeGEi0TQooeM2RDqorYKleQWHc4t+HUOZklzsreRGdI0qzDXpq6N8lq+2+D+d6TEFEiyFSo0qAxVT3o0dxitlenQggOCVa/QjkBH5LL2vvvzjlU+U/wCB8sIzZIOjnKiVWl2kLMCNuBZ2I+1g4D5LwqA0kc86SOQulAVBSMbk8XZ+MXMnmpMsEjiDFBsWW2FG9yP5T+2GXKdTy0iWa8wtp4pr9ht/bGbpNodLdhlTLeGYYgfQHRv52YWANxfbnYY8dPRAzCOB3Ujd2KjSePSNgR9sdl+mySsytIPLLe5sne1Fn+o74LNkdDJptCB9IO1DbfsS1jmsc7b5bKxjFcIHsznTHGGYBrYj13zsV1BlHyRg9lTpUKrHUO1f6/8AGBxyzK5k1HcaWXTZBG+zWCP/ABhPHU5l6wqo5RZsutqxGlnQsSdiRdAb87kYEUM3RpDwiVRrBFGyLqiMeJ8nVkHauAaqvbtgPH14E7I7MeSF2v8Az9qxLN1MrpZ2Cg++9H7cg1h9+AMX/HkZlyDxQZZp/NoBQQCpBvWAdzTDj5+cI/hzxhOYzHM8n8OlBFAqBtRWru9rvGo+I8/a+UnktY3LSaGB+ARV7+/6YyOXpaZbNqs0iGPNK6l1Y/wn3o3sDew3Fer4wy2uNE5XY7+Eem5HqOVlaSJHJcqSVGtKAIIINg+qwQcDPCixmLOdHzrgiD/hOe8TepGB91NMNtrrthc/CvPvlMxBrNQ5sMldhKhAF/Pb51fGDf4pdOmjmTqSIGWMCOVRta70W523K329JPGLtVgGKwKPgjJD81LBOX0NE8cmjvuADv22sH7YG9aQRRHLSK4zEMzLZ2BiK7Gux1UfswwRz3WPy3UEzeUJCNHHJpsG0KgSIxAq7Bv2IGGnx6YXzGQ6opD5aYCKVqBqww9Q41BHb9UHxg28ASG3oHWY8v0uLMyW0TLEH3BKaisdsdtlO574J+PJUiycja0p10Ksg1KwbZhQom01VvteEj8P83lsx0yfpk0yh2eREs7lSQyvR7BjeGHwLnEz/Too83CszQFonLAEK8eyk97ZSNx84m+SkeBH8B9Oy+Yzirv5OXXXoazq3pRzuL/oDil+JWfEzMqxiPy3YkXdknlT2scj3xV8LdaMUWdjUKDOUreiN32XvQFYpdX6ZJpjNbSTKgPuW/1eKRi7sluzQv62jIZWKmq222III/UbYs/7TdZ0zCjdQBvvwug3+mLniLob5XMTZeX6oz6dtmUiwR8V/Y4ovEI4YmD2ZUbWK+mmKgD3sAH9cMwx4Jvzp/Lpl129TNK3+I2Ct9jpA2+TjXJ+ovlukZP8oFiSR4FBABNSnfVf8xqya74znw34dkMGYzLgrEmXYq1DcsKXn+4w19ZzQlyvSI4yiI7RtzSho0Ap/amPPG+Iyy8DJj54xlTKZHMtHC3mSfw1sgl5H9Nj1E977cYt5HpIynTooT/6cY1C+SPUR73qJ4widUlmTN5LLTuHXX+afQdVBdWmqBvg198HuvdQKq8kkgBJsC9ghuqFVxvR+fjEdWbiljI6aZm2f6m0rVKxaMAkHZrFnucV831xaZIoVhU1spLaj2bfg/P3xD4gikikYbURf8MimU78A1e+4+MAxLW3/jHRFYs53ELyzlAqyXp5FDnY3WAaSAFuyk6h9sWMwx0gWSDveIVy16RY9Sn9AMUDFI85p/oA2HP/AJ++CnSclLmpQkS2Ty7kAX7k9qwGRCx9IJrjbGq/h7lzl8n+ZfzSCSXApaTsUB+vvZ29sCcnFYGaTLGU/DpdC651LVvpcVfxjsOiZ+KgU2UiwDExO++5rHY5/UfkfYgdn4/M9C0Vb2sEAcnav/nFWTp2aBuNjpNbsaNAgAcXv9iMN0ZBAKBQ225Fjbfi+ceJs6WYqInalstQ0/FEnY4rtXRPb2D+myyokhmKVyK2KnggkruP++AnivxE2VbLqqppmm8t2B1KoNccb0T+x3ww5dMvNO0ZkHmxj1w6gWo/SWrfv2wnfirklXKgxLTwyrKbB3X6RueQLFgYDq1YysY+qSzjToSRXVrDiimkEgGyRpvvi903qLEEyaBpBpBbOb7/AAL374tdA6os8EcsQUh0DaSOQRuBt2Nj9MKP4jdakyyQnKDy5GmClmiG9iwtner2NcjviLgt23sePG6x6ecspJcC1sLVbd798Z14tnT/AGjkJY39XmFDqHpA2o/I3ODWb6fmHDNIugqwry2Jv40i/TfxhE8W5vS0A/wSK+m6I/7bY0YtTSBOVob/AB54jOTkypjzAouTNDQtkZdj76Qbrj37YWs71dpAbN6hd3+2F3x7n4Z85HMrEq0aq/uNJI+/B/pijlJ2V2iY6tNFSCCK+PvjPTuKYspZwNHVuueYVc7HSFYe7KKv9cLnV52kcRv9DfQe6sB3++LOeiPlayNidvfY7n7dsC5pNSFf5hv87cHG045sLeCukpj0OAQ8MgLKT/MrBgfi+D9hjTfFHj9my8sfkorPERZJOzgb+xsHb/xjN86uuPzRuap6/v8AcYZ+hqcz02dWji/hLoEhiLSWPUgDAekVtua34OKaitfAI4A+R8NSjJpn4ZkYxhneMj1IEOk+4YEEWprY4Cz5OdIlkZHEMrWrC9DNvXG2oAEb70MFfDniCSGDMQCvLlU6gQCdxTAHsDt+2KkPUn/KmJm1R76UPAJN2B73e+HTlbs1jt+DWRh8yfMyMhaFQoQ/Uob+cdt6r9D8Yu+GutT5eXO5fLQ+cWzjOFo2FcGzttXpHPF4zLK5hoJBbuiNp16SQSl2b963Ne+Nt6FkUyfXSiG483ldasTZLIbP7jf9cZ82H4MlyOT05hmkJWOKZElArUA7Mm3bYjGk/iZ0xMvlMsqNbrm4yt8igfbALOtAJOtQuK892WJzWkSx+bIoLdiWFD9cffGvWXny3RmY7Oqsw7lg0aEk88asHc20ZRSGL8dOiqYos2CRIriJq7q2oj9Q118E4xrMgEIAN63I7kk40Lx/4geXJyFn1q/UJPJX/DFErJwO2u655wqde6Q2Vn8pXViERvkalDUR7i6/bBTwBh3K+KZ8y0mXG8PkPBFl4uGsUGPuRV3zj3mM753Sss7aNWTlUhKoukfpkDe2xHbscJ8JZJlmUrGwewYxQQ9tI9sFf9sGGPNwlEdcyCyn/CzAhmX5+PtiEtPK2hTCWa66r598wSNCRKEUSUKFEID3q9wOTeBzeIZZJ5DqOmiAoUHWDvuAP19sWel+HoZcpI2ojMRU53GkhhYRgdxVGmHfAXpTyAnMQ0JIP4lUd0sKdhytHcWOcMlBt/gCs+xkszsQAWJJ+55xTyenT6uByfbGlxpLmstJmWWJgI3IkVQpNKSQTe9f5YS+lBEyM8zAFmZYolr6nIJJ+yqb/XFYyVWhWnwEuk+GjKvmx/8ADA1FiNgvNm8JjoX4tlXa/az79r7A40zxpI+SyOU6cmkyyLok00zt6h6b7W7AfYYB+JsmuTigyLsBzmMyU+oyaaRCTyAbAH64ClfJtu0X0GmMkc1eGnwx1+WLMJHoSeKaAFoioOktxZqwRdkD3ws57KFIEeSw81Un+GMb2fvtiTpmWkR0nZdJJDR6r4G61/l9sHUVrAI0smlfks+NltV7KrUAO1C9sdgLF4kzhALZptXe9I/yx2Of0l2gN+5pvTZqZhq1km9Qb0jtVdsX4uoKHIG596v738A1hYljMKNotpFr9R7kk/bfFrI9WbSGZQbNELxq/wCofHJxar4GUq5A/wCIXTXy80fVcsoMke06Xs6VWo17XRr4PbBzpeay/Usi0nlU0iOrpd0RYo/0IPOLc2ZRCvpLa++m1UHsb/bGd9Wkk6LnlmyykZXMbtAfp9Nalvsw5X4NcDCp2nD8f9Dt/wBSL/4W9QY5JUo1FIwduAt0w3v5PxgX+JvXFkzsEe7xZVkMrHjU5U7kVwBX3xR/DHxCYc5PGARHmCzqDyCmpxW9fTY/TEvRuly5zI5uULrbMSs3IukthdngNxWKNVLc/kS8NGsZHOMJWoho+aHIGwoA713574yT8W8uI8+XXZZEVgACKZSwI+dq498HPCfVYniysry+W2jy61aBI62P1Ygj+mKP4tdQV0ysbBvMQkqeQEoKVZibZrprrCJbZoaMt0aYp53pbNAcyBSIy39mNX+5xXzXS28k5xNo2mKKl+rTX1Gu1jT98GPPVOklrYMzmGjdMfqFV7LvR9sV4jfTb7AEfdg33wzxZPhI+jMD8sguw9gWe/N/+MCcxCVkjPdtj+mJelZe54oSw0aybG9AqSTt8YvdeyHl5iOANq0nVqHseD+2FdRl8jRuit02JxJUcZnF20Sgk7fUKHaseOn9VkikmGXJSOWw0TilIF7H2K3QPO2CPhvxF+QzSzprIsrmEP0slghko2WXnfvt3x86xlZcymbzTOskmWmBcotB4pPpcV7VuK45wVzkZZFwxMpI5297/rjoAC6r2B/c4khBo1xRv+mPLKNS+1jfFWgBTxFlkURORYumHuNj/a8MGS8QvBmclHmLrKllWa7LQy1psfzBQQedxiDqXhrMtD/wmYVqVkGoGvYixgN4eyEmezOXy4IBoqGPZPqs++kcD7DEY5WQq0e+sdRXTmAN3fNGWxYBUCUce5LjY4OeP+nTRZPpcTqtoGiUryWPlmjYFGydsQ+B/D6z9VWCQqwhkdnBseZ5TFdvuwU/YHA/xX1QzTzs0boJM1rFcAxKYiB2sGjY9xhkshQP6t1HVBlYNJ1wGUOK5Zn2HO55B+cSwGTM5iR5BUjEtIoBFHYVR3FAVR4rEnhWXV1OKV6OmRpWuuUDyX+6j9cNP4XZfKyAy5wv5uZzHlxUWGpiokcmu2pqJ/TGlhYA1YHn6Q7CgCqynTqYilA3Gw5PvWFrOFlcIxDGPYkGx+l9t8fpfqnh2CRQGQny6I9X6fYH3xjmVhijn6rNL5eiBSqxsAdbEkKFBIqyoFjsThYSXANjQrZSeTVLEoBbMKqs3JADXt8njDb1DJHLZorl8pIRlcvozaFgdaTJsygG6U3f2GPXgzwnE0aNmHWORv4uluNGxWwDYWjqF++PvUOtGDqgeaTzsu0Jh10U1oboNW50OauuK5xnW50PFOip4eZ26Hm9L15BZSNRFqwUn08WSefjCtF00vk5JXYiNJEjUX9Tvu9fZFB/UY99K6x5OTzmXBN5gRgVxSElr+4oD74hn6ixy0eXqkjd3u/qZ9I/oBX2wyjX5Mw/mOsNLNm+oL6GUKmXTYkO/oTTtuVRWY7cnArKSHN5i8xIBZMs0j/4IgNhfcm9h3OL3gOfKwzNNmm3ijJhQC9ch2q+zb7fP2wFTKxgSsxZWQqscRHqZiTse+323ODjIvB6671oTZjzXTVGCKjurjU7Lfa9/wB8bZ4zyOVSNM1PEVVEU6LHIApF+e2EP8NvCInf81M6VFIR5VEsrjceYCAAByB++D3jfxfDnenwRqzomZzOlmkqxHEw1vte11gWnL2M4rbRm4hSe5ZM5HCzknyyjnQLNCxtxWOxT620TTymFSsWo6ATZ0jYE7dxv+uPuKbfcGf9ppPh/wASa0OTzQaKYDQW2px25s6v74j6zlcxkZIs+hMkSgJMmokFd/VWwHYfBww9f8GQTR+oMj9mXcq3bfuPg4Vum52XJzjL9RYrE6lVlZdaOrbWQD/fj2xNSt2uf7MnVIdstng4EgceVILF+paO93wvBFdj98CfGunP5EmIKyqQ8M2rZmvSVF778HbmsBcjnf8AZeY8vzL6fPZSUANRo+ltuLPG3viJs0nT5Xja5OnZndTG1+SzfUDYuvj2xmk+P1+AptfvJnySsHLglWB2rseCBX+ucbH+G+WVchFfEmok+xLEfthY8U9DgaFpEcvOPUHUeh469IYAAaiO/O2Cv4T9YMkRyraf4d0CLJRib0/IY/scJrQ9XTcU6YU8pgnwr0KGZM3k520NDK3llSAyEbBh3KitwMLXiXq+aastmSrGIgh63arXXqJshl/y74aeu5NoOvZd/pMzo1kbG/Q1V2NfuTiH8XehGFoZxX8TUm3Ni2W9/a8bTlJqEpdrPyPSUmkUFiWTobsF9cM4LtZ21MFFi6+lhviikYPT8uur1STkab2Kq2/HG7DnBPw3PAWzeWBuLOZW02I8uVFLlT9mB3+2F3MdRRsnlIlsSRSSsw+HKMp/v+2Kd/gWsHg5UoyksF1ySDb+XSxX9sXc/m5EnZ9IWQIIwpOrkAWD7kViv0Dppzeajh3BlLbjetmf++LSdMnGbWCc+VNqRLbgEkaWvuKrf9MbanyFXkHZ3KyI1OpDH3+ecP34R9ShRs1FMV0zKqkNuD9Qo32o74BeNs8HzLIjeYUGhn06fUhIJ739x7YBxank1tRLnf8AbmtvbGu1kFlnNiOCbMRVqQF40IN0QfSbPI/rjyMlryjMB6kOon4ogj/MfbF3pD5U5CZJHf8ANOymNdGyhTerV/zAkEH2x96F1A5fVZLBqUKK2HcmxR9qxsB9xu/CXxxFAr5fNvoVV1RyE7Uu5U137j33GBXgXqUI6z5mkxrN5nkqdtJk9Ud/DKD/APkMLed6a0kM2ajQLGrjVGgJ0BjVk1QANbfN8Yv5PJnqInlaS89QaOJEIDJAihtx6VJFBflT741INlnMyz5HqWbzMQFZbMkuCeVmZqBHcN/Sx7YD5qRpI1jYrrGZZtiCP94WMj77qf3w1/h70uPNZDqSzShHl8tBJIf5jZSyTvbkcnCZT6wrxN5kFK/JoxNQ1UNgKVL+L743Zui11noLjOZmKEqTHM6+WDTaVUuWrsgXYm8N34Q5PU6TS6mSEmOFANhJKA0jX2CrW/zgDlOoSZjMZyVF1TZmKVURfqDP5YJA/wAIW1s4+DL5zIZZZATEs7NG66hq1C6NVqQ0DuORX6zk21Rk8jh466+2ZmTLZJpNcZ8yR1PoIRSVGx9Quudt6wlZ3IyTzRIpH/7gYpR2Hq1FrA2Gl9f7YZvAK5aGBsxmSQ8xaiSR6ACFo36jYJI54wE6V1VctN0ySUenL5bWQosnV5pRT7E6h9rxoKsIOXyU+kZSRZZZgGlGVcrKse7mMFlLLq2IBXg9qwS/E3O5OVcq2UZTavZXkg6QNe2zWG/rgd1WbMwO2rRFJm2XMlFPrj9bMinba9V0edrHbA3MSKkkhsSeYpBZlC08i6mZUF1RJUfvh6zYVPFERkV2aSdSVZSilNIIdVXSa4IFUdt7OIOmQu0v8NTIyhmCgewJJO9UoF4cPA3gVc1C2azEvk5ZCd7FvW7Cz9I7XV+2K3iDO5Ly43yOXZGy70XU+h1bs5b1sWHf2vGtXgV8A/M+H3y+SymeWTUJtVjgxsD6d73Jo2exxJlZ4Mssc8o8/NN/F+q9BJtdW319ze9kYk8M9DmziIHDHLwaqQEj6zZo0eDiTrmRCeXl4o1ExlH8Nd9QW61MT37m6xrUsMVug/kXlky8PToWK5jOM2Yz0uoWiM11qGwJFCt+w74CfiXGseaTKRbxZaNY0VfdvUQfdtxZw9ZDpw6blc1nM0yNPJROm6B/kjQ96JG49sDvw18G/mkfO5y2aUkxbkE77v6T3PHwMInSv8DZePyBen/hxI8as8gVmFlQRt8bjnHY9df8ULlsxJAh8xYzp10dyANXf/FeOwNmsT9VmtHPLbcD5NDntvt++Mp/EeKeV4xIf91dqhmjor5h7Sm9P2Ixp8mYhkQxlRIpQhlI5VrH6+2EfOfhq6RPHks0yRyXqy8vqjb7Hsw23onbDKObZS74EnNJnMpDLEV8zLkUQVOnfutiwbA3H+ePHR8x5MP8UifKS0sqxtTxG7BIIv7Hg8YY8v1zM9PcZTOZbzzVIUfUXXsBexrji/fArPz9Jnk9UU+RkJ3GkgNzfpAIH3xS7/klXk5c7NlECJ/vOTI/hyrGbTVyG7BgOx29jgLluq/lsyuYyrcGwCNyO4I7WME8t1/8g5jy2YGZy8gt4yCAPjehq72u2LuWyWXzGuchVjFltr0irNgb3843D3GZU8cdW/NHL5tNQKDRqrawdYo3Vjfb7Y8+Ls68kEcon82KZzIYXNmGVB6gvfQwNf6vAjrEf5dnSJteXmXVGzCiUPBrswIo4hy2YAVka2VlB2G6v2r+32xlVYGVrJd6503yPLKV5WYjEsL7gqG2ZD/0k19qxH1WGJRGYloNl0LqTel22av/AHL/AFxFP1N3y6wMiFVa1fT6xzYv23/XHuIlykSUHkURFdt7YFTfbfvggdkHR+py5WZcxDQkTVpJFgWCOPsTjWvxPyImyGXzq7MhUk0dlk0/2cA/rjL8r0Rm/ORvaT5dC3l920tUlf8ASp1X7Y3fwxmYc/0iMS6RG0XlyC6ClPT34ogEH7YSfF+CkeTFOm9L82KfOTSlQsoUsRep3AIutxzzj14h8OSZcxs/0OTXva1de43GLfiHLz9PebI6w8EhjmB0/WAbVh+q6SAa2wzeHvC0/Um/N5ycKjHWEG5Zb3A9VRg1XucZyxfQFHPuIMYIokkIfcEBiO2qu29gbjHjrTRM9whkQKL1Hv3r3w5ZzokmWfOZTyvMykqmSEk/8OSvQV1b6gTpIG5AB+MUH6BEcmitSzgerYk7e+3HfbvhFNBcKFbpExXX5bsFZSJgOCh2p14Iv3wX8PdUXIZuGdG8xbIdRsdJ2Zd/jcH4o4l6n08ZURZzLi9IUTRsRpbUdPvur8Ff5TR4OLGc6ZFNI0uWjBgzChUBBDQSWONvuCODvim7sxT6tPFDLnIYn15bNR64mHKtfmxX7FW1RkcjHvxXMwaLNK1J1DLq0ij/ABLpWQH7ugb9TgTnenNCzrIt6GK614sbY9T5oS5JFLANlpWCp38uchj8UJFP/wCWDawC+mMfQen+VkvzKt65EkF8UuoCr5JtD8b4g6p1FJhlYJnYKrB2bnQjgLsD3oE/YVWKb9VK5PKRK4026yKVvSC960JPcHisQdPVsy0cQYKyIxQsKBVNTlixHGwAHF4iou7GbwTZKDzp48tTmENIysoIZ4xZtNXOoKBfteK+a6oFzYzKIoCurRxtuAq1oVj3Gwxaz/iATmXMTF/zLBFg0EosSIPUdj/Nf08bnAnK6lZaj9d+kt/TZhWK0IXH69/BntdeYzTAzTsd6vVoQAbCxuft7YpULVtOpbtkJrULFgEcGtsEIOmvNJczaRdsFALUd9hxh8y/QenxwIwTzTsGt/4jFuAoYqooe2A5UZUxPznip5ymtVEcVeVlq/hIRwSP5iObbAnJmKSYmdqTduNmb5rgH4xc6u0RzI/gmCDUPTbH0g03q3N17cYZTlspJLogysTsVqNY5CbqiC29HbnjAsLIh4zaBG8gAPpCAlAscSdwiKd2N3ZGFb8lmM1J6YcxmCwrUI2P9QKA/pjSZvwwaZJCQIa3jjBJF+xJJJFd+2L3TPFmfy4/KtlDmJU2DhqUqB3YCmNDY7GudxhU1HgMV5M96kZ0ky6dVjzC5aMBVRVApV2GnYKTex3vBPxh45aRVgyf8KBRQZaVzW1Cj6FA2rk4fJfDmd6ibzrtloDVZWMg6qN3I3a/YYKN4NysaBfIg0LtvGCTfezZv++A5q00htlmFZDokcqCRsxBGWJ9Ln1Dcjf7gX+uOxq8vg3Iaj/BjG54DV/cY7E/W+QZI+p9NdI9TlVYf/xmvqPcH+/OLnSZkpRIxYDY6Wuifa/9b49dYhaSNZGLqARrUbmqPIA2wHmdsrAZFR5hqLIpr1Db2G2wxeyDWbQW8W+Fxm4wEk0SKdUTH+Vh2ur3G3xeM/y3XZYnYZ65lLhMzFKtmBxQV1sVpZfsPvYxpfQfEOWzkSsnpMe7RkDWh47f3wB/EPpaavzsKCTQvl5qMi/NhOxb5ZOQe23tgfZKn2UdNYBZ6hk8tmJcvNlvKysqho5ipKPY5ND6fsdu/OAvi3wikELZrKSkxMQCisHWm2+oG6vs3v8AGJDkpmOWyyzo0K2+RkmAMUin/wBOSwaccVXv8YsZDomSeZ8vm1PT80pplik0xSg72gfUPbY7e3th2sUBCTLPrhWJ1I0H0tyPkbjbntinFMY9gQRxX+hjaOpfhXA8JXLl1l02srvYZv8AmULwfcAVgL0qTp+iTL5/IQxZuBDYWMDzQo2MZBBZiN+d+fjAUqukNT7M6yUEcpYNKIzpJGrhiBem+18fribI5aRpI1AEcj00LMNOs7aKJ23IoE7Xhyy3gDL5yMSZCV7YWPM+i+6mhYrYXZ3wreIsvmsuqZbOIQIz/CZtwAe0b8FDzXx2w29WCrLHXesS/mI5pI3gz0fpkLKQJAAVsqeCQSpr0kHtWDf4Z9WieOfpuYOmHMj0njS1bi/mgR9sEvCPiRM9oymfgjzDjaN3C2UrcWaIIq7HOLE/4Ps00hizMaQHdQVLMvfT2Br3vjthdyVxYyV5RR6F0Fs/0+bLk/730+SRY+PWhFhPhSQa+a+Rjz+HvX9MZyMi6HEhIZiVYEkWhFfGKv8A9P8AVekznMRIZUH1PFbIy+zpeqv0Ne+GHpviOHPkztl4UzEZpmJbYGtJahve+kngjCTyg8BJOvXIUdNjWkk7itrB72DwcVM30Rna4iSDzd3V9x/2x9lyyTuArqSAdIH83B3utwTXHvhsyuQAQKlhq3tuG4sV7HsMc6j4KRzyLL9Ehji8vNxbPudyQ12LILD1b9vj2xDnEymXWL8sGR0oKQRYq921fUT3OGLxC7CLy5FRitAUCa+djseawmZzLOGIYe3Lbnve2DlcGdIJ5nLazK0j2jBvMBUEShgDp+AdjzjNvEXREWNJIUdQbG5JDAE7m9wR+xFYf+iZLWw1ago7E2LJruNj84t+NTCkYRIqO5s1sBtttycUU0hXF1Zl66f9n2UphKFV6Pq5bc1sRuKvejtgfPm3kVBRHlQiO/8AkUk/sSxP64c3MUqFNJMYKkLVhgObr+ay2/bChn+nurSeWrNEvcb6QeA9cEcHFoSiyVjh+FHhb81P58gH5eFhzXrfkL9hsT+gxr+fgymbkEc8SM6bqTyCOQCNwarGF9B6xNHlQoY6FewBsAW7n7/fGgdA6hpnBka0ZgW24PweKxLV3KQ6kuGFOpfh3Cb8lzyPQ3qFd9+Sfvil/wDp7JpPlugJO66j2N+xF3gz0zNyZ/NiWFmjyOXYgEGvzEgBUnbmJboe5wzZucBgouz9JAsWPfGcq5GUF0Z2fw7zVEO8Tg7af8IPf1CiftWD/R/AGSgaF1VvOhNllcjU3yLr9sNkGbBUEnc9scgReCBzt898L1hjVWSwyWN++BOeyUKN53llimxUcC/5tPBI+N9zgoj3xx74+uoPODysIAqdV68reiI+o999hvsK+w/fH3JySadLvcY22FsT7G+x/TBFuiqJGb1W2wrtfHHYYs5LpiRj07gkk/cm+f6fbCNSu2XUopZQk5jw8HYsXhUn+VibA7A03NY7DfNkMszElEJ7kgdtsdgU/Jvp8AyAqNyaA5JOzE7/ANONzhZ8XTtllVoIzPCWLS8kptyPjfthqzojb1uBpFgK97nbejjzmMxDGutmREom/sOR77Y6aZw44MvmhEijN9OcCWJSz6eWvlXXuQP3wR6D45y02lZ/4bMNNHeNgeQT7Hjf3wS6h4OhLibLyvlZ61iSM3YPdl44/vgW3gjOwh38vKZ+OQ63jZSjX7x8aSfg4VxUnufX6zKIuddyoymaeJlkGTdvMjCPYCn6XibcalOxH6Htho6b1SGcx5Pqccc+tbgzQBuQfJ+oN+vPOFPqeTySxuhjz2TnUHRDIC8d+wsagCe/98XujeFep53LCNVVYEbVEZxoYH/7ZC66PzQ43xTG2n+/+gUXdoZk6b1HpxP5CT8zB2ysllgP+Q/A9iPscD3zWT6iTDmScrmgfSsg0sjd9LNVqT/IcC+odF6zDIZfLzAkoBpIX1htIrgE9hxWJM54vjmy3kdTyMk04BUTafLYAcHdbDe9bfGEaum3f/I/9iBHz/Q59J9cbk0LPly/K/4W33H9xvhyk/EHJzwSLmEIljQl8tKotyNyqX6WPsOd8JfTPF6np7ZHOZebMKSdDg+pAK06SVu1PB9sVenzZiTLtDJ098yq/wDDlkhcPEgsVrCrsOdz74M1ayzJ1lBpvDeQ6gjydMMkU6UzwG6W/wDDfa9vSa+MAHzWfy5KtnWhC3sZW5HYAajZ4xc6b+H2Zca2dIEcAhFcs5B7EDb9CTiebwOkUatTMxuwSf32Awu6K7DTaugd0HM9RzpKjPyooG7STsAfgVuT/TBiHwy+T9TTo7SmqKsFGnubb1fV8Ylj6Ob0qNTijSLYUb9+3a9ji0q6V/imQkH0qWsKSd7DcAj22wJzbWAV5GLwzCgj0MfNqjqI0/Pbj74NZ+VvMDIzCgCVU8/A/pxjx0zpcQUTBNIuiACLr770Dttiv1/MM7xqulIrr1HSSbofJF9hiVZKcRKvU410uUeTXsW1WRueDQJFna67YFqTMqSKCjLV2LCr71W/6c4eekZfydzuG2FG/mj7c98BQpZ2CX5morSrtxY+B7WPbAnJIZRYT6RKjqZAqXpF6QRZHuP+2E3x3kZZH8xWQrptVUGwdr2I+/8AXDfmJyYwqAgsQGPG/BO3fAqTog9QD0NueL22PwK3OAmmNJYoxmWZx6VPlnsRt7+/vhj6lLGekQCBkLpGfzH+MOxBN+/O573g94t8KMsEcsJ8xorNDfUu+sfNbnCX4qghWHKjLuWE0fmOpG6EEgj7WDzvtjqjXRzZWCLNZcrkw8bmgyFtJFX/AC6hyCrH2wy9KzD5/wArLQgq8g1Zl0XZF4YJ/wAzDjfALpDs+WlAAVRETqa+VHHtZGw74udOz8kfTyMm5ikQPPmpV5CBvLiS/f8Amoe2DKODKmzXfC+fR8rGMujJHGTEYmA1Axko30/zWLvBqXNAIFbdmHIHOE3ovVI8l1GXKyMPKzYTMQtW3mPYcf8AvK6h8n5xZ8SZ6WDKzz5UgNGAV7qtNTWODt2xCSaeDpTVDLkulhHZlkcWPo2oHfcbcm/6Yr9VnyyzQxzuBJI/8EN/OwHwK/fa6xJlc5/u6TyMiJ5Qdms0LGpj8c4SegZgZ7NnPzCooxoyaP8Acgycb2f61jJLaK3mh/XqQQ1LpRjwLBsXW3c/ti3HmUYE7UD/AG74By5aWaknRVAI0sLNj79jgN4v8PsEvLq2rvR2Ir+YccYMZdAlga5823neWBwA1/GPpjbVsdr3Bv8Apih0dZI47mJklKi6UWorjbBfJzl1BO2wJxFqM2P0fdLdhX7f9sdj60qf4h++OxWmCxC63noyUWa2/mIDadvmz8YFZfp65p03UQxtRjIJ1Vvtdg4KZjwzHJqeUtqO4btXAFbce+C/TOlxoukFiNubFHjF1JHJsbZD1BQWWiVKnTp49I7Dt+mCHTc3SLdihQ1b78c73iv1uAxwMyIS3+IG6Pv+2K+U6e9ABWK+k7EADjnuT9hjbqtDNNMYjmFZSVpmA4Yb3+uOyTlma9Q2BKmqBrt3xGiaeBwaPJ/vi4jr9e1kd/bCvDssr7O8rQCxP/xitDMJiQ0ZA7XW4/vWLkkYdduCMUJunJpBmN6T6aJHHAsGzvhHz7BPuaAhT0pt7Davt7YW5/Eeh3WTVoAPoI1F79ze1/tvgjnZyiEubDXze39cJiRO0zMyEK9BWO4IHxewH74VyyLO0GumRutto0obIDG9O/AA3rEpDzuC4RqNaNxXuR7friKWR9Cpe9nnbkdr+2J+hZRY41LnUwslhtwT34HtidJ8Bto85zKwsxOllPBZd1J/5x+uB2Q6cEzkMcpsarAPfTZA+11thszBR0C0VJPF1sRvxscUT0SMAvHQYKdLbnjcGvfGjJxKSVjJl2Da1/1vgVm/PjNtH5yAX6Bvf6n/AFeBWR6+LCsal03zQ9ifa/g4Y4+qR7260Ofcn3x0T092USjqIrQ9TokSIBtZOPsaRqzMpUHf9+33GJmaKYLJyAas7C+P15wC610+VJFlUhVDbAHi9tx3v4xzalxeeiyaZ9zyyKwCkFt2o7WTx+g5xFnumlhZpdqP329+d8GmnVFtwtjjbc1ivkM7rtpY/SSApAsEdv1GJ7r7GoG56DRDSSADcU3/ADbED53xjvifw3Jk5Eb/ANNx6HBujZ9LexrevnGx+I5YmoKavvvsbHI7bb4rRdIUwSRTAyI4B1C9vn533vHRHVrBGULMcOYVoZWYN5gCqpUkVex1C6Pp2wY/DxkL+S16JSVlGmwUoAhu2mr+2A3XemPFNJFGfNF/UookexBPb/4x86HPmf8AhZdGL72QKKg7c8AfJx0ySaogrRa8PRF85EPMpPN0QvMS4VEYhOTuB7ChZ+cMkWTLyt06DMF01as7mapVVf5VJbbgg3tdVhfz/g/OxwCSvNijslUa9F7tQ57b6Qce8/4lhbLQZXLRvFCWJzAsa5DYIAcfUOTuPYYR54DTXKHKHMTdWlbIwOsfT4SLdL1yRLQVTfOog4N+NuurlDk8tlikREi6gyAhYhQ37iyeRvhQ6L0LPzOzZSJsjl5lVSQR9C7A2afUeSRWLnVfBOayF5uJkzmgW6TRlm2/mW2JbTV7b/fC7ovj+P8AI9So1bqOfjiiMjsFReSTx87nH2DOiRA8TK6uAysNwVPBG/fGbeHulv1gfms3mEMIqoYTsCOdYPHv3+MFs54pjWWHKdNWORldRIdPojiA9VMNr/fGr8LsKl5G+bLszeYhZW4K7Cx+oOLUcwNL9JI4+f7YpnqCc2CV71W3ft7YtR5sEajsDxhFOLeGVo9aW71/r9MdiJ5Y75P6A4+YO1eDbhPyPiWMjRI2orxQ7fI7DBduoxuhb+VSAWG499v3xi/UpMwz+j0N7Hbb+5H3xpvTo9OTj0/zJ6jV29bnfFpJqFnFCTToYcrmGZhpNI33v9R2GLseYEbFWbfbjYYU4PELwKNaDWQfq5oDagMWMsVnS2kAZhZrYkc2d7/TC2x46i47GgZ1NRAI+f8AziaGZQP6/OFXI53QRakqo29z/wAwGKue8WiMAxR+Wdw2sE37D43wVkPqpL6hyzedEULyVsqlq4435wvdN6kcxUp31cJf0/698Ds715Xy0gzApHUrpB3F8V74TeguXLJE5uqrfZbG+JzTumb1Vho03qk6SbEihtXF+4+MDHjUDcUOCtE2vasJcjZiNz6zpB4I78VWHDpwlVPNoG+29/O3A3xDUbStDxm5PgIHOxMQDG5A3oL3Hv8Af74t5LKb0AqJxpu7s3sf8sQ5WZQRrS3vdqpf1wXWSwaUbGrxOFt5LgvOdMkLL6tKiqA33vnBPOxlUrVQ00Wrf9MRxztqF7j5xW6+JZFAijJcFSDqqhe+98gdsWSVGdinN03y11BfOJP2+ojffmsQ5yBYgxKjevWKuzdWPt/bDCuTmXQGUFhy17KOODZauT84I9TyMZh8t6NjdgN7o70B98Ok0qROryKeS6rMs8UAKMhHqYihYF1R5+/yMODZNGUFiWs3qv8AavYYBZPJRQlVklhk0htzayadiDXdgefgcYEw5qIyuYZGkOrdWY6SU2FEfy1fxzeAoKqaN6lBfr/VrUaVBXgt9RvcADT71i5kM27RJ5UeoDeQkihXYX/rbCn1Hqur0SOUeQhho0hQCF00SbANnbDD0nomYEbRyMRq7rsPgHe9tsK47WGM2y2+QJJZiRrau2wqhV4s5fMqFWFwASpB+Ksj9MBvyGYRGjaVabkmwQRsKN+wv++LR6hFGsbH7qTwVGwN+1b4mntdlPkz7rXhuTXK4rXqO5bke4wvdObynDXQOxIsnY/y/eq3xruYiie33Guxvd/63PGEB8ii5jSyhoxZ2B+k9x8ji8dcJWcs1Q5eFqoyglVb6bOwvcmlO7XhjyHTkDvaIC4VlYAWeQd659/vjPem598r5iRsDoP8w/l2IIN+xH7YZPD3WZJZYzTMXRtyQFDDjTt3A39sSlBLkpCXQ8VS7ntycRJJdGwR2xRnyMklo7kxkA2KHqu6+f8Azixl8iqqL/v/AGxs2klgfBm3iDwGzdTH5cSRZbMRlpniNKCLtT7BttvkkYe+n9DgysaxwxrGO+kA3t3J3JxezMF/QCCO6kXhWzXVmdjC+516Grav+aibr5HtgyuXIElEMQZItWwR1Jo8g/r/AJYK5aAovrIIHxhbXq5SIKj6jfN8AEXVjj2vHjqnjFIl3azuLqgD2NckfGNDSQJ6sUG3aME7kfF/98fMZR5s0nrLk6t/9Xj5htom9jH4wUVCa31AX+oxd6maGkfSF2HYb+2PmOw39BF8g/Jj+JffR/kcXchEFT0gCwboVeOx2D0Th95TVyByfqr+hwrSzMS4LEjUdiT7jHY7DR+1Cf6gJ9T+mL9MAst9cvyd/wBzj7jsJqfcaH2ocurRAPFQA2B2H3w9x/8AAH/SP7Y7HYi+Ds0uWeswx0pv3H9sT5Q+tv0x2Oxuy/RKR6sRS7Bq22OOx2DAIKzh/hqe/v8Avj3lVBhZiLYjk88Dvjsdij5FiLPilRaGhfv34wJ6PEv5hhQoIQBXAN2MdjsLElPkXs8oMiWLp6H2DGhhz8DTMZpLYnYdz/iGOx2H6JR+80CUWhv2wkZaMeewoVpG1f8AVj5jscmpydiPXiIelP8AqX+4xT8QIPIU0L1jfvwMfcdjo0yGpyK+Z5k+/wD/AJw1+FXP5eI2b/NKL+CrXjsdgzBDk0GTtiHPj+G//ScdjsCPJZFLpA9H3G/zxjJ+sSH80+5/4S9/jHY7DRJahHkzTPW3pXj7YAxm2333HOOx2HgczHHJH0L9sdjsdhSy4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70" name="Picture 22" descr="http://s8.thisnext.com/media/largest_dimension/FA847E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4800600"/>
            <a:ext cx="838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19200" y="9732170"/>
            <a:ext cx="7315200" cy="441877"/>
          </a:xfrm>
          <a:prstGeom prst="rect">
            <a:avLst/>
          </a:prstGeom>
          <a:noFill/>
        </p:spPr>
        <p:txBody>
          <a:bodyPr lIns="163284" tIns="81642" rIns="163284" bIns="81642">
            <a:spAutoFit/>
          </a:bodyPr>
          <a:lstStyle/>
          <a:p>
            <a:pPr>
              <a:defRPr/>
            </a:pPr>
            <a:r>
              <a:rPr lang="en-US" b="1" dirty="0" err="1">
                <a:effectLst>
                  <a:outerShdw blurRad="38100" dist="38100" dir="2700000" algn="tl">
                    <a:srgbClr val="000000">
                      <a:alpha val="43137"/>
                    </a:srgbClr>
                  </a:outerShdw>
                </a:effectLst>
                <a:latin typeface="Arial" charset="0"/>
              </a:rPr>
              <a:t>Tượng</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phật</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làm</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từ</a:t>
            </a:r>
            <a:r>
              <a:rPr lang="en-US" b="1" dirty="0">
                <a:effectLst>
                  <a:outerShdw blurRad="38100" dist="38100" dir="2700000" algn="tl">
                    <a:srgbClr val="000000">
                      <a:alpha val="43137"/>
                    </a:srgbClr>
                  </a:outerShdw>
                </a:effectLst>
                <a:latin typeface="Arial" charset="0"/>
              </a:rPr>
              <a:t> san </a:t>
            </a:r>
            <a:r>
              <a:rPr lang="en-US" b="1" dirty="0" err="1">
                <a:effectLst>
                  <a:outerShdw blurRad="38100" dist="38100" dir="2700000" algn="tl">
                    <a:srgbClr val="000000">
                      <a:alpha val="43137"/>
                    </a:srgbClr>
                  </a:outerShdw>
                </a:effectLst>
                <a:latin typeface="Arial" charset="0"/>
              </a:rPr>
              <a:t>hô</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đỏ</a:t>
            </a:r>
            <a:endParaRPr lang="en-US"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90531725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7"/>
          <p:cNvSpPr txBox="1">
            <a:spLocks noChangeArrowheads="1"/>
          </p:cNvSpPr>
          <p:nvPr/>
        </p:nvSpPr>
        <p:spPr bwMode="auto">
          <a:xfrm>
            <a:off x="13106400" y="1828801"/>
            <a:ext cx="47244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b="1">
                <a:latin typeface="Arial" charset="0"/>
                <a:cs typeface="Arial" charset="0"/>
              </a:rPr>
              <a:t>Trang sức làm bằng san hô</a:t>
            </a:r>
          </a:p>
        </p:txBody>
      </p:sp>
      <p:sp>
        <p:nvSpPr>
          <p:cNvPr id="16388" name="AutoShape 9"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89" name="AutoShape 11"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0" name="AutoShape 13"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1" name="AutoShape 15"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6392" name="Picture 17" descr="phổ biến thời trang màu đỏ Phong cách hô vòng đeo đỏ San hô xốp trang s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71501"/>
            <a:ext cx="5334000" cy="42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9" descr="Tròn màu đỏ và Xanh hô cb0006-2 vòng tay trang s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028700"/>
            <a:ext cx="57372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1" descr="https://encrypted-tbn2.gstatic.com/images?q=tbn:ANd9GcT8pSDfwTPnFHjElZoCv7foJecEzKr1UPugaCybYUF7DsVLM1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372101"/>
            <a:ext cx="42862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3" descr="Vòng tay đá San hô 9 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800600"/>
            <a:ext cx="518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2268200" y="5248275"/>
            <a:ext cx="5791200" cy="1703761"/>
          </a:xfrm>
          <a:prstGeom prst="rect">
            <a:avLst/>
          </a:prstGeom>
        </p:spPr>
        <p:txBody>
          <a:bodyPr lIns="163284" tIns="81642" rIns="163284" bIns="81642">
            <a:spAutoFit/>
          </a:bodyPr>
          <a:lstStyle/>
          <a:p>
            <a:pPr>
              <a:defRPr/>
            </a:pP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Làm</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đồ</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sức</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trí</a:t>
            </a:r>
            <a:endParaRPr lang="en-US" sz="50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3701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down)">
                                      <p:cBhvr>
                                        <p:cTn id="7" dur="500"/>
                                        <p:tgtEl>
                                          <p:spTgt spid="7270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711"/>
                                        </p:tgtEl>
                                        <p:attrNameLst>
                                          <p:attrName>style.visibility</p:attrName>
                                        </p:attrNameLst>
                                      </p:cBhvr>
                                      <p:to>
                                        <p:strVal val="visible"/>
                                      </p:to>
                                    </p:set>
                                    <p:animEffect transition="in" filter="wipe(down)">
                                      <p:cBhvr>
                                        <p:cTn id="11" dur="500"/>
                                        <p:tgtEl>
                                          <p:spTgt spid="727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ppt_x</p:attrName>
                                        </p:attrNameLst>
                                      </p:cBhvr>
                                      <p:tavLst>
                                        <p:tav tm="0">
                                          <p:val>
                                            <p:strVal val="#ppt_x-.2"/>
                                          </p:val>
                                        </p:tav>
                                        <p:tav tm="100000">
                                          <p:val>
                                            <p:strVal val="#ppt_x"/>
                                          </p:val>
                                        </p:tav>
                                      </p:tavLst>
                                    </p:anim>
                                    <p:anim calcmode="lin" valueType="num">
                                      <p:cBhvr>
                                        <p:cTn id="1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autoUpdateAnimBg="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ncrypted-tbn2.gstatic.com/images?q=tbn:ANd9GcSWTfBEdapY63lThgvrZ-D3z5KCLWRtnOksEZvQ3nmTs8izJkwe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2901"/>
            <a:ext cx="5029200" cy="438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s://encrypted-tbn0.gstatic.com/images?q=tbn:ANd9GcRQ3rDhzOY_JI69t7ipVzxsIQNHkmouKpaH1qGJf1KG40kmnm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5486400"/>
            <a:ext cx="4933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2133600" y="4457701"/>
            <a:ext cx="6096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San hô đá</a:t>
            </a:r>
          </a:p>
        </p:txBody>
      </p:sp>
      <p:sp>
        <p:nvSpPr>
          <p:cNvPr id="17413" name="TextBox 4"/>
          <p:cNvSpPr txBox="1">
            <a:spLocks noChangeArrowheads="1"/>
          </p:cNvSpPr>
          <p:nvPr/>
        </p:nvSpPr>
        <p:spPr bwMode="auto">
          <a:xfrm>
            <a:off x="1524000" y="8686801"/>
            <a:ext cx="5638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Hóa thạch san hô</a:t>
            </a:r>
          </a:p>
        </p:txBody>
      </p:sp>
      <p:sp>
        <p:nvSpPr>
          <p:cNvPr id="6" name="Rectangle 5"/>
          <p:cNvSpPr>
            <a:spLocks noChangeArrowheads="1"/>
          </p:cNvSpPr>
          <p:nvPr/>
        </p:nvSpPr>
        <p:spPr bwMode="auto">
          <a:xfrm>
            <a:off x="8991600" y="1943101"/>
            <a:ext cx="7661893"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vật liệu xây dựng </a:t>
            </a:r>
            <a:endParaRPr lang="en-US" altLang="en-US" sz="5000" b="1">
              <a:latin typeface="Arial" charset="0"/>
            </a:endParaRPr>
          </a:p>
        </p:txBody>
      </p:sp>
      <p:sp>
        <p:nvSpPr>
          <p:cNvPr id="7" name="TextBox 6"/>
          <p:cNvSpPr txBox="1">
            <a:spLocks noChangeArrowheads="1"/>
          </p:cNvSpPr>
          <p:nvPr/>
        </p:nvSpPr>
        <p:spPr bwMode="auto">
          <a:xfrm>
            <a:off x="7315200" y="6286500"/>
            <a:ext cx="96012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5000" b="1">
                <a:solidFill>
                  <a:srgbClr val="008000"/>
                </a:solidFill>
                <a:latin typeface="Arial" charset="0"/>
              </a:rPr>
              <a:t>- Là vật chỉ thị cho tầng địa chất</a:t>
            </a:r>
          </a:p>
        </p:txBody>
      </p:sp>
    </p:spTree>
    <p:extLst>
      <p:ext uri="{BB962C8B-B14F-4D97-AF65-F5344CB8AC3E}">
        <p14:creationId xmlns:p14="http://schemas.microsoft.com/office/powerpoint/2010/main" val="3490113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p:cNvSpPr txBox="1">
            <a:spLocks noChangeArrowheads="1"/>
          </p:cNvSpPr>
          <p:nvPr/>
        </p:nvSpPr>
        <p:spPr bwMode="auto">
          <a:xfrm>
            <a:off x="3810000" y="6286501"/>
            <a:ext cx="50292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a:latin typeface="Arial" charset="0"/>
                <a:cs typeface="Arial" charset="0"/>
              </a:rPr>
              <a:t>Gỏi Sứa</a:t>
            </a:r>
          </a:p>
        </p:txBody>
      </p:sp>
      <p:pic>
        <p:nvPicPr>
          <p:cNvPr id="18436" name="Picture 6" descr="http://giaothuy.namdinh.gov.vn/Uploads/sua%20b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1" y="685800"/>
            <a:ext cx="71183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eva.vn/upload/1-2013/images/2013-02-25/136179447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71500"/>
            <a:ext cx="85725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8"/>
          <p:cNvSpPr>
            <a:spLocks noChangeArrowheads="1"/>
          </p:cNvSpPr>
          <p:nvPr/>
        </p:nvSpPr>
        <p:spPr bwMode="auto">
          <a:xfrm>
            <a:off x="9601200" y="6858001"/>
            <a:ext cx="5528296"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thực phẩm</a:t>
            </a:r>
            <a:endParaRPr lang="en-US" altLang="en-US" sz="5000" b="1">
              <a:latin typeface="Arial" charset="0"/>
            </a:endParaRPr>
          </a:p>
        </p:txBody>
      </p:sp>
    </p:spTree>
    <p:extLst>
      <p:ext uri="{BB962C8B-B14F-4D97-AF65-F5344CB8AC3E}">
        <p14:creationId xmlns:p14="http://schemas.microsoft.com/office/powerpoint/2010/main" val="16917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1000"/>
                                        <p:tgtEl>
                                          <p:spTgt spid="17414"/>
                                        </p:tgtEl>
                                      </p:cBhvr>
                                    </p:animEffect>
                                    <p:anim calcmode="lin" valueType="num">
                                      <p:cBhvr>
                                        <p:cTn id="8" dur="1000" fill="hold"/>
                                        <p:tgtEl>
                                          <p:spTgt spid="17414"/>
                                        </p:tgtEl>
                                        <p:attrNameLst>
                                          <p:attrName>ppt_x</p:attrName>
                                        </p:attrNameLst>
                                      </p:cBhvr>
                                      <p:tavLst>
                                        <p:tav tm="0">
                                          <p:val>
                                            <p:strVal val="#ppt_x"/>
                                          </p:val>
                                        </p:tav>
                                        <p:tav tm="100000">
                                          <p:val>
                                            <p:strVal val="#ppt_x"/>
                                          </p:val>
                                        </p:tav>
                                      </p:tavLst>
                                    </p:anim>
                                    <p:anim calcmode="lin" valueType="num">
                                      <p:cBhvr>
                                        <p:cTn id="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57200" y="800100"/>
            <a:ext cx="8258176"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5700">
                <a:solidFill>
                  <a:srgbClr val="0000FF"/>
                </a:solidFill>
                <a:latin typeface="Times New Roman" pitchFamily="18" charset="0"/>
                <a:cs typeface="Times New Roman" pitchFamily="18" charset="0"/>
              </a:rPr>
              <a:t>Một số loài sứa gây độc, gây ngứa cho con người</a:t>
            </a:r>
            <a:endParaRPr lang="en-US" altLang="en-US" sz="5700" u="sng">
              <a:solidFill>
                <a:srgbClr val="0000FF"/>
              </a:solidFill>
              <a:latin typeface="Times New Roman" pitchFamily="18" charset="0"/>
              <a:cs typeface="Times New Roman" pitchFamily="18" charset="0"/>
            </a:endParaRPr>
          </a:p>
        </p:txBody>
      </p:sp>
      <p:pic>
        <p:nvPicPr>
          <p:cNvPr id="18446" name="Picture 14" descr="Sứa đốt nguy hiểm tính mạng nếu không biết cách xử lý - Báo Quảng Ni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77" y="54770"/>
            <a:ext cx="954405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Mùa đi biển, học ngay cách xử lý ĐÚNG khi bị sứa cắn để hết đau rát, khỏi  nhanh không bị sẹ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798220"/>
            <a:ext cx="13992226" cy="548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03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barn(inVertical)">
                                      <p:cBhvr>
                                        <p:cTn id="7" dur="500"/>
                                        <p:tgtEl>
                                          <p:spTgt spid="184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448"/>
                                        </p:tgtEl>
                                        <p:attrNameLst>
                                          <p:attrName>style.visibility</p:attrName>
                                        </p:attrNameLst>
                                      </p:cBhvr>
                                      <p:to>
                                        <p:strVal val="visible"/>
                                      </p:to>
                                    </p:set>
                                    <p:animEffect transition="in" filter="fade">
                                      <p:cBhvr>
                                        <p:cTn id="12" dur="1000"/>
                                        <p:tgtEl>
                                          <p:spTgt spid="18448"/>
                                        </p:tgtEl>
                                      </p:cBhvr>
                                    </p:animEffect>
                                    <p:anim calcmode="lin" valueType="num">
                                      <p:cBhvr>
                                        <p:cTn id="13" dur="1000" fill="hold"/>
                                        <p:tgtEl>
                                          <p:spTgt spid="18448"/>
                                        </p:tgtEl>
                                        <p:attrNameLst>
                                          <p:attrName>ppt_x</p:attrName>
                                        </p:attrNameLst>
                                      </p:cBhvr>
                                      <p:tavLst>
                                        <p:tav tm="0">
                                          <p:val>
                                            <p:strVal val="#ppt_x"/>
                                          </p:val>
                                        </p:tav>
                                        <p:tav tm="100000">
                                          <p:val>
                                            <p:strVal val="#ppt_x"/>
                                          </p:val>
                                        </p:tav>
                                      </p:tavLst>
                                    </p:anim>
                                    <p:anim calcmode="lin" valueType="num">
                                      <p:cBhvr>
                                        <p:cTn id="14" dur="1000" fill="hold"/>
                                        <p:tgtEl>
                                          <p:spTgt spid="1844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barn(inVertical)">
                                      <p:cBhvr>
                                        <p:cTn id="19"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Ngắm nhìn những Rạn san hô Great Barrier ở 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364957"/>
            <a:ext cx="10515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uy giảm san hô nghiêm trọng —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28588"/>
            <a:ext cx="10591800" cy="52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800100"/>
            <a:ext cx="7467600"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5700">
                <a:solidFill>
                  <a:srgbClr val="0000FF"/>
                </a:solidFill>
              </a:rPr>
              <a:t>   Tạo đá ngầm cản trở giao thông đường biển.</a:t>
            </a:r>
          </a:p>
        </p:txBody>
      </p:sp>
    </p:spTree>
    <p:extLst>
      <p:ext uri="{BB962C8B-B14F-4D97-AF65-F5344CB8AC3E}">
        <p14:creationId xmlns:p14="http://schemas.microsoft.com/office/powerpoint/2010/main" val="309978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arn(inVertical)">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arn(inVertic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498" y="3301979"/>
            <a:ext cx="6939085" cy="5960317"/>
            <a:chOff x="0" y="0"/>
            <a:chExt cx="5372576" cy="4614767"/>
          </a:xfrm>
        </p:grpSpPr>
        <p:sp>
          <p:nvSpPr>
            <p:cNvPr id="3" name="Freeform 3"/>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grpSp>
        <p:nvGrpSpPr>
          <p:cNvPr id="4" name="Group 4"/>
          <p:cNvGrpSpPr/>
          <p:nvPr/>
        </p:nvGrpSpPr>
        <p:grpSpPr>
          <a:xfrm>
            <a:off x="9367528" y="3301978"/>
            <a:ext cx="6939085" cy="5960317"/>
            <a:chOff x="0" y="0"/>
            <a:chExt cx="5372576" cy="4614767"/>
          </a:xfrm>
        </p:grpSpPr>
        <p:sp>
          <p:nvSpPr>
            <p:cNvPr id="5" name="Freeform 5"/>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sp>
        <p:nvSpPr>
          <p:cNvPr id="6" name="TextBox 6"/>
          <p:cNvSpPr txBox="1"/>
          <p:nvPr/>
        </p:nvSpPr>
        <p:spPr>
          <a:xfrm>
            <a:off x="9929103" y="4800964"/>
            <a:ext cx="5815934" cy="1974900"/>
          </a:xfrm>
          <a:prstGeom prst="rect">
            <a:avLst/>
          </a:prstGeom>
        </p:spPr>
        <p:txBody>
          <a:bodyPr lIns="0" tIns="0" rIns="0" bIns="0" rtlCol="0" anchor="t">
            <a:spAutoFit/>
          </a:bodyPr>
          <a:lstStyle/>
          <a:p>
            <a:pPr marL="0" lvl="0" indent="0" algn="ctr">
              <a:lnSpc>
                <a:spcPts val="7679"/>
              </a:lnSpc>
              <a:spcBef>
                <a:spcPct val="0"/>
              </a:spcBef>
            </a:pPr>
            <a:r>
              <a:rPr lang="en-US" sz="6399" dirty="0" err="1">
                <a:solidFill>
                  <a:srgbClr val="494949"/>
                </a:solidFill>
                <a:latin typeface="Quicksand"/>
              </a:rPr>
              <a:t>Động</a:t>
            </a:r>
            <a:r>
              <a:rPr lang="en-US" sz="6399" dirty="0">
                <a:solidFill>
                  <a:srgbClr val="494949"/>
                </a:solidFill>
                <a:latin typeface="Quicksand"/>
              </a:rPr>
              <a:t> </a:t>
            </a:r>
            <a:r>
              <a:rPr lang="en-US" sz="6399" dirty="0" err="1">
                <a:solidFill>
                  <a:srgbClr val="494949"/>
                </a:solidFill>
                <a:latin typeface="Quicksand"/>
              </a:rPr>
              <a:t>vật</a:t>
            </a:r>
            <a:r>
              <a:rPr lang="en-US" sz="6399" dirty="0">
                <a:solidFill>
                  <a:srgbClr val="494949"/>
                </a:solidFill>
                <a:latin typeface="Quicksand"/>
              </a:rPr>
              <a:t> </a:t>
            </a:r>
            <a:r>
              <a:rPr lang="en-US" sz="6399" dirty="0" err="1">
                <a:solidFill>
                  <a:srgbClr val="494949"/>
                </a:solidFill>
                <a:latin typeface="Quicksand"/>
              </a:rPr>
              <a:t>có</a:t>
            </a:r>
            <a:r>
              <a:rPr lang="en-US" sz="6399" dirty="0">
                <a:solidFill>
                  <a:srgbClr val="494949"/>
                </a:solidFill>
                <a:latin typeface="Quicksand"/>
              </a:rPr>
              <a:t> </a:t>
            </a:r>
            <a:r>
              <a:rPr lang="en-US" sz="6399" dirty="0" err="1">
                <a:solidFill>
                  <a:srgbClr val="494949"/>
                </a:solidFill>
                <a:latin typeface="Quicksand"/>
              </a:rPr>
              <a:t>xương</a:t>
            </a:r>
            <a:r>
              <a:rPr lang="en-US" sz="6399" dirty="0">
                <a:solidFill>
                  <a:srgbClr val="494949"/>
                </a:solidFill>
                <a:latin typeface="Quicksand"/>
              </a:rPr>
              <a:t> </a:t>
            </a:r>
            <a:r>
              <a:rPr lang="en-US" sz="6399" dirty="0" err="1">
                <a:solidFill>
                  <a:srgbClr val="494949"/>
                </a:solidFill>
                <a:latin typeface="Quicksand"/>
              </a:rPr>
              <a:t>sống</a:t>
            </a:r>
            <a:endParaRPr lang="en-US" sz="6399" dirty="0">
              <a:solidFill>
                <a:srgbClr val="494949"/>
              </a:solidFill>
              <a:latin typeface="Quicksand"/>
            </a:endParaRPr>
          </a:p>
        </p:txBody>
      </p:sp>
      <p:sp>
        <p:nvSpPr>
          <p:cNvPr id="7" name="TextBox 7"/>
          <p:cNvSpPr txBox="1"/>
          <p:nvPr/>
        </p:nvSpPr>
        <p:spPr>
          <a:xfrm>
            <a:off x="2542962" y="4800964"/>
            <a:ext cx="5815934" cy="2962349"/>
          </a:xfrm>
          <a:prstGeom prst="rect">
            <a:avLst/>
          </a:prstGeom>
        </p:spPr>
        <p:txBody>
          <a:bodyPr lIns="0" tIns="0" rIns="0" bIns="0" rtlCol="0" anchor="t">
            <a:spAutoFit/>
          </a:bodyPr>
          <a:lstStyle/>
          <a:p>
            <a:pPr algn="ctr">
              <a:lnSpc>
                <a:spcPts val="7679"/>
              </a:lnSpc>
            </a:pPr>
            <a:r>
              <a:rPr lang="en-US" sz="6399" dirty="0" err="1">
                <a:solidFill>
                  <a:srgbClr val="494949"/>
                </a:solidFill>
                <a:latin typeface="Quicksand"/>
              </a:rPr>
              <a:t>Động</a:t>
            </a:r>
            <a:r>
              <a:rPr lang="en-US" sz="6399" dirty="0">
                <a:solidFill>
                  <a:srgbClr val="494949"/>
                </a:solidFill>
                <a:latin typeface="Quicksand"/>
              </a:rPr>
              <a:t> </a:t>
            </a:r>
            <a:r>
              <a:rPr lang="en-US" sz="6399" dirty="0" err="1">
                <a:solidFill>
                  <a:srgbClr val="494949"/>
                </a:solidFill>
                <a:latin typeface="Quicksand"/>
              </a:rPr>
              <a:t>vật</a:t>
            </a:r>
            <a:r>
              <a:rPr lang="en-US" sz="6399" dirty="0">
                <a:solidFill>
                  <a:srgbClr val="494949"/>
                </a:solidFill>
                <a:latin typeface="Quicksand"/>
              </a:rPr>
              <a:t> </a:t>
            </a:r>
            <a:r>
              <a:rPr lang="en-US" sz="6399" dirty="0" err="1">
                <a:solidFill>
                  <a:srgbClr val="494949"/>
                </a:solidFill>
                <a:latin typeface="Quicksand"/>
              </a:rPr>
              <a:t>không</a:t>
            </a:r>
            <a:r>
              <a:rPr lang="en-US" sz="6399" dirty="0">
                <a:solidFill>
                  <a:srgbClr val="494949"/>
                </a:solidFill>
                <a:latin typeface="Quicksand"/>
              </a:rPr>
              <a:t> </a:t>
            </a:r>
            <a:r>
              <a:rPr lang="en-US" sz="6399" dirty="0" err="1">
                <a:solidFill>
                  <a:srgbClr val="494949"/>
                </a:solidFill>
                <a:latin typeface="Quicksand"/>
              </a:rPr>
              <a:t>xương</a:t>
            </a:r>
            <a:r>
              <a:rPr lang="en-US" sz="6399" dirty="0">
                <a:solidFill>
                  <a:srgbClr val="494949"/>
                </a:solidFill>
                <a:latin typeface="Quicksand"/>
              </a:rPr>
              <a:t> </a:t>
            </a:r>
            <a:r>
              <a:rPr lang="en-US" sz="6399" dirty="0" err="1">
                <a:solidFill>
                  <a:srgbClr val="494949"/>
                </a:solidFill>
                <a:latin typeface="Quicksand"/>
              </a:rPr>
              <a:t>sống</a:t>
            </a:r>
            <a:endParaRPr lang="en-US" sz="6399" dirty="0">
              <a:solidFill>
                <a:srgbClr val="494949"/>
              </a:solidFill>
              <a:latin typeface="Quicksand"/>
            </a:endParaRPr>
          </a:p>
        </p:txBody>
      </p:sp>
      <p:grpSp>
        <p:nvGrpSpPr>
          <p:cNvPr id="8" name="Group 8"/>
          <p:cNvGrpSpPr/>
          <p:nvPr/>
        </p:nvGrpSpPr>
        <p:grpSpPr>
          <a:xfrm>
            <a:off x="4831298" y="2861878"/>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TextBox 10"/>
          <p:cNvSpPr txBox="1"/>
          <p:nvPr/>
        </p:nvSpPr>
        <p:spPr>
          <a:xfrm>
            <a:off x="4831298"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1</a:t>
            </a:r>
          </a:p>
        </p:txBody>
      </p:sp>
      <p:grpSp>
        <p:nvGrpSpPr>
          <p:cNvPr id="11" name="Group 11"/>
          <p:cNvGrpSpPr/>
          <p:nvPr/>
        </p:nvGrpSpPr>
        <p:grpSpPr>
          <a:xfrm>
            <a:off x="12217439" y="2861878"/>
            <a:ext cx="1239263" cy="123926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3" name="TextBox 13"/>
          <p:cNvSpPr txBox="1"/>
          <p:nvPr/>
        </p:nvSpPr>
        <p:spPr>
          <a:xfrm>
            <a:off x="12217439"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2</a:t>
            </a:r>
          </a:p>
        </p:txBody>
      </p:sp>
      <p:grpSp>
        <p:nvGrpSpPr>
          <p:cNvPr id="14" name="Group 2"/>
          <p:cNvGrpSpPr/>
          <p:nvPr/>
        </p:nvGrpSpPr>
        <p:grpSpPr>
          <a:xfrm>
            <a:off x="5201278" y="128607"/>
            <a:ext cx="7000610" cy="2878999"/>
            <a:chOff x="0" y="0"/>
            <a:chExt cx="5420212" cy="2229061"/>
          </a:xfrm>
        </p:grpSpPr>
        <p:sp>
          <p:nvSpPr>
            <p:cNvPr id="15"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CED8FF"/>
            </a:solidFill>
          </p:spPr>
        </p:sp>
      </p:grpSp>
      <p:sp>
        <p:nvSpPr>
          <p:cNvPr id="16" name="TextBox 15"/>
          <p:cNvSpPr txBox="1"/>
          <p:nvPr/>
        </p:nvSpPr>
        <p:spPr>
          <a:xfrm>
            <a:off x="6858000" y="952500"/>
            <a:ext cx="4419600" cy="1107996"/>
          </a:xfrm>
          <a:prstGeom prst="rect">
            <a:avLst/>
          </a:prstGeom>
          <a:noFill/>
        </p:spPr>
        <p:txBody>
          <a:bodyPr wrap="square" rtlCol="0">
            <a:spAutoFit/>
          </a:bodyPr>
          <a:lstStyle/>
          <a:p>
            <a:pPr algn="ctr"/>
            <a:r>
              <a:rPr lang="en-US" sz="6600" dirty="0" err="1">
                <a:latin typeface="Quicksand" charset="0"/>
              </a:rPr>
              <a:t>Động</a:t>
            </a:r>
            <a:r>
              <a:rPr lang="en-US" sz="6600" dirty="0">
                <a:latin typeface="Quicksand" charset="0"/>
              </a:rPr>
              <a:t> </a:t>
            </a:r>
            <a:r>
              <a:rPr lang="en-US" sz="6600" dirty="0" err="1">
                <a:latin typeface="Quicksand" charset="0"/>
              </a:rPr>
              <a:t>vật</a:t>
            </a:r>
            <a:endParaRPr lang="en-US" sz="6600" dirty="0">
              <a:latin typeface="Quicksand" charset="0"/>
            </a:endParaRPr>
          </a:p>
        </p:txBody>
      </p:sp>
    </p:spTree>
    <p:extLst>
      <p:ext uri="{BB962C8B-B14F-4D97-AF65-F5344CB8AC3E}">
        <p14:creationId xmlns:p14="http://schemas.microsoft.com/office/powerpoint/2010/main" val="207683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1866900"/>
            <a:ext cx="15608681" cy="7478970"/>
          </a:xfrm>
          <a:prstGeom prst="rect">
            <a:avLst/>
          </a:prstGeom>
        </p:spPr>
        <p:txBody>
          <a:bodyPr wrap="square" lIns="0" tIns="0" rIns="0" bIns="0" rtlCol="0" anchor="t">
            <a:spAutoFit/>
          </a:bodyPr>
          <a:lstStyle/>
          <a:p>
            <a:r>
              <a:rPr lang="en-US" sz="5400" dirty="0"/>
              <a:t>- </a:t>
            </a:r>
            <a:r>
              <a:rPr lang="en-US" sz="5400" dirty="0" err="1"/>
              <a:t>Đặc</a:t>
            </a:r>
            <a:r>
              <a:rPr lang="en-US" sz="5400" dirty="0"/>
              <a:t> </a:t>
            </a:r>
            <a:r>
              <a:rPr lang="en-US" sz="5400" dirty="0" err="1"/>
              <a:t>điểm</a:t>
            </a:r>
            <a:r>
              <a:rPr lang="en-US" sz="5400" dirty="0"/>
              <a:t> </a:t>
            </a:r>
            <a:r>
              <a:rPr lang="en-US" sz="5400" dirty="0" err="1"/>
              <a:t>nhận</a:t>
            </a:r>
            <a:r>
              <a:rPr lang="en-US" sz="5400" dirty="0"/>
              <a:t> </a:t>
            </a:r>
            <a:r>
              <a:rPr lang="en-US" sz="5400" dirty="0" err="1"/>
              <a:t>biết</a:t>
            </a:r>
            <a:r>
              <a:rPr lang="en-US" sz="5400" dirty="0"/>
              <a:t> </a:t>
            </a:r>
            <a:r>
              <a:rPr lang="en-US" sz="5400" dirty="0" err="1"/>
              <a:t>của</a:t>
            </a:r>
            <a:r>
              <a:rPr lang="en-US" sz="5400" dirty="0"/>
              <a:t> </a:t>
            </a:r>
            <a:r>
              <a:rPr lang="en-US" sz="5400" dirty="0" err="1"/>
              <a:t>động</a:t>
            </a:r>
            <a:r>
              <a:rPr lang="en-US" sz="5400" dirty="0"/>
              <a:t> </a:t>
            </a:r>
            <a:r>
              <a:rPr lang="en-US" sz="5400" dirty="0" err="1"/>
              <a:t>vật</a:t>
            </a:r>
            <a:r>
              <a:rPr lang="en-US" sz="5400" dirty="0"/>
              <a:t> </a:t>
            </a:r>
            <a:r>
              <a:rPr lang="en-US" sz="5400" dirty="0" err="1"/>
              <a:t>ngành</a:t>
            </a:r>
            <a:r>
              <a:rPr lang="en-US" sz="5400" dirty="0"/>
              <a:t> </a:t>
            </a:r>
            <a:r>
              <a:rPr lang="en-US" sz="5400" dirty="0" err="1"/>
              <a:t>Ruột</a:t>
            </a:r>
            <a:r>
              <a:rPr lang="en-US" sz="5400" dirty="0"/>
              <a:t> </a:t>
            </a:r>
            <a:r>
              <a:rPr lang="en-US" sz="5400" dirty="0" err="1"/>
              <a:t>khoang</a:t>
            </a:r>
            <a:r>
              <a:rPr lang="en-US" sz="5400" dirty="0"/>
              <a:t>: </a:t>
            </a:r>
            <a:r>
              <a:rPr lang="en-US" sz="5400" dirty="0" err="1"/>
              <a:t>cơ</a:t>
            </a:r>
            <a:r>
              <a:rPr lang="en-US" sz="5400" dirty="0"/>
              <a:t> </a:t>
            </a:r>
            <a:r>
              <a:rPr lang="en-US" sz="5400" dirty="0" err="1"/>
              <a:t>thể</a:t>
            </a:r>
            <a:r>
              <a:rPr lang="en-US" sz="5400" dirty="0"/>
              <a:t> </a:t>
            </a:r>
            <a:r>
              <a:rPr lang="en-US" sz="5400" dirty="0" err="1"/>
              <a:t>đối</a:t>
            </a:r>
            <a:r>
              <a:rPr lang="en-US" sz="5400" dirty="0"/>
              <a:t> </a:t>
            </a:r>
            <a:r>
              <a:rPr lang="en-US" sz="5400" dirty="0" err="1"/>
              <a:t>xứng</a:t>
            </a:r>
            <a:r>
              <a:rPr lang="en-US" sz="5400" dirty="0"/>
              <a:t> </a:t>
            </a:r>
            <a:r>
              <a:rPr lang="en-US" sz="5400" dirty="0" err="1"/>
              <a:t>tỏa</a:t>
            </a:r>
            <a:r>
              <a:rPr lang="en-US" sz="5400" dirty="0"/>
              <a:t> </a:t>
            </a:r>
            <a:r>
              <a:rPr lang="en-US" sz="5400" dirty="0" err="1"/>
              <a:t>tròn</a:t>
            </a:r>
            <a:r>
              <a:rPr lang="en-US" sz="5400" dirty="0"/>
              <a:t>.</a:t>
            </a:r>
          </a:p>
          <a:p>
            <a:r>
              <a:rPr lang="en-US" sz="5400" dirty="0"/>
              <a:t>- </a:t>
            </a:r>
            <a:r>
              <a:rPr lang="en-US" sz="5400" dirty="0" err="1"/>
              <a:t>Đa</a:t>
            </a:r>
            <a:r>
              <a:rPr lang="en-US" sz="5400" dirty="0"/>
              <a:t> </a:t>
            </a:r>
            <a:r>
              <a:rPr lang="en-US" sz="5400" dirty="0" err="1"/>
              <a:t>số</a:t>
            </a:r>
            <a:r>
              <a:rPr lang="en-US" sz="5400" dirty="0"/>
              <a:t> </a:t>
            </a:r>
            <a:r>
              <a:rPr lang="en-US" sz="5400" dirty="0" err="1"/>
              <a:t>sống</a:t>
            </a:r>
            <a:r>
              <a:rPr lang="en-US" sz="5400" dirty="0"/>
              <a:t> ở </a:t>
            </a:r>
            <a:r>
              <a:rPr lang="en-US" sz="5400" dirty="0" err="1"/>
              <a:t>biển</a:t>
            </a:r>
            <a:r>
              <a:rPr lang="en-US" sz="5400" dirty="0"/>
              <a:t>, </a:t>
            </a:r>
            <a:r>
              <a:rPr lang="en-US" sz="5400" dirty="0" err="1"/>
              <a:t>số</a:t>
            </a:r>
            <a:r>
              <a:rPr lang="en-US" sz="5400" dirty="0"/>
              <a:t> </a:t>
            </a:r>
            <a:r>
              <a:rPr lang="en-US" sz="5400" dirty="0" err="1"/>
              <a:t>ít</a:t>
            </a:r>
            <a:r>
              <a:rPr lang="en-US" sz="5400" dirty="0"/>
              <a:t> </a:t>
            </a:r>
            <a:r>
              <a:rPr lang="en-US" sz="5400" dirty="0" err="1"/>
              <a:t>sống</a:t>
            </a:r>
            <a:r>
              <a:rPr lang="en-US" sz="5400" dirty="0"/>
              <a:t> ở </a:t>
            </a:r>
            <a:r>
              <a:rPr lang="en-US" sz="5400" dirty="0" err="1"/>
              <a:t>nước</a:t>
            </a:r>
            <a:r>
              <a:rPr lang="en-US" sz="5400" dirty="0"/>
              <a:t> </a:t>
            </a:r>
            <a:r>
              <a:rPr lang="en-US" sz="5400" dirty="0" err="1"/>
              <a:t>ngọt</a:t>
            </a:r>
            <a:r>
              <a:rPr lang="en-US" sz="5400" dirty="0"/>
              <a:t>: </a:t>
            </a:r>
            <a:r>
              <a:rPr lang="en-US" sz="5400" dirty="0" err="1"/>
              <a:t>thuỷ</a:t>
            </a:r>
            <a:r>
              <a:rPr lang="en-US" sz="5400" dirty="0"/>
              <a:t> </a:t>
            </a:r>
            <a:r>
              <a:rPr lang="en-US" sz="5400" dirty="0" err="1"/>
              <a:t>tức</a:t>
            </a:r>
            <a:r>
              <a:rPr lang="en-US" sz="5400" dirty="0"/>
              <a:t>.</a:t>
            </a:r>
          </a:p>
          <a:p>
            <a:r>
              <a:rPr lang="en-US" sz="5400" dirty="0"/>
              <a:t>- </a:t>
            </a:r>
            <a:r>
              <a:rPr lang="en-US" sz="5400" dirty="0" err="1"/>
              <a:t>Vai</a:t>
            </a:r>
            <a:r>
              <a:rPr lang="en-US" sz="5400" dirty="0"/>
              <a:t> </a:t>
            </a:r>
            <a:r>
              <a:rPr lang="en-US" sz="5400" dirty="0" err="1"/>
              <a:t>trò</a:t>
            </a:r>
            <a:r>
              <a:rPr lang="en-US" sz="5400" dirty="0"/>
              <a:t>:</a:t>
            </a:r>
          </a:p>
          <a:p>
            <a:r>
              <a:rPr lang="en-US" sz="5400" dirty="0"/>
              <a:t>+ </a:t>
            </a:r>
            <a:r>
              <a:rPr lang="en-US" sz="5400" dirty="0" err="1"/>
              <a:t>Sử</a:t>
            </a:r>
            <a:r>
              <a:rPr lang="en-US" sz="5400" dirty="0"/>
              <a:t> </a:t>
            </a:r>
            <a:r>
              <a:rPr lang="en-US" sz="5400" dirty="0" err="1"/>
              <a:t>dụng</a:t>
            </a:r>
            <a:r>
              <a:rPr lang="en-US" sz="5400" dirty="0"/>
              <a:t> </a:t>
            </a:r>
            <a:r>
              <a:rPr lang="en-US" sz="5400" dirty="0" err="1"/>
              <a:t>làm</a:t>
            </a:r>
            <a:r>
              <a:rPr lang="en-US" sz="5400" dirty="0"/>
              <a:t> </a:t>
            </a:r>
            <a:r>
              <a:rPr lang="en-US" sz="5400" dirty="0" err="1"/>
              <a:t>thức</a:t>
            </a:r>
            <a:r>
              <a:rPr lang="en-US" sz="5400" dirty="0"/>
              <a:t> </a:t>
            </a:r>
            <a:r>
              <a:rPr lang="en-US" sz="5400" dirty="0" err="1"/>
              <a:t>ăn</a:t>
            </a:r>
            <a:r>
              <a:rPr lang="en-US" sz="5400" dirty="0"/>
              <a:t> </a:t>
            </a:r>
            <a:r>
              <a:rPr lang="en-US" sz="5400" dirty="0" err="1"/>
              <a:t>cho</a:t>
            </a:r>
            <a:r>
              <a:rPr lang="en-US" sz="5400" dirty="0"/>
              <a:t> con </a:t>
            </a:r>
            <a:r>
              <a:rPr lang="en-US" sz="5400" dirty="0" err="1"/>
              <a:t>người</a:t>
            </a:r>
            <a:r>
              <a:rPr lang="en-US" sz="5400" dirty="0"/>
              <a:t>.</a:t>
            </a:r>
          </a:p>
          <a:p>
            <a:r>
              <a:rPr lang="en-US" sz="5400" dirty="0"/>
              <a:t>+ </a:t>
            </a:r>
            <a:r>
              <a:rPr lang="en-US" sz="5400" dirty="0" err="1"/>
              <a:t>Cung</a:t>
            </a:r>
            <a:r>
              <a:rPr lang="en-US" sz="5400" dirty="0"/>
              <a:t> </a:t>
            </a:r>
            <a:r>
              <a:rPr lang="en-US" sz="5400" dirty="0" err="1"/>
              <a:t>cấp</a:t>
            </a:r>
            <a:r>
              <a:rPr lang="en-US" sz="5400" dirty="0"/>
              <a:t> </a:t>
            </a:r>
            <a:r>
              <a:rPr lang="en-US" sz="5400" dirty="0" err="1"/>
              <a:t>nơi</a:t>
            </a:r>
            <a:r>
              <a:rPr lang="en-US" sz="5400" dirty="0"/>
              <a:t> </a:t>
            </a:r>
            <a:r>
              <a:rPr lang="en-US" sz="5400" dirty="0" err="1"/>
              <a:t>ẩn</a:t>
            </a:r>
            <a:r>
              <a:rPr lang="en-US" sz="5400" dirty="0"/>
              <a:t> </a:t>
            </a:r>
            <a:r>
              <a:rPr lang="en-US" sz="5400" dirty="0" err="1"/>
              <a:t>nấp</a:t>
            </a:r>
            <a:r>
              <a:rPr lang="en-US" sz="5400" dirty="0"/>
              <a:t> </a:t>
            </a:r>
            <a:r>
              <a:rPr lang="en-US" sz="5400" dirty="0" err="1"/>
              <a:t>cho</a:t>
            </a:r>
            <a:r>
              <a:rPr lang="en-US" sz="5400" dirty="0"/>
              <a:t> </a:t>
            </a:r>
            <a:r>
              <a:rPr lang="en-US" sz="5400" dirty="0" err="1"/>
              <a:t>các</a:t>
            </a:r>
            <a:r>
              <a:rPr lang="en-US" sz="5400" dirty="0"/>
              <a:t> </a:t>
            </a:r>
            <a:r>
              <a:rPr lang="en-US" sz="5400" dirty="0" err="1"/>
              <a:t>động</a:t>
            </a:r>
            <a:r>
              <a:rPr lang="en-US" sz="5400" dirty="0"/>
              <a:t> </a:t>
            </a:r>
            <a:r>
              <a:rPr lang="en-US" sz="5400" dirty="0" err="1"/>
              <a:t>vật</a:t>
            </a:r>
            <a:r>
              <a:rPr lang="en-US" sz="5400" dirty="0"/>
              <a:t> </a:t>
            </a:r>
            <a:r>
              <a:rPr lang="en-US" sz="5400" dirty="0" err="1"/>
              <a:t>khác</a:t>
            </a:r>
            <a:r>
              <a:rPr lang="en-US" sz="5400" dirty="0"/>
              <a:t>.</a:t>
            </a:r>
          </a:p>
          <a:p>
            <a:r>
              <a:rPr lang="en-US" sz="5400" dirty="0"/>
              <a:t>+ </a:t>
            </a:r>
            <a:r>
              <a:rPr lang="en-US" sz="5400" dirty="0" err="1"/>
              <a:t>Tạo</a:t>
            </a:r>
            <a:r>
              <a:rPr lang="en-US" sz="5400" dirty="0"/>
              <a:t> </a:t>
            </a:r>
            <a:r>
              <a:rPr lang="en-US" sz="5400" dirty="0" err="1"/>
              <a:t>cảnh</a:t>
            </a:r>
            <a:r>
              <a:rPr lang="en-US" sz="5400" dirty="0"/>
              <a:t> </a:t>
            </a:r>
            <a:r>
              <a:rPr lang="en-US" sz="5400" dirty="0" err="1"/>
              <a:t>quan</a:t>
            </a:r>
            <a:r>
              <a:rPr lang="en-US" sz="5400" dirty="0"/>
              <a:t> </a:t>
            </a:r>
            <a:r>
              <a:rPr lang="en-US" sz="5400" dirty="0" err="1"/>
              <a:t>thiên</a:t>
            </a:r>
            <a:r>
              <a:rPr lang="en-US" sz="5400" dirty="0"/>
              <a:t> </a:t>
            </a:r>
            <a:r>
              <a:rPr lang="en-US" sz="5400" dirty="0" err="1"/>
              <a:t>nhiên</a:t>
            </a:r>
            <a:r>
              <a:rPr lang="en-US" sz="5400" dirty="0"/>
              <a:t> </a:t>
            </a:r>
            <a:r>
              <a:rPr lang="en-US" sz="5400" dirty="0" err="1"/>
              <a:t>độc</a:t>
            </a:r>
            <a:r>
              <a:rPr lang="en-US" sz="5400" dirty="0"/>
              <a:t> </a:t>
            </a:r>
            <a:r>
              <a:rPr lang="en-US" sz="5400" dirty="0" err="1"/>
              <a:t>đáo</a:t>
            </a:r>
            <a:r>
              <a:rPr lang="en-US" sz="5400" dirty="0"/>
              <a:t> ở </a:t>
            </a:r>
            <a:r>
              <a:rPr lang="en-US" sz="5400" dirty="0" err="1"/>
              <a:t>biển</a:t>
            </a:r>
            <a:r>
              <a:rPr lang="en-US" sz="5400" dirty="0"/>
              <a:t>.</a:t>
            </a:r>
          </a:p>
          <a:p>
            <a:r>
              <a:rPr lang="en-US" sz="5400" dirty="0"/>
              <a:t>- </a:t>
            </a:r>
            <a:r>
              <a:rPr lang="en-US" sz="5400" dirty="0" err="1"/>
              <a:t>Tác</a:t>
            </a:r>
            <a:r>
              <a:rPr lang="en-US" sz="5400" dirty="0"/>
              <a:t> </a:t>
            </a:r>
            <a:r>
              <a:rPr lang="en-US" sz="5400" dirty="0" err="1"/>
              <a:t>hại</a:t>
            </a:r>
            <a:r>
              <a:rPr lang="en-US" sz="5400" dirty="0"/>
              <a:t>: </a:t>
            </a:r>
            <a:r>
              <a:rPr lang="en-US" sz="5400" dirty="0" err="1"/>
              <a:t>Một</a:t>
            </a:r>
            <a:r>
              <a:rPr lang="en-US" sz="5400" dirty="0"/>
              <a:t> </a:t>
            </a:r>
            <a:r>
              <a:rPr lang="en-US" sz="5400" dirty="0" err="1"/>
              <a:t>số</a:t>
            </a:r>
            <a:r>
              <a:rPr lang="en-US" sz="5400" dirty="0"/>
              <a:t> </a:t>
            </a:r>
            <a:r>
              <a:rPr lang="en-US" sz="5400" dirty="0" err="1"/>
              <a:t>loài</a:t>
            </a:r>
            <a:r>
              <a:rPr lang="en-US" sz="5400" dirty="0"/>
              <a:t> </a:t>
            </a:r>
            <a:r>
              <a:rPr lang="en-US" sz="5400" dirty="0" err="1"/>
              <a:t>có</a:t>
            </a:r>
            <a:r>
              <a:rPr lang="en-US" sz="5400" dirty="0"/>
              <a:t> </a:t>
            </a:r>
            <a:r>
              <a:rPr lang="en-US" sz="5400" dirty="0" err="1"/>
              <a:t>độc</a:t>
            </a:r>
            <a:r>
              <a:rPr lang="en-US" sz="5400" dirty="0"/>
              <a:t> </a:t>
            </a:r>
            <a:r>
              <a:rPr lang="en-US" sz="5400" dirty="0" err="1"/>
              <a:t>tính</a:t>
            </a:r>
            <a:r>
              <a:rPr lang="en-US" sz="5400" dirty="0"/>
              <a:t> </a:t>
            </a:r>
            <a:r>
              <a:rPr lang="en-US" sz="5400" dirty="0" err="1"/>
              <a:t>gây</a:t>
            </a:r>
            <a:r>
              <a:rPr lang="en-US" sz="5400" dirty="0"/>
              <a:t> </a:t>
            </a:r>
            <a:r>
              <a:rPr lang="en-US" sz="5400" dirty="0" err="1"/>
              <a:t>tổn</a:t>
            </a:r>
            <a:r>
              <a:rPr lang="en-US" sz="5400" dirty="0"/>
              <a:t> </a:t>
            </a:r>
            <a:r>
              <a:rPr lang="en-US" sz="5400" dirty="0" err="1"/>
              <a:t>thương</a:t>
            </a:r>
            <a:r>
              <a:rPr lang="en-US" sz="5400" dirty="0"/>
              <a:t> </a:t>
            </a:r>
            <a:r>
              <a:rPr lang="en-US" sz="5400" dirty="0" err="1"/>
              <a:t>cho</a:t>
            </a:r>
            <a:r>
              <a:rPr lang="en-US" sz="5400" dirty="0"/>
              <a:t> con </a:t>
            </a:r>
            <a:r>
              <a:rPr lang="en-US" sz="5400" dirty="0" err="1"/>
              <a:t>người</a:t>
            </a:r>
            <a:r>
              <a:rPr lang="en-US" sz="5400" dirty="0"/>
              <a:t> </a:t>
            </a:r>
            <a:r>
              <a:rPr lang="en-US" sz="5400" dirty="0" err="1"/>
              <a:t>và</a:t>
            </a:r>
            <a:r>
              <a:rPr lang="en-US" sz="5400" dirty="0"/>
              <a:t> </a:t>
            </a:r>
            <a:r>
              <a:rPr lang="en-US" sz="5400" dirty="0" err="1"/>
              <a:t>động</a:t>
            </a:r>
            <a:r>
              <a:rPr lang="en-US" sz="5400" dirty="0"/>
              <a:t> </a:t>
            </a:r>
            <a:r>
              <a:rPr lang="en-US" sz="5400" dirty="0" err="1"/>
              <a:t>vật</a:t>
            </a:r>
            <a:r>
              <a:rPr lang="en-US" sz="5400" dirty="0"/>
              <a:t> </a:t>
            </a:r>
            <a:r>
              <a:rPr lang="en-US" sz="5400" dirty="0" err="1"/>
              <a:t>khi</a:t>
            </a:r>
            <a:r>
              <a:rPr lang="en-US" sz="5400" dirty="0"/>
              <a:t> </a:t>
            </a:r>
            <a:r>
              <a:rPr lang="en-US" sz="5400" dirty="0" err="1"/>
              <a:t>tiếp</a:t>
            </a:r>
            <a:r>
              <a:rPr lang="en-US" sz="5400" dirty="0"/>
              <a:t> </a:t>
            </a:r>
            <a:r>
              <a:rPr lang="en-US" sz="5400" dirty="0" err="1"/>
              <a:t>xúc</a:t>
            </a:r>
            <a:r>
              <a:rPr lang="en-US" sz="5400" dirty="0"/>
              <a:t>. </a:t>
            </a:r>
            <a:endParaRPr lang="en-US" sz="5400" dirty="0">
              <a:latin typeface="Quicksand"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453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WordArt 5"/>
          <p:cNvSpPr>
            <a:spLocks noChangeArrowheads="1" noChangeShapeType="1" noTextEdit="1"/>
          </p:cNvSpPr>
          <p:nvPr/>
        </p:nvSpPr>
        <p:spPr bwMode="auto">
          <a:xfrm>
            <a:off x="4855030" y="933451"/>
            <a:ext cx="6857999" cy="952500"/>
          </a:xfrm>
          <a:prstGeom prst="rect">
            <a:avLst/>
          </a:prstGeom>
        </p:spPr>
        <p:txBody>
          <a:bodyPr wrap="none" lIns="163284" tIns="81642" rIns="163284" bIns="81642" fromWordArt="1">
            <a:prstTxWarp prst="textDoubleWave1">
              <a:avLst>
                <a:gd name="adj1" fmla="val 0"/>
                <a:gd name="adj2" fmla="val 250"/>
              </a:avLst>
            </a:prstTxWarp>
          </a:bodyPr>
          <a:lstStyle/>
          <a:p>
            <a:pPr algn="ctr"/>
            <a:r>
              <a:rPr lang="en-US" sz="5700" kern="10" dirty="0">
                <a:ln w="28575">
                  <a:solidFill>
                    <a:srgbClr val="FF0000"/>
                  </a:solidFill>
                  <a:round/>
                  <a:headEnd/>
                  <a:tailEnd/>
                </a:ln>
                <a:solidFill>
                  <a:srgbClr val="0070C0"/>
                </a:solidFill>
                <a:latin typeface="Arial"/>
                <a:cs typeface="Arial"/>
              </a:rPr>
              <a:t>CỦNG CỐ</a:t>
            </a:r>
          </a:p>
        </p:txBody>
      </p:sp>
      <p:sp>
        <p:nvSpPr>
          <p:cNvPr id="31747" name="Oval 6"/>
          <p:cNvSpPr>
            <a:spLocks noChangeArrowheads="1"/>
          </p:cNvSpPr>
          <p:nvPr/>
        </p:nvSpPr>
        <p:spPr bwMode="auto">
          <a:xfrm>
            <a:off x="1117600" y="86868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1748" name="Rectangle 4"/>
          <p:cNvSpPr>
            <a:spLocks noGrp="1" noChangeArrowheads="1"/>
          </p:cNvSpPr>
          <p:nvPr>
            <p:ph type="body" idx="4294967295"/>
          </p:nvPr>
        </p:nvSpPr>
        <p:spPr>
          <a:xfrm>
            <a:off x="1066800" y="2628900"/>
            <a:ext cx="17068800" cy="6972300"/>
          </a:xfrm>
        </p:spPr>
        <p:txBody>
          <a:bodyPr>
            <a:normAutofit fontScale="92500" lnSpcReduction="10000"/>
          </a:bodyPr>
          <a:lstStyle/>
          <a:p>
            <a:pPr marL="1088563" indent="-1088563">
              <a:lnSpc>
                <a:spcPct val="90000"/>
              </a:lnSpc>
              <a:buNone/>
            </a:pPr>
            <a:r>
              <a:rPr lang="en-US" sz="4300" b="1" i="1">
                <a:solidFill>
                  <a:srgbClr val="0000FF"/>
                </a:solidFill>
                <a:latin typeface="Times New Roman" pitchFamily="18" charset="0"/>
              </a:rPr>
              <a:t>Khoanh tròn vào đầu câu trả lời đúng về đặc điểm của thủy tức:</a:t>
            </a:r>
          </a:p>
          <a:p>
            <a:pPr marL="1088563" indent="-1088563">
              <a:lnSpc>
                <a:spcPct val="90000"/>
              </a:lnSpc>
              <a:buFontTx/>
              <a:buAutoNum type="arabicPeriod"/>
            </a:pPr>
            <a:r>
              <a:rPr lang="en-US" sz="4300" b="1">
                <a:latin typeface="Times New Roman" pitchFamily="18" charset="0"/>
              </a:rPr>
              <a:t>Cơ thể đối xứng 2 bên.</a:t>
            </a:r>
          </a:p>
          <a:p>
            <a:pPr marL="1088563" indent="-1088563">
              <a:lnSpc>
                <a:spcPct val="90000"/>
              </a:lnSpc>
              <a:buFontTx/>
              <a:buAutoNum type="arabicPeriod"/>
            </a:pPr>
            <a:r>
              <a:rPr lang="en-US" sz="4300" b="1">
                <a:latin typeface="Times New Roman" pitchFamily="18" charset="0"/>
              </a:rPr>
              <a:t>Cơ thể đối xứng tỏa tròn.</a:t>
            </a:r>
          </a:p>
          <a:p>
            <a:pPr marL="1088563" indent="-1088563">
              <a:lnSpc>
                <a:spcPct val="90000"/>
              </a:lnSpc>
              <a:buFontTx/>
              <a:buAutoNum type="arabicPeriod"/>
            </a:pPr>
            <a:r>
              <a:rPr lang="en-US" sz="4300" b="1">
                <a:latin typeface="Times New Roman" pitchFamily="18" charset="0"/>
              </a:rPr>
              <a:t>Bơi rất nhanh trong nước.</a:t>
            </a:r>
          </a:p>
          <a:p>
            <a:pPr marL="1088563" indent="-1088563">
              <a:lnSpc>
                <a:spcPct val="90000"/>
              </a:lnSpc>
              <a:buFontTx/>
              <a:buAutoNum type="arabicPeriod"/>
            </a:pPr>
            <a:r>
              <a:rPr lang="en-US" sz="4300" b="1">
                <a:latin typeface="Times New Roman" pitchFamily="18" charset="0"/>
              </a:rPr>
              <a:t>Thành cơ thể có 2 lớp: ngoài và trong.</a:t>
            </a:r>
          </a:p>
          <a:p>
            <a:pPr marL="1088563" indent="-1088563">
              <a:lnSpc>
                <a:spcPct val="90000"/>
              </a:lnSpc>
              <a:buFontTx/>
              <a:buAutoNum type="arabicPeriod"/>
            </a:pPr>
            <a:r>
              <a:rPr lang="en-US" sz="4300" b="1">
                <a:latin typeface="Times New Roman" pitchFamily="18" charset="0"/>
              </a:rPr>
              <a:t>Thành cơ thể có 3 lớp: ngoài, giữa và trong.</a:t>
            </a:r>
          </a:p>
          <a:p>
            <a:pPr marL="1088563" indent="-1088563">
              <a:lnSpc>
                <a:spcPct val="90000"/>
              </a:lnSpc>
              <a:buFontTx/>
              <a:buAutoNum type="arabicPeriod"/>
            </a:pPr>
            <a:r>
              <a:rPr lang="en-US" sz="4300" b="1">
                <a:latin typeface="Times New Roman" pitchFamily="18" charset="0"/>
              </a:rPr>
              <a:t>Cơ thể có lỗ miệng và lỗ hậu môn riêng biệt.</a:t>
            </a:r>
          </a:p>
          <a:p>
            <a:pPr marL="1088563" indent="-1088563">
              <a:lnSpc>
                <a:spcPct val="90000"/>
              </a:lnSpc>
              <a:buFontTx/>
              <a:buAutoNum type="arabicPeriod"/>
            </a:pPr>
            <a:r>
              <a:rPr lang="en-US" sz="4300" b="1">
                <a:latin typeface="Times New Roman" pitchFamily="18" charset="0"/>
              </a:rPr>
              <a:t>Sống bám vào cây thủy sinh nhờ đế bám.</a:t>
            </a:r>
          </a:p>
          <a:p>
            <a:pPr marL="1088563" indent="-1088563">
              <a:lnSpc>
                <a:spcPct val="90000"/>
              </a:lnSpc>
              <a:buFontTx/>
              <a:buAutoNum type="arabicPeriod"/>
            </a:pPr>
            <a:r>
              <a:rPr lang="en-US" sz="4300" b="1">
                <a:latin typeface="Times New Roman" pitchFamily="18" charset="0"/>
              </a:rPr>
              <a:t>Có lỗ miệng là nơi lấy thức ăn và thải bã ra ngoài.</a:t>
            </a:r>
          </a:p>
          <a:p>
            <a:pPr marL="1088563" indent="-1088563">
              <a:lnSpc>
                <a:spcPct val="90000"/>
              </a:lnSpc>
              <a:buFontTx/>
              <a:buAutoNum type="arabicPeriod"/>
            </a:pPr>
            <a:r>
              <a:rPr lang="en-US" sz="4300" b="1">
                <a:latin typeface="Times New Roman" pitchFamily="18" charset="0"/>
              </a:rPr>
              <a:t>Tổ chức cơ thể chặt chẽ.</a:t>
            </a:r>
          </a:p>
          <a:p>
            <a:pPr marL="1088563" indent="-1088563">
              <a:lnSpc>
                <a:spcPct val="90000"/>
              </a:lnSpc>
              <a:buFontTx/>
              <a:buAutoNum type="arabicPeriod"/>
            </a:pPr>
            <a:r>
              <a:rPr lang="en-US" sz="4300" b="1">
                <a:latin typeface="Times New Roman" pitchFamily="18" charset="0"/>
              </a:rPr>
              <a:t>Bắt mồi bằng tua miệng.</a:t>
            </a:r>
          </a:p>
        </p:txBody>
      </p:sp>
      <p:sp>
        <p:nvSpPr>
          <p:cNvPr id="2" name="Oval 6"/>
          <p:cNvSpPr>
            <a:spLocks noChangeArrowheads="1"/>
          </p:cNvSpPr>
          <p:nvPr/>
        </p:nvSpPr>
        <p:spPr bwMode="auto">
          <a:xfrm>
            <a:off x="965200" y="74295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 name="Oval 6"/>
          <p:cNvSpPr>
            <a:spLocks noChangeArrowheads="1"/>
          </p:cNvSpPr>
          <p:nvPr/>
        </p:nvSpPr>
        <p:spPr bwMode="auto">
          <a:xfrm>
            <a:off x="914400" y="67437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4" name="Oval 6"/>
          <p:cNvSpPr>
            <a:spLocks noChangeArrowheads="1"/>
          </p:cNvSpPr>
          <p:nvPr/>
        </p:nvSpPr>
        <p:spPr bwMode="auto">
          <a:xfrm>
            <a:off x="1066800" y="50292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5" name="Oval 6"/>
          <p:cNvSpPr>
            <a:spLocks noChangeArrowheads="1"/>
          </p:cNvSpPr>
          <p:nvPr/>
        </p:nvSpPr>
        <p:spPr bwMode="auto">
          <a:xfrm>
            <a:off x="914400" y="38100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Tree>
    <p:extLst>
      <p:ext uri="{BB962C8B-B14F-4D97-AF65-F5344CB8AC3E}">
        <p14:creationId xmlns:p14="http://schemas.microsoft.com/office/powerpoint/2010/main" val="1954827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heel(4)">
                                      <p:cBhvr>
                                        <p:cTn id="7" dur="1000"/>
                                        <p:tgtEl>
                                          <p:spTgt spid="16389"/>
                                        </p:tgtEl>
                                      </p:cBhvr>
                                    </p:animEffect>
                                  </p:childTnLst>
                                </p:cTn>
                              </p:par>
                              <p:par>
                                <p:cTn id="8" presetID="22" presetClass="emph" presetSubtype="0" repeatCount="indefinite" fill="hold" grpId="1" nodeType="withEffect">
                                  <p:stCondLst>
                                    <p:cond delay="0"/>
                                  </p:stCondLst>
                                  <p:childTnLst>
                                    <p:animClr clrSpc="hsl" dir="cw">
                                      <p:cBhvr override="childStyle">
                                        <p:cTn id="9" dur="5000" fill="hold"/>
                                        <p:tgtEl>
                                          <p:spTgt spid="16389"/>
                                        </p:tgtEl>
                                        <p:attrNameLst>
                                          <p:attrName>style.color</p:attrName>
                                        </p:attrNameLst>
                                      </p:cBhvr>
                                      <p:by>
                                        <p:hsl h="-7200000" s="0" l="0"/>
                                      </p:by>
                                    </p:animClr>
                                    <p:animClr clrSpc="hsl" dir="cw">
                                      <p:cBhvr>
                                        <p:cTn id="10" dur="5000" fill="hold"/>
                                        <p:tgtEl>
                                          <p:spTgt spid="16389"/>
                                        </p:tgtEl>
                                        <p:attrNameLst>
                                          <p:attrName>fillcolor</p:attrName>
                                        </p:attrNameLst>
                                      </p:cBhvr>
                                      <p:by>
                                        <p:hsl h="-7200000" s="0" l="0"/>
                                      </p:by>
                                    </p:animClr>
                                    <p:animClr clrSpc="hsl" dir="cw">
                                      <p:cBhvr>
                                        <p:cTn id="11" dur="5000" fill="hold"/>
                                        <p:tgtEl>
                                          <p:spTgt spid="16389"/>
                                        </p:tgtEl>
                                        <p:attrNameLst>
                                          <p:attrName>stroke.color</p:attrName>
                                        </p:attrNameLst>
                                      </p:cBhvr>
                                      <p:by>
                                        <p:hsl h="-7200000" s="0" l="0"/>
                                      </p:by>
                                    </p:animClr>
                                    <p:set>
                                      <p:cBhvr>
                                        <p:cTn id="12" dur="5000" fill="hold"/>
                                        <p:tgtEl>
                                          <p:spTgt spid="16389"/>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 calcmode="lin" valueType="num">
                                      <p:cBhvr additive="base">
                                        <p:cTn id="17" dur="500" fill="hold"/>
                                        <p:tgtEl>
                                          <p:spTgt spid="31747"/>
                                        </p:tgtEl>
                                        <p:attrNameLst>
                                          <p:attrName>ppt_x</p:attrName>
                                        </p:attrNameLst>
                                      </p:cBhvr>
                                      <p:tavLst>
                                        <p:tav tm="0">
                                          <p:val>
                                            <p:strVal val="#ppt_x"/>
                                          </p:val>
                                        </p:tav>
                                        <p:tav tm="100000">
                                          <p:val>
                                            <p:strVal val="#ppt_x"/>
                                          </p:val>
                                        </p:tav>
                                      </p:tavLst>
                                    </p:anim>
                                    <p:anim calcmode="lin" valueType="num">
                                      <p:cBhvr additive="base">
                                        <p:cTn id="18" dur="500" fill="hold"/>
                                        <p:tgtEl>
                                          <p:spTgt spid="317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3" presetClass="emph" presetSubtype="2" fill="hold" nodeType="withEffect">
                                  <p:stCondLst>
                                    <p:cond delay="0"/>
                                  </p:stCondLst>
                                  <p:childTnLst>
                                    <p:animClr clrSpc="rgb" dir="cw">
                                      <p:cBhvr override="childStyle">
                                        <p:cTn id="36" dur="2000" fill="hold"/>
                                        <p:tgtEl>
                                          <p:spTgt spid="31748">
                                            <p:txEl>
                                              <p:pRg st="2" end="2"/>
                                            </p:txEl>
                                          </p:spTgt>
                                        </p:tgtEl>
                                        <p:attrNameLst>
                                          <p:attrName>style.color</p:attrName>
                                        </p:attrNameLst>
                                      </p:cBhvr>
                                      <p:to>
                                        <a:srgbClr val="FF0000"/>
                                      </p:to>
                                    </p:animClr>
                                  </p:childTnLst>
                                  <p:subTnLst>
                                    <p:cmd type="evt" cmd="onstopaudio">
                                      <p:cBhvr>
                                        <p:cTn display="0" masterRel="sameClick">
                                          <p:stCondLst>
                                            <p:cond evt="begin" delay="0">
                                              <p:tn val="35"/>
                                            </p:cond>
                                          </p:stCondLst>
                                        </p:cTn>
                                        <p:tgtEl>
                                          <p:sldTgt/>
                                        </p:tgtEl>
                                      </p:cBhvr>
                                    </p:cmd>
                                  </p:subTnLst>
                                </p:cTn>
                              </p:par>
                              <p:par>
                                <p:cTn id="37" presetID="3" presetClass="emph" presetSubtype="2" fill="hold" nodeType="withEffect">
                                  <p:stCondLst>
                                    <p:cond delay="0"/>
                                  </p:stCondLst>
                                  <p:childTnLst>
                                    <p:animClr clrSpc="rgb" dir="cw">
                                      <p:cBhvr override="childStyle">
                                        <p:cTn id="38" dur="2000" fill="hold"/>
                                        <p:tgtEl>
                                          <p:spTgt spid="31748">
                                            <p:txEl>
                                              <p:pRg st="4" end="4"/>
                                            </p:txEl>
                                          </p:spTgt>
                                        </p:tgtEl>
                                        <p:attrNameLst>
                                          <p:attrName>style.color</p:attrName>
                                        </p:attrNameLst>
                                      </p:cBhvr>
                                      <p:to>
                                        <a:srgbClr val="FF0000"/>
                                      </p:to>
                                    </p:animClr>
                                  </p:childTnLst>
                                  <p:subTnLst>
                                    <p:cmd type="evt" cmd="onstopaudio">
                                      <p:cBhvr>
                                        <p:cTn display="0" masterRel="sameClick">
                                          <p:stCondLst>
                                            <p:cond evt="begin" delay="0">
                                              <p:tn val="37"/>
                                            </p:cond>
                                          </p:stCondLst>
                                        </p:cTn>
                                        <p:tgtEl>
                                          <p:sldTgt/>
                                        </p:tgtEl>
                                      </p:cBhvr>
                                    </p:cmd>
                                  </p:subTnLst>
                                </p:cTn>
                              </p:par>
                              <p:par>
                                <p:cTn id="39" presetID="3" presetClass="emph" presetSubtype="2" fill="hold" nodeType="withEffect">
                                  <p:stCondLst>
                                    <p:cond delay="0"/>
                                  </p:stCondLst>
                                  <p:childTnLst>
                                    <p:animClr clrSpc="rgb" dir="cw">
                                      <p:cBhvr override="childStyle">
                                        <p:cTn id="40" dur="2000" fill="hold"/>
                                        <p:tgtEl>
                                          <p:spTgt spid="31748">
                                            <p:txEl>
                                              <p:pRg st="7" end="7"/>
                                            </p:txEl>
                                          </p:spTgt>
                                        </p:tgtEl>
                                        <p:attrNameLst>
                                          <p:attrName>style.color</p:attrName>
                                        </p:attrNameLst>
                                      </p:cBhvr>
                                      <p:to>
                                        <a:srgbClr val="FF0000"/>
                                      </p:to>
                                    </p:animClr>
                                  </p:childTnLst>
                                  <p:subTnLst>
                                    <p:cmd type="evt" cmd="onstopaudio">
                                      <p:cBhvr>
                                        <p:cTn display="0" masterRel="sameClick">
                                          <p:stCondLst>
                                            <p:cond evt="begin" delay="0">
                                              <p:tn val="39"/>
                                            </p:cond>
                                          </p:stCondLst>
                                        </p:cTn>
                                        <p:tgtEl>
                                          <p:sldTgt/>
                                        </p:tgtEl>
                                      </p:cBhvr>
                                    </p:cmd>
                                  </p:subTnLst>
                                </p:cTn>
                              </p:par>
                              <p:par>
                                <p:cTn id="41" presetID="3" presetClass="emph" presetSubtype="2" fill="hold" nodeType="withEffect">
                                  <p:stCondLst>
                                    <p:cond delay="0"/>
                                  </p:stCondLst>
                                  <p:childTnLst>
                                    <p:animClr clrSpc="rgb" dir="cw">
                                      <p:cBhvr override="childStyle">
                                        <p:cTn id="42" dur="2000" fill="hold"/>
                                        <p:tgtEl>
                                          <p:spTgt spid="31748">
                                            <p:txEl>
                                              <p:pRg st="8" end="8"/>
                                            </p:txEl>
                                          </p:spTgt>
                                        </p:tgtEl>
                                        <p:attrNameLst>
                                          <p:attrName>style.color</p:attrName>
                                        </p:attrNameLst>
                                      </p:cBhvr>
                                      <p:to>
                                        <a:srgbClr val="FF0000"/>
                                      </p:to>
                                    </p:animClr>
                                  </p:childTnLst>
                                  <p:subTnLst>
                                    <p:cmd type="evt" cmd="onstopaudio">
                                      <p:cBhvr>
                                        <p:cTn display="0" masterRel="sameClick">
                                          <p:stCondLst>
                                            <p:cond evt="begin" delay="0">
                                              <p:tn val="41"/>
                                            </p:cond>
                                          </p:stCondLst>
                                        </p:cTn>
                                        <p:tgtEl>
                                          <p:sldTgt/>
                                        </p:tgtEl>
                                      </p:cBhvr>
                                    </p:cmd>
                                  </p:subTnLst>
                                </p:cTn>
                              </p:par>
                              <p:par>
                                <p:cTn id="43" presetID="3" presetClass="emph" presetSubtype="2" fill="hold" nodeType="withEffect">
                                  <p:stCondLst>
                                    <p:cond delay="0"/>
                                  </p:stCondLst>
                                  <p:childTnLst>
                                    <p:animClr clrSpc="rgb" dir="cw">
                                      <p:cBhvr override="childStyle">
                                        <p:cTn id="44" dur="2000" fill="hold"/>
                                        <p:tgtEl>
                                          <p:spTgt spid="31748">
                                            <p:txEl>
                                              <p:pRg st="10" end="10"/>
                                            </p:txEl>
                                          </p:spTgt>
                                        </p:tgtEl>
                                        <p:attrNameLst>
                                          <p:attrName>style.color</p:attrName>
                                        </p:attrNameLst>
                                      </p:cBhvr>
                                      <p:to>
                                        <a:srgbClr val="FF0000"/>
                                      </p:to>
                                    </p:animClr>
                                  </p:childTnLst>
                                  <p:subTnLst>
                                    <p:cmd type="evt" cmd="onstopaudio">
                                      <p:cBhvr>
                                        <p:cTn display="0" masterRel="sameClick">
                                          <p:stCondLst>
                                            <p:cond evt="begin" delay="0">
                                              <p:tn val="43"/>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31747" grpId="0" animBg="1"/>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914400" y="2400301"/>
            <a:ext cx="16764000" cy="6788945"/>
          </a:xfrm>
        </p:spPr>
        <p:txBody>
          <a:bodyPr/>
          <a:lstStyle/>
          <a:p>
            <a:pPr eaLnBrk="1" hangingPunct="1">
              <a:buFontTx/>
              <a:buNone/>
            </a:pPr>
            <a:r>
              <a:rPr lang="en-US" altLang="en-US" sz="5000" dirty="0" err="1">
                <a:solidFill>
                  <a:srgbClr val="0000FF"/>
                </a:solidFill>
              </a:rPr>
              <a:t>Em</a:t>
            </a:r>
            <a:r>
              <a:rPr lang="en-US" altLang="en-US" sz="5000" dirty="0">
                <a:solidFill>
                  <a:srgbClr val="0000FF"/>
                </a:solidFill>
              </a:rPr>
              <a:t> </a:t>
            </a:r>
            <a:r>
              <a:rPr lang="en-US" altLang="en-US" sz="5000" dirty="0" err="1">
                <a:solidFill>
                  <a:srgbClr val="0000FF"/>
                </a:solidFill>
              </a:rPr>
              <a:t>hãy</a:t>
            </a:r>
            <a:r>
              <a:rPr lang="en-US" altLang="en-US" sz="5000" dirty="0">
                <a:solidFill>
                  <a:srgbClr val="0000FF"/>
                </a:solidFill>
              </a:rPr>
              <a:t> </a:t>
            </a:r>
            <a:r>
              <a:rPr lang="en-US" altLang="en-US" sz="5000" dirty="0" err="1">
                <a:solidFill>
                  <a:srgbClr val="0000FF"/>
                </a:solidFill>
              </a:rPr>
              <a:t>điền</a:t>
            </a:r>
            <a:r>
              <a:rPr lang="en-US" altLang="en-US" sz="5000" dirty="0">
                <a:solidFill>
                  <a:srgbClr val="0000FF"/>
                </a:solidFill>
              </a:rPr>
              <a:t> </a:t>
            </a:r>
            <a:r>
              <a:rPr lang="en-US" altLang="en-US" sz="5000" dirty="0" err="1">
                <a:solidFill>
                  <a:srgbClr val="0000FF"/>
                </a:solidFill>
              </a:rPr>
              <a:t>dấu</a:t>
            </a:r>
            <a:r>
              <a:rPr lang="en-US" altLang="en-US" sz="5000" dirty="0"/>
              <a:t> </a:t>
            </a:r>
            <a:r>
              <a:rPr lang="en-US" altLang="en-US" sz="5000" dirty="0">
                <a:solidFill>
                  <a:srgbClr val="FF0000"/>
                </a:solidFill>
                <a:sym typeface="Wingdings" pitchFamily="2" charset="2"/>
              </a:rPr>
              <a:t></a:t>
            </a:r>
            <a:r>
              <a:rPr lang="en-US" altLang="en-US" sz="5000" dirty="0">
                <a:solidFill>
                  <a:srgbClr val="008000"/>
                </a:solidFill>
                <a:sym typeface="Wingdings" pitchFamily="2" charset="2"/>
              </a:rPr>
              <a:t> </a:t>
            </a:r>
            <a:r>
              <a:rPr lang="en-US" altLang="en-US" sz="5000" dirty="0" err="1">
                <a:solidFill>
                  <a:srgbClr val="0000FF"/>
                </a:solidFill>
                <a:sym typeface="Wingdings" pitchFamily="2" charset="2"/>
              </a:rPr>
              <a:t>để</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đánh</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giá</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đúng</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vai</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trò</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của</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các</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động</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vật</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sau</a:t>
            </a:r>
            <a:r>
              <a:rPr lang="en-US" altLang="en-US" sz="5000" dirty="0">
                <a:solidFill>
                  <a:srgbClr val="0000FF"/>
                </a:solidFill>
                <a:sym typeface="Wingdings" pitchFamily="2" charset="2"/>
              </a:rPr>
              <a:t> </a:t>
            </a:r>
          </a:p>
          <a:p>
            <a:pPr eaLnBrk="1" hangingPunct="1">
              <a:buFontTx/>
              <a:buNone/>
            </a:pPr>
            <a:endParaRPr lang="en-US" altLang="en-US" sz="5000" dirty="0">
              <a:solidFill>
                <a:srgbClr val="0000FF"/>
              </a:solidFill>
              <a:sym typeface="Wingdings" pitchFamily="2" charset="2"/>
            </a:endParaRPr>
          </a:p>
        </p:txBody>
      </p:sp>
      <p:graphicFrame>
        <p:nvGraphicFramePr>
          <p:cNvPr id="65588" name="Group 52"/>
          <p:cNvGraphicFramePr>
            <a:graphicFrameLocks noGrp="1"/>
          </p:cNvGraphicFramePr>
          <p:nvPr>
            <p:ph sz="half" idx="2"/>
          </p:nvPr>
        </p:nvGraphicFramePr>
        <p:xfrm>
          <a:off x="609600" y="4000500"/>
          <a:ext cx="16764000" cy="5188746"/>
        </p:xfrm>
        <a:graphic>
          <a:graphicData uri="http://schemas.openxmlformats.org/drawingml/2006/table">
            <a:tbl>
              <a:tblPr/>
              <a:tblGrid>
                <a:gridCol w="4876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1726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 </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1. San hô đỏ</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4.Sứa rô</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5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2. San hô đen</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5.Sứa hoa</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3.Sứa hộp</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6. Hải quỳ</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5589" name="Text Box 53"/>
          <p:cNvSpPr txBox="1">
            <a:spLocks noChangeArrowheads="1"/>
          </p:cNvSpPr>
          <p:nvPr/>
        </p:nvSpPr>
        <p:spPr bwMode="auto">
          <a:xfrm>
            <a:off x="5791200" y="5943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0" name="Text Box 54"/>
          <p:cNvSpPr txBox="1">
            <a:spLocks noChangeArrowheads="1"/>
          </p:cNvSpPr>
          <p:nvPr/>
        </p:nvSpPr>
        <p:spPr bwMode="auto">
          <a:xfrm>
            <a:off x="5791200" y="7086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1" name="Text Box 55"/>
          <p:cNvSpPr txBox="1">
            <a:spLocks noChangeArrowheads="1"/>
          </p:cNvSpPr>
          <p:nvPr/>
        </p:nvSpPr>
        <p:spPr bwMode="auto">
          <a:xfrm>
            <a:off x="7620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2" name="Text Box 56"/>
          <p:cNvSpPr txBox="1">
            <a:spLocks noChangeArrowheads="1"/>
          </p:cNvSpPr>
          <p:nvPr/>
        </p:nvSpPr>
        <p:spPr bwMode="auto">
          <a:xfrm>
            <a:off x="13868400" y="5829300"/>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3" name="Text Box 57"/>
          <p:cNvSpPr txBox="1">
            <a:spLocks noChangeArrowheads="1"/>
          </p:cNvSpPr>
          <p:nvPr/>
        </p:nvSpPr>
        <p:spPr bwMode="auto">
          <a:xfrm>
            <a:off x="15849600" y="72009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4" name="Text Box 58"/>
          <p:cNvSpPr txBox="1">
            <a:spLocks noChangeArrowheads="1"/>
          </p:cNvSpPr>
          <p:nvPr/>
        </p:nvSpPr>
        <p:spPr bwMode="auto">
          <a:xfrm>
            <a:off x="13716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Tree>
    <p:extLst>
      <p:ext uri="{BB962C8B-B14F-4D97-AF65-F5344CB8AC3E}">
        <p14:creationId xmlns:p14="http://schemas.microsoft.com/office/powerpoint/2010/main" val="3161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89"/>
                                        </p:tgtEl>
                                        <p:attrNameLst>
                                          <p:attrName>style.visibility</p:attrName>
                                        </p:attrNameLst>
                                      </p:cBhvr>
                                      <p:to>
                                        <p:strVal val="visible"/>
                                      </p:to>
                                    </p:set>
                                    <p:anim calcmode="lin" valueType="num">
                                      <p:cBhvr additive="base">
                                        <p:cTn id="7" dur="500" fill="hold"/>
                                        <p:tgtEl>
                                          <p:spTgt spid="65589"/>
                                        </p:tgtEl>
                                        <p:attrNameLst>
                                          <p:attrName>ppt_x</p:attrName>
                                        </p:attrNameLst>
                                      </p:cBhvr>
                                      <p:tavLst>
                                        <p:tav tm="0">
                                          <p:val>
                                            <p:strVal val="#ppt_x"/>
                                          </p:val>
                                        </p:tav>
                                        <p:tav tm="100000">
                                          <p:val>
                                            <p:strVal val="#ppt_x"/>
                                          </p:val>
                                        </p:tav>
                                      </p:tavLst>
                                    </p:anim>
                                    <p:anim calcmode="lin" valueType="num">
                                      <p:cBhvr additive="base">
                                        <p:cTn id="8" dur="500" fill="hold"/>
                                        <p:tgtEl>
                                          <p:spTgt spid="655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90"/>
                                        </p:tgtEl>
                                        <p:attrNameLst>
                                          <p:attrName>style.visibility</p:attrName>
                                        </p:attrNameLst>
                                      </p:cBhvr>
                                      <p:to>
                                        <p:strVal val="visible"/>
                                      </p:to>
                                    </p:set>
                                    <p:anim calcmode="lin" valueType="num">
                                      <p:cBhvr additive="base">
                                        <p:cTn id="11" dur="500" fill="hold"/>
                                        <p:tgtEl>
                                          <p:spTgt spid="65590"/>
                                        </p:tgtEl>
                                        <p:attrNameLst>
                                          <p:attrName>ppt_x</p:attrName>
                                        </p:attrNameLst>
                                      </p:cBhvr>
                                      <p:tavLst>
                                        <p:tav tm="0">
                                          <p:val>
                                            <p:strVal val="#ppt_x"/>
                                          </p:val>
                                        </p:tav>
                                        <p:tav tm="100000">
                                          <p:val>
                                            <p:strVal val="#ppt_x"/>
                                          </p:val>
                                        </p:tav>
                                      </p:tavLst>
                                    </p:anim>
                                    <p:anim calcmode="lin" valueType="num">
                                      <p:cBhvr additive="base">
                                        <p:cTn id="12" dur="500" fill="hold"/>
                                        <p:tgtEl>
                                          <p:spTgt spid="655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92"/>
                                        </p:tgtEl>
                                        <p:attrNameLst>
                                          <p:attrName>style.visibility</p:attrName>
                                        </p:attrNameLst>
                                      </p:cBhvr>
                                      <p:to>
                                        <p:strVal val="visible"/>
                                      </p:to>
                                    </p:set>
                                    <p:anim calcmode="lin" valueType="num">
                                      <p:cBhvr additive="base">
                                        <p:cTn id="15" dur="500" fill="hold"/>
                                        <p:tgtEl>
                                          <p:spTgt spid="65592"/>
                                        </p:tgtEl>
                                        <p:attrNameLst>
                                          <p:attrName>ppt_x</p:attrName>
                                        </p:attrNameLst>
                                      </p:cBhvr>
                                      <p:tavLst>
                                        <p:tav tm="0">
                                          <p:val>
                                            <p:strVal val="#ppt_x"/>
                                          </p:val>
                                        </p:tav>
                                        <p:tav tm="100000">
                                          <p:val>
                                            <p:strVal val="#ppt_x"/>
                                          </p:val>
                                        </p:tav>
                                      </p:tavLst>
                                    </p:anim>
                                    <p:anim calcmode="lin" valueType="num">
                                      <p:cBhvr additive="base">
                                        <p:cTn id="16" dur="500" fill="hold"/>
                                        <p:tgtEl>
                                          <p:spTgt spid="6559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5594"/>
                                        </p:tgtEl>
                                        <p:attrNameLst>
                                          <p:attrName>style.visibility</p:attrName>
                                        </p:attrNameLst>
                                      </p:cBhvr>
                                      <p:to>
                                        <p:strVal val="visible"/>
                                      </p:to>
                                    </p:set>
                                    <p:anim calcmode="lin" valueType="num">
                                      <p:cBhvr additive="base">
                                        <p:cTn id="19" dur="500" fill="hold"/>
                                        <p:tgtEl>
                                          <p:spTgt spid="65594"/>
                                        </p:tgtEl>
                                        <p:attrNameLst>
                                          <p:attrName>ppt_x</p:attrName>
                                        </p:attrNameLst>
                                      </p:cBhvr>
                                      <p:tavLst>
                                        <p:tav tm="0">
                                          <p:val>
                                            <p:strVal val="#ppt_x"/>
                                          </p:val>
                                        </p:tav>
                                        <p:tav tm="100000">
                                          <p:val>
                                            <p:strVal val="#ppt_x"/>
                                          </p:val>
                                        </p:tav>
                                      </p:tavLst>
                                    </p:anim>
                                    <p:anim calcmode="lin" valueType="num">
                                      <p:cBhvr additive="base">
                                        <p:cTn id="20" dur="500" fill="hold"/>
                                        <p:tgtEl>
                                          <p:spTgt spid="6559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5591"/>
                                        </p:tgtEl>
                                        <p:attrNameLst>
                                          <p:attrName>style.visibility</p:attrName>
                                        </p:attrNameLst>
                                      </p:cBhvr>
                                      <p:to>
                                        <p:strVal val="visible"/>
                                      </p:to>
                                    </p:set>
                                    <p:animEffect transition="in" filter="diamond(in)">
                                      <p:cBhvr>
                                        <p:cTn id="25" dur="500"/>
                                        <p:tgtEl>
                                          <p:spTgt spid="65591"/>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5593"/>
                                        </p:tgtEl>
                                        <p:attrNameLst>
                                          <p:attrName>style.visibility</p:attrName>
                                        </p:attrNameLst>
                                      </p:cBhvr>
                                      <p:to>
                                        <p:strVal val="visible"/>
                                      </p:to>
                                    </p:set>
                                    <p:animEffect transition="in" filter="diamond(in)">
                                      <p:cBhvr>
                                        <p:cTn id="28" dur="500"/>
                                        <p:tgtEl>
                                          <p:spTgt spid="65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9" grpId="0"/>
      <p:bldP spid="65590" grpId="0"/>
      <p:bldP spid="65591" grpId="0"/>
      <p:bldP spid="65592" grpId="0"/>
      <p:bldP spid="65593" grpId="0"/>
      <p:bldP spid="6559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57200" y="6057900"/>
            <a:ext cx="7615976" cy="3773987"/>
            <a:chOff x="0" y="-155590"/>
            <a:chExt cx="5896658" cy="2922004"/>
          </a:xfrm>
        </p:grpSpPr>
        <p:sp>
          <p:nvSpPr>
            <p:cNvPr id="5" name="Freeform 5"/>
            <p:cNvSpPr/>
            <p:nvPr/>
          </p:nvSpPr>
          <p:spPr>
            <a:xfrm>
              <a:off x="0" y="-15559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893887" y="7188994"/>
            <a:ext cx="6531452" cy="1231106"/>
          </a:xfrm>
          <a:prstGeom prst="rect">
            <a:avLst/>
          </a:prstGeom>
        </p:spPr>
        <p:txBody>
          <a:bodyPr lIns="0" tIns="0" rIns="0" bIns="0" rtlCol="0" anchor="t">
            <a:spAutoFit/>
          </a:bodyPr>
          <a:lstStyle/>
          <a:p>
            <a:pPr>
              <a:lnSpc>
                <a:spcPts val="9600"/>
              </a:lnSpc>
            </a:pPr>
            <a:r>
              <a:rPr lang="en-US" sz="8000" dirty="0">
                <a:solidFill>
                  <a:srgbClr val="494949"/>
                </a:solidFill>
                <a:latin typeface="Dekko"/>
              </a:rPr>
              <a:t>2. </a:t>
            </a:r>
            <a:r>
              <a:rPr lang="en-US" sz="8000" dirty="0" err="1">
                <a:solidFill>
                  <a:srgbClr val="494949"/>
                </a:solidFill>
                <a:latin typeface="Dekko"/>
              </a:rPr>
              <a:t>Ngành</a:t>
            </a:r>
            <a:r>
              <a:rPr lang="en-US" sz="8000" dirty="0">
                <a:solidFill>
                  <a:srgbClr val="494949"/>
                </a:solidFill>
                <a:latin typeface="Dekko"/>
              </a:rPr>
              <a:t> </a:t>
            </a:r>
            <a:r>
              <a:rPr lang="en-US" sz="8000" dirty="0" err="1">
                <a:solidFill>
                  <a:srgbClr val="494949"/>
                </a:solidFill>
                <a:latin typeface="Dekko"/>
              </a:rPr>
              <a:t>Giun</a:t>
            </a:r>
            <a:endParaRPr lang="en-US" sz="8000" dirty="0">
              <a:solidFill>
                <a:srgbClr val="494949"/>
              </a:solidFill>
              <a:latin typeface="Dekko"/>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156" y="4762500"/>
            <a:ext cx="9101749" cy="527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548"/>
            <a:ext cx="9906000" cy="747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14400" y="2719388"/>
            <a:ext cx="51689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DẸP</a:t>
            </a:r>
          </a:p>
        </p:txBody>
      </p:sp>
      <p:sp>
        <p:nvSpPr>
          <p:cNvPr id="7" name="Rounded Rectangle 6"/>
          <p:cNvSpPr/>
          <p:nvPr/>
        </p:nvSpPr>
        <p:spPr>
          <a:xfrm>
            <a:off x="6464301" y="2719388"/>
            <a:ext cx="508635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TRÒN</a:t>
            </a:r>
          </a:p>
        </p:txBody>
      </p:sp>
      <p:sp>
        <p:nvSpPr>
          <p:cNvPr id="8" name="Rounded Rectangle 7"/>
          <p:cNvSpPr/>
          <p:nvPr/>
        </p:nvSpPr>
        <p:spPr>
          <a:xfrm>
            <a:off x="11941176" y="2719388"/>
            <a:ext cx="51308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dirty="0">
                <a:latin typeface="Times New Roman" panose="02020603050405020304" pitchFamily="18" charset="0"/>
                <a:cs typeface="Times New Roman" panose="02020603050405020304" pitchFamily="18" charset="0"/>
              </a:rPr>
              <a:t>NGÀNH GIUN </a:t>
            </a:r>
          </a:p>
          <a:p>
            <a:pPr algn="ctr">
              <a:defRPr/>
            </a:pPr>
            <a:r>
              <a:rPr lang="en-US" sz="6400" dirty="0">
                <a:latin typeface="Times New Roman" panose="02020603050405020304" pitchFamily="18" charset="0"/>
                <a:cs typeface="Times New Roman" panose="02020603050405020304" pitchFamily="18" charset="0"/>
              </a:rPr>
              <a:t>ĐỐT</a:t>
            </a:r>
          </a:p>
        </p:txBody>
      </p:sp>
      <p:pic>
        <p:nvPicPr>
          <p:cNvPr id="107534" name="Picture 1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8350" y="5803108"/>
            <a:ext cx="5311776" cy="3145631"/>
          </a:xfrm>
        </p:spPr>
      </p:pic>
      <p:pic>
        <p:nvPicPr>
          <p:cNvPr id="107532" name="Picture 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70627" y="5805488"/>
            <a:ext cx="5476874" cy="3143250"/>
          </a:xfrm>
        </p:spPr>
      </p:pic>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4351" y="5803108"/>
            <a:ext cx="5432426" cy="314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Text Box 6"/>
          <p:cNvSpPr txBox="1">
            <a:spLocks noChangeArrowheads="1"/>
          </p:cNvSpPr>
          <p:nvPr/>
        </p:nvSpPr>
        <p:spPr bwMode="auto">
          <a:xfrm>
            <a:off x="533400" y="9064772"/>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SÁN LÁ GAN </a:t>
            </a:r>
          </a:p>
        </p:txBody>
      </p:sp>
      <p:sp>
        <p:nvSpPr>
          <p:cNvPr id="9" name="Text Box 6"/>
          <p:cNvSpPr txBox="1">
            <a:spLocks noChangeArrowheads="1"/>
          </p:cNvSpPr>
          <p:nvPr/>
        </p:nvSpPr>
        <p:spPr bwMode="auto">
          <a:xfrm>
            <a:off x="66548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ĐŨA </a:t>
            </a:r>
          </a:p>
        </p:txBody>
      </p:sp>
      <p:sp>
        <p:nvSpPr>
          <p:cNvPr id="10" name="Text Box 6"/>
          <p:cNvSpPr txBox="1">
            <a:spLocks noChangeArrowheads="1"/>
          </p:cNvSpPr>
          <p:nvPr/>
        </p:nvSpPr>
        <p:spPr bwMode="auto">
          <a:xfrm>
            <a:off x="124460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ĐẤT</a:t>
            </a:r>
          </a:p>
        </p:txBody>
      </p:sp>
      <p:sp>
        <p:nvSpPr>
          <p:cNvPr id="4" name="TextBox 3"/>
          <p:cNvSpPr txBox="1"/>
          <p:nvPr/>
        </p:nvSpPr>
        <p:spPr>
          <a:xfrm>
            <a:off x="5441951" y="876300"/>
            <a:ext cx="7283449" cy="1015663"/>
          </a:xfrm>
          <a:prstGeom prst="rect">
            <a:avLst/>
          </a:prstGeom>
          <a:no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CÁC NGÀNH GIUN</a:t>
            </a:r>
            <a:endParaRPr lang="en-US" sz="6000" dirty="0"/>
          </a:p>
        </p:txBody>
      </p:sp>
    </p:spTree>
    <p:extLst>
      <p:ext uri="{BB962C8B-B14F-4D97-AF65-F5344CB8AC3E}">
        <p14:creationId xmlns:p14="http://schemas.microsoft.com/office/powerpoint/2010/main" val="1423446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7534"/>
                                        </p:tgtEl>
                                        <p:attrNameLst>
                                          <p:attrName>style.visibility</p:attrName>
                                        </p:attrNameLst>
                                      </p:cBhvr>
                                      <p:to>
                                        <p:strVal val="visible"/>
                                      </p:to>
                                    </p:set>
                                    <p:animEffect transition="in" filter="barn(inVertical)">
                                      <p:cBhvr>
                                        <p:cTn id="29" dur="500"/>
                                        <p:tgtEl>
                                          <p:spTgt spid="1075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7526"/>
                                        </p:tgtEl>
                                        <p:attrNameLst>
                                          <p:attrName>style.visibility</p:attrName>
                                        </p:attrNameLst>
                                      </p:cBhvr>
                                      <p:to>
                                        <p:strVal val="visible"/>
                                      </p:to>
                                    </p:set>
                                    <p:animEffect transition="in" filter="barn(inVertical)">
                                      <p:cBhvr>
                                        <p:cTn id="34" dur="500"/>
                                        <p:tgtEl>
                                          <p:spTgt spid="1075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7532"/>
                                        </p:tgtEl>
                                        <p:attrNameLst>
                                          <p:attrName>style.visibility</p:attrName>
                                        </p:attrNameLst>
                                      </p:cBhvr>
                                      <p:to>
                                        <p:strVal val="visible"/>
                                      </p:to>
                                    </p:set>
                                    <p:animEffect transition="in" filter="barn(inVertical)">
                                      <p:cBhvr>
                                        <p:cTn id="39" dur="500"/>
                                        <p:tgtEl>
                                          <p:spTgt spid="1075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0183"/>
                                        </p:tgtEl>
                                        <p:attrNameLst>
                                          <p:attrName>style.visibility</p:attrName>
                                        </p:attrNameLst>
                                      </p:cBhvr>
                                      <p:to>
                                        <p:strVal val="visible"/>
                                      </p:to>
                                    </p:set>
                                    <p:animEffect transition="in" filter="barn(inVertical)">
                                      <p:cBhvr>
                                        <p:cTn id="49" dur="500"/>
                                        <p:tgtEl>
                                          <p:spTgt spid="5018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7526" grpId="0"/>
      <p:bldP spid="9" grpId="0"/>
      <p:bldP spid="1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0981" y="-41563"/>
            <a:ext cx="15250160" cy="1257485"/>
          </a:xfrm>
          <a:prstGeom prst="rect">
            <a:avLst/>
          </a:prstGeom>
          <a:noFill/>
        </p:spPr>
        <p:txBody>
          <a:bodyPr lIns="163284" tIns="81642" rIns="163284" bIns="81642">
            <a:spAutoFit/>
            <a:scene3d>
              <a:camera prst="orthographicFront"/>
              <a:lightRig rig="threePt" dir="t"/>
            </a:scene3d>
          </a:bodyPr>
          <a:lstStyle/>
          <a:p>
            <a:pPr algn="ctr">
              <a:defRPr/>
            </a:pPr>
            <a:r>
              <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Ngành</a:t>
            </a:r>
            <a:r>
              <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endPar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4" name="Rectangle 3"/>
          <p:cNvSpPr/>
          <p:nvPr/>
        </p:nvSpPr>
        <p:spPr>
          <a:xfrm>
            <a:off x="122381" y="7387936"/>
            <a:ext cx="18508980" cy="33042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163284" tIns="81642" rIns="163284" bIns="81642">
            <a:spAutoFit/>
            <a:scene3d>
              <a:camera prst="orthographicFront"/>
              <a:lightRig rig="threePt" dir="t"/>
            </a:scene3d>
          </a:bodyPr>
          <a:lstStyle/>
          <a:p>
            <a:pPr algn="ctr">
              <a:defRPr/>
            </a:pPr>
            <a:r>
              <a:rPr lang="en-US" sz="6800" b="1" spc="89" dirty="0" err="1">
                <a:solidFill>
                  <a:schemeClr val="tx1"/>
                </a:solidFill>
                <a:effectLst>
                  <a:outerShdw blurRad="38100" dist="19050" dir="2700000" algn="tl" rotWithShape="0">
                    <a:schemeClr val="dk1">
                      <a:alpha val="40000"/>
                    </a:schemeClr>
                  </a:outerShdw>
                </a:effectLst>
                <a:latin typeface="Times New Roman" pitchFamily="18" charset="0"/>
                <a:cs typeface="Times New Roman" panose="02020603050405020304" pitchFamily="18" charset="0"/>
              </a:rPr>
              <a:t>Ngoài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lá</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defRPr/>
            </a:pP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giun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dẹp</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6" name="Picture 5" descr="800px-Bedford's_Flatworm.jpg"/>
          <p:cNvPicPr>
            <a:picLocks noChangeAspect="1"/>
          </p:cNvPicPr>
          <p:nvPr/>
        </p:nvPicPr>
        <p:blipFill>
          <a:blip r:embed="rId2"/>
          <a:stretch>
            <a:fillRect/>
          </a:stretch>
        </p:blipFill>
        <p:spPr>
          <a:xfrm>
            <a:off x="533563" y="1089804"/>
            <a:ext cx="8229600" cy="4629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1312745" y="5673437"/>
            <a:ext cx="6671237"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Bedford</a:t>
            </a:r>
          </a:p>
        </p:txBody>
      </p:sp>
      <p:pic>
        <p:nvPicPr>
          <p:cNvPr id="9" name="Picture 8" descr="1024px-Pseudobiceros_hancockanus.jpg"/>
          <p:cNvPicPr>
            <a:picLocks noChangeAspect="1"/>
          </p:cNvPicPr>
          <p:nvPr/>
        </p:nvPicPr>
        <p:blipFill>
          <a:blip r:embed="rId3"/>
          <a:stretch>
            <a:fillRect/>
          </a:stretch>
        </p:blipFill>
        <p:spPr>
          <a:xfrm>
            <a:off x="9317181" y="1558636"/>
            <a:ext cx="8686800" cy="46863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8762969" y="6359237"/>
            <a:ext cx="9040540"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Pseudobiceros</a:t>
            </a:r>
          </a:p>
        </p:txBody>
      </p:sp>
    </p:spTree>
    <p:extLst>
      <p:ext uri="{BB962C8B-B14F-4D97-AF65-F5344CB8AC3E}">
        <p14:creationId xmlns:p14="http://schemas.microsoft.com/office/powerpoint/2010/main" val="1522204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1000" fill="hold"/>
                                        <p:tgtEl>
                                          <p:spTgt spid="2"/>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7"/>
          <p:cNvSpPr>
            <a:spLocks noGrp="1"/>
          </p:cNvSpPr>
          <p:nvPr>
            <p:ph idx="1"/>
          </p:nvPr>
        </p:nvSpPr>
        <p:spPr/>
        <p:txBody>
          <a:bodyPr/>
          <a:lstStyle/>
          <a:p>
            <a:pPr eaLnBrk="1" hangingPunct="1"/>
            <a:endParaRPr lang="en-US" altLang="en-US">
              <a:latin typeface="Times New Roman" pitchFamily="18" charset="0"/>
              <a:cs typeface="Times New Roman" pitchFamily="18" charset="0"/>
            </a:endParaRPr>
          </a:p>
        </p:txBody>
      </p:sp>
      <p:pic>
        <p:nvPicPr>
          <p:cNvPr id="2" name="Picture 1" descr="giun_de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807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0008 (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6643688"/>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65042" y="5257800"/>
            <a:ext cx="6945351" cy="1149764"/>
          </a:xfrm>
          <a:prstGeom prst="rect">
            <a:avLst/>
          </a:prstGeom>
          <a:noFill/>
        </p:spPr>
        <p:txBody>
          <a:bodyPr wrap="none" lIns="163284" tIns="81642" rIns="163284" bIns="81642">
            <a:spAutoFit/>
          </a:bodyPr>
          <a:lstStyle/>
          <a:p>
            <a:pPr algn="ctr">
              <a:defRPr/>
            </a:pP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Planatan</a:t>
            </a:r>
            <a:endPar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endParaRPr>
          </a:p>
        </p:txBody>
      </p:sp>
      <p:pic>
        <p:nvPicPr>
          <p:cNvPr id="5" name="Picture 4" descr="Dugesia_subtentaculat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146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185572" y="7658101"/>
            <a:ext cx="7262745" cy="1257485"/>
          </a:xfrm>
          <a:prstGeom prst="rect">
            <a:avLst/>
          </a:prstGeom>
          <a:noFill/>
        </p:spPr>
        <p:txBody>
          <a:bodyPr wrap="none" lIns="163284" tIns="81642" rIns="163284" bIns="81642">
            <a:spAutoFit/>
          </a:bodyPr>
          <a:lstStyle/>
          <a:p>
            <a:pPr algn="ctr">
              <a:defRPr/>
            </a:pP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Dugesia</a:t>
            </a:r>
            <a:endPar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1374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par>
                                <p:cTn id="23" presetID="5"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GK-Sinh-7-hinh-12.1.jpg.jpg"/>
          <p:cNvPicPr>
            <a:picLocks noChangeAspect="1"/>
          </p:cNvPicPr>
          <p:nvPr/>
        </p:nvPicPr>
        <p:blipFill>
          <a:blip r:embed="rId2">
            <a:extLst>
              <a:ext uri="{28A0092B-C50C-407E-A947-70E740481C1C}">
                <a14:useLocalDpi xmlns:a14="http://schemas.microsoft.com/office/drawing/2010/main" val="0"/>
              </a:ext>
            </a:extLst>
          </a:blip>
          <a:srcRect l="15596" t="-27" r="13068" b="35600"/>
          <a:stretch>
            <a:fillRect/>
          </a:stretch>
        </p:blipFill>
        <p:spPr bwMode="auto">
          <a:xfrm rot="-169388">
            <a:off x="1216027" y="2416970"/>
            <a:ext cx="7204074"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nvSpPr>
        <p:spPr>
          <a:xfrm>
            <a:off x="914400" y="411957"/>
            <a:ext cx="56388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a:solidFill>
                  <a:srgbClr val="FF0000"/>
                </a:solidFill>
                <a:latin typeface="Times New Roman" panose="02020603050405020304" pitchFamily="18" charset="0"/>
                <a:cs typeface="Times New Roman" panose="02020603050405020304" pitchFamily="18" charset="0"/>
                <a:hlinkClick r:id="rId3" action="ppaction://hlinksldjump"/>
              </a:rPr>
              <a:t>SÁN LÁ MÁU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060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lá máu?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spTree>
    <p:extLst>
      <p:ext uri="{BB962C8B-B14F-4D97-AF65-F5344CB8AC3E}">
        <p14:creationId xmlns:p14="http://schemas.microsoft.com/office/powerpoint/2010/main" val="2375768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55626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SÁN BÃ TRẦU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bã trầu?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3" name="Content Placeholder 4" descr="fasciolopsis-busk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8176" y="2881313"/>
            <a:ext cx="20447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SGK-Sinh-7-hinh-12.2.jpg.jpg"/>
          <p:cNvPicPr>
            <a:picLocks noChangeAspect="1"/>
          </p:cNvPicPr>
          <p:nvPr/>
        </p:nvPicPr>
        <p:blipFill>
          <a:blip r:embed="rId4">
            <a:extLst>
              <a:ext uri="{28A0092B-C50C-407E-A947-70E740481C1C}">
                <a14:useLocalDpi xmlns:a14="http://schemas.microsoft.com/office/drawing/2010/main" val="0"/>
              </a:ext>
            </a:extLst>
          </a:blip>
          <a:srcRect l="20212" r="19151" b="33376"/>
          <a:stretch>
            <a:fillRect/>
          </a:stretch>
        </p:blipFill>
        <p:spPr bwMode="auto">
          <a:xfrm>
            <a:off x="914401" y="2636045"/>
            <a:ext cx="5076826"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27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par>
                                <p:cTn id="14" presetID="25"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6289676"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SÁN DÂY</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2573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dây?</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10002982" y="68199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10246" name="Picture 6" descr="C:\Users\Administrator\AppData\Local\Microsoft\Windows\Temporary Internet Files\Content.IE5\G92ON1FP\IMG_0807.JPG"/>
          <p:cNvPicPr>
            <a:picLocks noChangeAspect="1" noChangeArrowheads="1"/>
          </p:cNvPicPr>
          <p:nvPr/>
        </p:nvPicPr>
        <p:blipFill>
          <a:blip r:embed="rId3">
            <a:extLst>
              <a:ext uri="{28A0092B-C50C-407E-A947-70E740481C1C}">
                <a14:useLocalDpi xmlns:a14="http://schemas.microsoft.com/office/drawing/2010/main" val="0"/>
              </a:ext>
            </a:extLst>
          </a:blip>
          <a:srcRect l="22189" t="6567" r="30247" b="9895"/>
          <a:stretch>
            <a:fillRect/>
          </a:stretch>
        </p:blipFill>
        <p:spPr bwMode="auto">
          <a:xfrm>
            <a:off x="914400" y="2362200"/>
            <a:ext cx="6289676"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01000" y="7277100"/>
            <a:ext cx="1676400" cy="369332"/>
          </a:xfrm>
          <a:prstGeom prst="rect">
            <a:avLst/>
          </a:prstGeom>
          <a:noFill/>
        </p:spPr>
        <p:txBody>
          <a:bodyPr wrap="square" rtlCol="0">
            <a:spAutoFit/>
          </a:bodyPr>
          <a:lstStyle/>
          <a:p>
            <a:r>
              <a:rPr lang="en-US" dirty="0" err="1"/>
              <a:t>Xem</a:t>
            </a:r>
            <a:r>
              <a:rPr lang="en-US" dirty="0"/>
              <a:t> </a:t>
            </a:r>
            <a:r>
              <a:rPr lang="en-US" dirty="0" err="1"/>
              <a:t>viddeo</a:t>
            </a:r>
            <a:endParaRPr lang="en-US" dirty="0"/>
          </a:p>
        </p:txBody>
      </p:sp>
    </p:spTree>
    <p:extLst>
      <p:ext uri="{BB962C8B-B14F-4D97-AF65-F5344CB8AC3E}">
        <p14:creationId xmlns:p14="http://schemas.microsoft.com/office/powerpoint/2010/main" val="222479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2552700"/>
            <a:ext cx="8801100" cy="4424288"/>
          </a:xfrm>
          <a:prstGeom prst="rect">
            <a:avLst/>
          </a:prstGeom>
        </p:spPr>
        <p:txBody>
          <a:bodyPr wrap="square" lIns="0" tIns="0" rIns="0" bIns="0" rtlCol="0" anchor="t">
            <a:spAutoFit/>
          </a:bodyPr>
          <a:lstStyle/>
          <a:p>
            <a:pPr marL="0" lvl="0" indent="0">
              <a:lnSpc>
                <a:spcPts val="11480"/>
              </a:lnSpc>
              <a:spcBef>
                <a:spcPct val="0"/>
              </a:spcBef>
            </a:pPr>
            <a:r>
              <a:rPr lang="en-US" sz="8200" b="1" dirty="0" err="1">
                <a:solidFill>
                  <a:srgbClr val="3D2E12"/>
                </a:solidFill>
                <a:latin typeface="Cormorant Garamond Light"/>
              </a:rPr>
              <a:t>Cùng</a:t>
            </a:r>
            <a:r>
              <a:rPr lang="en-US" sz="8200" b="1" dirty="0">
                <a:solidFill>
                  <a:srgbClr val="3D2E12"/>
                </a:solidFill>
                <a:latin typeface="Cormorant Garamond Light"/>
              </a:rPr>
              <a:t> </a:t>
            </a:r>
            <a:r>
              <a:rPr lang="en-US" sz="8200" b="1" dirty="0" err="1">
                <a:solidFill>
                  <a:srgbClr val="3D2E12"/>
                </a:solidFill>
                <a:latin typeface="Cormorant Garamond Light"/>
              </a:rPr>
              <a:t>quan</a:t>
            </a:r>
            <a:r>
              <a:rPr lang="en-US" sz="8200" b="1" dirty="0">
                <a:solidFill>
                  <a:srgbClr val="3D2E12"/>
                </a:solidFill>
                <a:latin typeface="Cormorant Garamond Light"/>
              </a:rPr>
              <a:t> </a:t>
            </a:r>
            <a:r>
              <a:rPr lang="en-US" sz="8200" b="1" dirty="0" err="1">
                <a:solidFill>
                  <a:srgbClr val="3D2E12"/>
                </a:solidFill>
                <a:latin typeface="Cormorant Garamond Light"/>
              </a:rPr>
              <a:t>sát</a:t>
            </a:r>
            <a:r>
              <a:rPr lang="en-US" sz="8200" b="1" dirty="0">
                <a:solidFill>
                  <a:srgbClr val="3D2E12"/>
                </a:solidFill>
                <a:latin typeface="Cormorant Garamond Light"/>
              </a:rPr>
              <a:t> </a:t>
            </a:r>
            <a:r>
              <a:rPr lang="en-US" sz="8200" b="1" dirty="0" err="1">
                <a:solidFill>
                  <a:srgbClr val="3D2E12"/>
                </a:solidFill>
                <a:latin typeface="Cormorant Garamond Light"/>
              </a:rPr>
              <a:t>về</a:t>
            </a:r>
            <a:r>
              <a:rPr lang="en-US" sz="8200" b="1" dirty="0">
                <a:solidFill>
                  <a:srgbClr val="3D2E12"/>
                </a:solidFill>
                <a:latin typeface="Cormorant Garamond Light"/>
              </a:rPr>
              <a:t> </a:t>
            </a:r>
            <a:r>
              <a:rPr lang="en-US" sz="8200" b="1" dirty="0" err="1">
                <a:solidFill>
                  <a:srgbClr val="3D2E12"/>
                </a:solidFill>
                <a:latin typeface="Cormorant Garamond Light"/>
              </a:rPr>
              <a:t>các</a:t>
            </a:r>
            <a:r>
              <a:rPr lang="en-US" sz="8200" b="1" dirty="0">
                <a:solidFill>
                  <a:srgbClr val="3D2E12"/>
                </a:solidFill>
                <a:latin typeface="Cormorant Garamond Light"/>
              </a:rPr>
              <a:t> </a:t>
            </a:r>
            <a:r>
              <a:rPr lang="en-US" sz="8200" b="1" dirty="0" err="1">
                <a:solidFill>
                  <a:srgbClr val="3D2E12"/>
                </a:solidFill>
                <a:latin typeface="Cormorant Garamond Light"/>
              </a:rPr>
              <a:t>loài</a:t>
            </a:r>
            <a:r>
              <a:rPr lang="en-US" sz="8200" b="1" dirty="0">
                <a:solidFill>
                  <a:srgbClr val="3D2E12"/>
                </a:solidFill>
                <a:latin typeface="Cormorant Garamond Light"/>
              </a:rPr>
              <a:t> </a:t>
            </a:r>
            <a:r>
              <a:rPr lang="en-US" sz="8200" b="1" dirty="0" err="1">
                <a:solidFill>
                  <a:srgbClr val="3D2E12"/>
                </a:solidFill>
                <a:latin typeface="Cormorant Garamond Light"/>
              </a:rPr>
              <a:t>động</a:t>
            </a:r>
            <a:r>
              <a:rPr lang="en-US" sz="8200" b="1" dirty="0">
                <a:solidFill>
                  <a:srgbClr val="3D2E12"/>
                </a:solidFill>
                <a:latin typeface="Cormorant Garamond Light"/>
              </a:rPr>
              <a:t> </a:t>
            </a:r>
            <a:r>
              <a:rPr lang="en-US" sz="8200" b="1" dirty="0" err="1">
                <a:solidFill>
                  <a:srgbClr val="3D2E12"/>
                </a:solidFill>
                <a:latin typeface="Cormorant Garamond Light"/>
              </a:rPr>
              <a:t>vật</a:t>
            </a:r>
            <a:r>
              <a:rPr lang="en-US" sz="8200" b="1" dirty="0">
                <a:solidFill>
                  <a:srgbClr val="3D2E12"/>
                </a:solidFill>
                <a:latin typeface="Cormorant Garamond Light"/>
              </a:rPr>
              <a:t> </a:t>
            </a:r>
            <a:r>
              <a:rPr lang="en-US" sz="8200" b="1" dirty="0" err="1">
                <a:solidFill>
                  <a:srgbClr val="3D2E12"/>
                </a:solidFill>
                <a:latin typeface="Cormorant Garamond Light"/>
              </a:rPr>
              <a:t>trong</a:t>
            </a:r>
            <a:r>
              <a:rPr lang="en-US" sz="8200" b="1" dirty="0">
                <a:solidFill>
                  <a:srgbClr val="3D2E12"/>
                </a:solidFill>
                <a:latin typeface="Cormorant Garamond Light"/>
              </a:rPr>
              <a:t> </a:t>
            </a:r>
            <a:r>
              <a:rPr lang="en-US" sz="8200" b="1" dirty="0" err="1">
                <a:solidFill>
                  <a:srgbClr val="3D2E12"/>
                </a:solidFill>
                <a:latin typeface="Cormorant Garamond Light"/>
              </a:rPr>
              <a:t>tự</a:t>
            </a:r>
            <a:r>
              <a:rPr lang="en-US" sz="8200" b="1" dirty="0">
                <a:solidFill>
                  <a:srgbClr val="3D2E12"/>
                </a:solidFill>
                <a:latin typeface="Cormorant Garamond Light"/>
              </a:rPr>
              <a:t> </a:t>
            </a:r>
            <a:r>
              <a:rPr lang="en-US" sz="8200" b="1" dirty="0" err="1">
                <a:solidFill>
                  <a:srgbClr val="3D2E12"/>
                </a:solidFill>
                <a:latin typeface="Cormorant Garamond Light"/>
              </a:rPr>
              <a:t>nhiên</a:t>
            </a:r>
            <a:endParaRPr lang="en-US" sz="8200" b="1" dirty="0">
              <a:solidFill>
                <a:srgbClr val="3D2E12"/>
              </a:solidFill>
              <a:latin typeface="Cormorant Garamond Light"/>
            </a:endParaRPr>
          </a:p>
        </p:txBody>
      </p:sp>
    </p:spTree>
    <p:extLst>
      <p:ext uri="{BB962C8B-B14F-4D97-AF65-F5344CB8AC3E}">
        <p14:creationId xmlns:p14="http://schemas.microsoft.com/office/powerpoint/2010/main" val="352577823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47543425"/>
              </p:ext>
            </p:extLst>
          </p:nvPr>
        </p:nvGraphicFramePr>
        <p:xfrm>
          <a:off x="152400" y="114301"/>
          <a:ext cx="17983200" cy="9924134"/>
        </p:xfrm>
        <a:graphic>
          <a:graphicData uri="http://schemas.openxmlformats.org/drawingml/2006/table">
            <a:tbl>
              <a:tblPr firstCol="1">
                <a:effectLst>
                  <a:outerShdw blurRad="50800" dist="38100" dir="2700000" algn="tl" rotWithShape="0">
                    <a:prstClr val="black">
                      <a:alpha val="40000"/>
                    </a:prstClr>
                  </a:outerShdw>
                </a:effectLst>
                <a:tableStyleId>{5C22544A-7EE6-4342-B048-85BDC9FD1C3A}</a:tableStyleId>
              </a:tblPr>
              <a:tblGrid>
                <a:gridCol w="4557043">
                  <a:extLst>
                    <a:ext uri="{9D8B030D-6E8A-4147-A177-3AD203B41FA5}">
                      <a16:colId xmlns:a16="http://schemas.microsoft.com/office/drawing/2014/main" val="20000"/>
                    </a:ext>
                  </a:extLst>
                </a:gridCol>
                <a:gridCol w="4434557">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gridCol w="4495800">
                  <a:extLst>
                    <a:ext uri="{9D8B030D-6E8A-4147-A177-3AD203B41FA5}">
                      <a16:colId xmlns:a16="http://schemas.microsoft.com/office/drawing/2014/main" val="20003"/>
                    </a:ext>
                  </a:extLst>
                </a:gridCol>
              </a:tblGrid>
              <a:tr h="2453463">
                <a:tc>
                  <a:txBody>
                    <a:bodyPr/>
                    <a:lstStyle/>
                    <a:p>
                      <a:pPr>
                        <a:buNone/>
                      </a:pPr>
                      <a:endParaRPr lang="en-US" sz="3600" dirty="0">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NƠI KÍ SINH</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ĐẶC ĐIỂM CƠ THỂ</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CON ĐƯỜNG TRUYỀN BỆNH</a:t>
                      </a:r>
                    </a:p>
                  </a:txBody>
                  <a:tcPr marL="182880" marR="182880" marT="68718" marB="68718" anchor="ctr">
                    <a:solidFill>
                      <a:schemeClr val="bg1">
                        <a:lumMod val="95000"/>
                        <a:alpha val="53000"/>
                      </a:schemeClr>
                    </a:solidFill>
                  </a:tcPr>
                </a:tc>
                <a:extLst>
                  <a:ext uri="{0D108BD9-81ED-4DB2-BD59-A6C34878D82A}">
                    <a16:rowId xmlns:a16="http://schemas.microsoft.com/office/drawing/2014/main" val="10000"/>
                  </a:ext>
                </a:extLst>
              </a:tr>
              <a:tr h="2497256">
                <a:tc>
                  <a:txBody>
                    <a:bodyPr/>
                    <a:lstStyle/>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SÁN LÁ </a:t>
                      </a:r>
                    </a:p>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MÁU</a:t>
                      </a:r>
                      <a:endParaRPr lang="en-US" sz="4200" dirty="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1"/>
                  </a:ext>
                </a:extLst>
              </a:tr>
              <a:tr h="2476159">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2" action="ppaction://hlinksldjump"/>
                        </a:rPr>
                        <a:t>SÁN BÃ TRẦU</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4200">
                        <a:latin typeface="Times New Roman" panose="02020603050405020304" pitchFamily="18" charset="0"/>
                        <a:cs typeface="Times New Roman" panose="02020603050405020304" pitchFamily="18" charset="0"/>
                      </a:endParaRPr>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2"/>
                  </a:ext>
                </a:extLst>
              </a:tr>
              <a:tr h="2497256">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3" action="ppaction://hlinksldjump"/>
                        </a:rPr>
                        <a:t>SÁN DÂY</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extLst>
                  <a:ext uri="{0D108BD9-81ED-4DB2-BD59-A6C34878D82A}">
                    <a16:rowId xmlns:a16="http://schemas.microsoft.com/office/drawing/2014/main" val="10003"/>
                  </a:ext>
                </a:extLst>
              </a:tr>
            </a:tbl>
          </a:graphicData>
        </a:graphic>
      </p:graphicFrame>
      <p:sp>
        <p:nvSpPr>
          <p:cNvPr id="6" name="Text Box 5"/>
          <p:cNvSpPr txBox="1">
            <a:spLocks noChangeArrowheads="1"/>
          </p:cNvSpPr>
          <p:nvPr/>
        </p:nvSpPr>
        <p:spPr bwMode="auto">
          <a:xfrm>
            <a:off x="4724400" y="2859883"/>
            <a:ext cx="46164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Máu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người</a:t>
            </a:r>
            <a:endParaRPr lang="en-US" altLang="en-US" sz="5000" dirty="0">
              <a:latin typeface="Times New Roman" pitchFamily="18" charset="0"/>
              <a:cs typeface="Times New Roman" pitchFamily="18" charset="0"/>
            </a:endParaRPr>
          </a:p>
        </p:txBody>
      </p:sp>
      <p:sp>
        <p:nvSpPr>
          <p:cNvPr id="7" name="Text Box 6"/>
          <p:cNvSpPr txBox="1">
            <a:spLocks noChangeArrowheads="1"/>
          </p:cNvSpPr>
          <p:nvPr/>
        </p:nvSpPr>
        <p:spPr bwMode="auto">
          <a:xfrm>
            <a:off x="9144000" y="2628900"/>
            <a:ext cx="3749676"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Phân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tính</a:t>
            </a:r>
            <a:endParaRPr lang="en-US" altLang="en-US" sz="5000" dirty="0">
              <a:latin typeface="Times New Roman" pitchFamily="18" charset="0"/>
              <a:cs typeface="Times New Roman" pitchFamily="18" charset="0"/>
            </a:endParaRPr>
          </a:p>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Sống</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cặp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đôi</a:t>
            </a:r>
            <a:endParaRPr lang="en-US" altLang="en-US" sz="5000" dirty="0">
              <a:latin typeface="Times New Roman" pitchFamily="18" charset="0"/>
              <a:cs typeface="Times New Roman" pitchFamily="18" charset="0"/>
            </a:endParaRPr>
          </a:p>
        </p:txBody>
      </p:sp>
      <p:sp>
        <p:nvSpPr>
          <p:cNvPr id="8" name="Text Box 7"/>
          <p:cNvSpPr txBox="1">
            <a:spLocks noChangeArrowheads="1"/>
          </p:cNvSpPr>
          <p:nvPr/>
        </p:nvSpPr>
        <p:spPr bwMode="auto">
          <a:xfrm>
            <a:off x="13700124" y="2628900"/>
            <a:ext cx="3749676"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Tiếp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xúc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với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nước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bẩn</a:t>
            </a:r>
            <a:endParaRPr lang="en-US" altLang="en-US" sz="5000" dirty="0">
              <a:latin typeface="Times New Roman" pitchFamily="18" charset="0"/>
              <a:cs typeface="Times New Roman" pitchFamily="18" charset="0"/>
            </a:endParaRPr>
          </a:p>
        </p:txBody>
      </p:sp>
      <p:sp>
        <p:nvSpPr>
          <p:cNvPr id="9" name="Text Box 8"/>
          <p:cNvSpPr txBox="1">
            <a:spLocks noChangeArrowheads="1"/>
          </p:cNvSpPr>
          <p:nvPr/>
        </p:nvSpPr>
        <p:spPr bwMode="auto">
          <a:xfrm>
            <a:off x="4724400" y="5545933"/>
            <a:ext cx="4267201"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Ruột</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lợn</a:t>
            </a:r>
            <a:endParaRPr lang="en-US" altLang="en-US" sz="5000" dirty="0">
              <a:latin typeface="Times New Roman" pitchFamily="18" charset="0"/>
              <a:cs typeface="Times New Roman" pitchFamily="18" charset="0"/>
            </a:endParaRPr>
          </a:p>
        </p:txBody>
      </p:sp>
      <p:sp>
        <p:nvSpPr>
          <p:cNvPr id="10" name="Text Box 9"/>
          <p:cNvSpPr txBox="1">
            <a:spLocks noChangeArrowheads="1"/>
          </p:cNvSpPr>
          <p:nvPr/>
        </p:nvSpPr>
        <p:spPr bwMode="auto">
          <a:xfrm>
            <a:off x="9204326" y="4991100"/>
            <a:ext cx="4495797"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quan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tiêu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hóa</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sinh</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dục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phát</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triển</a:t>
            </a:r>
            <a:endParaRPr lang="en-US" altLang="en-US" sz="5000" dirty="0">
              <a:latin typeface="Times New Roman" pitchFamily="18" charset="0"/>
              <a:cs typeface="Times New Roman" pitchFamily="18" charset="0"/>
            </a:endParaRPr>
          </a:p>
        </p:txBody>
      </p:sp>
      <p:sp>
        <p:nvSpPr>
          <p:cNvPr id="11" name="Text Box 10"/>
          <p:cNvSpPr txBox="1">
            <a:spLocks noChangeArrowheads="1"/>
          </p:cNvSpPr>
          <p:nvPr/>
        </p:nvSpPr>
        <p:spPr bwMode="auto">
          <a:xfrm>
            <a:off x="13700126" y="50673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Xâm</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
        <p:nvSpPr>
          <p:cNvPr id="12" name="Text Box 11"/>
          <p:cNvSpPr txBox="1">
            <a:spLocks noChangeArrowheads="1"/>
          </p:cNvSpPr>
          <p:nvPr/>
        </p:nvSpPr>
        <p:spPr bwMode="auto">
          <a:xfrm>
            <a:off x="4724400" y="7586663"/>
            <a:ext cx="4114801"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Ruột</a:t>
            </a:r>
            <a:r>
              <a:rPr lang="en-US" altLang="en-US" sz="5000" dirty="0">
                <a:latin typeface="Times New Roman" pitchFamily="18" charset="0"/>
                <a:cs typeface="Times New Roman" pitchFamily="18" charset="0"/>
              </a:rPr>
              <a:t> non </a:t>
            </a:r>
            <a:r>
              <a:rPr lang="en-US" altLang="en-US" sz="5000" dirty="0" err="1">
                <a:latin typeface="Times New Roman" pitchFamily="18" charset="0"/>
                <a:cs typeface="Times New Roman" pitchFamily="18" charset="0"/>
              </a:rPr>
              <a:t>người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bắp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trâu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bò</a:t>
            </a:r>
            <a:endParaRPr lang="en-US" altLang="en-US" sz="5000" dirty="0">
              <a:latin typeface="Times New Roman" pitchFamily="18" charset="0"/>
              <a:cs typeface="Times New Roman" pitchFamily="18" charset="0"/>
            </a:endParaRPr>
          </a:p>
        </p:txBody>
      </p:sp>
      <p:sp>
        <p:nvSpPr>
          <p:cNvPr id="13" name="Text Box 12"/>
          <p:cNvSpPr txBox="1">
            <a:spLocks noChangeArrowheads="1"/>
          </p:cNvSpPr>
          <p:nvPr/>
        </p:nvSpPr>
        <p:spPr bwMode="auto">
          <a:xfrm>
            <a:off x="9220200" y="75819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Thân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dài</a:t>
            </a:r>
            <a:r>
              <a:rPr lang="en-US" altLang="en-US" sz="5000" dirty="0">
                <a:latin typeface="Times New Roman" pitchFamily="18" charset="0"/>
                <a:cs typeface="Times New Roman" pitchFamily="18" charset="0"/>
              </a:rPr>
              <a:t>, chia </a:t>
            </a:r>
            <a:r>
              <a:rPr lang="en-US" altLang="en-US" sz="5000" dirty="0" err="1">
                <a:latin typeface="Times New Roman" pitchFamily="18" charset="0"/>
                <a:cs typeface="Times New Roman" pitchFamily="18" charset="0"/>
              </a:rPr>
              <a:t>nhiều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đốt</a:t>
            </a:r>
            <a:r>
              <a:rPr lang="en-US" altLang="en-US" sz="5000" dirty="0">
                <a:latin typeface="Times New Roman" pitchFamily="18" charset="0"/>
                <a:cs typeface="Times New Roman" pitchFamily="18" charset="0"/>
              </a:rPr>
              <a:t>.</a:t>
            </a:r>
          </a:p>
        </p:txBody>
      </p:sp>
      <p:sp>
        <p:nvSpPr>
          <p:cNvPr id="14" name="Text Box 13"/>
          <p:cNvSpPr txBox="1">
            <a:spLocks noChangeArrowheads="1"/>
          </p:cNvSpPr>
          <p:nvPr/>
        </p:nvSpPr>
        <p:spPr bwMode="auto">
          <a:xfrm>
            <a:off x="13700126" y="7565232"/>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Xâm</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Tree>
    <p:extLst>
      <p:ext uri="{BB962C8B-B14F-4D97-AF65-F5344CB8AC3E}">
        <p14:creationId xmlns:p14="http://schemas.microsoft.com/office/powerpoint/2010/main" val="3456178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52400" y="506902"/>
            <a:ext cx="17983200" cy="108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6000" b="1" dirty="0">
                <a:solidFill>
                  <a:srgbClr val="FF0000"/>
                </a:solidFill>
                <a:cs typeface="Times New Roman" pitchFamily="18" charset="0"/>
              </a:rPr>
              <a:t>NGÀNH GIUN TRÒN</a:t>
            </a:r>
          </a:p>
        </p:txBody>
      </p:sp>
      <p:pic>
        <p:nvPicPr>
          <p:cNvPr id="9221" name="Picture 5" descr="imagejkg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2555082"/>
            <a:ext cx="8991600" cy="4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Giun k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28900"/>
            <a:ext cx="86868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9144000" y="7543800"/>
            <a:ext cx="9144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FF0000"/>
                </a:solidFill>
                <a:cs typeface="Times New Roman" pitchFamily="18" charset="0"/>
              </a:rPr>
              <a:t>Giun kim sống ở đâu?</a:t>
            </a:r>
          </a:p>
        </p:txBody>
      </p:sp>
      <p:sp>
        <p:nvSpPr>
          <p:cNvPr id="9225" name="Text Box 9"/>
          <p:cNvSpPr txBox="1">
            <a:spLocks noChangeArrowheads="1"/>
          </p:cNvSpPr>
          <p:nvPr/>
        </p:nvSpPr>
        <p:spPr bwMode="auto">
          <a:xfrm>
            <a:off x="1066800" y="1714501"/>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a:solidFill>
                  <a:srgbClr val="FF0000"/>
                </a:solidFill>
                <a:cs typeface="Times New Roman" pitchFamily="18" charset="0"/>
              </a:rPr>
              <a:t>Quan sát các hình sau:</a:t>
            </a:r>
          </a:p>
        </p:txBody>
      </p:sp>
      <p:sp>
        <p:nvSpPr>
          <p:cNvPr id="9226" name="Text Box 10"/>
          <p:cNvSpPr txBox="1">
            <a:spLocks noChangeArrowheads="1"/>
          </p:cNvSpPr>
          <p:nvPr/>
        </p:nvSpPr>
        <p:spPr bwMode="auto">
          <a:xfrm>
            <a:off x="9296400" y="7543801"/>
            <a:ext cx="8839200" cy="18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0000FF"/>
                </a:solidFill>
                <a:cs typeface="Times New Roman" pitchFamily="18" charset="0"/>
              </a:rPr>
              <a:t>Giun kim kí sinh trong ruột người</a:t>
            </a:r>
          </a:p>
        </p:txBody>
      </p:sp>
    </p:spTree>
    <p:extLst>
      <p:ext uri="{BB962C8B-B14F-4D97-AF65-F5344CB8AC3E}">
        <p14:creationId xmlns:p14="http://schemas.microsoft.com/office/powerpoint/2010/main" val="2921379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heckerboard(across)">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p:cTn id="12" dur="500" fill="hold"/>
                                        <p:tgtEl>
                                          <p:spTgt spid="9225"/>
                                        </p:tgtEl>
                                        <p:attrNameLst>
                                          <p:attrName>ppt_w</p:attrName>
                                        </p:attrNameLst>
                                      </p:cBhvr>
                                      <p:tavLst>
                                        <p:tav tm="0">
                                          <p:val>
                                            <p:fltVal val="0"/>
                                          </p:val>
                                        </p:tav>
                                        <p:tav tm="100000">
                                          <p:val>
                                            <p:strVal val="#ppt_w"/>
                                          </p:val>
                                        </p:tav>
                                      </p:tavLst>
                                    </p:anim>
                                    <p:anim calcmode="lin" valueType="num">
                                      <p:cBhvr>
                                        <p:cTn id="13" dur="500" fill="hold"/>
                                        <p:tgtEl>
                                          <p:spTgt spid="9225"/>
                                        </p:tgtEl>
                                        <p:attrNameLst>
                                          <p:attrName>ppt_h</p:attrName>
                                        </p:attrNameLst>
                                      </p:cBhvr>
                                      <p:tavLst>
                                        <p:tav tm="0">
                                          <p:val>
                                            <p:fltVal val="0"/>
                                          </p:val>
                                        </p:tav>
                                        <p:tav tm="100000">
                                          <p:val>
                                            <p:strVal val="#ppt_h"/>
                                          </p:val>
                                        </p:tav>
                                      </p:tavLst>
                                    </p:anim>
                                    <p:animEffect transition="in" filter="fade">
                                      <p:cBhvr>
                                        <p:cTn id="14" dur="500"/>
                                        <p:tgtEl>
                                          <p:spTgt spid="922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1000"/>
                                        <p:tgtEl>
                                          <p:spTgt spid="9222"/>
                                        </p:tgtEl>
                                      </p:cBhvr>
                                    </p:animEffect>
                                    <p:anim calcmode="lin" valueType="num">
                                      <p:cBhvr>
                                        <p:cTn id="20" dur="1000" fill="hold"/>
                                        <p:tgtEl>
                                          <p:spTgt spid="9222"/>
                                        </p:tgtEl>
                                        <p:attrNameLst>
                                          <p:attrName>ppt_x</p:attrName>
                                        </p:attrNameLst>
                                      </p:cBhvr>
                                      <p:tavLst>
                                        <p:tav tm="0">
                                          <p:val>
                                            <p:strVal val="#ppt_x"/>
                                          </p:val>
                                        </p:tav>
                                        <p:tav tm="100000">
                                          <p:val>
                                            <p:strVal val="#ppt_x"/>
                                          </p:val>
                                        </p:tav>
                                      </p:tavLst>
                                    </p:anim>
                                    <p:anim calcmode="lin" valueType="num">
                                      <p:cBhvr>
                                        <p:cTn id="21"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9221"/>
                                        </p:tgtEl>
                                        <p:attrNameLst>
                                          <p:attrName>style.visibility</p:attrName>
                                        </p:attrNameLst>
                                      </p:cBhvr>
                                      <p:to>
                                        <p:strVal val="visible"/>
                                      </p:to>
                                    </p:set>
                                    <p:anim calcmode="lin" valueType="num">
                                      <p:cBhvr>
                                        <p:cTn id="26" dur="1000" fill="hold"/>
                                        <p:tgtEl>
                                          <p:spTgt spid="9221"/>
                                        </p:tgtEl>
                                        <p:attrNameLst>
                                          <p:attrName>ppt_w</p:attrName>
                                        </p:attrNameLst>
                                      </p:cBhvr>
                                      <p:tavLst>
                                        <p:tav tm="0">
                                          <p:val>
                                            <p:fltVal val="0"/>
                                          </p:val>
                                        </p:tav>
                                        <p:tav tm="100000">
                                          <p:val>
                                            <p:strVal val="#ppt_w"/>
                                          </p:val>
                                        </p:tav>
                                      </p:tavLst>
                                    </p:anim>
                                    <p:anim calcmode="lin" valueType="num">
                                      <p:cBhvr>
                                        <p:cTn id="27" dur="1000" fill="hold"/>
                                        <p:tgtEl>
                                          <p:spTgt spid="9221"/>
                                        </p:tgtEl>
                                        <p:attrNameLst>
                                          <p:attrName>ppt_h</p:attrName>
                                        </p:attrNameLst>
                                      </p:cBhvr>
                                      <p:tavLst>
                                        <p:tav tm="0">
                                          <p:val>
                                            <p:fltVal val="0"/>
                                          </p:val>
                                        </p:tav>
                                        <p:tav tm="100000">
                                          <p:val>
                                            <p:strVal val="#ppt_h"/>
                                          </p:val>
                                        </p:tav>
                                      </p:tavLst>
                                    </p:anim>
                                    <p:anim calcmode="lin" valueType="num">
                                      <p:cBhvr>
                                        <p:cTn id="28" dur="1000" fill="hold"/>
                                        <p:tgtEl>
                                          <p:spTgt spid="92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2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blinds(horizontal)">
                                      <p:cBhvr>
                                        <p:cTn id="34" dur="500"/>
                                        <p:tgtEl>
                                          <p:spTgt spid="922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grpId="1" nodeType="clickEffect">
                                  <p:stCondLst>
                                    <p:cond delay="0"/>
                                  </p:stCondLst>
                                  <p:childTnLst>
                                    <p:anim calcmode="lin" valueType="num">
                                      <p:cBhvr additive="base">
                                        <p:cTn id="38" dur="500"/>
                                        <p:tgtEl>
                                          <p:spTgt spid="9224"/>
                                        </p:tgtEl>
                                        <p:attrNameLst>
                                          <p:attrName>ppt_x</p:attrName>
                                        </p:attrNameLst>
                                      </p:cBhvr>
                                      <p:tavLst>
                                        <p:tav tm="0">
                                          <p:val>
                                            <p:strVal val="ppt_x"/>
                                          </p:val>
                                        </p:tav>
                                        <p:tav tm="100000">
                                          <p:val>
                                            <p:strVal val="ppt_x"/>
                                          </p:val>
                                        </p:tav>
                                      </p:tavLst>
                                    </p:anim>
                                    <p:anim calcmode="lin" valueType="num">
                                      <p:cBhvr additive="base">
                                        <p:cTn id="39" dur="500"/>
                                        <p:tgtEl>
                                          <p:spTgt spid="9224"/>
                                        </p:tgtEl>
                                        <p:attrNameLst>
                                          <p:attrName>ppt_y</p:attrName>
                                        </p:attrNameLst>
                                      </p:cBhvr>
                                      <p:tavLst>
                                        <p:tav tm="0">
                                          <p:val>
                                            <p:strVal val="ppt_y"/>
                                          </p:val>
                                        </p:tav>
                                        <p:tav tm="100000">
                                          <p:val>
                                            <p:strVal val="1+ppt_h/2"/>
                                          </p:val>
                                        </p:tav>
                                      </p:tavLst>
                                    </p:anim>
                                    <p:set>
                                      <p:cBhvr>
                                        <p:cTn id="40" dur="1" fill="hold">
                                          <p:stCondLst>
                                            <p:cond delay="499"/>
                                          </p:stCondLst>
                                        </p:cTn>
                                        <p:tgtEl>
                                          <p:spTgt spid="922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9226"/>
                                        </p:tgtEl>
                                        <p:attrNameLst>
                                          <p:attrName>style.visibility</p:attrName>
                                        </p:attrNameLst>
                                      </p:cBhvr>
                                      <p:to>
                                        <p:strVal val="visible"/>
                                      </p:to>
                                    </p:set>
                                    <p:anim calcmode="lin" valueType="num">
                                      <p:cBhvr>
                                        <p:cTn id="45" dur="500" decel="50000" fill="hold">
                                          <p:stCondLst>
                                            <p:cond delay="0"/>
                                          </p:stCondLst>
                                        </p:cTn>
                                        <p:tgtEl>
                                          <p:spTgt spid="922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922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9226"/>
                                        </p:tgtEl>
                                        <p:attrNameLst>
                                          <p:attrName>ppt_w</p:attrName>
                                        </p:attrNameLst>
                                      </p:cBhvr>
                                      <p:tavLst>
                                        <p:tav tm="0">
                                          <p:val>
                                            <p:strVal val="#ppt_w*.05"/>
                                          </p:val>
                                        </p:tav>
                                        <p:tav tm="100000">
                                          <p:val>
                                            <p:strVal val="#ppt_w"/>
                                          </p:val>
                                        </p:tav>
                                      </p:tavLst>
                                    </p:anim>
                                    <p:anim calcmode="lin" valueType="num">
                                      <p:cBhvr>
                                        <p:cTn id="48" dur="1000" fill="hold"/>
                                        <p:tgtEl>
                                          <p:spTgt spid="922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922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922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922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4" grpId="0"/>
      <p:bldP spid="9224" grpId="1"/>
      <p:bldP spid="9225" grpId="0"/>
      <p:bldP spid="92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7"/>
          <p:cNvSpPr txBox="1">
            <a:spLocks noChangeArrowheads="1"/>
          </p:cNvSpPr>
          <p:nvPr/>
        </p:nvSpPr>
        <p:spPr bwMode="auto">
          <a:xfrm>
            <a:off x="0" y="13335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8921" name="Picture 9" descr="giunmoc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800100"/>
            <a:ext cx="9601200" cy="45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Giun moc 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00301"/>
            <a:ext cx="8229600" cy="7862888"/>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11" descr="moc 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676900"/>
            <a:ext cx="9601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8229600" y="9691688"/>
            <a:ext cx="102108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600">
                <a:solidFill>
                  <a:srgbClr val="0000FF"/>
                </a:solidFill>
                <a:latin typeface="Arial" charset="0"/>
              </a:rPr>
              <a:t>Giun móc câu vào cơ thể qua da bàn chân </a:t>
            </a:r>
          </a:p>
        </p:txBody>
      </p:sp>
    </p:spTree>
    <p:extLst>
      <p:ext uri="{BB962C8B-B14F-4D97-AF65-F5344CB8AC3E}">
        <p14:creationId xmlns:p14="http://schemas.microsoft.com/office/powerpoint/2010/main" val="247449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8922"/>
                                        </p:tgtEl>
                                        <p:attrNameLst>
                                          <p:attrName>style.visibility</p:attrName>
                                        </p:attrNameLst>
                                      </p:cBhvr>
                                      <p:to>
                                        <p:strVal val="visible"/>
                                      </p:to>
                                    </p:set>
                                    <p:anim calcmode="lin" valueType="num">
                                      <p:cBhvr>
                                        <p:cTn id="7" dur="500" decel="50000" fill="hold">
                                          <p:stCondLst>
                                            <p:cond delay="0"/>
                                          </p:stCondLst>
                                        </p:cTn>
                                        <p:tgtEl>
                                          <p:spTgt spid="389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89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8922"/>
                                        </p:tgtEl>
                                        <p:attrNameLst>
                                          <p:attrName>ppt_w</p:attrName>
                                        </p:attrNameLst>
                                      </p:cBhvr>
                                      <p:tavLst>
                                        <p:tav tm="0">
                                          <p:val>
                                            <p:strVal val="#ppt_w*.05"/>
                                          </p:val>
                                        </p:tav>
                                        <p:tav tm="100000">
                                          <p:val>
                                            <p:strVal val="#ppt_w"/>
                                          </p:val>
                                        </p:tav>
                                      </p:tavLst>
                                    </p:anim>
                                    <p:anim calcmode="lin" valueType="num">
                                      <p:cBhvr>
                                        <p:cTn id="10" dur="1000" fill="hold"/>
                                        <p:tgtEl>
                                          <p:spTgt spid="389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89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89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89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89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38921"/>
                                        </p:tgtEl>
                                        <p:attrNameLst>
                                          <p:attrName>style.visibility</p:attrName>
                                        </p:attrNameLst>
                                      </p:cBhvr>
                                      <p:to>
                                        <p:strVal val="visible"/>
                                      </p:to>
                                    </p:set>
                                    <p:animScale>
                                      <p:cBhvr>
                                        <p:cTn id="19" dur="1000" decel="50000" fill="hold">
                                          <p:stCondLst>
                                            <p:cond delay="0"/>
                                          </p:stCondLst>
                                        </p:cTn>
                                        <p:tgtEl>
                                          <p:spTgt spid="389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8921"/>
                                        </p:tgtEl>
                                        <p:attrNameLst>
                                          <p:attrName>ppt_x</p:attrName>
                                          <p:attrName>ppt_y</p:attrName>
                                        </p:attrNameLst>
                                      </p:cBhvr>
                                    </p:animMotion>
                                    <p:animEffect transition="in" filter="fade">
                                      <p:cBhvr>
                                        <p:cTn id="21" dur="1000"/>
                                        <p:tgtEl>
                                          <p:spTgt spid="389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38923"/>
                                        </p:tgtEl>
                                        <p:attrNameLst>
                                          <p:attrName>style.visibility</p:attrName>
                                        </p:attrNameLst>
                                      </p:cBhvr>
                                      <p:to>
                                        <p:strVal val="visible"/>
                                      </p:to>
                                    </p:set>
                                    <p:animEffect transition="in" filter="fade">
                                      <p:cBhvr>
                                        <p:cTn id="26" dur="800" decel="100000"/>
                                        <p:tgtEl>
                                          <p:spTgt spid="38923"/>
                                        </p:tgtEl>
                                      </p:cBhvr>
                                    </p:animEffect>
                                    <p:anim calcmode="lin" valueType="num">
                                      <p:cBhvr>
                                        <p:cTn id="27" dur="800" decel="100000" fill="hold"/>
                                        <p:tgtEl>
                                          <p:spTgt spid="38923"/>
                                        </p:tgtEl>
                                        <p:attrNameLst>
                                          <p:attrName>style.rotation</p:attrName>
                                        </p:attrNameLst>
                                      </p:cBhvr>
                                      <p:tavLst>
                                        <p:tav tm="0">
                                          <p:val>
                                            <p:fltVal val="-90"/>
                                          </p:val>
                                        </p:tav>
                                        <p:tav tm="100000">
                                          <p:val>
                                            <p:fltVal val="0"/>
                                          </p:val>
                                        </p:tav>
                                      </p:tavLst>
                                    </p:anim>
                                    <p:anim calcmode="lin" valueType="num">
                                      <p:cBhvr>
                                        <p:cTn id="28" dur="800" decel="100000" fill="hold"/>
                                        <p:tgtEl>
                                          <p:spTgt spid="38923"/>
                                        </p:tgtEl>
                                        <p:attrNameLst>
                                          <p:attrName>ppt_x</p:attrName>
                                        </p:attrNameLst>
                                      </p:cBhvr>
                                      <p:tavLst>
                                        <p:tav tm="0">
                                          <p:val>
                                            <p:strVal val="#ppt_x+0.4"/>
                                          </p:val>
                                        </p:tav>
                                        <p:tav tm="100000">
                                          <p:val>
                                            <p:strVal val="#ppt_x-0.05"/>
                                          </p:val>
                                        </p:tav>
                                      </p:tavLst>
                                    </p:anim>
                                    <p:anim calcmode="lin" valueType="num">
                                      <p:cBhvr>
                                        <p:cTn id="29" dur="800" decel="100000" fill="hold"/>
                                        <p:tgtEl>
                                          <p:spTgt spid="3892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892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8923"/>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38924"/>
                                        </p:tgtEl>
                                        <p:attrNameLst>
                                          <p:attrName>style.visibility</p:attrName>
                                        </p:attrNameLst>
                                      </p:cBhvr>
                                      <p:to>
                                        <p:strVal val="visible"/>
                                      </p:to>
                                    </p:set>
                                    <p:anim calcmode="lin" valueType="num">
                                      <p:cBhvr>
                                        <p:cTn id="36" dur="500" fill="hold"/>
                                        <p:tgtEl>
                                          <p:spTgt spid="38924"/>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38924"/>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38924"/>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38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 y="190500"/>
            <a:ext cx="8991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a:solidFill>
                  <a:srgbClr val="0000FF"/>
                </a:solidFill>
                <a:latin typeface="Arial" charset="0"/>
              </a:rPr>
              <a:t>Một</a:t>
            </a:r>
            <a:r>
              <a:rPr lang="en-US" sz="5400" u="sng" dirty="0">
                <a:solidFill>
                  <a:srgbClr val="0000FF"/>
                </a:solidFill>
                <a:latin typeface="Arial" charset="0"/>
              </a:rPr>
              <a:t> </a:t>
            </a:r>
            <a:r>
              <a:rPr lang="en-US" sz="5400" u="sng" dirty="0" err="1">
                <a:solidFill>
                  <a:srgbClr val="0000FF"/>
                </a:solidFill>
                <a:latin typeface="Arial" charset="0"/>
              </a:rPr>
              <a:t>số</a:t>
            </a:r>
            <a:r>
              <a:rPr lang="en-US" sz="5400" u="sng" dirty="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tròn</a:t>
            </a:r>
            <a:r>
              <a:rPr lang="en-US" sz="5400" u="sng" dirty="0">
                <a:solidFill>
                  <a:srgbClr val="0000FF"/>
                </a:solidFill>
                <a:latin typeface="Arial" charset="0"/>
              </a:rPr>
              <a:t> </a:t>
            </a:r>
            <a:r>
              <a:rPr lang="en-US" sz="5400" u="sng" dirty="0" err="1">
                <a:solidFill>
                  <a:srgbClr val="0000FF"/>
                </a:solidFill>
                <a:latin typeface="Arial" charset="0"/>
              </a:rPr>
              <a:t>khác</a:t>
            </a:r>
            <a:r>
              <a:rPr lang="en-US" sz="5400" dirty="0">
                <a:solidFill>
                  <a:srgbClr val="0000FF"/>
                </a:solidFill>
                <a:latin typeface="Arial" charset="0"/>
              </a:rPr>
              <a:t>:</a:t>
            </a:r>
          </a:p>
        </p:txBody>
      </p:sp>
      <p:sp>
        <p:nvSpPr>
          <p:cNvPr id="9220" name="Text Box 4"/>
          <p:cNvSpPr txBox="1">
            <a:spLocks noChangeArrowheads="1"/>
          </p:cNvSpPr>
          <p:nvPr/>
        </p:nvSpPr>
        <p:spPr bwMode="auto">
          <a:xfrm>
            <a:off x="152400" y="12573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9945" name="Picture 9" descr="Giun re 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64595"/>
            <a:ext cx="80772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9946" name="Picture 10" descr="06raynau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47700"/>
            <a:ext cx="9753600" cy="83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 Box 11"/>
          <p:cNvSpPr txBox="1">
            <a:spLocks noChangeArrowheads="1"/>
          </p:cNvSpPr>
          <p:nvPr/>
        </p:nvSpPr>
        <p:spPr bwMode="auto">
          <a:xfrm>
            <a:off x="8991600" y="8953500"/>
            <a:ext cx="8839200" cy="934320"/>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a:solidFill>
                  <a:srgbClr val="0000FF"/>
                </a:solidFill>
                <a:latin typeface="Arial" charset="0"/>
              </a:rPr>
              <a:t>Bệnh vàng lụi ở lúa</a:t>
            </a:r>
          </a:p>
        </p:txBody>
      </p:sp>
    </p:spTree>
    <p:extLst>
      <p:ext uri="{BB962C8B-B14F-4D97-AF65-F5344CB8AC3E}">
        <p14:creationId xmlns:p14="http://schemas.microsoft.com/office/powerpoint/2010/main" val="336730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ppt_w</p:attrName>
                                        </p:attrNameLst>
                                      </p:cBhvr>
                                      <p:tavLst>
                                        <p:tav tm="0">
                                          <p:val>
                                            <p:strVal val="#ppt_w*0.05"/>
                                          </p:val>
                                        </p:tav>
                                        <p:tav tm="100000">
                                          <p:val>
                                            <p:strVal val="#ppt_w"/>
                                          </p:val>
                                        </p:tav>
                                      </p:tavLst>
                                    </p:anim>
                                    <p:anim calcmode="lin" valueType="num">
                                      <p:cBhvr>
                                        <p:cTn id="8" dur="500" fill="hold"/>
                                        <p:tgtEl>
                                          <p:spTgt spid="39945"/>
                                        </p:tgtEl>
                                        <p:attrNameLst>
                                          <p:attrName>ppt_h</p:attrName>
                                        </p:attrNameLst>
                                      </p:cBhvr>
                                      <p:tavLst>
                                        <p:tav tm="0">
                                          <p:val>
                                            <p:strVal val="#ppt_h"/>
                                          </p:val>
                                        </p:tav>
                                        <p:tav tm="100000">
                                          <p:val>
                                            <p:strVal val="#ppt_h"/>
                                          </p:val>
                                        </p:tav>
                                      </p:tavLst>
                                    </p:anim>
                                    <p:anim calcmode="lin" valueType="num">
                                      <p:cBhvr>
                                        <p:cTn id="9" dur="500" fill="hold"/>
                                        <p:tgtEl>
                                          <p:spTgt spid="39945"/>
                                        </p:tgtEl>
                                        <p:attrNameLst>
                                          <p:attrName>ppt_x</p:attrName>
                                        </p:attrNameLst>
                                      </p:cBhvr>
                                      <p:tavLst>
                                        <p:tav tm="0">
                                          <p:val>
                                            <p:strVal val="#ppt_x-.2"/>
                                          </p:val>
                                        </p:tav>
                                        <p:tav tm="100000">
                                          <p:val>
                                            <p:strVal val="#ppt_x"/>
                                          </p:val>
                                        </p:tav>
                                      </p:tavLst>
                                    </p:anim>
                                    <p:anim calcmode="lin" valueType="num">
                                      <p:cBhvr>
                                        <p:cTn id="10" dur="500" fill="hold"/>
                                        <p:tgtEl>
                                          <p:spTgt spid="39945"/>
                                        </p:tgtEl>
                                        <p:attrNameLst>
                                          <p:attrName>ppt_y</p:attrName>
                                        </p:attrNameLst>
                                      </p:cBhvr>
                                      <p:tavLst>
                                        <p:tav tm="0">
                                          <p:val>
                                            <p:strVal val="#ppt_y"/>
                                          </p:val>
                                        </p:tav>
                                        <p:tav tm="100000">
                                          <p:val>
                                            <p:strVal val="#ppt_y"/>
                                          </p:val>
                                        </p:tav>
                                      </p:tavLst>
                                    </p:anim>
                                    <p:animEffect transition="in" filter="fade">
                                      <p:cBhvr>
                                        <p:cTn id="11" dur="500"/>
                                        <p:tgtEl>
                                          <p:spTgt spid="3994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9947"/>
                                        </p:tgtEl>
                                        <p:attrNameLst>
                                          <p:attrName>style.visibility</p:attrName>
                                        </p:attrNameLst>
                                      </p:cBhvr>
                                      <p:to>
                                        <p:strVal val="visible"/>
                                      </p:to>
                                    </p:set>
                                    <p:anim calcmode="lin" valueType="num">
                                      <p:cBhvr additive="base">
                                        <p:cTn id="16" dur="500" fill="hold"/>
                                        <p:tgtEl>
                                          <p:spTgt spid="39947"/>
                                        </p:tgtEl>
                                        <p:attrNameLst>
                                          <p:attrName>ppt_x</p:attrName>
                                        </p:attrNameLst>
                                      </p:cBhvr>
                                      <p:tavLst>
                                        <p:tav tm="0">
                                          <p:val>
                                            <p:strVal val="#ppt_x"/>
                                          </p:val>
                                        </p:tav>
                                        <p:tav tm="100000">
                                          <p:val>
                                            <p:strVal val="#ppt_x"/>
                                          </p:val>
                                        </p:tav>
                                      </p:tavLst>
                                    </p:anim>
                                    <p:anim calcmode="lin" valueType="num">
                                      <p:cBhvr additive="base">
                                        <p:cTn id="17" dur="500" fill="hold"/>
                                        <p:tgtEl>
                                          <p:spTgt spid="3994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9946"/>
                                        </p:tgtEl>
                                        <p:attrNameLst>
                                          <p:attrName>style.visibility</p:attrName>
                                        </p:attrNameLst>
                                      </p:cBhvr>
                                      <p:to>
                                        <p:strVal val="visible"/>
                                      </p:to>
                                    </p:set>
                                    <p:anim calcmode="lin" valueType="num">
                                      <p:cBhvr additive="base">
                                        <p:cTn id="20" dur="500" fill="hold"/>
                                        <p:tgtEl>
                                          <p:spTgt spid="39946"/>
                                        </p:tgtEl>
                                        <p:attrNameLst>
                                          <p:attrName>ppt_x</p:attrName>
                                        </p:attrNameLst>
                                      </p:cBhvr>
                                      <p:tavLst>
                                        <p:tav tm="0">
                                          <p:val>
                                            <p:strVal val="#ppt_x"/>
                                          </p:val>
                                        </p:tav>
                                        <p:tav tm="100000">
                                          <p:val>
                                            <p:strVal val="#ppt_x"/>
                                          </p:val>
                                        </p:tav>
                                      </p:tavLst>
                                    </p:anim>
                                    <p:anim calcmode="lin" valueType="num">
                                      <p:cBhvr additive="base">
                                        <p:cTn id="21"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Text Box 12"/>
          <p:cNvSpPr txBox="1">
            <a:spLocks noChangeArrowheads="1"/>
          </p:cNvSpPr>
          <p:nvPr/>
        </p:nvSpPr>
        <p:spPr bwMode="auto">
          <a:xfrm>
            <a:off x="-27709" y="0"/>
            <a:ext cx="13258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5000" dirty="0" err="1">
                <a:solidFill>
                  <a:srgbClr val="0000FF"/>
                </a:solidFill>
                <a:cs typeface="Times New Roman" pitchFamily="18" charset="0"/>
              </a:rPr>
              <a:t>Hoàn</a:t>
            </a:r>
            <a:r>
              <a:rPr lang="en-US" sz="5000" dirty="0">
                <a:solidFill>
                  <a:srgbClr val="0000FF"/>
                </a:solidFill>
                <a:cs typeface="Times New Roman" pitchFamily="18" charset="0"/>
              </a:rPr>
              <a:t> </a:t>
            </a:r>
            <a:r>
              <a:rPr lang="en-US" sz="5000" dirty="0" err="1">
                <a:solidFill>
                  <a:srgbClr val="0000FF"/>
                </a:solidFill>
                <a:cs typeface="Times New Roman" pitchFamily="18" charset="0"/>
              </a:rPr>
              <a:t>thành</a:t>
            </a:r>
            <a:r>
              <a:rPr lang="en-US" sz="5000" dirty="0">
                <a:solidFill>
                  <a:srgbClr val="0000FF"/>
                </a:solidFill>
                <a:cs typeface="Times New Roman" pitchFamily="18" charset="0"/>
              </a:rPr>
              <a:t> </a:t>
            </a:r>
            <a:r>
              <a:rPr lang="en-US" sz="5000" dirty="0" err="1">
                <a:solidFill>
                  <a:srgbClr val="0000FF"/>
                </a:solidFill>
                <a:cs typeface="Times New Roman" pitchFamily="18" charset="0"/>
              </a:rPr>
              <a:t>bảng</a:t>
            </a:r>
            <a:r>
              <a:rPr lang="en-US" sz="5000" dirty="0">
                <a:solidFill>
                  <a:srgbClr val="0000FF"/>
                </a:solidFill>
                <a:cs typeface="Times New Roman" pitchFamily="18" charset="0"/>
              </a:rPr>
              <a:t> </a:t>
            </a:r>
            <a:r>
              <a:rPr lang="en-US" sz="5000" dirty="0" err="1">
                <a:solidFill>
                  <a:srgbClr val="0000FF"/>
                </a:solidFill>
                <a:cs typeface="Times New Roman" pitchFamily="18" charset="0"/>
              </a:rPr>
              <a:t>sau</a:t>
            </a:r>
            <a:r>
              <a:rPr lang="en-US" sz="5000" dirty="0">
                <a:solidFill>
                  <a:srgbClr val="0000FF"/>
                </a:solidFill>
                <a:cs typeface="Times New Roman" pitchFamily="18" charset="0"/>
              </a:rPr>
              <a:t>: </a:t>
            </a:r>
          </a:p>
        </p:txBody>
      </p:sp>
      <p:graphicFrame>
        <p:nvGraphicFramePr>
          <p:cNvPr id="41211" name="Group 251"/>
          <p:cNvGraphicFramePr>
            <a:graphicFrameLocks noGrp="1"/>
          </p:cNvGraphicFramePr>
          <p:nvPr>
            <p:extLst>
              <p:ext uri="{D42A27DB-BD31-4B8C-83A1-F6EECF244321}">
                <p14:modId xmlns:p14="http://schemas.microsoft.com/office/powerpoint/2010/main" val="3632983577"/>
              </p:ext>
            </p:extLst>
          </p:nvPr>
        </p:nvGraphicFramePr>
        <p:xfrm>
          <a:off x="0" y="944711"/>
          <a:ext cx="18072100" cy="9430732"/>
        </p:xfrm>
        <a:graphic>
          <a:graphicData uri="http://schemas.openxmlformats.org/drawingml/2006/table">
            <a:tbl>
              <a:tblPr/>
              <a:tblGrid>
                <a:gridCol w="3289480">
                  <a:extLst>
                    <a:ext uri="{9D8B030D-6E8A-4147-A177-3AD203B41FA5}">
                      <a16:colId xmlns:a16="http://schemas.microsoft.com/office/drawing/2014/main" val="20000"/>
                    </a:ext>
                  </a:extLst>
                </a:gridCol>
                <a:gridCol w="4402291">
                  <a:extLst>
                    <a:ext uri="{9D8B030D-6E8A-4147-A177-3AD203B41FA5}">
                      <a16:colId xmlns:a16="http://schemas.microsoft.com/office/drawing/2014/main" val="20001"/>
                    </a:ext>
                  </a:extLst>
                </a:gridCol>
                <a:gridCol w="4798454">
                  <a:extLst>
                    <a:ext uri="{9D8B030D-6E8A-4147-A177-3AD203B41FA5}">
                      <a16:colId xmlns:a16="http://schemas.microsoft.com/office/drawing/2014/main" val="20002"/>
                    </a:ext>
                  </a:extLst>
                </a:gridCol>
                <a:gridCol w="5581875">
                  <a:extLst>
                    <a:ext uri="{9D8B030D-6E8A-4147-A177-3AD203B41FA5}">
                      <a16:colId xmlns:a16="http://schemas.microsoft.com/office/drawing/2014/main" val="20003"/>
                    </a:ext>
                  </a:extLst>
                </a:gridCol>
              </a:tblGrid>
              <a:tr h="911971">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Đại</a:t>
                      </a:r>
                      <a:r>
                        <a:rPr kumimoji="0" lang="en-US" sz="5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diện</a:t>
                      </a:r>
                      <a:r>
                        <a:rPr kumimoji="0" lang="en-US" sz="5400" b="0" i="0" u="none" strike="noStrike" cap="none" normalizeH="0" baseline="0" dirty="0">
                          <a:ln>
                            <a:noFill/>
                          </a:ln>
                          <a:solidFill>
                            <a:srgbClr val="FF00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giun</a:t>
                      </a:r>
                      <a:r>
                        <a:rPr kumimoji="0" lang="en-US" sz="5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tròn</a:t>
                      </a:r>
                      <a:endParaRPr kumimoji="0" lang="en-US" sz="5400" b="0" i="0" u="none" strike="noStrike" cap="none" normalizeH="0" baseline="0" dirty="0">
                        <a:ln>
                          <a:noFill/>
                        </a:ln>
                        <a:solidFill>
                          <a:srgbClr val="FF0000"/>
                        </a:solidFill>
                        <a:effectLst/>
                        <a:latin typeface="Times New Roman" pitchFamily="18" charset="0"/>
                        <a:cs typeface="Times New Roman" pitchFamily="18" charset="0"/>
                      </a:endParaRPr>
                    </a:p>
                  </a:txBody>
                  <a:tcPr marL="182880" marR="182880" marT="68586" marB="68586" anchor="ctr"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Đặc</a:t>
                      </a:r>
                      <a:r>
                        <a:rPr kumimoji="0" lang="en-US" sz="5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điểm</a:t>
                      </a:r>
                      <a:r>
                        <a:rPr kumimoji="0" lang="en-US" sz="5400" b="0" i="0" u="none" strike="noStrike" cap="none" normalizeH="0" baseline="0" dirty="0">
                          <a:ln>
                            <a:noFill/>
                          </a:ln>
                          <a:solidFill>
                            <a:srgbClr val="FF0000"/>
                          </a:solidFill>
                          <a:effectLst/>
                          <a:latin typeface="Times New Roman" pitchFamily="18" charset="0"/>
                          <a:cs typeface="Times New Roman" pitchFamily="18" charset="0"/>
                        </a:rPr>
                        <a:t> so </a:t>
                      </a:r>
                      <a:r>
                        <a:rPr kumimoji="0" lang="en-US" sz="5400" b="0" i="0" u="none" strike="noStrike" cap="none" normalizeH="0" baseline="0" dirty="0" err="1">
                          <a:ln>
                            <a:noFill/>
                          </a:ln>
                          <a:solidFill>
                            <a:srgbClr val="FF0000"/>
                          </a:solidFill>
                          <a:effectLst/>
                          <a:latin typeface="Times New Roman" pitchFamily="18" charset="0"/>
                          <a:cs typeface="Times New Roman" pitchFamily="18" charset="0"/>
                        </a:rPr>
                        <a:t>sánh</a:t>
                      </a:r>
                      <a:endParaRPr kumimoji="0" lang="en-US" sz="5400" b="0" i="0" u="none" strike="noStrike" cap="none" normalizeH="0" baseline="0" dirty="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851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a:ln>
                            <a:noFill/>
                          </a:ln>
                          <a:solidFill>
                            <a:srgbClr val="FF0000"/>
                          </a:solidFill>
                          <a:effectLst/>
                          <a:latin typeface="Times New Roman" pitchFamily="18" charset="0"/>
                          <a:cs typeface="Times New Roman" pitchFamily="18" charset="0"/>
                        </a:rPr>
                        <a:t>Nơi sống</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a:ln>
                            <a:noFill/>
                          </a:ln>
                          <a:solidFill>
                            <a:srgbClr val="FF0000"/>
                          </a:solidFill>
                          <a:effectLst/>
                          <a:latin typeface="Times New Roman" pitchFamily="18" charset="0"/>
                          <a:cs typeface="Times New Roman" pitchFamily="18" charset="0"/>
                        </a:rPr>
                        <a:t>Con đường xâm nhập</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a:ln>
                            <a:noFill/>
                          </a:ln>
                          <a:solidFill>
                            <a:srgbClr val="FF0000"/>
                          </a:solidFill>
                          <a:effectLst/>
                          <a:latin typeface="Times New Roman" pitchFamily="18" charset="0"/>
                          <a:cs typeface="Times New Roman" pitchFamily="18" charset="0"/>
                        </a:rPr>
                        <a:t>Tác hại</a:t>
                      </a: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1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85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89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1002" name="Text Box 42"/>
          <p:cNvSpPr txBox="1">
            <a:spLocks noChangeArrowheads="1"/>
          </p:cNvSpPr>
          <p:nvPr/>
        </p:nvSpPr>
        <p:spPr bwMode="auto">
          <a:xfrm>
            <a:off x="4114800" y="3848100"/>
            <a:ext cx="2895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ruột</a:t>
            </a:r>
            <a:r>
              <a:rPr lang="en-US" sz="4300" dirty="0">
                <a:solidFill>
                  <a:srgbClr val="0000FF"/>
                </a:solidFill>
                <a:latin typeface="Arial" charset="0"/>
              </a:rPr>
              <a:t> </a:t>
            </a:r>
            <a:r>
              <a:rPr lang="en-US" sz="4300" dirty="0" err="1">
                <a:solidFill>
                  <a:srgbClr val="0000FF"/>
                </a:solidFill>
                <a:latin typeface="Arial" charset="0"/>
              </a:rPr>
              <a:t>già</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3" name="Text Box 43"/>
          <p:cNvSpPr txBox="1">
            <a:spLocks noChangeArrowheads="1"/>
          </p:cNvSpPr>
          <p:nvPr/>
        </p:nvSpPr>
        <p:spPr bwMode="auto">
          <a:xfrm>
            <a:off x="3962400" y="6117663"/>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tá</a:t>
            </a:r>
            <a:r>
              <a:rPr lang="en-US" sz="4300" dirty="0">
                <a:solidFill>
                  <a:srgbClr val="0000FF"/>
                </a:solidFill>
                <a:latin typeface="Arial" charset="0"/>
              </a:rPr>
              <a:t> </a:t>
            </a:r>
            <a:r>
              <a:rPr lang="en-US" sz="4300" dirty="0" err="1">
                <a:solidFill>
                  <a:srgbClr val="0000FF"/>
                </a:solidFill>
                <a:latin typeface="Arial" charset="0"/>
              </a:rPr>
              <a:t>tràng</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4" name="Text Box 44"/>
          <p:cNvSpPr txBox="1">
            <a:spLocks noChangeArrowheads="1"/>
          </p:cNvSpPr>
          <p:nvPr/>
        </p:nvSpPr>
        <p:spPr bwMode="auto">
          <a:xfrm>
            <a:off x="3886200" y="8608182"/>
            <a:ext cx="2590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5" name="Text Box 45"/>
          <p:cNvSpPr txBox="1">
            <a:spLocks noChangeArrowheads="1"/>
          </p:cNvSpPr>
          <p:nvPr/>
        </p:nvSpPr>
        <p:spPr bwMode="auto">
          <a:xfrm>
            <a:off x="8915400" y="3848100"/>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đường</a:t>
            </a:r>
            <a:r>
              <a:rPr lang="en-US" sz="4300" dirty="0">
                <a:solidFill>
                  <a:srgbClr val="0000FF"/>
                </a:solidFill>
                <a:latin typeface="Arial" charset="0"/>
              </a:rPr>
              <a:t> </a:t>
            </a:r>
            <a:r>
              <a:rPr lang="en-US" sz="4300" dirty="0" err="1">
                <a:solidFill>
                  <a:srgbClr val="0000FF"/>
                </a:solidFill>
                <a:latin typeface="Arial" charset="0"/>
              </a:rPr>
              <a:t>tiêu</a:t>
            </a:r>
            <a:r>
              <a:rPr lang="en-US" sz="4300" dirty="0">
                <a:solidFill>
                  <a:srgbClr val="0000FF"/>
                </a:solidFill>
                <a:latin typeface="Arial" charset="0"/>
              </a:rPr>
              <a:t> </a:t>
            </a:r>
            <a:r>
              <a:rPr lang="en-US" sz="4300" dirty="0" err="1">
                <a:solidFill>
                  <a:srgbClr val="0000FF"/>
                </a:solidFill>
                <a:latin typeface="Arial" charset="0"/>
              </a:rPr>
              <a:t>hóa</a:t>
            </a:r>
            <a:endParaRPr lang="en-US" sz="4300" dirty="0">
              <a:solidFill>
                <a:srgbClr val="0000FF"/>
              </a:solidFill>
              <a:latin typeface="Arial" charset="0"/>
            </a:endParaRPr>
          </a:p>
        </p:txBody>
      </p:sp>
      <p:sp>
        <p:nvSpPr>
          <p:cNvPr id="41006" name="Text Box 46"/>
          <p:cNvSpPr txBox="1">
            <a:spLocks noChangeArrowheads="1"/>
          </p:cNvSpPr>
          <p:nvPr/>
        </p:nvSpPr>
        <p:spPr bwMode="auto">
          <a:xfrm>
            <a:off x="8782050" y="6591300"/>
            <a:ext cx="295275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da </a:t>
            </a:r>
            <a:r>
              <a:rPr lang="en-US" sz="4300" dirty="0" err="1">
                <a:solidFill>
                  <a:srgbClr val="0000FF"/>
                </a:solidFill>
                <a:latin typeface="Arial" charset="0"/>
              </a:rPr>
              <a:t>bàn</a:t>
            </a:r>
            <a:r>
              <a:rPr lang="en-US" sz="4300" dirty="0">
                <a:solidFill>
                  <a:srgbClr val="0000FF"/>
                </a:solidFill>
                <a:latin typeface="Arial" charset="0"/>
              </a:rPr>
              <a:t> </a:t>
            </a:r>
            <a:r>
              <a:rPr lang="en-US" sz="4300" dirty="0" err="1">
                <a:solidFill>
                  <a:srgbClr val="0000FF"/>
                </a:solidFill>
                <a:latin typeface="Arial" charset="0"/>
              </a:rPr>
              <a:t>chân</a:t>
            </a:r>
            <a:endParaRPr lang="en-US" sz="4300" dirty="0">
              <a:solidFill>
                <a:srgbClr val="0000FF"/>
              </a:solidFill>
              <a:latin typeface="Arial" charset="0"/>
            </a:endParaRPr>
          </a:p>
        </p:txBody>
      </p:sp>
      <p:sp>
        <p:nvSpPr>
          <p:cNvPr id="41007" name="Text Box 47"/>
          <p:cNvSpPr txBox="1">
            <a:spLocks noChangeArrowheads="1"/>
          </p:cNvSpPr>
          <p:nvPr/>
        </p:nvSpPr>
        <p:spPr bwMode="auto">
          <a:xfrm>
            <a:off x="8382000" y="9041302"/>
            <a:ext cx="3200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8" name="Text Box 48"/>
          <p:cNvSpPr txBox="1">
            <a:spLocks noChangeArrowheads="1"/>
          </p:cNvSpPr>
          <p:nvPr/>
        </p:nvSpPr>
        <p:spPr bwMode="auto">
          <a:xfrm>
            <a:off x="13335000" y="3924300"/>
            <a:ext cx="3810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ngứa</a:t>
            </a:r>
            <a:r>
              <a:rPr lang="en-US" sz="4300" dirty="0">
                <a:solidFill>
                  <a:srgbClr val="0000FF"/>
                </a:solidFill>
                <a:latin typeface="Arial" charset="0"/>
              </a:rPr>
              <a:t>, </a:t>
            </a:r>
            <a:r>
              <a:rPr lang="en-US" sz="4300" dirty="0" err="1">
                <a:solidFill>
                  <a:srgbClr val="0000FF"/>
                </a:solidFill>
                <a:latin typeface="Arial" charset="0"/>
              </a:rPr>
              <a:t>mất</a:t>
            </a:r>
            <a:r>
              <a:rPr lang="en-US" sz="4300" dirty="0">
                <a:solidFill>
                  <a:srgbClr val="0000FF"/>
                </a:solidFill>
                <a:latin typeface="Arial" charset="0"/>
              </a:rPr>
              <a:t> </a:t>
            </a:r>
            <a:r>
              <a:rPr lang="en-US" sz="4300" dirty="0" err="1">
                <a:solidFill>
                  <a:srgbClr val="0000FF"/>
                </a:solidFill>
                <a:latin typeface="Arial" charset="0"/>
              </a:rPr>
              <a:t>chất</a:t>
            </a:r>
            <a:r>
              <a:rPr lang="en-US" sz="4300" dirty="0">
                <a:solidFill>
                  <a:srgbClr val="0000FF"/>
                </a:solidFill>
                <a:latin typeface="Arial" charset="0"/>
              </a:rPr>
              <a:t> </a:t>
            </a:r>
            <a:r>
              <a:rPr lang="en-US" sz="4300" dirty="0" err="1">
                <a:solidFill>
                  <a:srgbClr val="0000FF"/>
                </a:solidFill>
                <a:latin typeface="Arial" charset="0"/>
              </a:rPr>
              <a:t>dinh</a:t>
            </a:r>
            <a:r>
              <a:rPr lang="en-US" sz="4300" dirty="0">
                <a:solidFill>
                  <a:srgbClr val="0000FF"/>
                </a:solidFill>
                <a:latin typeface="Arial" charset="0"/>
              </a:rPr>
              <a:t> </a:t>
            </a:r>
            <a:r>
              <a:rPr lang="en-US" sz="4300" dirty="0" err="1">
                <a:solidFill>
                  <a:srgbClr val="0000FF"/>
                </a:solidFill>
                <a:latin typeface="Arial" charset="0"/>
              </a:rPr>
              <a:t>dưỡng</a:t>
            </a:r>
            <a:endParaRPr lang="en-US" sz="4300" dirty="0">
              <a:solidFill>
                <a:srgbClr val="0000FF"/>
              </a:solidFill>
              <a:latin typeface="Arial" charset="0"/>
            </a:endParaRPr>
          </a:p>
        </p:txBody>
      </p:sp>
      <p:sp>
        <p:nvSpPr>
          <p:cNvPr id="41009" name="Text Box 49"/>
          <p:cNvSpPr txBox="1">
            <a:spLocks noChangeArrowheads="1"/>
          </p:cNvSpPr>
          <p:nvPr/>
        </p:nvSpPr>
        <p:spPr bwMode="auto">
          <a:xfrm>
            <a:off x="13258800" y="6270063"/>
            <a:ext cx="3657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Làm</a:t>
            </a:r>
            <a:r>
              <a:rPr lang="en-US" sz="4300" dirty="0">
                <a:solidFill>
                  <a:srgbClr val="0000FF"/>
                </a:solidFill>
                <a:latin typeface="Arial" charset="0"/>
              </a:rPr>
              <a:t> </a:t>
            </a:r>
            <a:r>
              <a:rPr lang="en-US" sz="4300" dirty="0" err="1">
                <a:solidFill>
                  <a:srgbClr val="0000FF"/>
                </a:solidFill>
                <a:latin typeface="Arial" charset="0"/>
              </a:rPr>
              <a:t>người</a:t>
            </a:r>
            <a:r>
              <a:rPr lang="en-US" sz="4300" dirty="0">
                <a:solidFill>
                  <a:srgbClr val="0000FF"/>
                </a:solidFill>
                <a:latin typeface="Arial" charset="0"/>
              </a:rPr>
              <a:t> </a:t>
            </a:r>
            <a:r>
              <a:rPr lang="en-US" sz="4300" dirty="0" err="1">
                <a:solidFill>
                  <a:srgbClr val="0000FF"/>
                </a:solidFill>
                <a:latin typeface="Arial" charset="0"/>
              </a:rPr>
              <a:t>xanh</a:t>
            </a:r>
            <a:r>
              <a:rPr lang="en-US" sz="4300" dirty="0">
                <a:solidFill>
                  <a:srgbClr val="0000FF"/>
                </a:solidFill>
                <a:latin typeface="Arial" charset="0"/>
              </a:rPr>
              <a:t> </a:t>
            </a:r>
            <a:r>
              <a:rPr lang="en-US" sz="4300" dirty="0" err="1">
                <a:solidFill>
                  <a:srgbClr val="0000FF"/>
                </a:solidFill>
                <a:latin typeface="Arial" charset="0"/>
              </a:rPr>
              <a:t>xao</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vọt</a:t>
            </a:r>
            <a:endParaRPr lang="en-US" sz="4300" dirty="0">
              <a:solidFill>
                <a:srgbClr val="0000FF"/>
              </a:solidFill>
              <a:latin typeface="Arial" charset="0"/>
            </a:endParaRPr>
          </a:p>
        </p:txBody>
      </p:sp>
      <p:sp>
        <p:nvSpPr>
          <p:cNvPr id="41010" name="Text Box 50"/>
          <p:cNvSpPr txBox="1">
            <a:spLocks noChangeArrowheads="1"/>
          </p:cNvSpPr>
          <p:nvPr/>
        </p:nvSpPr>
        <p:spPr bwMode="auto">
          <a:xfrm>
            <a:off x="13335000" y="8608182"/>
            <a:ext cx="3657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bệnh</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lụi</a:t>
            </a:r>
            <a:endParaRPr lang="en-US" sz="4300" dirty="0">
              <a:solidFill>
                <a:srgbClr val="0000FF"/>
              </a:solidFill>
              <a:latin typeface="Arial" charset="0"/>
            </a:endParaRPr>
          </a:p>
        </p:txBody>
      </p:sp>
      <p:sp>
        <p:nvSpPr>
          <p:cNvPr id="41011" name="Text Box 51"/>
          <p:cNvSpPr txBox="1">
            <a:spLocks noChangeArrowheads="1"/>
          </p:cNvSpPr>
          <p:nvPr/>
        </p:nvSpPr>
        <p:spPr bwMode="auto">
          <a:xfrm>
            <a:off x="514350" y="4036182"/>
            <a:ext cx="1828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kim</a:t>
            </a:r>
            <a:endParaRPr lang="en-US" sz="4300" dirty="0">
              <a:solidFill>
                <a:srgbClr val="FF0000"/>
              </a:solidFill>
              <a:latin typeface="Arial" charset="0"/>
            </a:endParaRPr>
          </a:p>
        </p:txBody>
      </p:sp>
      <p:sp>
        <p:nvSpPr>
          <p:cNvPr id="41012" name="Text Box 52"/>
          <p:cNvSpPr txBox="1">
            <a:spLocks noChangeArrowheads="1"/>
          </p:cNvSpPr>
          <p:nvPr/>
        </p:nvSpPr>
        <p:spPr bwMode="auto">
          <a:xfrm>
            <a:off x="457200" y="6626982"/>
            <a:ext cx="26670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móc</a:t>
            </a:r>
            <a:r>
              <a:rPr lang="en-US" sz="4300" dirty="0">
                <a:solidFill>
                  <a:srgbClr val="FF0000"/>
                </a:solidFill>
                <a:latin typeface="Arial" charset="0"/>
              </a:rPr>
              <a:t> </a:t>
            </a:r>
            <a:r>
              <a:rPr lang="en-US" sz="4300" dirty="0" err="1">
                <a:solidFill>
                  <a:srgbClr val="FF0000"/>
                </a:solidFill>
                <a:latin typeface="Arial" charset="0"/>
              </a:rPr>
              <a:t>câu</a:t>
            </a:r>
            <a:endParaRPr lang="en-US" sz="4300" dirty="0">
              <a:solidFill>
                <a:srgbClr val="FF0000"/>
              </a:solidFill>
              <a:latin typeface="Arial" charset="0"/>
            </a:endParaRPr>
          </a:p>
        </p:txBody>
      </p:sp>
      <p:sp>
        <p:nvSpPr>
          <p:cNvPr id="41013" name="Text Box 53"/>
          <p:cNvSpPr txBox="1">
            <a:spLocks noChangeArrowheads="1"/>
          </p:cNvSpPr>
          <p:nvPr/>
        </p:nvSpPr>
        <p:spPr bwMode="auto">
          <a:xfrm>
            <a:off x="457200" y="8836782"/>
            <a:ext cx="2133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rễ</a:t>
            </a:r>
            <a:r>
              <a:rPr lang="en-US" sz="4300" dirty="0">
                <a:solidFill>
                  <a:srgbClr val="FF0000"/>
                </a:solidFill>
                <a:latin typeface="Arial" charset="0"/>
              </a:rPr>
              <a:t> </a:t>
            </a:r>
            <a:r>
              <a:rPr lang="en-US" sz="4300" dirty="0" err="1">
                <a:solidFill>
                  <a:srgbClr val="FF0000"/>
                </a:solidFill>
                <a:latin typeface="Arial" charset="0"/>
              </a:rPr>
              <a:t>lúa</a:t>
            </a:r>
            <a:endParaRPr lang="en-US" sz="4300" dirty="0">
              <a:solidFill>
                <a:srgbClr val="FF0000"/>
              </a:solidFill>
              <a:latin typeface="Arial" charset="0"/>
            </a:endParaRPr>
          </a:p>
        </p:txBody>
      </p:sp>
    </p:spTree>
    <p:extLst>
      <p:ext uri="{BB962C8B-B14F-4D97-AF65-F5344CB8AC3E}">
        <p14:creationId xmlns:p14="http://schemas.microsoft.com/office/powerpoint/2010/main" val="1033338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 calcmode="lin" valueType="num">
                                      <p:cBhvr>
                                        <p:cTn id="7" dur="500" fill="hold"/>
                                        <p:tgtEl>
                                          <p:spTgt spid="40972"/>
                                        </p:tgtEl>
                                        <p:attrNameLst>
                                          <p:attrName>ppt_w</p:attrName>
                                        </p:attrNameLst>
                                      </p:cBhvr>
                                      <p:tavLst>
                                        <p:tav tm="0">
                                          <p:val>
                                            <p:strVal val="#ppt_w*2.5"/>
                                          </p:val>
                                        </p:tav>
                                        <p:tav tm="100000">
                                          <p:val>
                                            <p:strVal val="#ppt_w"/>
                                          </p:val>
                                        </p:tav>
                                      </p:tavLst>
                                    </p:anim>
                                    <p:anim calcmode="lin" valueType="num">
                                      <p:cBhvr>
                                        <p:cTn id="8" dur="500" fill="hold"/>
                                        <p:tgtEl>
                                          <p:spTgt spid="40972"/>
                                        </p:tgtEl>
                                        <p:attrNameLst>
                                          <p:attrName>ppt_h</p:attrName>
                                        </p:attrNameLst>
                                      </p:cBhvr>
                                      <p:tavLst>
                                        <p:tav tm="0">
                                          <p:val>
                                            <p:strVal val="#ppt_h*0.01"/>
                                          </p:val>
                                        </p:tav>
                                        <p:tav tm="100000">
                                          <p:val>
                                            <p:strVal val="#ppt_h"/>
                                          </p:val>
                                        </p:tav>
                                      </p:tavLst>
                                    </p:anim>
                                    <p:anim calcmode="lin" valueType="num">
                                      <p:cBhvr>
                                        <p:cTn id="9" dur="500" fill="hold"/>
                                        <p:tgtEl>
                                          <p:spTgt spid="40972"/>
                                        </p:tgtEl>
                                        <p:attrNameLst>
                                          <p:attrName>ppt_x</p:attrName>
                                        </p:attrNameLst>
                                      </p:cBhvr>
                                      <p:tavLst>
                                        <p:tav tm="0">
                                          <p:val>
                                            <p:strVal val="#ppt_x"/>
                                          </p:val>
                                        </p:tav>
                                        <p:tav tm="100000">
                                          <p:val>
                                            <p:strVal val="#ppt_x"/>
                                          </p:val>
                                        </p:tav>
                                      </p:tavLst>
                                    </p:anim>
                                    <p:anim calcmode="lin" valueType="num">
                                      <p:cBhvr>
                                        <p:cTn id="10" dur="500" fill="hold"/>
                                        <p:tgtEl>
                                          <p:spTgt spid="40972"/>
                                        </p:tgtEl>
                                        <p:attrNameLst>
                                          <p:attrName>ppt_y</p:attrName>
                                        </p:attrNameLst>
                                      </p:cBhvr>
                                      <p:tavLst>
                                        <p:tav tm="0">
                                          <p:val>
                                            <p:strVal val="#ppt_h+1"/>
                                          </p:val>
                                        </p:tav>
                                        <p:tav tm="100000">
                                          <p:val>
                                            <p:strVal val="#ppt_y"/>
                                          </p:val>
                                        </p:tav>
                                      </p:tavLst>
                                    </p:anim>
                                    <p:animEffect transition="in" filter="fade">
                                      <p:cBhvr>
                                        <p:cTn id="11" dur="500"/>
                                        <p:tgtEl>
                                          <p:spTgt spid="409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41211"/>
                                        </p:tgtEl>
                                        <p:attrNameLst>
                                          <p:attrName>style.visibility</p:attrName>
                                        </p:attrNameLst>
                                      </p:cBhvr>
                                      <p:to>
                                        <p:strVal val="visible"/>
                                      </p:to>
                                    </p:set>
                                    <p:animEffect transition="in" filter="blinds(horizontal)">
                                      <p:cBhvr>
                                        <p:cTn id="16" dur="500"/>
                                        <p:tgtEl>
                                          <p:spTgt spid="412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011"/>
                                        </p:tgtEl>
                                        <p:attrNameLst>
                                          <p:attrName>style.visibility</p:attrName>
                                        </p:attrNameLst>
                                      </p:cBhvr>
                                      <p:to>
                                        <p:strVal val="visible"/>
                                      </p:to>
                                    </p:set>
                                    <p:animEffect transition="in" filter="blinds(horizontal)">
                                      <p:cBhvr>
                                        <p:cTn id="19" dur="500"/>
                                        <p:tgtEl>
                                          <p:spTgt spid="410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1012"/>
                                        </p:tgtEl>
                                        <p:attrNameLst>
                                          <p:attrName>style.visibility</p:attrName>
                                        </p:attrNameLst>
                                      </p:cBhvr>
                                      <p:to>
                                        <p:strVal val="visible"/>
                                      </p:to>
                                    </p:set>
                                    <p:animEffect transition="in" filter="blinds(horizontal)">
                                      <p:cBhvr>
                                        <p:cTn id="22" dur="500"/>
                                        <p:tgtEl>
                                          <p:spTgt spid="410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1013"/>
                                        </p:tgtEl>
                                        <p:attrNameLst>
                                          <p:attrName>style.visibility</p:attrName>
                                        </p:attrNameLst>
                                      </p:cBhvr>
                                      <p:to>
                                        <p:strVal val="visible"/>
                                      </p:to>
                                    </p:set>
                                    <p:animEffect transition="in" filter="blinds(horizontal)">
                                      <p:cBhvr>
                                        <p:cTn id="25" dur="500"/>
                                        <p:tgtEl>
                                          <p:spTgt spid="41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1002"/>
                                        </p:tgtEl>
                                        <p:attrNameLst>
                                          <p:attrName>style.visibility</p:attrName>
                                        </p:attrNameLst>
                                      </p:cBhvr>
                                      <p:to>
                                        <p:strVal val="visible"/>
                                      </p:to>
                                    </p:set>
                                    <p:animEffect transition="in" filter="box(in)">
                                      <p:cBhvr>
                                        <p:cTn id="30" dur="500"/>
                                        <p:tgtEl>
                                          <p:spTgt spid="41002"/>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1005"/>
                                        </p:tgtEl>
                                        <p:attrNameLst>
                                          <p:attrName>style.visibility</p:attrName>
                                        </p:attrNameLst>
                                      </p:cBhvr>
                                      <p:to>
                                        <p:strVal val="visible"/>
                                      </p:to>
                                    </p:set>
                                    <p:animEffect transition="in" filter="box(in)">
                                      <p:cBhvr>
                                        <p:cTn id="33" dur="500"/>
                                        <p:tgtEl>
                                          <p:spTgt spid="4100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41008"/>
                                        </p:tgtEl>
                                        <p:attrNameLst>
                                          <p:attrName>style.visibility</p:attrName>
                                        </p:attrNameLst>
                                      </p:cBhvr>
                                      <p:to>
                                        <p:strVal val="visible"/>
                                      </p:to>
                                    </p:set>
                                    <p:animEffect transition="in" filter="box(in)">
                                      <p:cBhvr>
                                        <p:cTn id="36" dur="500"/>
                                        <p:tgtEl>
                                          <p:spTgt spid="410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41003"/>
                                        </p:tgtEl>
                                        <p:attrNameLst>
                                          <p:attrName>style.visibility</p:attrName>
                                        </p:attrNameLst>
                                      </p:cBhvr>
                                      <p:to>
                                        <p:strVal val="visible"/>
                                      </p:to>
                                    </p:set>
                                    <p:anim to="" calcmode="lin" valueType="num">
                                      <p:cBhvr>
                                        <p:cTn id="41" dur="1" fill="hold"/>
                                        <p:tgtEl>
                                          <p:spTgt spid="41003"/>
                                        </p:tgtEl>
                                        <p:attrNameLst>
                                          <p:attrName/>
                                        </p:attrNameLst>
                                      </p:cBhvr>
                                    </p:anim>
                                  </p:childTnLst>
                                </p:cTn>
                              </p:par>
                              <p:par>
                                <p:cTn id="42" presetID="24" presetClass="entr" presetSubtype="0" fill="hold" grpId="0" nodeType="withEffect">
                                  <p:stCondLst>
                                    <p:cond delay="0"/>
                                  </p:stCondLst>
                                  <p:childTnLst>
                                    <p:set>
                                      <p:cBhvr>
                                        <p:cTn id="43" dur="1" fill="hold">
                                          <p:stCondLst>
                                            <p:cond delay="0"/>
                                          </p:stCondLst>
                                        </p:cTn>
                                        <p:tgtEl>
                                          <p:spTgt spid="41006"/>
                                        </p:tgtEl>
                                        <p:attrNameLst>
                                          <p:attrName>style.visibility</p:attrName>
                                        </p:attrNameLst>
                                      </p:cBhvr>
                                      <p:to>
                                        <p:strVal val="visible"/>
                                      </p:to>
                                    </p:set>
                                    <p:anim to="" calcmode="lin" valueType="num">
                                      <p:cBhvr>
                                        <p:cTn id="44" dur="1" fill="hold"/>
                                        <p:tgtEl>
                                          <p:spTgt spid="41006"/>
                                        </p:tgtEl>
                                        <p:attrNameLst>
                                          <p:attrName/>
                                        </p:attrNameLst>
                                      </p:cBhvr>
                                    </p:anim>
                                  </p:childTnLst>
                                </p:cTn>
                              </p:par>
                              <p:par>
                                <p:cTn id="45" presetID="24" presetClass="entr" presetSubtype="0" fill="hold" grpId="0" nodeType="withEffect">
                                  <p:stCondLst>
                                    <p:cond delay="0"/>
                                  </p:stCondLst>
                                  <p:childTnLst>
                                    <p:set>
                                      <p:cBhvr>
                                        <p:cTn id="46" dur="1" fill="hold">
                                          <p:stCondLst>
                                            <p:cond delay="0"/>
                                          </p:stCondLst>
                                        </p:cTn>
                                        <p:tgtEl>
                                          <p:spTgt spid="41009"/>
                                        </p:tgtEl>
                                        <p:attrNameLst>
                                          <p:attrName>style.visibility</p:attrName>
                                        </p:attrNameLst>
                                      </p:cBhvr>
                                      <p:to>
                                        <p:strVal val="visible"/>
                                      </p:to>
                                    </p:set>
                                    <p:anim to="" calcmode="lin" valueType="num">
                                      <p:cBhvr>
                                        <p:cTn id="47" dur="1" fill="hold"/>
                                        <p:tgtEl>
                                          <p:spTgt spid="41009"/>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41004"/>
                                        </p:tgtEl>
                                        <p:attrNameLst>
                                          <p:attrName>style.visibility</p:attrName>
                                        </p:attrNameLst>
                                      </p:cBhvr>
                                      <p:to>
                                        <p:strVal val="visible"/>
                                      </p:to>
                                    </p:set>
                                    <p:animEffect transition="in" filter="diamond(in)">
                                      <p:cBhvr>
                                        <p:cTn id="52" dur="2000"/>
                                        <p:tgtEl>
                                          <p:spTgt spid="4100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41007"/>
                                        </p:tgtEl>
                                        <p:attrNameLst>
                                          <p:attrName>style.visibility</p:attrName>
                                        </p:attrNameLst>
                                      </p:cBhvr>
                                      <p:to>
                                        <p:strVal val="visible"/>
                                      </p:to>
                                    </p:set>
                                    <p:animEffect transition="in" filter="diamond(in)">
                                      <p:cBhvr>
                                        <p:cTn id="55" dur="2000"/>
                                        <p:tgtEl>
                                          <p:spTgt spid="4100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41010"/>
                                        </p:tgtEl>
                                        <p:attrNameLst>
                                          <p:attrName>style.visibility</p:attrName>
                                        </p:attrNameLst>
                                      </p:cBhvr>
                                      <p:to>
                                        <p:strVal val="visible"/>
                                      </p:to>
                                    </p:set>
                                    <p:animEffect transition="in" filter="diamond(in)">
                                      <p:cBhvr>
                                        <p:cTn id="58" dur="2000"/>
                                        <p:tgtEl>
                                          <p:spTgt spid="4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41002" grpId="0"/>
      <p:bldP spid="41003" grpId="0"/>
      <p:bldP spid="41004" grpId="0"/>
      <p:bldP spid="41005" grpId="0"/>
      <p:bldP spid="41006" grpId="0"/>
      <p:bldP spid="41007" grpId="0"/>
      <p:bldP spid="41008" grpId="0"/>
      <p:bldP spid="41009" grpId="0"/>
      <p:bldP spid="41010" grpId="0"/>
      <p:bldP spid="41011" grpId="0"/>
      <p:bldP spid="41012" grpId="0"/>
      <p:bldP spid="410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F485A925-5808-44A0-8928-F0F0951C850E}"/>
              </a:ext>
            </a:extLst>
          </p:cNvPr>
          <p:cNvSpPr txBox="1">
            <a:spLocks noChangeArrowheads="1"/>
          </p:cNvSpPr>
          <p:nvPr/>
        </p:nvSpPr>
        <p:spPr bwMode="auto">
          <a:xfrm>
            <a:off x="1600200" y="2400300"/>
            <a:ext cx="13258800" cy="670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5000" dirty="0">
                <a:solidFill>
                  <a:srgbClr val="0000FF"/>
                </a:solidFill>
                <a:cs typeface="Times New Roman" pitchFamily="18" charset="0"/>
              </a:rPr>
              <a:t>*Đặc điểm của giun tròn: </a:t>
            </a:r>
          </a:p>
          <a:p>
            <a:pPr algn="just">
              <a:spcBef>
                <a:spcPct val="50000"/>
              </a:spcBef>
            </a:pPr>
            <a:r>
              <a:rPr lang="en-US" sz="5000" dirty="0">
                <a:solidFill>
                  <a:srgbClr val="0000FF"/>
                </a:solidFill>
                <a:cs typeface="Times New Roman" pitchFamily="18" charset="0"/>
              </a:rPr>
              <a:t>- Cơ thể tròn và có đối xứng toả tròn.</a:t>
            </a:r>
          </a:p>
          <a:p>
            <a:pPr algn="just">
              <a:spcBef>
                <a:spcPct val="50000"/>
              </a:spcBef>
            </a:pPr>
            <a:r>
              <a:rPr lang="en-US" sz="5000" dirty="0">
                <a:solidFill>
                  <a:srgbClr val="0000FF"/>
                </a:solidFill>
                <a:cs typeface="Times New Roman" pitchFamily="18" charset="0"/>
              </a:rPr>
              <a:t>- Đã có cơ quan miệng và hậu môn ở 2 đầu khác nhau. Chủ yếu sống kí sinh trên cơ thể người và Đ-TV.</a:t>
            </a:r>
          </a:p>
          <a:p>
            <a:pPr algn="just">
              <a:spcBef>
                <a:spcPct val="50000"/>
              </a:spcBef>
            </a:pPr>
            <a:r>
              <a:rPr lang="en-US" sz="5000" dirty="0">
                <a:solidFill>
                  <a:srgbClr val="0000FF"/>
                </a:solidFill>
                <a:cs typeface="Times New Roman" pitchFamily="18" charset="0"/>
              </a:rPr>
              <a:t>- Chúng xâm nhập vào cơ thể người hoặc Đ-TV một cách trực tiếp hay gián tiếp.</a:t>
            </a:r>
          </a:p>
        </p:txBody>
      </p:sp>
    </p:spTree>
    <p:extLst>
      <p:ext uri="{BB962C8B-B14F-4D97-AF65-F5344CB8AC3E}">
        <p14:creationId xmlns:p14="http://schemas.microsoft.com/office/powerpoint/2010/main" val="37287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4099"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6" name="Flowchart: Terminator 15"/>
          <p:cNvSpPr/>
          <p:nvPr/>
        </p:nvSpPr>
        <p:spPr>
          <a:xfrm>
            <a:off x="762000" y="571500"/>
            <a:ext cx="167640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lIns="182880" tIns="91440" rIns="182880" bIns="91440" anchor="ctr"/>
          <a:lstStyle/>
          <a:p>
            <a:pPr algn="ctr" eaLnBrk="1" hangingPunct="1">
              <a:defRPr/>
            </a:pPr>
            <a:r>
              <a:rPr lang="vi-VN" sz="5600" b="1" dirty="0">
                <a:latin typeface="Times New Roman" pitchFamily="18" charset="0"/>
                <a:cs typeface="Times New Roman" pitchFamily="18" charset="0"/>
              </a:rPr>
              <a:t> MỘT SỐ GIUN ĐỐT THƯỜNG GẶP</a:t>
            </a:r>
          </a:p>
        </p:txBody>
      </p:sp>
      <p:pic>
        <p:nvPicPr>
          <p:cNvPr id="4105" name="il_fi" descr="Earthworm-exiting-bu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1"/>
            <a:ext cx="5791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7" descr="E:\Nam 2012-2013\Sinh 7\PP\giun đốt\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715001"/>
            <a:ext cx="5943600" cy="418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8" descr="E:\Nam 2012-2013\Sinh 7\PP\giun đốt\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1" y="5715000"/>
            <a:ext cx="55054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15000"/>
            <a:ext cx="5791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1568451"/>
            <a:ext cx="5486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600200"/>
            <a:ext cx="5943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1066800" y="4800601"/>
            <a:ext cx="4114800" cy="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a:solidFill>
                  <a:srgbClr val="FFFF00"/>
                </a:solidFill>
                <a:latin typeface="Times New Roman" pitchFamily="18" charset="0"/>
                <a:cs typeface="Times New Roman" pitchFamily="18" charset="0"/>
              </a:rPr>
              <a:t>Giun đất</a:t>
            </a:r>
          </a:p>
        </p:txBody>
      </p:sp>
      <p:sp>
        <p:nvSpPr>
          <p:cNvPr id="25" name="Text Box 9"/>
          <p:cNvSpPr txBox="1">
            <a:spLocks noChangeArrowheads="1"/>
          </p:cNvSpPr>
          <p:nvPr/>
        </p:nvSpPr>
        <p:spPr bwMode="auto">
          <a:xfrm>
            <a:off x="7315200" y="4800601"/>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Rươi</a:t>
            </a:r>
          </a:p>
        </p:txBody>
      </p:sp>
      <p:sp>
        <p:nvSpPr>
          <p:cNvPr id="28" name="Text Box 9"/>
          <p:cNvSpPr txBox="1">
            <a:spLocks noChangeArrowheads="1"/>
          </p:cNvSpPr>
          <p:nvPr/>
        </p:nvSpPr>
        <p:spPr bwMode="auto">
          <a:xfrm>
            <a:off x="13563600" y="48387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Đỉa</a:t>
            </a:r>
          </a:p>
        </p:txBody>
      </p:sp>
      <p:sp>
        <p:nvSpPr>
          <p:cNvPr id="31" name="Text Box 9"/>
          <p:cNvSpPr txBox="1">
            <a:spLocks noChangeArrowheads="1"/>
          </p:cNvSpPr>
          <p:nvPr/>
        </p:nvSpPr>
        <p:spPr bwMode="auto">
          <a:xfrm>
            <a:off x="1066800" y="89535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Giun đỏ</a:t>
            </a:r>
          </a:p>
        </p:txBody>
      </p:sp>
      <p:sp>
        <p:nvSpPr>
          <p:cNvPr id="32" name="Text Box 9"/>
          <p:cNvSpPr txBox="1">
            <a:spLocks noChangeArrowheads="1"/>
          </p:cNvSpPr>
          <p:nvPr/>
        </p:nvSpPr>
        <p:spPr bwMode="auto">
          <a:xfrm>
            <a:off x="73152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Sá sùng</a:t>
            </a:r>
          </a:p>
        </p:txBody>
      </p:sp>
      <p:sp>
        <p:nvSpPr>
          <p:cNvPr id="33" name="Text Box 9"/>
          <p:cNvSpPr txBox="1">
            <a:spLocks noChangeArrowheads="1"/>
          </p:cNvSpPr>
          <p:nvPr/>
        </p:nvSpPr>
        <p:spPr bwMode="auto">
          <a:xfrm>
            <a:off x="132588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Vắt</a:t>
            </a:r>
          </a:p>
        </p:txBody>
      </p:sp>
    </p:spTree>
    <p:extLst>
      <p:ext uri="{BB962C8B-B14F-4D97-AF65-F5344CB8AC3E}">
        <p14:creationId xmlns:p14="http://schemas.microsoft.com/office/powerpoint/2010/main" val="1177299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linds(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31" grpId="0"/>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6147"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6153" name="il_fi" descr="74938404-6fe1-4bcc-a67c-b89c08245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1333499"/>
            <a:ext cx="868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E:\Nam 2012-2013\Sinh 7\PP\giun đốt\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562600"/>
            <a:ext cx="82296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il_fi" descr="giun+d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33499"/>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2590800" y="4648200"/>
            <a:ext cx="4114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đất</a:t>
            </a:r>
          </a:p>
        </p:txBody>
      </p:sp>
      <p:sp>
        <p:nvSpPr>
          <p:cNvPr id="27" name="Text Box 9"/>
          <p:cNvSpPr txBox="1">
            <a:spLocks noChangeArrowheads="1"/>
          </p:cNvSpPr>
          <p:nvPr/>
        </p:nvSpPr>
        <p:spPr bwMode="auto">
          <a:xfrm>
            <a:off x="2286000" y="8550276"/>
            <a:ext cx="39624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Đỉa</a:t>
            </a:r>
          </a:p>
        </p:txBody>
      </p:sp>
      <p:sp>
        <p:nvSpPr>
          <p:cNvPr id="30" name="Text Box 9"/>
          <p:cNvSpPr txBox="1">
            <a:spLocks noChangeArrowheads="1"/>
          </p:cNvSpPr>
          <p:nvPr/>
        </p:nvSpPr>
        <p:spPr bwMode="auto">
          <a:xfrm>
            <a:off x="10820400" y="44577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Rươi</a:t>
            </a:r>
          </a:p>
        </p:txBody>
      </p:sp>
      <p:pic>
        <p:nvPicPr>
          <p:cNvPr id="6159" name="il_fi" descr="phim_giun_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700" y="5562599"/>
            <a:ext cx="8648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9"/>
          <p:cNvSpPr txBox="1">
            <a:spLocks noChangeArrowheads="1"/>
          </p:cNvSpPr>
          <p:nvPr/>
        </p:nvSpPr>
        <p:spPr bwMode="auto">
          <a:xfrm>
            <a:off x="11430000" y="8534400"/>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đỏ</a:t>
            </a:r>
          </a:p>
        </p:txBody>
      </p:sp>
    </p:spTree>
    <p:extLst>
      <p:ext uri="{BB962C8B-B14F-4D97-AF65-F5344CB8AC3E}">
        <p14:creationId xmlns:p14="http://schemas.microsoft.com/office/powerpoint/2010/main" val="369408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1905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7171" name="Rectangle 4"/>
          <p:cNvSpPr>
            <a:spLocks noChangeArrowheads="1"/>
          </p:cNvSpPr>
          <p:nvPr/>
        </p:nvSpPr>
        <p:spPr bwMode="auto">
          <a:xfrm>
            <a:off x="6667500" y="32099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7177" name="il_fi" descr="sa%2B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1099"/>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 descr="E:\Nam 2012-2013\Sinh 7\PP\giun đốt\images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181099"/>
            <a:ext cx="929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 descr="E:\Nam 2012-2013\Sinh 7\PP\giun đốt\images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410199"/>
            <a:ext cx="9321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Box 20"/>
          <p:cNvSpPr txBox="1">
            <a:spLocks noChangeArrowheads="1"/>
          </p:cNvSpPr>
          <p:nvPr/>
        </p:nvSpPr>
        <p:spPr bwMode="auto">
          <a:xfrm>
            <a:off x="13106400" y="5219699"/>
            <a:ext cx="1676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0000CC"/>
                </a:solidFill>
                <a:latin typeface="Times New Roman" pitchFamily="18" charset="0"/>
                <a:cs typeface="Times New Roman" pitchFamily="18" charset="0"/>
              </a:rPr>
              <a:t>Vắt</a:t>
            </a:r>
            <a:endParaRPr lang="vi-VN" sz="6400" b="1">
              <a:solidFill>
                <a:srgbClr val="0000CC"/>
              </a:solidFill>
              <a:latin typeface="Times New Roman" pitchFamily="18" charset="0"/>
              <a:cs typeface="Times New Roman" pitchFamily="18" charset="0"/>
            </a:endParaRPr>
          </a:p>
        </p:txBody>
      </p:sp>
      <p:cxnSp>
        <p:nvCxnSpPr>
          <p:cNvPr id="23" name="Straight Arrow Connector 22"/>
          <p:cNvCxnSpPr>
            <a:stCxn id="7180" idx="0"/>
          </p:cNvCxnSpPr>
          <p:nvPr/>
        </p:nvCxnSpPr>
        <p:spPr>
          <a:xfrm flipV="1">
            <a:off x="13944600" y="3924299"/>
            <a:ext cx="228600"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5" name="Straight Arrow Connector 24"/>
          <p:cNvCxnSpPr>
            <a:stCxn id="7180" idx="2"/>
          </p:cNvCxnSpPr>
          <p:nvPr/>
        </p:nvCxnSpPr>
        <p:spPr>
          <a:xfrm flipH="1">
            <a:off x="13258800" y="6388099"/>
            <a:ext cx="685800" cy="8509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7183" name="imgb" descr="DSC035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1" y="5410199"/>
            <a:ext cx="79438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Box 28"/>
          <p:cNvSpPr txBox="1">
            <a:spLocks noChangeArrowheads="1"/>
          </p:cNvSpPr>
          <p:nvPr/>
        </p:nvSpPr>
        <p:spPr bwMode="auto">
          <a:xfrm>
            <a:off x="2438400" y="5219699"/>
            <a:ext cx="4114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FFFF00"/>
                </a:solidFill>
                <a:latin typeface="Times New Roman" pitchFamily="18" charset="0"/>
                <a:cs typeface="Times New Roman" pitchFamily="18" charset="0"/>
              </a:rPr>
              <a:t>Sá sùng</a:t>
            </a:r>
            <a:endParaRPr lang="vi-VN" sz="6400" b="1">
              <a:solidFill>
                <a:srgbClr val="FFFF00"/>
              </a:solidFill>
              <a:latin typeface="Times New Roman" pitchFamily="18" charset="0"/>
              <a:cs typeface="Times New Roman" pitchFamily="18" charset="0"/>
            </a:endParaRPr>
          </a:p>
        </p:txBody>
      </p:sp>
      <p:cxnSp>
        <p:nvCxnSpPr>
          <p:cNvPr id="31" name="Straight Arrow Connector 30"/>
          <p:cNvCxnSpPr/>
          <p:nvPr/>
        </p:nvCxnSpPr>
        <p:spPr>
          <a:xfrm rot="5400000">
            <a:off x="3124200" y="6210299"/>
            <a:ext cx="1143000" cy="685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rot="5400000" flipH="1" flipV="1">
            <a:off x="3581400" y="4571999"/>
            <a:ext cx="1295400" cy="228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7802274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0"/>
            <a:ext cx="8229600" cy="1143000"/>
          </a:xfrm>
        </p:spPr>
        <p:txBody>
          <a:bodyPr>
            <a:noAutofit/>
          </a:bodyPr>
          <a:lstStyle/>
          <a:p>
            <a:r>
              <a:rPr lang="en-US" sz="5400" b="1" dirty="0">
                <a:latin typeface="Times New Roman" pitchFamily="18" charset="0"/>
                <a:cs typeface="Times New Roman" pitchFamily="18" charset="0"/>
              </a:rPr>
              <a:t>NGÀNH GIUN ĐỐT</a:t>
            </a:r>
            <a:endParaRPr lang="en-US" sz="5400" dirty="0"/>
          </a:p>
        </p:txBody>
      </p:sp>
      <p:sp>
        <p:nvSpPr>
          <p:cNvPr id="3" name="Content Placeholder 2"/>
          <p:cNvSpPr>
            <a:spLocks noGrp="1"/>
          </p:cNvSpPr>
          <p:nvPr>
            <p:ph idx="1"/>
          </p:nvPr>
        </p:nvSpPr>
        <p:spPr>
          <a:xfrm>
            <a:off x="381000" y="2400300"/>
            <a:ext cx="8229600" cy="4525963"/>
          </a:xfrm>
        </p:spPr>
        <p:txBody>
          <a:bodyPr>
            <a:noAutofit/>
          </a:bodyPr>
          <a:lstStyle/>
          <a:p>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khoang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a:t>
            </a:r>
          </a:p>
          <a:p>
            <a:r>
              <a:rPr lang="en-US" sz="4800" dirty="0" err="1">
                <a:latin typeface="Times New Roman" pitchFamily="18" charset="0"/>
                <a:cs typeface="Times New Roman" pitchFamily="18" charset="0"/>
              </a:rPr>
              <a:t>Gồm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diện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giun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rươi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đỉa</a:t>
            </a:r>
            <a:r>
              <a:rPr lang="en-US" sz="4800" dirty="0">
                <a:latin typeface="Times New Roman" pitchFamily="18" charset="0"/>
                <a:cs typeface="Times New Roman" pitchFamily="18" charset="0"/>
              </a:rPr>
              <a:t>, …</a:t>
            </a:r>
          </a:p>
          <a:p>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mặn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ngọt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bùn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ở </a:t>
            </a:r>
            <a:r>
              <a:rPr lang="en-US" sz="4800" dirty="0" err="1">
                <a:latin typeface="Times New Roman" pitchFamily="18" charset="0"/>
                <a:cs typeface="Times New Roman" pitchFamily="18" charset="0"/>
              </a:rPr>
              <a:t>cạn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sinh</a:t>
            </a:r>
            <a:r>
              <a:rPr lang="en-US" sz="4800" dirty="0">
                <a:latin typeface="Times New Roman" pitchFamily="18" charset="0"/>
                <a:cs typeface="Times New Roman" pitchFamily="18" charset="0"/>
              </a:rPr>
              <a:t>.</a:t>
            </a:r>
          </a:p>
          <a:p>
            <a:endParaRPr lang="en-US" sz="4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27" y="2095500"/>
            <a:ext cx="8458200" cy="707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797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477000" cy="81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784" y="0"/>
            <a:ext cx="6248400" cy="809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91464">
            <a:off x="15971288" y="277696"/>
            <a:ext cx="1994161" cy="3004902"/>
          </a:xfrm>
          <a:prstGeom prst="rect">
            <a:avLst/>
          </a:prstGeom>
        </p:spPr>
      </p:pic>
      <p:pic>
        <p:nvPicPr>
          <p:cNvPr id="6"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64000" y="7284464"/>
            <a:ext cx="1676400" cy="2195287"/>
          </a:xfrm>
          <a:prstGeom prst="rect">
            <a:avLst/>
          </a:prstGeom>
        </p:spPr>
      </p:pic>
      <p:pic>
        <p:nvPicPr>
          <p:cNvPr id="7"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3035">
            <a:off x="160720" y="7159865"/>
            <a:ext cx="2206713" cy="2621366"/>
          </a:xfrm>
          <a:prstGeom prst="rect">
            <a:avLst/>
          </a:prstGeom>
        </p:spPr>
      </p:pic>
      <p:sp>
        <p:nvSpPr>
          <p:cNvPr id="12" name="Rounded Rectangle 11"/>
          <p:cNvSpPr/>
          <p:nvPr/>
        </p:nvSpPr>
        <p:spPr>
          <a:xfrm>
            <a:off x="4267200" y="8549751"/>
            <a:ext cx="3733800" cy="968129"/>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
        <p:nvSpPr>
          <p:cNvPr id="13" name="Rounded Rectangle 12"/>
          <p:cNvSpPr/>
          <p:nvPr/>
        </p:nvSpPr>
        <p:spPr>
          <a:xfrm>
            <a:off x="11702300" y="8549751"/>
            <a:ext cx="3982616" cy="973708"/>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1272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1267"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1272" name="TextBox 9"/>
          <p:cNvSpPr txBox="1">
            <a:spLocks noChangeArrowheads="1"/>
          </p:cNvSpPr>
          <p:nvPr/>
        </p:nvSpPr>
        <p:spPr bwMode="auto">
          <a:xfrm>
            <a:off x="304800" y="358777"/>
            <a:ext cx="175260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a:solidFill>
                  <a:srgbClr val="0000CC"/>
                </a:solidFill>
                <a:latin typeface="Times New Roman" pitchFamily="18" charset="0"/>
                <a:cs typeface="Times New Roman" pitchFamily="18" charset="0"/>
              </a:rPr>
              <a:t>Vai</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trò</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của</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giun</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đốt</a:t>
            </a:r>
            <a:endParaRPr lang="vi-VN" sz="5600" b="1" dirty="0">
              <a:solidFill>
                <a:srgbClr val="0000CC"/>
              </a:solidFill>
              <a:latin typeface="Times New Roman" pitchFamily="18" charset="0"/>
              <a:cs typeface="Times New Roman" pitchFamily="18" charset="0"/>
            </a:endParaRPr>
          </a:p>
        </p:txBody>
      </p:sp>
      <p:pic>
        <p:nvPicPr>
          <p:cNvPr id="11273" name="il_fi" descr="55148066-sa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85900"/>
            <a:ext cx="8686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il_fi" descr="z300-Thuy%20san%20Viet%20Nam1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600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il_fi" descr="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58293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5" descr="E:\Nam 2012-2013\Sinh 7\PP\giun đốt\nuoc-mam-sa-s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807076"/>
            <a:ext cx="8839200" cy="413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7772400" y="4914900"/>
            <a:ext cx="3200400" cy="1485900"/>
          </a:xfrm>
          <a:prstGeom prst="ellipse">
            <a:avLst/>
          </a:prstGeom>
          <a:solidFill>
            <a:srgbClr val="00B050"/>
          </a:solidFill>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4000" b="1" dirty="0" err="1">
                <a:solidFill>
                  <a:schemeClr val="tx1"/>
                </a:solidFill>
                <a:latin typeface="Times New Roman" pitchFamily="18" charset="0"/>
                <a:cs typeface="Times New Roman" pitchFamily="18" charset="0"/>
              </a:rPr>
              <a:t>Sá</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sùng</a:t>
            </a:r>
            <a:endParaRPr lang="vi-VN" sz="4000" b="1" dirty="0">
              <a:solidFill>
                <a:schemeClr val="tx1"/>
              </a:solidFill>
              <a:latin typeface="Times New Roman" pitchFamily="18" charset="0"/>
              <a:cs typeface="Times New Roman" pitchFamily="18" charset="0"/>
            </a:endParaRPr>
          </a:p>
        </p:txBody>
      </p:sp>
      <p:sp>
        <p:nvSpPr>
          <p:cNvPr id="11278" name="TextBox 19"/>
          <p:cNvSpPr txBox="1">
            <a:spLocks noChangeArrowheads="1"/>
          </p:cNvSpPr>
          <p:nvPr/>
        </p:nvSpPr>
        <p:spPr bwMode="auto">
          <a:xfrm>
            <a:off x="13563600" y="467995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Khô</a:t>
            </a:r>
            <a:endParaRPr lang="vi-VN" sz="4800" b="1" dirty="0">
              <a:solidFill>
                <a:srgbClr val="FFFF00"/>
              </a:solidFill>
              <a:latin typeface="Times New Roman" pitchFamily="18" charset="0"/>
              <a:cs typeface="Times New Roman" pitchFamily="18" charset="0"/>
            </a:endParaRPr>
          </a:p>
        </p:txBody>
      </p:sp>
      <p:sp>
        <p:nvSpPr>
          <p:cNvPr id="11279" name="TextBox 20"/>
          <p:cNvSpPr txBox="1">
            <a:spLocks noChangeArrowheads="1"/>
          </p:cNvSpPr>
          <p:nvPr/>
        </p:nvSpPr>
        <p:spPr bwMode="auto">
          <a:xfrm>
            <a:off x="13716000" y="6302377"/>
            <a:ext cx="2286000" cy="104457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a:solidFill>
                  <a:srgbClr val="FFFF00"/>
                </a:solidFill>
                <a:latin typeface="Times New Roman" pitchFamily="18" charset="0"/>
                <a:cs typeface="Times New Roman" pitchFamily="18" charset="0"/>
              </a:rPr>
              <a:t>Xào</a:t>
            </a:r>
            <a:endParaRPr lang="vi-VN" sz="5600" b="1" dirty="0">
              <a:solidFill>
                <a:srgbClr val="FFFF00"/>
              </a:solidFill>
              <a:latin typeface="Times New Roman" pitchFamily="18" charset="0"/>
              <a:cs typeface="Times New Roman" pitchFamily="18" charset="0"/>
            </a:endParaRPr>
          </a:p>
        </p:txBody>
      </p:sp>
      <p:sp>
        <p:nvSpPr>
          <p:cNvPr id="11280" name="TextBox 21"/>
          <p:cNvSpPr txBox="1">
            <a:spLocks noChangeArrowheads="1"/>
          </p:cNvSpPr>
          <p:nvPr/>
        </p:nvSpPr>
        <p:spPr bwMode="auto">
          <a:xfrm>
            <a:off x="3505200" y="48006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Nướng</a:t>
            </a:r>
            <a:endParaRPr lang="vi-VN" sz="4800" b="1" dirty="0">
              <a:solidFill>
                <a:srgbClr val="FFFF00"/>
              </a:solidFill>
              <a:latin typeface="Times New Roman" pitchFamily="18" charset="0"/>
              <a:cs typeface="Times New Roman" pitchFamily="18" charset="0"/>
            </a:endParaRPr>
          </a:p>
        </p:txBody>
      </p:sp>
      <p:sp>
        <p:nvSpPr>
          <p:cNvPr id="11281" name="TextBox 22"/>
          <p:cNvSpPr txBox="1">
            <a:spLocks noChangeArrowheads="1"/>
          </p:cNvSpPr>
          <p:nvPr/>
        </p:nvSpPr>
        <p:spPr bwMode="auto">
          <a:xfrm>
            <a:off x="2590800" y="6280151"/>
            <a:ext cx="4419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mắm</a:t>
            </a:r>
            <a:endParaRPr lang="vi-VN" sz="4800" b="1" dirty="0">
              <a:solidFill>
                <a:srgbClr val="FFFF00"/>
              </a:solidFill>
              <a:latin typeface="Times New Roman" pitchFamily="18" charset="0"/>
              <a:cs typeface="Times New Roman" pitchFamily="18" charset="0"/>
            </a:endParaRPr>
          </a:p>
        </p:txBody>
      </p:sp>
      <p:cxnSp>
        <p:nvCxnSpPr>
          <p:cNvPr id="25" name="Straight Arrow Connector 24"/>
          <p:cNvCxnSpPr>
            <a:stCxn id="15" idx="6"/>
          </p:cNvCxnSpPr>
          <p:nvPr/>
        </p:nvCxnSpPr>
        <p:spPr>
          <a:xfrm flipV="1">
            <a:off x="10972800" y="5257801"/>
            <a:ext cx="2590800" cy="4000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5" idx="6"/>
            <a:endCxn id="11279" idx="1"/>
          </p:cNvCxnSpPr>
          <p:nvPr/>
        </p:nvCxnSpPr>
        <p:spPr>
          <a:xfrm>
            <a:off x="10972800" y="5657851"/>
            <a:ext cx="2743200" cy="11652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15" idx="2"/>
            <a:endCxn id="11280" idx="3"/>
          </p:cNvCxnSpPr>
          <p:nvPr/>
        </p:nvCxnSpPr>
        <p:spPr>
          <a:xfrm flipH="1" flipV="1">
            <a:off x="5791200" y="5260977"/>
            <a:ext cx="1981200" cy="3968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15" idx="2"/>
          </p:cNvCxnSpPr>
          <p:nvPr/>
        </p:nvCxnSpPr>
        <p:spPr>
          <a:xfrm rot="10800000" flipV="1">
            <a:off x="7010400" y="5657851"/>
            <a:ext cx="762000" cy="9715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95739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barn(inVertical)">
                                      <p:cBhvr>
                                        <p:cTn id="7" dur="500"/>
                                        <p:tgtEl>
                                          <p:spTgt spid="112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280"/>
                                        </p:tgtEl>
                                        <p:attrNameLst>
                                          <p:attrName>style.visibility</p:attrName>
                                        </p:attrNameLst>
                                      </p:cBhvr>
                                      <p:to>
                                        <p:strVal val="visible"/>
                                      </p:to>
                                    </p:set>
                                    <p:animEffect transition="in" filter="barn(inVertical)">
                                      <p:cBhvr>
                                        <p:cTn id="22" dur="500"/>
                                        <p:tgtEl>
                                          <p:spTgt spid="112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273"/>
                                        </p:tgtEl>
                                        <p:attrNameLst>
                                          <p:attrName>style.visibility</p:attrName>
                                        </p:attrNameLst>
                                      </p:cBhvr>
                                      <p:to>
                                        <p:strVal val="visible"/>
                                      </p:to>
                                    </p:set>
                                    <p:animEffect transition="in" filter="barn(inVertical)">
                                      <p:cBhvr>
                                        <p:cTn id="27" dur="500"/>
                                        <p:tgtEl>
                                          <p:spTgt spid="1127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278"/>
                                        </p:tgtEl>
                                        <p:attrNameLst>
                                          <p:attrName>style.visibility</p:attrName>
                                        </p:attrNameLst>
                                      </p:cBhvr>
                                      <p:to>
                                        <p:strVal val="visible"/>
                                      </p:to>
                                    </p:set>
                                    <p:animEffect transition="in" filter="barn(inVertical)">
                                      <p:cBhvr>
                                        <p:cTn id="37" dur="500"/>
                                        <p:tgtEl>
                                          <p:spTgt spid="1127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274"/>
                                        </p:tgtEl>
                                        <p:attrNameLst>
                                          <p:attrName>style.visibility</p:attrName>
                                        </p:attrNameLst>
                                      </p:cBhvr>
                                      <p:to>
                                        <p:strVal val="visible"/>
                                      </p:to>
                                    </p:set>
                                    <p:animEffect transition="in" filter="barn(inVertical)">
                                      <p:cBhvr>
                                        <p:cTn id="42" dur="500"/>
                                        <p:tgtEl>
                                          <p:spTgt spid="1127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279"/>
                                        </p:tgtEl>
                                        <p:attrNameLst>
                                          <p:attrName>style.visibility</p:attrName>
                                        </p:attrNameLst>
                                      </p:cBhvr>
                                      <p:to>
                                        <p:strVal val="visible"/>
                                      </p:to>
                                    </p:set>
                                    <p:animEffect transition="in" filter="barn(inVertical)">
                                      <p:cBhvr>
                                        <p:cTn id="52" dur="500"/>
                                        <p:tgtEl>
                                          <p:spTgt spid="1127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275"/>
                                        </p:tgtEl>
                                        <p:attrNameLst>
                                          <p:attrName>style.visibility</p:attrName>
                                        </p:attrNameLst>
                                      </p:cBhvr>
                                      <p:to>
                                        <p:strVal val="visible"/>
                                      </p:to>
                                    </p:set>
                                    <p:animEffect transition="in" filter="barn(inVertical)">
                                      <p:cBhvr>
                                        <p:cTn id="57" dur="500"/>
                                        <p:tgtEl>
                                          <p:spTgt spid="1127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281"/>
                                        </p:tgtEl>
                                        <p:attrNameLst>
                                          <p:attrName>style.visibility</p:attrName>
                                        </p:attrNameLst>
                                      </p:cBhvr>
                                      <p:to>
                                        <p:strVal val="visible"/>
                                      </p:to>
                                    </p:set>
                                    <p:animEffect transition="in" filter="barn(inVertical)">
                                      <p:cBhvr>
                                        <p:cTn id="67" dur="500"/>
                                        <p:tgtEl>
                                          <p:spTgt spid="1128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276"/>
                                        </p:tgtEl>
                                        <p:attrNameLst>
                                          <p:attrName>style.visibility</p:attrName>
                                        </p:attrNameLst>
                                      </p:cBhvr>
                                      <p:to>
                                        <p:strVal val="visible"/>
                                      </p:to>
                                    </p:set>
                                    <p:animEffect transition="in" filter="barn(inVertical)">
                                      <p:cBhvr>
                                        <p:cTn id="72"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5" grpId="0" animBg="1"/>
      <p:bldP spid="11278" grpId="0" animBg="1"/>
      <p:bldP spid="11279" grpId="0" animBg="1"/>
      <p:bldP spid="11280" grpId="0" animBg="1"/>
      <p:bldP spid="112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6667500" y="30194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2297" name="il_fi" descr="r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7630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l_fi" descr="mua-ruoi-ve-o-ngoai-o-4f0d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876300"/>
            <a:ext cx="883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rg_hi" descr="ANd9GcQvesDb7NBu-V4DrKOlmMU0paykZIdkXcVOhTW2WuDJ-Y-QI-3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1" y="4876800"/>
            <a:ext cx="8362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21"/>
          <p:cNvSpPr txBox="1">
            <a:spLocks noChangeArrowheads="1"/>
          </p:cNvSpPr>
          <p:nvPr/>
        </p:nvSpPr>
        <p:spPr bwMode="auto">
          <a:xfrm>
            <a:off x="762000" y="3390901"/>
            <a:ext cx="2133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Chả</a:t>
            </a:r>
            <a:r>
              <a:rPr lang="en-US" sz="4800" b="1" dirty="0">
                <a:solidFill>
                  <a:srgbClr val="FFFF00"/>
                </a:solidFill>
                <a:latin typeface="Times New Roman" pitchFamily="18" charset="0"/>
                <a:cs typeface="Times New Roman" pitchFamily="18" charset="0"/>
              </a:rPr>
              <a:t> </a:t>
            </a:r>
            <a:endParaRPr lang="vi-VN" sz="4800" b="1" dirty="0">
              <a:solidFill>
                <a:srgbClr val="FFFF00"/>
              </a:solidFill>
              <a:latin typeface="Times New Roman" pitchFamily="18" charset="0"/>
              <a:cs typeface="Times New Roman" pitchFamily="18" charset="0"/>
            </a:endParaRPr>
          </a:p>
        </p:txBody>
      </p:sp>
      <p:sp>
        <p:nvSpPr>
          <p:cNvPr id="12301" name="TextBox 21"/>
          <p:cNvSpPr txBox="1">
            <a:spLocks noChangeArrowheads="1"/>
          </p:cNvSpPr>
          <p:nvPr/>
        </p:nvSpPr>
        <p:spPr bwMode="auto">
          <a:xfrm>
            <a:off x="762000" y="52197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Mắm </a:t>
            </a:r>
            <a:endParaRPr lang="vi-VN" sz="4800" b="1">
              <a:solidFill>
                <a:srgbClr val="FFFF00"/>
              </a:solidFill>
              <a:latin typeface="Times New Roman" pitchFamily="18" charset="0"/>
              <a:cs typeface="Times New Roman" pitchFamily="18" charset="0"/>
            </a:endParaRPr>
          </a:p>
        </p:txBody>
      </p:sp>
      <p:sp>
        <p:nvSpPr>
          <p:cNvPr id="12302" name="TextBox 21"/>
          <p:cNvSpPr txBox="1">
            <a:spLocks noChangeArrowheads="1"/>
          </p:cNvSpPr>
          <p:nvPr/>
        </p:nvSpPr>
        <p:spPr bwMode="auto">
          <a:xfrm>
            <a:off x="15087600" y="3962401"/>
            <a:ext cx="19812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Nem</a:t>
            </a:r>
            <a:endParaRPr lang="vi-VN" sz="4800" b="1">
              <a:solidFill>
                <a:srgbClr val="FFFF00"/>
              </a:solidFill>
              <a:latin typeface="Times New Roman" pitchFamily="18" charset="0"/>
              <a:cs typeface="Times New Roman" pitchFamily="18" charset="0"/>
            </a:endParaRPr>
          </a:p>
        </p:txBody>
      </p:sp>
      <p:cxnSp>
        <p:nvCxnSpPr>
          <p:cNvPr id="34" name="Straight Arrow Connector 33"/>
          <p:cNvCxnSpPr>
            <a:endCxn id="12302" idx="1"/>
          </p:cNvCxnSpPr>
          <p:nvPr/>
        </p:nvCxnSpPr>
        <p:spPr>
          <a:xfrm flipV="1">
            <a:off x="10363200" y="4422777"/>
            <a:ext cx="4724400" cy="3968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10800000" flipV="1">
            <a:off x="3048000" y="4762500"/>
            <a:ext cx="4114800" cy="63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a:endCxn id="12300" idx="3"/>
          </p:cNvCxnSpPr>
          <p:nvPr/>
        </p:nvCxnSpPr>
        <p:spPr>
          <a:xfrm flipH="1" flipV="1">
            <a:off x="2895600" y="3851276"/>
            <a:ext cx="4267200" cy="850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2306" name="Picture 5" descr="E:\Nam 2012-2013\Sinh 7\PP\giun đốt\giao-mua-di-an-bun-cha-ruoi-pho-lo-duc-7075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1" y="4873626"/>
            <a:ext cx="8782050" cy="426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7162800" y="4076700"/>
            <a:ext cx="3200400" cy="14859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Rươi</a:t>
            </a:r>
            <a:endParaRPr lang="vi-VN" sz="5600" b="1" dirty="0">
              <a:solidFill>
                <a:schemeClr val="tx1"/>
              </a:solidFill>
              <a:latin typeface="Times New Roman" pitchFamily="18" charset="0"/>
              <a:cs typeface="Times New Roman" pitchFamily="18" charset="0"/>
            </a:endParaRPr>
          </a:p>
        </p:txBody>
      </p:sp>
      <p:sp>
        <p:nvSpPr>
          <p:cNvPr id="12308" name="TextBox 21"/>
          <p:cNvSpPr txBox="1">
            <a:spLocks noChangeArrowheads="1"/>
          </p:cNvSpPr>
          <p:nvPr/>
        </p:nvSpPr>
        <p:spPr bwMode="auto">
          <a:xfrm>
            <a:off x="14173200" y="5448301"/>
            <a:ext cx="3048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Bún chả</a:t>
            </a:r>
            <a:endParaRPr lang="vi-VN" sz="4800" b="1">
              <a:solidFill>
                <a:srgbClr val="FFFF00"/>
              </a:solidFill>
              <a:latin typeface="Times New Roman" pitchFamily="18" charset="0"/>
              <a:cs typeface="Times New Roman" pitchFamily="18" charset="0"/>
            </a:endParaRPr>
          </a:p>
        </p:txBody>
      </p:sp>
      <p:cxnSp>
        <p:nvCxnSpPr>
          <p:cNvPr id="42" name="Straight Arrow Connector 41"/>
          <p:cNvCxnSpPr>
            <a:endCxn id="12308" idx="1"/>
          </p:cNvCxnSpPr>
          <p:nvPr/>
        </p:nvCxnSpPr>
        <p:spPr>
          <a:xfrm>
            <a:off x="10363200" y="4816476"/>
            <a:ext cx="3810000" cy="109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1789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fade">
                                      <p:cBhvr>
                                        <p:cTn id="17" dur="1000"/>
                                        <p:tgtEl>
                                          <p:spTgt spid="12300"/>
                                        </p:tgtEl>
                                      </p:cBhvr>
                                    </p:animEffect>
                                    <p:anim calcmode="lin" valueType="num">
                                      <p:cBhvr>
                                        <p:cTn id="18" dur="1000" fill="hold"/>
                                        <p:tgtEl>
                                          <p:spTgt spid="12300"/>
                                        </p:tgtEl>
                                        <p:attrNameLst>
                                          <p:attrName>ppt_x</p:attrName>
                                        </p:attrNameLst>
                                      </p:cBhvr>
                                      <p:tavLst>
                                        <p:tav tm="0">
                                          <p:val>
                                            <p:strVal val="#ppt_x"/>
                                          </p:val>
                                        </p:tav>
                                        <p:tav tm="100000">
                                          <p:val>
                                            <p:strVal val="#ppt_x"/>
                                          </p:val>
                                        </p:tav>
                                      </p:tavLst>
                                    </p:anim>
                                    <p:anim calcmode="lin" valueType="num">
                                      <p:cBhvr>
                                        <p:cTn id="19" dur="1000" fill="hold"/>
                                        <p:tgtEl>
                                          <p:spTgt spid="123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297"/>
                                        </p:tgtEl>
                                        <p:attrNameLst>
                                          <p:attrName>style.visibility</p:attrName>
                                        </p:attrNameLst>
                                      </p:cBhvr>
                                      <p:to>
                                        <p:strVal val="visible"/>
                                      </p:to>
                                    </p:set>
                                    <p:animEffect transition="in" filter="fade">
                                      <p:cBhvr>
                                        <p:cTn id="24" dur="1000"/>
                                        <p:tgtEl>
                                          <p:spTgt spid="12297"/>
                                        </p:tgtEl>
                                      </p:cBhvr>
                                    </p:animEffect>
                                    <p:anim calcmode="lin" valueType="num">
                                      <p:cBhvr>
                                        <p:cTn id="25" dur="1000" fill="hold"/>
                                        <p:tgtEl>
                                          <p:spTgt spid="12297"/>
                                        </p:tgtEl>
                                        <p:attrNameLst>
                                          <p:attrName>ppt_x</p:attrName>
                                        </p:attrNameLst>
                                      </p:cBhvr>
                                      <p:tavLst>
                                        <p:tav tm="0">
                                          <p:val>
                                            <p:strVal val="#ppt_x"/>
                                          </p:val>
                                        </p:tav>
                                        <p:tav tm="100000">
                                          <p:val>
                                            <p:strVal val="#ppt_x"/>
                                          </p:val>
                                        </p:tav>
                                      </p:tavLst>
                                    </p:anim>
                                    <p:anim calcmode="lin" valueType="num">
                                      <p:cBhvr>
                                        <p:cTn id="26"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302"/>
                                        </p:tgtEl>
                                        <p:attrNameLst>
                                          <p:attrName>style.visibility</p:attrName>
                                        </p:attrNameLst>
                                      </p:cBhvr>
                                      <p:to>
                                        <p:strVal val="visible"/>
                                      </p:to>
                                    </p:set>
                                    <p:animEffect transition="in" filter="fade">
                                      <p:cBhvr>
                                        <p:cTn id="38" dur="1000"/>
                                        <p:tgtEl>
                                          <p:spTgt spid="12302"/>
                                        </p:tgtEl>
                                      </p:cBhvr>
                                    </p:animEffect>
                                    <p:anim calcmode="lin" valueType="num">
                                      <p:cBhvr>
                                        <p:cTn id="39" dur="1000" fill="hold"/>
                                        <p:tgtEl>
                                          <p:spTgt spid="12302"/>
                                        </p:tgtEl>
                                        <p:attrNameLst>
                                          <p:attrName>ppt_x</p:attrName>
                                        </p:attrNameLst>
                                      </p:cBhvr>
                                      <p:tavLst>
                                        <p:tav tm="0">
                                          <p:val>
                                            <p:strVal val="#ppt_x"/>
                                          </p:val>
                                        </p:tav>
                                        <p:tav tm="100000">
                                          <p:val>
                                            <p:strVal val="#ppt_x"/>
                                          </p:val>
                                        </p:tav>
                                      </p:tavLst>
                                    </p:anim>
                                    <p:anim calcmode="lin" valueType="num">
                                      <p:cBhvr>
                                        <p:cTn id="40"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298"/>
                                        </p:tgtEl>
                                        <p:attrNameLst>
                                          <p:attrName>style.visibility</p:attrName>
                                        </p:attrNameLst>
                                      </p:cBhvr>
                                      <p:to>
                                        <p:strVal val="visible"/>
                                      </p:to>
                                    </p:set>
                                    <p:animEffect transition="in" filter="fade">
                                      <p:cBhvr>
                                        <p:cTn id="45" dur="1000"/>
                                        <p:tgtEl>
                                          <p:spTgt spid="12298"/>
                                        </p:tgtEl>
                                      </p:cBhvr>
                                    </p:animEffect>
                                    <p:anim calcmode="lin" valueType="num">
                                      <p:cBhvr>
                                        <p:cTn id="46" dur="1000" fill="hold"/>
                                        <p:tgtEl>
                                          <p:spTgt spid="12298"/>
                                        </p:tgtEl>
                                        <p:attrNameLst>
                                          <p:attrName>ppt_x</p:attrName>
                                        </p:attrNameLst>
                                      </p:cBhvr>
                                      <p:tavLst>
                                        <p:tav tm="0">
                                          <p:val>
                                            <p:strVal val="#ppt_x"/>
                                          </p:val>
                                        </p:tav>
                                        <p:tav tm="100000">
                                          <p:val>
                                            <p:strVal val="#ppt_x"/>
                                          </p:val>
                                        </p:tav>
                                      </p:tavLst>
                                    </p:anim>
                                    <p:anim calcmode="lin" valueType="num">
                                      <p:cBhvr>
                                        <p:cTn id="4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308"/>
                                        </p:tgtEl>
                                        <p:attrNameLst>
                                          <p:attrName>style.visibility</p:attrName>
                                        </p:attrNameLst>
                                      </p:cBhvr>
                                      <p:to>
                                        <p:strVal val="visible"/>
                                      </p:to>
                                    </p:set>
                                    <p:animEffect transition="in" filter="fade">
                                      <p:cBhvr>
                                        <p:cTn id="59" dur="1000"/>
                                        <p:tgtEl>
                                          <p:spTgt spid="12308"/>
                                        </p:tgtEl>
                                      </p:cBhvr>
                                    </p:animEffect>
                                    <p:anim calcmode="lin" valueType="num">
                                      <p:cBhvr>
                                        <p:cTn id="60" dur="1000" fill="hold"/>
                                        <p:tgtEl>
                                          <p:spTgt spid="12308"/>
                                        </p:tgtEl>
                                        <p:attrNameLst>
                                          <p:attrName>ppt_x</p:attrName>
                                        </p:attrNameLst>
                                      </p:cBhvr>
                                      <p:tavLst>
                                        <p:tav tm="0">
                                          <p:val>
                                            <p:strVal val="#ppt_x"/>
                                          </p:val>
                                        </p:tav>
                                        <p:tav tm="100000">
                                          <p:val>
                                            <p:strVal val="#ppt_x"/>
                                          </p:val>
                                        </p:tav>
                                      </p:tavLst>
                                    </p:anim>
                                    <p:anim calcmode="lin" valueType="num">
                                      <p:cBhvr>
                                        <p:cTn id="61" dur="1000" fill="hold"/>
                                        <p:tgtEl>
                                          <p:spTgt spid="1230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306"/>
                                        </p:tgtEl>
                                        <p:attrNameLst>
                                          <p:attrName>style.visibility</p:attrName>
                                        </p:attrNameLst>
                                      </p:cBhvr>
                                      <p:to>
                                        <p:strVal val="visible"/>
                                      </p:to>
                                    </p:set>
                                    <p:animEffect transition="in" filter="fade">
                                      <p:cBhvr>
                                        <p:cTn id="66" dur="1000"/>
                                        <p:tgtEl>
                                          <p:spTgt spid="12306"/>
                                        </p:tgtEl>
                                      </p:cBhvr>
                                    </p:animEffect>
                                    <p:anim calcmode="lin" valueType="num">
                                      <p:cBhvr>
                                        <p:cTn id="67" dur="1000" fill="hold"/>
                                        <p:tgtEl>
                                          <p:spTgt spid="12306"/>
                                        </p:tgtEl>
                                        <p:attrNameLst>
                                          <p:attrName>ppt_x</p:attrName>
                                        </p:attrNameLst>
                                      </p:cBhvr>
                                      <p:tavLst>
                                        <p:tav tm="0">
                                          <p:val>
                                            <p:strVal val="#ppt_x"/>
                                          </p:val>
                                        </p:tav>
                                        <p:tav tm="100000">
                                          <p:val>
                                            <p:strVal val="#ppt_x"/>
                                          </p:val>
                                        </p:tav>
                                      </p:tavLst>
                                    </p:anim>
                                    <p:anim calcmode="lin" valueType="num">
                                      <p:cBhvr>
                                        <p:cTn id="68" dur="1000" fill="hold"/>
                                        <p:tgtEl>
                                          <p:spTgt spid="1230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301"/>
                                        </p:tgtEl>
                                        <p:attrNameLst>
                                          <p:attrName>style.visibility</p:attrName>
                                        </p:attrNameLst>
                                      </p:cBhvr>
                                      <p:to>
                                        <p:strVal val="visible"/>
                                      </p:to>
                                    </p:set>
                                    <p:animEffect transition="in" filter="fade">
                                      <p:cBhvr>
                                        <p:cTn id="80" dur="1000"/>
                                        <p:tgtEl>
                                          <p:spTgt spid="12301"/>
                                        </p:tgtEl>
                                      </p:cBhvr>
                                    </p:animEffect>
                                    <p:anim calcmode="lin" valueType="num">
                                      <p:cBhvr>
                                        <p:cTn id="81" dur="1000" fill="hold"/>
                                        <p:tgtEl>
                                          <p:spTgt spid="12301"/>
                                        </p:tgtEl>
                                        <p:attrNameLst>
                                          <p:attrName>ppt_x</p:attrName>
                                        </p:attrNameLst>
                                      </p:cBhvr>
                                      <p:tavLst>
                                        <p:tav tm="0">
                                          <p:val>
                                            <p:strVal val="#ppt_x"/>
                                          </p:val>
                                        </p:tav>
                                        <p:tav tm="100000">
                                          <p:val>
                                            <p:strVal val="#ppt_x"/>
                                          </p:val>
                                        </p:tav>
                                      </p:tavLst>
                                    </p:anim>
                                    <p:anim calcmode="lin" valueType="num">
                                      <p:cBhvr>
                                        <p:cTn id="82" dur="1000" fill="hold"/>
                                        <p:tgtEl>
                                          <p:spTgt spid="1230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2299"/>
                                        </p:tgtEl>
                                        <p:attrNameLst>
                                          <p:attrName>style.visibility</p:attrName>
                                        </p:attrNameLst>
                                      </p:cBhvr>
                                      <p:to>
                                        <p:strVal val="visible"/>
                                      </p:to>
                                    </p:set>
                                    <p:animEffect transition="in" filter="fade">
                                      <p:cBhvr>
                                        <p:cTn id="87" dur="1000"/>
                                        <p:tgtEl>
                                          <p:spTgt spid="12299"/>
                                        </p:tgtEl>
                                      </p:cBhvr>
                                    </p:animEffect>
                                    <p:anim calcmode="lin" valueType="num">
                                      <p:cBhvr>
                                        <p:cTn id="88" dur="1000" fill="hold"/>
                                        <p:tgtEl>
                                          <p:spTgt spid="12299"/>
                                        </p:tgtEl>
                                        <p:attrNameLst>
                                          <p:attrName>ppt_x</p:attrName>
                                        </p:attrNameLst>
                                      </p:cBhvr>
                                      <p:tavLst>
                                        <p:tav tm="0">
                                          <p:val>
                                            <p:strVal val="#ppt_x"/>
                                          </p:val>
                                        </p:tav>
                                        <p:tav tm="100000">
                                          <p:val>
                                            <p:strVal val="#ppt_x"/>
                                          </p:val>
                                        </p:tav>
                                      </p:tavLst>
                                    </p:anim>
                                    <p:anim calcmode="lin" valueType="num">
                                      <p:cBhvr>
                                        <p:cTn id="89" dur="1000" fill="hold"/>
                                        <p:tgtEl>
                                          <p:spTgt spid="12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nimBg="1"/>
      <p:bldP spid="12301" grpId="0" animBg="1"/>
      <p:bldP spid="12302" grpId="0" animBg="1"/>
      <p:bldP spid="40" grpId="0" animBg="1"/>
      <p:bldP spid="1230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3315"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3321" name="Picture 2" descr="E:\Nam 2012-2013\Sinh 7\PP\giun đốt\giun da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599"/>
            <a:ext cx="807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descr="E:\Nam 2012-2013\Sinh 7\PP\giun đốt\gi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990599"/>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4" descr="E:\Nam 2012-2013\Sinh 7\PP\giun đốt\gianda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70499"/>
            <a:ext cx="80772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4" descr="giun dat cay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5219699"/>
            <a:ext cx="8991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4572000" y="4419599"/>
            <a:ext cx="8229600" cy="12573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Giun</a:t>
            </a:r>
            <a:r>
              <a:rPr lang="en-US" sz="5600" b="1" dirty="0">
                <a:solidFill>
                  <a:schemeClr val="tx1"/>
                </a:solidFill>
                <a:latin typeface="Times New Roman" pitchFamily="18" charset="0"/>
                <a:cs typeface="Times New Roman" pitchFamily="18" charset="0"/>
              </a:rPr>
              <a:t> </a:t>
            </a:r>
            <a:r>
              <a:rPr lang="en-US" sz="5600" b="1" dirty="0" err="1">
                <a:solidFill>
                  <a:schemeClr val="tx1"/>
                </a:solidFill>
                <a:latin typeface="Times New Roman" pitchFamily="18" charset="0"/>
                <a:cs typeface="Times New Roman" pitchFamily="18" charset="0"/>
              </a:rPr>
              <a:t>đất</a:t>
            </a:r>
            <a:r>
              <a:rPr lang="en-US" sz="5600" b="1" dirty="0">
                <a:solidFill>
                  <a:schemeClr val="tx1"/>
                </a:solidFill>
                <a:latin typeface="Times New Roman" pitchFamily="18" charset="0"/>
                <a:cs typeface="Times New Roman" pitchFamily="18" charset="0"/>
              </a:rPr>
              <a:t> </a:t>
            </a:r>
            <a:endParaRPr lang="vi-VN" sz="5600" b="1" dirty="0">
              <a:solidFill>
                <a:schemeClr val="tx1"/>
              </a:solidFill>
              <a:latin typeface="Times New Roman" pitchFamily="18" charset="0"/>
              <a:cs typeface="Times New Roman" pitchFamily="18" charset="0"/>
            </a:endParaRPr>
          </a:p>
        </p:txBody>
      </p:sp>
      <p:sp>
        <p:nvSpPr>
          <p:cNvPr id="2" name="Rectangle 1"/>
          <p:cNvSpPr/>
          <p:nvPr/>
        </p:nvSpPr>
        <p:spPr>
          <a:xfrm>
            <a:off x="4114800" y="3943349"/>
            <a:ext cx="10401300" cy="2209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vai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trò</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nghiệp</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xốp</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súc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cầm</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421260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21"/>
                                        </p:tgtEl>
                                        <p:attrNameLst>
                                          <p:attrName>style.visibility</p:attrName>
                                        </p:attrNameLst>
                                      </p:cBhvr>
                                      <p:to>
                                        <p:strVal val="visible"/>
                                      </p:to>
                                    </p:set>
                                    <p:animEffect transition="in" filter="fade">
                                      <p:cBhvr>
                                        <p:cTn id="14" dur="1000"/>
                                        <p:tgtEl>
                                          <p:spTgt spid="13321"/>
                                        </p:tgtEl>
                                      </p:cBhvr>
                                    </p:animEffect>
                                    <p:anim calcmode="lin" valueType="num">
                                      <p:cBhvr>
                                        <p:cTn id="15" dur="1000" fill="hold"/>
                                        <p:tgtEl>
                                          <p:spTgt spid="13321"/>
                                        </p:tgtEl>
                                        <p:attrNameLst>
                                          <p:attrName>ppt_x</p:attrName>
                                        </p:attrNameLst>
                                      </p:cBhvr>
                                      <p:tavLst>
                                        <p:tav tm="0">
                                          <p:val>
                                            <p:strVal val="#ppt_x"/>
                                          </p:val>
                                        </p:tav>
                                        <p:tav tm="100000">
                                          <p:val>
                                            <p:strVal val="#ppt_x"/>
                                          </p:val>
                                        </p:tav>
                                      </p:tavLst>
                                    </p:anim>
                                    <p:anim calcmode="lin" valueType="num">
                                      <p:cBhvr>
                                        <p:cTn id="16"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fade">
                                      <p:cBhvr>
                                        <p:cTn id="21" dur="1000"/>
                                        <p:tgtEl>
                                          <p:spTgt spid="13322"/>
                                        </p:tgtEl>
                                      </p:cBhvr>
                                    </p:animEffect>
                                    <p:anim calcmode="lin" valueType="num">
                                      <p:cBhvr>
                                        <p:cTn id="22" dur="1000" fill="hold"/>
                                        <p:tgtEl>
                                          <p:spTgt spid="13322"/>
                                        </p:tgtEl>
                                        <p:attrNameLst>
                                          <p:attrName>ppt_x</p:attrName>
                                        </p:attrNameLst>
                                      </p:cBhvr>
                                      <p:tavLst>
                                        <p:tav tm="0">
                                          <p:val>
                                            <p:strVal val="#ppt_x"/>
                                          </p:val>
                                        </p:tav>
                                        <p:tav tm="100000">
                                          <p:val>
                                            <p:strVal val="#ppt_x"/>
                                          </p:val>
                                        </p:tav>
                                      </p:tavLst>
                                    </p:anim>
                                    <p:anim calcmode="lin" valueType="num">
                                      <p:cBhvr>
                                        <p:cTn id="23"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323"/>
                                        </p:tgtEl>
                                        <p:attrNameLst>
                                          <p:attrName>style.visibility</p:attrName>
                                        </p:attrNameLst>
                                      </p:cBhvr>
                                      <p:to>
                                        <p:strVal val="visible"/>
                                      </p:to>
                                    </p:set>
                                    <p:animEffect transition="in" filter="barn(inVertical)">
                                      <p:cBhvr>
                                        <p:cTn id="28" dur="500"/>
                                        <p:tgtEl>
                                          <p:spTgt spid="133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324"/>
                                        </p:tgtEl>
                                        <p:attrNameLst>
                                          <p:attrName>style.visibility</p:attrName>
                                        </p:attrNameLst>
                                      </p:cBhvr>
                                      <p:to>
                                        <p:strVal val="visible"/>
                                      </p:to>
                                    </p:set>
                                    <p:animEffect transition="in" filter="barn(inVertical)">
                                      <p:cBhvr>
                                        <p:cTn id="33" dur="500"/>
                                        <p:tgtEl>
                                          <p:spTgt spid="133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6"/>
                                        </p:tgtEl>
                                      </p:cBhvr>
                                    </p:animEffect>
                                    <p:anim calcmode="lin" valueType="num">
                                      <p:cBhvr>
                                        <p:cTn id="38" dur="1000"/>
                                        <p:tgtEl>
                                          <p:spTgt spid="26"/>
                                        </p:tgtEl>
                                        <p:attrNameLst>
                                          <p:attrName>ppt_x</p:attrName>
                                        </p:attrNameLst>
                                      </p:cBhvr>
                                      <p:tavLst>
                                        <p:tav tm="0">
                                          <p:val>
                                            <p:strVal val="ppt_x"/>
                                          </p:val>
                                        </p:tav>
                                        <p:tav tm="100000">
                                          <p:val>
                                            <p:strVal val="ppt_x"/>
                                          </p:val>
                                        </p:tav>
                                      </p:tavLst>
                                    </p:anim>
                                    <p:anim calcmode="lin" valueType="num">
                                      <p:cBhvr>
                                        <p:cTn id="39" dur="1000"/>
                                        <p:tgtEl>
                                          <p:spTgt spid="26"/>
                                        </p:tgtEl>
                                        <p:attrNameLst>
                                          <p:attrName>ppt_y</p:attrName>
                                        </p:attrNameLst>
                                      </p:cBhvr>
                                      <p:tavLst>
                                        <p:tav tm="0">
                                          <p:val>
                                            <p:strVal val="ppt_y"/>
                                          </p:val>
                                        </p:tav>
                                        <p:tav tm="100000">
                                          <p:val>
                                            <p:strVal val="ppt_y+.1"/>
                                          </p:val>
                                        </p:tav>
                                      </p:tavLst>
                                    </p:anim>
                                    <p:set>
                                      <p:cBhvr>
                                        <p:cTn id="40" dur="1" fill="hold">
                                          <p:stCondLst>
                                            <p:cond delay="9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4339" name="Rectangle 4"/>
          <p:cNvSpPr>
            <a:spLocks noChangeArrowheads="1"/>
          </p:cNvSpPr>
          <p:nvPr/>
        </p:nvSpPr>
        <p:spPr bwMode="auto">
          <a:xfrm>
            <a:off x="6667500" y="34385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4345" name="Picture 9" descr="dia5_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roup 3"/>
          <p:cNvGraphicFramePr>
            <a:graphicFrameLocks/>
          </p:cNvGraphicFramePr>
          <p:nvPr>
            <p:extLst>
              <p:ext uri="{D42A27DB-BD31-4B8C-83A1-F6EECF244321}">
                <p14:modId xmlns:p14="http://schemas.microsoft.com/office/powerpoint/2010/main" val="114677722"/>
              </p:ext>
            </p:extLst>
          </p:nvPr>
        </p:nvGraphicFramePr>
        <p:xfrm>
          <a:off x="609600" y="7810499"/>
          <a:ext cx="8686800" cy="1714500"/>
        </p:xfrm>
        <a:graphic>
          <a:graphicData uri="http://schemas.openxmlformats.org/drawingml/2006/table">
            <a:tbl>
              <a:tblPr/>
              <a:tblGrid>
                <a:gridCol w="8686800">
                  <a:extLst>
                    <a:ext uri="{9D8B030D-6E8A-4147-A177-3AD203B41FA5}">
                      <a16:colId xmlns:a16="http://schemas.microsoft.com/office/drawing/2014/main" val="20000"/>
                    </a:ext>
                  </a:extLst>
                </a:gridCol>
              </a:tblGrid>
              <a:tr h="171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Đỉa</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được</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đặt</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lên</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tay</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của</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một</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bệnh</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nhân</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để</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trị</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a:ln>
                            <a:noFill/>
                          </a:ln>
                          <a:solidFill>
                            <a:srgbClr val="0000CC"/>
                          </a:solidFill>
                          <a:effectLst/>
                          <a:latin typeface="Times New Roman" pitchFamily="18" charset="0"/>
                          <a:cs typeface="Times New Roman" pitchFamily="18" charset="0"/>
                        </a:rPr>
                        <a:t>liệu</a:t>
                      </a:r>
                      <a:r>
                        <a:rPr kumimoji="0" lang="en-US" sz="4400" b="0" i="0" u="none" strike="noStrike" cap="none" normalizeH="0" baseline="0" dirty="0">
                          <a:ln>
                            <a:noFill/>
                          </a:ln>
                          <a:solidFill>
                            <a:srgbClr val="0000CC"/>
                          </a:solidFill>
                          <a:effectLst/>
                          <a:latin typeface="Times New Roman" pitchFamily="18" charset="0"/>
                          <a:cs typeface="Times New Roman" pitchFamily="18" charset="0"/>
                        </a:rPr>
                        <a:t>. </a:t>
                      </a:r>
                      <a:endParaRPr kumimoji="0" lang="en-US" sz="4400" b="0" i="0" u="none" strike="noStrike" cap="none" normalizeH="0" baseline="0" dirty="0">
                        <a:ln>
                          <a:noFill/>
                        </a:ln>
                        <a:solidFill>
                          <a:srgbClr val="0000CC"/>
                        </a:solidFill>
                        <a:effectLst/>
                        <a:latin typeface="Times New Roman" pitchFamily="18" charset="0"/>
                        <a:cs typeface="Arial" charset="0"/>
                      </a:endParaRPr>
                    </a:p>
                  </a:txBody>
                  <a:tcPr marL="182880" marR="182880" marT="68580" marB="6858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 name="Rectangle 10"/>
          <p:cNvSpPr>
            <a:spLocks noChangeArrowheads="1"/>
          </p:cNvSpPr>
          <p:nvPr/>
        </p:nvSpPr>
        <p:spPr bwMode="auto">
          <a:xfrm>
            <a:off x="8991600" y="7728109"/>
            <a:ext cx="88392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nchor="ctr">
            <a:spAutoFit/>
          </a:bodyPr>
          <a:lstStyle/>
          <a:p>
            <a:pPr algn="ctr" eaLnBrk="1" hangingPunct="1"/>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con </a:t>
            </a:r>
            <a:r>
              <a:rPr lang="en-US" sz="4400" dirty="0" err="1">
                <a:solidFill>
                  <a:srgbClr val="0000CC"/>
                </a:solidFill>
                <a:latin typeface="Times New Roman" pitchFamily="18" charset="0"/>
              </a:rPr>
              <a:t>đỉa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đang</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chữa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trị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cho</a:t>
            </a:r>
            <a:r>
              <a:rPr lang="en-US" sz="4400" dirty="0">
                <a:solidFill>
                  <a:srgbClr val="0000CC"/>
                </a:solidFill>
                <a:latin typeface="Times New Roman" pitchFamily="18" charset="0"/>
              </a:rPr>
              <a:t> 1 </a:t>
            </a:r>
            <a:r>
              <a:rPr lang="en-US" sz="4400" dirty="0" err="1">
                <a:solidFill>
                  <a:srgbClr val="0000CC"/>
                </a:solidFill>
                <a:latin typeface="Times New Roman" pitchFamily="18" charset="0"/>
              </a:rPr>
              <a:t>bệnh</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nhân</a:t>
            </a:r>
            <a:r>
              <a:rPr lang="en-US" sz="4400" dirty="0">
                <a:solidFill>
                  <a:srgbClr val="0000CC"/>
                </a:solidFill>
              </a:rPr>
              <a:t> </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người</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bị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mất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phần</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thị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lực</a:t>
            </a:r>
            <a:r>
              <a:rPr lang="en-US" sz="4400" dirty="0">
                <a:solidFill>
                  <a:srgbClr val="0000CC"/>
                </a:solidFill>
                <a:latin typeface="Times New Roman" pitchFamily="18" charset="0"/>
              </a:rPr>
              <a:t>. </a:t>
            </a:r>
            <a:r>
              <a:rPr lang="en-US" sz="4400" dirty="0">
                <a:solidFill>
                  <a:srgbClr val="0000CC"/>
                </a:solidFill>
              </a:rPr>
              <a:t>  </a:t>
            </a:r>
          </a:p>
        </p:txBody>
      </p:sp>
      <p:cxnSp>
        <p:nvCxnSpPr>
          <p:cNvPr id="21" name="Straight Arrow Connector 20"/>
          <p:cNvCxnSpPr>
            <a:stCxn id="17" idx="0"/>
          </p:cNvCxnSpPr>
          <p:nvPr/>
        </p:nvCxnSpPr>
        <p:spPr>
          <a:xfrm flipH="1" flipV="1">
            <a:off x="12496800" y="4851482"/>
            <a:ext cx="914400" cy="28766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3" name="Picture 2" descr="dia8_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rot="5400000" flipH="1" flipV="1">
            <a:off x="4724400" y="6781799"/>
            <a:ext cx="13716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1318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45"/>
                                        </p:tgtEl>
                                        <p:attrNameLst>
                                          <p:attrName>style.visibility</p:attrName>
                                        </p:attrNameLst>
                                      </p:cBhvr>
                                      <p:to>
                                        <p:strVal val="visible"/>
                                      </p:to>
                                    </p:set>
                                    <p:animEffect transition="in" filter="fade">
                                      <p:cBhvr>
                                        <p:cTn id="21" dur="1000"/>
                                        <p:tgtEl>
                                          <p:spTgt spid="14345"/>
                                        </p:tgtEl>
                                      </p:cBhvr>
                                    </p:animEffect>
                                    <p:anim calcmode="lin" valueType="num">
                                      <p:cBhvr>
                                        <p:cTn id="22" dur="1000" fill="hold"/>
                                        <p:tgtEl>
                                          <p:spTgt spid="14345"/>
                                        </p:tgtEl>
                                        <p:attrNameLst>
                                          <p:attrName>ppt_x</p:attrName>
                                        </p:attrNameLst>
                                      </p:cBhvr>
                                      <p:tavLst>
                                        <p:tav tm="0">
                                          <p:val>
                                            <p:strVal val="#ppt_x"/>
                                          </p:val>
                                        </p:tav>
                                        <p:tav tm="100000">
                                          <p:val>
                                            <p:strVal val="#ppt_x"/>
                                          </p:val>
                                        </p:tav>
                                      </p:tavLst>
                                    </p:anim>
                                    <p:anim calcmode="lin" valueType="num">
                                      <p:cBhvr>
                                        <p:cTn id="23" dur="1000" fill="hold"/>
                                        <p:tgtEl>
                                          <p:spTgt spid="143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Picture 12" descr="trichu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6" y="2400300"/>
            <a:ext cx="9448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48800" y="2400300"/>
            <a:ext cx="8839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4"/>
          <p:cNvSpPr txBox="1">
            <a:spLocks noChangeArrowheads="1"/>
          </p:cNvSpPr>
          <p:nvPr/>
        </p:nvSpPr>
        <p:spPr bwMode="auto">
          <a:xfrm>
            <a:off x="2895600" y="8039100"/>
            <a:ext cx="3505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latin typeface="Arial" charset="0"/>
              </a:rPr>
              <a:t>Giun</a:t>
            </a:r>
            <a:r>
              <a:rPr lang="en-US" sz="5000" dirty="0">
                <a:latin typeface="Arial" charset="0"/>
              </a:rPr>
              <a:t> </a:t>
            </a:r>
            <a:r>
              <a:rPr lang="en-US" sz="5000" dirty="0" err="1">
                <a:latin typeface="Arial" charset="0"/>
              </a:rPr>
              <a:t>tóc</a:t>
            </a:r>
            <a:endParaRPr lang="en-US" sz="5000" dirty="0">
              <a:latin typeface="Arial" charset="0"/>
            </a:endParaRPr>
          </a:p>
        </p:txBody>
      </p:sp>
      <p:sp>
        <p:nvSpPr>
          <p:cNvPr id="41999" name="Text Box 15"/>
          <p:cNvSpPr txBox="1">
            <a:spLocks noChangeArrowheads="1"/>
          </p:cNvSpPr>
          <p:nvPr/>
        </p:nvSpPr>
        <p:spPr bwMode="auto">
          <a:xfrm>
            <a:off x="11811000" y="8095380"/>
            <a:ext cx="3962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solidFill>
                  <a:srgbClr val="0000FF"/>
                </a:solidFill>
                <a:latin typeface="Arial" charset="0"/>
              </a:rPr>
              <a:t>Giun</a:t>
            </a:r>
            <a:r>
              <a:rPr lang="en-US" sz="5000" dirty="0">
                <a:solidFill>
                  <a:srgbClr val="0000FF"/>
                </a:solidFill>
                <a:latin typeface="Arial" charset="0"/>
              </a:rPr>
              <a:t> </a:t>
            </a:r>
            <a:r>
              <a:rPr lang="en-US" sz="5000" dirty="0" err="1">
                <a:solidFill>
                  <a:srgbClr val="0000FF"/>
                </a:solidFill>
                <a:latin typeface="Arial" charset="0"/>
              </a:rPr>
              <a:t>xoắn</a:t>
            </a:r>
            <a:endParaRPr lang="en-US" sz="5000" dirty="0">
              <a:solidFill>
                <a:srgbClr val="0000FF"/>
              </a:solidFill>
              <a:latin typeface="Arial" charset="0"/>
            </a:endParaRPr>
          </a:p>
        </p:txBody>
      </p:sp>
      <p:sp>
        <p:nvSpPr>
          <p:cNvPr id="42000" name="Rectangle 16"/>
          <p:cNvSpPr>
            <a:spLocks noChangeArrowheads="1"/>
          </p:cNvSpPr>
          <p:nvPr/>
        </p:nvSpPr>
        <p:spPr bwMode="auto">
          <a:xfrm>
            <a:off x="0" y="952500"/>
            <a:ext cx="1783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a:solidFill>
                  <a:srgbClr val="0000FF"/>
                </a:solidFill>
                <a:latin typeface="Arial" charset="0"/>
              </a:rPr>
              <a:t>Bệnh</a:t>
            </a:r>
            <a:r>
              <a:rPr lang="en-US" sz="5400" u="sng" dirty="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và</a:t>
            </a:r>
            <a:r>
              <a:rPr lang="en-US" sz="5400" u="sng" dirty="0">
                <a:solidFill>
                  <a:srgbClr val="0000FF"/>
                </a:solidFill>
                <a:latin typeface="Arial" charset="0"/>
              </a:rPr>
              <a:t> </a:t>
            </a:r>
            <a:r>
              <a:rPr lang="en-US" sz="5400" u="sng" dirty="0" err="1">
                <a:solidFill>
                  <a:srgbClr val="0000FF"/>
                </a:solidFill>
                <a:latin typeface="Arial" charset="0"/>
              </a:rPr>
              <a:t>biện</a:t>
            </a:r>
            <a:r>
              <a:rPr lang="en-US" sz="5400" u="sng" dirty="0">
                <a:solidFill>
                  <a:srgbClr val="0000FF"/>
                </a:solidFill>
                <a:latin typeface="Arial" charset="0"/>
              </a:rPr>
              <a:t> </a:t>
            </a:r>
            <a:r>
              <a:rPr lang="en-US" sz="5400" u="sng" dirty="0" err="1">
                <a:solidFill>
                  <a:srgbClr val="0000FF"/>
                </a:solidFill>
                <a:latin typeface="Arial" charset="0"/>
              </a:rPr>
              <a:t>pháp</a:t>
            </a:r>
            <a:r>
              <a:rPr lang="en-US" sz="5400" u="sng" dirty="0">
                <a:solidFill>
                  <a:srgbClr val="0000FF"/>
                </a:solidFill>
                <a:latin typeface="Arial" charset="0"/>
              </a:rPr>
              <a:t> </a:t>
            </a:r>
            <a:r>
              <a:rPr lang="en-US" sz="5400" u="sng" dirty="0" err="1">
                <a:solidFill>
                  <a:srgbClr val="0000FF"/>
                </a:solidFill>
                <a:latin typeface="Arial" charset="0"/>
              </a:rPr>
              <a:t>phòng</a:t>
            </a:r>
            <a:r>
              <a:rPr lang="en-US" sz="5400" u="sng" dirty="0">
                <a:solidFill>
                  <a:srgbClr val="0000FF"/>
                </a:solidFill>
                <a:latin typeface="Arial" charset="0"/>
              </a:rPr>
              <a:t> </a:t>
            </a:r>
            <a:r>
              <a:rPr lang="en-US" sz="5400" u="sng" dirty="0" err="1">
                <a:solidFill>
                  <a:srgbClr val="0000FF"/>
                </a:solidFill>
                <a:latin typeface="Arial" charset="0"/>
              </a:rPr>
              <a:t>tránh</a:t>
            </a:r>
            <a:r>
              <a:rPr lang="en-US" sz="5400" dirty="0">
                <a:solidFill>
                  <a:srgbClr val="0000FF"/>
                </a:solidFill>
                <a:latin typeface="Arial" charset="0"/>
              </a:rPr>
              <a:t>:</a:t>
            </a:r>
          </a:p>
        </p:txBody>
      </p:sp>
    </p:spTree>
    <p:extLst>
      <p:ext uri="{BB962C8B-B14F-4D97-AF65-F5344CB8AC3E}">
        <p14:creationId xmlns:p14="http://schemas.microsoft.com/office/powerpoint/2010/main" val="329822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96"/>
                                        </p:tgtEl>
                                        <p:attrNameLst>
                                          <p:attrName>style.visibility</p:attrName>
                                        </p:attrNameLst>
                                      </p:cBhvr>
                                      <p:to>
                                        <p:strVal val="visible"/>
                                      </p:to>
                                    </p:set>
                                    <p:animEffect transition="in" filter="checkerboard(across)">
                                      <p:cBhvr>
                                        <p:cTn id="7" dur="500"/>
                                        <p:tgtEl>
                                          <p:spTgt spid="41996"/>
                                        </p:tgtEl>
                                      </p:cBhvr>
                                    </p:animEffect>
                                  </p:childTnLst>
                                </p:cTn>
                              </p:par>
                              <p:par>
                                <p:cTn id="8" presetID="5" presetClass="entr" presetSubtype="10" fill="hold" nodeType="withEffect">
                                  <p:stCondLst>
                                    <p:cond delay="0"/>
                                  </p:stCondLst>
                                  <p:childTnLst>
                                    <p:set>
                                      <p:cBhvr>
                                        <p:cTn id="9" dur="1" fill="hold">
                                          <p:stCondLst>
                                            <p:cond delay="0"/>
                                          </p:stCondLst>
                                        </p:cTn>
                                        <p:tgtEl>
                                          <p:spTgt spid="41997"/>
                                        </p:tgtEl>
                                        <p:attrNameLst>
                                          <p:attrName>style.visibility</p:attrName>
                                        </p:attrNameLst>
                                      </p:cBhvr>
                                      <p:to>
                                        <p:strVal val="visible"/>
                                      </p:to>
                                    </p:set>
                                    <p:animEffect transition="in" filter="checkerboard(across)">
                                      <p:cBhvr>
                                        <p:cTn id="10" dur="500"/>
                                        <p:tgtEl>
                                          <p:spTgt spid="4199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1998"/>
                                        </p:tgtEl>
                                        <p:attrNameLst>
                                          <p:attrName>style.visibility</p:attrName>
                                        </p:attrNameLst>
                                      </p:cBhvr>
                                      <p:to>
                                        <p:strVal val="visible"/>
                                      </p:to>
                                    </p:set>
                                    <p:animEffect transition="in" filter="checkerboard(across)">
                                      <p:cBhvr>
                                        <p:cTn id="13" dur="500"/>
                                        <p:tgtEl>
                                          <p:spTgt spid="4199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999"/>
                                        </p:tgtEl>
                                        <p:attrNameLst>
                                          <p:attrName>style.visibility</p:attrName>
                                        </p:attrNameLst>
                                      </p:cBhvr>
                                      <p:to>
                                        <p:strVal val="visible"/>
                                      </p:to>
                                    </p:set>
                                    <p:animEffect transition="in" filter="checkerboard(across)">
                                      <p:cBhvr>
                                        <p:cTn id="16" dur="500"/>
                                        <p:tgtEl>
                                          <p:spTgt spid="419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41998"/>
                                        </p:tgtEl>
                                        <p:attrNameLst>
                                          <p:attrName>ppt_x</p:attrName>
                                        </p:attrNameLst>
                                      </p:cBhvr>
                                      <p:tavLst>
                                        <p:tav tm="0">
                                          <p:val>
                                            <p:strVal val="ppt_x"/>
                                          </p:val>
                                        </p:tav>
                                        <p:tav tm="100000">
                                          <p:val>
                                            <p:strVal val="ppt_x"/>
                                          </p:val>
                                        </p:tav>
                                      </p:tavLst>
                                    </p:anim>
                                    <p:anim calcmode="lin" valueType="num">
                                      <p:cBhvr additive="base">
                                        <p:cTn id="21" dur="500"/>
                                        <p:tgtEl>
                                          <p:spTgt spid="41998"/>
                                        </p:tgtEl>
                                        <p:attrNameLst>
                                          <p:attrName>ppt_y</p:attrName>
                                        </p:attrNameLst>
                                      </p:cBhvr>
                                      <p:tavLst>
                                        <p:tav tm="0">
                                          <p:val>
                                            <p:strVal val="ppt_y"/>
                                          </p:val>
                                        </p:tav>
                                        <p:tav tm="100000">
                                          <p:val>
                                            <p:strVal val="1+ppt_h/2"/>
                                          </p:val>
                                        </p:tav>
                                      </p:tavLst>
                                    </p:anim>
                                    <p:set>
                                      <p:cBhvr>
                                        <p:cTn id="22" dur="1" fill="hold">
                                          <p:stCondLst>
                                            <p:cond delay="499"/>
                                          </p:stCondLst>
                                        </p:cTn>
                                        <p:tgtEl>
                                          <p:spTgt spid="4199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41996"/>
                                        </p:tgtEl>
                                        <p:attrNameLst>
                                          <p:attrName>ppt_x</p:attrName>
                                        </p:attrNameLst>
                                      </p:cBhvr>
                                      <p:tavLst>
                                        <p:tav tm="0">
                                          <p:val>
                                            <p:strVal val="ppt_x"/>
                                          </p:val>
                                        </p:tav>
                                        <p:tav tm="100000">
                                          <p:val>
                                            <p:strVal val="ppt_x"/>
                                          </p:val>
                                        </p:tav>
                                      </p:tavLst>
                                    </p:anim>
                                    <p:anim calcmode="lin" valueType="num">
                                      <p:cBhvr additive="base">
                                        <p:cTn id="25" dur="500"/>
                                        <p:tgtEl>
                                          <p:spTgt spid="41996"/>
                                        </p:tgtEl>
                                        <p:attrNameLst>
                                          <p:attrName>ppt_y</p:attrName>
                                        </p:attrNameLst>
                                      </p:cBhvr>
                                      <p:tavLst>
                                        <p:tav tm="0">
                                          <p:val>
                                            <p:strVal val="ppt_y"/>
                                          </p:val>
                                        </p:tav>
                                        <p:tav tm="100000">
                                          <p:val>
                                            <p:strVal val="1+ppt_h/2"/>
                                          </p:val>
                                        </p:tav>
                                      </p:tavLst>
                                    </p:anim>
                                    <p:set>
                                      <p:cBhvr>
                                        <p:cTn id="26" dur="1" fill="hold">
                                          <p:stCondLst>
                                            <p:cond delay="499"/>
                                          </p:stCondLst>
                                        </p:cTn>
                                        <p:tgtEl>
                                          <p:spTgt spid="4199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1997"/>
                                        </p:tgtEl>
                                        <p:attrNameLst>
                                          <p:attrName>ppt_x</p:attrName>
                                        </p:attrNameLst>
                                      </p:cBhvr>
                                      <p:tavLst>
                                        <p:tav tm="0">
                                          <p:val>
                                            <p:strVal val="ppt_x"/>
                                          </p:val>
                                        </p:tav>
                                        <p:tav tm="100000">
                                          <p:val>
                                            <p:strVal val="ppt_x"/>
                                          </p:val>
                                        </p:tav>
                                      </p:tavLst>
                                    </p:anim>
                                    <p:anim calcmode="lin" valueType="num">
                                      <p:cBhvr additive="base">
                                        <p:cTn id="29" dur="500"/>
                                        <p:tgtEl>
                                          <p:spTgt spid="41997"/>
                                        </p:tgtEl>
                                        <p:attrNameLst>
                                          <p:attrName>ppt_y</p:attrName>
                                        </p:attrNameLst>
                                      </p:cBhvr>
                                      <p:tavLst>
                                        <p:tav tm="0">
                                          <p:val>
                                            <p:strVal val="ppt_y"/>
                                          </p:val>
                                        </p:tav>
                                        <p:tav tm="100000">
                                          <p:val>
                                            <p:strVal val="1+ppt_h/2"/>
                                          </p:val>
                                        </p:tav>
                                      </p:tavLst>
                                    </p:anim>
                                    <p:set>
                                      <p:cBhvr>
                                        <p:cTn id="30" dur="1" fill="hold">
                                          <p:stCondLst>
                                            <p:cond delay="499"/>
                                          </p:stCondLst>
                                        </p:cTn>
                                        <p:tgtEl>
                                          <p:spTgt spid="4199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41999"/>
                                        </p:tgtEl>
                                        <p:attrNameLst>
                                          <p:attrName>ppt_x</p:attrName>
                                        </p:attrNameLst>
                                      </p:cBhvr>
                                      <p:tavLst>
                                        <p:tav tm="0">
                                          <p:val>
                                            <p:strVal val="ppt_x"/>
                                          </p:val>
                                        </p:tav>
                                        <p:tav tm="100000">
                                          <p:val>
                                            <p:strVal val="ppt_x"/>
                                          </p:val>
                                        </p:tav>
                                      </p:tavLst>
                                    </p:anim>
                                    <p:anim calcmode="lin" valueType="num">
                                      <p:cBhvr additive="base">
                                        <p:cTn id="33" dur="500"/>
                                        <p:tgtEl>
                                          <p:spTgt spid="41999"/>
                                        </p:tgtEl>
                                        <p:attrNameLst>
                                          <p:attrName>ppt_y</p:attrName>
                                        </p:attrNameLst>
                                      </p:cBhvr>
                                      <p:tavLst>
                                        <p:tav tm="0">
                                          <p:val>
                                            <p:strVal val="ppt_y"/>
                                          </p:val>
                                        </p:tav>
                                        <p:tav tm="100000">
                                          <p:val>
                                            <p:strVal val="1+ppt_h/2"/>
                                          </p:val>
                                        </p:tav>
                                      </p:tavLst>
                                    </p:anim>
                                    <p:set>
                                      <p:cBhvr>
                                        <p:cTn id="34" dur="1" fill="hold">
                                          <p:stCondLst>
                                            <p:cond delay="499"/>
                                          </p:stCondLst>
                                        </p:cTn>
                                        <p:tgtEl>
                                          <p:spTgt spid="4199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2000"/>
                                        </p:tgtEl>
                                        <p:attrNameLst>
                                          <p:attrName>style.visibility</p:attrName>
                                        </p:attrNameLst>
                                      </p:cBhvr>
                                      <p:to>
                                        <p:strVal val="visible"/>
                                      </p:to>
                                    </p:set>
                                    <p:animEffect transition="in" filter="box(in)">
                                      <p:cBhvr>
                                        <p:cTn id="39" dur="500"/>
                                        <p:tgtEl>
                                          <p:spTgt spid="42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P spid="41998" grpId="1"/>
      <p:bldP spid="41999" grpId="0"/>
      <p:bldP spid="41999" grpId="1"/>
      <p:bldP spid="4200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s1587671_giunx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06000" y="0"/>
            <a:ext cx="838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10820400" y="571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a:solidFill>
                  <a:srgbClr val="0000CC"/>
                </a:solidFill>
                <a:latin typeface="Arial" charset="0"/>
              </a:rPr>
              <a:t>Giun xoắn </a:t>
            </a:r>
          </a:p>
        </p:txBody>
      </p:sp>
      <p:sp>
        <p:nvSpPr>
          <p:cNvPr id="14341" name="Text Box 6"/>
          <p:cNvSpPr txBox="1">
            <a:spLocks noChangeArrowheads="1"/>
          </p:cNvSpPr>
          <p:nvPr/>
        </p:nvSpPr>
        <p:spPr bwMode="auto">
          <a:xfrm>
            <a:off x="0" y="1152526"/>
            <a:ext cx="5334000" cy="21500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Ấu trùng của giun xoắn ở tế bào cơ của người</a:t>
            </a:r>
          </a:p>
        </p:txBody>
      </p:sp>
      <p:sp>
        <p:nvSpPr>
          <p:cNvPr id="19464" name="Text Box 8"/>
          <p:cNvSpPr txBox="1">
            <a:spLocks noChangeArrowheads="1"/>
          </p:cNvSpPr>
          <p:nvPr/>
        </p:nvSpPr>
        <p:spPr bwMode="auto">
          <a:xfrm>
            <a:off x="152400" y="7182230"/>
            <a:ext cx="17983200" cy="2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800" dirty="0">
                <a:solidFill>
                  <a:srgbClr val="0000FF"/>
                </a:solidFill>
                <a:cs typeface="Times New Roman" pitchFamily="18" charset="0"/>
              </a:rPr>
              <a:t>- </a:t>
            </a:r>
            <a:r>
              <a:rPr lang="en-US" sz="4800" dirty="0" err="1">
                <a:solidFill>
                  <a:srgbClr val="0000FF"/>
                </a:solidFill>
                <a:cs typeface="Times New Roman" pitchFamily="18" charset="0"/>
              </a:rPr>
              <a:t>Giun</a:t>
            </a:r>
            <a:r>
              <a:rPr lang="en-US" sz="4800" dirty="0">
                <a:solidFill>
                  <a:srgbClr val="0000FF"/>
                </a:solidFill>
                <a:cs typeface="Times New Roman" pitchFamily="18" charset="0"/>
              </a:rPr>
              <a:t> </a:t>
            </a:r>
            <a:r>
              <a:rPr lang="en-US" sz="4800" dirty="0" err="1">
                <a:solidFill>
                  <a:srgbClr val="0000FF"/>
                </a:solidFill>
                <a:cs typeface="Times New Roman" pitchFamily="18" charset="0"/>
              </a:rPr>
              <a:t>xoắn</a:t>
            </a:r>
            <a:r>
              <a:rPr lang="en-US" sz="4800" dirty="0">
                <a:solidFill>
                  <a:srgbClr val="0000FF"/>
                </a:solidFill>
                <a:cs typeface="Times New Roman" pitchFamily="18" charset="0"/>
              </a:rPr>
              <a:t> </a:t>
            </a:r>
            <a:r>
              <a:rPr lang="en-US" sz="4800" dirty="0" err="1">
                <a:solidFill>
                  <a:srgbClr val="0000FF"/>
                </a:solidFill>
                <a:cs typeface="Times New Roman" pitchFamily="18" charset="0"/>
              </a:rPr>
              <a:t>trưởng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thành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ra</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tiêu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chảy</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của</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chúng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dirty="0">
                <a:solidFill>
                  <a:srgbClr val="0000FF"/>
                </a:solidFill>
                <a:cs typeface="Times New Roman" pitchFamily="18" charset="0"/>
              </a:rPr>
              <a:t>. </a:t>
            </a:r>
            <a:r>
              <a:rPr lang="en-US" sz="4800" dirty="0" err="1">
                <a:solidFill>
                  <a:srgbClr val="0000FF"/>
                </a:solidFill>
                <a:cs typeface="Times New Roman" pitchFamily="18" charset="0"/>
              </a:rPr>
              <a:t>Nếu</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bị</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nhiễm</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nhiều</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nhân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có</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thể</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chết</a:t>
            </a:r>
            <a:r>
              <a:rPr lang="en-US" sz="4800" dirty="0">
                <a:solidFill>
                  <a:srgbClr val="0000FF"/>
                </a:solidFill>
                <a:cs typeface="Times New Roman" pitchFamily="18" charset="0"/>
              </a:rPr>
              <a:t> do </a:t>
            </a:r>
            <a:r>
              <a:rPr lang="en-US" sz="4800" u="sng" dirty="0" err="1">
                <a:solidFill>
                  <a:srgbClr val="FF0000"/>
                </a:solidFill>
                <a:cs typeface="Times New Roman" pitchFamily="18" charset="0"/>
              </a:rPr>
              <a:t>suy</a:t>
            </a:r>
            <a:r>
              <a:rPr lang="en-US" sz="4800" dirty="0">
                <a:solidFill>
                  <a:srgbClr val="FF0000"/>
                </a:solidFill>
                <a:cs typeface="Times New Roman" pitchFamily="18" charset="0"/>
              </a:rPr>
              <a:t> </a:t>
            </a:r>
            <a:r>
              <a:rPr lang="en-US" sz="4800" u="sng" dirty="0" err="1">
                <a:solidFill>
                  <a:srgbClr val="FF0000"/>
                </a:solidFill>
                <a:cs typeface="Times New Roman" pitchFamily="18" charset="0"/>
              </a:rPr>
              <a:t>nhược</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đau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và</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hô</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hấp</a:t>
            </a:r>
            <a:r>
              <a:rPr lang="en-US" sz="4800" dirty="0">
                <a:solidFill>
                  <a:srgbClr val="0000FF"/>
                </a:solidFill>
                <a:cs typeface="Times New Roman" pitchFamily="18" charset="0"/>
              </a:rPr>
              <a:t>. </a:t>
            </a:r>
          </a:p>
        </p:txBody>
      </p:sp>
      <p:sp>
        <p:nvSpPr>
          <p:cNvPr id="14343" name="Line 9"/>
          <p:cNvSpPr>
            <a:spLocks noChangeShapeType="1"/>
          </p:cNvSpPr>
          <p:nvPr/>
        </p:nvSpPr>
        <p:spPr bwMode="auto">
          <a:xfrm>
            <a:off x="2590800" y="2971800"/>
            <a:ext cx="2286000"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p>
        </p:txBody>
      </p:sp>
    </p:spTree>
    <p:extLst>
      <p:ext uri="{BB962C8B-B14F-4D97-AF65-F5344CB8AC3E}">
        <p14:creationId xmlns:p14="http://schemas.microsoft.com/office/powerpoint/2010/main" val="901635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9458"/>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9458"/>
                                        </p:tgtEl>
                                        <p:attrNameLst>
                                          <p:attrName>ppt_y</p:attrName>
                                        </p:attrNameLst>
                                      </p:cBhvr>
                                      <p:tavLst>
                                        <p:tav tm="0">
                                          <p:val>
                                            <p:strVal val="#ppt_y"/>
                                          </p:val>
                                        </p:tav>
                                        <p:tav tm="100000">
                                          <p:val>
                                            <p:strVal val="#ppt_y"/>
                                          </p:val>
                                        </p:tav>
                                      </p:tavLst>
                                    </p:anim>
                                    <p:animEffect transition="in" filter="fade">
                                      <p:cBhvr>
                                        <p:cTn id="10" dur="500"/>
                                        <p:tgtEl>
                                          <p:spTgt spid="194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 calcmode="lin" valueType="num">
                                      <p:cBhvr>
                                        <p:cTn id="15" dur="500" fill="hold"/>
                                        <p:tgtEl>
                                          <p:spTgt spid="19459"/>
                                        </p:tgtEl>
                                        <p:attrNameLst>
                                          <p:attrName>ppt_w</p:attrName>
                                        </p:attrNameLst>
                                      </p:cBhvr>
                                      <p:tavLst>
                                        <p:tav tm="0">
                                          <p:val>
                                            <p:fltVal val="0"/>
                                          </p:val>
                                        </p:tav>
                                        <p:tav tm="100000">
                                          <p:val>
                                            <p:strVal val="#ppt_w"/>
                                          </p:val>
                                        </p:tav>
                                      </p:tavLst>
                                    </p:anim>
                                    <p:anim calcmode="lin" valueType="num">
                                      <p:cBhvr>
                                        <p:cTn id="16" dur="500" fill="hold"/>
                                        <p:tgtEl>
                                          <p:spTgt spid="19459"/>
                                        </p:tgtEl>
                                        <p:attrNameLst>
                                          <p:attrName>ppt_h</p:attrName>
                                        </p:attrNameLst>
                                      </p:cBhvr>
                                      <p:tavLst>
                                        <p:tav tm="0">
                                          <p:val>
                                            <p:fltVal val="0"/>
                                          </p:val>
                                        </p:tav>
                                        <p:tav tm="100000">
                                          <p:val>
                                            <p:strVal val="#ppt_h"/>
                                          </p:val>
                                        </p:tav>
                                      </p:tavLst>
                                    </p:anim>
                                    <p:animEffect transition="in" filter="fade">
                                      <p:cBhvr>
                                        <p:cTn id="17" dur="500"/>
                                        <p:tgtEl>
                                          <p:spTgt spid="19459"/>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9460"/>
                                        </p:tgtEl>
                                        <p:attrNameLst>
                                          <p:attrName>style.visibility</p:attrName>
                                        </p:attrNameLst>
                                      </p:cBhvr>
                                      <p:to>
                                        <p:strVal val="visible"/>
                                      </p:to>
                                    </p:set>
                                    <p:anim calcmode="lin" valueType="num">
                                      <p:cBhvr>
                                        <p:cTn id="20" dur="500" fill="hold"/>
                                        <p:tgtEl>
                                          <p:spTgt spid="19460"/>
                                        </p:tgtEl>
                                        <p:attrNameLst>
                                          <p:attrName>ppt_w</p:attrName>
                                        </p:attrNameLst>
                                      </p:cBhvr>
                                      <p:tavLst>
                                        <p:tav tm="0">
                                          <p:val>
                                            <p:fltVal val="0"/>
                                          </p:val>
                                        </p:tav>
                                        <p:tav tm="100000">
                                          <p:val>
                                            <p:strVal val="#ppt_w"/>
                                          </p:val>
                                        </p:tav>
                                      </p:tavLst>
                                    </p:anim>
                                    <p:anim calcmode="lin" valueType="num">
                                      <p:cBhvr>
                                        <p:cTn id="21" dur="500" fill="hold"/>
                                        <p:tgtEl>
                                          <p:spTgt spid="19460"/>
                                        </p:tgtEl>
                                        <p:attrNameLst>
                                          <p:attrName>ppt_h</p:attrName>
                                        </p:attrNameLst>
                                      </p:cBhvr>
                                      <p:tavLst>
                                        <p:tav tm="0">
                                          <p:val>
                                            <p:fltVal val="0"/>
                                          </p:val>
                                        </p:tav>
                                        <p:tav tm="100000">
                                          <p:val>
                                            <p:strVal val="#ppt_h"/>
                                          </p:val>
                                        </p:tav>
                                      </p:tavLst>
                                    </p:anim>
                                    <p:animEffect transition="in" filter="fade">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animEffect transition="in" filter="randombar(horizontal)">
                                      <p:cBhvr>
                                        <p:cTn id="27"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giun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1440656"/>
            <a:ext cx="96012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3"/>
          <p:cNvSpPr txBox="1">
            <a:spLocks noChangeArrowheads="1"/>
          </p:cNvSpPr>
          <p:nvPr/>
        </p:nvSpPr>
        <p:spPr bwMode="auto">
          <a:xfrm>
            <a:off x="152400" y="658558"/>
            <a:ext cx="18135600" cy="9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4800" dirty="0">
                <a:solidFill>
                  <a:srgbClr val="0000FF"/>
                </a:solidFill>
                <a:latin typeface="Arial" charset="0"/>
              </a:rPr>
              <a:t>- </a:t>
            </a:r>
            <a:r>
              <a:rPr lang="en-US" sz="4800" dirty="0" err="1">
                <a:solidFill>
                  <a:srgbClr val="0000FF"/>
                </a:solidFill>
                <a:latin typeface="Arial" charset="0"/>
              </a:rPr>
              <a:t>Quan</a:t>
            </a:r>
            <a:r>
              <a:rPr lang="en-US" sz="4800" dirty="0">
                <a:solidFill>
                  <a:srgbClr val="0000FF"/>
                </a:solidFill>
                <a:latin typeface="Arial" charset="0"/>
              </a:rPr>
              <a:t> </a:t>
            </a:r>
            <a:r>
              <a:rPr lang="en-US" sz="4800" dirty="0" err="1">
                <a:solidFill>
                  <a:srgbClr val="0000FF"/>
                </a:solidFill>
                <a:latin typeface="Arial" charset="0"/>
              </a:rPr>
              <a:t>sát</a:t>
            </a:r>
            <a:r>
              <a:rPr lang="en-US" sz="4800" dirty="0">
                <a:solidFill>
                  <a:srgbClr val="0000FF"/>
                </a:solidFill>
                <a:latin typeface="Arial" charset="0"/>
              </a:rPr>
              <a:t> </a:t>
            </a:r>
            <a:r>
              <a:rPr lang="en-US" sz="4800" dirty="0" err="1">
                <a:solidFill>
                  <a:srgbClr val="0000FF"/>
                </a:solidFill>
                <a:latin typeface="Arial" charset="0"/>
              </a:rPr>
              <a:t>một</a:t>
            </a:r>
            <a:r>
              <a:rPr lang="en-US" sz="4800" dirty="0">
                <a:solidFill>
                  <a:srgbClr val="0000FF"/>
                </a:solidFill>
                <a:latin typeface="Arial" charset="0"/>
              </a:rPr>
              <a:t> </a:t>
            </a:r>
            <a:r>
              <a:rPr lang="en-US" sz="4800" dirty="0" err="1">
                <a:solidFill>
                  <a:srgbClr val="0000FF"/>
                </a:solidFill>
                <a:latin typeface="Arial" charset="0"/>
              </a:rPr>
              <a:t>số</a:t>
            </a:r>
            <a:r>
              <a:rPr lang="en-US" sz="4800" dirty="0">
                <a:solidFill>
                  <a:srgbClr val="0000FF"/>
                </a:solidFill>
                <a:latin typeface="Arial" charset="0"/>
              </a:rPr>
              <a:t> </a:t>
            </a:r>
            <a:r>
              <a:rPr lang="en-US" sz="4800" dirty="0" err="1">
                <a:solidFill>
                  <a:srgbClr val="0000FF"/>
                </a:solidFill>
                <a:latin typeface="Arial" charset="0"/>
              </a:rPr>
              <a:t>tác</a:t>
            </a:r>
            <a:r>
              <a:rPr lang="en-US" sz="4800" dirty="0">
                <a:solidFill>
                  <a:srgbClr val="0000FF"/>
                </a:solidFill>
                <a:latin typeface="Arial" charset="0"/>
              </a:rPr>
              <a:t> </a:t>
            </a:r>
            <a:r>
              <a:rPr lang="en-US" sz="4800" dirty="0" err="1">
                <a:solidFill>
                  <a:srgbClr val="0000FF"/>
                </a:solidFill>
                <a:latin typeface="Arial" charset="0"/>
              </a:rPr>
              <a:t>hại</a:t>
            </a:r>
            <a:r>
              <a:rPr lang="en-US" sz="4800" dirty="0">
                <a:solidFill>
                  <a:srgbClr val="0000FF"/>
                </a:solidFill>
                <a:latin typeface="Arial" charset="0"/>
              </a:rPr>
              <a:t> </a:t>
            </a:r>
            <a:r>
              <a:rPr lang="en-US" sz="4800" dirty="0" err="1">
                <a:solidFill>
                  <a:srgbClr val="0000FF"/>
                </a:solidFill>
                <a:latin typeface="Arial" charset="0"/>
              </a:rPr>
              <a:t>của</a:t>
            </a:r>
            <a:r>
              <a:rPr lang="en-US" sz="4800" dirty="0">
                <a:solidFill>
                  <a:srgbClr val="0000FF"/>
                </a:solidFill>
                <a:latin typeface="Arial" charset="0"/>
              </a:rPr>
              <a:t> </a:t>
            </a:r>
            <a:r>
              <a:rPr lang="en-US" sz="4800" dirty="0" err="1">
                <a:solidFill>
                  <a:srgbClr val="0000FF"/>
                </a:solidFill>
                <a:latin typeface="Arial" charset="0"/>
              </a:rPr>
              <a:t>giun</a:t>
            </a:r>
            <a:r>
              <a:rPr lang="en-US" sz="4800" dirty="0">
                <a:solidFill>
                  <a:srgbClr val="0000FF"/>
                </a:solidFill>
                <a:latin typeface="Arial" charset="0"/>
              </a:rPr>
              <a:t> </a:t>
            </a:r>
            <a:r>
              <a:rPr lang="en-US" sz="4800" dirty="0" err="1">
                <a:solidFill>
                  <a:srgbClr val="0000FF"/>
                </a:solidFill>
                <a:latin typeface="Arial" charset="0"/>
              </a:rPr>
              <a:t>tròn</a:t>
            </a:r>
            <a:r>
              <a:rPr lang="en-US" sz="4800" dirty="0">
                <a:solidFill>
                  <a:srgbClr val="0000FF"/>
                </a:solidFill>
                <a:latin typeface="Arial" charset="0"/>
              </a:rPr>
              <a:t> </a:t>
            </a:r>
            <a:r>
              <a:rPr lang="en-US" sz="4800" dirty="0" err="1">
                <a:solidFill>
                  <a:srgbClr val="0000FF"/>
                </a:solidFill>
                <a:latin typeface="Arial" charset="0"/>
              </a:rPr>
              <a:t>trên</a:t>
            </a:r>
            <a:r>
              <a:rPr lang="en-US" sz="4800" dirty="0">
                <a:solidFill>
                  <a:srgbClr val="0000FF"/>
                </a:solidFill>
                <a:latin typeface="Arial" charset="0"/>
              </a:rPr>
              <a:t> </a:t>
            </a:r>
            <a:r>
              <a:rPr lang="en-US" sz="4800" dirty="0" err="1">
                <a:solidFill>
                  <a:srgbClr val="0000FF"/>
                </a:solidFill>
                <a:latin typeface="Arial" charset="0"/>
              </a:rPr>
              <a:t>động</a:t>
            </a:r>
            <a:r>
              <a:rPr lang="en-US" sz="4800" dirty="0">
                <a:solidFill>
                  <a:srgbClr val="0000FF"/>
                </a:solidFill>
                <a:latin typeface="Arial" charset="0"/>
              </a:rPr>
              <a:t> </a:t>
            </a:r>
            <a:r>
              <a:rPr lang="en-US" sz="4800" dirty="0" err="1">
                <a:solidFill>
                  <a:srgbClr val="0000FF"/>
                </a:solidFill>
                <a:latin typeface="Arial" charset="0"/>
              </a:rPr>
              <a:t>vật</a:t>
            </a:r>
            <a:r>
              <a:rPr lang="en-US" sz="4800" dirty="0">
                <a:solidFill>
                  <a:srgbClr val="0000FF"/>
                </a:solidFill>
                <a:latin typeface="Arial" charset="0"/>
              </a:rPr>
              <a:t> </a:t>
            </a:r>
            <a:r>
              <a:rPr lang="en-US" sz="4800" dirty="0" err="1">
                <a:solidFill>
                  <a:srgbClr val="0000FF"/>
                </a:solidFill>
                <a:latin typeface="Arial" charset="0"/>
              </a:rPr>
              <a:t>khác</a:t>
            </a:r>
            <a:endParaRPr lang="en-US" sz="4800" dirty="0">
              <a:solidFill>
                <a:srgbClr val="0000FF"/>
              </a:solidFill>
              <a:latin typeface="Arial" charset="0"/>
            </a:endParaRPr>
          </a:p>
        </p:txBody>
      </p:sp>
      <p:pic>
        <p:nvPicPr>
          <p:cNvPr id="45070" name="ctl00_MainContentPlaceHolder_ucNewsDetail_imgNews" descr="catragiun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1669255"/>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Text Box 15"/>
          <p:cNvSpPr txBox="1">
            <a:spLocks noChangeArrowheads="1"/>
          </p:cNvSpPr>
          <p:nvPr/>
        </p:nvSpPr>
        <p:spPr bwMode="auto">
          <a:xfrm>
            <a:off x="152400" y="5214937"/>
            <a:ext cx="8382000" cy="436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sz="3900">
                <a:solidFill>
                  <a:srgbClr val="0000FF"/>
                </a:solidFill>
                <a:latin typeface="Arial" charset="0"/>
              </a:rPr>
              <a:t>- Nguồn nước không qua xử lý, bị ô nhiễm, trong nước có nhiều trứng giun làm cá bị bệnh.</a:t>
            </a:r>
          </a:p>
          <a:p>
            <a:pPr algn="just"/>
            <a:r>
              <a:rPr lang="en-US" sz="3900">
                <a:solidFill>
                  <a:srgbClr val="0000FF"/>
                </a:solidFill>
                <a:latin typeface="Arial" charset="0"/>
              </a:rPr>
              <a:t> Giun tròn lấy chất dinh dưỡng làm tổn thương da, đuôi, ruột... ảnh hưởng tới quá trình phát dục ở cá làm cá chậm lớn.</a:t>
            </a:r>
          </a:p>
        </p:txBody>
      </p:sp>
      <p:pic>
        <p:nvPicPr>
          <p:cNvPr id="45072" name="Picture 16" descr="cc9vong-doi-141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3555"/>
            <a:ext cx="8686800"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Text Box 17"/>
          <p:cNvSpPr txBox="1">
            <a:spLocks noChangeArrowheads="1"/>
          </p:cNvSpPr>
          <p:nvPr/>
        </p:nvSpPr>
        <p:spPr bwMode="auto">
          <a:xfrm>
            <a:off x="152400" y="8298655"/>
            <a:ext cx="8382000" cy="826598"/>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Vòng đời giun kí sinh ở chó</a:t>
            </a:r>
          </a:p>
        </p:txBody>
      </p:sp>
    </p:spTree>
    <p:extLst>
      <p:ext uri="{BB962C8B-B14F-4D97-AF65-F5344CB8AC3E}">
        <p14:creationId xmlns:p14="http://schemas.microsoft.com/office/powerpoint/2010/main" val="2078270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randombar(horizontal)">
                                      <p:cBhvr>
                                        <p:cTn id="7" dur="500"/>
                                        <p:tgtEl>
                                          <p:spTgt spid="45069"/>
                                        </p:tgtEl>
                                      </p:cBhvr>
                                    </p:animEffect>
                                  </p:childTnLst>
                                </p:cTn>
                              </p:par>
                              <p:par>
                                <p:cTn id="8" presetID="14" presetClass="entr" presetSubtype="10" fill="hold" nodeType="withEffect">
                                  <p:stCondLst>
                                    <p:cond delay="0"/>
                                  </p:stCondLst>
                                  <p:childTnLst>
                                    <p:set>
                                      <p:cBhvr>
                                        <p:cTn id="9" dur="1" fill="hold">
                                          <p:stCondLst>
                                            <p:cond delay="0"/>
                                          </p:stCondLst>
                                        </p:cTn>
                                        <p:tgtEl>
                                          <p:spTgt spid="45070"/>
                                        </p:tgtEl>
                                        <p:attrNameLst>
                                          <p:attrName>style.visibility</p:attrName>
                                        </p:attrNameLst>
                                      </p:cBhvr>
                                      <p:to>
                                        <p:strVal val="visible"/>
                                      </p:to>
                                    </p:set>
                                    <p:animEffect transition="in" filter="randombar(horizontal)">
                                      <p:cBhvr>
                                        <p:cTn id="10" dur="500"/>
                                        <p:tgtEl>
                                          <p:spTgt spid="45070"/>
                                        </p:tgtEl>
                                      </p:cBhvr>
                                    </p:animEffect>
                                  </p:childTnLst>
                                </p:cTn>
                              </p:par>
                              <p:par>
                                <p:cTn id="11" presetID="14" presetClass="entr" presetSubtype="10" fill="hold" nodeType="withEffect">
                                  <p:stCondLst>
                                    <p:cond delay="0"/>
                                  </p:stCondLst>
                                  <p:childTnLst>
                                    <p:set>
                                      <p:cBhvr>
                                        <p:cTn id="12" dur="1" fill="hold">
                                          <p:stCondLst>
                                            <p:cond delay="0"/>
                                          </p:stCondLst>
                                        </p:cTn>
                                        <p:tgtEl>
                                          <p:spTgt spid="45068"/>
                                        </p:tgtEl>
                                        <p:attrNameLst>
                                          <p:attrName>style.visibility</p:attrName>
                                        </p:attrNameLst>
                                      </p:cBhvr>
                                      <p:to>
                                        <p:strVal val="visible"/>
                                      </p:to>
                                    </p:set>
                                    <p:animEffect transition="in" filter="randombar(horizontal)">
                                      <p:cBhvr>
                                        <p:cTn id="13" dur="500"/>
                                        <p:tgtEl>
                                          <p:spTgt spid="450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5071"/>
                                        </p:tgtEl>
                                        <p:attrNameLst>
                                          <p:attrName>style.visibility</p:attrName>
                                        </p:attrNameLst>
                                      </p:cBhvr>
                                      <p:to>
                                        <p:strVal val="visible"/>
                                      </p:to>
                                    </p:set>
                                    <p:anim calcmode="lin" valueType="num">
                                      <p:cBhvr>
                                        <p:cTn id="18" dur="500" fill="hold"/>
                                        <p:tgtEl>
                                          <p:spTgt spid="45071"/>
                                        </p:tgtEl>
                                        <p:attrNameLst>
                                          <p:attrName>ppt_w</p:attrName>
                                        </p:attrNameLst>
                                      </p:cBhvr>
                                      <p:tavLst>
                                        <p:tav tm="0">
                                          <p:val>
                                            <p:fltVal val="0"/>
                                          </p:val>
                                        </p:tav>
                                        <p:tav tm="100000">
                                          <p:val>
                                            <p:strVal val="#ppt_w"/>
                                          </p:val>
                                        </p:tav>
                                      </p:tavLst>
                                    </p:anim>
                                    <p:anim calcmode="lin" valueType="num">
                                      <p:cBhvr>
                                        <p:cTn id="19" dur="500" fill="hold"/>
                                        <p:tgtEl>
                                          <p:spTgt spid="45071"/>
                                        </p:tgtEl>
                                        <p:attrNameLst>
                                          <p:attrName>ppt_h</p:attrName>
                                        </p:attrNameLst>
                                      </p:cBhvr>
                                      <p:tavLst>
                                        <p:tav tm="0">
                                          <p:val>
                                            <p:fltVal val="0"/>
                                          </p:val>
                                        </p:tav>
                                        <p:tav tm="100000">
                                          <p:val>
                                            <p:strVal val="#ppt_h"/>
                                          </p:val>
                                        </p:tav>
                                      </p:tavLst>
                                    </p:anim>
                                    <p:animEffect transition="in" filter="fade">
                                      <p:cBhvr>
                                        <p:cTn id="20" dur="500"/>
                                        <p:tgtEl>
                                          <p:spTgt spid="450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4507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50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P spid="45071" grpId="0"/>
      <p:bldP spid="45071" grpId="1"/>
      <p:bldP spid="4507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6497" descr="TIẾT CAN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1371600"/>
            <a:ext cx="5181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6498" descr="làm ruộ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0"/>
            <a:ext cx="5638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6499" descr="Nghich đất bẩ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6286500"/>
            <a:ext cx="581977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6500" descr="Chơi với thú cư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8676" y="6286500"/>
            <a:ext cx="6296024"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6501" descr="Nhiễm sán lá gan do ăn thức ăn số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485901"/>
            <a:ext cx="574675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6502" descr="Gỏi cá"/>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485900"/>
            <a:ext cx="70104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6503"/>
          <p:cNvSpPr>
            <a:spLocks noChangeArrowheads="1"/>
          </p:cNvSpPr>
          <p:nvPr/>
        </p:nvSpPr>
        <p:spPr bwMode="auto">
          <a:xfrm>
            <a:off x="609600" y="0"/>
            <a:ext cx="1706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eaLnBrk="1" hangingPunct="1"/>
            <a:r>
              <a:rPr lang="en-US" altLang="en-US" sz="6400" u="sng" dirty="0" err="1">
                <a:solidFill>
                  <a:schemeClr val="accent2"/>
                </a:solidFill>
                <a:latin typeface="Times New Roman" pitchFamily="18" charset="0"/>
              </a:rPr>
              <a:t>Một</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số</a:t>
            </a:r>
            <a:r>
              <a:rPr lang="en-US" altLang="en-US" sz="6400" u="sng" dirty="0">
                <a:solidFill>
                  <a:schemeClr val="accent2"/>
                </a:solidFill>
                <a:latin typeface="Times New Roman" pitchFamily="18" charset="0"/>
              </a:rPr>
              <a:t> </a:t>
            </a:r>
            <a:r>
              <a:rPr lang="en-US" altLang="en-US" sz="6400" b="1" u="sng" dirty="0" err="1">
                <a:solidFill>
                  <a:srgbClr val="FF0000"/>
                </a:solidFill>
                <a:latin typeface="Times New Roman" pitchFamily="18" charset="0"/>
                <a:hlinkClick r:id="rId8" action="ppaction://hlinksldjump"/>
              </a:rPr>
              <a:t>nguyên</a:t>
            </a:r>
            <a:r>
              <a:rPr lang="en-US" altLang="en-US" sz="6400" b="1" u="sng" dirty="0">
                <a:solidFill>
                  <a:srgbClr val="FF0000"/>
                </a:solidFill>
                <a:latin typeface="Times New Roman" pitchFamily="18" charset="0"/>
                <a:hlinkClick r:id="rId8" action="ppaction://hlinksldjump"/>
              </a:rPr>
              <a:t> </a:t>
            </a:r>
            <a:r>
              <a:rPr lang="en-US" altLang="en-US" sz="6400" b="1" u="sng" dirty="0" err="1">
                <a:solidFill>
                  <a:srgbClr val="FF0000"/>
                </a:solidFill>
                <a:latin typeface="Times New Roman" pitchFamily="18" charset="0"/>
                <a:hlinkClick r:id="rId8" action="ppaction://hlinksldjump"/>
              </a:rPr>
              <a:t>nhân</a:t>
            </a:r>
            <a:r>
              <a:rPr lang="en-US" altLang="en-US" sz="6400" u="sng" dirty="0">
                <a:solidFill>
                  <a:schemeClr val="accent2"/>
                </a:solidFill>
                <a:latin typeface="Times New Roman" pitchFamily="18" charset="0"/>
                <a:hlinkClick r:id="rId8" action="ppaction://hlinksldjump"/>
              </a:rPr>
              <a:t> </a:t>
            </a:r>
            <a:r>
              <a:rPr lang="en-US" altLang="en-US" sz="6400" u="sng" dirty="0" err="1">
                <a:solidFill>
                  <a:schemeClr val="accent2"/>
                </a:solidFill>
                <a:latin typeface="Times New Roman" pitchFamily="18" charset="0"/>
              </a:rPr>
              <a:t>dẫn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đến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mắc</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bệnh</a:t>
            </a:r>
            <a:r>
              <a:rPr lang="en-US" altLang="en-US" sz="6400" u="sng" dirty="0">
                <a:solidFill>
                  <a:schemeClr val="accent2"/>
                </a:solidFill>
                <a:latin typeface="Times New Roman" pitchFamily="18" charset="0"/>
              </a:rPr>
              <a:t> </a:t>
            </a:r>
          </a:p>
        </p:txBody>
      </p:sp>
    </p:spTree>
    <p:extLst>
      <p:ext uri="{BB962C8B-B14F-4D97-AF65-F5344CB8AC3E}">
        <p14:creationId xmlns:p14="http://schemas.microsoft.com/office/powerpoint/2010/main" val="149253108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endParaRPr lang="en-US" alt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151" y="261938"/>
            <a:ext cx="17608550" cy="10101263"/>
          </a:xfrm>
        </p:spPr>
      </p:pic>
    </p:spTree>
    <p:extLst>
      <p:ext uri="{BB962C8B-B14F-4D97-AF65-F5344CB8AC3E}">
        <p14:creationId xmlns:p14="http://schemas.microsoft.com/office/powerpoint/2010/main" val="391517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524000" y="0"/>
            <a:ext cx="16073697" cy="10464403"/>
          </a:xfrm>
          <a:prstGeom prst="rect">
            <a:avLst/>
          </a:prstGeom>
        </p:spPr>
        <p:txBody>
          <a:bodyPr wrap="square" lIns="0" tIns="0" rIns="0" bIns="0" rtlCol="0" anchor="t">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a:t>
            </a: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mềm</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và</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tròn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hình</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ống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thuôn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hai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đầu</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không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đối</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dài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có</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các</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đôi</a:t>
            </a:r>
            <a:r>
              <a:rPr lang="en-US" sz="4000" i="1" dirty="0">
                <a:latin typeface="Times New Roman" pitchFamily="18" charset="0"/>
                <a:cs typeface="Times New Roman" pitchFamily="18" charset="0"/>
              </a:rPr>
              <a:t> chi </a:t>
            </a:r>
            <a:r>
              <a:rPr lang="en-US" sz="4000" i="1" dirty="0" err="1">
                <a:latin typeface="Times New Roman" pitchFamily="18" charset="0"/>
                <a:cs typeface="Times New Roman" pitchFamily="18" charset="0"/>
              </a:rPr>
              <a:t>bên</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xốp</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kì</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gỏi</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571500" indent="-571500" algn="just">
              <a:buFontTx/>
              <a:buChar char="-"/>
            </a:pPr>
            <a:endParaRPr lang="en-US" sz="4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42900"/>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172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82" y="190500"/>
            <a:ext cx="7239000" cy="769441"/>
          </a:xfrm>
          <a:prstGeom prst="rect">
            <a:avLst/>
          </a:prstGeom>
          <a:solidFill>
            <a:srgbClr val="92D050"/>
          </a:solidFill>
        </p:spPr>
        <p:txBody>
          <a:bodyPr wrap="square" rtlCol="0">
            <a:spAutoFit/>
          </a:bodyPr>
          <a:lstStyle/>
          <a:p>
            <a:r>
              <a:rPr lang="en-US" sz="4400" dirty="0" err="1">
                <a:latin typeface="Times New Roman" pitchFamily="18" charset="0"/>
                <a:cs typeface="Times New Roman" pitchFamily="18" charset="0"/>
              </a:rPr>
              <a:t>Nhận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biết</a:t>
            </a:r>
            <a:r>
              <a:rPr lang="en-US" sz="4400" dirty="0">
                <a:latin typeface="Times New Roman" pitchFamily="18" charset="0"/>
                <a:cs typeface="Times New Roman" pitchFamily="18" charset="0"/>
              </a:rPr>
              <a:t> ĐVKXS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ĐVCXS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7300"/>
            <a:ext cx="341578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158" y="1272073"/>
            <a:ext cx="364294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80626"/>
            <a:ext cx="3965099" cy="650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765" y="1257300"/>
            <a:ext cx="342663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383" y="4770099"/>
            <a:ext cx="3289818" cy="326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0400" y="1257299"/>
            <a:ext cx="375278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13" y="4931279"/>
            <a:ext cx="3491455" cy="310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4504" y="4755326"/>
            <a:ext cx="3804796"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1531" y="4770099"/>
            <a:ext cx="3578869" cy="318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0400" y="4755326"/>
            <a:ext cx="3657600"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63440" y="8877300"/>
            <a:ext cx="5410200" cy="769441"/>
          </a:xfrm>
          <a:prstGeom prst="rect">
            <a:avLst/>
          </a:prstGeom>
          <a:solidFill>
            <a:schemeClr val="tx2">
              <a:lumMod val="60000"/>
              <a:lumOff val="40000"/>
            </a:schemeClr>
          </a:solidFill>
        </p:spPr>
        <p:txBody>
          <a:bodyPr wrap="square" rtlCol="0">
            <a:spAutoFit/>
          </a:bodyPr>
          <a:lstStyle/>
          <a:p>
            <a:r>
              <a:rPr lang="en-US" sz="4400" b="1" dirty="0">
                <a:latin typeface="Times New Roman" pitchFamily="18" charset="0"/>
                <a:cs typeface="Times New Roman" pitchFamily="18" charset="0"/>
              </a:rPr>
              <a:t>ĐVKXS: 1, 4, 6, 8, 9</a:t>
            </a:r>
          </a:p>
        </p:txBody>
      </p:sp>
      <p:sp>
        <p:nvSpPr>
          <p:cNvPr id="4" name="TextBox 3"/>
          <p:cNvSpPr txBox="1"/>
          <p:nvPr/>
        </p:nvSpPr>
        <p:spPr>
          <a:xfrm>
            <a:off x="9716682" y="8877299"/>
            <a:ext cx="5294718" cy="769441"/>
          </a:xfrm>
          <a:prstGeom prst="rect">
            <a:avLst/>
          </a:prstGeom>
          <a:solidFill>
            <a:srgbClr val="FFC000"/>
          </a:solidFill>
        </p:spPr>
        <p:txBody>
          <a:bodyPr wrap="square" rtlCol="0">
            <a:spAutoFit/>
          </a:bodyPr>
          <a:lstStyle/>
          <a:p>
            <a:r>
              <a:rPr lang="en-US" sz="4400" b="1" dirty="0">
                <a:latin typeface="Times New Roman" pitchFamily="18" charset="0"/>
                <a:cs typeface="Times New Roman" pitchFamily="18" charset="0"/>
              </a:rPr>
              <a:t>ĐVCXS: 2, 3, 5, 7, 10</a:t>
            </a:r>
          </a:p>
        </p:txBody>
      </p:sp>
      <p:sp>
        <p:nvSpPr>
          <p:cNvPr id="5" name="Rectangle 4"/>
          <p:cNvSpPr/>
          <p:nvPr/>
        </p:nvSpPr>
        <p:spPr>
          <a:xfrm>
            <a:off x="228600"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1</a:t>
            </a:r>
          </a:p>
        </p:txBody>
      </p:sp>
      <p:sp>
        <p:nvSpPr>
          <p:cNvPr id="17" name="Rectangle 16"/>
          <p:cNvSpPr/>
          <p:nvPr/>
        </p:nvSpPr>
        <p:spPr>
          <a:xfrm>
            <a:off x="3888656"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2</a:t>
            </a:r>
          </a:p>
        </p:txBody>
      </p:sp>
      <p:sp>
        <p:nvSpPr>
          <p:cNvPr id="18" name="Rectangle 17"/>
          <p:cNvSpPr/>
          <p:nvPr/>
        </p:nvSpPr>
        <p:spPr>
          <a:xfrm>
            <a:off x="6934200"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3</a:t>
            </a:r>
          </a:p>
        </p:txBody>
      </p:sp>
      <p:sp>
        <p:nvSpPr>
          <p:cNvPr id="19" name="Rectangle 18"/>
          <p:cNvSpPr/>
          <p:nvPr/>
        </p:nvSpPr>
        <p:spPr>
          <a:xfrm>
            <a:off x="11203765"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4</a:t>
            </a:r>
          </a:p>
        </p:txBody>
      </p:sp>
      <p:sp>
        <p:nvSpPr>
          <p:cNvPr id="20" name="Rectangle 19"/>
          <p:cNvSpPr/>
          <p:nvPr/>
        </p:nvSpPr>
        <p:spPr>
          <a:xfrm>
            <a:off x="14718263" y="1288402"/>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5</a:t>
            </a:r>
          </a:p>
        </p:txBody>
      </p:sp>
      <p:sp>
        <p:nvSpPr>
          <p:cNvPr id="21" name="Rectangle 20"/>
          <p:cNvSpPr/>
          <p:nvPr/>
        </p:nvSpPr>
        <p:spPr>
          <a:xfrm>
            <a:off x="228600" y="493127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6</a:t>
            </a:r>
          </a:p>
        </p:txBody>
      </p:sp>
      <p:sp>
        <p:nvSpPr>
          <p:cNvPr id="22" name="Rectangle 21"/>
          <p:cNvSpPr/>
          <p:nvPr/>
        </p:nvSpPr>
        <p:spPr>
          <a:xfrm>
            <a:off x="3709168" y="4878405"/>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7</a:t>
            </a:r>
          </a:p>
        </p:txBody>
      </p:sp>
      <p:sp>
        <p:nvSpPr>
          <p:cNvPr id="23" name="Rectangle 22"/>
          <p:cNvSpPr/>
          <p:nvPr/>
        </p:nvSpPr>
        <p:spPr>
          <a:xfrm>
            <a:off x="707895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8</a:t>
            </a:r>
          </a:p>
        </p:txBody>
      </p:sp>
      <p:sp>
        <p:nvSpPr>
          <p:cNvPr id="24" name="Rectangle 23"/>
          <p:cNvSpPr/>
          <p:nvPr/>
        </p:nvSpPr>
        <p:spPr>
          <a:xfrm>
            <a:off x="11051531" y="4795758"/>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9</a:t>
            </a:r>
          </a:p>
        </p:txBody>
      </p:sp>
      <p:sp>
        <p:nvSpPr>
          <p:cNvPr id="25" name="Rectangle 24"/>
          <p:cNvSpPr/>
          <p:nvPr/>
        </p:nvSpPr>
        <p:spPr>
          <a:xfrm>
            <a:off x="1471826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latin typeface="Times New Roman" pitchFamily="18" charset="0"/>
                <a:cs typeface="Times New Roman" pitchFamily="18" charset="0"/>
              </a:rPr>
              <a:t>10</a:t>
            </a:r>
          </a:p>
        </p:txBody>
      </p:sp>
    </p:spTree>
    <p:extLst>
      <p:ext uri="{BB962C8B-B14F-4D97-AF65-F5344CB8AC3E}">
        <p14:creationId xmlns:p14="http://schemas.microsoft.com/office/powerpoint/2010/main" val="1040248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barn(inVertical)">
                                      <p:cBhvr>
                                        <p:cTn id="17" dur="5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315"/>
                                        </p:tgtEl>
                                        <p:attrNameLst>
                                          <p:attrName>style.visibility</p:attrName>
                                        </p:attrNameLst>
                                      </p:cBhvr>
                                      <p:to>
                                        <p:strVal val="visible"/>
                                      </p:to>
                                    </p:set>
                                    <p:animEffect transition="in" filter="barn(inVertical)">
                                      <p:cBhvr>
                                        <p:cTn id="27" dur="500"/>
                                        <p:tgtEl>
                                          <p:spTgt spid="133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316"/>
                                        </p:tgtEl>
                                        <p:attrNameLst>
                                          <p:attrName>style.visibility</p:attrName>
                                        </p:attrNameLst>
                                      </p:cBhvr>
                                      <p:to>
                                        <p:strVal val="visible"/>
                                      </p:to>
                                    </p:set>
                                    <p:animEffect transition="in" filter="barn(inVertical)">
                                      <p:cBhvr>
                                        <p:cTn id="37" dur="500"/>
                                        <p:tgtEl>
                                          <p:spTgt spid="133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317"/>
                                        </p:tgtEl>
                                        <p:attrNameLst>
                                          <p:attrName>style.visibility</p:attrName>
                                        </p:attrNameLst>
                                      </p:cBhvr>
                                      <p:to>
                                        <p:strVal val="visible"/>
                                      </p:to>
                                    </p:set>
                                    <p:animEffect transition="in" filter="barn(inVertical)">
                                      <p:cBhvr>
                                        <p:cTn id="47" dur="500"/>
                                        <p:tgtEl>
                                          <p:spTgt spid="133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320"/>
                                        </p:tgtEl>
                                        <p:attrNameLst>
                                          <p:attrName>style.visibility</p:attrName>
                                        </p:attrNameLst>
                                      </p:cBhvr>
                                      <p:to>
                                        <p:strVal val="visible"/>
                                      </p:to>
                                    </p:set>
                                    <p:animEffect transition="in" filter="barn(inVertical)">
                                      <p:cBhvr>
                                        <p:cTn id="57" dur="500"/>
                                        <p:tgtEl>
                                          <p:spTgt spid="133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321"/>
                                        </p:tgtEl>
                                        <p:attrNameLst>
                                          <p:attrName>style.visibility</p:attrName>
                                        </p:attrNameLst>
                                      </p:cBhvr>
                                      <p:to>
                                        <p:strVal val="visible"/>
                                      </p:to>
                                    </p:set>
                                    <p:animEffect transition="in" filter="barn(inVertical)">
                                      <p:cBhvr>
                                        <p:cTn id="67" dur="500"/>
                                        <p:tgtEl>
                                          <p:spTgt spid="1332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319"/>
                                        </p:tgtEl>
                                        <p:attrNameLst>
                                          <p:attrName>style.visibility</p:attrName>
                                        </p:attrNameLst>
                                      </p:cBhvr>
                                      <p:to>
                                        <p:strVal val="visible"/>
                                      </p:to>
                                    </p:set>
                                    <p:animEffect transition="in" filter="barn(inVertical)">
                                      <p:cBhvr>
                                        <p:cTn id="77" dur="500"/>
                                        <p:tgtEl>
                                          <p:spTgt spid="133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3322"/>
                                        </p:tgtEl>
                                        <p:attrNameLst>
                                          <p:attrName>style.visibility</p:attrName>
                                        </p:attrNameLst>
                                      </p:cBhvr>
                                      <p:to>
                                        <p:strVal val="visible"/>
                                      </p:to>
                                    </p:set>
                                    <p:animEffect transition="in" filter="barn(inVertical)">
                                      <p:cBhvr>
                                        <p:cTn id="87" dur="500"/>
                                        <p:tgtEl>
                                          <p:spTgt spid="133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3323"/>
                                        </p:tgtEl>
                                        <p:attrNameLst>
                                          <p:attrName>style.visibility</p:attrName>
                                        </p:attrNameLst>
                                      </p:cBhvr>
                                      <p:to>
                                        <p:strVal val="visible"/>
                                      </p:to>
                                    </p:set>
                                    <p:animEffect transition="in" filter="barn(inVertical)">
                                      <p:cBhvr>
                                        <p:cTn id="97" dur="500"/>
                                        <p:tgtEl>
                                          <p:spTgt spid="1332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arn(inVertic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3324"/>
                                        </p:tgtEl>
                                        <p:attrNameLst>
                                          <p:attrName>style.visibility</p:attrName>
                                        </p:attrNameLst>
                                      </p:cBhvr>
                                      <p:to>
                                        <p:strVal val="visible"/>
                                      </p:to>
                                    </p:set>
                                    <p:animEffect transition="in" filter="barn(inVertical)">
                                      <p:cBhvr>
                                        <p:cTn id="107" dur="500"/>
                                        <p:tgtEl>
                                          <p:spTgt spid="133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barn(inVertical)">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barn(inVertical)">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7696200" cy="1592262"/>
          </a:xfrm>
          <a:solidFill>
            <a:srgbClr val="92D050"/>
          </a:solidFill>
        </p:spPr>
        <p:txBody>
          <a:bodyPr>
            <a:normAutofit/>
          </a:bodyPr>
          <a:lstStyle/>
          <a:p>
            <a:r>
              <a:rPr lang="en-US" sz="6600" dirty="0">
                <a:latin typeface="Times New Roman" pitchFamily="18" charset="0"/>
                <a:cs typeface="Times New Roman" pitchFamily="18" charset="0"/>
              </a:rPr>
              <a:t>3. </a:t>
            </a:r>
            <a:r>
              <a:rPr lang="en-US" sz="6600" dirty="0" err="1">
                <a:latin typeface="Times New Roman" pitchFamily="18" charset="0"/>
                <a:cs typeface="Times New Roman" pitchFamily="18" charset="0"/>
              </a:rPr>
              <a:t>Ngành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Thân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mềm</a:t>
            </a:r>
            <a:endParaRPr lang="en-US" sz="6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90900"/>
            <a:ext cx="6477000" cy="656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18" y="1181100"/>
            <a:ext cx="7696200" cy="56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579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ãá»c gáº¡o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20"/>
            <a:ext cx="92964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ChangeArrowheads="1"/>
          </p:cNvSpPr>
          <p:nvPr/>
        </p:nvSpPr>
        <p:spPr bwMode="auto">
          <a:xfrm>
            <a:off x="95250" y="411003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Ốc</a:t>
            </a:r>
            <a:r>
              <a:rPr lang="en-US" altLang="en-US" sz="5400" dirty="0">
                <a:solidFill>
                  <a:srgbClr val="FF0000"/>
                </a:solidFill>
              </a:rPr>
              <a:t> </a:t>
            </a:r>
            <a:r>
              <a:rPr lang="en-US" altLang="en-US" sz="5400" dirty="0" err="1">
                <a:solidFill>
                  <a:srgbClr val="FF0000"/>
                </a:solidFill>
              </a:rPr>
              <a:t>gạo</a:t>
            </a:r>
            <a:endParaRPr lang="en-US" altLang="en-US" sz="5400" dirty="0">
              <a:solidFill>
                <a:srgbClr val="FF0000"/>
              </a:solidFill>
            </a:endParaRPr>
          </a:p>
        </p:txBody>
      </p:sp>
      <p:pic>
        <p:nvPicPr>
          <p:cNvPr id="8196" name="Picture 9" descr="H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2761"/>
            <a:ext cx="92487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57150" y="508158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Hến</a:t>
            </a:r>
            <a:endParaRPr lang="en-US" altLang="en-US" sz="5400" dirty="0">
              <a:solidFill>
                <a:srgbClr val="FF0000"/>
              </a:solidFill>
            </a:endParaRPr>
          </a:p>
        </p:txBody>
      </p:sp>
      <p:pic>
        <p:nvPicPr>
          <p:cNvPr id="8198" name="Picture 5" descr="「MỰC ỐNG KHỔNG LỒ」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1" y="73820"/>
            <a:ext cx="9051926" cy="599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7"/>
          <p:cNvSpPr>
            <a:spLocks/>
          </p:cNvSpPr>
          <p:nvPr/>
        </p:nvSpPr>
        <p:spPr bwMode="auto">
          <a:xfrm>
            <a:off x="9239251" y="90488"/>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Mực</a:t>
            </a:r>
            <a:r>
              <a:rPr lang="en-US" altLang="en-US" sz="5400" dirty="0">
                <a:solidFill>
                  <a:srgbClr val="FF0000"/>
                </a:solidFill>
              </a:rPr>
              <a:t>  </a:t>
            </a:r>
            <a:endParaRPr lang="en-US" altLang="en-US" sz="5400" dirty="0"/>
          </a:p>
        </p:txBody>
      </p:sp>
      <p:pic>
        <p:nvPicPr>
          <p:cNvPr id="8200" name="Picture 10" descr="7 vu bach tuoc tan cong nguoi ly ky tren the gi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0" y="5055395"/>
            <a:ext cx="90455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27"/>
          <p:cNvSpPr>
            <a:spLocks/>
          </p:cNvSpPr>
          <p:nvPr/>
        </p:nvSpPr>
        <p:spPr bwMode="auto">
          <a:xfrm>
            <a:off x="14281151" y="4941095"/>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Bạch</a:t>
            </a:r>
            <a:r>
              <a:rPr lang="en-US" altLang="en-US" sz="5400" dirty="0">
                <a:solidFill>
                  <a:srgbClr val="FF0000"/>
                </a:solidFill>
              </a:rPr>
              <a:t> </a:t>
            </a:r>
            <a:r>
              <a:rPr lang="en-US" altLang="en-US" sz="5400" dirty="0" err="1">
                <a:solidFill>
                  <a:srgbClr val="FF0000"/>
                </a:solidFill>
              </a:rPr>
              <a:t>tuột</a:t>
            </a:r>
            <a:r>
              <a:rPr lang="en-US" altLang="en-US" sz="5400" dirty="0">
                <a:solidFill>
                  <a:srgbClr val="FF0000"/>
                </a:solidFill>
              </a:rPr>
              <a:t>  </a:t>
            </a:r>
            <a:endParaRPr lang="en-US" altLang="en-US" sz="5400" dirty="0"/>
          </a:p>
        </p:txBody>
      </p:sp>
    </p:spTree>
    <p:extLst>
      <p:ext uri="{BB962C8B-B14F-4D97-AF65-F5344CB8AC3E}">
        <p14:creationId xmlns:p14="http://schemas.microsoft.com/office/powerpoint/2010/main" val="136297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Vertical)">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barn(inVertical)">
                                      <p:cBhvr>
                                        <p:cTn id="22" dur="500"/>
                                        <p:tgtEl>
                                          <p:spTgt spid="819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barn(inVertical)">
                                      <p:cBhvr>
                                        <p:cTn id="27" dur="500"/>
                                        <p:tgtEl>
                                          <p:spTgt spid="820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barn(inVertical)">
                                      <p:cBhvr>
                                        <p:cTn id="32" dur="500"/>
                                        <p:tgtEl>
                                          <p:spTgt spid="820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barn(inVertical)">
                                      <p:cBhvr>
                                        <p:cTn id="37" dur="500"/>
                                        <p:tgtEl>
                                          <p:spTgt spid="819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197"/>
                                        </p:tgtEl>
                                        <p:attrNameLst>
                                          <p:attrName>style.visibility</p:attrName>
                                        </p:attrNameLst>
                                      </p:cBhvr>
                                      <p:to>
                                        <p:strVal val="visible"/>
                                      </p:to>
                                    </p:set>
                                    <p:animEffect transition="in" filter="barn(inVertical)">
                                      <p:cBhvr>
                                        <p:cTn id="4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P spid="8199" grpId="0"/>
      <p:bldP spid="82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Trai s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1"/>
            <a:ext cx="57912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0" descr="So.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56388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9" descr="Bach tuoc.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4343400"/>
            <a:ext cx="5791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6"/>
          <p:cNvSpPr txBox="1">
            <a:spLocks noChangeArrowheads="1"/>
          </p:cNvSpPr>
          <p:nvPr/>
        </p:nvSpPr>
        <p:spPr bwMode="auto">
          <a:xfrm>
            <a:off x="762539" y="3200401"/>
            <a:ext cx="4367721"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Trai sông</a:t>
            </a:r>
          </a:p>
          <a:p>
            <a:pPr algn="ctr" eaLnBrk="1" hangingPunct="1"/>
            <a:r>
              <a:rPr lang="en-US" altLang="en-US">
                <a:solidFill>
                  <a:srgbClr val="006600"/>
                </a:solidFill>
                <a:cs typeface="Arial" charset="0"/>
              </a:rPr>
              <a:t>(Ở nước ngọt, vùi lấp)</a:t>
            </a:r>
          </a:p>
        </p:txBody>
      </p:sp>
      <p:sp>
        <p:nvSpPr>
          <p:cNvPr id="3085" name="Text Box 18"/>
          <p:cNvSpPr txBox="1">
            <a:spLocks noChangeArrowheads="1"/>
          </p:cNvSpPr>
          <p:nvPr/>
        </p:nvSpPr>
        <p:spPr bwMode="auto">
          <a:xfrm>
            <a:off x="488950" y="7569995"/>
            <a:ext cx="491490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 Bạch tuộc</a:t>
            </a:r>
          </a:p>
          <a:p>
            <a:pPr algn="ctr" eaLnBrk="1" hangingPunct="1"/>
            <a:r>
              <a:rPr lang="en-US" altLang="en-US">
                <a:solidFill>
                  <a:srgbClr val="006600"/>
                </a:solidFill>
                <a:cs typeface="Arial" charset="0"/>
              </a:rPr>
              <a:t> (Ở biển, bơi nhanh)</a:t>
            </a:r>
          </a:p>
        </p:txBody>
      </p:sp>
      <p:pic>
        <p:nvPicPr>
          <p:cNvPr id="922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9776" y="1"/>
            <a:ext cx="59436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9976" y="4343400"/>
            <a:ext cx="563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Box 16"/>
          <p:cNvSpPr txBox="1">
            <a:spLocks noChangeArrowheads="1"/>
          </p:cNvSpPr>
          <p:nvPr/>
        </p:nvSpPr>
        <p:spPr bwMode="auto">
          <a:xfrm>
            <a:off x="7471391" y="3200401"/>
            <a:ext cx="385957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Sò</a:t>
            </a:r>
          </a:p>
          <a:p>
            <a:pPr algn="ctr" eaLnBrk="1" hangingPunct="1"/>
            <a:r>
              <a:rPr lang="en-US" altLang="en-US">
                <a:solidFill>
                  <a:srgbClr val="006600"/>
                </a:solidFill>
                <a:cs typeface="Arial" charset="0"/>
              </a:rPr>
              <a:t>(Sống biển, vùi lấp)</a:t>
            </a:r>
          </a:p>
        </p:txBody>
      </p:sp>
      <p:sp>
        <p:nvSpPr>
          <p:cNvPr id="3090" name="TextBox 18"/>
          <p:cNvSpPr txBox="1">
            <a:spLocks noChangeArrowheads="1"/>
          </p:cNvSpPr>
          <p:nvPr/>
        </p:nvSpPr>
        <p:spPr bwMode="auto">
          <a:xfrm>
            <a:off x="7102843" y="7569995"/>
            <a:ext cx="3910866"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Mực</a:t>
            </a:r>
          </a:p>
          <a:p>
            <a:pPr algn="ctr" eaLnBrk="1" hangingPunct="1"/>
            <a:r>
              <a:rPr lang="en-US" altLang="en-US">
                <a:solidFill>
                  <a:srgbClr val="006600"/>
                </a:solidFill>
                <a:cs typeface="Arial" charset="0"/>
              </a:rPr>
              <a:t>(Ở biển, bơi nhanh)</a:t>
            </a:r>
          </a:p>
        </p:txBody>
      </p:sp>
      <p:sp>
        <p:nvSpPr>
          <p:cNvPr id="3091" name="TextBox 19"/>
          <p:cNvSpPr txBox="1">
            <a:spLocks noChangeArrowheads="1"/>
          </p:cNvSpPr>
          <p:nvPr/>
        </p:nvSpPr>
        <p:spPr bwMode="auto">
          <a:xfrm>
            <a:off x="13882528" y="3200401"/>
            <a:ext cx="3527747"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sên</a:t>
            </a:r>
          </a:p>
          <a:p>
            <a:pPr algn="ctr" eaLnBrk="1" hangingPunct="1"/>
            <a:r>
              <a:rPr lang="en-US" altLang="en-US">
                <a:solidFill>
                  <a:srgbClr val="006600"/>
                </a:solidFill>
                <a:cs typeface="Arial" charset="0"/>
              </a:rPr>
              <a:t>(Ở cạn, bò chậm)</a:t>
            </a:r>
          </a:p>
        </p:txBody>
      </p:sp>
      <p:sp>
        <p:nvSpPr>
          <p:cNvPr id="3100" name="Text Box 28"/>
          <p:cNvSpPr txBox="1">
            <a:spLocks noChangeArrowheads="1"/>
          </p:cNvSpPr>
          <p:nvPr/>
        </p:nvSpPr>
        <p:spPr bwMode="auto">
          <a:xfrm>
            <a:off x="12939177" y="7569995"/>
            <a:ext cx="4754045"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vặn</a:t>
            </a:r>
          </a:p>
          <a:p>
            <a:pPr algn="ctr" eaLnBrk="1" hangingPunct="1"/>
            <a:r>
              <a:rPr lang="en-US" altLang="en-US">
                <a:solidFill>
                  <a:srgbClr val="006600"/>
                </a:solidFill>
                <a:cs typeface="Arial" charset="0"/>
              </a:rPr>
              <a:t>(Ở nước ngọt, bò chậm)</a:t>
            </a:r>
          </a:p>
        </p:txBody>
      </p:sp>
      <p:pic>
        <p:nvPicPr>
          <p:cNvPr id="9229" name="Picture 12" descr="o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69776" y="4405313"/>
            <a:ext cx="59436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174625" y="8686800"/>
            <a:ext cx="1828800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lstStyle/>
          <a:p>
            <a:pPr marL="612317" indent="-612317">
              <a:lnSpc>
                <a:spcPct val="80000"/>
              </a:lnSpc>
              <a:spcBef>
                <a:spcPct val="20000"/>
              </a:spcBef>
            </a:pPr>
            <a:r>
              <a:rPr lang="en-US" altLang="en-US" sz="4300" b="1">
                <a:latin typeface="Times New Roman" pitchFamily="18" charset="0"/>
              </a:rPr>
              <a:t>     Tuy khác nhau về kích thước, về môi trường sống, lối sống, hình dạng.... Nhưng cấu tạo cơ thể thân mềm vẫn có những đặc điểm chung</a:t>
            </a:r>
          </a:p>
        </p:txBody>
      </p:sp>
    </p:spTree>
    <p:extLst>
      <p:ext uri="{BB962C8B-B14F-4D97-AF65-F5344CB8AC3E}">
        <p14:creationId xmlns:p14="http://schemas.microsoft.com/office/powerpoint/2010/main" val="2868078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additive="base">
                                        <p:cTn id="7" dur="500" fill="hold"/>
                                        <p:tgtEl>
                                          <p:spTgt spid="3083"/>
                                        </p:tgtEl>
                                        <p:attrNameLst>
                                          <p:attrName>ppt_x</p:attrName>
                                        </p:attrNameLst>
                                      </p:cBhvr>
                                      <p:tavLst>
                                        <p:tav tm="0">
                                          <p:val>
                                            <p:strVal val="#ppt_x"/>
                                          </p:val>
                                        </p:tav>
                                        <p:tav tm="100000">
                                          <p:val>
                                            <p:strVal val="#ppt_x"/>
                                          </p:val>
                                        </p:tav>
                                      </p:tavLst>
                                    </p:anim>
                                    <p:anim calcmode="lin" valueType="num">
                                      <p:cBhvr additive="base">
                                        <p:cTn id="8"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88"/>
                                        </p:tgtEl>
                                        <p:attrNameLst>
                                          <p:attrName>style.visibility</p:attrName>
                                        </p:attrNameLst>
                                      </p:cBhvr>
                                      <p:to>
                                        <p:strVal val="visible"/>
                                      </p:to>
                                    </p:set>
                                    <p:anim calcmode="lin" valueType="num">
                                      <p:cBhvr additive="base">
                                        <p:cTn id="13" dur="500" fill="hold"/>
                                        <p:tgtEl>
                                          <p:spTgt spid="3088"/>
                                        </p:tgtEl>
                                        <p:attrNameLst>
                                          <p:attrName>ppt_x</p:attrName>
                                        </p:attrNameLst>
                                      </p:cBhvr>
                                      <p:tavLst>
                                        <p:tav tm="0">
                                          <p:val>
                                            <p:strVal val="#ppt_x"/>
                                          </p:val>
                                        </p:tav>
                                        <p:tav tm="100000">
                                          <p:val>
                                            <p:strVal val="#ppt_x"/>
                                          </p:val>
                                        </p:tav>
                                      </p:tavLst>
                                    </p:anim>
                                    <p:anim calcmode="lin" valueType="num">
                                      <p:cBhvr additive="base">
                                        <p:cTn id="14"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91"/>
                                        </p:tgtEl>
                                        <p:attrNameLst>
                                          <p:attrName>style.visibility</p:attrName>
                                        </p:attrNameLst>
                                      </p:cBhvr>
                                      <p:to>
                                        <p:strVal val="visible"/>
                                      </p:to>
                                    </p:set>
                                    <p:anim calcmode="lin" valueType="num">
                                      <p:cBhvr additive="base">
                                        <p:cTn id="19" dur="500" fill="hold"/>
                                        <p:tgtEl>
                                          <p:spTgt spid="3091"/>
                                        </p:tgtEl>
                                        <p:attrNameLst>
                                          <p:attrName>ppt_x</p:attrName>
                                        </p:attrNameLst>
                                      </p:cBhvr>
                                      <p:tavLst>
                                        <p:tav tm="0">
                                          <p:val>
                                            <p:strVal val="#ppt_x"/>
                                          </p:val>
                                        </p:tav>
                                        <p:tav tm="100000">
                                          <p:val>
                                            <p:strVal val="#ppt_x"/>
                                          </p:val>
                                        </p:tav>
                                      </p:tavLst>
                                    </p:anim>
                                    <p:anim calcmode="lin" valueType="num">
                                      <p:cBhvr additive="base">
                                        <p:cTn id="20"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85"/>
                                        </p:tgtEl>
                                        <p:attrNameLst>
                                          <p:attrName>style.visibility</p:attrName>
                                        </p:attrNameLst>
                                      </p:cBhvr>
                                      <p:to>
                                        <p:strVal val="visible"/>
                                      </p:to>
                                    </p:set>
                                    <p:anim calcmode="lin" valueType="num">
                                      <p:cBhvr additive="base">
                                        <p:cTn id="25" dur="500" fill="hold"/>
                                        <p:tgtEl>
                                          <p:spTgt spid="3085"/>
                                        </p:tgtEl>
                                        <p:attrNameLst>
                                          <p:attrName>ppt_x</p:attrName>
                                        </p:attrNameLst>
                                      </p:cBhvr>
                                      <p:tavLst>
                                        <p:tav tm="0">
                                          <p:val>
                                            <p:strVal val="#ppt_x"/>
                                          </p:val>
                                        </p:tav>
                                        <p:tav tm="100000">
                                          <p:val>
                                            <p:strVal val="#ppt_x"/>
                                          </p:val>
                                        </p:tav>
                                      </p:tavLst>
                                    </p:anim>
                                    <p:anim calcmode="lin" valueType="num">
                                      <p:cBhvr additive="base">
                                        <p:cTn id="2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90"/>
                                        </p:tgtEl>
                                        <p:attrNameLst>
                                          <p:attrName>style.visibility</p:attrName>
                                        </p:attrNameLst>
                                      </p:cBhvr>
                                      <p:to>
                                        <p:strVal val="visible"/>
                                      </p:to>
                                    </p:set>
                                    <p:anim calcmode="lin" valueType="num">
                                      <p:cBhvr additive="base">
                                        <p:cTn id="31" dur="500" fill="hold"/>
                                        <p:tgtEl>
                                          <p:spTgt spid="3090"/>
                                        </p:tgtEl>
                                        <p:attrNameLst>
                                          <p:attrName>ppt_x</p:attrName>
                                        </p:attrNameLst>
                                      </p:cBhvr>
                                      <p:tavLst>
                                        <p:tav tm="0">
                                          <p:val>
                                            <p:strVal val="#ppt_x"/>
                                          </p:val>
                                        </p:tav>
                                        <p:tav tm="100000">
                                          <p:val>
                                            <p:strVal val="#ppt_x"/>
                                          </p:val>
                                        </p:tav>
                                      </p:tavLst>
                                    </p:anim>
                                    <p:anim calcmode="lin" valueType="num">
                                      <p:cBhvr additive="base">
                                        <p:cTn id="32" dur="5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00"/>
                                        </p:tgtEl>
                                        <p:attrNameLst>
                                          <p:attrName>style.visibility</p:attrName>
                                        </p:attrNameLst>
                                      </p:cBhvr>
                                      <p:to>
                                        <p:strVal val="visible"/>
                                      </p:to>
                                    </p:set>
                                    <p:anim calcmode="lin" valueType="num">
                                      <p:cBhvr additive="base">
                                        <p:cTn id="37" dur="500" fill="hold"/>
                                        <p:tgtEl>
                                          <p:spTgt spid="3100"/>
                                        </p:tgtEl>
                                        <p:attrNameLst>
                                          <p:attrName>ppt_x</p:attrName>
                                        </p:attrNameLst>
                                      </p:cBhvr>
                                      <p:tavLst>
                                        <p:tav tm="0">
                                          <p:val>
                                            <p:strVal val="#ppt_x"/>
                                          </p:val>
                                        </p:tav>
                                        <p:tav tm="100000">
                                          <p:val>
                                            <p:strVal val="#ppt_x"/>
                                          </p:val>
                                        </p:tav>
                                      </p:tavLst>
                                    </p:anim>
                                    <p:anim calcmode="lin" valueType="num">
                                      <p:cBhvr additive="base">
                                        <p:cTn id="38"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5" grpId="0"/>
      <p:bldP spid="3088" grpId="0"/>
      <p:bldP spid="3090" grpId="0"/>
      <p:bldP spid="3091" grpId="0"/>
      <p:bldP spid="3100"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icture 024"/>
          <p:cNvPicPr>
            <a:picLocks noChangeAspect="1" noChangeArrowheads="1"/>
          </p:cNvPicPr>
          <p:nvPr/>
        </p:nvPicPr>
        <p:blipFill>
          <a:blip r:embed="rId3">
            <a:lum bright="20000" contrast="62000"/>
            <a:extLst>
              <a:ext uri="{28A0092B-C50C-407E-A947-70E740481C1C}">
                <a14:useLocalDpi xmlns:a14="http://schemas.microsoft.com/office/drawing/2010/main" val="0"/>
              </a:ext>
            </a:extLst>
          </a:blip>
          <a:srcRect t="23599" r="10800" b="31599"/>
          <a:stretch>
            <a:fillRect/>
          </a:stretch>
        </p:blipFill>
        <p:spPr bwMode="auto">
          <a:xfrm>
            <a:off x="304800" y="1752601"/>
            <a:ext cx="17068800" cy="4376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5"/>
          <p:cNvSpPr>
            <a:spLocks noChangeArrowheads="1"/>
          </p:cNvSpPr>
          <p:nvPr/>
        </p:nvSpPr>
        <p:spPr bwMode="auto">
          <a:xfrm>
            <a:off x="7772400" y="22098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268" name="Rectangle 7"/>
          <p:cNvSpPr>
            <a:spLocks noChangeArrowheads="1"/>
          </p:cNvSpPr>
          <p:nvPr/>
        </p:nvSpPr>
        <p:spPr bwMode="auto">
          <a:xfrm>
            <a:off x="9144000" y="55245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69" name="Rectangle 9"/>
          <p:cNvSpPr>
            <a:spLocks noChangeArrowheads="1"/>
          </p:cNvSpPr>
          <p:nvPr/>
        </p:nvSpPr>
        <p:spPr bwMode="auto">
          <a:xfrm>
            <a:off x="17373600" y="3695700"/>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1</a:t>
            </a:r>
          </a:p>
        </p:txBody>
      </p:sp>
      <p:sp>
        <p:nvSpPr>
          <p:cNvPr id="11270" name="Rectangle 10"/>
          <p:cNvSpPr>
            <a:spLocks noChangeArrowheads="1"/>
          </p:cNvSpPr>
          <p:nvPr/>
        </p:nvSpPr>
        <p:spPr bwMode="auto">
          <a:xfrm>
            <a:off x="17373600" y="16383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2</a:t>
            </a:r>
          </a:p>
        </p:txBody>
      </p:sp>
      <p:sp>
        <p:nvSpPr>
          <p:cNvPr id="11271" name="Rectangle 11"/>
          <p:cNvSpPr>
            <a:spLocks noChangeArrowheads="1"/>
          </p:cNvSpPr>
          <p:nvPr/>
        </p:nvSpPr>
        <p:spPr bwMode="auto">
          <a:xfrm>
            <a:off x="17373600" y="23241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3</a:t>
            </a:r>
          </a:p>
        </p:txBody>
      </p:sp>
      <p:sp>
        <p:nvSpPr>
          <p:cNvPr id="11272" name="Rectangle 12"/>
          <p:cNvSpPr>
            <a:spLocks noChangeArrowheads="1"/>
          </p:cNvSpPr>
          <p:nvPr/>
        </p:nvSpPr>
        <p:spPr bwMode="auto">
          <a:xfrm>
            <a:off x="17373600" y="32385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4</a:t>
            </a:r>
          </a:p>
        </p:txBody>
      </p:sp>
      <p:sp>
        <p:nvSpPr>
          <p:cNvPr id="11273" name="Text Box 15"/>
          <p:cNvSpPr txBox="1">
            <a:spLocks noChangeArrowheads="1"/>
          </p:cNvSpPr>
          <p:nvPr/>
        </p:nvSpPr>
        <p:spPr bwMode="auto">
          <a:xfrm>
            <a:off x="1371600" y="6324601"/>
            <a:ext cx="16154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a:solidFill>
                  <a:srgbClr val="0000FF"/>
                </a:solidFill>
                <a:latin typeface="Times New Roman" pitchFamily="18" charset="0"/>
                <a:cs typeface="Times New Roman" pitchFamily="18" charset="0"/>
              </a:rPr>
              <a:t>Hình 21. Sơ đồ cấu tạo chung của đại diện thân mềm</a:t>
            </a:r>
          </a:p>
        </p:txBody>
      </p:sp>
      <p:sp>
        <p:nvSpPr>
          <p:cNvPr id="18447" name="Text Box 16"/>
          <p:cNvSpPr txBox="1">
            <a:spLocks noChangeArrowheads="1"/>
          </p:cNvSpPr>
          <p:nvPr/>
        </p:nvSpPr>
        <p:spPr bwMode="auto">
          <a:xfrm>
            <a:off x="457200" y="7467600"/>
            <a:ext cx="4419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just">
              <a:spcBef>
                <a:spcPct val="50000"/>
              </a:spcBef>
            </a:pPr>
            <a:r>
              <a:rPr lang="en-US" altLang="en-US" sz="5400">
                <a:solidFill>
                  <a:srgbClr val="0000FF"/>
                </a:solidFill>
                <a:latin typeface="Times New Roman" pitchFamily="18" charset="0"/>
                <a:cs typeface="Times New Roman" pitchFamily="18" charset="0"/>
              </a:rPr>
              <a:t>1. Chân</a:t>
            </a:r>
          </a:p>
        </p:txBody>
      </p:sp>
      <p:sp>
        <p:nvSpPr>
          <p:cNvPr id="11275" name="Rectangle 17"/>
          <p:cNvSpPr>
            <a:spLocks noChangeArrowheads="1"/>
          </p:cNvSpPr>
          <p:nvPr/>
        </p:nvSpPr>
        <p:spPr bwMode="auto">
          <a:xfrm>
            <a:off x="9144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Trai sông</a:t>
            </a:r>
          </a:p>
        </p:txBody>
      </p:sp>
      <p:sp>
        <p:nvSpPr>
          <p:cNvPr id="11276" name="Rectangle 18"/>
          <p:cNvSpPr>
            <a:spLocks noChangeArrowheads="1"/>
          </p:cNvSpPr>
          <p:nvPr/>
        </p:nvSpPr>
        <p:spPr bwMode="auto">
          <a:xfrm>
            <a:off x="99060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Ốc sên</a:t>
            </a:r>
          </a:p>
        </p:txBody>
      </p:sp>
      <p:sp>
        <p:nvSpPr>
          <p:cNvPr id="11277" name="Rectangle 19"/>
          <p:cNvSpPr>
            <a:spLocks noChangeArrowheads="1"/>
          </p:cNvSpPr>
          <p:nvPr/>
        </p:nvSpPr>
        <p:spPr bwMode="auto">
          <a:xfrm>
            <a:off x="14935200" y="5524500"/>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Arial" charset="0"/>
              </a:rPr>
              <a:t>Mực</a:t>
            </a:r>
          </a:p>
        </p:txBody>
      </p:sp>
      <p:sp>
        <p:nvSpPr>
          <p:cNvPr id="18451" name="Text Box 21"/>
          <p:cNvSpPr txBox="1">
            <a:spLocks noChangeArrowheads="1"/>
          </p:cNvSpPr>
          <p:nvPr/>
        </p:nvSpPr>
        <p:spPr bwMode="auto">
          <a:xfrm>
            <a:off x="457200" y="8312945"/>
            <a:ext cx="7620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2. Vỏ (hay mai) đá vôi</a:t>
            </a:r>
          </a:p>
        </p:txBody>
      </p:sp>
      <p:sp>
        <p:nvSpPr>
          <p:cNvPr id="18452" name="Text Box 22"/>
          <p:cNvSpPr txBox="1">
            <a:spLocks noChangeArrowheads="1"/>
          </p:cNvSpPr>
          <p:nvPr/>
        </p:nvSpPr>
        <p:spPr bwMode="auto">
          <a:xfrm>
            <a:off x="8534400" y="7558088"/>
            <a:ext cx="640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3. Ống tiêu hóa      </a:t>
            </a:r>
          </a:p>
        </p:txBody>
      </p:sp>
      <p:sp>
        <p:nvSpPr>
          <p:cNvPr id="18453" name="Text Box 23"/>
          <p:cNvSpPr txBox="1">
            <a:spLocks noChangeArrowheads="1"/>
          </p:cNvSpPr>
          <p:nvPr/>
        </p:nvSpPr>
        <p:spPr bwMode="auto">
          <a:xfrm>
            <a:off x="8534400" y="8358188"/>
            <a:ext cx="4876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4</a:t>
            </a:r>
            <a:r>
              <a:rPr lang="en-US" altLang="en-US" sz="5400">
                <a:solidFill>
                  <a:srgbClr val="0000FF"/>
                </a:solidFill>
                <a:latin typeface="Times New Roman" pitchFamily="18" charset="0"/>
                <a:cs typeface="Times New Roman" pitchFamily="18" charset="0"/>
              </a:rPr>
              <a:t>. Khoang áo</a:t>
            </a:r>
          </a:p>
        </p:txBody>
      </p:sp>
      <p:sp>
        <p:nvSpPr>
          <p:cNvPr id="18454" name="Text Box 24"/>
          <p:cNvSpPr txBox="1">
            <a:spLocks noChangeArrowheads="1"/>
          </p:cNvSpPr>
          <p:nvPr/>
        </p:nvSpPr>
        <p:spPr bwMode="auto">
          <a:xfrm>
            <a:off x="14478000" y="7558088"/>
            <a:ext cx="3657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5. </a:t>
            </a:r>
            <a:r>
              <a:rPr lang="en-US" altLang="en-US" sz="5400">
                <a:solidFill>
                  <a:srgbClr val="0000FF"/>
                </a:solidFill>
                <a:latin typeface="Times New Roman" pitchFamily="18" charset="0"/>
                <a:cs typeface="Times New Roman" pitchFamily="18" charset="0"/>
              </a:rPr>
              <a:t>Đầu</a:t>
            </a:r>
          </a:p>
        </p:txBody>
      </p:sp>
      <p:sp>
        <p:nvSpPr>
          <p:cNvPr id="11282" name="Rectangle 8"/>
          <p:cNvSpPr>
            <a:spLocks noChangeArrowheads="1"/>
          </p:cNvSpPr>
          <p:nvPr/>
        </p:nvSpPr>
        <p:spPr bwMode="auto">
          <a:xfrm>
            <a:off x="304800" y="4495800"/>
            <a:ext cx="6858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3" name="Rectangle 7"/>
          <p:cNvSpPr>
            <a:spLocks noChangeArrowheads="1"/>
          </p:cNvSpPr>
          <p:nvPr/>
        </p:nvSpPr>
        <p:spPr bwMode="auto">
          <a:xfrm>
            <a:off x="304800" y="3238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84" name="Rectangle 6"/>
          <p:cNvSpPr>
            <a:spLocks noChangeArrowheads="1"/>
          </p:cNvSpPr>
          <p:nvPr/>
        </p:nvSpPr>
        <p:spPr bwMode="auto">
          <a:xfrm>
            <a:off x="6858000" y="440055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5" name="Rectangle 6"/>
          <p:cNvSpPr>
            <a:spLocks noChangeArrowheads="1"/>
          </p:cNvSpPr>
          <p:nvPr/>
        </p:nvSpPr>
        <p:spPr bwMode="auto">
          <a:xfrm>
            <a:off x="8382000" y="52959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endParaRPr lang="vi-VN" altLang="en-US" sz="5000" b="1">
              <a:solidFill>
                <a:srgbClr val="000000"/>
              </a:solidFill>
              <a:latin typeface=".VnTime" pitchFamily="34" charset="0"/>
              <a:cs typeface="Arial" charset="0"/>
            </a:endParaRPr>
          </a:p>
        </p:txBody>
      </p:sp>
      <p:sp>
        <p:nvSpPr>
          <p:cNvPr id="11286" name="Rectangle 6"/>
          <p:cNvSpPr>
            <a:spLocks noChangeArrowheads="1"/>
          </p:cNvSpPr>
          <p:nvPr/>
        </p:nvSpPr>
        <p:spPr bwMode="auto">
          <a:xfrm>
            <a:off x="9144000" y="19812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87" name="Line 72"/>
          <p:cNvSpPr>
            <a:spLocks noChangeShapeType="1"/>
          </p:cNvSpPr>
          <p:nvPr/>
        </p:nvSpPr>
        <p:spPr bwMode="auto">
          <a:xfrm flipV="1">
            <a:off x="11582400" y="2209800"/>
            <a:ext cx="152400" cy="6858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88" name="Text Box 73"/>
          <p:cNvSpPr txBox="1">
            <a:spLocks noChangeArrowheads="1"/>
          </p:cNvSpPr>
          <p:nvPr/>
        </p:nvSpPr>
        <p:spPr bwMode="auto">
          <a:xfrm>
            <a:off x="11277600" y="1774032"/>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89" name="Line 74"/>
          <p:cNvSpPr>
            <a:spLocks noChangeShapeType="1"/>
          </p:cNvSpPr>
          <p:nvPr/>
        </p:nvSpPr>
        <p:spPr bwMode="auto">
          <a:xfrm flipH="1" flipV="1">
            <a:off x="9677400" y="2552700"/>
            <a:ext cx="914400" cy="457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0" name="Line 75"/>
          <p:cNvSpPr>
            <a:spLocks noChangeShapeType="1"/>
          </p:cNvSpPr>
          <p:nvPr/>
        </p:nvSpPr>
        <p:spPr bwMode="auto">
          <a:xfrm flipH="1" flipV="1">
            <a:off x="8077200" y="2895600"/>
            <a:ext cx="254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1" name="Line 78"/>
          <p:cNvSpPr>
            <a:spLocks noChangeShapeType="1"/>
          </p:cNvSpPr>
          <p:nvPr/>
        </p:nvSpPr>
        <p:spPr bwMode="auto">
          <a:xfrm flipV="1">
            <a:off x="7467600" y="4819650"/>
            <a:ext cx="10668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2" name="Line 79"/>
          <p:cNvSpPr>
            <a:spLocks noChangeShapeType="1"/>
          </p:cNvSpPr>
          <p:nvPr/>
        </p:nvSpPr>
        <p:spPr bwMode="auto">
          <a:xfrm flipH="1">
            <a:off x="9601200" y="4229100"/>
            <a:ext cx="152400" cy="11430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3" name="Rectangle 6"/>
          <p:cNvSpPr>
            <a:spLocks noChangeArrowheads="1"/>
          </p:cNvSpPr>
          <p:nvPr/>
        </p:nvSpPr>
        <p:spPr bwMode="auto">
          <a:xfrm>
            <a:off x="304800" y="23241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94" name="Text Box 82"/>
          <p:cNvSpPr txBox="1">
            <a:spLocks noChangeArrowheads="1"/>
          </p:cNvSpPr>
          <p:nvPr/>
        </p:nvSpPr>
        <p:spPr bwMode="auto">
          <a:xfrm>
            <a:off x="4572000" y="55245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95" name="Line 83"/>
          <p:cNvSpPr>
            <a:spLocks noChangeShapeType="1"/>
          </p:cNvSpPr>
          <p:nvPr/>
        </p:nvSpPr>
        <p:spPr bwMode="auto">
          <a:xfrm flipV="1">
            <a:off x="914400" y="2895600"/>
            <a:ext cx="16764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6" name="Line 84"/>
          <p:cNvSpPr>
            <a:spLocks noChangeShapeType="1"/>
          </p:cNvSpPr>
          <p:nvPr/>
        </p:nvSpPr>
        <p:spPr bwMode="auto">
          <a:xfrm flipV="1">
            <a:off x="914400" y="3352800"/>
            <a:ext cx="19812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7" name="Line 85"/>
          <p:cNvSpPr>
            <a:spLocks noChangeShapeType="1"/>
          </p:cNvSpPr>
          <p:nvPr/>
        </p:nvSpPr>
        <p:spPr bwMode="auto">
          <a:xfrm flipV="1">
            <a:off x="990600" y="4819650"/>
            <a:ext cx="7620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8" name="Line 86"/>
          <p:cNvSpPr>
            <a:spLocks noChangeShapeType="1"/>
          </p:cNvSpPr>
          <p:nvPr/>
        </p:nvSpPr>
        <p:spPr bwMode="auto">
          <a:xfrm flipH="1">
            <a:off x="5029200" y="4495800"/>
            <a:ext cx="0" cy="10287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9" name="Rectangle 5"/>
          <p:cNvSpPr>
            <a:spLocks noChangeArrowheads="1"/>
          </p:cNvSpPr>
          <p:nvPr/>
        </p:nvSpPr>
        <p:spPr bwMode="auto">
          <a:xfrm>
            <a:off x="13258800" y="2095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300" name="Rectangle 6"/>
          <p:cNvSpPr>
            <a:spLocks noChangeArrowheads="1"/>
          </p:cNvSpPr>
          <p:nvPr/>
        </p:nvSpPr>
        <p:spPr bwMode="auto">
          <a:xfrm>
            <a:off x="17373600" y="39243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301" name="Text Box 90"/>
          <p:cNvSpPr txBox="1">
            <a:spLocks noChangeArrowheads="1"/>
          </p:cNvSpPr>
          <p:nvPr/>
        </p:nvSpPr>
        <p:spPr bwMode="auto">
          <a:xfrm>
            <a:off x="17373600" y="33528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302" name="Rectangle 7"/>
          <p:cNvSpPr>
            <a:spLocks noChangeArrowheads="1"/>
          </p:cNvSpPr>
          <p:nvPr/>
        </p:nvSpPr>
        <p:spPr bwMode="auto">
          <a:xfrm>
            <a:off x="17373600" y="25527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303" name="Rectangle 6"/>
          <p:cNvSpPr>
            <a:spLocks noChangeArrowheads="1"/>
          </p:cNvSpPr>
          <p:nvPr/>
        </p:nvSpPr>
        <p:spPr bwMode="auto">
          <a:xfrm>
            <a:off x="17526000" y="1866900"/>
            <a:ext cx="7620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304" name="Line 93"/>
          <p:cNvSpPr>
            <a:spLocks noChangeShapeType="1"/>
          </p:cNvSpPr>
          <p:nvPr/>
        </p:nvSpPr>
        <p:spPr bwMode="auto">
          <a:xfrm>
            <a:off x="16611600" y="2438400"/>
            <a:ext cx="10668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5" name="Line 96"/>
          <p:cNvSpPr>
            <a:spLocks noChangeShapeType="1"/>
          </p:cNvSpPr>
          <p:nvPr/>
        </p:nvSpPr>
        <p:spPr bwMode="auto">
          <a:xfrm>
            <a:off x="16306800" y="2781300"/>
            <a:ext cx="10668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6" name="Line 97"/>
          <p:cNvSpPr>
            <a:spLocks noChangeShapeType="1"/>
          </p:cNvSpPr>
          <p:nvPr/>
        </p:nvSpPr>
        <p:spPr bwMode="auto">
          <a:xfrm>
            <a:off x="15849600" y="3771900"/>
            <a:ext cx="16764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7" name="Line 98"/>
          <p:cNvSpPr>
            <a:spLocks noChangeShapeType="1"/>
          </p:cNvSpPr>
          <p:nvPr/>
        </p:nvSpPr>
        <p:spPr bwMode="auto">
          <a:xfrm flipV="1">
            <a:off x="15240000" y="4248150"/>
            <a:ext cx="21336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8" name="Line 99"/>
          <p:cNvSpPr>
            <a:spLocks noChangeShapeType="1"/>
          </p:cNvSpPr>
          <p:nvPr/>
        </p:nvSpPr>
        <p:spPr bwMode="auto">
          <a:xfrm>
            <a:off x="13716000" y="2781300"/>
            <a:ext cx="12192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9" name="Oval 100"/>
          <p:cNvSpPr>
            <a:spLocks noChangeArrowheads="1"/>
          </p:cNvSpPr>
          <p:nvPr/>
        </p:nvSpPr>
        <p:spPr bwMode="auto">
          <a:xfrm>
            <a:off x="1676400" y="8496300"/>
            <a:ext cx="1371600" cy="8001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wrap="none" lIns="163284" tIns="81642" rIns="163284" bIns="81642" anchor="ctr"/>
          <a:lstStyle/>
          <a:p>
            <a:pPr eaLnBrk="1" hangingPunct="1"/>
            <a:endParaRPr lang="vi-VN" altLang="en-US" sz="3600">
              <a:solidFill>
                <a:srgbClr val="000000"/>
              </a:solidFill>
              <a:cs typeface="Arial" charset="0"/>
            </a:endParaRPr>
          </a:p>
        </p:txBody>
      </p:sp>
      <p:sp>
        <p:nvSpPr>
          <p:cNvPr id="18535" name="Oval 103"/>
          <p:cNvSpPr>
            <a:spLocks noChangeArrowheads="1"/>
          </p:cNvSpPr>
          <p:nvPr/>
        </p:nvSpPr>
        <p:spPr bwMode="auto">
          <a:xfrm>
            <a:off x="25400" y="2209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6" name="Oval 104"/>
          <p:cNvSpPr>
            <a:spLocks noChangeArrowheads="1"/>
          </p:cNvSpPr>
          <p:nvPr/>
        </p:nvSpPr>
        <p:spPr bwMode="auto">
          <a:xfrm>
            <a:off x="88392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7" name="Oval 105"/>
          <p:cNvSpPr>
            <a:spLocks noChangeArrowheads="1"/>
          </p:cNvSpPr>
          <p:nvPr/>
        </p:nvSpPr>
        <p:spPr bwMode="auto">
          <a:xfrm>
            <a:off x="17373600" y="1752600"/>
            <a:ext cx="9144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8" name="Oval 106"/>
          <p:cNvSpPr>
            <a:spLocks noChangeArrowheads="1"/>
          </p:cNvSpPr>
          <p:nvPr/>
        </p:nvSpPr>
        <p:spPr bwMode="auto">
          <a:xfrm>
            <a:off x="0" y="4495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9" name="Oval 107"/>
          <p:cNvSpPr>
            <a:spLocks noChangeArrowheads="1"/>
          </p:cNvSpPr>
          <p:nvPr/>
        </p:nvSpPr>
        <p:spPr bwMode="auto">
          <a:xfrm>
            <a:off x="0" y="31242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0" name="Oval 108"/>
          <p:cNvSpPr>
            <a:spLocks noChangeArrowheads="1"/>
          </p:cNvSpPr>
          <p:nvPr/>
        </p:nvSpPr>
        <p:spPr bwMode="auto">
          <a:xfrm>
            <a:off x="129540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1" name="Oval 109"/>
          <p:cNvSpPr>
            <a:spLocks noChangeArrowheads="1"/>
          </p:cNvSpPr>
          <p:nvPr/>
        </p:nvSpPr>
        <p:spPr bwMode="auto">
          <a:xfrm>
            <a:off x="6553200" y="4381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2" name="Oval 110"/>
          <p:cNvSpPr>
            <a:spLocks noChangeArrowheads="1"/>
          </p:cNvSpPr>
          <p:nvPr/>
        </p:nvSpPr>
        <p:spPr bwMode="auto">
          <a:xfrm>
            <a:off x="86868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3" name="Oval 111"/>
          <p:cNvSpPr>
            <a:spLocks noChangeArrowheads="1"/>
          </p:cNvSpPr>
          <p:nvPr/>
        </p:nvSpPr>
        <p:spPr bwMode="auto">
          <a:xfrm>
            <a:off x="10972800" y="17526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4" name="Oval 112"/>
          <p:cNvSpPr>
            <a:spLocks noChangeArrowheads="1"/>
          </p:cNvSpPr>
          <p:nvPr/>
        </p:nvSpPr>
        <p:spPr bwMode="auto">
          <a:xfrm>
            <a:off x="17221200" y="2667000"/>
            <a:ext cx="1066800" cy="5715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5" name="Oval 113"/>
          <p:cNvSpPr>
            <a:spLocks noChangeArrowheads="1"/>
          </p:cNvSpPr>
          <p:nvPr/>
        </p:nvSpPr>
        <p:spPr bwMode="auto">
          <a:xfrm>
            <a:off x="17373600" y="33528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6" name="Oval 114"/>
          <p:cNvSpPr>
            <a:spLocks noChangeArrowheads="1"/>
          </p:cNvSpPr>
          <p:nvPr/>
        </p:nvSpPr>
        <p:spPr bwMode="auto">
          <a:xfrm>
            <a:off x="17373600" y="40386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7" name="Oval 115"/>
          <p:cNvSpPr>
            <a:spLocks noChangeArrowheads="1"/>
          </p:cNvSpPr>
          <p:nvPr/>
        </p:nvSpPr>
        <p:spPr bwMode="auto">
          <a:xfrm>
            <a:off x="42672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8" name="Oval 116"/>
          <p:cNvSpPr>
            <a:spLocks noChangeArrowheads="1"/>
          </p:cNvSpPr>
          <p:nvPr/>
        </p:nvSpPr>
        <p:spPr bwMode="auto">
          <a:xfrm>
            <a:off x="7467600" y="2095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1325" name="Rectangle 118"/>
          <p:cNvSpPr>
            <a:spLocks noChangeArrowheads="1"/>
          </p:cNvSpPr>
          <p:nvPr/>
        </p:nvSpPr>
        <p:spPr bwMode="auto">
          <a:xfrm>
            <a:off x="228600" y="876300"/>
            <a:ext cx="13868400" cy="62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612317" indent="-612317">
              <a:lnSpc>
                <a:spcPct val="80000"/>
              </a:lnSpc>
              <a:spcBef>
                <a:spcPct val="20000"/>
              </a:spcBef>
            </a:pPr>
            <a:r>
              <a:rPr lang="en-US" altLang="en-US" sz="5000" dirty="0">
                <a:solidFill>
                  <a:srgbClr val="FF0000"/>
                </a:solidFill>
                <a:cs typeface="Arial" charset="0"/>
              </a:rPr>
              <a:t>ĐẶC ĐIỂM CHUNG:</a:t>
            </a:r>
          </a:p>
        </p:txBody>
      </p:sp>
    </p:spTree>
    <p:extLst>
      <p:ext uri="{BB962C8B-B14F-4D97-AF65-F5344CB8AC3E}">
        <p14:creationId xmlns:p14="http://schemas.microsoft.com/office/powerpoint/2010/main" val="3936528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nodeType="withEffect">
                                  <p:stCondLst>
                                    <p:cond delay="0"/>
                                  </p:stCondLst>
                                  <p:childTnLst>
                                    <p:set>
                                      <p:cBhvr>
                                        <p:cTn id="9" dur="1" fill="hold">
                                          <p:stCondLst>
                                            <p:cond delay="0"/>
                                          </p:stCondLst>
                                        </p:cTn>
                                        <p:tgtEl>
                                          <p:spTgt spid="18538"/>
                                        </p:tgtEl>
                                        <p:attrNameLst>
                                          <p:attrName>style.visibility</p:attrName>
                                        </p:attrNameLst>
                                      </p:cBhvr>
                                      <p:to>
                                        <p:strVal val="visible"/>
                                      </p:to>
                                    </p:set>
                                    <p:animEffect transition="in" filter="blinds(horizontal)">
                                      <p:cBhvr>
                                        <p:cTn id="10" dur="500"/>
                                        <p:tgtEl>
                                          <p:spTgt spid="18538"/>
                                        </p:tgtEl>
                                      </p:cBhvr>
                                    </p:animEffect>
                                  </p:childTnLst>
                                </p:cTn>
                              </p:par>
                              <p:par>
                                <p:cTn id="11" presetID="3" presetClass="entr" presetSubtype="10" fill="hold" nodeType="withEffect">
                                  <p:stCondLst>
                                    <p:cond delay="0"/>
                                  </p:stCondLst>
                                  <p:childTnLst>
                                    <p:set>
                                      <p:cBhvr>
                                        <p:cTn id="12" dur="1" fill="hold">
                                          <p:stCondLst>
                                            <p:cond delay="0"/>
                                          </p:stCondLst>
                                        </p:cTn>
                                        <p:tgtEl>
                                          <p:spTgt spid="18541"/>
                                        </p:tgtEl>
                                        <p:attrNameLst>
                                          <p:attrName>style.visibility</p:attrName>
                                        </p:attrNameLst>
                                      </p:cBhvr>
                                      <p:to>
                                        <p:strVal val="visible"/>
                                      </p:to>
                                    </p:set>
                                    <p:animEffect transition="in" filter="blinds(horizontal)">
                                      <p:cBhvr>
                                        <p:cTn id="13" dur="500"/>
                                        <p:tgtEl>
                                          <p:spTgt spid="18541"/>
                                        </p:tgtEl>
                                      </p:cBhvr>
                                    </p:animEffect>
                                  </p:childTnLst>
                                </p:cTn>
                              </p:par>
                              <p:par>
                                <p:cTn id="14" presetID="3" presetClass="entr" presetSubtype="10" fill="hold" nodeType="withEffect">
                                  <p:stCondLst>
                                    <p:cond delay="0"/>
                                  </p:stCondLst>
                                  <p:childTnLst>
                                    <p:set>
                                      <p:cBhvr>
                                        <p:cTn id="15" dur="1" fill="hold">
                                          <p:stCondLst>
                                            <p:cond delay="0"/>
                                          </p:stCondLst>
                                        </p:cTn>
                                        <p:tgtEl>
                                          <p:spTgt spid="18546"/>
                                        </p:tgtEl>
                                        <p:attrNameLst>
                                          <p:attrName>style.visibility</p:attrName>
                                        </p:attrNameLst>
                                      </p:cBhvr>
                                      <p:to>
                                        <p:strVal val="visible"/>
                                      </p:to>
                                    </p:set>
                                    <p:animEffect transition="in" filter="blinds(horizontal)">
                                      <p:cBhvr>
                                        <p:cTn id="16" dur="500"/>
                                        <p:tgtEl>
                                          <p:spTgt spid="185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8538"/>
                                        </p:tgtEl>
                                      </p:cBhvr>
                                    </p:animEffect>
                                    <p:set>
                                      <p:cBhvr>
                                        <p:cTn id="21" dur="1" fill="hold">
                                          <p:stCondLst>
                                            <p:cond delay="499"/>
                                          </p:stCondLst>
                                        </p:cTn>
                                        <p:tgtEl>
                                          <p:spTgt spid="18538"/>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8541"/>
                                        </p:tgtEl>
                                      </p:cBhvr>
                                    </p:animEffect>
                                    <p:set>
                                      <p:cBhvr>
                                        <p:cTn id="24" dur="1" fill="hold">
                                          <p:stCondLst>
                                            <p:cond delay="499"/>
                                          </p:stCondLst>
                                        </p:cTn>
                                        <p:tgtEl>
                                          <p:spTgt spid="18541"/>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8546"/>
                                        </p:tgtEl>
                                      </p:cBhvr>
                                    </p:animEffect>
                                    <p:set>
                                      <p:cBhvr>
                                        <p:cTn id="27" dur="1" fill="hold">
                                          <p:stCondLst>
                                            <p:cond delay="499"/>
                                          </p:stCondLst>
                                        </p:cTn>
                                        <p:tgtEl>
                                          <p:spTgt spid="18546"/>
                                        </p:tgtEl>
                                        <p:attrNameLst>
                                          <p:attrName>style.visibility</p:attrName>
                                        </p:attrNameLst>
                                      </p:cBhvr>
                                      <p:to>
                                        <p:strVal val="hidden"/>
                                      </p:to>
                                    </p:set>
                                  </p:childTnLst>
                                </p:cTn>
                              </p:par>
                              <p:par>
                                <p:cTn id="28" presetID="3" presetClass="entr" presetSubtype="10" fill="hold" grpId="0" nodeType="withEffect">
                                  <p:stCondLst>
                                    <p:cond delay="0"/>
                                  </p:stCondLst>
                                  <p:childTnLst>
                                    <p:set>
                                      <p:cBhvr>
                                        <p:cTn id="29" dur="1" fill="hold">
                                          <p:stCondLst>
                                            <p:cond delay="0"/>
                                          </p:stCondLst>
                                        </p:cTn>
                                        <p:tgtEl>
                                          <p:spTgt spid="18535"/>
                                        </p:tgtEl>
                                        <p:attrNameLst>
                                          <p:attrName>style.visibility</p:attrName>
                                        </p:attrNameLst>
                                      </p:cBhvr>
                                      <p:to>
                                        <p:strVal val="visible"/>
                                      </p:to>
                                    </p:set>
                                    <p:animEffect transition="in" filter="blinds(horizontal)">
                                      <p:cBhvr>
                                        <p:cTn id="30" dur="500"/>
                                        <p:tgtEl>
                                          <p:spTgt spid="185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536"/>
                                        </p:tgtEl>
                                        <p:attrNameLst>
                                          <p:attrName>style.visibility</p:attrName>
                                        </p:attrNameLst>
                                      </p:cBhvr>
                                      <p:to>
                                        <p:strVal val="visible"/>
                                      </p:to>
                                    </p:set>
                                    <p:animEffect transition="in" filter="blinds(horizontal)">
                                      <p:cBhvr>
                                        <p:cTn id="33" dur="500"/>
                                        <p:tgtEl>
                                          <p:spTgt spid="1853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537"/>
                                        </p:tgtEl>
                                        <p:attrNameLst>
                                          <p:attrName>style.visibility</p:attrName>
                                        </p:attrNameLst>
                                      </p:cBhvr>
                                      <p:to>
                                        <p:strVal val="visible"/>
                                      </p:to>
                                    </p:set>
                                    <p:animEffect transition="in" filter="blinds(horizontal)">
                                      <p:cBhvr>
                                        <p:cTn id="36" dur="500"/>
                                        <p:tgtEl>
                                          <p:spTgt spid="1853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8451"/>
                                        </p:tgtEl>
                                        <p:attrNameLst>
                                          <p:attrName>style.visibility</p:attrName>
                                        </p:attrNameLst>
                                      </p:cBhvr>
                                      <p:to>
                                        <p:strVal val="visible"/>
                                      </p:to>
                                    </p:set>
                                    <p:animEffect transition="in" filter="blinds(horizontal)">
                                      <p:cBhvr>
                                        <p:cTn id="39" dur="500"/>
                                        <p:tgtEl>
                                          <p:spTgt spid="184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8535"/>
                                        </p:tgtEl>
                                      </p:cBhvr>
                                    </p:animEffect>
                                    <p:set>
                                      <p:cBhvr>
                                        <p:cTn id="44" dur="1" fill="hold">
                                          <p:stCondLst>
                                            <p:cond delay="499"/>
                                          </p:stCondLst>
                                        </p:cTn>
                                        <p:tgtEl>
                                          <p:spTgt spid="18535"/>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18536"/>
                                        </p:tgtEl>
                                      </p:cBhvr>
                                    </p:animEffect>
                                    <p:set>
                                      <p:cBhvr>
                                        <p:cTn id="47" dur="1" fill="hold">
                                          <p:stCondLst>
                                            <p:cond delay="499"/>
                                          </p:stCondLst>
                                        </p:cTn>
                                        <p:tgtEl>
                                          <p:spTgt spid="1853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18537"/>
                                        </p:tgtEl>
                                      </p:cBhvr>
                                    </p:animEffect>
                                    <p:set>
                                      <p:cBhvr>
                                        <p:cTn id="50" dur="1" fill="hold">
                                          <p:stCondLst>
                                            <p:cond delay="499"/>
                                          </p:stCondLst>
                                        </p:cTn>
                                        <p:tgtEl>
                                          <p:spTgt spid="18537"/>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18452"/>
                                        </p:tgtEl>
                                        <p:attrNameLst>
                                          <p:attrName>style.visibility</p:attrName>
                                        </p:attrNameLst>
                                      </p:cBhvr>
                                      <p:to>
                                        <p:strVal val="visible"/>
                                      </p:to>
                                    </p:set>
                                    <p:animEffect transition="in" filter="blinds(horizontal)">
                                      <p:cBhvr>
                                        <p:cTn id="53" dur="500"/>
                                        <p:tgtEl>
                                          <p:spTgt spid="1845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8539"/>
                                        </p:tgtEl>
                                        <p:attrNameLst>
                                          <p:attrName>style.visibility</p:attrName>
                                        </p:attrNameLst>
                                      </p:cBhvr>
                                      <p:to>
                                        <p:strVal val="visible"/>
                                      </p:to>
                                    </p:set>
                                    <p:animEffect transition="in" filter="blinds(horizontal)">
                                      <p:cBhvr>
                                        <p:cTn id="56" dur="500"/>
                                        <p:tgtEl>
                                          <p:spTgt spid="1853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542"/>
                                        </p:tgtEl>
                                        <p:attrNameLst>
                                          <p:attrName>style.visibility</p:attrName>
                                        </p:attrNameLst>
                                      </p:cBhvr>
                                      <p:to>
                                        <p:strVal val="visible"/>
                                      </p:to>
                                    </p:set>
                                    <p:animEffect transition="in" filter="blinds(horizontal)">
                                      <p:cBhvr>
                                        <p:cTn id="59" dur="500"/>
                                        <p:tgtEl>
                                          <p:spTgt spid="1854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544"/>
                                        </p:tgtEl>
                                        <p:attrNameLst>
                                          <p:attrName>style.visibility</p:attrName>
                                        </p:attrNameLst>
                                      </p:cBhvr>
                                      <p:to>
                                        <p:strVal val="visible"/>
                                      </p:to>
                                    </p:set>
                                    <p:animEffect transition="in" filter="blinds(horizontal)">
                                      <p:cBhvr>
                                        <p:cTn id="62" dur="500"/>
                                        <p:tgtEl>
                                          <p:spTgt spid="185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xit" presetSubtype="10" fill="hold" nodeType="clickEffect">
                                  <p:stCondLst>
                                    <p:cond delay="0"/>
                                  </p:stCondLst>
                                  <p:childTnLst>
                                    <p:animEffect transition="out" filter="blinds(horizontal)">
                                      <p:cBhvr>
                                        <p:cTn id="66" dur="500"/>
                                        <p:tgtEl>
                                          <p:spTgt spid="18539"/>
                                        </p:tgtEl>
                                      </p:cBhvr>
                                    </p:animEffect>
                                    <p:set>
                                      <p:cBhvr>
                                        <p:cTn id="67" dur="1" fill="hold">
                                          <p:stCondLst>
                                            <p:cond delay="499"/>
                                          </p:stCondLst>
                                        </p:cTn>
                                        <p:tgtEl>
                                          <p:spTgt spid="18539"/>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8542"/>
                                        </p:tgtEl>
                                      </p:cBhvr>
                                    </p:animEffect>
                                    <p:set>
                                      <p:cBhvr>
                                        <p:cTn id="70" dur="1" fill="hold">
                                          <p:stCondLst>
                                            <p:cond delay="499"/>
                                          </p:stCondLst>
                                        </p:cTn>
                                        <p:tgtEl>
                                          <p:spTgt spid="18542"/>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18544"/>
                                        </p:tgtEl>
                                      </p:cBhvr>
                                    </p:animEffect>
                                    <p:set>
                                      <p:cBhvr>
                                        <p:cTn id="73" dur="1" fill="hold">
                                          <p:stCondLst>
                                            <p:cond delay="499"/>
                                          </p:stCondLst>
                                        </p:cTn>
                                        <p:tgtEl>
                                          <p:spTgt spid="18544"/>
                                        </p:tgtEl>
                                        <p:attrNameLst>
                                          <p:attrName>style.visibility</p:attrName>
                                        </p:attrNameLst>
                                      </p:cBhvr>
                                      <p:to>
                                        <p:strVal val="hidden"/>
                                      </p:to>
                                    </p:set>
                                  </p:childTnLst>
                                </p:cTn>
                              </p:par>
                              <p:par>
                                <p:cTn id="74" presetID="3" presetClass="entr" presetSubtype="10" fill="hold" grpId="0" nodeType="withEffect">
                                  <p:stCondLst>
                                    <p:cond delay="0"/>
                                  </p:stCondLst>
                                  <p:childTnLst>
                                    <p:set>
                                      <p:cBhvr>
                                        <p:cTn id="75" dur="1" fill="hold">
                                          <p:stCondLst>
                                            <p:cond delay="0"/>
                                          </p:stCondLst>
                                        </p:cTn>
                                        <p:tgtEl>
                                          <p:spTgt spid="18453"/>
                                        </p:tgtEl>
                                        <p:attrNameLst>
                                          <p:attrName>style.visibility</p:attrName>
                                        </p:attrNameLst>
                                      </p:cBhvr>
                                      <p:to>
                                        <p:strVal val="visible"/>
                                      </p:to>
                                    </p:set>
                                    <p:animEffect transition="in" filter="blinds(horizontal)">
                                      <p:cBhvr>
                                        <p:cTn id="76" dur="500"/>
                                        <p:tgtEl>
                                          <p:spTgt spid="1845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8547"/>
                                        </p:tgtEl>
                                        <p:attrNameLst>
                                          <p:attrName>style.visibility</p:attrName>
                                        </p:attrNameLst>
                                      </p:cBhvr>
                                      <p:to>
                                        <p:strVal val="visible"/>
                                      </p:to>
                                    </p:set>
                                    <p:animEffect transition="in" filter="blinds(horizontal)">
                                      <p:cBhvr>
                                        <p:cTn id="79" dur="500"/>
                                        <p:tgtEl>
                                          <p:spTgt spid="1854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8543"/>
                                        </p:tgtEl>
                                        <p:attrNameLst>
                                          <p:attrName>style.visibility</p:attrName>
                                        </p:attrNameLst>
                                      </p:cBhvr>
                                      <p:to>
                                        <p:strVal val="visible"/>
                                      </p:to>
                                    </p:set>
                                    <p:animEffect transition="in" filter="blinds(horizontal)">
                                      <p:cBhvr>
                                        <p:cTn id="82" dur="500"/>
                                        <p:tgtEl>
                                          <p:spTgt spid="18543"/>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8545"/>
                                        </p:tgtEl>
                                        <p:attrNameLst>
                                          <p:attrName>style.visibility</p:attrName>
                                        </p:attrNameLst>
                                      </p:cBhvr>
                                      <p:to>
                                        <p:strVal val="visible"/>
                                      </p:to>
                                    </p:set>
                                    <p:animEffect transition="in" filter="blinds(horizontal)">
                                      <p:cBhvr>
                                        <p:cTn id="85" dur="500"/>
                                        <p:tgtEl>
                                          <p:spTgt spid="1854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xit" presetSubtype="10" fill="hold" grpId="1" nodeType="clickEffect">
                                  <p:stCondLst>
                                    <p:cond delay="0"/>
                                  </p:stCondLst>
                                  <p:childTnLst>
                                    <p:animEffect transition="out" filter="blinds(horizontal)">
                                      <p:cBhvr>
                                        <p:cTn id="89" dur="500"/>
                                        <p:tgtEl>
                                          <p:spTgt spid="18547"/>
                                        </p:tgtEl>
                                      </p:cBhvr>
                                    </p:animEffect>
                                    <p:set>
                                      <p:cBhvr>
                                        <p:cTn id="90" dur="1" fill="hold">
                                          <p:stCondLst>
                                            <p:cond delay="499"/>
                                          </p:stCondLst>
                                        </p:cTn>
                                        <p:tgtEl>
                                          <p:spTgt spid="1854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8543"/>
                                        </p:tgtEl>
                                      </p:cBhvr>
                                    </p:animEffect>
                                    <p:set>
                                      <p:cBhvr>
                                        <p:cTn id="93" dur="1" fill="hold">
                                          <p:stCondLst>
                                            <p:cond delay="499"/>
                                          </p:stCondLst>
                                        </p:cTn>
                                        <p:tgtEl>
                                          <p:spTgt spid="18543"/>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18545"/>
                                        </p:tgtEl>
                                      </p:cBhvr>
                                    </p:animEffect>
                                    <p:set>
                                      <p:cBhvr>
                                        <p:cTn id="96" dur="1" fill="hold">
                                          <p:stCondLst>
                                            <p:cond delay="499"/>
                                          </p:stCondLst>
                                        </p:cTn>
                                        <p:tgtEl>
                                          <p:spTgt spid="18545"/>
                                        </p:tgtEl>
                                        <p:attrNameLst>
                                          <p:attrName>style.visibility</p:attrName>
                                        </p:attrNameLst>
                                      </p:cBhvr>
                                      <p:to>
                                        <p:strVal val="hidden"/>
                                      </p:to>
                                    </p:set>
                                  </p:childTnLst>
                                </p:cTn>
                              </p:par>
                              <p:par>
                                <p:cTn id="97" presetID="3" presetClass="entr" presetSubtype="10" fill="hold" grpId="0" nodeType="withEffect">
                                  <p:stCondLst>
                                    <p:cond delay="0"/>
                                  </p:stCondLst>
                                  <p:childTnLst>
                                    <p:set>
                                      <p:cBhvr>
                                        <p:cTn id="98" dur="1" fill="hold">
                                          <p:stCondLst>
                                            <p:cond delay="0"/>
                                          </p:stCondLst>
                                        </p:cTn>
                                        <p:tgtEl>
                                          <p:spTgt spid="18454"/>
                                        </p:tgtEl>
                                        <p:attrNameLst>
                                          <p:attrName>style.visibility</p:attrName>
                                        </p:attrNameLst>
                                      </p:cBhvr>
                                      <p:to>
                                        <p:strVal val="visible"/>
                                      </p:to>
                                    </p:set>
                                    <p:animEffect transition="in" filter="blinds(horizontal)">
                                      <p:cBhvr>
                                        <p:cTn id="99" dur="500"/>
                                        <p:tgtEl>
                                          <p:spTgt spid="1845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8548"/>
                                        </p:tgtEl>
                                        <p:attrNameLst>
                                          <p:attrName>style.visibility</p:attrName>
                                        </p:attrNameLst>
                                      </p:cBhvr>
                                      <p:to>
                                        <p:strVal val="visible"/>
                                      </p:to>
                                    </p:set>
                                    <p:animEffect transition="in" filter="blinds(horizontal)">
                                      <p:cBhvr>
                                        <p:cTn id="102" dur="500"/>
                                        <p:tgtEl>
                                          <p:spTgt spid="1854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8540"/>
                                        </p:tgtEl>
                                        <p:attrNameLst>
                                          <p:attrName>style.visibility</p:attrName>
                                        </p:attrNameLst>
                                      </p:cBhvr>
                                      <p:to>
                                        <p:strVal val="visible"/>
                                      </p:to>
                                    </p:set>
                                    <p:animEffect transition="in" filter="blinds(horizontal)">
                                      <p:cBhvr>
                                        <p:cTn id="105" dur="500"/>
                                        <p:tgtEl>
                                          <p:spTgt spid="18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1" grpId="0"/>
      <p:bldP spid="18452" grpId="0"/>
      <p:bldP spid="18453" grpId="0"/>
      <p:bldP spid="18454" grpId="0"/>
      <p:bldP spid="18535" grpId="0" animBg="1"/>
      <p:bldP spid="18535" grpId="1" animBg="1"/>
      <p:bldP spid="18536" grpId="0" animBg="1"/>
      <p:bldP spid="18536" grpId="1" animBg="1"/>
      <p:bldP spid="18537" grpId="0" animBg="1"/>
      <p:bldP spid="18537" grpId="1" animBg="1"/>
      <p:bldP spid="18538" grpId="0" animBg="1"/>
      <p:bldP spid="18539" grpId="0" animBg="1"/>
      <p:bldP spid="18540" grpId="0" animBg="1"/>
      <p:bldP spid="18541" grpId="0" animBg="1"/>
      <p:bldP spid="18542" grpId="0" animBg="1"/>
      <p:bldP spid="18542" grpId="1" animBg="1"/>
      <p:bldP spid="18543" grpId="0" animBg="1"/>
      <p:bldP spid="18543" grpId="1" animBg="1"/>
      <p:bldP spid="18544" grpId="0" animBg="1"/>
      <p:bldP spid="18544" grpId="1" animBg="1"/>
      <p:bldP spid="18545" grpId="0" animBg="1"/>
      <p:bldP spid="18545" grpId="1" animBg="1"/>
      <p:bldP spid="18546" grpId="0" animBg="1"/>
      <p:bldP spid="18547" grpId="0" animBg="1"/>
      <p:bldP spid="18547" grpId="1" animBg="1"/>
      <p:bldP spid="185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2900"/>
            <a:ext cx="101346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58600" y="876300"/>
            <a:ext cx="3048000" cy="4154984"/>
          </a:xfrm>
          <a:prstGeom prst="rect">
            <a:avLst/>
          </a:prstGeom>
          <a:noFill/>
        </p:spPr>
        <p:txBody>
          <a:bodyPr wrap="square" rtlCol="0">
            <a:spAutoFit/>
          </a:bodyPr>
          <a:lstStyle/>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Trai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sông</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Ốc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biêu</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Hàu</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Mực</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5. </a:t>
            </a:r>
            <a:r>
              <a:rPr lang="en-US" sz="4400" dirty="0" err="1">
                <a:latin typeface="Times New Roman" pitchFamily="18" charset="0"/>
                <a:cs typeface="Times New Roman" pitchFamily="18" charset="0"/>
              </a:rPr>
              <a:t>Ốc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sên</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6. </a:t>
            </a:r>
            <a:r>
              <a:rPr lang="en-US" sz="4400" dirty="0" err="1">
                <a:latin typeface="Times New Roman" pitchFamily="18" charset="0"/>
                <a:cs typeface="Times New Roman" pitchFamily="18" charset="0"/>
              </a:rPr>
              <a:t>Bạch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tuộc</a:t>
            </a:r>
            <a:endParaRPr lang="en-US" sz="4400" dirty="0">
              <a:latin typeface="Times New Roman" pitchFamily="18" charset="0"/>
              <a:cs typeface="Times New Roman" pitchFamily="18" charset="0"/>
            </a:endParaRPr>
          </a:p>
        </p:txBody>
      </p:sp>
      <p:sp>
        <p:nvSpPr>
          <p:cNvPr id="3" name="Rectangle 2"/>
          <p:cNvSpPr/>
          <p:nvPr/>
        </p:nvSpPr>
        <p:spPr>
          <a:xfrm>
            <a:off x="10668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5</a:t>
            </a:r>
          </a:p>
        </p:txBody>
      </p:sp>
      <p:sp>
        <p:nvSpPr>
          <p:cNvPr id="5" name="Rectangle 4"/>
          <p:cNvSpPr/>
          <p:nvPr/>
        </p:nvSpPr>
        <p:spPr>
          <a:xfrm>
            <a:off x="51054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1</a:t>
            </a:r>
          </a:p>
        </p:txBody>
      </p:sp>
      <p:sp>
        <p:nvSpPr>
          <p:cNvPr id="6" name="Rectangle 5"/>
          <p:cNvSpPr/>
          <p:nvPr/>
        </p:nvSpPr>
        <p:spPr>
          <a:xfrm>
            <a:off x="86106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2</a:t>
            </a:r>
          </a:p>
        </p:txBody>
      </p:sp>
      <p:sp>
        <p:nvSpPr>
          <p:cNvPr id="7" name="Rectangle 6"/>
          <p:cNvSpPr/>
          <p:nvPr/>
        </p:nvSpPr>
        <p:spPr>
          <a:xfrm>
            <a:off x="1066800" y="55245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6</a:t>
            </a:r>
          </a:p>
        </p:txBody>
      </p:sp>
      <p:sp>
        <p:nvSpPr>
          <p:cNvPr id="8" name="Rectangle 7"/>
          <p:cNvSpPr/>
          <p:nvPr/>
        </p:nvSpPr>
        <p:spPr>
          <a:xfrm>
            <a:off x="8610600" y="51816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3</a:t>
            </a:r>
          </a:p>
        </p:txBody>
      </p:sp>
      <p:sp>
        <p:nvSpPr>
          <p:cNvPr id="4" name="TextBox 3"/>
          <p:cNvSpPr txBox="1"/>
          <p:nvPr/>
        </p:nvSpPr>
        <p:spPr>
          <a:xfrm>
            <a:off x="11620500" y="7200900"/>
            <a:ext cx="6172200" cy="2308324"/>
          </a:xfrm>
          <a:prstGeom prst="rect">
            <a:avLst/>
          </a:prstGeom>
          <a:solidFill>
            <a:srgbClr val="92D050"/>
          </a:solidFill>
        </p:spPr>
        <p:txBody>
          <a:bodyPr wrap="square" rtlCol="0">
            <a:spAutoFit/>
          </a:bodyPr>
          <a:lstStyle/>
          <a:p>
            <a:r>
              <a:rPr lang="en-US" sz="4800" dirty="0" err="1">
                <a:latin typeface="Times New Roman" pitchFamily="18" charset="0"/>
                <a:cs typeface="Times New Roman" pitchFamily="18" charset="0"/>
              </a:rPr>
              <a:t>Chọn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vật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sao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đúng</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57691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7" name="Rectangle 7"/>
          <p:cNvSpPr>
            <a:spLocks noChangeArrowheads="1"/>
          </p:cNvSpPr>
          <p:nvPr/>
        </p:nvSpPr>
        <p:spPr bwMode="auto">
          <a:xfrm>
            <a:off x="1219200" y="1800225"/>
            <a:ext cx="16459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nchor="ctr"/>
          <a:lstStyle/>
          <a:p>
            <a:pPr algn="just"/>
            <a:r>
              <a:rPr lang="en-US" altLang="en-US" sz="6400">
                <a:solidFill>
                  <a:srgbClr val="0000FF"/>
                </a:solidFill>
                <a:latin typeface="Times New Roman" pitchFamily="18" charset="0"/>
                <a:cs typeface="Times New Roman" pitchFamily="18" charset="0"/>
              </a:rPr>
              <a:t>Hầu như tất cả các loài thân mềm đều được sử dụng làm thức ăn, không chỉ cho người mà còn cho các động vật khác. Một số loài có giá trị xuất khẩu cao. Tuy thế cũng có một số thân mềm có hại đáng kể</a:t>
            </a:r>
          </a:p>
        </p:txBody>
      </p:sp>
    </p:spTree>
    <p:extLst>
      <p:ext uri="{BB962C8B-B14F-4D97-AF65-F5344CB8AC3E}">
        <p14:creationId xmlns:p14="http://schemas.microsoft.com/office/powerpoint/2010/main" val="1418480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linds(horizontal)">
                                      <p:cBhvr>
                                        <p:cTn id="7" dur="500"/>
                                        <p:tgtEl>
                                          <p:spTgt spid="163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9"/>
          <p:cNvGrpSpPr>
            <a:grpSpLocks/>
          </p:cNvGrpSpPr>
          <p:nvPr/>
        </p:nvGrpSpPr>
        <p:grpSpPr bwMode="auto">
          <a:xfrm>
            <a:off x="190501" y="185738"/>
            <a:ext cx="17726026" cy="3736182"/>
            <a:chOff x="3733800" y="1752600"/>
            <a:chExt cx="5257800" cy="2057400"/>
          </a:xfrm>
        </p:grpSpPr>
        <p:pic>
          <p:nvPicPr>
            <p:cNvPr id="21518" name="Picture 9" descr="mon a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526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10"/>
            <p:cNvSpPr txBox="1">
              <a:spLocks noChangeArrowheads="1"/>
            </p:cNvSpPr>
            <p:nvPr/>
          </p:nvSpPr>
          <p:spPr bwMode="auto">
            <a:xfrm>
              <a:off x="5276286" y="3441441"/>
              <a:ext cx="1035909"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Mực chiên xù</a:t>
              </a:r>
            </a:p>
          </p:txBody>
        </p:sp>
        <p:pic>
          <p:nvPicPr>
            <p:cNvPr id="21520" name="Picture 15" descr="nghhe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59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1"/>
            <p:cNvSpPr txBox="1">
              <a:spLocks noChangeArrowheads="1"/>
            </p:cNvSpPr>
            <p:nvPr/>
          </p:nvSpPr>
          <p:spPr bwMode="auto">
            <a:xfrm>
              <a:off x="8138405" y="3406543"/>
              <a:ext cx="853195"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Nghêu hấp</a:t>
              </a:r>
            </a:p>
          </p:txBody>
        </p:sp>
      </p:grpSp>
      <p:grpSp>
        <p:nvGrpSpPr>
          <p:cNvPr id="21507" name="Group 21"/>
          <p:cNvGrpSpPr>
            <a:grpSpLocks/>
          </p:cNvGrpSpPr>
          <p:nvPr/>
        </p:nvGrpSpPr>
        <p:grpSpPr bwMode="auto">
          <a:xfrm>
            <a:off x="0" y="-16669"/>
            <a:ext cx="18329276" cy="10315577"/>
            <a:chOff x="0" y="-11113"/>
            <a:chExt cx="9164638" cy="6877051"/>
          </a:xfrm>
        </p:grpSpPr>
        <p:pic>
          <p:nvPicPr>
            <p:cNvPr id="21514"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8" descr="sen-oc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 y="5136357"/>
            <a:ext cx="8877300" cy="3759993"/>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22" descr="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5000626"/>
            <a:ext cx="8077200" cy="3912395"/>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510" name="Rectangle 8"/>
          <p:cNvSpPr>
            <a:spLocks noChangeArrowheads="1"/>
          </p:cNvSpPr>
          <p:nvPr/>
        </p:nvSpPr>
        <p:spPr bwMode="auto">
          <a:xfrm>
            <a:off x="10467977" y="5460207"/>
            <a:ext cx="6086474" cy="82659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p>
            <a:pPr algn="ctr" eaLnBrk="1" hangingPunct="1"/>
            <a:r>
              <a:rPr lang="en-US" altLang="en-US" sz="4300" b="1">
                <a:solidFill>
                  <a:srgbClr val="FF0000"/>
                </a:solidFill>
                <a:latin typeface="Times New Roman" pitchFamily="18" charset="0"/>
                <a:cs typeface="Times New Roman" pitchFamily="18" charset="0"/>
              </a:rPr>
              <a:t>Ốc bươu vàng</a:t>
            </a:r>
          </a:p>
        </p:txBody>
      </p:sp>
      <p:sp>
        <p:nvSpPr>
          <p:cNvPr id="21511" name="Rectangle 27"/>
          <p:cNvSpPr>
            <a:spLocks/>
          </p:cNvSpPr>
          <p:nvPr/>
        </p:nvSpPr>
        <p:spPr bwMode="auto">
          <a:xfrm>
            <a:off x="5534026" y="5486400"/>
            <a:ext cx="3352800" cy="64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a:solidFill>
                  <a:srgbClr val="FF0000"/>
                </a:solidFill>
              </a:rPr>
              <a:t>Ốc sên</a:t>
            </a:r>
            <a:endParaRPr lang="en-US" altLang="en-US" sz="5400"/>
          </a:p>
        </p:txBody>
      </p:sp>
      <p:sp>
        <p:nvSpPr>
          <p:cNvPr id="18"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thực phẩm cho người</a:t>
            </a:r>
          </a:p>
        </p:txBody>
      </p:sp>
      <p:sp>
        <p:nvSpPr>
          <p:cNvPr id="19" name="Text Box 10"/>
          <p:cNvSpPr txBox="1">
            <a:spLocks noChangeArrowheads="1"/>
          </p:cNvSpPr>
          <p:nvPr/>
        </p:nvSpPr>
        <p:spPr bwMode="auto">
          <a:xfrm>
            <a:off x="3305177" y="9055895"/>
            <a:ext cx="13198474"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thức ăn cho động vật khác</a:t>
            </a:r>
          </a:p>
        </p:txBody>
      </p:sp>
    </p:spTree>
    <p:extLst>
      <p:ext uri="{BB962C8B-B14F-4D97-AF65-F5344CB8AC3E}">
        <p14:creationId xmlns:p14="http://schemas.microsoft.com/office/powerpoint/2010/main" val="19493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382126" y="164307"/>
            <a:ext cx="8686800" cy="4343400"/>
          </a:xfrm>
          <a:solidFill>
            <a:srgbClr val="FF0000"/>
          </a:solidFill>
          <a:ln w="57150" cmpd="thinThick">
            <a:solidFill>
              <a:srgbClr val="FF0000"/>
            </a:solidFill>
            <a:miter lim="800000"/>
            <a:headEnd/>
            <a:tailEnd/>
          </a:ln>
        </p:spPr>
      </p:pic>
      <p:pic>
        <p:nvPicPr>
          <p:cNvPr id="23555" name="Picture 5" descr="ngoctrai6--su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6" y="164307"/>
            <a:ext cx="8839200" cy="4343400"/>
          </a:xfrm>
          <a:prstGeom prst="rect">
            <a:avLst/>
          </a:prstGeom>
          <a:solidFill>
            <a:srgbClr val="0033CC"/>
          </a:solidFill>
          <a:ln w="57150" cmpd="thickThin">
            <a:solidFill>
              <a:srgbClr val="FF0000"/>
            </a:solidFill>
            <a:miter lim="800000"/>
            <a:headEnd/>
            <a:tailEnd/>
          </a:ln>
        </p:spPr>
      </p:pic>
      <p:pic>
        <p:nvPicPr>
          <p:cNvPr id="23556" name="Picture 11" descr="20665797_images1235427_ngoc3"/>
          <p:cNvPicPr>
            <a:picLocks noChangeAspect="1" noChangeArrowheads="1"/>
          </p:cNvPicPr>
          <p:nvPr/>
        </p:nvPicPr>
        <p:blipFill>
          <a:blip r:embed="rId4">
            <a:extLst>
              <a:ext uri="{28A0092B-C50C-407E-A947-70E740481C1C}">
                <a14:useLocalDpi xmlns:a14="http://schemas.microsoft.com/office/drawing/2010/main" val="0"/>
              </a:ext>
            </a:extLst>
          </a:blip>
          <a:srcRect l="14815" t="10739" r="24074" b="17853"/>
          <a:stretch>
            <a:fillRect/>
          </a:stretch>
        </p:blipFill>
        <p:spPr bwMode="auto">
          <a:xfrm>
            <a:off x="11430000" y="342900"/>
            <a:ext cx="2438400" cy="1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9" descr="1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7600" y="457200"/>
            <a:ext cx="2286000" cy="165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21"/>
          <p:cNvGrpSpPr>
            <a:grpSpLocks/>
          </p:cNvGrpSpPr>
          <p:nvPr/>
        </p:nvGrpSpPr>
        <p:grpSpPr bwMode="auto">
          <a:xfrm>
            <a:off x="0" y="-16669"/>
            <a:ext cx="18329276" cy="10315577"/>
            <a:chOff x="0" y="-11113"/>
            <a:chExt cx="9164638" cy="6877051"/>
          </a:xfrm>
        </p:grpSpPr>
        <p:pic>
          <p:nvPicPr>
            <p:cNvPr id="23563" name="Picture 5"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6"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7"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8"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9" name="Picture 8" descr="DSC025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5393532"/>
            <a:ext cx="8677276" cy="3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descr="120725afamily-KT-trang-tri-tranh-bang-vo-so-7_810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7026" y="5462588"/>
            <a:ext cx="8772524"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lgDashDotDot"/>
                <a:miter lim="800000"/>
                <a:headEnd/>
                <a:tailEnd/>
              </a14:hiddenLine>
            </a:ext>
          </a:extLst>
        </p:spPr>
      </p:pic>
      <p:sp>
        <p:nvSpPr>
          <p:cNvPr id="16" name="Text Box 10"/>
          <p:cNvSpPr txBox="1">
            <a:spLocks noChangeArrowheads="1"/>
          </p:cNvSpPr>
          <p:nvPr/>
        </p:nvSpPr>
        <p:spPr bwMode="auto">
          <a:xfrm>
            <a:off x="5638800" y="9213058"/>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vật trang trí</a:t>
            </a:r>
          </a:p>
        </p:txBody>
      </p:sp>
      <p:sp>
        <p:nvSpPr>
          <p:cNvPr id="15" name="Text Box 10"/>
          <p:cNvSpPr txBox="1">
            <a:spLocks noChangeArrowheads="1"/>
          </p:cNvSpPr>
          <p:nvPr/>
        </p:nvSpPr>
        <p:spPr bwMode="auto">
          <a:xfrm>
            <a:off x="4718050" y="4562475"/>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đồ trang sức</a:t>
            </a:r>
          </a:p>
        </p:txBody>
      </p:sp>
    </p:spTree>
    <p:extLst>
      <p:ext uri="{BB962C8B-B14F-4D97-AF65-F5344CB8AC3E}">
        <p14:creationId xmlns:p14="http://schemas.microsoft.com/office/powerpoint/2010/main" val="53119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4" descr="bivalvia"/>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1300" y="207170"/>
            <a:ext cx="8902700" cy="4060031"/>
          </a:xfrm>
          <a:solidFill>
            <a:srgbClr val="0033CC"/>
          </a:solidFill>
        </p:spPr>
      </p:pic>
      <p:pic>
        <p:nvPicPr>
          <p:cNvPr id="24579" name="Picture 5" descr="stachlige_herzmu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326" y="154783"/>
            <a:ext cx="8750300" cy="4060031"/>
          </a:xfrm>
          <a:prstGeom prst="rect">
            <a:avLst/>
          </a:prstGeom>
          <a:solidFill>
            <a:srgbClr val="0033CC"/>
          </a:solidFill>
          <a:ln>
            <a:noFill/>
          </a:ln>
          <a:extLst>
            <a:ext uri="{91240B29-F687-4F45-9708-019B960494DF}">
              <a14:hiddenLine xmlns:a14="http://schemas.microsoft.com/office/drawing/2010/main" w="57150" cmpd="thickThin">
                <a:solidFill>
                  <a:srgbClr val="000000"/>
                </a:solidFill>
                <a:miter lim="800000"/>
                <a:headEnd/>
                <a:tailEnd/>
              </a14:hiddenLine>
            </a:ext>
          </a:extLst>
        </p:spPr>
      </p:pic>
      <p:sp>
        <p:nvSpPr>
          <p:cNvPr id="24580" name="Text Box 10"/>
          <p:cNvSpPr txBox="1">
            <a:spLocks noChangeArrowheads="1"/>
          </p:cNvSpPr>
          <p:nvPr/>
        </p:nvSpPr>
        <p:spPr bwMode="auto">
          <a:xfrm>
            <a:off x="9934576" y="257175"/>
            <a:ext cx="1828800" cy="657321"/>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a:solidFill>
                  <a:srgbClr val="FF0000"/>
                </a:solidFill>
                <a:cs typeface="Times New Roman" pitchFamily="18" charset="0"/>
              </a:rPr>
              <a:t>Sò</a:t>
            </a:r>
          </a:p>
        </p:txBody>
      </p:sp>
      <p:sp>
        <p:nvSpPr>
          <p:cNvPr id="24581" name="Rectangle 19"/>
          <p:cNvSpPr>
            <a:spLocks noChangeArrowheads="1"/>
          </p:cNvSpPr>
          <p:nvPr/>
        </p:nvSpPr>
        <p:spPr bwMode="auto">
          <a:xfrm>
            <a:off x="212726" y="257175"/>
            <a:ext cx="2133600" cy="1042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eaLnBrk="1" hangingPunct="1"/>
            <a:r>
              <a:rPr lang="en-US" altLang="en-US" sz="5700">
                <a:solidFill>
                  <a:srgbClr val="FF0000"/>
                </a:solidFill>
                <a:cs typeface="Arial" charset="0"/>
              </a:rPr>
              <a:t>Trai</a:t>
            </a:r>
          </a:p>
        </p:txBody>
      </p:sp>
      <p:grpSp>
        <p:nvGrpSpPr>
          <p:cNvPr id="24582" name="Group 21"/>
          <p:cNvGrpSpPr>
            <a:grpSpLocks/>
          </p:cNvGrpSpPr>
          <p:nvPr/>
        </p:nvGrpSpPr>
        <p:grpSpPr bwMode="auto">
          <a:xfrm>
            <a:off x="0" y="-16669"/>
            <a:ext cx="18329276" cy="10315577"/>
            <a:chOff x="0" y="-11113"/>
            <a:chExt cx="9164638" cy="6877051"/>
          </a:xfrm>
        </p:grpSpPr>
        <p:pic>
          <p:nvPicPr>
            <p:cNvPr id="24589"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3" name="Picture 5" descr="Round_Abalone_Tokobushi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 y="5164932"/>
            <a:ext cx="8534400" cy="4114800"/>
          </a:xfrm>
          <a:prstGeom prst="rect">
            <a:avLst/>
          </a:prstGeom>
          <a:solidFill>
            <a:srgbClr val="0033CC"/>
          </a:solidFill>
          <a:ln w="57150" cmpd="thickThin">
            <a:solidFill>
              <a:srgbClr val="003366"/>
            </a:solidFill>
            <a:miter lim="800000"/>
            <a:headEnd/>
            <a:tailEnd/>
          </a:ln>
        </p:spPr>
      </p:pic>
      <p:pic>
        <p:nvPicPr>
          <p:cNvPr id="24584" name="Picture 7" descr="pangafish43 muc 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9250" y="5143500"/>
            <a:ext cx="8686800" cy="4136232"/>
          </a:xfrm>
          <a:prstGeom prst="rect">
            <a:avLst/>
          </a:prstGeom>
          <a:solidFill>
            <a:srgbClr val="0033CC"/>
          </a:solidFill>
          <a:ln w="57150" cmpd="thickThin">
            <a:solidFill>
              <a:srgbClr val="003366"/>
            </a:solidFill>
            <a:miter lim="800000"/>
            <a:headEnd/>
            <a:tailEnd/>
          </a:ln>
        </p:spPr>
      </p:pic>
      <p:sp>
        <p:nvSpPr>
          <p:cNvPr id="24585" name="Text Box 8"/>
          <p:cNvSpPr txBox="1">
            <a:spLocks noChangeArrowheads="1"/>
          </p:cNvSpPr>
          <p:nvPr/>
        </p:nvSpPr>
        <p:spPr bwMode="auto">
          <a:xfrm>
            <a:off x="5486400" y="8229601"/>
            <a:ext cx="33401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Bào ngư</a:t>
            </a:r>
          </a:p>
        </p:txBody>
      </p:sp>
      <p:sp>
        <p:nvSpPr>
          <p:cNvPr id="24586" name="Text Box 9"/>
          <p:cNvSpPr txBox="1">
            <a:spLocks noChangeArrowheads="1"/>
          </p:cNvSpPr>
          <p:nvPr/>
        </p:nvSpPr>
        <p:spPr bwMode="auto">
          <a:xfrm>
            <a:off x="13411200" y="8229601"/>
            <a:ext cx="1981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Mực</a:t>
            </a:r>
          </a:p>
        </p:txBody>
      </p:sp>
      <p:sp>
        <p:nvSpPr>
          <p:cNvPr id="17" name="Text Box 10"/>
          <p:cNvSpPr txBox="1">
            <a:spLocks noChangeArrowheads="1"/>
          </p:cNvSpPr>
          <p:nvPr/>
        </p:nvSpPr>
        <p:spPr bwMode="auto">
          <a:xfrm>
            <a:off x="4152901" y="4248150"/>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sạch môi trường nước</a:t>
            </a:r>
          </a:p>
        </p:txBody>
      </p:sp>
      <p:sp>
        <p:nvSpPr>
          <p:cNvPr id="18" name="Text Box 10"/>
          <p:cNvSpPr txBox="1">
            <a:spLocks noChangeArrowheads="1"/>
          </p:cNvSpPr>
          <p:nvPr/>
        </p:nvSpPr>
        <p:spPr bwMode="auto">
          <a:xfrm>
            <a:off x="4152901" y="9310688"/>
            <a:ext cx="114522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giá trị xuất khẩu</a:t>
            </a:r>
          </a:p>
        </p:txBody>
      </p:sp>
    </p:spTree>
    <p:extLst>
      <p:ext uri="{BB962C8B-B14F-4D97-AF65-F5344CB8AC3E}">
        <p14:creationId xmlns:p14="http://schemas.microsoft.com/office/powerpoint/2010/main" val="111504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4" descr="untitled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457200"/>
            <a:ext cx="8686800" cy="6286500"/>
          </a:xfrm>
          <a:solidFill>
            <a:srgbClr val="0033CC"/>
          </a:solidFill>
          <a:ln w="57150" cap="flat" cmpd="thickThin">
            <a:solidFill>
              <a:srgbClr val="003366"/>
            </a:solidFill>
            <a:miter lim="800000"/>
            <a:headEnd/>
            <a:tailEnd/>
          </a:ln>
        </p:spPr>
      </p:pic>
      <p:grpSp>
        <p:nvGrpSpPr>
          <p:cNvPr id="26627" name="Group 21"/>
          <p:cNvGrpSpPr>
            <a:grpSpLocks/>
          </p:cNvGrpSpPr>
          <p:nvPr/>
        </p:nvGrpSpPr>
        <p:grpSpPr bwMode="auto">
          <a:xfrm>
            <a:off x="0" y="-16669"/>
            <a:ext cx="18329276" cy="10315577"/>
            <a:chOff x="0" y="-11113"/>
            <a:chExt cx="9164638" cy="6877051"/>
          </a:xfrm>
        </p:grpSpPr>
        <p:pic>
          <p:nvPicPr>
            <p:cNvPr id="26632" name="Picture 5"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6"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23"/>
          <p:cNvSpPr txBox="1">
            <a:spLocks noChangeArrowheads="1"/>
          </p:cNvSpPr>
          <p:nvPr/>
        </p:nvSpPr>
        <p:spPr bwMode="auto">
          <a:xfrm>
            <a:off x="609600" y="7172326"/>
            <a:ext cx="77851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vỏ sò, vỏ ốc </a:t>
            </a:r>
          </a:p>
        </p:txBody>
      </p:sp>
      <p:pic>
        <p:nvPicPr>
          <p:cNvPr id="12" name="Picture 24" descr="large_gal_106933_515fe3c6c08d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42900"/>
            <a:ext cx="82296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5"/>
          <p:cNvSpPr txBox="1">
            <a:spLocks noChangeArrowheads="1"/>
          </p:cNvSpPr>
          <p:nvPr/>
        </p:nvSpPr>
        <p:spPr bwMode="auto">
          <a:xfrm>
            <a:off x="10820400" y="7058026"/>
            <a:ext cx="68580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ốc anh vũ </a:t>
            </a:r>
          </a:p>
        </p:txBody>
      </p:sp>
      <p:sp>
        <p:nvSpPr>
          <p:cNvPr id="14" name="Text Box 10"/>
          <p:cNvSpPr txBox="1">
            <a:spLocks noChangeArrowheads="1"/>
          </p:cNvSpPr>
          <p:nvPr/>
        </p:nvSpPr>
        <p:spPr bwMode="auto">
          <a:xfrm>
            <a:off x="3232151" y="8386763"/>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Có giá trị về mặt địa chất</a:t>
            </a:r>
          </a:p>
        </p:txBody>
      </p:sp>
    </p:spTree>
    <p:extLst>
      <p:ext uri="{BB962C8B-B14F-4D97-AF65-F5344CB8AC3E}">
        <p14:creationId xmlns:p14="http://schemas.microsoft.com/office/powerpoint/2010/main" val="13062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grpSp>
        <p:nvGrpSpPr>
          <p:cNvPr id="4" name="Group 4"/>
          <p:cNvGrpSpPr/>
          <p:nvPr/>
        </p:nvGrpSpPr>
        <p:grpSpPr>
          <a:xfrm>
            <a:off x="1489597" y="3163750"/>
            <a:ext cx="6611948" cy="3983108"/>
            <a:chOff x="0" y="822960"/>
            <a:chExt cx="8815931" cy="5310810"/>
          </a:xfrm>
        </p:grpSpPr>
        <p:sp>
          <p:nvSpPr>
            <p:cNvPr id="5" name="TextBox 5"/>
            <p:cNvSpPr txBox="1"/>
            <p:nvPr/>
          </p:nvSpPr>
          <p:spPr>
            <a:xfrm>
              <a:off x="1049173" y="5518730"/>
              <a:ext cx="6717586" cy="615040"/>
            </a:xfrm>
            <a:prstGeom prst="rect">
              <a:avLst/>
            </a:prstGeom>
          </p:spPr>
          <p:txBody>
            <a:bodyPr lIns="0" tIns="0" rIns="0" bIns="0" rtlCol="0" anchor="t">
              <a:spAutoFit/>
            </a:bodyPr>
            <a:lstStyle/>
            <a:p>
              <a:pPr algn="ctr">
                <a:lnSpc>
                  <a:spcPts val="3920"/>
                </a:lnSpc>
              </a:pPr>
              <a:r>
                <a:rPr lang="en-US" sz="2800" dirty="0" err="1">
                  <a:solidFill>
                    <a:srgbClr val="494949"/>
                  </a:solidFill>
                  <a:latin typeface="Quicksand"/>
                </a:rPr>
                <a:t>Động</a:t>
              </a:r>
              <a:r>
                <a:rPr lang="en-US" sz="2800" dirty="0">
                  <a:solidFill>
                    <a:srgbClr val="494949"/>
                  </a:solidFill>
                  <a:latin typeface="Quicksand"/>
                </a:rPr>
                <a:t> </a:t>
              </a:r>
              <a:r>
                <a:rPr lang="en-US" sz="2800" dirty="0" err="1">
                  <a:solidFill>
                    <a:srgbClr val="494949"/>
                  </a:solidFill>
                  <a:latin typeface="Quicksand"/>
                </a:rPr>
                <a:t>vật</a:t>
              </a:r>
              <a:r>
                <a:rPr lang="en-US" sz="2800" dirty="0">
                  <a:solidFill>
                    <a:srgbClr val="494949"/>
                  </a:solidFill>
                  <a:latin typeface="Quicksand"/>
                </a:rPr>
                <a:t> </a:t>
              </a:r>
              <a:r>
                <a:rPr lang="en-US" sz="2800" dirty="0" err="1">
                  <a:solidFill>
                    <a:srgbClr val="494949"/>
                  </a:solidFill>
                  <a:latin typeface="Quicksand"/>
                </a:rPr>
                <a:t>không</a:t>
              </a:r>
              <a:r>
                <a:rPr lang="en-US" sz="2800" dirty="0">
                  <a:solidFill>
                    <a:srgbClr val="494949"/>
                  </a:solidFill>
                  <a:latin typeface="Quicksand"/>
                </a:rPr>
                <a:t> </a:t>
              </a:r>
              <a:r>
                <a:rPr lang="en-US" sz="2800" dirty="0" err="1">
                  <a:solidFill>
                    <a:srgbClr val="494949"/>
                  </a:solidFill>
                  <a:latin typeface="Quicksand"/>
                </a:rPr>
                <a:t>xương</a:t>
              </a:r>
              <a:r>
                <a:rPr lang="en-US" sz="2800" dirty="0">
                  <a:solidFill>
                    <a:srgbClr val="494949"/>
                  </a:solidFill>
                  <a:latin typeface="Quicksand"/>
                </a:rPr>
                <a:t> </a:t>
              </a:r>
              <a:r>
                <a:rPr lang="en-US" sz="2800" dirty="0" err="1">
                  <a:solidFill>
                    <a:srgbClr val="494949"/>
                  </a:solidFill>
                  <a:latin typeface="Quicksand"/>
                </a:rPr>
                <a:t>sống</a:t>
              </a:r>
              <a:endParaRPr lang="en-US" sz="2800" dirty="0">
                <a:solidFill>
                  <a:srgbClr val="494949"/>
                </a:solidFill>
                <a:latin typeface="Quicksand"/>
              </a:endParaRPr>
            </a:p>
          </p:txBody>
        </p:sp>
        <p:sp>
          <p:nvSpPr>
            <p:cNvPr id="6" name="TextBox 6"/>
            <p:cNvSpPr txBox="1"/>
            <p:nvPr/>
          </p:nvSpPr>
          <p:spPr>
            <a:xfrm>
              <a:off x="0" y="822960"/>
              <a:ext cx="8815931" cy="2188633"/>
            </a:xfrm>
            <a:prstGeom prst="rect">
              <a:avLst/>
            </a:prstGeom>
          </p:spPr>
          <p:txBody>
            <a:bodyPr lIns="0" tIns="0" rIns="0" bIns="0" rtlCol="0" anchor="t">
              <a:spAutoFit/>
            </a:bodyPr>
            <a:lstStyle/>
            <a:p>
              <a:pPr algn="ctr">
                <a:lnSpc>
                  <a:spcPts val="6360"/>
                </a:lnSpc>
              </a:pPr>
              <a:r>
                <a:rPr lang="en-US" sz="5300" dirty="0" err="1">
                  <a:solidFill>
                    <a:srgbClr val="494949"/>
                  </a:solidFill>
                  <a:latin typeface="Dekko"/>
                </a:rPr>
                <a:t>Chiếm</a:t>
              </a:r>
              <a:r>
                <a:rPr lang="en-US" sz="5300" dirty="0">
                  <a:solidFill>
                    <a:srgbClr val="494949"/>
                  </a:solidFill>
                  <a:latin typeface="Dekko"/>
                </a:rPr>
                <a:t> 95% </a:t>
              </a:r>
              <a:r>
                <a:rPr lang="en-US" sz="5300" dirty="0" err="1">
                  <a:solidFill>
                    <a:srgbClr val="494949"/>
                  </a:solidFill>
                  <a:latin typeface="Dekko"/>
                </a:rPr>
                <a:t>các</a:t>
              </a:r>
              <a:r>
                <a:rPr lang="en-US" sz="5300" dirty="0">
                  <a:solidFill>
                    <a:srgbClr val="494949"/>
                  </a:solidFill>
                  <a:latin typeface="Dekko"/>
                </a:rPr>
                <a:t> </a:t>
              </a:r>
              <a:r>
                <a:rPr lang="en-US" sz="5300" dirty="0" err="1">
                  <a:solidFill>
                    <a:srgbClr val="494949"/>
                  </a:solidFill>
                  <a:latin typeface="Dekko"/>
                </a:rPr>
                <a:t>loài</a:t>
              </a:r>
              <a:r>
                <a:rPr lang="en-US" sz="5300" dirty="0">
                  <a:solidFill>
                    <a:srgbClr val="494949"/>
                  </a:solidFill>
                  <a:latin typeface="Dekko"/>
                </a:rPr>
                <a:t> </a:t>
              </a:r>
              <a:r>
                <a:rPr lang="en-US" sz="5300" dirty="0" err="1">
                  <a:solidFill>
                    <a:srgbClr val="494949"/>
                  </a:solidFill>
                  <a:latin typeface="Dekko"/>
                </a:rPr>
                <a:t>động</a:t>
              </a:r>
              <a:r>
                <a:rPr lang="en-US" sz="5300" dirty="0">
                  <a:solidFill>
                    <a:srgbClr val="494949"/>
                  </a:solidFill>
                  <a:latin typeface="Dekko"/>
                </a:rPr>
                <a:t> </a:t>
              </a:r>
              <a:r>
                <a:rPr lang="en-US" sz="5300" dirty="0" err="1">
                  <a:solidFill>
                    <a:srgbClr val="494949"/>
                  </a:solidFill>
                  <a:latin typeface="Dekko"/>
                </a:rPr>
                <a:t>vật</a:t>
              </a:r>
              <a:endParaRPr lang="en-US" sz="5300" dirty="0">
                <a:solidFill>
                  <a:srgbClr val="494949"/>
                </a:solidFill>
                <a:latin typeface="Dekko"/>
              </a:endParaRP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9205311" y="1512565"/>
            <a:ext cx="676920" cy="8500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777" y="456129"/>
            <a:ext cx="3233311" cy="148144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7296972"/>
            <a:ext cx="3081956" cy="1412096"/>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6521069" y="4903598"/>
            <a:ext cx="676920" cy="850014"/>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975" y="2678295"/>
            <a:ext cx="8575211" cy="461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457200" y="9144000"/>
            <a:ext cx="7162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endParaRPr lang="vi-VN" altLang="en-US">
              <a:solidFill>
                <a:srgbClr val="000000"/>
              </a:solidFill>
              <a:latin typeface="VNI-Times" pitchFamily="2" charset="0"/>
              <a:cs typeface="Arial" charset="0"/>
            </a:endParaRPr>
          </a:p>
        </p:txBody>
      </p:sp>
      <p:sp>
        <p:nvSpPr>
          <p:cNvPr id="28675" name="Text Box 7"/>
          <p:cNvSpPr txBox="1">
            <a:spLocks noChangeArrowheads="1"/>
          </p:cNvSpPr>
          <p:nvPr/>
        </p:nvSpPr>
        <p:spPr bwMode="auto">
          <a:xfrm>
            <a:off x="9134476" y="614363"/>
            <a:ext cx="4114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Ốc sên</a:t>
            </a:r>
          </a:p>
        </p:txBody>
      </p:sp>
      <p:sp>
        <p:nvSpPr>
          <p:cNvPr id="28676" name="Text Box 7"/>
          <p:cNvSpPr txBox="1">
            <a:spLocks noChangeArrowheads="1"/>
          </p:cNvSpPr>
          <p:nvPr/>
        </p:nvSpPr>
        <p:spPr bwMode="auto">
          <a:xfrm>
            <a:off x="11734800" y="571500"/>
            <a:ext cx="4876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Sên trần</a:t>
            </a:r>
          </a:p>
        </p:txBody>
      </p:sp>
      <p:pic>
        <p:nvPicPr>
          <p:cNvPr id="28677" name="Picture 20" descr="OC%2BBUU%2BVA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476" y="235745"/>
            <a:ext cx="88392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8"/>
          <p:cNvSpPr txBox="1">
            <a:spLocks noChangeArrowheads="1"/>
          </p:cNvSpPr>
          <p:nvPr/>
        </p:nvSpPr>
        <p:spPr bwMode="auto">
          <a:xfrm>
            <a:off x="11807826" y="3119438"/>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bươu vàng</a:t>
            </a:r>
          </a:p>
        </p:txBody>
      </p:sp>
      <p:grpSp>
        <p:nvGrpSpPr>
          <p:cNvPr id="28679" name="Group 21"/>
          <p:cNvGrpSpPr>
            <a:grpSpLocks/>
          </p:cNvGrpSpPr>
          <p:nvPr/>
        </p:nvGrpSpPr>
        <p:grpSpPr bwMode="auto">
          <a:xfrm>
            <a:off x="0" y="-16669"/>
            <a:ext cx="18329276" cy="10315577"/>
            <a:chOff x="0" y="-11113"/>
            <a:chExt cx="9164638" cy="6877051"/>
          </a:xfrm>
        </p:grpSpPr>
        <p:pic>
          <p:nvPicPr>
            <p:cNvPr id="28688"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0" name="Picture 37" descr="ANd9GcSwDD5O1VTGK01vCLj6JdMPvgjJphInx2G9VJYy2vHJMPohh3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1" y="5055395"/>
            <a:ext cx="8528050" cy="42267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Rectangle 38"/>
          <p:cNvSpPr>
            <a:spLocks/>
          </p:cNvSpPr>
          <p:nvPr/>
        </p:nvSpPr>
        <p:spPr bwMode="auto">
          <a:xfrm>
            <a:off x="2409826" y="8201025"/>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gạo</a:t>
            </a:r>
          </a:p>
        </p:txBody>
      </p:sp>
      <p:pic>
        <p:nvPicPr>
          <p:cNvPr id="2868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3851" y="5074445"/>
            <a:ext cx="8515350" cy="420766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3" name="Rectangle 33"/>
          <p:cNvSpPr>
            <a:spLocks/>
          </p:cNvSpPr>
          <p:nvPr/>
        </p:nvSpPr>
        <p:spPr bwMode="auto">
          <a:xfrm>
            <a:off x="12039600" y="8596313"/>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mút</a:t>
            </a:r>
          </a:p>
        </p:txBody>
      </p:sp>
      <p:pic>
        <p:nvPicPr>
          <p:cNvPr id="2868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35745"/>
            <a:ext cx="85344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2784476" y="3440907"/>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sên</a:t>
            </a:r>
          </a:p>
        </p:txBody>
      </p:sp>
      <p:sp>
        <p:nvSpPr>
          <p:cNvPr id="20"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hại cho cây trồng</a:t>
            </a:r>
          </a:p>
        </p:txBody>
      </p:sp>
      <p:sp>
        <p:nvSpPr>
          <p:cNvPr id="22" name="Text Box 10"/>
          <p:cNvSpPr txBox="1">
            <a:spLocks noChangeArrowheads="1"/>
          </p:cNvSpPr>
          <p:nvPr/>
        </p:nvSpPr>
        <p:spPr bwMode="auto">
          <a:xfrm>
            <a:off x="914400" y="9265445"/>
            <a:ext cx="1727517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Làm vật trung gian truyền bệnh giun sán</a:t>
            </a:r>
          </a:p>
        </p:txBody>
      </p:sp>
    </p:spTree>
    <p:extLst>
      <p:ext uri="{BB962C8B-B14F-4D97-AF65-F5344CB8AC3E}">
        <p14:creationId xmlns:p14="http://schemas.microsoft.com/office/powerpoint/2010/main" val="1210924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947" name="Group 59"/>
          <p:cNvGraphicFramePr>
            <a:graphicFrameLocks noGrp="1"/>
          </p:cNvGraphicFramePr>
          <p:nvPr>
            <p:ph/>
          </p:nvPr>
        </p:nvGraphicFramePr>
        <p:xfrm>
          <a:off x="0" y="685800"/>
          <a:ext cx="18288000" cy="9448797"/>
        </p:xfrm>
        <a:graphic>
          <a:graphicData uri="http://schemas.openxmlformats.org/drawingml/2006/table">
            <a:tbl>
              <a:tblPr/>
              <a:tblGrid>
                <a:gridCol w="1123950">
                  <a:extLst>
                    <a:ext uri="{9D8B030D-6E8A-4147-A177-3AD203B41FA5}">
                      <a16:colId xmlns:a16="http://schemas.microsoft.com/office/drawing/2014/main" val="20000"/>
                    </a:ext>
                  </a:extLst>
                </a:gridCol>
                <a:gridCol w="893445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123450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3300"/>
                          </a:solidFill>
                          <a:effectLst>
                            <a:outerShdw blurRad="38100" dist="38100" dir="2700000" algn="tl">
                              <a:srgbClr val="000000"/>
                            </a:outerShdw>
                          </a:effectLst>
                          <a:latin typeface="VNI-Times" pitchFamily="2" charset="0"/>
                          <a:cs typeface="Arial" charset="0"/>
                        </a:rPr>
                        <a:t>Stt</a:t>
                      </a:r>
                      <a:endParaRPr kumimoji="0" lang="en-US" sz="3600" b="0" i="0" u="none" strike="noStrike" cap="none" normalizeH="0" baseline="0" dirty="0">
                        <a:ln>
                          <a:noFill/>
                        </a:ln>
                        <a:solidFill>
                          <a:srgbClr val="FF3300"/>
                        </a:solidFill>
                        <a:effectLst>
                          <a:outerShdw blurRad="38100" dist="38100" dir="2700000" algn="tl">
                            <a:srgbClr val="000000"/>
                          </a:outerShdw>
                        </a:effectLst>
                        <a:latin typeface="VNI-Times" pitchFamily="2" charset="0"/>
                        <a:cs typeface="Arial" charset="0"/>
                      </a:endParaRP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YÙ NGHÓA THÖÏC TIEÃN </a:t>
                      </a:r>
                    </a:p>
                  </a:txBody>
                  <a:tcPr marL="182880" marR="182880" marT="68588" marB="685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TEÂN ÑAÏI DIEÄN THAÂN MEÀM COÙ ÔÛ ÑÒA PHÖÔNG </a:t>
                      </a:r>
                    </a:p>
                  </a:txBody>
                  <a:tcPr marL="182880" marR="182880" marT="68588" marB="685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0"/>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1</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thöïc phaåm cho ngöôøi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1"/>
                  </a:ext>
                </a:extLst>
              </a:tr>
              <a:tr h="10001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2</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thöùc aên cho ñoäng vaät khaùc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2"/>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3</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Laøm</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ñoà</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trang</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söùc</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3"/>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4</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ñoà trang trí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4"/>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Southern" pitchFamily="34" charset="0"/>
                          <a:cs typeface="Arial" charset="0"/>
                        </a:rPr>
                        <a:t>5</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saïch moâi tröôøng nöôùc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5"/>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6</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haïi cho caây troàng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6"/>
                  </a:ext>
                </a:extLst>
              </a:tr>
              <a:tr h="12345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7</a:t>
                      </a: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vaät chuû trung gian truyeàn bệnh giun saùn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7"/>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8</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xuaát khaåu</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8"/>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9</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veà maët ñòa chaát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9"/>
                  </a:ext>
                </a:extLst>
              </a:tr>
            </a:tbl>
          </a:graphicData>
        </a:graphic>
      </p:graphicFrame>
      <p:sp>
        <p:nvSpPr>
          <p:cNvPr id="18480" name="Text Box 58"/>
          <p:cNvSpPr txBox="1">
            <a:spLocks noChangeArrowheads="1"/>
          </p:cNvSpPr>
          <p:nvPr/>
        </p:nvSpPr>
        <p:spPr bwMode="auto">
          <a:xfrm>
            <a:off x="3200400" y="0"/>
            <a:ext cx="12954000" cy="826598"/>
          </a:xfrm>
          <a:prstGeom prst="rect">
            <a:avLst/>
          </a:prstGeom>
          <a:noFill/>
          <a:ln>
            <a:noFill/>
          </a:ln>
          <a:effectLst/>
          <a:extLst>
            <a:ext uri="{909E8E84-426E-40DD-AFC4-6F175D3DCCD1}">
              <a14:hiddenFill xmlns:a14="http://schemas.microsoft.com/office/drawing/2010/main">
                <a:gradFill rotWithShape="1">
                  <a:gsLst>
                    <a:gs pos="0">
                      <a:srgbClr val="760000"/>
                    </a:gs>
                    <a:gs pos="50000">
                      <a:srgbClr val="FF0000"/>
                    </a:gs>
                    <a:gs pos="100000">
                      <a:srgbClr val="760000"/>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4300" b="1" i="1">
                <a:solidFill>
                  <a:srgbClr val="000099"/>
                </a:solidFill>
                <a:latin typeface="VNI-Times" pitchFamily="2" charset="0"/>
              </a:rPr>
              <a:t>Baûng 2: </a:t>
            </a:r>
            <a:r>
              <a:rPr lang="en-US" altLang="en-US" sz="4300" b="1" i="1">
                <a:solidFill>
                  <a:srgbClr val="000099"/>
                </a:solidFill>
                <a:latin typeface="Times New Roman" pitchFamily="18" charset="0"/>
                <a:cs typeface="Times New Roman" pitchFamily="18" charset="0"/>
              </a:rPr>
              <a:t>Ý</a:t>
            </a:r>
            <a:r>
              <a:rPr lang="en-US" altLang="en-US" sz="4300" b="1" i="1">
                <a:solidFill>
                  <a:srgbClr val="000099"/>
                </a:solidFill>
                <a:latin typeface="VNI-Times" pitchFamily="2" charset="0"/>
              </a:rPr>
              <a:t> nghóa thöïc tieãn cuûa ngaønh Thaân meàm</a:t>
            </a:r>
          </a:p>
        </p:txBody>
      </p:sp>
      <p:sp>
        <p:nvSpPr>
          <p:cNvPr id="172106" name="Rectangle 74"/>
          <p:cNvSpPr>
            <a:spLocks noChangeArrowheads="1"/>
          </p:cNvSpPr>
          <p:nvPr/>
        </p:nvSpPr>
        <p:spPr bwMode="auto">
          <a:xfrm>
            <a:off x="10363200" y="1943100"/>
            <a:ext cx="79248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Mực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nghêu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sò</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hến</a:t>
            </a:r>
            <a:r>
              <a:rPr lang="en-US" sz="3600" dirty="0">
                <a:solidFill>
                  <a:srgbClr val="FFFFFF"/>
                </a:solidFill>
                <a:effectLst>
                  <a:outerShdw blurRad="38100" dist="38100" dir="2700000" algn="tl">
                    <a:srgbClr val="000000"/>
                  </a:outerShdw>
                </a:effectLst>
                <a:latin typeface="VNI-Times" pitchFamily="2" charset="0"/>
              </a:rPr>
              <a:t>,… </a:t>
            </a:r>
          </a:p>
        </p:txBody>
      </p:sp>
      <p:sp>
        <p:nvSpPr>
          <p:cNvPr id="172107" name="Rectangle 75"/>
          <p:cNvSpPr>
            <a:spLocks noChangeArrowheads="1"/>
          </p:cNvSpPr>
          <p:nvPr/>
        </p:nvSpPr>
        <p:spPr bwMode="auto">
          <a:xfrm>
            <a:off x="10210800" y="2628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sên</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bươu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trứng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ấu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trùng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của</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chúng</a:t>
            </a:r>
            <a:endParaRPr lang="en-US" sz="3600" dirty="0">
              <a:solidFill>
                <a:srgbClr val="FFFFFF"/>
              </a:solidFill>
              <a:effectLst>
                <a:outerShdw blurRad="38100" dist="38100" dir="2700000" algn="tl">
                  <a:srgbClr val="000000"/>
                </a:outerShdw>
              </a:effectLst>
              <a:latin typeface="VNI-Times" pitchFamily="2" charset="0"/>
            </a:endParaRPr>
          </a:p>
        </p:txBody>
      </p:sp>
      <p:sp>
        <p:nvSpPr>
          <p:cNvPr id="172109" name="Rectangle 77"/>
          <p:cNvSpPr>
            <a:spLocks noChangeArrowheads="1"/>
          </p:cNvSpPr>
          <p:nvPr/>
        </p:nvSpPr>
        <p:spPr bwMode="auto">
          <a:xfrm>
            <a:off x="10210800" y="3771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Ngoïc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endParaRPr lang="en-US" sz="4300" dirty="0">
              <a:solidFill>
                <a:srgbClr val="FFFFFF"/>
              </a:solidFill>
              <a:effectLst>
                <a:outerShdw blurRad="38100" dist="38100" dir="2700000" algn="tl">
                  <a:srgbClr val="000000"/>
                </a:outerShdw>
              </a:effectLst>
              <a:latin typeface="VNI-Times" pitchFamily="2" charset="0"/>
            </a:endParaRPr>
          </a:p>
        </p:txBody>
      </p:sp>
      <p:sp>
        <p:nvSpPr>
          <p:cNvPr id="172110" name="Rectangle 78"/>
          <p:cNvSpPr>
            <a:spLocks noChangeArrowheads="1"/>
          </p:cNvSpPr>
          <p:nvPr/>
        </p:nvSpPr>
        <p:spPr bwMode="auto">
          <a:xfrm>
            <a:off x="10058400" y="46863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Ø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2" name="Rectangle 80"/>
          <p:cNvSpPr>
            <a:spLocks noChangeArrowheads="1"/>
          </p:cNvSpPr>
          <p:nvPr/>
        </p:nvSpPr>
        <p:spPr bwMode="auto">
          <a:xfrm>
            <a:off x="10058400" y="54864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Trai,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hến</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veïm</a:t>
            </a:r>
            <a:r>
              <a:rPr lang="en-US" sz="4300" dirty="0">
                <a:solidFill>
                  <a:srgbClr val="FFFFFF"/>
                </a:solidFill>
                <a:effectLst>
                  <a:outerShdw blurRad="38100" dist="38100" dir="2700000" algn="tl">
                    <a:srgbClr val="000000"/>
                  </a:outerShdw>
                </a:effectLst>
                <a:latin typeface="VNI-Times" pitchFamily="2" charset="0"/>
              </a:rPr>
              <a:t>… </a:t>
            </a:r>
          </a:p>
        </p:txBody>
      </p:sp>
      <p:sp>
        <p:nvSpPr>
          <p:cNvPr id="172113" name="Rectangle 81"/>
          <p:cNvSpPr>
            <a:spLocks noChangeArrowheads="1"/>
          </p:cNvSpPr>
          <p:nvPr/>
        </p:nvSpPr>
        <p:spPr bwMode="auto">
          <a:xfrm>
            <a:off x="10210800" y="6400800"/>
            <a:ext cx="8077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sên</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bươu</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vàng</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172114" name="Rectangle 82"/>
          <p:cNvSpPr>
            <a:spLocks noChangeArrowheads="1"/>
          </p:cNvSpPr>
          <p:nvPr/>
        </p:nvSpPr>
        <p:spPr bwMode="auto">
          <a:xfrm>
            <a:off x="10363200" y="74295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gạo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muùt</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5" name="Rectangle 83"/>
          <p:cNvSpPr>
            <a:spLocks noChangeArrowheads="1"/>
          </p:cNvSpPr>
          <p:nvPr/>
        </p:nvSpPr>
        <p:spPr bwMode="auto">
          <a:xfrm>
            <a:off x="10058400" y="9258300"/>
            <a:ext cx="8839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Hoaù</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thaïch</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moät</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soá</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6" name="Rectangle 84"/>
          <p:cNvSpPr>
            <a:spLocks noChangeArrowheads="1"/>
          </p:cNvSpPr>
          <p:nvPr/>
        </p:nvSpPr>
        <p:spPr bwMode="auto">
          <a:xfrm>
            <a:off x="10058400" y="84582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Möïc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baøo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ngö</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huyeát</a:t>
            </a:r>
            <a:r>
              <a:rPr lang="en-US" sz="4300" dirty="0">
                <a:solidFill>
                  <a:srgbClr val="FFFFFF"/>
                </a:solidFill>
                <a:effectLst>
                  <a:outerShdw blurRad="38100" dist="38100" dir="2700000" algn="tl">
                    <a:srgbClr val="000000"/>
                  </a:outerShdw>
                </a:effectLst>
                <a:latin typeface="VNI-Times" pitchFamily="2" charset="0"/>
              </a:rPr>
              <a:t> …</a:t>
            </a:r>
          </a:p>
        </p:txBody>
      </p:sp>
    </p:spTree>
    <p:extLst>
      <p:ext uri="{BB962C8B-B14F-4D97-AF65-F5344CB8AC3E}">
        <p14:creationId xmlns:p14="http://schemas.microsoft.com/office/powerpoint/2010/main" val="327383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2106"/>
                                        </p:tgtEl>
                                        <p:attrNameLst>
                                          <p:attrName>style.visibility</p:attrName>
                                        </p:attrNameLst>
                                      </p:cBhvr>
                                      <p:to>
                                        <p:strVal val="visible"/>
                                      </p:to>
                                    </p:set>
                                    <p:animEffect transition="in" filter="barn(inVertical)">
                                      <p:cBhvr>
                                        <p:cTn id="7" dur="500"/>
                                        <p:tgtEl>
                                          <p:spTgt spid="17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2107"/>
                                        </p:tgtEl>
                                        <p:attrNameLst>
                                          <p:attrName>style.visibility</p:attrName>
                                        </p:attrNameLst>
                                      </p:cBhvr>
                                      <p:to>
                                        <p:strVal val="visible"/>
                                      </p:to>
                                    </p:set>
                                    <p:animEffect transition="in" filter="barn(inVertical)">
                                      <p:cBhvr>
                                        <p:cTn id="12" dur="500"/>
                                        <p:tgtEl>
                                          <p:spTgt spid="172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2109"/>
                                        </p:tgtEl>
                                        <p:attrNameLst>
                                          <p:attrName>style.visibility</p:attrName>
                                        </p:attrNameLst>
                                      </p:cBhvr>
                                      <p:to>
                                        <p:strVal val="visible"/>
                                      </p:to>
                                    </p:set>
                                    <p:animEffect transition="in" filter="barn(inVertical)">
                                      <p:cBhvr>
                                        <p:cTn id="17" dur="500"/>
                                        <p:tgtEl>
                                          <p:spTgt spid="172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2110"/>
                                        </p:tgtEl>
                                        <p:attrNameLst>
                                          <p:attrName>style.visibility</p:attrName>
                                        </p:attrNameLst>
                                      </p:cBhvr>
                                      <p:to>
                                        <p:strVal val="visible"/>
                                      </p:to>
                                    </p:set>
                                    <p:animEffect transition="in" filter="barn(inVertical)">
                                      <p:cBhvr>
                                        <p:cTn id="22" dur="500"/>
                                        <p:tgtEl>
                                          <p:spTgt spid="1721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2112"/>
                                        </p:tgtEl>
                                        <p:attrNameLst>
                                          <p:attrName>style.visibility</p:attrName>
                                        </p:attrNameLst>
                                      </p:cBhvr>
                                      <p:to>
                                        <p:strVal val="visible"/>
                                      </p:to>
                                    </p:set>
                                    <p:animEffect transition="in" filter="barn(inVertical)">
                                      <p:cBhvr>
                                        <p:cTn id="27" dur="500"/>
                                        <p:tgtEl>
                                          <p:spTgt spid="1721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2113"/>
                                        </p:tgtEl>
                                        <p:attrNameLst>
                                          <p:attrName>style.visibility</p:attrName>
                                        </p:attrNameLst>
                                      </p:cBhvr>
                                      <p:to>
                                        <p:strVal val="visible"/>
                                      </p:to>
                                    </p:set>
                                    <p:animEffect transition="in" filter="barn(inVertical)">
                                      <p:cBhvr>
                                        <p:cTn id="32" dur="500"/>
                                        <p:tgtEl>
                                          <p:spTgt spid="1721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2114"/>
                                        </p:tgtEl>
                                        <p:attrNameLst>
                                          <p:attrName>style.visibility</p:attrName>
                                        </p:attrNameLst>
                                      </p:cBhvr>
                                      <p:to>
                                        <p:strVal val="visible"/>
                                      </p:to>
                                    </p:set>
                                    <p:animEffect transition="in" filter="barn(inVertical)">
                                      <p:cBhvr>
                                        <p:cTn id="37" dur="500"/>
                                        <p:tgtEl>
                                          <p:spTgt spid="1721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2116"/>
                                        </p:tgtEl>
                                        <p:attrNameLst>
                                          <p:attrName>style.visibility</p:attrName>
                                        </p:attrNameLst>
                                      </p:cBhvr>
                                      <p:to>
                                        <p:strVal val="visible"/>
                                      </p:to>
                                    </p:set>
                                    <p:animEffect transition="in" filter="barn(inVertical)">
                                      <p:cBhvr>
                                        <p:cTn id="42" dur="500"/>
                                        <p:tgtEl>
                                          <p:spTgt spid="1721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2115"/>
                                        </p:tgtEl>
                                        <p:attrNameLst>
                                          <p:attrName>style.visibility</p:attrName>
                                        </p:attrNameLst>
                                      </p:cBhvr>
                                      <p:to>
                                        <p:strVal val="visible"/>
                                      </p:to>
                                    </p:set>
                                    <p:animEffect transition="in" filter="barn(inVertical)">
                                      <p:cBhvr>
                                        <p:cTn id="47" dur="500"/>
                                        <p:tgtEl>
                                          <p:spTgt spid="17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06" grpId="0"/>
      <p:bldP spid="172107" grpId="0"/>
      <p:bldP spid="172109" grpId="0"/>
      <p:bldP spid="172110" grpId="0"/>
      <p:bldP spid="172112" grpId="0"/>
      <p:bldP spid="172113" grpId="0"/>
      <p:bldP spid="172114" grpId="0"/>
      <p:bldP spid="172115" grpId="0"/>
      <p:bldP spid="1721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0287000"/>
            <a:chOff x="0" y="508000"/>
            <a:chExt cx="24384000" cy="13716000"/>
          </a:xfrm>
        </p:grpSpPr>
        <p:pic>
          <p:nvPicPr>
            <p:cNvPr id="3" name="Picture 3"/>
            <p:cNvPicPr>
              <a:picLocks noChangeAspect="1"/>
            </p:cNvPicPr>
            <p:nvPr/>
          </p:nvPicPr>
          <p:blipFill>
            <a:blip r:embed="rId2"/>
            <a:srcRect t="31250" b="31250"/>
            <a:stretch>
              <a:fillRect/>
            </a:stretch>
          </p:blipFill>
          <p:spPr>
            <a:xfrm>
              <a:off x="0" y="508000"/>
              <a:ext cx="24384000" cy="13716000"/>
            </a:xfrm>
            <a:prstGeom prst="rect">
              <a:avLst/>
            </a:prstGeom>
          </p:spPr>
        </p:pic>
      </p:gr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88563"/>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798326575"/>
              </p:ext>
            </p:extLst>
          </p:nvPr>
        </p:nvGraphicFramePr>
        <p:xfrm>
          <a:off x="1669573" y="1333500"/>
          <a:ext cx="14948853" cy="6476586"/>
        </p:xfrm>
        <a:graphic>
          <a:graphicData uri="http://schemas.openxmlformats.org/drawingml/2006/table">
            <a:tbl>
              <a:tblPr firstRow="1" firstCol="1" bandRow="1">
                <a:tableStyleId>{5940675A-B579-460E-94D1-54222C63F5DA}</a:tableStyleId>
              </a:tblPr>
              <a:tblGrid>
                <a:gridCol w="4705506">
                  <a:extLst>
                    <a:ext uri="{9D8B030D-6E8A-4147-A177-3AD203B41FA5}">
                      <a16:colId xmlns:a16="http://schemas.microsoft.com/office/drawing/2014/main" val="20000"/>
                    </a:ext>
                  </a:extLst>
                </a:gridCol>
                <a:gridCol w="10243347">
                  <a:extLst>
                    <a:ext uri="{9D8B030D-6E8A-4147-A177-3AD203B41FA5}">
                      <a16:colId xmlns:a16="http://schemas.microsoft.com/office/drawing/2014/main" val="20001"/>
                    </a:ext>
                  </a:extLst>
                </a:gridCol>
              </a:tblGrid>
              <a:tr h="1197574">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Tên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động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vật</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Thân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mềm</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Đặc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điểm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hình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thái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ngoài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0"/>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Bạch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tuộc</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1"/>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Ốc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bươu</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vàng</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2"/>
                  </a:ext>
                </a:extLst>
              </a:tr>
              <a:tr h="2634834">
                <a:tc>
                  <a:txBody>
                    <a:bodyPr/>
                    <a:lstStyle/>
                    <a:p>
                      <a:pPr algn="ctr">
                        <a:lnSpc>
                          <a:spcPct val="115000"/>
                        </a:lnSpc>
                        <a:spcBef>
                          <a:spcPts val="200"/>
                        </a:spcBef>
                        <a:spcAft>
                          <a:spcPts val="200"/>
                        </a:spcAft>
                      </a:pPr>
                      <a:r>
                        <a:rPr lang="en-US" sz="3600" dirty="0">
                          <a:effectLst/>
                          <a:latin typeface="Times New Roman" pitchFamily="18" charset="0"/>
                          <a:cs typeface="Times New Roman" pitchFamily="18" charset="0"/>
                        </a:rPr>
                        <a:t>Con </a:t>
                      </a:r>
                      <a:r>
                        <a:rPr lang="en-US" sz="3600" dirty="0" err="1">
                          <a:effectLst/>
                          <a:latin typeface="Times New Roman" pitchFamily="18" charset="0"/>
                          <a:cs typeface="Times New Roman" pitchFamily="18" charset="0"/>
                        </a:rPr>
                        <a:t>trai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3"/>
                  </a:ext>
                </a:extLst>
              </a:tr>
            </a:tbl>
          </a:graphicData>
        </a:graphic>
      </p:graphicFrame>
      <p:sp>
        <p:nvSpPr>
          <p:cNvPr id="6" name="TextBox 5"/>
          <p:cNvSpPr txBox="1"/>
          <p:nvPr/>
        </p:nvSpPr>
        <p:spPr>
          <a:xfrm>
            <a:off x="6400800" y="25527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ovan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8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7" name="TextBox 6"/>
          <p:cNvSpPr txBox="1"/>
          <p:nvPr/>
        </p:nvSpPr>
        <p:spPr>
          <a:xfrm>
            <a:off x="6400800" y="38481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miệng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nắp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đậy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bụng</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8" name="TextBox 7"/>
          <p:cNvSpPr txBox="1"/>
          <p:nvPr/>
        </p:nvSpPr>
        <p:spPr>
          <a:xfrm>
            <a:off x="6400800" y="5219700"/>
            <a:ext cx="10134600" cy="2862322"/>
          </a:xfrm>
          <a:prstGeom prst="rect">
            <a:avLst/>
          </a:prstGeom>
          <a:noFill/>
        </p:spPr>
        <p:txBody>
          <a:bodyPr wrap="square" rtlCol="0">
            <a:spAutoFit/>
          </a:bodyPr>
          <a:lstStyle/>
          <a:p>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rìu,có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a:t>
            </a:r>
            <a:r>
              <a:rPr lang="en-US" sz="3600" dirty="0">
                <a:latin typeface="Times New Roman" pitchFamily="18" charset="0"/>
                <a:cs typeface="Times New Roman" pitchFamily="18" charset="0"/>
              </a:rPr>
              <a:t> di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mảng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cừ</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524000" y="2171700"/>
            <a:ext cx="16073697" cy="6647974"/>
          </a:xfrm>
          <a:prstGeom prst="rect">
            <a:avLst/>
          </a:prstGeom>
        </p:spPr>
        <p:txBody>
          <a:bodyPr wrap="square" lIns="0" tIns="0" rIns="0" bIns="0" rtlCol="0" anchor="t">
            <a:spAutoFit/>
          </a:bodyPr>
          <a:lstStyle/>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Đặc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điểm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vỏ</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cứng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dụ</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sò</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trai</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mực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bạch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tuộc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hàu</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lớn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Vai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trò</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vật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bẩn</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cây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trồng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sên</a:t>
            </a:r>
            <a:r>
              <a:rPr lang="en-US" sz="4800" dirty="0">
                <a:latin typeface="Times New Roman" pitchFamily="18" charset="0"/>
                <a:cs typeface="Times New Roman" pitchFamily="18" charset="0"/>
              </a:rPr>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1787236"/>
            <a:ext cx="8229600" cy="1143000"/>
          </a:xfrm>
          <a:solidFill>
            <a:srgbClr val="92D050"/>
          </a:solidFill>
        </p:spPr>
        <p:txBody>
          <a:bodyPr>
            <a:noAutofit/>
          </a:bodyPr>
          <a:lstStyle/>
          <a:p>
            <a:r>
              <a:rPr lang="en-US" sz="7200" dirty="0">
                <a:latin typeface="Times New Roman" pitchFamily="18" charset="0"/>
                <a:cs typeface="Times New Roman" pitchFamily="18" charset="0"/>
              </a:rPr>
              <a:t>4. </a:t>
            </a:r>
            <a:r>
              <a:rPr lang="en-US" sz="7200" dirty="0" err="1">
                <a:latin typeface="Times New Roman" pitchFamily="18" charset="0"/>
                <a:cs typeface="Times New Roman" pitchFamily="18" charset="0"/>
              </a:rPr>
              <a:t>Ngành</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Chân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khớp</a:t>
            </a:r>
            <a:endParaRPr lang="en-US" sz="7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1790700"/>
            <a:ext cx="6376987" cy="358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33900"/>
            <a:ext cx="9734550" cy="545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030363"/>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09600" y="2857501"/>
            <a:ext cx="17068800" cy="3119534"/>
          </a:xfrm>
          <a:prstGeom prst="rect">
            <a:avLst/>
          </a:prstGeom>
          <a:noFill/>
          <a:ln w="9525">
            <a:solidFill>
              <a:schemeClr val="bg1"/>
            </a:solidFill>
            <a:miter lim="800000"/>
            <a:headEnd/>
            <a:tailEnd/>
          </a:ln>
        </p:spPr>
        <p:txBody>
          <a:bodyPr lIns="163284" tIns="81642" rIns="163284" bIns="81642">
            <a:spAutoFit/>
          </a:bodyPr>
          <a:lstStyle/>
          <a:p>
            <a:pPr algn="just">
              <a:spcBef>
                <a:spcPct val="50000"/>
              </a:spcBef>
            </a:pPr>
            <a:r>
              <a:rPr lang="en-US" altLang="en-US" sz="6400" b="1">
                <a:solidFill>
                  <a:srgbClr val="009900"/>
                </a:solidFill>
                <a:latin typeface="Times New Roman" pitchFamily="18" charset="0"/>
              </a:rPr>
              <a:t>Em hãy kể tên một số động vật thuộc ngành chân khớp mà em biết và cho biết loài nào có ở địa phương em?</a:t>
            </a:r>
          </a:p>
        </p:txBody>
      </p:sp>
    </p:spTree>
    <p:extLst>
      <p:ext uri="{BB962C8B-B14F-4D97-AF65-F5344CB8AC3E}">
        <p14:creationId xmlns:p14="http://schemas.microsoft.com/office/powerpoint/2010/main" val="148582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4274"/>
                                        </p:tgtEl>
                                      </p:cBhvr>
                                    </p:animEffect>
                                    <p:set>
                                      <p:cBhvr>
                                        <p:cTn id="12" dur="1" fill="hold">
                                          <p:stCondLst>
                                            <p:cond delay="499"/>
                                          </p:stCondLst>
                                        </p:cTn>
                                        <p:tgtEl>
                                          <p:spTgt spid="54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ver"/>
          <p:cNvPicPr>
            <a:picLocks noChangeAspect="1" noChangeArrowheads="1"/>
          </p:cNvPicPr>
          <p:nvPr/>
        </p:nvPicPr>
        <p:blipFill>
          <a:blip r:embed="rId2"/>
          <a:srcRect/>
          <a:stretch>
            <a:fillRect/>
          </a:stretch>
        </p:blipFill>
        <p:spPr bwMode="auto">
          <a:xfrm>
            <a:off x="6264277" y="7598570"/>
            <a:ext cx="2559050" cy="1376363"/>
          </a:xfrm>
          <a:prstGeom prst="rect">
            <a:avLst/>
          </a:prstGeom>
          <a:noFill/>
          <a:ln w="9525">
            <a:noFill/>
            <a:miter lim="800000"/>
            <a:headEnd/>
            <a:tailEnd/>
          </a:ln>
        </p:spPr>
      </p:pic>
      <p:pic>
        <p:nvPicPr>
          <p:cNvPr id="17410" name="Picture 3" descr="Cover"/>
          <p:cNvPicPr>
            <a:picLocks noChangeAspect="1" noChangeArrowheads="1"/>
          </p:cNvPicPr>
          <p:nvPr/>
        </p:nvPicPr>
        <p:blipFill>
          <a:blip r:embed="rId3"/>
          <a:srcRect/>
          <a:stretch>
            <a:fillRect/>
          </a:stretch>
        </p:blipFill>
        <p:spPr bwMode="auto">
          <a:xfrm>
            <a:off x="6334127" y="8665370"/>
            <a:ext cx="1920874" cy="340518"/>
          </a:xfrm>
          <a:prstGeom prst="rect">
            <a:avLst/>
          </a:prstGeom>
          <a:noFill/>
          <a:ln w="9525">
            <a:noFill/>
            <a:miter lim="800000"/>
            <a:headEnd/>
            <a:tailEnd/>
          </a:ln>
        </p:spPr>
      </p:pic>
      <p:pic>
        <p:nvPicPr>
          <p:cNvPr id="17411" name="Picture 4" descr="Cover"/>
          <p:cNvPicPr>
            <a:picLocks noChangeAspect="1" noChangeArrowheads="1"/>
          </p:cNvPicPr>
          <p:nvPr/>
        </p:nvPicPr>
        <p:blipFill>
          <a:blip r:embed="rId4"/>
          <a:srcRect/>
          <a:stretch>
            <a:fillRect/>
          </a:stretch>
        </p:blipFill>
        <p:spPr bwMode="auto">
          <a:xfrm>
            <a:off x="6334126" y="8915400"/>
            <a:ext cx="2552700" cy="1200150"/>
          </a:xfrm>
          <a:prstGeom prst="rect">
            <a:avLst/>
          </a:prstGeom>
          <a:noFill/>
          <a:ln w="9525">
            <a:noFill/>
            <a:miter lim="800000"/>
            <a:headEnd/>
            <a:tailEnd/>
          </a:ln>
        </p:spPr>
      </p:pic>
      <p:pic>
        <p:nvPicPr>
          <p:cNvPr id="17412" name="Picture 5" descr="Cover"/>
          <p:cNvPicPr>
            <a:picLocks noChangeAspect="1" noChangeArrowheads="1"/>
          </p:cNvPicPr>
          <p:nvPr/>
        </p:nvPicPr>
        <p:blipFill>
          <a:blip r:embed="rId5"/>
          <a:srcRect/>
          <a:stretch>
            <a:fillRect/>
          </a:stretch>
        </p:blipFill>
        <p:spPr bwMode="auto">
          <a:xfrm>
            <a:off x="4695826" y="5715000"/>
            <a:ext cx="5610224" cy="4264820"/>
          </a:xfrm>
          <a:prstGeom prst="rect">
            <a:avLst/>
          </a:prstGeom>
          <a:noFill/>
          <a:ln w="9525">
            <a:noFill/>
            <a:miter lim="800000"/>
            <a:headEnd/>
            <a:tailEnd/>
          </a:ln>
        </p:spPr>
      </p:pic>
      <p:pic>
        <p:nvPicPr>
          <p:cNvPr id="17413" name="Picture 6" descr="Cover"/>
          <p:cNvPicPr>
            <a:picLocks noChangeAspect="1" noChangeArrowheads="1"/>
          </p:cNvPicPr>
          <p:nvPr/>
        </p:nvPicPr>
        <p:blipFill>
          <a:blip r:embed="rId6"/>
          <a:srcRect/>
          <a:stretch>
            <a:fillRect/>
          </a:stretch>
        </p:blipFill>
        <p:spPr bwMode="auto">
          <a:xfrm>
            <a:off x="9448800" y="3031332"/>
            <a:ext cx="3736976" cy="2274093"/>
          </a:xfrm>
          <a:prstGeom prst="rect">
            <a:avLst/>
          </a:prstGeom>
          <a:noFill/>
          <a:ln w="9525">
            <a:noFill/>
            <a:miter lim="800000"/>
            <a:headEnd/>
            <a:tailEnd/>
          </a:ln>
        </p:spPr>
      </p:pic>
      <p:pic>
        <p:nvPicPr>
          <p:cNvPr id="17414" name="Picture 7" descr="Cover"/>
          <p:cNvPicPr>
            <a:picLocks noChangeAspect="1" noChangeArrowheads="1"/>
          </p:cNvPicPr>
          <p:nvPr/>
        </p:nvPicPr>
        <p:blipFill>
          <a:blip r:embed="rId7"/>
          <a:srcRect/>
          <a:stretch>
            <a:fillRect/>
          </a:stretch>
        </p:blipFill>
        <p:spPr bwMode="auto">
          <a:xfrm>
            <a:off x="9686926" y="4167188"/>
            <a:ext cx="3911600" cy="1143000"/>
          </a:xfrm>
          <a:prstGeom prst="rect">
            <a:avLst/>
          </a:prstGeom>
          <a:noFill/>
          <a:ln w="9525">
            <a:noFill/>
            <a:miter lim="800000"/>
            <a:headEnd/>
            <a:tailEnd/>
          </a:ln>
        </p:spPr>
      </p:pic>
      <p:pic>
        <p:nvPicPr>
          <p:cNvPr id="17415" name="Picture 8" descr="Cover"/>
          <p:cNvPicPr>
            <a:picLocks noChangeAspect="1" noChangeArrowheads="1"/>
          </p:cNvPicPr>
          <p:nvPr/>
        </p:nvPicPr>
        <p:blipFill>
          <a:blip r:embed="rId8"/>
          <a:srcRect/>
          <a:stretch>
            <a:fillRect/>
          </a:stretch>
        </p:blipFill>
        <p:spPr bwMode="auto">
          <a:xfrm>
            <a:off x="9686927" y="5103020"/>
            <a:ext cx="2647950" cy="840581"/>
          </a:xfrm>
          <a:prstGeom prst="rect">
            <a:avLst/>
          </a:prstGeom>
          <a:noFill/>
          <a:ln w="9525">
            <a:noFill/>
            <a:miter lim="800000"/>
            <a:headEnd/>
            <a:tailEnd/>
          </a:ln>
        </p:spPr>
      </p:pic>
      <p:pic>
        <p:nvPicPr>
          <p:cNvPr id="17416" name="Picture 9" descr="Cover"/>
          <p:cNvPicPr>
            <a:picLocks noChangeAspect="1" noChangeArrowheads="1"/>
          </p:cNvPicPr>
          <p:nvPr/>
        </p:nvPicPr>
        <p:blipFill>
          <a:blip r:embed="rId9"/>
          <a:srcRect/>
          <a:stretch>
            <a:fillRect/>
          </a:stretch>
        </p:blipFill>
        <p:spPr bwMode="auto">
          <a:xfrm>
            <a:off x="9661527" y="5207795"/>
            <a:ext cx="3749674" cy="1650206"/>
          </a:xfrm>
          <a:prstGeom prst="rect">
            <a:avLst/>
          </a:prstGeom>
          <a:noFill/>
          <a:ln w="9525">
            <a:noFill/>
            <a:miter lim="800000"/>
            <a:headEnd/>
            <a:tailEnd/>
          </a:ln>
        </p:spPr>
      </p:pic>
      <p:pic>
        <p:nvPicPr>
          <p:cNvPr id="17417" name="Picture 10" descr="Cover"/>
          <p:cNvPicPr>
            <a:picLocks noChangeAspect="1" noChangeArrowheads="1"/>
          </p:cNvPicPr>
          <p:nvPr/>
        </p:nvPicPr>
        <p:blipFill>
          <a:blip r:embed="rId10"/>
          <a:srcRect/>
          <a:stretch>
            <a:fillRect/>
          </a:stretch>
        </p:blipFill>
        <p:spPr bwMode="auto">
          <a:xfrm>
            <a:off x="9601200" y="4938713"/>
            <a:ext cx="4572000" cy="2978945"/>
          </a:xfrm>
          <a:prstGeom prst="rect">
            <a:avLst/>
          </a:prstGeom>
          <a:noFill/>
          <a:ln w="9525">
            <a:noFill/>
            <a:miter lim="800000"/>
            <a:headEnd/>
            <a:tailEnd/>
          </a:ln>
        </p:spPr>
      </p:pic>
      <p:pic>
        <p:nvPicPr>
          <p:cNvPr id="17418" name="Picture 11" descr="Cover"/>
          <p:cNvPicPr>
            <a:picLocks noChangeAspect="1" noChangeArrowheads="1"/>
          </p:cNvPicPr>
          <p:nvPr/>
        </p:nvPicPr>
        <p:blipFill>
          <a:blip r:embed="rId11"/>
          <a:srcRect/>
          <a:stretch>
            <a:fillRect/>
          </a:stretch>
        </p:blipFill>
        <p:spPr bwMode="auto">
          <a:xfrm>
            <a:off x="4695827" y="4557713"/>
            <a:ext cx="5197474" cy="885825"/>
          </a:xfrm>
          <a:prstGeom prst="rect">
            <a:avLst/>
          </a:prstGeom>
          <a:noFill/>
          <a:ln w="9525">
            <a:noFill/>
            <a:miter lim="800000"/>
            <a:headEnd/>
            <a:tailEnd/>
          </a:ln>
        </p:spPr>
      </p:pic>
      <p:pic>
        <p:nvPicPr>
          <p:cNvPr id="17419" name="Picture 12" descr="Cover"/>
          <p:cNvPicPr>
            <a:picLocks noChangeAspect="1" noChangeArrowheads="1"/>
          </p:cNvPicPr>
          <p:nvPr/>
        </p:nvPicPr>
        <p:blipFill>
          <a:blip r:embed="rId12"/>
          <a:srcRect/>
          <a:stretch>
            <a:fillRect/>
          </a:stretch>
        </p:blipFill>
        <p:spPr bwMode="auto">
          <a:xfrm>
            <a:off x="6638926" y="685800"/>
            <a:ext cx="2854324" cy="1485900"/>
          </a:xfrm>
          <a:prstGeom prst="rect">
            <a:avLst/>
          </a:prstGeom>
          <a:noFill/>
          <a:ln w="9525">
            <a:noFill/>
            <a:miter lim="800000"/>
            <a:headEnd/>
            <a:tailEnd/>
          </a:ln>
        </p:spPr>
      </p:pic>
      <p:pic>
        <p:nvPicPr>
          <p:cNvPr id="17420" name="Picture 13" descr="Cover"/>
          <p:cNvPicPr>
            <a:picLocks noChangeAspect="1" noChangeArrowheads="1"/>
          </p:cNvPicPr>
          <p:nvPr/>
        </p:nvPicPr>
        <p:blipFill>
          <a:blip r:embed="rId13"/>
          <a:srcRect/>
          <a:stretch>
            <a:fillRect/>
          </a:stretch>
        </p:blipFill>
        <p:spPr bwMode="auto">
          <a:xfrm>
            <a:off x="3581401" y="1181100"/>
            <a:ext cx="3362326" cy="990600"/>
          </a:xfrm>
          <a:prstGeom prst="rect">
            <a:avLst/>
          </a:prstGeom>
          <a:noFill/>
          <a:ln w="9525">
            <a:noFill/>
            <a:miter lim="800000"/>
            <a:headEnd/>
            <a:tailEnd/>
          </a:ln>
        </p:spPr>
      </p:pic>
      <p:pic>
        <p:nvPicPr>
          <p:cNvPr id="17421" name="Picture 14" descr="Cover"/>
          <p:cNvPicPr>
            <a:picLocks noChangeAspect="1" noChangeArrowheads="1"/>
          </p:cNvPicPr>
          <p:nvPr/>
        </p:nvPicPr>
        <p:blipFill>
          <a:blip r:embed="rId14"/>
          <a:srcRect/>
          <a:stretch>
            <a:fillRect/>
          </a:stretch>
        </p:blipFill>
        <p:spPr bwMode="auto">
          <a:xfrm>
            <a:off x="6943726" y="1319213"/>
            <a:ext cx="3362324" cy="852488"/>
          </a:xfrm>
          <a:prstGeom prst="rect">
            <a:avLst/>
          </a:prstGeom>
          <a:noFill/>
          <a:ln w="9525">
            <a:noFill/>
            <a:miter lim="800000"/>
            <a:headEnd/>
            <a:tailEnd/>
          </a:ln>
        </p:spPr>
      </p:pic>
      <p:pic>
        <p:nvPicPr>
          <p:cNvPr id="17422" name="Picture 15" descr="Cover"/>
          <p:cNvPicPr>
            <a:picLocks noChangeAspect="1" noChangeArrowheads="1"/>
          </p:cNvPicPr>
          <p:nvPr/>
        </p:nvPicPr>
        <p:blipFill>
          <a:blip r:embed="rId15"/>
          <a:srcRect/>
          <a:stretch>
            <a:fillRect/>
          </a:stretch>
        </p:blipFill>
        <p:spPr bwMode="auto">
          <a:xfrm>
            <a:off x="6943726" y="2171700"/>
            <a:ext cx="3073400" cy="638175"/>
          </a:xfrm>
          <a:prstGeom prst="rect">
            <a:avLst/>
          </a:prstGeom>
          <a:noFill/>
          <a:ln w="9525">
            <a:noFill/>
            <a:miter lim="800000"/>
            <a:headEnd/>
            <a:tailEnd/>
          </a:ln>
        </p:spPr>
      </p:pic>
      <p:pic>
        <p:nvPicPr>
          <p:cNvPr id="17423" name="Picture 16" descr="Cover"/>
          <p:cNvPicPr>
            <a:picLocks noChangeAspect="1" noChangeArrowheads="1"/>
          </p:cNvPicPr>
          <p:nvPr/>
        </p:nvPicPr>
        <p:blipFill>
          <a:blip r:embed="rId16"/>
          <a:srcRect/>
          <a:stretch>
            <a:fillRect/>
          </a:stretch>
        </p:blipFill>
        <p:spPr bwMode="auto">
          <a:xfrm>
            <a:off x="6791327" y="2171701"/>
            <a:ext cx="2352674" cy="1719263"/>
          </a:xfrm>
          <a:prstGeom prst="rect">
            <a:avLst/>
          </a:prstGeom>
          <a:noFill/>
          <a:ln w="9525">
            <a:noFill/>
            <a:miter lim="800000"/>
            <a:headEnd/>
            <a:tailEnd/>
          </a:ln>
        </p:spPr>
      </p:pic>
      <p:pic>
        <p:nvPicPr>
          <p:cNvPr id="17424" name="Picture 17" descr="Cover"/>
          <p:cNvPicPr>
            <a:picLocks noChangeAspect="1" noChangeArrowheads="1"/>
          </p:cNvPicPr>
          <p:nvPr/>
        </p:nvPicPr>
        <p:blipFill>
          <a:blip r:embed="rId17"/>
          <a:srcRect/>
          <a:stretch>
            <a:fillRect/>
          </a:stretch>
        </p:blipFill>
        <p:spPr bwMode="auto">
          <a:xfrm>
            <a:off x="4216400" y="292895"/>
            <a:ext cx="6045200" cy="4986338"/>
          </a:xfrm>
          <a:prstGeom prst="rect">
            <a:avLst/>
          </a:prstGeom>
          <a:noFill/>
          <a:ln w="9525">
            <a:noFill/>
            <a:miter lim="800000"/>
            <a:headEnd/>
            <a:tailEnd/>
          </a:ln>
        </p:spPr>
      </p:pic>
      <p:pic>
        <p:nvPicPr>
          <p:cNvPr id="17425" name="Picture 18" descr="Cover"/>
          <p:cNvPicPr>
            <a:picLocks noChangeAspect="1" noChangeArrowheads="1"/>
          </p:cNvPicPr>
          <p:nvPr/>
        </p:nvPicPr>
        <p:blipFill>
          <a:blip r:embed="rId18"/>
          <a:srcRect/>
          <a:stretch>
            <a:fillRect/>
          </a:stretch>
        </p:blipFill>
        <p:spPr bwMode="auto">
          <a:xfrm>
            <a:off x="0" y="4557713"/>
            <a:ext cx="4156076" cy="1400175"/>
          </a:xfrm>
          <a:prstGeom prst="rect">
            <a:avLst/>
          </a:prstGeom>
          <a:noFill/>
          <a:ln w="9525">
            <a:noFill/>
            <a:miter lim="800000"/>
            <a:headEnd/>
            <a:tailEnd/>
          </a:ln>
        </p:spPr>
      </p:pic>
    </p:spTree>
    <p:extLst>
      <p:ext uri="{BB962C8B-B14F-4D97-AF65-F5344CB8AC3E}">
        <p14:creationId xmlns:p14="http://schemas.microsoft.com/office/powerpoint/2010/main" val="527266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o do phat trien qua bien thai o chau chau"/>
          <p:cNvPicPr>
            <a:picLocks noChangeAspect="1" noChangeArrowheads="1"/>
          </p:cNvPicPr>
          <p:nvPr/>
        </p:nvPicPr>
        <p:blipFill>
          <a:blip r:embed="rId2"/>
          <a:srcRect/>
          <a:stretch>
            <a:fillRect/>
          </a:stretch>
        </p:blipFill>
        <p:spPr bwMode="auto">
          <a:xfrm>
            <a:off x="304800" y="1143000"/>
            <a:ext cx="8382000" cy="5029200"/>
          </a:xfrm>
          <a:prstGeom prst="rect">
            <a:avLst/>
          </a:prstGeom>
          <a:ln>
            <a:headEnd/>
            <a:tailEnd/>
          </a:ln>
        </p:spPr>
        <p:style>
          <a:lnRef idx="1">
            <a:schemeClr val="accent2"/>
          </a:lnRef>
          <a:fillRef idx="2">
            <a:schemeClr val="accent2"/>
          </a:fillRef>
          <a:effectRef idx="1">
            <a:schemeClr val="accent2"/>
          </a:effectRef>
          <a:fontRef idx="minor">
            <a:schemeClr val="dk1"/>
          </a:fontRef>
        </p:style>
      </p:pic>
      <p:pic>
        <p:nvPicPr>
          <p:cNvPr id="30725" name="Picture 5" descr="C:\Users\Admin\Desktop\Picture3.jpg"/>
          <p:cNvPicPr>
            <a:picLocks noChangeAspect="1" noChangeArrowheads="1"/>
          </p:cNvPicPr>
          <p:nvPr/>
        </p:nvPicPr>
        <p:blipFill>
          <a:blip r:embed="rId3"/>
          <a:srcRect/>
          <a:stretch>
            <a:fillRect/>
          </a:stretch>
        </p:blipFill>
        <p:spPr bwMode="auto">
          <a:xfrm>
            <a:off x="8991600" y="1143000"/>
            <a:ext cx="89916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991600" y="6172200"/>
            <a:ext cx="89916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Bướm</a:t>
            </a:r>
            <a:endParaRPr lang="en-US" sz="7900" dirty="0">
              <a:solidFill>
                <a:srgbClr val="002060"/>
              </a:solidFill>
              <a:latin typeface="Times New Roman" pitchFamily="18" charset="0"/>
              <a:cs typeface="Times New Roman" pitchFamily="18" charset="0"/>
            </a:endParaRPr>
          </a:p>
        </p:txBody>
      </p:sp>
      <p:sp>
        <p:nvSpPr>
          <p:cNvPr id="9" name="TextBox 8"/>
          <p:cNvSpPr txBox="1"/>
          <p:nvPr/>
        </p:nvSpPr>
        <p:spPr>
          <a:xfrm>
            <a:off x="304800" y="6172200"/>
            <a:ext cx="83820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Châu</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chấu</a:t>
            </a:r>
            <a:endParaRPr lang="en-US" sz="7900" dirty="0">
              <a:solidFill>
                <a:srgbClr val="002060"/>
              </a:solidFill>
              <a:latin typeface="Times New Roman" pitchFamily="18" charset="0"/>
              <a:cs typeface="Times New Roman" pitchFamily="18" charset="0"/>
            </a:endParaRPr>
          </a:p>
        </p:txBody>
      </p:sp>
      <p:sp>
        <p:nvSpPr>
          <p:cNvPr id="6" name="Text Box 12"/>
          <p:cNvSpPr txBox="1">
            <a:spLocks noChangeArrowheads="1"/>
          </p:cNvSpPr>
          <p:nvPr/>
        </p:nvSpPr>
        <p:spPr bwMode="auto">
          <a:xfrm>
            <a:off x="457200" y="8115301"/>
            <a:ext cx="173736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lIns="163284" tIns="81642" rIns="163284" bIns="81642">
            <a:spAutoFit/>
          </a:bodyPr>
          <a:lstStyle/>
          <a:p>
            <a:pPr>
              <a:spcBef>
                <a:spcPct val="50000"/>
              </a:spcBef>
              <a:defRPr/>
            </a:pPr>
            <a:r>
              <a:rPr lang="en-US" sz="4300" b="1" dirty="0" err="1">
                <a:solidFill>
                  <a:srgbClr val="CC00CC"/>
                </a:solidFill>
                <a:latin typeface="Times New Roman" pitchFamily="18" charset="0"/>
                <a:cs typeface="Times New Roman" pitchFamily="18" charset="0"/>
              </a:rPr>
              <a:t>Em</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hãy</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nhận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xét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sự</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phát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triển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và</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tăng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trưởng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của</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chân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khớp</a:t>
            </a:r>
            <a:r>
              <a:rPr lang="en-US" sz="4300" b="1" dirty="0">
                <a:solidFill>
                  <a:srgbClr val="CC00CC"/>
                </a:solidFill>
                <a:latin typeface="Times New Roman" pitchFamily="18" charset="0"/>
                <a:cs typeface="Times New Roman" pitchFamily="18" charset="0"/>
              </a:rPr>
              <a:t>?</a:t>
            </a:r>
          </a:p>
        </p:txBody>
      </p:sp>
    </p:spTree>
    <p:extLst>
      <p:ext uri="{BB962C8B-B14F-4D97-AF65-F5344CB8AC3E}">
        <p14:creationId xmlns:p14="http://schemas.microsoft.com/office/powerpoint/2010/main" val="7925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342901"/>
            <a:ext cx="64008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163284" tIns="81642" rIns="163284" bIns="81642">
            <a:spAutoFit/>
          </a:bodyPr>
          <a:lstStyle/>
          <a:p>
            <a:pPr algn="just">
              <a:spcBef>
                <a:spcPct val="50000"/>
              </a:spcBef>
              <a:defRPr/>
            </a:pPr>
            <a:r>
              <a:rPr lang="en-US" b="1" dirty="0">
                <a:solidFill>
                  <a:srgbClr val="CC00CC"/>
                </a:solidFill>
                <a:cs typeface="Times New Roman" pitchFamily="18" charset="0"/>
                <a:sym typeface="Symbol" pitchFamily="18" charset="2"/>
              </a:rPr>
              <a:t> </a:t>
            </a:r>
            <a:r>
              <a:rPr lang="en-US" sz="4300" b="1" dirty="0" err="1">
                <a:solidFill>
                  <a:srgbClr val="CC00CC"/>
                </a:solidFill>
                <a:latin typeface="Times New Roman" pitchFamily="18" charset="0"/>
                <a:cs typeface="Times New Roman" pitchFamily="18" charset="0"/>
                <a:sym typeface="Symbol" pitchFamily="18" charset="2"/>
              </a:rPr>
              <a:t>Đặc</a:t>
            </a:r>
            <a:r>
              <a:rPr lang="en-US" sz="4300" b="1" dirty="0">
                <a:solidFill>
                  <a:srgbClr val="CC00CC"/>
                </a:solidFill>
                <a:latin typeface="Times New Roman" pitchFamily="18" charset="0"/>
                <a:cs typeface="Times New Roman" pitchFamily="18" charset="0"/>
                <a:sym typeface="Symbol" pitchFamily="18" charset="2"/>
              </a:rPr>
              <a:t> </a:t>
            </a:r>
            <a:r>
              <a:rPr lang="en-US" sz="4300" b="1" dirty="0" err="1">
                <a:solidFill>
                  <a:srgbClr val="CC00CC"/>
                </a:solidFill>
                <a:latin typeface="Times New Roman" pitchFamily="18" charset="0"/>
                <a:cs typeface="Times New Roman" pitchFamily="18" charset="0"/>
                <a:sym typeface="Symbol" pitchFamily="18" charset="2"/>
              </a:rPr>
              <a:t>điểm</a:t>
            </a:r>
            <a:r>
              <a:rPr lang="en-US" sz="4300" b="1" dirty="0">
                <a:solidFill>
                  <a:srgbClr val="CC00CC"/>
                </a:solidFill>
                <a:latin typeface="Times New Roman" pitchFamily="18" charset="0"/>
                <a:cs typeface="Times New Roman" pitchFamily="18" charset="0"/>
                <a:sym typeface="Symbol" pitchFamily="18" charset="2"/>
              </a:rPr>
              <a:t> </a:t>
            </a:r>
            <a:r>
              <a:rPr lang="en-US" sz="4300" b="1" dirty="0" err="1">
                <a:solidFill>
                  <a:srgbClr val="CC00CC"/>
                </a:solidFill>
                <a:latin typeface="Times New Roman" pitchFamily="18" charset="0"/>
                <a:cs typeface="Times New Roman" pitchFamily="18" charset="0"/>
                <a:sym typeface="Symbol" pitchFamily="18" charset="2"/>
              </a:rPr>
              <a:t>chung</a:t>
            </a:r>
            <a:endParaRPr lang="en-US" sz="4300" b="1" dirty="0">
              <a:solidFill>
                <a:srgbClr val="FF0000"/>
              </a:solidFill>
              <a:latin typeface="Times New Roman" pitchFamily="18" charset="0"/>
              <a:cs typeface="Times New Roman" pitchFamily="18" charset="0"/>
            </a:endParaRPr>
          </a:p>
        </p:txBody>
      </p:sp>
      <p:sp>
        <p:nvSpPr>
          <p:cNvPr id="26626" name="Text Box 3"/>
          <p:cNvSpPr txBox="1">
            <a:spLocks noChangeArrowheads="1"/>
          </p:cNvSpPr>
          <p:nvPr/>
        </p:nvSpPr>
        <p:spPr bwMode="auto">
          <a:xfrm>
            <a:off x="0" y="2743201"/>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p>
        </p:txBody>
      </p:sp>
      <p:sp>
        <p:nvSpPr>
          <p:cNvPr id="26627" name="Text Box 4"/>
          <p:cNvSpPr txBox="1">
            <a:spLocks noChangeArrowheads="1"/>
          </p:cNvSpPr>
          <p:nvPr/>
        </p:nvSpPr>
        <p:spPr bwMode="auto">
          <a:xfrm>
            <a:off x="1219200" y="1943100"/>
            <a:ext cx="155448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Phần phụ chân khớp phân đốt. Các đốt khớp động với nhau làm phần phụ rất linh hoạt.</a:t>
            </a:r>
          </a:p>
        </p:txBody>
      </p:sp>
      <p:sp>
        <p:nvSpPr>
          <p:cNvPr id="59398" name="Text Box 6"/>
          <p:cNvSpPr txBox="1">
            <a:spLocks noChangeArrowheads="1"/>
          </p:cNvSpPr>
          <p:nvPr/>
        </p:nvSpPr>
        <p:spPr bwMode="auto">
          <a:xfrm>
            <a:off x="1371600" y="3429000"/>
            <a:ext cx="150876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Sự phát triển và tăng trưởng gắn liền với sự lột xác, thay vỏ cũ bằng vỏ mới thích hợp với cơ thể.</a:t>
            </a:r>
          </a:p>
        </p:txBody>
      </p:sp>
      <p:sp>
        <p:nvSpPr>
          <p:cNvPr id="26629" name="Text Box 7"/>
          <p:cNvSpPr txBox="1">
            <a:spLocks noChangeArrowheads="1"/>
          </p:cNvSpPr>
          <p:nvPr/>
        </p:nvSpPr>
        <p:spPr bwMode="auto">
          <a:xfrm>
            <a:off x="1371600" y="5143500"/>
            <a:ext cx="15392400" cy="2473203"/>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Vỏ ki tin vừa che chở bên ngoài, vừa làm chỗ bám cho cơ. Do đó có chức năng như xương, được gọi là bộ xương ngoài.</a:t>
            </a:r>
          </a:p>
        </p:txBody>
      </p:sp>
    </p:spTree>
    <p:extLst>
      <p:ext uri="{BB962C8B-B14F-4D97-AF65-F5344CB8AC3E}">
        <p14:creationId xmlns:p14="http://schemas.microsoft.com/office/powerpoint/2010/main" val="970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9398"/>
                                        </p:tgtEl>
                                      </p:cBhvr>
                                    </p:animEffect>
                                    <p:set>
                                      <p:cBhvr>
                                        <p:cTn id="7" dur="1" fill="hold">
                                          <p:stCondLst>
                                            <p:cond delay="499"/>
                                          </p:stCondLst>
                                        </p:cTn>
                                        <p:tgtEl>
                                          <p:spTgt spid="593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14301"/>
            <a:ext cx="16459200" cy="1073945"/>
          </a:xfrm>
        </p:spPr>
        <p:txBody>
          <a:bodyPr/>
          <a:lstStyle/>
          <a:p>
            <a:pPr algn="l" eaLnBrk="1" hangingPunct="1"/>
            <a:r>
              <a:rPr lang="en-US" altLang="en-US" sz="5000" b="1" dirty="0">
                <a:solidFill>
                  <a:srgbClr val="006600"/>
                </a:solidFill>
                <a:latin typeface="Times New Roman" pitchFamily="18" charset="0"/>
              </a:rPr>
              <a:t> SỰ ĐA DẠNG Ở CHÂN KHỚP</a:t>
            </a:r>
          </a:p>
        </p:txBody>
      </p:sp>
      <p:sp>
        <p:nvSpPr>
          <p:cNvPr id="24580" name="Rectangle 4"/>
          <p:cNvSpPr>
            <a:spLocks noChangeArrowheads="1"/>
          </p:cNvSpPr>
          <p:nvPr/>
        </p:nvSpPr>
        <p:spPr bwMode="auto">
          <a:xfrm>
            <a:off x="914400" y="800100"/>
            <a:ext cx="11887200" cy="914400"/>
          </a:xfrm>
          <a:prstGeom prst="rect">
            <a:avLst/>
          </a:prstGeom>
          <a:noFill/>
          <a:ln w="9525">
            <a:noFill/>
            <a:miter lim="800000"/>
            <a:headEnd/>
            <a:tailEnd/>
          </a:ln>
        </p:spPr>
        <p:txBody>
          <a:bodyPr wrap="none" lIns="163284" tIns="81642" rIns="163284" bIns="81642" anchor="ctr"/>
          <a:lstStyle/>
          <a:p>
            <a:pPr algn="ctr"/>
            <a:r>
              <a:rPr lang="en-US" altLang="en-US" sz="4300" b="1" u="sng" dirty="0" err="1">
                <a:solidFill>
                  <a:srgbClr val="0000FF"/>
                </a:solidFill>
                <a:latin typeface="Times New Roman" pitchFamily="18" charset="0"/>
              </a:rPr>
              <a:t>Đa</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dạng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về</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cấu</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tạo</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và</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môi</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trường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sống</a:t>
            </a:r>
            <a:r>
              <a:rPr lang="en-US" altLang="en-US" sz="4300" b="1" u="sng" dirty="0">
                <a:solidFill>
                  <a:srgbClr val="0000FF"/>
                </a:solidFill>
                <a:latin typeface="Times New Roman" pitchFamily="18" charset="0"/>
              </a:rPr>
              <a:t>:</a:t>
            </a:r>
          </a:p>
        </p:txBody>
      </p:sp>
      <p:pic>
        <p:nvPicPr>
          <p:cNvPr id="9220" name="Picture 13" descr="tomhum1"/>
          <p:cNvPicPr>
            <a:picLocks noChangeAspect="1" noChangeArrowheads="1"/>
          </p:cNvPicPr>
          <p:nvPr/>
        </p:nvPicPr>
        <p:blipFill>
          <a:blip r:embed="rId2"/>
          <a:srcRect/>
          <a:stretch>
            <a:fillRect/>
          </a:stretch>
        </p:blipFill>
        <p:spPr bwMode="auto">
          <a:xfrm>
            <a:off x="914400" y="1828800"/>
            <a:ext cx="8839200" cy="3955257"/>
          </a:xfrm>
          <a:prstGeom prst="rect">
            <a:avLst/>
          </a:prstGeom>
          <a:noFill/>
          <a:ln w="9525">
            <a:noFill/>
            <a:miter lim="800000"/>
            <a:headEnd/>
            <a:tailEnd/>
          </a:ln>
        </p:spPr>
      </p:pic>
      <p:sp>
        <p:nvSpPr>
          <p:cNvPr id="9221" name="Text Box 14"/>
          <p:cNvSpPr txBox="1">
            <a:spLocks noChangeArrowheads="1"/>
          </p:cNvSpPr>
          <p:nvPr/>
        </p:nvSpPr>
        <p:spPr bwMode="auto">
          <a:xfrm>
            <a:off x="5029200" y="1828801"/>
            <a:ext cx="42672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TÔM HÙM</a:t>
            </a:r>
          </a:p>
        </p:txBody>
      </p:sp>
      <p:pic>
        <p:nvPicPr>
          <p:cNvPr id="9222" name="Picture 19" descr="chauchau"/>
          <p:cNvPicPr>
            <a:picLocks noChangeAspect="1" noChangeArrowheads="1"/>
          </p:cNvPicPr>
          <p:nvPr/>
        </p:nvPicPr>
        <p:blipFill>
          <a:blip r:embed="rId3"/>
          <a:srcRect/>
          <a:stretch>
            <a:fillRect/>
          </a:stretch>
        </p:blipFill>
        <p:spPr bwMode="auto">
          <a:xfrm>
            <a:off x="10515600" y="1828801"/>
            <a:ext cx="7772400" cy="3919538"/>
          </a:xfrm>
          <a:prstGeom prst="rect">
            <a:avLst/>
          </a:prstGeom>
          <a:noFill/>
          <a:ln w="9525">
            <a:noFill/>
            <a:miter lim="800000"/>
            <a:headEnd/>
            <a:tailEnd/>
          </a:ln>
        </p:spPr>
      </p:pic>
      <p:sp>
        <p:nvSpPr>
          <p:cNvPr id="9223" name="Text Box 20"/>
          <p:cNvSpPr txBox="1">
            <a:spLocks noChangeArrowheads="1"/>
          </p:cNvSpPr>
          <p:nvPr/>
        </p:nvSpPr>
        <p:spPr bwMode="auto">
          <a:xfrm>
            <a:off x="12192000" y="5600701"/>
            <a:ext cx="51816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CHÂU CHẤU</a:t>
            </a:r>
          </a:p>
        </p:txBody>
      </p:sp>
      <p:grpSp>
        <p:nvGrpSpPr>
          <p:cNvPr id="24603" name="Group 27"/>
          <p:cNvGrpSpPr>
            <a:grpSpLocks/>
          </p:cNvGrpSpPr>
          <p:nvPr/>
        </p:nvGrpSpPr>
        <p:grpSpPr bwMode="auto">
          <a:xfrm>
            <a:off x="5181600" y="6172201"/>
            <a:ext cx="10210800" cy="3948113"/>
            <a:chOff x="1632" y="2592"/>
            <a:chExt cx="3216" cy="1658"/>
          </a:xfrm>
        </p:grpSpPr>
        <p:pic>
          <p:nvPicPr>
            <p:cNvPr id="27656" name="Picture 4" descr="2003364953866119323_rs"/>
            <p:cNvPicPr>
              <a:picLocks noChangeAspect="1" noChangeArrowheads="1"/>
            </p:cNvPicPr>
            <p:nvPr/>
          </p:nvPicPr>
          <p:blipFill>
            <a:blip r:embed="rId4"/>
            <a:srcRect/>
            <a:stretch>
              <a:fillRect/>
            </a:stretch>
          </p:blipFill>
          <p:spPr bwMode="auto">
            <a:xfrm>
              <a:off x="1632" y="2592"/>
              <a:ext cx="2064" cy="1555"/>
            </a:xfrm>
            <a:prstGeom prst="rect">
              <a:avLst/>
            </a:prstGeom>
            <a:noFill/>
            <a:ln w="9525">
              <a:noFill/>
              <a:miter lim="800000"/>
              <a:headEnd/>
              <a:tailEnd/>
            </a:ln>
          </p:spPr>
        </p:pic>
        <p:sp>
          <p:nvSpPr>
            <p:cNvPr id="27657" name="Text Box 26"/>
            <p:cNvSpPr txBox="1">
              <a:spLocks noChangeArrowheads="1"/>
            </p:cNvSpPr>
            <p:nvPr/>
          </p:nvSpPr>
          <p:spPr bwMode="auto">
            <a:xfrm>
              <a:off x="3744" y="3888"/>
              <a:ext cx="1104" cy="362"/>
            </a:xfrm>
            <a:prstGeom prst="rect">
              <a:avLst/>
            </a:prstGeom>
            <a:noFill/>
            <a:ln w="9525">
              <a:noFill/>
              <a:miter lim="800000"/>
              <a:headEnd/>
              <a:tailEnd/>
            </a:ln>
          </p:spPr>
          <p:txBody>
            <a:bodyPr>
              <a:spAutoFit/>
            </a:bodyPr>
            <a:lstStyle/>
            <a:p>
              <a:r>
                <a:rPr lang="en-US" altLang="en-US" sz="5000" b="1">
                  <a:latin typeface="Times New Roman" pitchFamily="18" charset="0"/>
                </a:rPr>
                <a:t>NHỆN</a:t>
              </a:r>
            </a:p>
          </p:txBody>
        </p:sp>
      </p:grpSp>
    </p:spTree>
    <p:extLst>
      <p:ext uri="{BB962C8B-B14F-4D97-AF65-F5344CB8AC3E}">
        <p14:creationId xmlns:p14="http://schemas.microsoft.com/office/powerpoint/2010/main" val="4234603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ppt_x"/>
                                          </p:val>
                                        </p:tav>
                                        <p:tav tm="100000">
                                          <p:val>
                                            <p:strVal val="#ppt_x"/>
                                          </p:val>
                                        </p:tav>
                                      </p:tavLst>
                                    </p:anim>
                                    <p:anim calcmode="lin" valueType="num">
                                      <p:cBhvr additive="base">
                                        <p:cTn id="14"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24603"/>
                                        </p:tgtEl>
                                        <p:attrNameLst>
                                          <p:attrName>style.visibility</p:attrName>
                                        </p:attrNameLst>
                                      </p:cBhvr>
                                      <p:to>
                                        <p:strVal val="visible"/>
                                      </p:to>
                                    </p:set>
                                    <p:animEffect transition="in" filter="randombar(horizontal)">
                                      <p:cBhvr>
                                        <p:cTn id="19" dur="500"/>
                                        <p:tgtEl>
                                          <p:spTgt spid="24603"/>
                                        </p:tgtEl>
                                      </p:cBhvr>
                                    </p:animEffect>
                                  </p:childTnLst>
                                </p:cTn>
                              </p:par>
                              <p:par>
                                <p:cTn id="20" presetID="14" presetClass="entr" presetSubtype="10" fill="hold" nodeType="with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randombar(horizontal)">
                                      <p:cBhvr>
                                        <p:cTn id="22" dur="500"/>
                                        <p:tgtEl>
                                          <p:spTgt spid="9220"/>
                                        </p:tgtEl>
                                      </p:cBhvr>
                                    </p:animEffect>
                                  </p:childTnLst>
                                </p:cTn>
                              </p:par>
                              <p:par>
                                <p:cTn id="23" presetID="14" presetClass="entr" presetSubtype="10"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randombar(horizontal)">
                                      <p:cBhvr>
                                        <p:cTn id="25" dur="500"/>
                                        <p:tgtEl>
                                          <p:spTgt spid="92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221"/>
                                        </p:tgtEl>
                                        <p:attrNameLst>
                                          <p:attrName>style.visibility</p:attrName>
                                        </p:attrNameLst>
                                      </p:cBhvr>
                                      <p:to>
                                        <p:strVal val="visible"/>
                                      </p:to>
                                    </p:set>
                                    <p:animEffect transition="in" filter="randombar(horizontal)">
                                      <p:cBhvr>
                                        <p:cTn id="28" dur="500"/>
                                        <p:tgtEl>
                                          <p:spTgt spid="92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randombar(horizontal)">
                                      <p:cBhvr>
                                        <p:cTn id="31"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p:bldP spid="9221" grpId="0"/>
      <p:bldP spid="92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6" name="Group 6"/>
          <p:cNvGrpSpPr/>
          <p:nvPr/>
        </p:nvGrpSpPr>
        <p:grpSpPr>
          <a:xfrm>
            <a:off x="10684601" y="3383118"/>
            <a:ext cx="6574699" cy="3102187"/>
            <a:chOff x="0" y="386715"/>
            <a:chExt cx="8766265" cy="4136250"/>
          </a:xfrm>
        </p:grpSpPr>
        <p:sp>
          <p:nvSpPr>
            <p:cNvPr id="7" name="TextBox 7"/>
            <p:cNvSpPr txBox="1"/>
            <p:nvPr/>
          </p:nvSpPr>
          <p:spPr>
            <a:xfrm>
              <a:off x="942279" y="3767886"/>
              <a:ext cx="6881709" cy="755079"/>
            </a:xfrm>
            <a:prstGeom prst="rect">
              <a:avLst/>
            </a:prstGeom>
          </p:spPr>
          <p:txBody>
            <a:bodyPr lIns="0" tIns="0" rIns="0" bIns="0" rtlCol="0" anchor="t">
              <a:spAutoFit/>
            </a:bodyPr>
            <a:lstStyle/>
            <a:p>
              <a:pPr algn="ctr">
                <a:lnSpc>
                  <a:spcPts val="4760"/>
                </a:lnSpc>
              </a:pPr>
              <a:r>
                <a:rPr lang="en-US" sz="3400" dirty="0">
                  <a:solidFill>
                    <a:srgbClr val="494949"/>
                  </a:solidFill>
                  <a:latin typeface="Quicksand"/>
                </a:rPr>
                <a:t>ĐV </a:t>
              </a:r>
              <a:r>
                <a:rPr lang="en-US" sz="3400" dirty="0" err="1">
                  <a:solidFill>
                    <a:srgbClr val="494949"/>
                  </a:solidFill>
                  <a:latin typeface="Quicksand"/>
                </a:rPr>
                <a:t>không</a:t>
              </a:r>
              <a:r>
                <a:rPr lang="en-US" sz="3400" dirty="0">
                  <a:solidFill>
                    <a:srgbClr val="494949"/>
                  </a:solidFill>
                  <a:latin typeface="Quicksand"/>
                </a:rPr>
                <a:t> </a:t>
              </a:r>
              <a:r>
                <a:rPr lang="en-US" sz="3400" dirty="0" err="1">
                  <a:solidFill>
                    <a:srgbClr val="494949"/>
                  </a:solidFill>
                  <a:latin typeface="Quicksand"/>
                </a:rPr>
                <a:t>xương</a:t>
              </a:r>
              <a:r>
                <a:rPr lang="en-US" sz="3400" dirty="0">
                  <a:solidFill>
                    <a:srgbClr val="494949"/>
                  </a:solidFill>
                  <a:latin typeface="Quicksand"/>
                </a:rPr>
                <a:t> </a:t>
              </a:r>
              <a:r>
                <a:rPr lang="en-US" sz="3400" dirty="0" err="1">
                  <a:solidFill>
                    <a:srgbClr val="494949"/>
                  </a:solidFill>
                  <a:latin typeface="Quicksand"/>
                </a:rPr>
                <a:t>sống</a:t>
              </a:r>
              <a:endParaRPr lang="en-US" sz="3400" dirty="0">
                <a:solidFill>
                  <a:srgbClr val="494949"/>
                </a:solidFill>
                <a:latin typeface="Quicksand"/>
              </a:endParaRPr>
            </a:p>
          </p:txBody>
        </p:sp>
        <p:sp>
          <p:nvSpPr>
            <p:cNvPr id="8" name="TextBox 8"/>
            <p:cNvSpPr txBox="1"/>
            <p:nvPr/>
          </p:nvSpPr>
          <p:spPr>
            <a:xfrm>
              <a:off x="0" y="386715"/>
              <a:ext cx="8766265" cy="3744615"/>
            </a:xfrm>
            <a:prstGeom prst="rect">
              <a:avLst/>
            </a:prstGeom>
          </p:spPr>
          <p:txBody>
            <a:bodyPr lIns="0" tIns="0" rIns="0" bIns="0" rtlCol="0" anchor="t">
              <a:spAutoFit/>
            </a:bodyPr>
            <a:lstStyle/>
            <a:p>
              <a:pPr algn="ctr">
                <a:lnSpc>
                  <a:spcPts val="7260"/>
                </a:lnSpc>
              </a:pPr>
              <a:r>
                <a:rPr lang="en-US" sz="6050" dirty="0" err="1">
                  <a:solidFill>
                    <a:srgbClr val="494949"/>
                  </a:solidFill>
                  <a:latin typeface="Dekko"/>
                </a:rPr>
                <a:t>Có</a:t>
              </a:r>
              <a:r>
                <a:rPr lang="en-US" sz="6050" dirty="0">
                  <a:solidFill>
                    <a:srgbClr val="494949"/>
                  </a:solidFill>
                  <a:latin typeface="Dekko"/>
                </a:rPr>
                <a:t> </a:t>
              </a:r>
              <a:r>
                <a:rPr lang="en-US" sz="6050" dirty="0" err="1">
                  <a:solidFill>
                    <a:srgbClr val="494949"/>
                  </a:solidFill>
                  <a:latin typeface="Dekko"/>
                </a:rPr>
                <a:t>sự</a:t>
              </a:r>
              <a:r>
                <a:rPr lang="en-US" sz="6050" dirty="0">
                  <a:solidFill>
                    <a:srgbClr val="494949"/>
                  </a:solidFill>
                  <a:latin typeface="Dekko"/>
                </a:rPr>
                <a:t> </a:t>
              </a:r>
              <a:r>
                <a:rPr lang="en-US" sz="6050" dirty="0" err="1">
                  <a:solidFill>
                    <a:srgbClr val="494949"/>
                  </a:solidFill>
                  <a:latin typeface="Dekko"/>
                </a:rPr>
                <a:t>đa</a:t>
              </a:r>
              <a:r>
                <a:rPr lang="en-US" sz="6050" dirty="0">
                  <a:solidFill>
                    <a:srgbClr val="494949"/>
                  </a:solidFill>
                  <a:latin typeface="Dekko"/>
                </a:rPr>
                <a:t> </a:t>
              </a:r>
              <a:r>
                <a:rPr lang="en-US" sz="6050" dirty="0" err="1">
                  <a:solidFill>
                    <a:srgbClr val="494949"/>
                  </a:solidFill>
                  <a:latin typeface="Dekko"/>
                </a:rPr>
                <a:t>dạng</a:t>
              </a:r>
              <a:r>
                <a:rPr lang="en-US" sz="6050" dirty="0">
                  <a:solidFill>
                    <a:srgbClr val="494949"/>
                  </a:solidFill>
                  <a:latin typeface="Dekko"/>
                </a:rPr>
                <a:t> </a:t>
              </a:r>
              <a:r>
                <a:rPr lang="en-US" sz="6050" dirty="0" err="1">
                  <a:solidFill>
                    <a:srgbClr val="494949"/>
                  </a:solidFill>
                  <a:latin typeface="Dekko"/>
                </a:rPr>
                <a:t>về</a:t>
              </a:r>
              <a:r>
                <a:rPr lang="en-US" sz="6050" dirty="0">
                  <a:solidFill>
                    <a:srgbClr val="494949"/>
                  </a:solidFill>
                  <a:latin typeface="Dekko"/>
                </a:rPr>
                <a:t> </a:t>
              </a:r>
              <a:r>
                <a:rPr lang="en-US" sz="6050" dirty="0" err="1">
                  <a:solidFill>
                    <a:srgbClr val="494949"/>
                  </a:solidFill>
                  <a:latin typeface="Dekko"/>
                </a:rPr>
                <a:t>hình</a:t>
              </a:r>
              <a:r>
                <a:rPr lang="en-US" sz="6050" dirty="0">
                  <a:solidFill>
                    <a:srgbClr val="494949"/>
                  </a:solidFill>
                  <a:latin typeface="Dekko"/>
                </a:rPr>
                <a:t> </a:t>
              </a:r>
              <a:r>
                <a:rPr lang="en-US" sz="6050" dirty="0" err="1">
                  <a:solidFill>
                    <a:srgbClr val="494949"/>
                  </a:solidFill>
                  <a:latin typeface="Dekko"/>
                </a:rPr>
                <a:t>dạng</a:t>
              </a:r>
              <a:r>
                <a:rPr lang="en-US" sz="6050" dirty="0">
                  <a:solidFill>
                    <a:srgbClr val="494949"/>
                  </a:solidFill>
                  <a:latin typeface="Dekko"/>
                </a:rPr>
                <a:t>, </a:t>
              </a:r>
              <a:r>
                <a:rPr lang="en-US" sz="6050" dirty="0" err="1">
                  <a:solidFill>
                    <a:srgbClr val="494949"/>
                  </a:solidFill>
                  <a:latin typeface="Dekko"/>
                </a:rPr>
                <a:t>số</a:t>
              </a:r>
              <a:r>
                <a:rPr lang="en-US" sz="6050" dirty="0">
                  <a:solidFill>
                    <a:srgbClr val="494949"/>
                  </a:solidFill>
                  <a:latin typeface="Dekko"/>
                </a:rPr>
                <a:t> </a:t>
              </a:r>
              <a:r>
                <a:rPr lang="en-US" sz="6050" dirty="0" err="1">
                  <a:solidFill>
                    <a:srgbClr val="494949"/>
                  </a:solidFill>
                  <a:latin typeface="Dekko"/>
                </a:rPr>
                <a:t>lượng</a:t>
              </a:r>
              <a:r>
                <a:rPr lang="en-US" sz="6050" dirty="0">
                  <a:solidFill>
                    <a:srgbClr val="494949"/>
                  </a:solidFill>
                  <a:latin typeface="Dekko"/>
                </a:rPr>
                <a:t>, </a:t>
              </a:r>
              <a:r>
                <a:rPr lang="en-US" sz="6050" dirty="0" err="1">
                  <a:solidFill>
                    <a:srgbClr val="494949"/>
                  </a:solidFill>
                  <a:latin typeface="Dekko"/>
                </a:rPr>
                <a:t>lối</a:t>
              </a:r>
              <a:r>
                <a:rPr lang="en-US" sz="6050" dirty="0">
                  <a:solidFill>
                    <a:srgbClr val="494949"/>
                  </a:solidFill>
                  <a:latin typeface="Dekko"/>
                </a:rPr>
                <a:t> </a:t>
              </a:r>
              <a:r>
                <a:rPr lang="en-US" sz="6050" dirty="0" err="1">
                  <a:solidFill>
                    <a:srgbClr val="494949"/>
                  </a:solidFill>
                  <a:latin typeface="Dekko"/>
                </a:rPr>
                <a:t>sống</a:t>
              </a:r>
              <a:endParaRPr lang="en-US" sz="6050" dirty="0">
                <a:solidFill>
                  <a:srgbClr val="494949"/>
                </a:solidFill>
                <a:latin typeface="Dekko"/>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03370" y="1956250"/>
            <a:ext cx="841010" cy="917769"/>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4959" y="7087238"/>
            <a:ext cx="841010" cy="917769"/>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79377"/>
            <a:ext cx="4773798" cy="357609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087" y="4787348"/>
            <a:ext cx="6856586" cy="46067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3370" y="2805530"/>
            <a:ext cx="3236913"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304800" y="228600"/>
            <a:ext cx="3962400" cy="2743200"/>
            <a:chOff x="4512" y="864"/>
            <a:chExt cx="1200" cy="624"/>
          </a:xfrm>
        </p:grpSpPr>
        <p:pic>
          <p:nvPicPr>
            <p:cNvPr id="28703" name="Picture 3"/>
            <p:cNvPicPr>
              <a:picLocks noChangeAspect="1" noChangeArrowheads="1"/>
            </p:cNvPicPr>
            <p:nvPr/>
          </p:nvPicPr>
          <p:blipFill>
            <a:blip r:embed="rId2"/>
            <a:srcRect/>
            <a:stretch>
              <a:fillRect/>
            </a:stretch>
          </p:blipFill>
          <p:spPr bwMode="auto">
            <a:xfrm>
              <a:off x="4608" y="864"/>
              <a:ext cx="1104" cy="624"/>
            </a:xfrm>
            <a:prstGeom prst="rect">
              <a:avLst/>
            </a:prstGeom>
            <a:noFill/>
            <a:ln w="9525">
              <a:noFill/>
              <a:miter lim="800000"/>
              <a:headEnd/>
              <a:tailEnd/>
            </a:ln>
          </p:spPr>
        </p:pic>
        <p:sp>
          <p:nvSpPr>
            <p:cNvPr id="28704" name="Rectangle 4"/>
            <p:cNvSpPr>
              <a:spLocks noChangeArrowheads="1"/>
            </p:cNvSpPr>
            <p:nvPr/>
          </p:nvSpPr>
          <p:spPr bwMode="auto">
            <a:xfrm>
              <a:off x="4512" y="950"/>
              <a:ext cx="336" cy="84"/>
            </a:xfrm>
            <a:prstGeom prst="rect">
              <a:avLst/>
            </a:prstGeom>
            <a:noFill/>
            <a:ln w="9525">
              <a:noFill/>
              <a:miter lim="800000"/>
              <a:headEnd/>
              <a:tailEnd/>
            </a:ln>
          </p:spPr>
          <p:txBody>
            <a:bodyPr>
              <a:spAutoFit/>
            </a:bodyPr>
            <a:lstStyle/>
            <a:p>
              <a:r>
                <a:rPr lang="en-US" altLang="en-US" b="1">
                  <a:solidFill>
                    <a:srgbClr val="FF0000"/>
                  </a:solidFill>
                  <a:latin typeface=".VnTime" pitchFamily="34" charset="0"/>
                </a:rPr>
                <a:t>Ve bß</a:t>
              </a:r>
            </a:p>
          </p:txBody>
        </p:sp>
      </p:grpSp>
      <p:grpSp>
        <p:nvGrpSpPr>
          <p:cNvPr id="150533" name="Group 5"/>
          <p:cNvGrpSpPr>
            <a:grpSpLocks/>
          </p:cNvGrpSpPr>
          <p:nvPr/>
        </p:nvGrpSpPr>
        <p:grpSpPr bwMode="auto">
          <a:xfrm>
            <a:off x="4267200" y="228600"/>
            <a:ext cx="3657600" cy="2963305"/>
            <a:chOff x="3635" y="864"/>
            <a:chExt cx="1008" cy="1279"/>
          </a:xfrm>
        </p:grpSpPr>
        <p:pic>
          <p:nvPicPr>
            <p:cNvPr id="28701" name="Picture 6" descr="haiquy"/>
            <p:cNvPicPr>
              <a:picLocks noChangeAspect="1" noChangeArrowheads="1"/>
            </p:cNvPicPr>
            <p:nvPr/>
          </p:nvPicPr>
          <p:blipFill>
            <a:blip r:embed="rId3"/>
            <a:srcRect/>
            <a:stretch>
              <a:fillRect/>
            </a:stretch>
          </p:blipFill>
          <p:spPr bwMode="auto">
            <a:xfrm>
              <a:off x="3648" y="864"/>
              <a:ext cx="972" cy="960"/>
            </a:xfrm>
            <a:prstGeom prst="rect">
              <a:avLst/>
            </a:prstGeom>
            <a:noFill/>
            <a:ln w="9525">
              <a:noFill/>
              <a:miter lim="800000"/>
              <a:headEnd/>
              <a:tailEnd/>
            </a:ln>
          </p:spPr>
        </p:pic>
        <p:sp>
          <p:nvSpPr>
            <p:cNvPr id="150535" name="Text Box 7"/>
            <p:cNvSpPr txBox="1">
              <a:spLocks noChangeArrowheads="1"/>
            </p:cNvSpPr>
            <p:nvPr/>
          </p:nvSpPr>
          <p:spPr bwMode="auto">
            <a:xfrm>
              <a:off x="3635" y="1771"/>
              <a:ext cx="1008" cy="372"/>
            </a:xfrm>
            <a:prstGeom prst="rect">
              <a:avLst/>
            </a:prstGeom>
            <a:solidFill>
              <a:schemeClr val="accent1"/>
            </a:solidFill>
            <a:ln>
              <a:noFill/>
            </a:ln>
            <a:effec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a:solidFill>
                    <a:srgbClr val="CC3300"/>
                  </a:solidFill>
                  <a:effectLst>
                    <a:outerShdw blurRad="38100" dist="38100" dir="2700000" algn="tl">
                      <a:srgbClr val="000000"/>
                    </a:outerShdw>
                  </a:effectLst>
                </a:rPr>
                <a:t>Hải quỳ</a:t>
              </a:r>
            </a:p>
          </p:txBody>
        </p:sp>
      </p:grpSp>
      <p:grpSp>
        <p:nvGrpSpPr>
          <p:cNvPr id="150536" name="Group 8"/>
          <p:cNvGrpSpPr>
            <a:grpSpLocks/>
          </p:cNvGrpSpPr>
          <p:nvPr/>
        </p:nvGrpSpPr>
        <p:grpSpPr bwMode="auto">
          <a:xfrm>
            <a:off x="8077200" y="228601"/>
            <a:ext cx="3962400" cy="2887946"/>
            <a:chOff x="2352" y="336"/>
            <a:chExt cx="1296" cy="1364"/>
          </a:xfrm>
        </p:grpSpPr>
        <p:pic>
          <p:nvPicPr>
            <p:cNvPr id="28699" name="Picture 9"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8700" name="Text Box 10"/>
            <p:cNvSpPr txBox="1">
              <a:spLocks noChangeArrowheads="1"/>
            </p:cNvSpPr>
            <p:nvPr/>
          </p:nvSpPr>
          <p:spPr bwMode="auto">
            <a:xfrm>
              <a:off x="2352" y="1344"/>
              <a:ext cx="1296" cy="356"/>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50539" name="Group 11"/>
          <p:cNvGrpSpPr>
            <a:grpSpLocks/>
          </p:cNvGrpSpPr>
          <p:nvPr/>
        </p:nvGrpSpPr>
        <p:grpSpPr bwMode="auto">
          <a:xfrm>
            <a:off x="12325351" y="3543301"/>
            <a:ext cx="5962650" cy="3097987"/>
            <a:chOff x="3978" y="192"/>
            <a:chExt cx="1878" cy="1205"/>
          </a:xfrm>
        </p:grpSpPr>
        <p:pic>
          <p:nvPicPr>
            <p:cNvPr id="28697" name="Picture 12" descr="muc"/>
            <p:cNvPicPr>
              <a:picLocks noChangeAspect="1" noChangeArrowheads="1"/>
            </p:cNvPicPr>
            <p:nvPr/>
          </p:nvPicPr>
          <p:blipFill>
            <a:blip r:embed="rId5"/>
            <a:srcRect/>
            <a:stretch>
              <a:fillRect/>
            </a:stretch>
          </p:blipFill>
          <p:spPr bwMode="auto">
            <a:xfrm>
              <a:off x="3978" y="192"/>
              <a:ext cx="1590" cy="1180"/>
            </a:xfrm>
            <a:prstGeom prst="rect">
              <a:avLst/>
            </a:prstGeom>
            <a:noFill/>
            <a:ln w="9525">
              <a:noFill/>
              <a:miter lim="800000"/>
              <a:headEnd/>
              <a:tailEnd/>
            </a:ln>
          </p:spPr>
        </p:pic>
        <p:sp>
          <p:nvSpPr>
            <p:cNvPr id="28698" name="Text Box 13"/>
            <p:cNvSpPr txBox="1">
              <a:spLocks noChangeArrowheads="1"/>
            </p:cNvSpPr>
            <p:nvPr/>
          </p:nvSpPr>
          <p:spPr bwMode="auto">
            <a:xfrm>
              <a:off x="4608" y="1104"/>
              <a:ext cx="1248" cy="293"/>
            </a:xfrm>
            <a:prstGeom prst="rect">
              <a:avLst/>
            </a:prstGeom>
            <a:noFill/>
            <a:ln w="9525">
              <a:noFill/>
              <a:miter lim="800000"/>
              <a:headEnd/>
              <a:tailEnd/>
            </a:ln>
          </p:spPr>
          <p:txBody>
            <a:bodyPr>
              <a:spAutoFit/>
            </a:bodyPr>
            <a:lstStyle/>
            <a:p>
              <a:pPr algn="ctr"/>
              <a:r>
                <a:rPr lang="en-US" altLang="en-US" sz="4300" b="1">
                  <a:solidFill>
                    <a:schemeClr val="bg1"/>
                  </a:solidFill>
                  <a:latin typeface="Times New Roman" pitchFamily="18" charset="0"/>
                </a:rPr>
                <a:t>Mực</a:t>
              </a:r>
            </a:p>
          </p:txBody>
        </p:sp>
      </p:grpSp>
      <p:grpSp>
        <p:nvGrpSpPr>
          <p:cNvPr id="150545" name="Group 17"/>
          <p:cNvGrpSpPr>
            <a:grpSpLocks/>
          </p:cNvGrpSpPr>
          <p:nvPr/>
        </p:nvGrpSpPr>
        <p:grpSpPr bwMode="auto">
          <a:xfrm>
            <a:off x="6400800" y="3543299"/>
            <a:ext cx="5029200" cy="3223747"/>
            <a:chOff x="0" y="2880"/>
            <a:chExt cx="1440" cy="1504"/>
          </a:xfrm>
        </p:grpSpPr>
        <p:pic>
          <p:nvPicPr>
            <p:cNvPr id="28695" name="Picture 18" descr="cua"/>
            <p:cNvPicPr>
              <a:picLocks noChangeAspect="1" noChangeArrowheads="1"/>
            </p:cNvPicPr>
            <p:nvPr/>
          </p:nvPicPr>
          <p:blipFill>
            <a:blip r:embed="rId6"/>
            <a:srcRect/>
            <a:stretch>
              <a:fillRect/>
            </a:stretch>
          </p:blipFill>
          <p:spPr bwMode="auto">
            <a:xfrm>
              <a:off x="0" y="2880"/>
              <a:ext cx="1440" cy="1170"/>
            </a:xfrm>
            <a:prstGeom prst="rect">
              <a:avLst/>
            </a:prstGeom>
            <a:noFill/>
            <a:ln w="9525">
              <a:noFill/>
              <a:miter lim="800000"/>
              <a:headEnd/>
              <a:tailEnd/>
            </a:ln>
          </p:spPr>
        </p:pic>
        <p:sp>
          <p:nvSpPr>
            <p:cNvPr id="28696" name="Text Box 19"/>
            <p:cNvSpPr txBox="1">
              <a:spLocks noChangeArrowheads="1"/>
            </p:cNvSpPr>
            <p:nvPr/>
          </p:nvSpPr>
          <p:spPr bwMode="auto">
            <a:xfrm>
              <a:off x="0" y="4032"/>
              <a:ext cx="1440" cy="352"/>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a:t>
              </a:r>
            </a:p>
          </p:txBody>
        </p:sp>
      </p:grpSp>
      <p:grpSp>
        <p:nvGrpSpPr>
          <p:cNvPr id="150548" name="Group 20"/>
          <p:cNvGrpSpPr>
            <a:grpSpLocks/>
          </p:cNvGrpSpPr>
          <p:nvPr/>
        </p:nvGrpSpPr>
        <p:grpSpPr bwMode="auto">
          <a:xfrm>
            <a:off x="609600" y="3543300"/>
            <a:ext cx="5029200" cy="3303903"/>
            <a:chOff x="0" y="1440"/>
            <a:chExt cx="1344" cy="1291"/>
          </a:xfrm>
        </p:grpSpPr>
        <p:pic>
          <p:nvPicPr>
            <p:cNvPr id="28693" name="Picture 21" descr="untitled"/>
            <p:cNvPicPr>
              <a:picLocks noChangeAspect="1" noChangeArrowheads="1"/>
            </p:cNvPicPr>
            <p:nvPr/>
          </p:nvPicPr>
          <p:blipFill>
            <a:blip r:embed="rId7"/>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50550" name="Text Box 22"/>
            <p:cNvSpPr txBox="1">
              <a:spLocks noChangeArrowheads="1"/>
            </p:cNvSpPr>
            <p:nvPr/>
          </p:nvSpPr>
          <p:spPr bwMode="auto">
            <a:xfrm>
              <a:off x="0" y="2394"/>
              <a:ext cx="1344" cy="337"/>
            </a:xfrm>
            <a:prstGeom prst="rect">
              <a:avLst/>
            </a:prstGeom>
            <a:solidFill>
              <a:schemeClr val="accent1"/>
            </a:solidFill>
            <a:ln>
              <a:noFill/>
            </a:ln>
            <a:effec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50557" name="Group 29"/>
          <p:cNvGrpSpPr>
            <a:grpSpLocks/>
          </p:cNvGrpSpPr>
          <p:nvPr/>
        </p:nvGrpSpPr>
        <p:grpSpPr bwMode="auto">
          <a:xfrm>
            <a:off x="12649200" y="342900"/>
            <a:ext cx="4267200" cy="2612232"/>
            <a:chOff x="1872" y="3120"/>
            <a:chExt cx="1824" cy="1097"/>
          </a:xfrm>
        </p:grpSpPr>
        <p:pic>
          <p:nvPicPr>
            <p:cNvPr id="28691" name="Picture 30" descr="tổm rong"/>
            <p:cNvPicPr>
              <a:picLocks noChangeAspect="1" noChangeArrowheads="1"/>
            </p:cNvPicPr>
            <p:nvPr/>
          </p:nvPicPr>
          <p:blipFill>
            <a:blip r:embed="rId8"/>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317"/>
            </a:xfrm>
            <a:prstGeom prst="rect">
              <a:avLst/>
            </a:prstGeom>
            <a:solidFill>
              <a:schemeClr val="accent1"/>
            </a:solidFill>
            <a:ln>
              <a:noFill/>
            </a:ln>
            <a:effec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
        <p:nvSpPr>
          <p:cNvPr id="150560" name="Text Box 32"/>
          <p:cNvSpPr txBox="1">
            <a:spLocks noChangeArrowheads="1"/>
          </p:cNvSpPr>
          <p:nvPr/>
        </p:nvSpPr>
        <p:spPr bwMode="auto">
          <a:xfrm>
            <a:off x="0" y="3086100"/>
            <a:ext cx="18288000" cy="4781527"/>
          </a:xfrm>
          <a:prstGeom prst="rect">
            <a:avLst/>
          </a:prstGeom>
          <a:noFill/>
          <a:ln>
            <a:noFill/>
          </a:ln>
          <a:effectLst/>
        </p:spPr>
        <p:txBody>
          <a:bodyPr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Quan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sát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sau</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thuộc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ngành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chân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khớp</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Sắp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xếp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đó</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đúng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đã</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học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giáp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xác</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hình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nhện</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sâu</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bọ</a:t>
            </a:r>
            <a:r>
              <a:rPr lang="en-US" altLang="en-US" sz="5000" b="1" dirty="0">
                <a:solidFill>
                  <a:schemeClr val="tx1"/>
                </a:solidFill>
                <a:effectLst>
                  <a:outerShdw blurRad="38100" dist="38100" dir="2700000" algn="tl">
                    <a:srgbClr val="C0C0C0"/>
                  </a:outerShdw>
                </a:effectLst>
                <a:cs typeface="Times New Roman" pitchFamily="18" charset="0"/>
              </a:rPr>
              <a:t>:</a:t>
            </a:r>
          </a:p>
        </p:txBody>
      </p:sp>
      <p:sp>
        <p:nvSpPr>
          <p:cNvPr id="28681" name="Text Box 34"/>
          <p:cNvSpPr txBox="1">
            <a:spLocks noChangeArrowheads="1"/>
          </p:cNvSpPr>
          <p:nvPr/>
        </p:nvSpPr>
        <p:spPr bwMode="auto">
          <a:xfrm>
            <a:off x="12922251" y="9486900"/>
            <a:ext cx="2317750" cy="549599"/>
          </a:xfrm>
          <a:prstGeom prst="rect">
            <a:avLst/>
          </a:prstGeom>
          <a:noFill/>
          <a:ln w="9525">
            <a:noFill/>
            <a:miter lim="800000"/>
            <a:headEnd/>
            <a:tailEnd/>
          </a:ln>
        </p:spPr>
        <p:txBody>
          <a:bodyPr lIns="163284" tIns="81642" rIns="163284" bIns="81642">
            <a:spAutoFit/>
          </a:bodyPr>
          <a:lstStyle/>
          <a:p>
            <a:r>
              <a:rPr lang="en-US" altLang="en-US" sz="2500" b="1">
                <a:solidFill>
                  <a:schemeClr val="bg1"/>
                </a:solidFill>
                <a:latin typeface="Times New Roman" pitchFamily="18" charset="0"/>
              </a:rPr>
              <a:t>SỪNG BÒ</a:t>
            </a:r>
          </a:p>
        </p:txBody>
      </p:sp>
      <p:grpSp>
        <p:nvGrpSpPr>
          <p:cNvPr id="150565" name="Group 37"/>
          <p:cNvGrpSpPr>
            <a:grpSpLocks/>
          </p:cNvGrpSpPr>
          <p:nvPr/>
        </p:nvGrpSpPr>
        <p:grpSpPr bwMode="auto">
          <a:xfrm>
            <a:off x="457200" y="7086601"/>
            <a:ext cx="5181600" cy="3080898"/>
            <a:chOff x="1728" y="1060"/>
            <a:chExt cx="1776" cy="1758"/>
          </a:xfrm>
        </p:grpSpPr>
        <p:pic>
          <p:nvPicPr>
            <p:cNvPr id="28689" name="Picture 35" descr="giapxac"/>
            <p:cNvPicPr>
              <a:picLocks noChangeAspect="1" noChangeArrowheads="1"/>
            </p:cNvPicPr>
            <p:nvPr/>
          </p:nvPicPr>
          <p:blipFill>
            <a:blip r:embed="rId9"/>
            <a:srcRect/>
            <a:stretch>
              <a:fillRect/>
            </a:stretch>
          </p:blipFill>
          <p:spPr bwMode="auto">
            <a:xfrm>
              <a:off x="1728" y="1060"/>
              <a:ext cx="1776" cy="1696"/>
            </a:xfrm>
            <a:prstGeom prst="rect">
              <a:avLst/>
            </a:prstGeom>
            <a:noFill/>
            <a:ln w="9525">
              <a:noFill/>
              <a:miter lim="800000"/>
              <a:headEnd/>
              <a:tailEnd/>
            </a:ln>
          </p:spPr>
        </p:pic>
        <p:sp>
          <p:nvSpPr>
            <p:cNvPr id="150564" name="Text Box 36"/>
            <p:cNvSpPr txBox="1">
              <a:spLocks noChangeArrowheads="1"/>
            </p:cNvSpPr>
            <p:nvPr/>
          </p:nvSpPr>
          <p:spPr bwMode="auto">
            <a:xfrm>
              <a:off x="2831" y="2449"/>
              <a:ext cx="584" cy="369"/>
            </a:xfrm>
            <a:prstGeom prst="rect">
              <a:avLst/>
            </a:prstGeom>
            <a:noFill/>
            <a:ln>
              <a:noFill/>
            </a:ln>
            <a:effectLst/>
          </p:spPr>
          <p:txBody>
            <a:bodyPr>
              <a:spAutoFit/>
            </a:bodyPr>
            <a:lstStyle/>
            <a:p>
              <a:pPr>
                <a:defRPr/>
              </a:pPr>
              <a:r>
                <a:rPr lang="en-US" sz="3600">
                  <a:solidFill>
                    <a:schemeClr val="bg1"/>
                  </a:solidFill>
                  <a:effectLst>
                    <a:outerShdw blurRad="38100" dist="38100" dir="2700000" algn="tl">
                      <a:srgbClr val="C0C0C0"/>
                    </a:outerShdw>
                  </a:effectLst>
                </a:rPr>
                <a:t>KINL</a:t>
              </a:r>
            </a:p>
          </p:txBody>
        </p:sp>
      </p:grpSp>
      <p:grpSp>
        <p:nvGrpSpPr>
          <p:cNvPr id="150574" name="Group 46"/>
          <p:cNvGrpSpPr>
            <a:grpSpLocks/>
          </p:cNvGrpSpPr>
          <p:nvPr/>
        </p:nvGrpSpPr>
        <p:grpSpPr bwMode="auto">
          <a:xfrm>
            <a:off x="6400800" y="7086599"/>
            <a:ext cx="5029200" cy="3050381"/>
            <a:chOff x="1776" y="3072"/>
            <a:chExt cx="1359" cy="1281"/>
          </a:xfrm>
        </p:grpSpPr>
        <p:pic>
          <p:nvPicPr>
            <p:cNvPr id="28687" name="Picture 44" descr="nhendo"/>
            <p:cNvPicPr>
              <a:picLocks noChangeAspect="1" noChangeArrowheads="1"/>
            </p:cNvPicPr>
            <p:nvPr/>
          </p:nvPicPr>
          <p:blipFill>
            <a:blip r:embed="rId10"/>
            <a:srcRect/>
            <a:stretch>
              <a:fillRect/>
            </a:stretch>
          </p:blipFill>
          <p:spPr bwMode="auto">
            <a:xfrm>
              <a:off x="1776" y="3072"/>
              <a:ext cx="1359" cy="1140"/>
            </a:xfrm>
            <a:prstGeom prst="rect">
              <a:avLst/>
            </a:prstGeom>
            <a:noFill/>
            <a:ln w="9525">
              <a:noFill/>
              <a:miter lim="800000"/>
              <a:headEnd/>
              <a:tailEnd/>
            </a:ln>
          </p:spPr>
        </p:pic>
        <p:sp>
          <p:nvSpPr>
            <p:cNvPr id="28688" name="Text Box 45"/>
            <p:cNvSpPr txBox="1">
              <a:spLocks noChangeArrowheads="1"/>
            </p:cNvSpPr>
            <p:nvPr/>
          </p:nvSpPr>
          <p:spPr bwMode="auto">
            <a:xfrm>
              <a:off x="1776" y="4036"/>
              <a:ext cx="1344" cy="317"/>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grpSp>
        <p:nvGrpSpPr>
          <p:cNvPr id="150575" name="Group 47"/>
          <p:cNvGrpSpPr>
            <a:grpSpLocks/>
          </p:cNvGrpSpPr>
          <p:nvPr/>
        </p:nvGrpSpPr>
        <p:grpSpPr bwMode="auto">
          <a:xfrm>
            <a:off x="12192000" y="6972301"/>
            <a:ext cx="6096000" cy="3313928"/>
            <a:chOff x="3264" y="2230"/>
            <a:chExt cx="2784" cy="2090"/>
          </a:xfrm>
        </p:grpSpPr>
        <p:pic>
          <p:nvPicPr>
            <p:cNvPr id="28685" name="Picture 48" descr="cai ghe"/>
            <p:cNvPicPr>
              <a:picLocks noChangeAspect="1" noChangeArrowheads="1"/>
            </p:cNvPicPr>
            <p:nvPr/>
          </p:nvPicPr>
          <p:blipFill>
            <a:blip r:embed="rId11"/>
            <a:srcRect/>
            <a:stretch>
              <a:fillRect/>
            </a:stretch>
          </p:blipFill>
          <p:spPr bwMode="auto">
            <a:xfrm>
              <a:off x="3264" y="2230"/>
              <a:ext cx="2496" cy="2090"/>
            </a:xfrm>
            <a:prstGeom prst="rect">
              <a:avLst/>
            </a:prstGeom>
            <a:noFill/>
            <a:ln w="9525">
              <a:noFill/>
              <a:miter lim="800000"/>
              <a:headEnd/>
              <a:tailEnd/>
            </a:ln>
          </p:spPr>
        </p:pic>
        <p:sp>
          <p:nvSpPr>
            <p:cNvPr id="28686" name="Text Box 49"/>
            <p:cNvSpPr txBox="1">
              <a:spLocks noChangeArrowheads="1"/>
            </p:cNvSpPr>
            <p:nvPr/>
          </p:nvSpPr>
          <p:spPr bwMode="auto">
            <a:xfrm>
              <a:off x="4945" y="3984"/>
              <a:ext cx="1103" cy="233"/>
            </a:xfrm>
            <a:prstGeom prst="rect">
              <a:avLst/>
            </a:prstGeom>
            <a:noFill/>
            <a:ln w="9525">
              <a:noFill/>
              <a:miter lim="800000"/>
              <a:headEnd/>
              <a:tailEnd/>
            </a:ln>
          </p:spPr>
          <p:txBody>
            <a:bodyPr>
              <a:spAutoFit/>
            </a:bodyPr>
            <a:lstStyle/>
            <a:p>
              <a:r>
                <a:rPr lang="en-US" altLang="en-US" b="1">
                  <a:solidFill>
                    <a:srgbClr val="FF0000"/>
                  </a:solidFill>
                  <a:latin typeface="Times New Roman" pitchFamily="18" charset="0"/>
                </a:rPr>
                <a:t>CÁI GHẺ</a:t>
              </a:r>
            </a:p>
          </p:txBody>
        </p:sp>
      </p:grpSp>
    </p:spTree>
    <p:extLst>
      <p:ext uri="{BB962C8B-B14F-4D97-AF65-F5344CB8AC3E}">
        <p14:creationId xmlns:p14="http://schemas.microsoft.com/office/powerpoint/2010/main" val="10352008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0560"/>
                                        </p:tgtEl>
                                        <p:attrNameLst>
                                          <p:attrName>style.visibility</p:attrName>
                                        </p:attrNameLst>
                                      </p:cBhvr>
                                      <p:to>
                                        <p:strVal val="visible"/>
                                      </p:to>
                                    </p:set>
                                    <p:animEffect transition="in" filter="checkerboard(across)">
                                      <p:cBhvr>
                                        <p:cTn id="7" dur="500"/>
                                        <p:tgtEl>
                                          <p:spTgt spid="150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50560"/>
                                        </p:tgtEl>
                                      </p:cBhvr>
                                    </p:animEffect>
                                    <p:set>
                                      <p:cBhvr>
                                        <p:cTn id="12" dur="1" fill="hold">
                                          <p:stCondLst>
                                            <p:cond delay="499"/>
                                          </p:stCondLst>
                                        </p:cTn>
                                        <p:tgtEl>
                                          <p:spTgt spid="150560"/>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50533"/>
                                        </p:tgtEl>
                                        <p:attrNameLst>
                                          <p:attrName>style.visibility</p:attrName>
                                        </p:attrNameLst>
                                      </p:cBhvr>
                                      <p:to>
                                        <p:strVal val="visible"/>
                                      </p:to>
                                    </p:set>
                                    <p:animEffect transition="in" filter="blinds(horizontal)">
                                      <p:cBhvr>
                                        <p:cTn id="15" dur="500"/>
                                        <p:tgtEl>
                                          <p:spTgt spid="150533"/>
                                        </p:tgtEl>
                                      </p:cBhvr>
                                    </p:animEffect>
                                  </p:childTnLst>
                                </p:cTn>
                              </p:par>
                              <p:par>
                                <p:cTn id="16" presetID="3" presetClass="entr" presetSubtype="10" fill="hold" nodeType="withEffect">
                                  <p:stCondLst>
                                    <p:cond delay="0"/>
                                  </p:stCondLst>
                                  <p:childTnLst>
                                    <p:set>
                                      <p:cBhvr>
                                        <p:cTn id="17" dur="1" fill="hold">
                                          <p:stCondLst>
                                            <p:cond delay="0"/>
                                          </p:stCondLst>
                                        </p:cTn>
                                        <p:tgtEl>
                                          <p:spTgt spid="150536"/>
                                        </p:tgtEl>
                                        <p:attrNameLst>
                                          <p:attrName>style.visibility</p:attrName>
                                        </p:attrNameLst>
                                      </p:cBhvr>
                                      <p:to>
                                        <p:strVal val="visible"/>
                                      </p:to>
                                    </p:set>
                                    <p:animEffect transition="in" filter="blinds(horizontal)">
                                      <p:cBhvr>
                                        <p:cTn id="18" dur="500"/>
                                        <p:tgtEl>
                                          <p:spTgt spid="150536"/>
                                        </p:tgtEl>
                                      </p:cBhvr>
                                    </p:animEffect>
                                  </p:childTnLst>
                                </p:cTn>
                              </p:par>
                              <p:par>
                                <p:cTn id="19" presetID="3" presetClass="entr" presetSubtype="10" fill="hold" nodeType="withEffect">
                                  <p:stCondLst>
                                    <p:cond delay="0"/>
                                  </p:stCondLst>
                                  <p:childTnLst>
                                    <p:set>
                                      <p:cBhvr>
                                        <p:cTn id="20" dur="1" fill="hold">
                                          <p:stCondLst>
                                            <p:cond delay="0"/>
                                          </p:stCondLst>
                                        </p:cTn>
                                        <p:tgtEl>
                                          <p:spTgt spid="150530"/>
                                        </p:tgtEl>
                                        <p:attrNameLst>
                                          <p:attrName>style.visibility</p:attrName>
                                        </p:attrNameLst>
                                      </p:cBhvr>
                                      <p:to>
                                        <p:strVal val="visible"/>
                                      </p:to>
                                    </p:set>
                                    <p:animEffect transition="in" filter="blinds(horizontal)">
                                      <p:cBhvr>
                                        <p:cTn id="21" dur="500"/>
                                        <p:tgtEl>
                                          <p:spTgt spid="150530"/>
                                        </p:tgtEl>
                                      </p:cBhvr>
                                    </p:animEffect>
                                  </p:childTnLst>
                                </p:cTn>
                              </p:par>
                              <p:par>
                                <p:cTn id="22" presetID="3" presetClass="entr" presetSubtype="10" fill="hold" nodeType="withEffect">
                                  <p:stCondLst>
                                    <p:cond delay="0"/>
                                  </p:stCondLst>
                                  <p:childTnLst>
                                    <p:set>
                                      <p:cBhvr>
                                        <p:cTn id="23" dur="1" fill="hold">
                                          <p:stCondLst>
                                            <p:cond delay="0"/>
                                          </p:stCondLst>
                                        </p:cTn>
                                        <p:tgtEl>
                                          <p:spTgt spid="150548"/>
                                        </p:tgtEl>
                                        <p:attrNameLst>
                                          <p:attrName>style.visibility</p:attrName>
                                        </p:attrNameLst>
                                      </p:cBhvr>
                                      <p:to>
                                        <p:strVal val="visible"/>
                                      </p:to>
                                    </p:set>
                                    <p:animEffect transition="in" filter="blinds(horizontal)">
                                      <p:cBhvr>
                                        <p:cTn id="24" dur="500"/>
                                        <p:tgtEl>
                                          <p:spTgt spid="150548"/>
                                        </p:tgtEl>
                                      </p:cBhvr>
                                    </p:animEffect>
                                  </p:childTnLst>
                                </p:cTn>
                              </p:par>
                              <p:par>
                                <p:cTn id="25" presetID="3" presetClass="entr" presetSubtype="10" fill="hold" nodeType="withEffect">
                                  <p:stCondLst>
                                    <p:cond delay="0"/>
                                  </p:stCondLst>
                                  <p:childTnLst>
                                    <p:set>
                                      <p:cBhvr>
                                        <p:cTn id="26" dur="1" fill="hold">
                                          <p:stCondLst>
                                            <p:cond delay="0"/>
                                          </p:stCondLst>
                                        </p:cTn>
                                        <p:tgtEl>
                                          <p:spTgt spid="150545"/>
                                        </p:tgtEl>
                                        <p:attrNameLst>
                                          <p:attrName>style.visibility</p:attrName>
                                        </p:attrNameLst>
                                      </p:cBhvr>
                                      <p:to>
                                        <p:strVal val="visible"/>
                                      </p:to>
                                    </p:set>
                                    <p:animEffect transition="in" filter="blinds(horizontal)">
                                      <p:cBhvr>
                                        <p:cTn id="27" dur="500"/>
                                        <p:tgtEl>
                                          <p:spTgt spid="150545"/>
                                        </p:tgtEl>
                                      </p:cBhvr>
                                    </p:animEffect>
                                  </p:childTnLst>
                                </p:cTn>
                              </p:par>
                              <p:par>
                                <p:cTn id="28" presetID="3" presetClass="entr" presetSubtype="10" fill="hold" nodeType="withEffect">
                                  <p:stCondLst>
                                    <p:cond delay="0"/>
                                  </p:stCondLst>
                                  <p:childTnLst>
                                    <p:set>
                                      <p:cBhvr>
                                        <p:cTn id="29" dur="1" fill="hold">
                                          <p:stCondLst>
                                            <p:cond delay="0"/>
                                          </p:stCondLst>
                                        </p:cTn>
                                        <p:tgtEl>
                                          <p:spTgt spid="150557"/>
                                        </p:tgtEl>
                                        <p:attrNameLst>
                                          <p:attrName>style.visibility</p:attrName>
                                        </p:attrNameLst>
                                      </p:cBhvr>
                                      <p:to>
                                        <p:strVal val="visible"/>
                                      </p:to>
                                    </p:set>
                                    <p:animEffect transition="in" filter="blinds(horizontal)">
                                      <p:cBhvr>
                                        <p:cTn id="30" dur="500"/>
                                        <p:tgtEl>
                                          <p:spTgt spid="150557"/>
                                        </p:tgtEl>
                                      </p:cBhvr>
                                    </p:animEffect>
                                  </p:childTnLst>
                                </p:cTn>
                              </p:par>
                              <p:par>
                                <p:cTn id="31" presetID="4" presetClass="entr" presetSubtype="16" fill="hold" nodeType="withEffect">
                                  <p:stCondLst>
                                    <p:cond delay="0"/>
                                  </p:stCondLst>
                                  <p:childTnLst>
                                    <p:set>
                                      <p:cBhvr>
                                        <p:cTn id="32" dur="1" fill="hold">
                                          <p:stCondLst>
                                            <p:cond delay="0"/>
                                          </p:stCondLst>
                                        </p:cTn>
                                        <p:tgtEl>
                                          <p:spTgt spid="150539"/>
                                        </p:tgtEl>
                                        <p:attrNameLst>
                                          <p:attrName>style.visibility</p:attrName>
                                        </p:attrNameLst>
                                      </p:cBhvr>
                                      <p:to>
                                        <p:strVal val="visible"/>
                                      </p:to>
                                    </p:set>
                                    <p:animEffect transition="in" filter="box(in)">
                                      <p:cBhvr>
                                        <p:cTn id="33" dur="500"/>
                                        <p:tgtEl>
                                          <p:spTgt spid="150539"/>
                                        </p:tgtEl>
                                      </p:cBhvr>
                                    </p:animEffect>
                                  </p:childTnLst>
                                </p:cTn>
                              </p:par>
                              <p:par>
                                <p:cTn id="34" presetID="3" presetClass="entr" presetSubtype="10" fill="hold" nodeType="withEffect">
                                  <p:stCondLst>
                                    <p:cond delay="0"/>
                                  </p:stCondLst>
                                  <p:childTnLst>
                                    <p:set>
                                      <p:cBhvr>
                                        <p:cTn id="35" dur="1" fill="hold">
                                          <p:stCondLst>
                                            <p:cond delay="0"/>
                                          </p:stCondLst>
                                        </p:cTn>
                                        <p:tgtEl>
                                          <p:spTgt spid="150565"/>
                                        </p:tgtEl>
                                        <p:attrNameLst>
                                          <p:attrName>style.visibility</p:attrName>
                                        </p:attrNameLst>
                                      </p:cBhvr>
                                      <p:to>
                                        <p:strVal val="visible"/>
                                      </p:to>
                                    </p:set>
                                    <p:animEffect transition="in" filter="blinds(horizontal)">
                                      <p:cBhvr>
                                        <p:cTn id="36" dur="500"/>
                                        <p:tgtEl>
                                          <p:spTgt spid="150565"/>
                                        </p:tgtEl>
                                      </p:cBhvr>
                                    </p:animEffect>
                                  </p:childTnLst>
                                </p:cTn>
                              </p:par>
                              <p:par>
                                <p:cTn id="37" presetID="3" presetClass="entr" presetSubtype="10" fill="hold" nodeType="withEffect">
                                  <p:stCondLst>
                                    <p:cond delay="0"/>
                                  </p:stCondLst>
                                  <p:childTnLst>
                                    <p:set>
                                      <p:cBhvr>
                                        <p:cTn id="38" dur="1" fill="hold">
                                          <p:stCondLst>
                                            <p:cond delay="0"/>
                                          </p:stCondLst>
                                        </p:cTn>
                                        <p:tgtEl>
                                          <p:spTgt spid="150574"/>
                                        </p:tgtEl>
                                        <p:attrNameLst>
                                          <p:attrName>style.visibility</p:attrName>
                                        </p:attrNameLst>
                                      </p:cBhvr>
                                      <p:to>
                                        <p:strVal val="visible"/>
                                      </p:to>
                                    </p:set>
                                    <p:animEffect transition="in" filter="blinds(horizontal)">
                                      <p:cBhvr>
                                        <p:cTn id="39" dur="500"/>
                                        <p:tgtEl>
                                          <p:spTgt spid="150574"/>
                                        </p:tgtEl>
                                      </p:cBhvr>
                                    </p:animEffect>
                                  </p:childTnLst>
                                </p:cTn>
                              </p:par>
                              <p:par>
                                <p:cTn id="40" presetID="3" presetClass="entr" presetSubtype="10" fill="hold" nodeType="withEffect">
                                  <p:stCondLst>
                                    <p:cond delay="0"/>
                                  </p:stCondLst>
                                  <p:childTnLst>
                                    <p:set>
                                      <p:cBhvr>
                                        <p:cTn id="41" dur="1" fill="hold">
                                          <p:stCondLst>
                                            <p:cond delay="0"/>
                                          </p:stCondLst>
                                        </p:cTn>
                                        <p:tgtEl>
                                          <p:spTgt spid="150575"/>
                                        </p:tgtEl>
                                        <p:attrNameLst>
                                          <p:attrName>style.visibility</p:attrName>
                                        </p:attrNameLst>
                                      </p:cBhvr>
                                      <p:to>
                                        <p:strVal val="visible"/>
                                      </p:to>
                                    </p:set>
                                    <p:animEffect transition="in" filter="blinds(horizontal)">
                                      <p:cBhvr>
                                        <p:cTn id="42" dur="500"/>
                                        <p:tgtEl>
                                          <p:spTgt spid="1505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150533"/>
                                        </p:tgtEl>
                                      </p:cBhvr>
                                    </p:animEffect>
                                    <p:set>
                                      <p:cBhvr>
                                        <p:cTn id="47" dur="1" fill="hold">
                                          <p:stCondLst>
                                            <p:cond delay="499"/>
                                          </p:stCondLst>
                                        </p:cTn>
                                        <p:tgtEl>
                                          <p:spTgt spid="150533"/>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50539"/>
                                        </p:tgtEl>
                                      </p:cBhvr>
                                    </p:animEffect>
                                    <p:set>
                                      <p:cBhvr>
                                        <p:cTn id="50" dur="1" fill="hold">
                                          <p:stCondLst>
                                            <p:cond delay="499"/>
                                          </p:stCondLst>
                                        </p:cTn>
                                        <p:tgtEl>
                                          <p:spTgt spid="150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60" grpId="0"/>
      <p:bldP spid="150560"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81" name="Group 65"/>
          <p:cNvGraphicFramePr>
            <a:graphicFrameLocks noGrp="1"/>
          </p:cNvGraphicFramePr>
          <p:nvPr>
            <p:ph/>
          </p:nvPr>
        </p:nvGraphicFramePr>
        <p:xfrm>
          <a:off x="914400" y="411958"/>
          <a:ext cx="16459200" cy="9532145"/>
        </p:xfrm>
        <a:graphic>
          <a:graphicData uri="http://schemas.openxmlformats.org/drawingml/2006/table">
            <a:tbl>
              <a:tblPr/>
              <a:tblGrid>
                <a:gridCol w="54864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107394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a:ln>
                            <a:noFill/>
                          </a:ln>
                          <a:solidFill>
                            <a:srgbClr val="0000FF"/>
                          </a:solidFill>
                          <a:effectLst/>
                          <a:latin typeface="Arial" charset="0"/>
                        </a:rPr>
                        <a:t>Lớp Giáp xác</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a:ln>
                            <a:noFill/>
                          </a:ln>
                          <a:solidFill>
                            <a:srgbClr val="0000FF"/>
                          </a:solidFill>
                          <a:effectLst/>
                          <a:latin typeface="Arial" charset="0"/>
                        </a:rPr>
                        <a:t>Lớp hình nhện</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a:ln>
                            <a:noFill/>
                          </a:ln>
                          <a:solidFill>
                            <a:srgbClr val="0000FF"/>
                          </a:solidFill>
                          <a:effectLst/>
                          <a:latin typeface="Arial" charset="0"/>
                        </a:rPr>
                        <a:t>Lớp sâu bọ</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58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a:ln>
                          <a:noFill/>
                        </a:ln>
                        <a:solidFill>
                          <a:schemeClr val="tx1"/>
                        </a:solidFill>
                        <a:effectLst/>
                        <a:latin typeface="Arial" charset="0"/>
                      </a:endParaRP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137236" name="Group 20"/>
          <p:cNvGrpSpPr>
            <a:grpSpLocks/>
          </p:cNvGrpSpPr>
          <p:nvPr/>
        </p:nvGrpSpPr>
        <p:grpSpPr bwMode="auto">
          <a:xfrm>
            <a:off x="6613527" y="1485900"/>
            <a:ext cx="6035674" cy="2743200"/>
            <a:chOff x="4488" y="833"/>
            <a:chExt cx="1584" cy="655"/>
          </a:xfrm>
        </p:grpSpPr>
        <p:pic>
          <p:nvPicPr>
            <p:cNvPr id="29733" name="Picture 21"/>
            <p:cNvPicPr>
              <a:picLocks noChangeAspect="1" noChangeArrowheads="1"/>
            </p:cNvPicPr>
            <p:nvPr/>
          </p:nvPicPr>
          <p:blipFill>
            <a:blip r:embed="rId2"/>
            <a:srcRect/>
            <a:stretch>
              <a:fillRect/>
            </a:stretch>
          </p:blipFill>
          <p:spPr bwMode="auto">
            <a:xfrm>
              <a:off x="4488" y="864"/>
              <a:ext cx="1584" cy="624"/>
            </a:xfrm>
            <a:prstGeom prst="rect">
              <a:avLst/>
            </a:prstGeom>
            <a:noFill/>
            <a:ln w="9525">
              <a:noFill/>
              <a:miter lim="800000"/>
              <a:headEnd/>
              <a:tailEnd/>
            </a:ln>
          </p:spPr>
        </p:pic>
        <p:sp>
          <p:nvSpPr>
            <p:cNvPr id="29734" name="Rectangle 22"/>
            <p:cNvSpPr>
              <a:spLocks noChangeArrowheads="1"/>
            </p:cNvSpPr>
            <p:nvPr/>
          </p:nvSpPr>
          <p:spPr bwMode="auto">
            <a:xfrm>
              <a:off x="5344" y="833"/>
              <a:ext cx="648" cy="180"/>
            </a:xfrm>
            <a:prstGeom prst="rect">
              <a:avLst/>
            </a:prstGeom>
            <a:noFill/>
            <a:ln w="9525">
              <a:noFill/>
              <a:miter lim="800000"/>
              <a:headEnd/>
              <a:tailEnd/>
            </a:ln>
          </p:spPr>
          <p:txBody>
            <a:bodyPr>
              <a:spAutoFit/>
            </a:bodyPr>
            <a:lstStyle/>
            <a:p>
              <a:r>
                <a:rPr lang="en-US" altLang="en-US" sz="4300" b="1">
                  <a:solidFill>
                    <a:srgbClr val="FF0000"/>
                  </a:solidFill>
                  <a:latin typeface=".VnTime" pitchFamily="34" charset="0"/>
                </a:rPr>
                <a:t>Ve bß</a:t>
              </a:r>
            </a:p>
          </p:txBody>
        </p:sp>
      </p:grpSp>
      <p:grpSp>
        <p:nvGrpSpPr>
          <p:cNvPr id="137242" name="Group 26"/>
          <p:cNvGrpSpPr>
            <a:grpSpLocks/>
          </p:cNvGrpSpPr>
          <p:nvPr/>
        </p:nvGrpSpPr>
        <p:grpSpPr bwMode="auto">
          <a:xfrm>
            <a:off x="914400" y="7200900"/>
            <a:ext cx="5334000" cy="2562163"/>
            <a:chOff x="0" y="2880"/>
            <a:chExt cx="1440" cy="1634"/>
          </a:xfrm>
        </p:grpSpPr>
        <p:pic>
          <p:nvPicPr>
            <p:cNvPr id="29731" name="Picture 27" descr="cua"/>
            <p:cNvPicPr>
              <a:picLocks noChangeAspect="1" noChangeArrowheads="1"/>
            </p:cNvPicPr>
            <p:nvPr/>
          </p:nvPicPr>
          <p:blipFill>
            <a:blip r:embed="rId3"/>
            <a:srcRect/>
            <a:stretch>
              <a:fillRect/>
            </a:stretch>
          </p:blipFill>
          <p:spPr bwMode="auto">
            <a:xfrm>
              <a:off x="0" y="2880"/>
              <a:ext cx="1440" cy="1170"/>
            </a:xfrm>
            <a:prstGeom prst="rect">
              <a:avLst/>
            </a:prstGeom>
            <a:noFill/>
            <a:ln w="9525">
              <a:noFill/>
              <a:miter lim="800000"/>
              <a:headEnd/>
              <a:tailEnd/>
            </a:ln>
          </p:spPr>
        </p:pic>
        <p:sp>
          <p:nvSpPr>
            <p:cNvPr id="29732" name="Text Box 28"/>
            <p:cNvSpPr txBox="1">
              <a:spLocks noChangeArrowheads="1"/>
            </p:cNvSpPr>
            <p:nvPr/>
          </p:nvSpPr>
          <p:spPr bwMode="auto">
            <a:xfrm>
              <a:off x="0" y="4033"/>
              <a:ext cx="1440" cy="481"/>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biển </a:t>
              </a:r>
            </a:p>
          </p:txBody>
        </p:sp>
      </p:grpSp>
      <p:grpSp>
        <p:nvGrpSpPr>
          <p:cNvPr id="137253" name="Group 37"/>
          <p:cNvGrpSpPr>
            <a:grpSpLocks/>
          </p:cNvGrpSpPr>
          <p:nvPr/>
        </p:nvGrpSpPr>
        <p:grpSpPr bwMode="auto">
          <a:xfrm>
            <a:off x="12649200" y="1485900"/>
            <a:ext cx="4724400" cy="3643048"/>
            <a:chOff x="2352" y="336"/>
            <a:chExt cx="1296" cy="1271"/>
          </a:xfrm>
        </p:grpSpPr>
        <p:pic>
          <p:nvPicPr>
            <p:cNvPr id="29729" name="Picture 38"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9730" name="Text Box 39"/>
            <p:cNvSpPr txBox="1">
              <a:spLocks noChangeArrowheads="1"/>
            </p:cNvSpPr>
            <p:nvPr/>
          </p:nvSpPr>
          <p:spPr bwMode="auto">
            <a:xfrm>
              <a:off x="2352" y="1344"/>
              <a:ext cx="1248" cy="263"/>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37256" name="Group 40"/>
          <p:cNvGrpSpPr>
            <a:grpSpLocks/>
          </p:cNvGrpSpPr>
          <p:nvPr/>
        </p:nvGrpSpPr>
        <p:grpSpPr bwMode="auto">
          <a:xfrm>
            <a:off x="12496800" y="6858001"/>
            <a:ext cx="4724400" cy="3173243"/>
            <a:chOff x="0" y="1440"/>
            <a:chExt cx="1344" cy="1309"/>
          </a:xfrm>
        </p:grpSpPr>
        <p:pic>
          <p:nvPicPr>
            <p:cNvPr id="29727" name="Picture 41" descr="untitled"/>
            <p:cNvPicPr>
              <a:picLocks noChangeAspect="1" noChangeArrowheads="1"/>
            </p:cNvPicPr>
            <p:nvPr/>
          </p:nvPicPr>
          <p:blipFill>
            <a:blip r:embed="rId5"/>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37258" name="Text Box 42"/>
            <p:cNvSpPr txBox="1">
              <a:spLocks noChangeArrowheads="1"/>
            </p:cNvSpPr>
            <p:nvPr/>
          </p:nvSpPr>
          <p:spPr bwMode="auto">
            <a:xfrm>
              <a:off x="0" y="2394"/>
              <a:ext cx="1344" cy="355"/>
            </a:xfrm>
            <a:prstGeom prst="rect">
              <a:avLst/>
            </a:prstGeom>
            <a:solidFill>
              <a:schemeClr val="accent1"/>
            </a:solidFill>
            <a:ln>
              <a:noFill/>
            </a:ln>
            <a:effec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37271" name="Group 55"/>
          <p:cNvGrpSpPr>
            <a:grpSpLocks/>
          </p:cNvGrpSpPr>
          <p:nvPr/>
        </p:nvGrpSpPr>
        <p:grpSpPr bwMode="auto">
          <a:xfrm>
            <a:off x="1066800" y="4572001"/>
            <a:ext cx="5181600" cy="2610787"/>
            <a:chOff x="1728" y="1060"/>
            <a:chExt cx="1776" cy="1845"/>
          </a:xfrm>
        </p:grpSpPr>
        <p:pic>
          <p:nvPicPr>
            <p:cNvPr id="29723" name="Picture 56" descr="giapxac"/>
            <p:cNvPicPr>
              <a:picLocks noChangeAspect="1" noChangeArrowheads="1"/>
            </p:cNvPicPr>
            <p:nvPr/>
          </p:nvPicPr>
          <p:blipFill>
            <a:blip r:embed="rId6"/>
            <a:srcRect/>
            <a:stretch>
              <a:fillRect/>
            </a:stretch>
          </p:blipFill>
          <p:spPr bwMode="auto">
            <a:xfrm>
              <a:off x="1728" y="1060"/>
              <a:ext cx="1776" cy="1696"/>
            </a:xfrm>
            <a:prstGeom prst="rect">
              <a:avLst/>
            </a:prstGeom>
            <a:noFill/>
            <a:ln w="9525">
              <a:noFill/>
              <a:miter lim="800000"/>
              <a:headEnd/>
              <a:tailEnd/>
            </a:ln>
          </p:spPr>
        </p:pic>
        <p:sp>
          <p:nvSpPr>
            <p:cNvPr id="137273" name="Text Box 57"/>
            <p:cNvSpPr txBox="1">
              <a:spLocks noChangeArrowheads="1"/>
            </p:cNvSpPr>
            <p:nvPr/>
          </p:nvSpPr>
          <p:spPr bwMode="auto">
            <a:xfrm>
              <a:off x="2831" y="2448"/>
              <a:ext cx="587" cy="457"/>
            </a:xfrm>
            <a:prstGeom prst="rect">
              <a:avLst/>
            </a:prstGeom>
            <a:noFill/>
            <a:ln>
              <a:noFill/>
            </a:ln>
            <a:effectLst/>
          </p:spPr>
          <p:txBody>
            <a:bodyPr>
              <a:spAutoFit/>
            </a:bodyPr>
            <a:lstStyle/>
            <a:p>
              <a:pPr>
                <a:defRPr/>
              </a:pPr>
              <a:r>
                <a:rPr lang="en-US" sz="3600">
                  <a:solidFill>
                    <a:schemeClr val="bg1"/>
                  </a:solidFill>
                  <a:effectLst>
                    <a:outerShdw blurRad="38100" dist="38100" dir="2700000" algn="tl">
                      <a:srgbClr val="C0C0C0"/>
                    </a:outerShdw>
                  </a:effectLst>
                </a:rPr>
                <a:t>KINL</a:t>
              </a:r>
            </a:p>
          </p:txBody>
        </p:sp>
      </p:grpSp>
      <p:grpSp>
        <p:nvGrpSpPr>
          <p:cNvPr id="137274" name="Group 58"/>
          <p:cNvGrpSpPr>
            <a:grpSpLocks/>
          </p:cNvGrpSpPr>
          <p:nvPr/>
        </p:nvGrpSpPr>
        <p:grpSpPr bwMode="auto">
          <a:xfrm>
            <a:off x="6553200" y="7200900"/>
            <a:ext cx="5638800" cy="2873262"/>
            <a:chOff x="1776" y="3072"/>
            <a:chExt cx="1359" cy="1307"/>
          </a:xfrm>
        </p:grpSpPr>
        <p:pic>
          <p:nvPicPr>
            <p:cNvPr id="29721" name="Picture 59" descr="nhendo"/>
            <p:cNvPicPr>
              <a:picLocks noChangeAspect="1" noChangeArrowheads="1"/>
            </p:cNvPicPr>
            <p:nvPr/>
          </p:nvPicPr>
          <p:blipFill>
            <a:blip r:embed="rId7"/>
            <a:srcRect/>
            <a:stretch>
              <a:fillRect/>
            </a:stretch>
          </p:blipFill>
          <p:spPr bwMode="auto">
            <a:xfrm>
              <a:off x="1776" y="3072"/>
              <a:ext cx="1359" cy="1140"/>
            </a:xfrm>
            <a:prstGeom prst="rect">
              <a:avLst/>
            </a:prstGeom>
            <a:noFill/>
            <a:ln w="9525">
              <a:noFill/>
              <a:miter lim="800000"/>
              <a:headEnd/>
              <a:tailEnd/>
            </a:ln>
          </p:spPr>
        </p:pic>
        <p:sp>
          <p:nvSpPr>
            <p:cNvPr id="29722" name="Text Box 60"/>
            <p:cNvSpPr txBox="1">
              <a:spLocks noChangeArrowheads="1"/>
            </p:cNvSpPr>
            <p:nvPr/>
          </p:nvSpPr>
          <p:spPr bwMode="auto">
            <a:xfrm>
              <a:off x="1776" y="4036"/>
              <a:ext cx="1344" cy="343"/>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grpSp>
        <p:nvGrpSpPr>
          <p:cNvPr id="29718" name="Group 61"/>
          <p:cNvGrpSpPr>
            <a:grpSpLocks/>
          </p:cNvGrpSpPr>
          <p:nvPr/>
        </p:nvGrpSpPr>
        <p:grpSpPr bwMode="auto">
          <a:xfrm>
            <a:off x="6553200" y="4457701"/>
            <a:ext cx="6248400" cy="2440273"/>
            <a:chOff x="3264" y="2230"/>
            <a:chExt cx="2784" cy="2090"/>
          </a:xfrm>
        </p:grpSpPr>
        <p:pic>
          <p:nvPicPr>
            <p:cNvPr id="29719" name="Picture 62" descr="cai ghe"/>
            <p:cNvPicPr>
              <a:picLocks noChangeAspect="1" noChangeArrowheads="1"/>
            </p:cNvPicPr>
            <p:nvPr/>
          </p:nvPicPr>
          <p:blipFill>
            <a:blip r:embed="rId8"/>
            <a:srcRect/>
            <a:stretch>
              <a:fillRect/>
            </a:stretch>
          </p:blipFill>
          <p:spPr bwMode="auto">
            <a:xfrm>
              <a:off x="3264" y="2230"/>
              <a:ext cx="2496" cy="2090"/>
            </a:xfrm>
            <a:prstGeom prst="rect">
              <a:avLst/>
            </a:prstGeom>
            <a:noFill/>
            <a:ln w="9525">
              <a:noFill/>
              <a:miter lim="800000"/>
              <a:headEnd/>
              <a:tailEnd/>
            </a:ln>
          </p:spPr>
        </p:pic>
        <p:sp>
          <p:nvSpPr>
            <p:cNvPr id="29720" name="Text Box 63"/>
            <p:cNvSpPr txBox="1">
              <a:spLocks noChangeArrowheads="1"/>
            </p:cNvSpPr>
            <p:nvPr/>
          </p:nvSpPr>
          <p:spPr bwMode="auto">
            <a:xfrm>
              <a:off x="4945" y="3982"/>
              <a:ext cx="1103" cy="316"/>
            </a:xfrm>
            <a:prstGeom prst="rect">
              <a:avLst/>
            </a:prstGeom>
            <a:noFill/>
            <a:ln w="9525">
              <a:noFill/>
              <a:miter lim="800000"/>
              <a:headEnd/>
              <a:tailEnd/>
            </a:ln>
          </p:spPr>
          <p:txBody>
            <a:bodyPr>
              <a:spAutoFit/>
            </a:bodyPr>
            <a:lstStyle/>
            <a:p>
              <a:r>
                <a:rPr lang="en-US" altLang="en-US" b="1">
                  <a:solidFill>
                    <a:srgbClr val="FF0000"/>
                  </a:solidFill>
                  <a:latin typeface="Times New Roman" pitchFamily="18" charset="0"/>
                </a:rPr>
                <a:t>CÁI GHẺ</a:t>
              </a:r>
            </a:p>
          </p:txBody>
        </p:sp>
      </p:grpSp>
      <p:grpSp>
        <p:nvGrpSpPr>
          <p:cNvPr id="150557" name="Group 29"/>
          <p:cNvGrpSpPr>
            <a:grpSpLocks/>
          </p:cNvGrpSpPr>
          <p:nvPr/>
        </p:nvGrpSpPr>
        <p:grpSpPr bwMode="auto">
          <a:xfrm>
            <a:off x="914400" y="1485900"/>
            <a:ext cx="5486400" cy="2971800"/>
            <a:chOff x="1872" y="3120"/>
            <a:chExt cx="1824" cy="1097"/>
          </a:xfrm>
        </p:grpSpPr>
        <p:pic>
          <p:nvPicPr>
            <p:cNvPr id="29740" name="Picture 30" descr="tổm rong"/>
            <p:cNvPicPr>
              <a:picLocks noChangeAspect="1" noChangeArrowheads="1"/>
            </p:cNvPicPr>
            <p:nvPr/>
          </p:nvPicPr>
          <p:blipFill>
            <a:blip r:embed="rId9"/>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7" y="3120"/>
              <a:ext cx="719" cy="278"/>
            </a:xfrm>
            <a:prstGeom prst="rect">
              <a:avLst/>
            </a:prstGeom>
            <a:solidFill>
              <a:schemeClr val="accent1"/>
            </a:solidFill>
            <a:ln>
              <a:noFill/>
            </a:ln>
            <a:effec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3874968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37236"/>
                                        </p:tgtEl>
                                        <p:attrNameLst>
                                          <p:attrName>style.visibility</p:attrName>
                                        </p:attrNameLst>
                                      </p:cBhvr>
                                      <p:to>
                                        <p:strVal val="visible"/>
                                      </p:to>
                                    </p:set>
                                    <p:animEffect transition="in" filter="blinds(horizontal)">
                                      <p:cBhvr>
                                        <p:cTn id="7" dur="1000"/>
                                        <p:tgtEl>
                                          <p:spTgt spid="137236"/>
                                        </p:tgtEl>
                                      </p:cBhvr>
                                    </p:animEffect>
                                  </p:childTnLst>
                                </p:cTn>
                              </p:par>
                              <p:par>
                                <p:cTn id="8" presetID="3" presetClass="entr" presetSubtype="10" fill="hold" nodeType="withEffect">
                                  <p:stCondLst>
                                    <p:cond delay="0"/>
                                  </p:stCondLst>
                                  <p:childTnLst>
                                    <p:set>
                                      <p:cBhvr>
                                        <p:cTn id="9" dur="1" fill="hold">
                                          <p:stCondLst>
                                            <p:cond delay="0"/>
                                          </p:stCondLst>
                                        </p:cTn>
                                        <p:tgtEl>
                                          <p:spTgt spid="137242"/>
                                        </p:tgtEl>
                                        <p:attrNameLst>
                                          <p:attrName>style.visibility</p:attrName>
                                        </p:attrNameLst>
                                      </p:cBhvr>
                                      <p:to>
                                        <p:strVal val="visible"/>
                                      </p:to>
                                    </p:set>
                                    <p:animEffect transition="in" filter="blinds(horizontal)">
                                      <p:cBhvr>
                                        <p:cTn id="10" dur="1000"/>
                                        <p:tgtEl>
                                          <p:spTgt spid="137242"/>
                                        </p:tgtEl>
                                      </p:cBhvr>
                                    </p:animEffect>
                                  </p:childTnLst>
                                </p:cTn>
                              </p:par>
                              <p:par>
                                <p:cTn id="11" presetID="3" presetClass="entr" presetSubtype="10" fill="hold" nodeType="withEffect">
                                  <p:stCondLst>
                                    <p:cond delay="0"/>
                                  </p:stCondLst>
                                  <p:childTnLst>
                                    <p:set>
                                      <p:cBhvr>
                                        <p:cTn id="12" dur="1" fill="hold">
                                          <p:stCondLst>
                                            <p:cond delay="0"/>
                                          </p:stCondLst>
                                        </p:cTn>
                                        <p:tgtEl>
                                          <p:spTgt spid="137253"/>
                                        </p:tgtEl>
                                        <p:attrNameLst>
                                          <p:attrName>style.visibility</p:attrName>
                                        </p:attrNameLst>
                                      </p:cBhvr>
                                      <p:to>
                                        <p:strVal val="visible"/>
                                      </p:to>
                                    </p:set>
                                    <p:animEffect transition="in" filter="blinds(horizontal)">
                                      <p:cBhvr>
                                        <p:cTn id="13" dur="1000"/>
                                        <p:tgtEl>
                                          <p:spTgt spid="137253"/>
                                        </p:tgtEl>
                                      </p:cBhvr>
                                    </p:animEffect>
                                  </p:childTnLst>
                                </p:cTn>
                              </p:par>
                              <p:par>
                                <p:cTn id="14" presetID="3" presetClass="entr" presetSubtype="10" fill="hold" nodeType="withEffect">
                                  <p:stCondLst>
                                    <p:cond delay="0"/>
                                  </p:stCondLst>
                                  <p:childTnLst>
                                    <p:set>
                                      <p:cBhvr>
                                        <p:cTn id="15" dur="1" fill="hold">
                                          <p:stCondLst>
                                            <p:cond delay="0"/>
                                          </p:stCondLst>
                                        </p:cTn>
                                        <p:tgtEl>
                                          <p:spTgt spid="137256"/>
                                        </p:tgtEl>
                                        <p:attrNameLst>
                                          <p:attrName>style.visibility</p:attrName>
                                        </p:attrNameLst>
                                      </p:cBhvr>
                                      <p:to>
                                        <p:strVal val="visible"/>
                                      </p:to>
                                    </p:set>
                                    <p:animEffect transition="in" filter="blinds(horizontal)">
                                      <p:cBhvr>
                                        <p:cTn id="16" dur="1000"/>
                                        <p:tgtEl>
                                          <p:spTgt spid="137256"/>
                                        </p:tgtEl>
                                      </p:cBhvr>
                                    </p:animEffect>
                                  </p:childTnLst>
                                </p:cTn>
                              </p:par>
                              <p:par>
                                <p:cTn id="17" presetID="3" presetClass="entr" presetSubtype="10" fill="hold" nodeType="withEffect">
                                  <p:stCondLst>
                                    <p:cond delay="0"/>
                                  </p:stCondLst>
                                  <p:childTnLst>
                                    <p:set>
                                      <p:cBhvr>
                                        <p:cTn id="18" dur="1" fill="hold">
                                          <p:stCondLst>
                                            <p:cond delay="0"/>
                                          </p:stCondLst>
                                        </p:cTn>
                                        <p:tgtEl>
                                          <p:spTgt spid="137271"/>
                                        </p:tgtEl>
                                        <p:attrNameLst>
                                          <p:attrName>style.visibility</p:attrName>
                                        </p:attrNameLst>
                                      </p:cBhvr>
                                      <p:to>
                                        <p:strVal val="visible"/>
                                      </p:to>
                                    </p:set>
                                    <p:animEffect transition="in" filter="blinds(horizontal)">
                                      <p:cBhvr>
                                        <p:cTn id="19" dur="500"/>
                                        <p:tgtEl>
                                          <p:spTgt spid="137271"/>
                                        </p:tgtEl>
                                      </p:cBhvr>
                                    </p:animEffect>
                                  </p:childTnLst>
                                </p:cTn>
                              </p:par>
                              <p:par>
                                <p:cTn id="20" presetID="3" presetClass="entr" presetSubtype="10" fill="hold" nodeType="withEffect">
                                  <p:stCondLst>
                                    <p:cond delay="0"/>
                                  </p:stCondLst>
                                  <p:childTnLst>
                                    <p:set>
                                      <p:cBhvr>
                                        <p:cTn id="21" dur="1" fill="hold">
                                          <p:stCondLst>
                                            <p:cond delay="0"/>
                                          </p:stCondLst>
                                        </p:cTn>
                                        <p:tgtEl>
                                          <p:spTgt spid="137274"/>
                                        </p:tgtEl>
                                        <p:attrNameLst>
                                          <p:attrName>style.visibility</p:attrName>
                                        </p:attrNameLst>
                                      </p:cBhvr>
                                      <p:to>
                                        <p:strVal val="visible"/>
                                      </p:to>
                                    </p:set>
                                    <p:animEffect transition="in" filter="blinds(horizontal)">
                                      <p:cBhvr>
                                        <p:cTn id="22" dur="500"/>
                                        <p:tgtEl>
                                          <p:spTgt spid="137274"/>
                                        </p:tgtEl>
                                      </p:cBhvr>
                                    </p:animEffect>
                                  </p:childTnLst>
                                </p:cTn>
                              </p:par>
                              <p:par>
                                <p:cTn id="23" presetID="3" presetClass="entr" presetSubtype="10" fill="hold" nodeType="withEffect">
                                  <p:stCondLst>
                                    <p:cond delay="0"/>
                                  </p:stCondLst>
                                  <p:childTnLst>
                                    <p:set>
                                      <p:cBhvr>
                                        <p:cTn id="24" dur="1" fill="hold">
                                          <p:stCondLst>
                                            <p:cond delay="0"/>
                                          </p:stCondLst>
                                        </p:cTn>
                                        <p:tgtEl>
                                          <p:spTgt spid="150557"/>
                                        </p:tgtEl>
                                        <p:attrNameLst>
                                          <p:attrName>style.visibility</p:attrName>
                                        </p:attrNameLst>
                                      </p:cBhvr>
                                      <p:to>
                                        <p:strVal val="visible"/>
                                      </p:to>
                                    </p:set>
                                    <p:animEffect transition="in" filter="blinds(horizontal)">
                                      <p:cBhvr>
                                        <p:cTn id="25"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ong mat"/>
          <p:cNvPicPr>
            <a:picLocks noGrp="1" noChangeAspect="1" noChangeArrowheads="1"/>
          </p:cNvPicPr>
          <p:nvPr>
            <p:ph type="body" idx="1"/>
          </p:nvPr>
        </p:nvPicPr>
        <p:blipFill>
          <a:blip r:embed="rId2"/>
          <a:srcRect/>
          <a:stretch>
            <a:fillRect/>
          </a:stretch>
        </p:blipFill>
        <p:spPr>
          <a:xfrm>
            <a:off x="1" y="-40482"/>
            <a:ext cx="4391026" cy="2590802"/>
          </a:xfrm>
        </p:spPr>
      </p:pic>
      <p:pic>
        <p:nvPicPr>
          <p:cNvPr id="30722" name="Picture 3" descr="getdetailimage">
            <a:hlinkClick r:id="rId3"/>
          </p:cNvPr>
          <p:cNvPicPr>
            <a:picLocks noChangeAspect="1" noChangeArrowheads="1"/>
          </p:cNvPicPr>
          <p:nvPr/>
        </p:nvPicPr>
        <p:blipFill>
          <a:blip r:embed="rId4"/>
          <a:srcRect/>
          <a:stretch>
            <a:fillRect/>
          </a:stretch>
        </p:blipFill>
        <p:spPr bwMode="auto">
          <a:xfrm>
            <a:off x="14617700" y="0"/>
            <a:ext cx="3670300" cy="2514600"/>
          </a:xfrm>
          <a:prstGeom prst="rect">
            <a:avLst/>
          </a:prstGeom>
          <a:noFill/>
          <a:ln w="9525">
            <a:noFill/>
            <a:miter lim="800000"/>
            <a:headEnd/>
            <a:tailEnd/>
          </a:ln>
        </p:spPr>
      </p:pic>
      <p:pic>
        <p:nvPicPr>
          <p:cNvPr id="30723" name="Picture 4" descr="canh_cam_yeu1"/>
          <p:cNvPicPr>
            <a:picLocks noChangeAspect="1" noChangeArrowheads="1"/>
          </p:cNvPicPr>
          <p:nvPr/>
        </p:nvPicPr>
        <p:blipFill>
          <a:blip r:embed="rId5"/>
          <a:srcRect/>
          <a:stretch>
            <a:fillRect/>
          </a:stretch>
        </p:blipFill>
        <p:spPr bwMode="auto">
          <a:xfrm>
            <a:off x="9144000" y="3307557"/>
            <a:ext cx="4610100" cy="2914650"/>
          </a:xfrm>
          <a:prstGeom prst="rect">
            <a:avLst/>
          </a:prstGeom>
          <a:noFill/>
          <a:ln w="9525">
            <a:noFill/>
            <a:miter lim="800000"/>
            <a:headEnd/>
            <a:tailEnd/>
          </a:ln>
        </p:spPr>
      </p:pic>
      <p:pic>
        <p:nvPicPr>
          <p:cNvPr id="30724" name="Picture 5" descr="nhen lam thuoc"/>
          <p:cNvPicPr>
            <a:picLocks noChangeAspect="1" noChangeArrowheads="1"/>
          </p:cNvPicPr>
          <p:nvPr/>
        </p:nvPicPr>
        <p:blipFill>
          <a:blip r:embed="rId6"/>
          <a:srcRect/>
          <a:stretch>
            <a:fillRect/>
          </a:stretch>
        </p:blipFill>
        <p:spPr bwMode="auto">
          <a:xfrm>
            <a:off x="4391026" y="1"/>
            <a:ext cx="5257800" cy="2550320"/>
          </a:xfrm>
          <a:prstGeom prst="rect">
            <a:avLst/>
          </a:prstGeom>
          <a:noFill/>
          <a:ln w="9525">
            <a:noFill/>
            <a:miter lim="800000"/>
            <a:headEnd/>
            <a:tailEnd/>
          </a:ln>
        </p:spPr>
      </p:pic>
      <p:pic>
        <p:nvPicPr>
          <p:cNvPr id="30725" name="ncode_imageresizer_container_2" descr="4a7e5dfea93cd6aca28906bf7171757e"/>
          <p:cNvPicPr>
            <a:picLocks noChangeAspect="1" noChangeArrowheads="1"/>
          </p:cNvPicPr>
          <p:nvPr/>
        </p:nvPicPr>
        <p:blipFill>
          <a:blip r:embed="rId7"/>
          <a:srcRect/>
          <a:stretch>
            <a:fillRect/>
          </a:stretch>
        </p:blipFill>
        <p:spPr bwMode="auto">
          <a:xfrm>
            <a:off x="9575800" y="0"/>
            <a:ext cx="5041900" cy="2514600"/>
          </a:xfrm>
          <a:prstGeom prst="rect">
            <a:avLst/>
          </a:prstGeom>
          <a:noFill/>
          <a:ln w="9525">
            <a:noFill/>
            <a:miter lim="800000"/>
            <a:headEnd/>
            <a:tailEnd/>
          </a:ln>
        </p:spPr>
      </p:pic>
      <p:pic>
        <p:nvPicPr>
          <p:cNvPr id="30727" name="Picture 8" descr="ve sau"/>
          <p:cNvPicPr>
            <a:picLocks noChangeAspect="1" noChangeArrowheads="1"/>
          </p:cNvPicPr>
          <p:nvPr/>
        </p:nvPicPr>
        <p:blipFill>
          <a:blip r:embed="rId8"/>
          <a:srcRect/>
          <a:stretch>
            <a:fillRect/>
          </a:stretch>
        </p:blipFill>
        <p:spPr bwMode="auto">
          <a:xfrm>
            <a:off x="4537076" y="6872288"/>
            <a:ext cx="4606924" cy="3024188"/>
          </a:xfrm>
          <a:prstGeom prst="rect">
            <a:avLst/>
          </a:prstGeom>
          <a:noFill/>
          <a:ln w="9525">
            <a:noFill/>
            <a:miter lim="800000"/>
            <a:headEnd/>
            <a:tailEnd/>
          </a:ln>
        </p:spPr>
      </p:pic>
      <p:pic>
        <p:nvPicPr>
          <p:cNvPr id="30728" name="Picture 9" descr="bo-cap"/>
          <p:cNvPicPr>
            <a:picLocks noChangeAspect="1" noChangeArrowheads="1"/>
          </p:cNvPicPr>
          <p:nvPr/>
        </p:nvPicPr>
        <p:blipFill>
          <a:blip r:embed="rId9"/>
          <a:srcRect/>
          <a:stretch>
            <a:fillRect/>
          </a:stretch>
        </p:blipFill>
        <p:spPr bwMode="auto">
          <a:xfrm>
            <a:off x="14039851" y="6972301"/>
            <a:ext cx="4248150" cy="2807495"/>
          </a:xfrm>
          <a:prstGeom prst="rect">
            <a:avLst/>
          </a:prstGeom>
          <a:noFill/>
          <a:ln w="9525">
            <a:noFill/>
            <a:miter lim="800000"/>
            <a:headEnd/>
            <a:tailEnd/>
          </a:ln>
        </p:spPr>
      </p:pic>
      <p:sp>
        <p:nvSpPr>
          <p:cNvPr id="30729" name="Rectangle 10"/>
          <p:cNvSpPr>
            <a:spLocks noChangeArrowheads="1"/>
          </p:cNvSpPr>
          <p:nvPr/>
        </p:nvSpPr>
        <p:spPr bwMode="auto">
          <a:xfrm>
            <a:off x="5543550" y="2621757"/>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0730" name="Rectangle 11"/>
          <p:cNvSpPr>
            <a:spLocks noChangeArrowheads="1"/>
          </p:cNvSpPr>
          <p:nvPr/>
        </p:nvSpPr>
        <p:spPr bwMode="auto">
          <a:xfrm>
            <a:off x="936627" y="2621757"/>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0731" name="Rectangle 12"/>
          <p:cNvSpPr>
            <a:spLocks noChangeArrowheads="1"/>
          </p:cNvSpPr>
          <p:nvPr/>
        </p:nvSpPr>
        <p:spPr bwMode="auto">
          <a:xfrm>
            <a:off x="9001127" y="6115050"/>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0732" name="Rectangle 13"/>
          <p:cNvSpPr>
            <a:spLocks noChangeArrowheads="1"/>
          </p:cNvSpPr>
          <p:nvPr/>
        </p:nvSpPr>
        <p:spPr bwMode="auto">
          <a:xfrm>
            <a:off x="14039851" y="6172200"/>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0733" name="Rectangle 14"/>
          <p:cNvSpPr>
            <a:spLocks noChangeArrowheads="1"/>
          </p:cNvSpPr>
          <p:nvPr/>
        </p:nvSpPr>
        <p:spPr bwMode="auto">
          <a:xfrm>
            <a:off x="14760576" y="9751220"/>
            <a:ext cx="1937570"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Bä c¹p</a:t>
            </a:r>
          </a:p>
        </p:txBody>
      </p:sp>
      <p:sp>
        <p:nvSpPr>
          <p:cNvPr id="30734" name="Rectangle 15"/>
          <p:cNvSpPr>
            <a:spLocks noChangeArrowheads="1"/>
          </p:cNvSpPr>
          <p:nvPr/>
        </p:nvSpPr>
        <p:spPr bwMode="auto">
          <a:xfrm>
            <a:off x="5254627" y="9751220"/>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0735" name="Rectangle 16"/>
          <p:cNvSpPr>
            <a:spLocks noChangeArrowheads="1"/>
          </p:cNvSpPr>
          <p:nvPr/>
        </p:nvSpPr>
        <p:spPr bwMode="auto">
          <a:xfrm>
            <a:off x="10871201" y="2628900"/>
            <a:ext cx="25209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cua</a:t>
            </a:r>
          </a:p>
        </p:txBody>
      </p:sp>
      <p:sp>
        <p:nvSpPr>
          <p:cNvPr id="30736" name="Rectangle 17"/>
          <p:cNvSpPr>
            <a:spLocks noChangeArrowheads="1"/>
          </p:cNvSpPr>
          <p:nvPr/>
        </p:nvSpPr>
        <p:spPr bwMode="auto">
          <a:xfrm>
            <a:off x="1" y="6115050"/>
            <a:ext cx="5254626"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0737" name="Rectangle 18"/>
          <p:cNvSpPr>
            <a:spLocks noChangeArrowheads="1"/>
          </p:cNvSpPr>
          <p:nvPr/>
        </p:nvSpPr>
        <p:spPr bwMode="auto">
          <a:xfrm>
            <a:off x="15049501" y="2562225"/>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0738" name="Picture 19" descr="chan kiem"/>
          <p:cNvPicPr>
            <a:picLocks noChangeAspect="1" noChangeArrowheads="1"/>
          </p:cNvPicPr>
          <p:nvPr/>
        </p:nvPicPr>
        <p:blipFill>
          <a:blip r:embed="rId10"/>
          <a:srcRect/>
          <a:stretch>
            <a:fillRect/>
          </a:stretch>
        </p:blipFill>
        <p:spPr bwMode="auto">
          <a:xfrm>
            <a:off x="0" y="3200400"/>
            <a:ext cx="4537076" cy="2914650"/>
          </a:xfrm>
          <a:prstGeom prst="rect">
            <a:avLst/>
          </a:prstGeom>
          <a:noFill/>
          <a:ln w="9525">
            <a:noFill/>
            <a:miter lim="800000"/>
            <a:headEnd/>
            <a:tailEnd/>
          </a:ln>
        </p:spPr>
      </p:pic>
      <p:pic>
        <p:nvPicPr>
          <p:cNvPr id="30739" name="Picture 20" descr="ran nuoc"/>
          <p:cNvPicPr>
            <a:picLocks noChangeAspect="1" noChangeArrowheads="1"/>
          </p:cNvPicPr>
          <p:nvPr/>
        </p:nvPicPr>
        <p:blipFill>
          <a:blip r:embed="rId11"/>
          <a:srcRect/>
          <a:stretch>
            <a:fillRect/>
          </a:stretch>
        </p:blipFill>
        <p:spPr bwMode="auto">
          <a:xfrm>
            <a:off x="13754100" y="3307557"/>
            <a:ext cx="4533900" cy="2914650"/>
          </a:xfrm>
          <a:prstGeom prst="rect">
            <a:avLst/>
          </a:prstGeom>
          <a:noFill/>
          <a:ln w="9525">
            <a:noFill/>
            <a:miter lim="800000"/>
            <a:headEnd/>
            <a:tailEnd/>
          </a:ln>
        </p:spPr>
      </p:pic>
      <p:sp>
        <p:nvSpPr>
          <p:cNvPr id="30740" name="Rectangle 21"/>
          <p:cNvSpPr>
            <a:spLocks noChangeArrowheads="1"/>
          </p:cNvSpPr>
          <p:nvPr/>
        </p:nvSpPr>
        <p:spPr bwMode="auto">
          <a:xfrm>
            <a:off x="10585451" y="9751220"/>
            <a:ext cx="2367174"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t</a:t>
            </a:r>
            <a:r>
              <a:rPr lang="en-US" altLang="en-US" sz="4300" b="1">
                <a:solidFill>
                  <a:srgbClr val="FF0000"/>
                </a:solidFill>
                <a:latin typeface="Times New Roman" pitchFamily="18" charset="0"/>
              </a:rPr>
              <a:t>ôm</a:t>
            </a:r>
            <a:endParaRPr lang="en-US" altLang="en-US" sz="4300" b="1">
              <a:solidFill>
                <a:srgbClr val="FF0000"/>
              </a:solidFill>
              <a:latin typeface=".VnTime" pitchFamily="34" charset="0"/>
            </a:endParaRPr>
          </a:p>
        </p:txBody>
      </p:sp>
      <p:pic>
        <p:nvPicPr>
          <p:cNvPr id="30741" name="Picture 22" descr="con_ghe"/>
          <p:cNvPicPr>
            <a:picLocks noChangeAspect="1" noChangeArrowheads="1"/>
          </p:cNvPicPr>
          <p:nvPr/>
        </p:nvPicPr>
        <p:blipFill>
          <a:blip r:embed="rId12"/>
          <a:srcRect/>
          <a:stretch>
            <a:fillRect/>
          </a:stretch>
        </p:blipFill>
        <p:spPr bwMode="auto">
          <a:xfrm>
            <a:off x="4537076" y="3307558"/>
            <a:ext cx="4606924" cy="2917031"/>
          </a:xfrm>
          <a:prstGeom prst="rect">
            <a:avLst/>
          </a:prstGeom>
          <a:noFill/>
          <a:ln w="9525">
            <a:noFill/>
            <a:miter lim="800000"/>
            <a:headEnd/>
            <a:tailEnd/>
          </a:ln>
        </p:spPr>
      </p:pic>
      <p:sp>
        <p:nvSpPr>
          <p:cNvPr id="30742" name="Rectangle 23"/>
          <p:cNvSpPr>
            <a:spLocks noChangeArrowheads="1"/>
          </p:cNvSpPr>
          <p:nvPr/>
        </p:nvSpPr>
        <p:spPr bwMode="auto">
          <a:xfrm>
            <a:off x="4968876" y="6186488"/>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0743" name="Picture 24" descr="Cai ve bo"/>
          <p:cNvPicPr>
            <a:picLocks noChangeAspect="1" noChangeArrowheads="1"/>
          </p:cNvPicPr>
          <p:nvPr/>
        </p:nvPicPr>
        <p:blipFill>
          <a:blip r:embed="rId13"/>
          <a:srcRect/>
          <a:stretch>
            <a:fillRect/>
          </a:stretch>
        </p:blipFill>
        <p:spPr bwMode="auto">
          <a:xfrm>
            <a:off x="0" y="6872288"/>
            <a:ext cx="4537076" cy="3414713"/>
          </a:xfrm>
          <a:prstGeom prst="rect">
            <a:avLst/>
          </a:prstGeom>
          <a:solidFill>
            <a:srgbClr val="FFCC00"/>
          </a:solidFill>
          <a:ln w="9525">
            <a:noFill/>
            <a:miter lim="800000"/>
            <a:headEnd/>
            <a:tailEnd/>
          </a:ln>
        </p:spPr>
      </p:pic>
      <p:sp>
        <p:nvSpPr>
          <p:cNvPr id="30744" name="Rectangle 25"/>
          <p:cNvSpPr>
            <a:spLocks noChangeArrowheads="1"/>
          </p:cNvSpPr>
          <p:nvPr/>
        </p:nvSpPr>
        <p:spPr bwMode="auto">
          <a:xfrm>
            <a:off x="936627" y="9751220"/>
            <a:ext cx="268777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bß</a:t>
            </a:r>
          </a:p>
        </p:txBody>
      </p:sp>
      <p:grpSp>
        <p:nvGrpSpPr>
          <p:cNvPr id="150557" name="Group 29"/>
          <p:cNvGrpSpPr>
            <a:grpSpLocks/>
          </p:cNvGrpSpPr>
          <p:nvPr/>
        </p:nvGrpSpPr>
        <p:grpSpPr bwMode="auto">
          <a:xfrm>
            <a:off x="9296400" y="6972300"/>
            <a:ext cx="4724400" cy="2955132"/>
            <a:chOff x="1872" y="3120"/>
            <a:chExt cx="1824" cy="1097"/>
          </a:xfrm>
        </p:grpSpPr>
        <p:pic>
          <p:nvPicPr>
            <p:cNvPr id="30750" name="Picture 30" descr="tổm rong"/>
            <p:cNvPicPr>
              <a:picLocks noChangeAspect="1" noChangeArrowheads="1"/>
            </p:cNvPicPr>
            <p:nvPr/>
          </p:nvPicPr>
          <p:blipFill>
            <a:blip r:embed="rId14"/>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280"/>
            </a:xfrm>
            <a:prstGeom prst="rect">
              <a:avLst/>
            </a:prstGeom>
            <a:solidFill>
              <a:schemeClr val="accent1"/>
            </a:solidFill>
            <a:ln>
              <a:noFill/>
            </a:ln>
            <a:effec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2422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0557"/>
                                        </p:tgtEl>
                                        <p:attrNameLst>
                                          <p:attrName>style.visibility</p:attrName>
                                        </p:attrNameLst>
                                      </p:cBhvr>
                                      <p:to>
                                        <p:strVal val="visible"/>
                                      </p:to>
                                    </p:set>
                                    <p:animEffect transition="in" filter="blinds(horizontal)">
                                      <p:cBhvr>
                                        <p:cTn id="7"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getdetailimage">
            <a:hlinkClick r:id="rId2"/>
          </p:cNvPr>
          <p:cNvPicPr>
            <a:picLocks noChangeAspect="1" noChangeArrowheads="1"/>
          </p:cNvPicPr>
          <p:nvPr/>
        </p:nvPicPr>
        <p:blipFill>
          <a:blip r:embed="rId3"/>
          <a:srcRect/>
          <a:stretch>
            <a:fillRect/>
          </a:stretch>
        </p:blipFill>
        <p:spPr bwMode="auto">
          <a:xfrm>
            <a:off x="9144000" y="6979445"/>
            <a:ext cx="4102100" cy="2593181"/>
          </a:xfrm>
          <a:prstGeom prst="rect">
            <a:avLst/>
          </a:prstGeom>
          <a:noFill/>
          <a:ln w="9525">
            <a:noFill/>
            <a:miter lim="800000"/>
            <a:headEnd/>
            <a:tailEnd/>
          </a:ln>
        </p:spPr>
      </p:pic>
      <p:pic>
        <p:nvPicPr>
          <p:cNvPr id="31746" name="Picture 3" descr="canh_cam_yeu1"/>
          <p:cNvPicPr>
            <a:picLocks noChangeAspect="1" noChangeArrowheads="1"/>
          </p:cNvPicPr>
          <p:nvPr/>
        </p:nvPicPr>
        <p:blipFill>
          <a:blip r:embed="rId4"/>
          <a:srcRect/>
          <a:stretch>
            <a:fillRect/>
          </a:stretch>
        </p:blipFill>
        <p:spPr bwMode="auto">
          <a:xfrm>
            <a:off x="1" y="6872288"/>
            <a:ext cx="4467226" cy="2914650"/>
          </a:xfrm>
          <a:prstGeom prst="rect">
            <a:avLst/>
          </a:prstGeom>
          <a:noFill/>
          <a:ln w="9525">
            <a:noFill/>
            <a:miter lim="800000"/>
            <a:headEnd/>
            <a:tailEnd/>
          </a:ln>
        </p:spPr>
      </p:pic>
      <p:pic>
        <p:nvPicPr>
          <p:cNvPr id="31747" name="Picture 4" descr="nhen lam thuoc"/>
          <p:cNvPicPr>
            <a:picLocks noChangeAspect="1" noChangeArrowheads="1"/>
          </p:cNvPicPr>
          <p:nvPr/>
        </p:nvPicPr>
        <p:blipFill>
          <a:blip r:embed="rId5"/>
          <a:srcRect/>
          <a:stretch>
            <a:fillRect/>
          </a:stretch>
        </p:blipFill>
        <p:spPr bwMode="auto">
          <a:xfrm>
            <a:off x="0" y="3200401"/>
            <a:ext cx="4537076" cy="2767013"/>
          </a:xfrm>
          <a:prstGeom prst="rect">
            <a:avLst/>
          </a:prstGeom>
          <a:noFill/>
          <a:ln w="9525">
            <a:noFill/>
            <a:miter lim="800000"/>
            <a:headEnd/>
            <a:tailEnd/>
          </a:ln>
        </p:spPr>
      </p:pic>
      <p:pic>
        <p:nvPicPr>
          <p:cNvPr id="31748" name="ncode_imageresizer_container_2" descr="4a7e5dfea93cd6aca28906bf7171757e"/>
          <p:cNvPicPr>
            <a:picLocks noChangeAspect="1" noChangeArrowheads="1"/>
          </p:cNvPicPr>
          <p:nvPr/>
        </p:nvPicPr>
        <p:blipFill>
          <a:blip r:embed="rId6"/>
          <a:srcRect/>
          <a:stretch>
            <a:fillRect/>
          </a:stretch>
        </p:blipFill>
        <p:spPr bwMode="auto">
          <a:xfrm>
            <a:off x="9286877" y="1"/>
            <a:ext cx="4756150" cy="2443163"/>
          </a:xfrm>
          <a:prstGeom prst="rect">
            <a:avLst/>
          </a:prstGeom>
          <a:noFill/>
          <a:ln w="9525">
            <a:noFill/>
            <a:miter lim="800000"/>
            <a:headEnd/>
            <a:tailEnd/>
          </a:ln>
        </p:spPr>
      </p:pic>
      <p:pic>
        <p:nvPicPr>
          <p:cNvPr id="31750" name="Picture 7" descr="ve sau"/>
          <p:cNvPicPr>
            <a:picLocks noChangeAspect="1" noChangeArrowheads="1"/>
          </p:cNvPicPr>
          <p:nvPr/>
        </p:nvPicPr>
        <p:blipFill>
          <a:blip r:embed="rId7"/>
          <a:srcRect/>
          <a:stretch>
            <a:fillRect/>
          </a:stretch>
        </p:blipFill>
        <p:spPr bwMode="auto">
          <a:xfrm>
            <a:off x="4391027" y="6872288"/>
            <a:ext cx="4752974" cy="2807495"/>
          </a:xfrm>
          <a:prstGeom prst="rect">
            <a:avLst/>
          </a:prstGeom>
          <a:noFill/>
          <a:ln w="9525">
            <a:noFill/>
            <a:miter lim="800000"/>
            <a:headEnd/>
            <a:tailEnd/>
          </a:ln>
        </p:spPr>
      </p:pic>
      <p:pic>
        <p:nvPicPr>
          <p:cNvPr id="31751" name="Picture 8" descr="bo-cap"/>
          <p:cNvPicPr>
            <a:picLocks noChangeAspect="1" noChangeArrowheads="1"/>
          </p:cNvPicPr>
          <p:nvPr/>
        </p:nvPicPr>
        <p:blipFill>
          <a:blip r:embed="rId8"/>
          <a:srcRect/>
          <a:stretch>
            <a:fillRect/>
          </a:stretch>
        </p:blipFill>
        <p:spPr bwMode="auto">
          <a:xfrm>
            <a:off x="13319127" y="3307558"/>
            <a:ext cx="4968874" cy="2917031"/>
          </a:xfrm>
          <a:prstGeom prst="rect">
            <a:avLst/>
          </a:prstGeom>
          <a:noFill/>
          <a:ln w="9525">
            <a:noFill/>
            <a:miter lim="800000"/>
            <a:headEnd/>
            <a:tailEnd/>
          </a:ln>
        </p:spPr>
      </p:pic>
      <p:sp>
        <p:nvSpPr>
          <p:cNvPr id="31752" name="Rectangle 9"/>
          <p:cNvSpPr>
            <a:spLocks noChangeArrowheads="1"/>
          </p:cNvSpPr>
          <p:nvPr/>
        </p:nvSpPr>
        <p:spPr bwMode="auto">
          <a:xfrm>
            <a:off x="501650" y="6007895"/>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1753" name="Rectangle 10"/>
          <p:cNvSpPr>
            <a:spLocks noChangeArrowheads="1"/>
          </p:cNvSpPr>
          <p:nvPr/>
        </p:nvSpPr>
        <p:spPr bwMode="auto">
          <a:xfrm>
            <a:off x="14903450" y="9601200"/>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1754" name="Rectangle 11"/>
          <p:cNvSpPr>
            <a:spLocks noChangeArrowheads="1"/>
          </p:cNvSpPr>
          <p:nvPr/>
        </p:nvSpPr>
        <p:spPr bwMode="auto">
          <a:xfrm>
            <a:off x="1" y="9751220"/>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1755" name="Rectangle 12"/>
          <p:cNvSpPr>
            <a:spLocks noChangeArrowheads="1"/>
          </p:cNvSpPr>
          <p:nvPr/>
        </p:nvSpPr>
        <p:spPr bwMode="auto">
          <a:xfrm>
            <a:off x="14039851" y="2371725"/>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1756" name="Rectangle 13"/>
          <p:cNvSpPr>
            <a:spLocks noChangeArrowheads="1"/>
          </p:cNvSpPr>
          <p:nvPr/>
        </p:nvSpPr>
        <p:spPr bwMode="auto">
          <a:xfrm>
            <a:off x="15192376" y="6224588"/>
            <a:ext cx="214630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Bä c¹p</a:t>
            </a:r>
          </a:p>
        </p:txBody>
      </p:sp>
      <p:sp>
        <p:nvSpPr>
          <p:cNvPr id="31757" name="Rectangle 14"/>
          <p:cNvSpPr>
            <a:spLocks noChangeArrowheads="1"/>
          </p:cNvSpPr>
          <p:nvPr/>
        </p:nvSpPr>
        <p:spPr bwMode="auto">
          <a:xfrm>
            <a:off x="5254627" y="9613107"/>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1758" name="Rectangle 15"/>
          <p:cNvSpPr>
            <a:spLocks noChangeArrowheads="1"/>
          </p:cNvSpPr>
          <p:nvPr/>
        </p:nvSpPr>
        <p:spPr bwMode="auto">
          <a:xfrm>
            <a:off x="4391026" y="2550320"/>
            <a:ext cx="5254624"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1759" name="Rectangle 16"/>
          <p:cNvSpPr>
            <a:spLocks noChangeArrowheads="1"/>
          </p:cNvSpPr>
          <p:nvPr/>
        </p:nvSpPr>
        <p:spPr bwMode="auto">
          <a:xfrm>
            <a:off x="10585451" y="9601200"/>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1760" name="Picture 17" descr="chan kiem"/>
          <p:cNvPicPr>
            <a:picLocks noChangeAspect="1" noChangeArrowheads="1"/>
          </p:cNvPicPr>
          <p:nvPr/>
        </p:nvPicPr>
        <p:blipFill>
          <a:blip r:embed="rId9"/>
          <a:srcRect/>
          <a:stretch>
            <a:fillRect/>
          </a:stretch>
        </p:blipFill>
        <p:spPr bwMode="auto">
          <a:xfrm>
            <a:off x="4679950" y="1"/>
            <a:ext cx="4537076" cy="2443163"/>
          </a:xfrm>
          <a:prstGeom prst="rect">
            <a:avLst/>
          </a:prstGeom>
          <a:noFill/>
          <a:ln w="9525">
            <a:noFill/>
            <a:miter lim="800000"/>
            <a:headEnd/>
            <a:tailEnd/>
          </a:ln>
        </p:spPr>
      </p:pic>
      <p:pic>
        <p:nvPicPr>
          <p:cNvPr id="31761" name="Picture 18" descr="ran nuoc"/>
          <p:cNvPicPr>
            <a:picLocks noChangeAspect="1" noChangeArrowheads="1"/>
          </p:cNvPicPr>
          <p:nvPr/>
        </p:nvPicPr>
        <p:blipFill>
          <a:blip r:embed="rId10"/>
          <a:srcRect/>
          <a:stretch>
            <a:fillRect/>
          </a:stretch>
        </p:blipFill>
        <p:spPr bwMode="auto">
          <a:xfrm>
            <a:off x="14039851" y="1"/>
            <a:ext cx="4248150" cy="2443163"/>
          </a:xfrm>
          <a:prstGeom prst="rect">
            <a:avLst/>
          </a:prstGeom>
          <a:noFill/>
          <a:ln w="9525">
            <a:noFill/>
            <a:miter lim="800000"/>
            <a:headEnd/>
            <a:tailEnd/>
          </a:ln>
        </p:spPr>
      </p:pic>
      <p:sp>
        <p:nvSpPr>
          <p:cNvPr id="31762" name="Rectangle 19"/>
          <p:cNvSpPr>
            <a:spLocks noChangeArrowheads="1"/>
          </p:cNvSpPr>
          <p:nvPr/>
        </p:nvSpPr>
        <p:spPr bwMode="auto">
          <a:xfrm>
            <a:off x="647701" y="2550320"/>
            <a:ext cx="2367174"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a:t>
            </a:r>
            <a:r>
              <a:rPr lang="en-US" altLang="en-US" sz="4300" b="1">
                <a:solidFill>
                  <a:srgbClr val="FF0000"/>
                </a:solidFill>
                <a:latin typeface="Times New Roman" pitchFamily="18" charset="0"/>
              </a:rPr>
              <a:t>tôm</a:t>
            </a:r>
            <a:endParaRPr lang="en-US" altLang="en-US" sz="4300" b="1">
              <a:solidFill>
                <a:srgbClr val="FF0000"/>
              </a:solidFill>
              <a:latin typeface=".VnTime" pitchFamily="34" charset="0"/>
            </a:endParaRPr>
          </a:p>
        </p:txBody>
      </p:sp>
      <p:pic>
        <p:nvPicPr>
          <p:cNvPr id="31763" name="Picture 20" descr="con_ghe"/>
          <p:cNvPicPr>
            <a:picLocks noChangeAspect="1" noChangeArrowheads="1"/>
          </p:cNvPicPr>
          <p:nvPr/>
        </p:nvPicPr>
        <p:blipFill>
          <a:blip r:embed="rId11"/>
          <a:srcRect/>
          <a:stretch>
            <a:fillRect/>
          </a:stretch>
        </p:blipFill>
        <p:spPr bwMode="auto">
          <a:xfrm>
            <a:off x="4537077" y="3307557"/>
            <a:ext cx="4895850" cy="2807493"/>
          </a:xfrm>
          <a:prstGeom prst="rect">
            <a:avLst/>
          </a:prstGeom>
          <a:noFill/>
          <a:ln w="9525">
            <a:noFill/>
            <a:miter lim="800000"/>
            <a:headEnd/>
            <a:tailEnd/>
          </a:ln>
        </p:spPr>
      </p:pic>
      <p:sp>
        <p:nvSpPr>
          <p:cNvPr id="31764" name="Rectangle 21"/>
          <p:cNvSpPr>
            <a:spLocks noChangeArrowheads="1"/>
          </p:cNvSpPr>
          <p:nvPr/>
        </p:nvSpPr>
        <p:spPr bwMode="auto">
          <a:xfrm>
            <a:off x="4968876" y="6007895"/>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1765" name="Picture 22" descr="Cai ve bo"/>
          <p:cNvPicPr>
            <a:picLocks noChangeAspect="1" noChangeArrowheads="1"/>
          </p:cNvPicPr>
          <p:nvPr/>
        </p:nvPicPr>
        <p:blipFill>
          <a:blip r:embed="rId12"/>
          <a:srcRect/>
          <a:stretch>
            <a:fillRect/>
          </a:stretch>
        </p:blipFill>
        <p:spPr bwMode="auto">
          <a:xfrm>
            <a:off x="9432927" y="3200400"/>
            <a:ext cx="3889374" cy="2914650"/>
          </a:xfrm>
          <a:prstGeom prst="rect">
            <a:avLst/>
          </a:prstGeom>
          <a:solidFill>
            <a:srgbClr val="FFCC00"/>
          </a:solidFill>
          <a:ln w="9525">
            <a:noFill/>
            <a:miter lim="800000"/>
            <a:headEnd/>
            <a:tailEnd/>
          </a:ln>
        </p:spPr>
      </p:pic>
      <p:sp>
        <p:nvSpPr>
          <p:cNvPr id="31766" name="Rectangle 23"/>
          <p:cNvSpPr>
            <a:spLocks noChangeArrowheads="1"/>
          </p:cNvSpPr>
          <p:nvPr/>
        </p:nvSpPr>
        <p:spPr bwMode="auto">
          <a:xfrm>
            <a:off x="9575801" y="6057900"/>
            <a:ext cx="36004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ve bß</a:t>
            </a:r>
          </a:p>
        </p:txBody>
      </p:sp>
      <p:sp>
        <p:nvSpPr>
          <p:cNvPr id="31767" name="Rectangle 24"/>
          <p:cNvSpPr>
            <a:spLocks noChangeArrowheads="1"/>
          </p:cNvSpPr>
          <p:nvPr/>
        </p:nvSpPr>
        <p:spPr bwMode="auto">
          <a:xfrm>
            <a:off x="10363200" y="2514600"/>
            <a:ext cx="3352800" cy="826598"/>
          </a:xfrm>
          <a:prstGeom prst="rect">
            <a:avLst/>
          </a:prstGeom>
          <a:noFill/>
          <a:ln w="9525">
            <a:noFill/>
            <a:miter lim="800000"/>
            <a:headEnd/>
            <a:tailEnd/>
          </a:ln>
        </p:spPr>
        <p:txBody>
          <a:bodyPr lIns="163284" tIns="81642" rIns="163284" bIns="81642">
            <a:spAutoFit/>
          </a:bodyPr>
          <a:lstStyle/>
          <a:p>
            <a:pPr>
              <a:spcBef>
                <a:spcPct val="20000"/>
              </a:spcBef>
            </a:pPr>
            <a:r>
              <a:rPr lang="en-US" altLang="en-US" sz="4300" b="1">
                <a:solidFill>
                  <a:srgbClr val="FF0000"/>
                </a:solidFill>
                <a:latin typeface=".VnTime" pitchFamily="34" charset="0"/>
              </a:rPr>
              <a:t> Con cua</a:t>
            </a:r>
          </a:p>
        </p:txBody>
      </p:sp>
      <p:pic>
        <p:nvPicPr>
          <p:cNvPr id="31768" name="Picture 25" descr="ong mat"/>
          <p:cNvPicPr>
            <a:picLocks noChangeAspect="1" noChangeArrowheads="1"/>
          </p:cNvPicPr>
          <p:nvPr/>
        </p:nvPicPr>
        <p:blipFill>
          <a:blip r:embed="rId13"/>
          <a:srcRect/>
          <a:stretch>
            <a:fillRect/>
          </a:stretch>
        </p:blipFill>
        <p:spPr bwMode="auto">
          <a:xfrm>
            <a:off x="13319127" y="6979445"/>
            <a:ext cx="4968874" cy="2593181"/>
          </a:xfrm>
          <a:prstGeom prst="rect">
            <a:avLst/>
          </a:prstGeom>
          <a:noFill/>
          <a:ln w="9525">
            <a:noFill/>
            <a:miter lim="800000"/>
            <a:headEnd/>
            <a:tailEnd/>
          </a:ln>
        </p:spPr>
      </p:pic>
      <p:sp>
        <p:nvSpPr>
          <p:cNvPr id="31769" name="WordArt 26"/>
          <p:cNvSpPr>
            <a:spLocks noChangeArrowheads="1" noChangeShapeType="1" noTextEdit="1"/>
          </p:cNvSpPr>
          <p:nvPr/>
        </p:nvSpPr>
        <p:spPr bwMode="auto">
          <a:xfrm>
            <a:off x="5181600" y="13716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Giáp xác</a:t>
            </a:r>
          </a:p>
        </p:txBody>
      </p:sp>
      <p:sp>
        <p:nvSpPr>
          <p:cNvPr id="31770" name="WordArt 27"/>
          <p:cNvSpPr>
            <a:spLocks noChangeArrowheads="1" noChangeShapeType="1" noTextEdit="1"/>
          </p:cNvSpPr>
          <p:nvPr/>
        </p:nvSpPr>
        <p:spPr bwMode="auto">
          <a:xfrm>
            <a:off x="5181600" y="43434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Hình nhện</a:t>
            </a:r>
          </a:p>
        </p:txBody>
      </p:sp>
      <p:sp>
        <p:nvSpPr>
          <p:cNvPr id="31771" name="WordArt 28"/>
          <p:cNvSpPr>
            <a:spLocks noChangeArrowheads="1" noChangeShapeType="1" noTextEdit="1"/>
          </p:cNvSpPr>
          <p:nvPr/>
        </p:nvSpPr>
        <p:spPr bwMode="auto">
          <a:xfrm>
            <a:off x="5181600" y="7772400"/>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Sâu bọ</a:t>
            </a:r>
          </a:p>
        </p:txBody>
      </p:sp>
      <p:grpSp>
        <p:nvGrpSpPr>
          <p:cNvPr id="31777" name="Group 33"/>
          <p:cNvGrpSpPr>
            <a:grpSpLocks/>
          </p:cNvGrpSpPr>
          <p:nvPr/>
        </p:nvGrpSpPr>
        <p:grpSpPr bwMode="auto">
          <a:xfrm>
            <a:off x="0" y="-342900"/>
            <a:ext cx="4902200" cy="2743200"/>
            <a:chOff x="2624" y="2112"/>
            <a:chExt cx="1544" cy="1152"/>
          </a:xfrm>
        </p:grpSpPr>
        <p:pic>
          <p:nvPicPr>
            <p:cNvPr id="31774" name="Picture 50" descr="tổm rong"/>
            <p:cNvPicPr>
              <a:picLocks noChangeAspect="1" noChangeArrowheads="1"/>
            </p:cNvPicPr>
            <p:nvPr/>
          </p:nvPicPr>
          <p:blipFill>
            <a:blip r:embed="rId14"/>
            <a:srcRect/>
            <a:stretch>
              <a:fillRect/>
            </a:stretch>
          </p:blipFill>
          <p:spPr bwMode="auto">
            <a:xfrm>
              <a:off x="2624" y="2160"/>
              <a:ext cx="1443" cy="1104"/>
            </a:xfrm>
            <a:prstGeom prst="rect">
              <a:avLst/>
            </a:prstGeom>
            <a:solidFill>
              <a:schemeClr val="accent1"/>
            </a:solidFill>
            <a:ln w="9525">
              <a:noFill/>
              <a:miter lim="800000"/>
              <a:headEnd/>
              <a:tailEnd/>
            </a:ln>
          </p:spPr>
        </p:pic>
        <p:sp>
          <p:nvSpPr>
            <p:cNvPr id="137267" name="Text Box 51"/>
            <p:cNvSpPr txBox="1">
              <a:spLocks noChangeArrowheads="1"/>
            </p:cNvSpPr>
            <p:nvPr/>
          </p:nvSpPr>
          <p:spPr bwMode="auto">
            <a:xfrm>
              <a:off x="3648" y="2112"/>
              <a:ext cx="520" cy="317"/>
            </a:xfrm>
            <a:prstGeom prst="rect">
              <a:avLst/>
            </a:prstGeom>
            <a:solidFill>
              <a:schemeClr val="accent1"/>
            </a:solidFill>
            <a:ln>
              <a:noFill/>
            </a:ln>
            <a:effectLst/>
          </p:spPr>
          <p:txBody>
            <a:bodyPr>
              <a:spAutoFit/>
            </a:bodyPr>
            <a:lstStyle/>
            <a:p>
              <a:pPr>
                <a:defRPr/>
              </a:pPr>
              <a:r>
                <a:rPr lang="en-US" sz="4300">
                  <a:solidFill>
                    <a:srgbClr val="CC3300"/>
                  </a:solidFill>
                  <a:effectLst>
                    <a:outerShdw blurRad="38100" dist="38100" dir="2700000" algn="tl">
                      <a:srgbClr val="000000"/>
                    </a:outerShdw>
                  </a:effectLst>
                </a:rPr>
                <a:t>Tôm</a:t>
              </a:r>
            </a:p>
          </p:txBody>
        </p:sp>
      </p:grpSp>
    </p:spTree>
    <p:extLst>
      <p:ext uri="{BB962C8B-B14F-4D97-AF65-F5344CB8AC3E}">
        <p14:creationId xmlns:p14="http://schemas.microsoft.com/office/powerpoint/2010/main" val="12526804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1"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2"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3" name="Text Box 8"/>
          <p:cNvSpPr txBox="1">
            <a:spLocks noChangeArrowheads="1"/>
          </p:cNvSpPr>
          <p:nvPr/>
        </p:nvSpPr>
        <p:spPr bwMode="auto">
          <a:xfrm>
            <a:off x="1066800" y="70866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4" name="Text Box 9"/>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5" name="Text Box 10"/>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6" name="Text Box 11"/>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7" name="Text Box 14"/>
          <p:cNvSpPr txBox="1">
            <a:spLocks noChangeArrowheads="1"/>
          </p:cNvSpPr>
          <p:nvPr/>
        </p:nvSpPr>
        <p:spPr bwMode="auto">
          <a:xfrm>
            <a:off x="5181600" y="5474495"/>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20498" name="Text Box 18"/>
          <p:cNvSpPr txBox="1">
            <a:spLocks noChangeArrowheads="1"/>
          </p:cNvSpPr>
          <p:nvPr/>
        </p:nvSpPr>
        <p:spPr bwMode="auto">
          <a:xfrm>
            <a:off x="222250" y="257175"/>
            <a:ext cx="141605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a:solidFill>
                  <a:srgbClr val="FF0000"/>
                </a:solidFill>
                <a:latin typeface="Times New Roman" pitchFamily="18" charset="0"/>
                <a:cs typeface="Times New Roman" pitchFamily="18" charset="0"/>
              </a:rPr>
              <a:t>SỰ ĐA DẠNG Ở CHÂN KHỚP</a:t>
            </a:r>
          </a:p>
        </p:txBody>
      </p:sp>
      <p:sp>
        <p:nvSpPr>
          <p:cNvPr id="20500" name="Text Box 20"/>
          <p:cNvSpPr txBox="1">
            <a:spLocks noChangeArrowheads="1"/>
          </p:cNvSpPr>
          <p:nvPr/>
        </p:nvSpPr>
        <p:spPr bwMode="auto">
          <a:xfrm>
            <a:off x="736600" y="1402557"/>
            <a:ext cx="15875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err="1">
                <a:solidFill>
                  <a:srgbClr val="FF0000"/>
                </a:solidFill>
                <a:latin typeface="Times New Roman" pitchFamily="18" charset="0"/>
                <a:cs typeface="Times New Roman" pitchFamily="18" charset="0"/>
              </a:rPr>
              <a:t>Đa</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dạng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về</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cấu</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tạo</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và</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môi</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trường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sống</a:t>
            </a:r>
            <a:endParaRPr lang="en-US" altLang="en-US" sz="5700" b="1" dirty="0">
              <a:solidFill>
                <a:srgbClr val="FF0000"/>
              </a:solidFill>
              <a:latin typeface="Times New Roman" pitchFamily="18" charset="0"/>
              <a:cs typeface="Times New Roman" pitchFamily="18" charset="0"/>
            </a:endParaRPr>
          </a:p>
        </p:txBody>
      </p:sp>
      <p:graphicFrame>
        <p:nvGraphicFramePr>
          <p:cNvPr id="20588" name="Group 108"/>
          <p:cNvGraphicFramePr>
            <a:graphicFrameLocks noGrp="1"/>
          </p:cNvGraphicFramePr>
          <p:nvPr/>
        </p:nvGraphicFramePr>
        <p:xfrm>
          <a:off x="57150" y="3581400"/>
          <a:ext cx="18288000" cy="5562604"/>
        </p:xfrm>
        <a:graphic>
          <a:graphicData uri="http://schemas.openxmlformats.org/drawingml/2006/table">
            <a:tbl>
              <a:tblPr/>
              <a:tblGrid>
                <a:gridCol w="914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66850">
                  <a:extLst>
                    <a:ext uri="{9D8B030D-6E8A-4147-A177-3AD203B41FA5}">
                      <a16:colId xmlns:a16="http://schemas.microsoft.com/office/drawing/2014/main" val="20003"/>
                    </a:ext>
                  </a:extLst>
                </a:gridCol>
                <a:gridCol w="142875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1885950">
                  <a:extLst>
                    <a:ext uri="{9D8B030D-6E8A-4147-A177-3AD203B41FA5}">
                      <a16:colId xmlns:a16="http://schemas.microsoft.com/office/drawing/2014/main" val="20006"/>
                    </a:ext>
                  </a:extLst>
                </a:gridCol>
                <a:gridCol w="1924050">
                  <a:extLst>
                    <a:ext uri="{9D8B030D-6E8A-4147-A177-3AD203B41FA5}">
                      <a16:colId xmlns:a16="http://schemas.microsoft.com/office/drawing/2014/main" val="20007"/>
                    </a:ext>
                  </a:extLst>
                </a:gridCol>
                <a:gridCol w="1524000">
                  <a:extLst>
                    <a:ext uri="{9D8B030D-6E8A-4147-A177-3AD203B41FA5}">
                      <a16:colId xmlns:a16="http://schemas.microsoft.com/office/drawing/2014/main" val="20008"/>
                    </a:ext>
                  </a:extLst>
                </a:gridCol>
                <a:gridCol w="1981200">
                  <a:extLst>
                    <a:ext uri="{9D8B030D-6E8A-4147-A177-3AD203B41FA5}">
                      <a16:colId xmlns:a16="http://schemas.microsoft.com/office/drawing/2014/main" val="20009"/>
                    </a:ext>
                  </a:extLst>
                </a:gridCol>
                <a:gridCol w="1219200">
                  <a:extLst>
                    <a:ext uri="{9D8B030D-6E8A-4147-A177-3AD203B41FA5}">
                      <a16:colId xmlns:a16="http://schemas.microsoft.com/office/drawing/2014/main" val="20010"/>
                    </a:ext>
                  </a:extLst>
                </a:gridCol>
              </a:tblGrid>
              <a:tr h="1283495">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STT</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TÊN ĐẠI DIỆN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MÔI TRƯỜNG SỐNG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CÁC PHẦN CƠ THỂ</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RÂU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Times New Roman" pitchFamily="18" charset="0"/>
                          <a:cs typeface="Times New Roman" pitchFamily="18" charset="0"/>
                        </a:rPr>
                        <a:t>CHÂN NGỰC (SỐ ĐÔI)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CÁNH</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228725">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NƯỚC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NƠI ẨM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Ở CẠN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Times New Roman" pitchFamily="18" charset="0"/>
                          <a:cs typeface="Times New Roman" pitchFamily="18" charset="0"/>
                        </a:rPr>
                        <a:t>SỐ LƯỢNG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CÓ</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1082">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Giáp xác (Tôm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4895">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Hình nhện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4407">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Sâu bọ (Châu chấu)</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569" name="Text Box 89"/>
          <p:cNvSpPr txBox="1">
            <a:spLocks noChangeArrowheads="1"/>
          </p:cNvSpPr>
          <p:nvPr/>
        </p:nvSpPr>
        <p:spPr bwMode="auto">
          <a:xfrm>
            <a:off x="3914776"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0" name="Text Box 90"/>
          <p:cNvSpPr txBox="1">
            <a:spLocks noChangeArrowheads="1"/>
          </p:cNvSpPr>
          <p:nvPr/>
        </p:nvSpPr>
        <p:spPr bwMode="auto">
          <a:xfrm>
            <a:off x="56388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1" name="Text Box 91"/>
          <p:cNvSpPr txBox="1">
            <a:spLocks noChangeArrowheads="1"/>
          </p:cNvSpPr>
          <p:nvPr/>
        </p:nvSpPr>
        <p:spPr bwMode="auto">
          <a:xfrm>
            <a:off x="7058026" y="83439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2" name="Text Box 92"/>
          <p:cNvSpPr txBox="1">
            <a:spLocks noChangeArrowheads="1"/>
          </p:cNvSpPr>
          <p:nvPr/>
        </p:nvSpPr>
        <p:spPr bwMode="auto">
          <a:xfrm>
            <a:off x="15697200"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3" name="Text Box 93"/>
          <p:cNvSpPr txBox="1">
            <a:spLocks noChangeArrowheads="1"/>
          </p:cNvSpPr>
          <p:nvPr/>
        </p:nvSpPr>
        <p:spPr bwMode="auto">
          <a:xfrm>
            <a:off x="156972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4" name="Text Box 94"/>
          <p:cNvSpPr txBox="1">
            <a:spLocks noChangeArrowheads="1"/>
          </p:cNvSpPr>
          <p:nvPr/>
        </p:nvSpPr>
        <p:spPr bwMode="auto">
          <a:xfrm>
            <a:off x="12172950" y="7572375"/>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5" name="Text Box 95"/>
          <p:cNvSpPr txBox="1">
            <a:spLocks noChangeArrowheads="1"/>
          </p:cNvSpPr>
          <p:nvPr/>
        </p:nvSpPr>
        <p:spPr bwMode="auto">
          <a:xfrm>
            <a:off x="8534400" y="6529388"/>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6" name="Text Box 96"/>
          <p:cNvSpPr txBox="1">
            <a:spLocks noChangeArrowheads="1"/>
          </p:cNvSpPr>
          <p:nvPr/>
        </p:nvSpPr>
        <p:spPr bwMode="auto">
          <a:xfrm>
            <a:off x="8534400" y="74295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7" name="Text Box 97"/>
          <p:cNvSpPr txBox="1">
            <a:spLocks noChangeArrowheads="1"/>
          </p:cNvSpPr>
          <p:nvPr/>
        </p:nvSpPr>
        <p:spPr bwMode="auto">
          <a:xfrm>
            <a:off x="8534400" y="83439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3</a:t>
            </a:r>
          </a:p>
        </p:txBody>
      </p:sp>
      <p:sp>
        <p:nvSpPr>
          <p:cNvPr id="20578" name="Text Box 98"/>
          <p:cNvSpPr txBox="1">
            <a:spLocks noChangeArrowheads="1"/>
          </p:cNvSpPr>
          <p:nvPr/>
        </p:nvSpPr>
        <p:spPr bwMode="auto">
          <a:xfrm>
            <a:off x="9906000" y="6529388"/>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2 đôi</a:t>
            </a:r>
          </a:p>
        </p:txBody>
      </p:sp>
      <p:sp>
        <p:nvSpPr>
          <p:cNvPr id="20579" name="Text Box 99"/>
          <p:cNvSpPr txBox="1">
            <a:spLocks noChangeArrowheads="1"/>
          </p:cNvSpPr>
          <p:nvPr/>
        </p:nvSpPr>
        <p:spPr bwMode="auto">
          <a:xfrm>
            <a:off x="9906000"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1 đôi</a:t>
            </a:r>
          </a:p>
        </p:txBody>
      </p:sp>
      <p:sp>
        <p:nvSpPr>
          <p:cNvPr id="20580" name="Text Box 100"/>
          <p:cNvSpPr txBox="1">
            <a:spLocks noChangeArrowheads="1"/>
          </p:cNvSpPr>
          <p:nvPr/>
        </p:nvSpPr>
        <p:spPr bwMode="auto">
          <a:xfrm>
            <a:off x="13668376" y="6522245"/>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5 đôi</a:t>
            </a:r>
          </a:p>
        </p:txBody>
      </p:sp>
      <p:sp>
        <p:nvSpPr>
          <p:cNvPr id="20581" name="Text Box 101"/>
          <p:cNvSpPr txBox="1">
            <a:spLocks noChangeArrowheads="1"/>
          </p:cNvSpPr>
          <p:nvPr/>
        </p:nvSpPr>
        <p:spPr bwMode="auto">
          <a:xfrm>
            <a:off x="13620750" y="74295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4 đôi</a:t>
            </a:r>
          </a:p>
        </p:txBody>
      </p:sp>
      <p:sp>
        <p:nvSpPr>
          <p:cNvPr id="20582" name="Text Box 102"/>
          <p:cNvSpPr txBox="1">
            <a:spLocks noChangeArrowheads="1"/>
          </p:cNvSpPr>
          <p:nvPr/>
        </p:nvSpPr>
        <p:spPr bwMode="auto">
          <a:xfrm>
            <a:off x="13592176"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3 đôi</a:t>
            </a:r>
          </a:p>
        </p:txBody>
      </p:sp>
      <p:sp>
        <p:nvSpPr>
          <p:cNvPr id="20583" name="Text Box 103"/>
          <p:cNvSpPr txBox="1">
            <a:spLocks noChangeArrowheads="1"/>
          </p:cNvSpPr>
          <p:nvPr/>
        </p:nvSpPr>
        <p:spPr bwMode="auto">
          <a:xfrm>
            <a:off x="17068800" y="8115300"/>
            <a:ext cx="1219200" cy="441877"/>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b="1">
                <a:solidFill>
                  <a:srgbClr val="0000CC"/>
                </a:solidFill>
                <a:latin typeface="Times New Roman" pitchFamily="18" charset="0"/>
                <a:cs typeface="Times New Roman" pitchFamily="18" charset="0"/>
              </a:rPr>
              <a:t>2 đôi</a:t>
            </a:r>
          </a:p>
        </p:txBody>
      </p:sp>
      <p:sp>
        <p:nvSpPr>
          <p:cNvPr id="20584" name="Text Box 104"/>
          <p:cNvSpPr txBox="1">
            <a:spLocks noChangeArrowheads="1"/>
          </p:cNvSpPr>
          <p:nvPr/>
        </p:nvSpPr>
        <p:spPr bwMode="auto">
          <a:xfrm>
            <a:off x="0" y="2416970"/>
            <a:ext cx="18288000" cy="826598"/>
          </a:xfrm>
          <a:prstGeom prst="rect">
            <a:avLst/>
          </a:prstGeom>
          <a:noFill/>
          <a:ln w="9525">
            <a:noFill/>
            <a:miter lim="800000"/>
            <a:headEnd/>
            <a:tailEnd/>
          </a:ln>
        </p:spPr>
        <p:txBody>
          <a:bodyPr lIns="163284" tIns="81642" rIns="163284" bIns="81642">
            <a:spAutoFit/>
          </a:bodyPr>
          <a:lstStyle/>
          <a:p>
            <a:pPr algn="just">
              <a:spcBef>
                <a:spcPct val="50000"/>
              </a:spcBef>
            </a:pPr>
            <a:r>
              <a:rPr lang="en-US" altLang="en-US" sz="4300" b="1">
                <a:solidFill>
                  <a:srgbClr val="000000"/>
                </a:solidFill>
                <a:latin typeface="Times New Roman" pitchFamily="18" charset="0"/>
                <a:cs typeface="Times New Roman" pitchFamily="18" charset="0"/>
              </a:rPr>
              <a:t>Bảng 1. Sự đa dạng về cấu tạo và môi trường sống của chân khớp</a:t>
            </a:r>
          </a:p>
        </p:txBody>
      </p:sp>
      <p:sp>
        <p:nvSpPr>
          <p:cNvPr id="20589" name="Text Box 109"/>
          <p:cNvSpPr txBox="1">
            <a:spLocks noChangeArrowheads="1"/>
          </p:cNvSpPr>
          <p:nvPr/>
        </p:nvSpPr>
        <p:spPr bwMode="auto">
          <a:xfrm>
            <a:off x="114300" y="9429751"/>
            <a:ext cx="18173700" cy="795821"/>
          </a:xfrm>
          <a:prstGeom prst="rect">
            <a:avLst/>
          </a:prstGeom>
          <a:noFill/>
          <a:ln w="9525">
            <a:noFill/>
            <a:miter lim="800000"/>
            <a:headEnd/>
            <a:tailEnd/>
          </a:ln>
        </p:spPr>
        <p:txBody>
          <a:bodyPr lIns="163284" tIns="81642" rIns="163284" bIns="81642">
            <a:spAutoFit/>
          </a:bodyPr>
          <a:lstStyle/>
          <a:p>
            <a:pPr>
              <a:spcBef>
                <a:spcPct val="50000"/>
              </a:spcBef>
            </a:pPr>
            <a:r>
              <a:rPr lang="en-US" altLang="en-US" sz="4100" b="1">
                <a:solidFill>
                  <a:srgbClr val="0000CC"/>
                </a:solidFill>
                <a:latin typeface="Times New Roman" pitchFamily="18" charset="0"/>
                <a:cs typeface="Times New Roman" pitchFamily="18" charset="0"/>
              </a:rPr>
              <a:t>Em hãy rút ra nhận xét về cấu tạo và môi trường sống của chân khớp?</a:t>
            </a:r>
          </a:p>
        </p:txBody>
      </p:sp>
    </p:spTree>
    <p:extLst>
      <p:ext uri="{BB962C8B-B14F-4D97-AF65-F5344CB8AC3E}">
        <p14:creationId xmlns:p14="http://schemas.microsoft.com/office/powerpoint/2010/main" val="111703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98">
                                            <p:txEl>
                                              <p:pRg st="0" end="0"/>
                                            </p:txEl>
                                          </p:spTgt>
                                        </p:tgtEl>
                                        <p:attrNameLst>
                                          <p:attrName>style.visibility</p:attrName>
                                        </p:attrNameLst>
                                      </p:cBhvr>
                                      <p:to>
                                        <p:strVal val="visible"/>
                                      </p:to>
                                    </p:set>
                                    <p:animEffect transition="in" filter="checkerboard(across)">
                                      <p:cBhvr>
                                        <p:cTn id="7" dur="500"/>
                                        <p:tgtEl>
                                          <p:spTgt spid="20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00"/>
                                        </p:tgtEl>
                                        <p:attrNameLst>
                                          <p:attrName>style.visibility</p:attrName>
                                        </p:attrNameLst>
                                      </p:cBhvr>
                                      <p:to>
                                        <p:strVal val="visible"/>
                                      </p:to>
                                    </p:set>
                                    <p:animEffect transition="in" filter="blinds(horizontal)">
                                      <p:cBhvr>
                                        <p:cTn id="12" dur="500"/>
                                        <p:tgtEl>
                                          <p:spTgt spid="205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84"/>
                                        </p:tgtEl>
                                        <p:attrNameLst>
                                          <p:attrName>style.visibility</p:attrName>
                                        </p:attrNameLst>
                                      </p:cBhvr>
                                      <p:to>
                                        <p:strVal val="visible"/>
                                      </p:to>
                                    </p:set>
                                    <p:animEffect transition="in" filter="checkerboard(across)">
                                      <p:cBhvr>
                                        <p:cTn id="17" dur="500"/>
                                        <p:tgtEl>
                                          <p:spTgt spid="20584"/>
                                        </p:tgtEl>
                                      </p:cBhvr>
                                    </p:animEffec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20588"/>
                                        </p:tgtEl>
                                        <p:attrNameLst>
                                          <p:attrName>style.visibility</p:attrName>
                                        </p:attrNameLst>
                                      </p:cBhvr>
                                      <p:to>
                                        <p:strVal val="visible"/>
                                      </p:to>
                                    </p:set>
                                    <p:animEffect transition="in" filter="blinds(horizontal)">
                                      <p:cBhvr>
                                        <p:cTn id="21" dur="500"/>
                                        <p:tgtEl>
                                          <p:spTgt spid="205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569"/>
                                        </p:tgtEl>
                                        <p:attrNameLst>
                                          <p:attrName>style.visibility</p:attrName>
                                        </p:attrNameLst>
                                      </p:cBhvr>
                                      <p:to>
                                        <p:strVal val="visible"/>
                                      </p:to>
                                    </p:set>
                                    <p:anim calcmode="lin" valueType="num">
                                      <p:cBhvr additive="base">
                                        <p:cTn id="26" dur="500" fill="hold"/>
                                        <p:tgtEl>
                                          <p:spTgt spid="20569"/>
                                        </p:tgtEl>
                                        <p:attrNameLst>
                                          <p:attrName>ppt_x</p:attrName>
                                        </p:attrNameLst>
                                      </p:cBhvr>
                                      <p:tavLst>
                                        <p:tav tm="0">
                                          <p:val>
                                            <p:strVal val="#ppt_x"/>
                                          </p:val>
                                        </p:tav>
                                        <p:tav tm="100000">
                                          <p:val>
                                            <p:strVal val="#ppt_x"/>
                                          </p:val>
                                        </p:tav>
                                      </p:tavLst>
                                    </p:anim>
                                    <p:anim calcmode="lin" valueType="num">
                                      <p:cBhvr additive="base">
                                        <p:cTn id="27" dur="500" fill="hold"/>
                                        <p:tgtEl>
                                          <p:spTgt spid="2056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0570"/>
                                        </p:tgtEl>
                                        <p:attrNameLst>
                                          <p:attrName>style.visibility</p:attrName>
                                        </p:attrNameLst>
                                      </p:cBhvr>
                                      <p:to>
                                        <p:strVal val="visible"/>
                                      </p:to>
                                    </p:set>
                                    <p:anim calcmode="lin" valueType="num">
                                      <p:cBhvr additive="base">
                                        <p:cTn id="32" dur="500" fill="hold"/>
                                        <p:tgtEl>
                                          <p:spTgt spid="20570"/>
                                        </p:tgtEl>
                                        <p:attrNameLst>
                                          <p:attrName>ppt_x</p:attrName>
                                        </p:attrNameLst>
                                      </p:cBhvr>
                                      <p:tavLst>
                                        <p:tav tm="0">
                                          <p:val>
                                            <p:strVal val="#ppt_x"/>
                                          </p:val>
                                        </p:tav>
                                        <p:tav tm="100000">
                                          <p:val>
                                            <p:strVal val="#ppt_x"/>
                                          </p:val>
                                        </p:tav>
                                      </p:tavLst>
                                    </p:anim>
                                    <p:anim calcmode="lin" valueType="num">
                                      <p:cBhvr additive="base">
                                        <p:cTn id="33" dur="500" fill="hold"/>
                                        <p:tgtEl>
                                          <p:spTgt spid="2057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0571"/>
                                        </p:tgtEl>
                                        <p:attrNameLst>
                                          <p:attrName>style.visibility</p:attrName>
                                        </p:attrNameLst>
                                      </p:cBhvr>
                                      <p:to>
                                        <p:strVal val="visible"/>
                                      </p:to>
                                    </p:set>
                                    <p:anim calcmode="lin" valueType="num">
                                      <p:cBhvr additive="base">
                                        <p:cTn id="38" dur="500" fill="hold"/>
                                        <p:tgtEl>
                                          <p:spTgt spid="20571"/>
                                        </p:tgtEl>
                                        <p:attrNameLst>
                                          <p:attrName>ppt_x</p:attrName>
                                        </p:attrNameLst>
                                      </p:cBhvr>
                                      <p:tavLst>
                                        <p:tav tm="0">
                                          <p:val>
                                            <p:strVal val="#ppt_x"/>
                                          </p:val>
                                        </p:tav>
                                        <p:tav tm="100000">
                                          <p:val>
                                            <p:strVal val="#ppt_x"/>
                                          </p:val>
                                        </p:tav>
                                      </p:tavLst>
                                    </p:anim>
                                    <p:anim calcmode="lin" valueType="num">
                                      <p:cBhvr additive="base">
                                        <p:cTn id="39" dur="500" fill="hold"/>
                                        <p:tgtEl>
                                          <p:spTgt spid="2057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0575"/>
                                        </p:tgtEl>
                                        <p:attrNameLst>
                                          <p:attrName>style.visibility</p:attrName>
                                        </p:attrNameLst>
                                      </p:cBhvr>
                                      <p:to>
                                        <p:strVal val="visible"/>
                                      </p:to>
                                    </p:set>
                                    <p:anim calcmode="lin" valueType="num">
                                      <p:cBhvr additive="base">
                                        <p:cTn id="44" dur="500" fill="hold"/>
                                        <p:tgtEl>
                                          <p:spTgt spid="20575"/>
                                        </p:tgtEl>
                                        <p:attrNameLst>
                                          <p:attrName>ppt_x</p:attrName>
                                        </p:attrNameLst>
                                      </p:cBhvr>
                                      <p:tavLst>
                                        <p:tav tm="0">
                                          <p:val>
                                            <p:strVal val="#ppt_x"/>
                                          </p:val>
                                        </p:tav>
                                        <p:tav tm="100000">
                                          <p:val>
                                            <p:strVal val="#ppt_x"/>
                                          </p:val>
                                        </p:tav>
                                      </p:tavLst>
                                    </p:anim>
                                    <p:anim calcmode="lin" valueType="num">
                                      <p:cBhvr additive="base">
                                        <p:cTn id="45" dur="500" fill="hold"/>
                                        <p:tgtEl>
                                          <p:spTgt spid="2057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20576"/>
                                        </p:tgtEl>
                                        <p:attrNameLst>
                                          <p:attrName>style.visibility</p:attrName>
                                        </p:attrNameLst>
                                      </p:cBhvr>
                                      <p:to>
                                        <p:strVal val="visible"/>
                                      </p:to>
                                    </p:set>
                                    <p:anim calcmode="lin" valueType="num">
                                      <p:cBhvr additive="base">
                                        <p:cTn id="50" dur="500" fill="hold"/>
                                        <p:tgtEl>
                                          <p:spTgt spid="20576"/>
                                        </p:tgtEl>
                                        <p:attrNameLst>
                                          <p:attrName>ppt_x</p:attrName>
                                        </p:attrNameLst>
                                      </p:cBhvr>
                                      <p:tavLst>
                                        <p:tav tm="0">
                                          <p:val>
                                            <p:strVal val="#ppt_x"/>
                                          </p:val>
                                        </p:tav>
                                        <p:tav tm="100000">
                                          <p:val>
                                            <p:strVal val="#ppt_x"/>
                                          </p:val>
                                        </p:tav>
                                      </p:tavLst>
                                    </p:anim>
                                    <p:anim calcmode="lin" valueType="num">
                                      <p:cBhvr additive="base">
                                        <p:cTn id="51" dur="500" fill="hold"/>
                                        <p:tgtEl>
                                          <p:spTgt spid="20576"/>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0577"/>
                                        </p:tgtEl>
                                        <p:attrNameLst>
                                          <p:attrName>style.visibility</p:attrName>
                                        </p:attrNameLst>
                                      </p:cBhvr>
                                      <p:to>
                                        <p:strVal val="visible"/>
                                      </p:to>
                                    </p:set>
                                    <p:anim calcmode="lin" valueType="num">
                                      <p:cBhvr additive="base">
                                        <p:cTn id="56" dur="500" fill="hold"/>
                                        <p:tgtEl>
                                          <p:spTgt spid="20577"/>
                                        </p:tgtEl>
                                        <p:attrNameLst>
                                          <p:attrName>ppt_x</p:attrName>
                                        </p:attrNameLst>
                                      </p:cBhvr>
                                      <p:tavLst>
                                        <p:tav tm="0">
                                          <p:val>
                                            <p:strVal val="#ppt_x"/>
                                          </p:val>
                                        </p:tav>
                                        <p:tav tm="100000">
                                          <p:val>
                                            <p:strVal val="#ppt_x"/>
                                          </p:val>
                                        </p:tav>
                                      </p:tavLst>
                                    </p:anim>
                                    <p:anim calcmode="lin" valueType="num">
                                      <p:cBhvr additive="base">
                                        <p:cTn id="57" dur="500" fill="hold"/>
                                        <p:tgtEl>
                                          <p:spTgt spid="2057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20578"/>
                                        </p:tgtEl>
                                        <p:attrNameLst>
                                          <p:attrName>style.visibility</p:attrName>
                                        </p:attrNameLst>
                                      </p:cBhvr>
                                      <p:to>
                                        <p:strVal val="visible"/>
                                      </p:to>
                                    </p:set>
                                    <p:anim calcmode="lin" valueType="num">
                                      <p:cBhvr additive="base">
                                        <p:cTn id="62" dur="500" fill="hold"/>
                                        <p:tgtEl>
                                          <p:spTgt spid="20578"/>
                                        </p:tgtEl>
                                        <p:attrNameLst>
                                          <p:attrName>ppt_x</p:attrName>
                                        </p:attrNameLst>
                                      </p:cBhvr>
                                      <p:tavLst>
                                        <p:tav tm="0">
                                          <p:val>
                                            <p:strVal val="#ppt_x"/>
                                          </p:val>
                                        </p:tav>
                                        <p:tav tm="100000">
                                          <p:val>
                                            <p:strVal val="#ppt_x"/>
                                          </p:val>
                                        </p:tav>
                                      </p:tavLst>
                                    </p:anim>
                                    <p:anim calcmode="lin" valueType="num">
                                      <p:cBhvr additive="base">
                                        <p:cTn id="63" dur="500" fill="hold"/>
                                        <p:tgtEl>
                                          <p:spTgt spid="20578"/>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20579"/>
                                        </p:tgtEl>
                                        <p:attrNameLst>
                                          <p:attrName>style.visibility</p:attrName>
                                        </p:attrNameLst>
                                      </p:cBhvr>
                                      <p:to>
                                        <p:strVal val="visible"/>
                                      </p:to>
                                    </p:set>
                                    <p:anim calcmode="lin" valueType="num">
                                      <p:cBhvr additive="base">
                                        <p:cTn id="68" dur="500" fill="hold"/>
                                        <p:tgtEl>
                                          <p:spTgt spid="20579"/>
                                        </p:tgtEl>
                                        <p:attrNameLst>
                                          <p:attrName>ppt_x</p:attrName>
                                        </p:attrNameLst>
                                      </p:cBhvr>
                                      <p:tavLst>
                                        <p:tav tm="0">
                                          <p:val>
                                            <p:strVal val="#ppt_x"/>
                                          </p:val>
                                        </p:tav>
                                        <p:tav tm="100000">
                                          <p:val>
                                            <p:strVal val="#ppt_x"/>
                                          </p:val>
                                        </p:tav>
                                      </p:tavLst>
                                    </p:anim>
                                    <p:anim calcmode="lin" valueType="num">
                                      <p:cBhvr additive="base">
                                        <p:cTn id="69" dur="500" fill="hold"/>
                                        <p:tgtEl>
                                          <p:spTgt spid="20579"/>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0574"/>
                                        </p:tgtEl>
                                        <p:attrNameLst>
                                          <p:attrName>style.visibility</p:attrName>
                                        </p:attrNameLst>
                                      </p:cBhvr>
                                      <p:to>
                                        <p:strVal val="visible"/>
                                      </p:to>
                                    </p:set>
                                    <p:anim calcmode="lin" valueType="num">
                                      <p:cBhvr additive="base">
                                        <p:cTn id="74" dur="500" fill="hold"/>
                                        <p:tgtEl>
                                          <p:spTgt spid="20574"/>
                                        </p:tgtEl>
                                        <p:attrNameLst>
                                          <p:attrName>ppt_x</p:attrName>
                                        </p:attrNameLst>
                                      </p:cBhvr>
                                      <p:tavLst>
                                        <p:tav tm="0">
                                          <p:val>
                                            <p:strVal val="#ppt_x"/>
                                          </p:val>
                                        </p:tav>
                                        <p:tav tm="100000">
                                          <p:val>
                                            <p:strVal val="#ppt_x"/>
                                          </p:val>
                                        </p:tav>
                                      </p:tavLst>
                                    </p:anim>
                                    <p:anim calcmode="lin" valueType="num">
                                      <p:cBhvr additive="base">
                                        <p:cTn id="75" dur="500" fill="hold"/>
                                        <p:tgtEl>
                                          <p:spTgt spid="2057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nodeType="clickEffect">
                                  <p:stCondLst>
                                    <p:cond delay="0"/>
                                  </p:stCondLst>
                                  <p:childTnLst>
                                    <p:set>
                                      <p:cBhvr>
                                        <p:cTn id="79" dur="1" fill="hold">
                                          <p:stCondLst>
                                            <p:cond delay="0"/>
                                          </p:stCondLst>
                                        </p:cTn>
                                        <p:tgtEl>
                                          <p:spTgt spid="20580"/>
                                        </p:tgtEl>
                                        <p:attrNameLst>
                                          <p:attrName>style.visibility</p:attrName>
                                        </p:attrNameLst>
                                      </p:cBhvr>
                                      <p:to>
                                        <p:strVal val="visible"/>
                                      </p:to>
                                    </p:set>
                                    <p:anim calcmode="lin" valueType="num">
                                      <p:cBhvr additive="base">
                                        <p:cTn id="80" dur="500" fill="hold"/>
                                        <p:tgtEl>
                                          <p:spTgt spid="20580"/>
                                        </p:tgtEl>
                                        <p:attrNameLst>
                                          <p:attrName>ppt_x</p:attrName>
                                        </p:attrNameLst>
                                      </p:cBhvr>
                                      <p:tavLst>
                                        <p:tav tm="0">
                                          <p:val>
                                            <p:strVal val="#ppt_x"/>
                                          </p:val>
                                        </p:tav>
                                        <p:tav tm="100000">
                                          <p:val>
                                            <p:strVal val="#ppt_x"/>
                                          </p:val>
                                        </p:tav>
                                      </p:tavLst>
                                    </p:anim>
                                    <p:anim calcmode="lin" valueType="num">
                                      <p:cBhvr additive="base">
                                        <p:cTn id="81" dur="500" fill="hold"/>
                                        <p:tgtEl>
                                          <p:spTgt spid="20580"/>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nodeType="clickEffect">
                                  <p:stCondLst>
                                    <p:cond delay="0"/>
                                  </p:stCondLst>
                                  <p:childTnLst>
                                    <p:set>
                                      <p:cBhvr>
                                        <p:cTn id="85" dur="1" fill="hold">
                                          <p:stCondLst>
                                            <p:cond delay="0"/>
                                          </p:stCondLst>
                                        </p:cTn>
                                        <p:tgtEl>
                                          <p:spTgt spid="20581"/>
                                        </p:tgtEl>
                                        <p:attrNameLst>
                                          <p:attrName>style.visibility</p:attrName>
                                        </p:attrNameLst>
                                      </p:cBhvr>
                                      <p:to>
                                        <p:strVal val="visible"/>
                                      </p:to>
                                    </p:set>
                                    <p:anim calcmode="lin" valueType="num">
                                      <p:cBhvr additive="base">
                                        <p:cTn id="86" dur="500" fill="hold"/>
                                        <p:tgtEl>
                                          <p:spTgt spid="20581"/>
                                        </p:tgtEl>
                                        <p:attrNameLst>
                                          <p:attrName>ppt_x</p:attrName>
                                        </p:attrNameLst>
                                      </p:cBhvr>
                                      <p:tavLst>
                                        <p:tav tm="0">
                                          <p:val>
                                            <p:strVal val="#ppt_x"/>
                                          </p:val>
                                        </p:tav>
                                        <p:tav tm="100000">
                                          <p:val>
                                            <p:strVal val="#ppt_x"/>
                                          </p:val>
                                        </p:tav>
                                      </p:tavLst>
                                    </p:anim>
                                    <p:anim calcmode="lin" valueType="num">
                                      <p:cBhvr additive="base">
                                        <p:cTn id="87" dur="500" fill="hold"/>
                                        <p:tgtEl>
                                          <p:spTgt spid="20581"/>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4" fill="hold" nodeType="clickEffect">
                                  <p:stCondLst>
                                    <p:cond delay="0"/>
                                  </p:stCondLst>
                                  <p:childTnLst>
                                    <p:set>
                                      <p:cBhvr>
                                        <p:cTn id="91" dur="1" fill="hold">
                                          <p:stCondLst>
                                            <p:cond delay="0"/>
                                          </p:stCondLst>
                                        </p:cTn>
                                        <p:tgtEl>
                                          <p:spTgt spid="20582"/>
                                        </p:tgtEl>
                                        <p:attrNameLst>
                                          <p:attrName>style.visibility</p:attrName>
                                        </p:attrNameLst>
                                      </p:cBhvr>
                                      <p:to>
                                        <p:strVal val="visible"/>
                                      </p:to>
                                    </p:set>
                                    <p:anim calcmode="lin" valueType="num">
                                      <p:cBhvr additive="base">
                                        <p:cTn id="92" dur="500" fill="hold"/>
                                        <p:tgtEl>
                                          <p:spTgt spid="20582"/>
                                        </p:tgtEl>
                                        <p:attrNameLst>
                                          <p:attrName>ppt_x</p:attrName>
                                        </p:attrNameLst>
                                      </p:cBhvr>
                                      <p:tavLst>
                                        <p:tav tm="0">
                                          <p:val>
                                            <p:strVal val="#ppt_x"/>
                                          </p:val>
                                        </p:tav>
                                        <p:tav tm="100000">
                                          <p:val>
                                            <p:strVal val="#ppt_x"/>
                                          </p:val>
                                        </p:tav>
                                      </p:tavLst>
                                    </p:anim>
                                    <p:anim calcmode="lin" valueType="num">
                                      <p:cBhvr additive="base">
                                        <p:cTn id="93" dur="500" fill="hold"/>
                                        <p:tgtEl>
                                          <p:spTgt spid="20582"/>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20572"/>
                                        </p:tgtEl>
                                        <p:attrNameLst>
                                          <p:attrName>style.visibility</p:attrName>
                                        </p:attrNameLst>
                                      </p:cBhvr>
                                      <p:to>
                                        <p:strVal val="visible"/>
                                      </p:to>
                                    </p:set>
                                    <p:anim calcmode="lin" valueType="num">
                                      <p:cBhvr additive="base">
                                        <p:cTn id="98" dur="500" fill="hold"/>
                                        <p:tgtEl>
                                          <p:spTgt spid="20572"/>
                                        </p:tgtEl>
                                        <p:attrNameLst>
                                          <p:attrName>ppt_x</p:attrName>
                                        </p:attrNameLst>
                                      </p:cBhvr>
                                      <p:tavLst>
                                        <p:tav tm="0">
                                          <p:val>
                                            <p:strVal val="#ppt_x"/>
                                          </p:val>
                                        </p:tav>
                                        <p:tav tm="100000">
                                          <p:val>
                                            <p:strVal val="#ppt_x"/>
                                          </p:val>
                                        </p:tav>
                                      </p:tavLst>
                                    </p:anim>
                                    <p:anim calcmode="lin" valueType="num">
                                      <p:cBhvr additive="base">
                                        <p:cTn id="99" dur="500" fill="hold"/>
                                        <p:tgtEl>
                                          <p:spTgt spid="20572"/>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0573"/>
                                        </p:tgtEl>
                                        <p:attrNameLst>
                                          <p:attrName>style.visibility</p:attrName>
                                        </p:attrNameLst>
                                      </p:cBhvr>
                                      <p:to>
                                        <p:strVal val="visible"/>
                                      </p:to>
                                    </p:set>
                                    <p:anim calcmode="lin" valueType="num">
                                      <p:cBhvr additive="base">
                                        <p:cTn id="104" dur="500" fill="hold"/>
                                        <p:tgtEl>
                                          <p:spTgt spid="20573"/>
                                        </p:tgtEl>
                                        <p:attrNameLst>
                                          <p:attrName>ppt_x</p:attrName>
                                        </p:attrNameLst>
                                      </p:cBhvr>
                                      <p:tavLst>
                                        <p:tav tm="0">
                                          <p:val>
                                            <p:strVal val="#ppt_x"/>
                                          </p:val>
                                        </p:tav>
                                        <p:tav tm="100000">
                                          <p:val>
                                            <p:strVal val="#ppt_x"/>
                                          </p:val>
                                        </p:tav>
                                      </p:tavLst>
                                    </p:anim>
                                    <p:anim calcmode="lin" valueType="num">
                                      <p:cBhvr additive="base">
                                        <p:cTn id="105" dur="500" fill="hold"/>
                                        <p:tgtEl>
                                          <p:spTgt spid="20573"/>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nodeType="clickEffect">
                                  <p:stCondLst>
                                    <p:cond delay="0"/>
                                  </p:stCondLst>
                                  <p:childTnLst>
                                    <p:set>
                                      <p:cBhvr>
                                        <p:cTn id="109" dur="1" fill="hold">
                                          <p:stCondLst>
                                            <p:cond delay="0"/>
                                          </p:stCondLst>
                                        </p:cTn>
                                        <p:tgtEl>
                                          <p:spTgt spid="20583"/>
                                        </p:tgtEl>
                                        <p:attrNameLst>
                                          <p:attrName>style.visibility</p:attrName>
                                        </p:attrNameLst>
                                      </p:cBhvr>
                                      <p:to>
                                        <p:strVal val="visible"/>
                                      </p:to>
                                    </p:set>
                                    <p:anim calcmode="lin" valueType="num">
                                      <p:cBhvr additive="base">
                                        <p:cTn id="110" dur="500" fill="hold"/>
                                        <p:tgtEl>
                                          <p:spTgt spid="20583"/>
                                        </p:tgtEl>
                                        <p:attrNameLst>
                                          <p:attrName>ppt_x</p:attrName>
                                        </p:attrNameLst>
                                      </p:cBhvr>
                                      <p:tavLst>
                                        <p:tav tm="0">
                                          <p:val>
                                            <p:strVal val="#ppt_x"/>
                                          </p:val>
                                        </p:tav>
                                        <p:tav tm="100000">
                                          <p:val>
                                            <p:strVal val="#ppt_x"/>
                                          </p:val>
                                        </p:tav>
                                      </p:tavLst>
                                    </p:anim>
                                    <p:anim calcmode="lin" valueType="num">
                                      <p:cBhvr additive="base">
                                        <p:cTn id="111" dur="500" fill="hold"/>
                                        <p:tgtEl>
                                          <p:spTgt spid="20583"/>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7" presetClass="entr" presetSubtype="0" fill="hold" grpId="0" nodeType="clickEffect">
                                  <p:stCondLst>
                                    <p:cond delay="0"/>
                                  </p:stCondLst>
                                  <p:iterate type="lt">
                                    <p:tmPct val="50000"/>
                                  </p:iterate>
                                  <p:childTnLst>
                                    <p:set>
                                      <p:cBhvr>
                                        <p:cTn id="115" dur="1" fill="hold">
                                          <p:stCondLst>
                                            <p:cond delay="0"/>
                                          </p:stCondLst>
                                        </p:cTn>
                                        <p:tgtEl>
                                          <p:spTgt spid="20589"/>
                                        </p:tgtEl>
                                        <p:attrNameLst>
                                          <p:attrName>style.visibility</p:attrName>
                                        </p:attrNameLst>
                                      </p:cBhvr>
                                      <p:to>
                                        <p:strVal val="visible"/>
                                      </p:to>
                                    </p:set>
                                    <p:anim calcmode="discrete" valueType="clr">
                                      <p:cBhvr override="childStyle">
                                        <p:cTn id="116" dur="80"/>
                                        <p:tgtEl>
                                          <p:spTgt spid="20589"/>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20589"/>
                                        </p:tgtEl>
                                        <p:attrNameLst>
                                          <p:attrName>fillcolor</p:attrName>
                                        </p:attrNameLst>
                                      </p:cBhvr>
                                      <p:tavLst>
                                        <p:tav tm="0">
                                          <p:val>
                                            <p:clrVal>
                                              <a:schemeClr val="accent2"/>
                                            </p:clrVal>
                                          </p:val>
                                        </p:tav>
                                        <p:tav tm="50000">
                                          <p:val>
                                            <p:clrVal>
                                              <a:schemeClr val="hlink"/>
                                            </p:clrVal>
                                          </p:val>
                                        </p:tav>
                                      </p:tavLst>
                                    </p:anim>
                                    <p:set>
                                      <p:cBhvr>
                                        <p:cTn id="118" dur="80"/>
                                        <p:tgtEl>
                                          <p:spTgt spid="205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0" grpId="0"/>
      <p:bldP spid="20569" grpId="0"/>
      <p:bldP spid="20584" grpId="0"/>
      <p:bldP spid="2058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42" name="Group 266"/>
          <p:cNvGraphicFramePr>
            <a:graphicFrameLocks noGrp="1"/>
          </p:cNvGraphicFramePr>
          <p:nvPr/>
        </p:nvGraphicFramePr>
        <p:xfrm>
          <a:off x="152400" y="914400"/>
          <a:ext cx="17830800" cy="7795260"/>
        </p:xfrm>
        <a:graphic>
          <a:graphicData uri="http://schemas.openxmlformats.org/drawingml/2006/table">
            <a:tbl>
              <a:tblPr/>
              <a:tblGrid>
                <a:gridCol w="600076">
                  <a:extLst>
                    <a:ext uri="{9D8B030D-6E8A-4147-A177-3AD203B41FA5}">
                      <a16:colId xmlns:a16="http://schemas.microsoft.com/office/drawing/2014/main" val="20000"/>
                    </a:ext>
                  </a:extLst>
                </a:gridCol>
                <a:gridCol w="704215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797050">
                  <a:extLst>
                    <a:ext uri="{9D8B030D-6E8A-4147-A177-3AD203B41FA5}">
                      <a16:colId xmlns:a16="http://schemas.microsoft.com/office/drawing/2014/main" val="20003"/>
                    </a:ext>
                  </a:extLst>
                </a:gridCol>
                <a:gridCol w="19494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1647824">
                  <a:extLst>
                    <a:ext uri="{9D8B030D-6E8A-4147-A177-3AD203B41FA5}">
                      <a16:colId xmlns:a16="http://schemas.microsoft.com/office/drawing/2014/main" val="20006"/>
                    </a:ext>
                  </a:extLst>
                </a:gridCol>
                <a:gridCol w="1797050">
                  <a:extLst>
                    <a:ext uri="{9D8B030D-6E8A-4147-A177-3AD203B41FA5}">
                      <a16:colId xmlns:a16="http://schemas.microsoft.com/office/drawing/2014/main" val="20007"/>
                    </a:ext>
                  </a:extLst>
                </a:gridCol>
              </a:tblGrid>
              <a:tr h="13716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tx1"/>
                          </a:solidFill>
                          <a:effectLst/>
                          <a:latin typeface="Times New Roman" pitchFamily="18" charset="0"/>
                          <a:cs typeface="Times New Roman" pitchFamily="18" charset="0"/>
                        </a:rPr>
                        <a:t>STT</a:t>
                      </a:r>
                      <a:endParaRPr kumimoji="0" lang="en-US" altLang="en-US" sz="2700" b="1" i="0" u="none" strike="noStrike" cap="none" normalizeH="0" baseline="0" dirty="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tx1"/>
                          </a:solidFill>
                          <a:effectLst/>
                          <a:latin typeface="Times New Roman" pitchFamily="18" charset="0"/>
                          <a:cs typeface="Times New Roman" pitchFamily="18" charset="0"/>
                        </a:rPr>
                        <a:t>CÁC</a:t>
                      </a:r>
                      <a:r>
                        <a:rPr kumimoji="0" lang="en-US" altLang="en-US" sz="27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a:ln>
                            <a:noFill/>
                          </a:ln>
                          <a:solidFill>
                            <a:schemeClr val="tx1"/>
                          </a:solidFill>
                          <a:effectLst/>
                          <a:latin typeface="Times New Roman" pitchFamily="18" charset="0"/>
                          <a:cs typeface="Times New Roman" pitchFamily="18" charset="0"/>
                        </a:rPr>
                        <a:t>TẬP</a:t>
                      </a:r>
                      <a:r>
                        <a:rPr kumimoji="0" lang="en-US" altLang="en-US" sz="27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a:ln>
                            <a:noFill/>
                          </a:ln>
                          <a:solidFill>
                            <a:schemeClr val="tx1"/>
                          </a:solidFill>
                          <a:effectLst/>
                          <a:latin typeface="Times New Roman" pitchFamily="18" charset="0"/>
                          <a:cs typeface="Times New Roman" pitchFamily="18" charset="0"/>
                        </a:rPr>
                        <a:t>TÍNH</a:t>
                      </a:r>
                      <a:r>
                        <a:rPr kumimoji="0" lang="en-US" altLang="en-US" sz="27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a:ln>
                            <a:noFill/>
                          </a:ln>
                          <a:solidFill>
                            <a:schemeClr val="tx1"/>
                          </a:solidFill>
                          <a:effectLst/>
                          <a:latin typeface="Times New Roman" pitchFamily="18" charset="0"/>
                          <a:cs typeface="Times New Roman" pitchFamily="18" charset="0"/>
                        </a:rPr>
                        <a:t>CHÍNH</a:t>
                      </a:r>
                      <a:endParaRPr kumimoji="0" lang="en-US" altLang="en-US" sz="2700" b="1" i="0" u="none" strike="noStrike" cap="none" normalizeH="0" baseline="0" dirty="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TÔM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TÔM Ở NHỜ</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VE SẦU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KIẾN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tx1"/>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01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1</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Tự vệ và tấn công.</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2</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Dự trữ thức ăn.</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Dệt lưới bẫy mồi.</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4</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Cộng sinh để tồn tại.</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5</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Sống thành xã hội.</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6</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Chăn nuôi động vật khác.</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012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7</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Đực, cái nhận biết nhau bằng tín hiệu.</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8</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a:ln>
                            <a:noFill/>
                          </a:ln>
                          <a:solidFill>
                            <a:srgbClr val="663300"/>
                          </a:solidFill>
                          <a:effectLst/>
                          <a:latin typeface="Times New Roman" pitchFamily="18" charset="0"/>
                          <a:cs typeface="Times New Roman" pitchFamily="18" charset="0"/>
                        </a:rPr>
                        <a:t>Chăm sóc thế hệ sau.</a:t>
                      </a: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dirty="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803" name="Text Box 227"/>
          <p:cNvSpPr txBox="1">
            <a:spLocks noChangeArrowheads="1"/>
          </p:cNvSpPr>
          <p:nvPr/>
        </p:nvSpPr>
        <p:spPr bwMode="auto">
          <a:xfrm>
            <a:off x="241300" y="9029701"/>
            <a:ext cx="17830800" cy="1272874"/>
          </a:xfrm>
          <a:prstGeom prst="rect">
            <a:avLst/>
          </a:prstGeom>
          <a:noFill/>
          <a:ln w="9525">
            <a:noFill/>
            <a:miter lim="800000"/>
            <a:headEnd/>
            <a:tailEnd/>
          </a:ln>
        </p:spPr>
        <p:txBody>
          <a:bodyPr lIns="163284" tIns="81642" rIns="163284" bIns="81642">
            <a:spAutoFit/>
          </a:bodyPr>
          <a:lstStyle/>
          <a:p>
            <a:pPr>
              <a:spcBef>
                <a:spcPct val="50000"/>
              </a:spcBef>
            </a:pPr>
            <a:r>
              <a:rPr lang="en-US" altLang="en-US" sz="3600" b="1">
                <a:solidFill>
                  <a:srgbClr val="000000"/>
                </a:solidFill>
                <a:latin typeface="Times New Roman" pitchFamily="18" charset="0"/>
                <a:cs typeface="Times New Roman" pitchFamily="18" charset="0"/>
                <a:sym typeface="Symbol" pitchFamily="18" charset="2"/>
              </a:rPr>
              <a:t> </a:t>
            </a:r>
            <a:r>
              <a:rPr lang="en-US" altLang="en-US" sz="3600" b="1">
                <a:solidFill>
                  <a:srgbClr val="000000"/>
                </a:solidFill>
                <a:latin typeface="Times New Roman" pitchFamily="18" charset="0"/>
                <a:cs typeface="Times New Roman" pitchFamily="18" charset="0"/>
              </a:rPr>
              <a:t>Đánh dấu (</a:t>
            </a:r>
            <a:r>
              <a:rPr lang="en-US" altLang="en-US" sz="3600" b="1">
                <a:solidFill>
                  <a:srgbClr val="000000"/>
                </a:solidFill>
                <a:latin typeface="Times New Roman" pitchFamily="18" charset="0"/>
                <a:cs typeface="Times New Roman" pitchFamily="18" charset="0"/>
                <a:sym typeface="Wingdings 2" pitchFamily="18" charset="2"/>
              </a:rPr>
              <a:t>) vào  ô trống của bảng 2  để chỉ rõ  tập tính đặc trưng  của từng đại diện  chân khớp.</a:t>
            </a:r>
          </a:p>
        </p:txBody>
      </p:sp>
      <p:sp>
        <p:nvSpPr>
          <p:cNvPr id="33886" name="Text Box 237"/>
          <p:cNvSpPr txBox="1">
            <a:spLocks noChangeArrowheads="1"/>
          </p:cNvSpPr>
          <p:nvPr/>
        </p:nvSpPr>
        <p:spPr bwMode="auto">
          <a:xfrm>
            <a:off x="9753600" y="7543801"/>
            <a:ext cx="91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4" name="Text Box 238"/>
          <p:cNvSpPr txBox="1">
            <a:spLocks noChangeArrowheads="1"/>
          </p:cNvSpPr>
          <p:nvPr/>
        </p:nvSpPr>
        <p:spPr bwMode="auto">
          <a:xfrm>
            <a:off x="8229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88" name="Text Box 240"/>
          <p:cNvSpPr txBox="1">
            <a:spLocks noChangeArrowheads="1"/>
          </p:cNvSpPr>
          <p:nvPr/>
        </p:nvSpPr>
        <p:spPr bwMode="auto">
          <a:xfrm>
            <a:off x="97536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33889" name="Text Box 241"/>
          <p:cNvSpPr txBox="1">
            <a:spLocks noChangeArrowheads="1"/>
          </p:cNvSpPr>
          <p:nvPr/>
        </p:nvSpPr>
        <p:spPr bwMode="auto">
          <a:xfrm>
            <a:off x="99060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8" name="Text Box 242"/>
          <p:cNvSpPr txBox="1">
            <a:spLocks noChangeArrowheads="1"/>
          </p:cNvSpPr>
          <p:nvPr/>
        </p:nvSpPr>
        <p:spPr bwMode="auto">
          <a:xfrm>
            <a:off x="9906000" y="2400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1" name="Text Box 243"/>
          <p:cNvSpPr txBox="1">
            <a:spLocks noChangeArrowheads="1"/>
          </p:cNvSpPr>
          <p:nvPr/>
        </p:nvSpPr>
        <p:spPr bwMode="auto">
          <a:xfrm>
            <a:off x="11430000" y="2514601"/>
            <a:ext cx="457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20" name="Text Box 244"/>
          <p:cNvSpPr txBox="1">
            <a:spLocks noChangeArrowheads="1"/>
          </p:cNvSpPr>
          <p:nvPr/>
        </p:nvSpPr>
        <p:spPr bwMode="auto">
          <a:xfrm>
            <a:off x="118872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3" name="Text Box 246"/>
          <p:cNvSpPr txBox="1">
            <a:spLocks noChangeArrowheads="1"/>
          </p:cNvSpPr>
          <p:nvPr/>
        </p:nvSpPr>
        <p:spPr bwMode="auto">
          <a:xfrm>
            <a:off x="15360650" y="2790826"/>
            <a:ext cx="329822" cy="441877"/>
          </a:xfrm>
          <a:prstGeom prst="rect">
            <a:avLst/>
          </a:prstGeom>
          <a:noFill/>
          <a:ln w="9525">
            <a:noFill/>
            <a:miter lim="800000"/>
            <a:headEnd/>
            <a:tailEnd/>
          </a:ln>
        </p:spPr>
        <p:txBody>
          <a:bodyPr wrap="none" lIns="163284" tIns="81642" rIns="163284" bIns="81642">
            <a:spAutoFit/>
          </a:bodyPr>
          <a:lstStyle/>
          <a:p>
            <a:endParaRPr lang="en-US" altLang="en-US">
              <a:latin typeface="Calibri" pitchFamily="34" charset="0"/>
            </a:endParaRPr>
          </a:p>
        </p:txBody>
      </p:sp>
      <p:sp>
        <p:nvSpPr>
          <p:cNvPr id="24823" name="Text Box 247"/>
          <p:cNvSpPr txBox="1">
            <a:spLocks noChangeArrowheads="1"/>
          </p:cNvSpPr>
          <p:nvPr/>
        </p:nvSpPr>
        <p:spPr bwMode="auto">
          <a:xfrm>
            <a:off x="15087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4" name="Text Box 248"/>
          <p:cNvSpPr txBox="1">
            <a:spLocks noChangeArrowheads="1"/>
          </p:cNvSpPr>
          <p:nvPr/>
        </p:nvSpPr>
        <p:spPr bwMode="auto">
          <a:xfrm>
            <a:off x="169164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5" name="Text Box 249"/>
          <p:cNvSpPr txBox="1">
            <a:spLocks noChangeArrowheads="1"/>
          </p:cNvSpPr>
          <p:nvPr/>
        </p:nvSpPr>
        <p:spPr bwMode="auto">
          <a:xfrm>
            <a:off x="117348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6" name="Text Box 250"/>
          <p:cNvSpPr txBox="1">
            <a:spLocks noChangeArrowheads="1"/>
          </p:cNvSpPr>
          <p:nvPr/>
        </p:nvSpPr>
        <p:spPr bwMode="auto">
          <a:xfrm>
            <a:off x="134112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7" name="Text Box 251"/>
          <p:cNvSpPr txBox="1">
            <a:spLocks noChangeArrowheads="1"/>
          </p:cNvSpPr>
          <p:nvPr/>
        </p:nvSpPr>
        <p:spPr bwMode="auto">
          <a:xfrm>
            <a:off x="150876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8" name="Text Box 252"/>
          <p:cNvSpPr txBox="1">
            <a:spLocks noChangeArrowheads="1"/>
          </p:cNvSpPr>
          <p:nvPr/>
        </p:nvSpPr>
        <p:spPr bwMode="auto">
          <a:xfrm>
            <a:off x="169164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9" name="Text Box 253"/>
          <p:cNvSpPr txBox="1">
            <a:spLocks noChangeArrowheads="1"/>
          </p:cNvSpPr>
          <p:nvPr/>
        </p:nvSpPr>
        <p:spPr bwMode="auto">
          <a:xfrm>
            <a:off x="11734800" y="40005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0" name="Text Box 254"/>
          <p:cNvSpPr txBox="1">
            <a:spLocks noChangeArrowheads="1"/>
          </p:cNvSpPr>
          <p:nvPr/>
        </p:nvSpPr>
        <p:spPr bwMode="auto">
          <a:xfrm>
            <a:off x="9906000" y="4686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1" name="Text Box 255"/>
          <p:cNvSpPr txBox="1">
            <a:spLocks noChangeArrowheads="1"/>
          </p:cNvSpPr>
          <p:nvPr/>
        </p:nvSpPr>
        <p:spPr bwMode="auto">
          <a:xfrm>
            <a:off x="150876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2" name="Text Box 256"/>
          <p:cNvSpPr txBox="1">
            <a:spLocks noChangeArrowheads="1"/>
          </p:cNvSpPr>
          <p:nvPr/>
        </p:nvSpPr>
        <p:spPr bwMode="auto">
          <a:xfrm>
            <a:off x="169164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3" name="Text Box 257"/>
          <p:cNvSpPr txBox="1">
            <a:spLocks noChangeArrowheads="1"/>
          </p:cNvSpPr>
          <p:nvPr/>
        </p:nvSpPr>
        <p:spPr bwMode="auto">
          <a:xfrm>
            <a:off x="15087600" y="6286500"/>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4" name="Text Box 258"/>
          <p:cNvSpPr txBox="1">
            <a:spLocks noChangeArrowheads="1"/>
          </p:cNvSpPr>
          <p:nvPr/>
        </p:nvSpPr>
        <p:spPr bwMode="auto">
          <a:xfrm>
            <a:off x="13563600" y="72009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5" name="Text Box 259"/>
          <p:cNvSpPr txBox="1">
            <a:spLocks noChangeArrowheads="1"/>
          </p:cNvSpPr>
          <p:nvPr/>
        </p:nvSpPr>
        <p:spPr bwMode="auto">
          <a:xfrm>
            <a:off x="117348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6" name="Text Box 260"/>
          <p:cNvSpPr txBox="1">
            <a:spLocks noChangeArrowheads="1"/>
          </p:cNvSpPr>
          <p:nvPr/>
        </p:nvSpPr>
        <p:spPr bwMode="auto">
          <a:xfrm>
            <a:off x="169164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7" name="Text Box 261"/>
          <p:cNvSpPr txBox="1">
            <a:spLocks noChangeArrowheads="1"/>
          </p:cNvSpPr>
          <p:nvPr/>
        </p:nvSpPr>
        <p:spPr bwMode="auto">
          <a:xfrm>
            <a:off x="150876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909" name="Text Box 16"/>
          <p:cNvSpPr txBox="1">
            <a:spLocks noChangeArrowheads="1"/>
          </p:cNvSpPr>
          <p:nvPr/>
        </p:nvSpPr>
        <p:spPr bwMode="auto">
          <a:xfrm>
            <a:off x="292100" y="33338"/>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a:solidFill>
                  <a:srgbClr val="FF0000"/>
                </a:solidFill>
                <a:latin typeface="Times New Roman" pitchFamily="18" charset="0"/>
                <a:cs typeface="Times New Roman" pitchFamily="18" charset="0"/>
              </a:rPr>
              <a:t>Đa</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850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842"/>
                                        </p:tgtEl>
                                        <p:attrNameLst>
                                          <p:attrName>style.visibility</p:attrName>
                                        </p:attrNameLst>
                                      </p:cBhvr>
                                      <p:to>
                                        <p:strVal val="visible"/>
                                      </p:to>
                                    </p:set>
                                    <p:animEffect transition="in" filter="diamond(in)">
                                      <p:cBhvr>
                                        <p:cTn id="7" dur="2000"/>
                                        <p:tgtEl>
                                          <p:spTgt spid="24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803"/>
                                        </p:tgtEl>
                                        <p:attrNameLst>
                                          <p:attrName>style.visibility</p:attrName>
                                        </p:attrNameLst>
                                      </p:cBhvr>
                                      <p:to>
                                        <p:strVal val="visible"/>
                                      </p:to>
                                    </p:set>
                                    <p:anim calcmode="lin" valueType="num">
                                      <p:cBhvr additive="base">
                                        <p:cTn id="12" dur="500" fill="hold"/>
                                        <p:tgtEl>
                                          <p:spTgt spid="24803"/>
                                        </p:tgtEl>
                                        <p:attrNameLst>
                                          <p:attrName>ppt_x</p:attrName>
                                        </p:attrNameLst>
                                      </p:cBhvr>
                                      <p:tavLst>
                                        <p:tav tm="0">
                                          <p:val>
                                            <p:strVal val="#ppt_x"/>
                                          </p:val>
                                        </p:tav>
                                        <p:tav tm="100000">
                                          <p:val>
                                            <p:strVal val="#ppt_x"/>
                                          </p:val>
                                        </p:tav>
                                      </p:tavLst>
                                    </p:anim>
                                    <p:anim calcmode="lin" valueType="num">
                                      <p:cBhvr additive="base">
                                        <p:cTn id="13" dur="500" fill="hold"/>
                                        <p:tgtEl>
                                          <p:spTgt spid="248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814"/>
                                        </p:tgtEl>
                                        <p:attrNameLst>
                                          <p:attrName>style.visibility</p:attrName>
                                        </p:attrNameLst>
                                      </p:cBhvr>
                                      <p:to>
                                        <p:strVal val="visible"/>
                                      </p:to>
                                    </p:set>
                                    <p:anim calcmode="lin" valueType="num">
                                      <p:cBhvr additive="base">
                                        <p:cTn id="18" dur="500" fill="hold"/>
                                        <p:tgtEl>
                                          <p:spTgt spid="24814"/>
                                        </p:tgtEl>
                                        <p:attrNameLst>
                                          <p:attrName>ppt_x</p:attrName>
                                        </p:attrNameLst>
                                      </p:cBhvr>
                                      <p:tavLst>
                                        <p:tav tm="0">
                                          <p:val>
                                            <p:strVal val="#ppt_x"/>
                                          </p:val>
                                        </p:tav>
                                        <p:tav tm="100000">
                                          <p:val>
                                            <p:strVal val="#ppt_x"/>
                                          </p:val>
                                        </p:tav>
                                      </p:tavLst>
                                    </p:anim>
                                    <p:anim calcmode="lin" valueType="num">
                                      <p:cBhvr additive="base">
                                        <p:cTn id="19" dur="500" fill="hold"/>
                                        <p:tgtEl>
                                          <p:spTgt spid="248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818"/>
                                        </p:tgtEl>
                                        <p:attrNameLst>
                                          <p:attrName>style.visibility</p:attrName>
                                        </p:attrNameLst>
                                      </p:cBhvr>
                                      <p:to>
                                        <p:strVal val="visible"/>
                                      </p:to>
                                    </p:set>
                                    <p:anim calcmode="lin" valueType="num">
                                      <p:cBhvr additive="base">
                                        <p:cTn id="22" dur="500" fill="hold"/>
                                        <p:tgtEl>
                                          <p:spTgt spid="24818"/>
                                        </p:tgtEl>
                                        <p:attrNameLst>
                                          <p:attrName>ppt_x</p:attrName>
                                        </p:attrNameLst>
                                      </p:cBhvr>
                                      <p:tavLst>
                                        <p:tav tm="0">
                                          <p:val>
                                            <p:strVal val="#ppt_x"/>
                                          </p:val>
                                        </p:tav>
                                        <p:tav tm="100000">
                                          <p:val>
                                            <p:strVal val="#ppt_x"/>
                                          </p:val>
                                        </p:tav>
                                      </p:tavLst>
                                    </p:anim>
                                    <p:anim calcmode="lin" valueType="num">
                                      <p:cBhvr additive="base">
                                        <p:cTn id="23" dur="500" fill="hold"/>
                                        <p:tgtEl>
                                          <p:spTgt spid="248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820"/>
                                        </p:tgtEl>
                                        <p:attrNameLst>
                                          <p:attrName>style.visibility</p:attrName>
                                        </p:attrNameLst>
                                      </p:cBhvr>
                                      <p:to>
                                        <p:strVal val="visible"/>
                                      </p:to>
                                    </p:set>
                                    <p:anim calcmode="lin" valueType="num">
                                      <p:cBhvr additive="base">
                                        <p:cTn id="26" dur="500" fill="hold"/>
                                        <p:tgtEl>
                                          <p:spTgt spid="24820"/>
                                        </p:tgtEl>
                                        <p:attrNameLst>
                                          <p:attrName>ppt_x</p:attrName>
                                        </p:attrNameLst>
                                      </p:cBhvr>
                                      <p:tavLst>
                                        <p:tav tm="0">
                                          <p:val>
                                            <p:strVal val="#ppt_x"/>
                                          </p:val>
                                        </p:tav>
                                        <p:tav tm="100000">
                                          <p:val>
                                            <p:strVal val="#ppt_x"/>
                                          </p:val>
                                        </p:tav>
                                      </p:tavLst>
                                    </p:anim>
                                    <p:anim calcmode="lin" valueType="num">
                                      <p:cBhvr additive="base">
                                        <p:cTn id="27" dur="500" fill="hold"/>
                                        <p:tgtEl>
                                          <p:spTgt spid="248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823"/>
                                        </p:tgtEl>
                                        <p:attrNameLst>
                                          <p:attrName>style.visibility</p:attrName>
                                        </p:attrNameLst>
                                      </p:cBhvr>
                                      <p:to>
                                        <p:strVal val="visible"/>
                                      </p:to>
                                    </p:set>
                                    <p:anim calcmode="lin" valueType="num">
                                      <p:cBhvr additive="base">
                                        <p:cTn id="30" dur="500" fill="hold"/>
                                        <p:tgtEl>
                                          <p:spTgt spid="24823"/>
                                        </p:tgtEl>
                                        <p:attrNameLst>
                                          <p:attrName>ppt_x</p:attrName>
                                        </p:attrNameLst>
                                      </p:cBhvr>
                                      <p:tavLst>
                                        <p:tav tm="0">
                                          <p:val>
                                            <p:strVal val="#ppt_x"/>
                                          </p:val>
                                        </p:tav>
                                        <p:tav tm="100000">
                                          <p:val>
                                            <p:strVal val="#ppt_x"/>
                                          </p:val>
                                        </p:tav>
                                      </p:tavLst>
                                    </p:anim>
                                    <p:anim calcmode="lin" valueType="num">
                                      <p:cBhvr additive="base">
                                        <p:cTn id="31" dur="500" fill="hold"/>
                                        <p:tgtEl>
                                          <p:spTgt spid="248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824"/>
                                        </p:tgtEl>
                                        <p:attrNameLst>
                                          <p:attrName>style.visibility</p:attrName>
                                        </p:attrNameLst>
                                      </p:cBhvr>
                                      <p:to>
                                        <p:strVal val="visible"/>
                                      </p:to>
                                    </p:set>
                                    <p:anim calcmode="lin" valueType="num">
                                      <p:cBhvr additive="base">
                                        <p:cTn id="34" dur="500" fill="hold"/>
                                        <p:tgtEl>
                                          <p:spTgt spid="24824"/>
                                        </p:tgtEl>
                                        <p:attrNameLst>
                                          <p:attrName>ppt_x</p:attrName>
                                        </p:attrNameLst>
                                      </p:cBhvr>
                                      <p:tavLst>
                                        <p:tav tm="0">
                                          <p:val>
                                            <p:strVal val="#ppt_x"/>
                                          </p:val>
                                        </p:tav>
                                        <p:tav tm="100000">
                                          <p:val>
                                            <p:strVal val="#ppt_x"/>
                                          </p:val>
                                        </p:tav>
                                      </p:tavLst>
                                    </p:anim>
                                    <p:anim calcmode="lin" valueType="num">
                                      <p:cBhvr additive="base">
                                        <p:cTn id="35" dur="500" fill="hold"/>
                                        <p:tgtEl>
                                          <p:spTgt spid="248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828"/>
                                        </p:tgtEl>
                                        <p:attrNameLst>
                                          <p:attrName>style.visibility</p:attrName>
                                        </p:attrNameLst>
                                      </p:cBhvr>
                                      <p:to>
                                        <p:strVal val="visible"/>
                                      </p:to>
                                    </p:set>
                                    <p:anim calcmode="lin" valueType="num">
                                      <p:cBhvr additive="base">
                                        <p:cTn id="40" dur="500" fill="hold"/>
                                        <p:tgtEl>
                                          <p:spTgt spid="24828"/>
                                        </p:tgtEl>
                                        <p:attrNameLst>
                                          <p:attrName>ppt_x</p:attrName>
                                        </p:attrNameLst>
                                      </p:cBhvr>
                                      <p:tavLst>
                                        <p:tav tm="0">
                                          <p:val>
                                            <p:strVal val="#ppt_x"/>
                                          </p:val>
                                        </p:tav>
                                        <p:tav tm="100000">
                                          <p:val>
                                            <p:strVal val="#ppt_x"/>
                                          </p:val>
                                        </p:tav>
                                      </p:tavLst>
                                    </p:anim>
                                    <p:anim calcmode="lin" valueType="num">
                                      <p:cBhvr additive="base">
                                        <p:cTn id="41" dur="500" fill="hold"/>
                                        <p:tgtEl>
                                          <p:spTgt spid="248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827"/>
                                        </p:tgtEl>
                                        <p:attrNameLst>
                                          <p:attrName>style.visibility</p:attrName>
                                        </p:attrNameLst>
                                      </p:cBhvr>
                                      <p:to>
                                        <p:strVal val="visible"/>
                                      </p:to>
                                    </p:set>
                                    <p:anim calcmode="lin" valueType="num">
                                      <p:cBhvr additive="base">
                                        <p:cTn id="44" dur="500" fill="hold"/>
                                        <p:tgtEl>
                                          <p:spTgt spid="24827"/>
                                        </p:tgtEl>
                                        <p:attrNameLst>
                                          <p:attrName>ppt_x</p:attrName>
                                        </p:attrNameLst>
                                      </p:cBhvr>
                                      <p:tavLst>
                                        <p:tav tm="0">
                                          <p:val>
                                            <p:strVal val="#ppt_x"/>
                                          </p:val>
                                        </p:tav>
                                        <p:tav tm="100000">
                                          <p:val>
                                            <p:strVal val="#ppt_x"/>
                                          </p:val>
                                        </p:tav>
                                      </p:tavLst>
                                    </p:anim>
                                    <p:anim calcmode="lin" valueType="num">
                                      <p:cBhvr additive="base">
                                        <p:cTn id="45" dur="500" fill="hold"/>
                                        <p:tgtEl>
                                          <p:spTgt spid="248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826"/>
                                        </p:tgtEl>
                                        <p:attrNameLst>
                                          <p:attrName>style.visibility</p:attrName>
                                        </p:attrNameLst>
                                      </p:cBhvr>
                                      <p:to>
                                        <p:strVal val="visible"/>
                                      </p:to>
                                    </p:set>
                                    <p:anim calcmode="lin" valueType="num">
                                      <p:cBhvr additive="base">
                                        <p:cTn id="48" dur="500" fill="hold"/>
                                        <p:tgtEl>
                                          <p:spTgt spid="24826"/>
                                        </p:tgtEl>
                                        <p:attrNameLst>
                                          <p:attrName>ppt_x</p:attrName>
                                        </p:attrNameLst>
                                      </p:cBhvr>
                                      <p:tavLst>
                                        <p:tav tm="0">
                                          <p:val>
                                            <p:strVal val="#ppt_x"/>
                                          </p:val>
                                        </p:tav>
                                        <p:tav tm="100000">
                                          <p:val>
                                            <p:strVal val="#ppt_x"/>
                                          </p:val>
                                        </p:tav>
                                      </p:tavLst>
                                    </p:anim>
                                    <p:anim calcmode="lin" valueType="num">
                                      <p:cBhvr additive="base">
                                        <p:cTn id="49" dur="500" fill="hold"/>
                                        <p:tgtEl>
                                          <p:spTgt spid="248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825"/>
                                        </p:tgtEl>
                                        <p:attrNameLst>
                                          <p:attrName>style.visibility</p:attrName>
                                        </p:attrNameLst>
                                      </p:cBhvr>
                                      <p:to>
                                        <p:strVal val="visible"/>
                                      </p:to>
                                    </p:set>
                                    <p:anim calcmode="lin" valueType="num">
                                      <p:cBhvr additive="base">
                                        <p:cTn id="52" dur="500" fill="hold"/>
                                        <p:tgtEl>
                                          <p:spTgt spid="24825"/>
                                        </p:tgtEl>
                                        <p:attrNameLst>
                                          <p:attrName>ppt_x</p:attrName>
                                        </p:attrNameLst>
                                      </p:cBhvr>
                                      <p:tavLst>
                                        <p:tav tm="0">
                                          <p:val>
                                            <p:strVal val="#ppt_x"/>
                                          </p:val>
                                        </p:tav>
                                        <p:tav tm="100000">
                                          <p:val>
                                            <p:strVal val="#ppt_x"/>
                                          </p:val>
                                        </p:tav>
                                      </p:tavLst>
                                    </p:anim>
                                    <p:anim calcmode="lin" valueType="num">
                                      <p:cBhvr additive="base">
                                        <p:cTn id="53" dur="500" fill="hold"/>
                                        <p:tgtEl>
                                          <p:spTgt spid="248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4829"/>
                                        </p:tgtEl>
                                        <p:attrNameLst>
                                          <p:attrName>style.visibility</p:attrName>
                                        </p:attrNameLst>
                                      </p:cBhvr>
                                      <p:to>
                                        <p:strVal val="visible"/>
                                      </p:to>
                                    </p:set>
                                    <p:anim calcmode="lin" valueType="num">
                                      <p:cBhvr additive="base">
                                        <p:cTn id="58" dur="500" fill="hold"/>
                                        <p:tgtEl>
                                          <p:spTgt spid="24829"/>
                                        </p:tgtEl>
                                        <p:attrNameLst>
                                          <p:attrName>ppt_x</p:attrName>
                                        </p:attrNameLst>
                                      </p:cBhvr>
                                      <p:tavLst>
                                        <p:tav tm="0">
                                          <p:val>
                                            <p:strVal val="#ppt_x"/>
                                          </p:val>
                                        </p:tav>
                                        <p:tav tm="100000">
                                          <p:val>
                                            <p:strVal val="#ppt_x"/>
                                          </p:val>
                                        </p:tav>
                                      </p:tavLst>
                                    </p:anim>
                                    <p:anim calcmode="lin" valueType="num">
                                      <p:cBhvr additive="base">
                                        <p:cTn id="59" dur="500" fill="hold"/>
                                        <p:tgtEl>
                                          <p:spTgt spid="2482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4830"/>
                                        </p:tgtEl>
                                        <p:attrNameLst>
                                          <p:attrName>style.visibility</p:attrName>
                                        </p:attrNameLst>
                                      </p:cBhvr>
                                      <p:to>
                                        <p:strVal val="visible"/>
                                      </p:to>
                                    </p:set>
                                    <p:anim calcmode="lin" valueType="num">
                                      <p:cBhvr additive="base">
                                        <p:cTn id="64" dur="500" fill="hold"/>
                                        <p:tgtEl>
                                          <p:spTgt spid="24830"/>
                                        </p:tgtEl>
                                        <p:attrNameLst>
                                          <p:attrName>ppt_x</p:attrName>
                                        </p:attrNameLst>
                                      </p:cBhvr>
                                      <p:tavLst>
                                        <p:tav tm="0">
                                          <p:val>
                                            <p:strVal val="#ppt_x"/>
                                          </p:val>
                                        </p:tav>
                                        <p:tav tm="100000">
                                          <p:val>
                                            <p:strVal val="#ppt_x"/>
                                          </p:val>
                                        </p:tav>
                                      </p:tavLst>
                                    </p:anim>
                                    <p:anim calcmode="lin" valueType="num">
                                      <p:cBhvr additive="base">
                                        <p:cTn id="65" dur="500" fill="hold"/>
                                        <p:tgtEl>
                                          <p:spTgt spid="248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4831"/>
                                        </p:tgtEl>
                                        <p:attrNameLst>
                                          <p:attrName>style.visibility</p:attrName>
                                        </p:attrNameLst>
                                      </p:cBhvr>
                                      <p:to>
                                        <p:strVal val="visible"/>
                                      </p:to>
                                    </p:set>
                                    <p:anim calcmode="lin" valueType="num">
                                      <p:cBhvr additive="base">
                                        <p:cTn id="70" dur="500" fill="hold"/>
                                        <p:tgtEl>
                                          <p:spTgt spid="24831"/>
                                        </p:tgtEl>
                                        <p:attrNameLst>
                                          <p:attrName>ppt_x</p:attrName>
                                        </p:attrNameLst>
                                      </p:cBhvr>
                                      <p:tavLst>
                                        <p:tav tm="0">
                                          <p:val>
                                            <p:strVal val="#ppt_x"/>
                                          </p:val>
                                        </p:tav>
                                        <p:tav tm="100000">
                                          <p:val>
                                            <p:strVal val="#ppt_x"/>
                                          </p:val>
                                        </p:tav>
                                      </p:tavLst>
                                    </p:anim>
                                    <p:anim calcmode="lin" valueType="num">
                                      <p:cBhvr additive="base">
                                        <p:cTn id="71" dur="500" fill="hold"/>
                                        <p:tgtEl>
                                          <p:spTgt spid="24831"/>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24832"/>
                                        </p:tgtEl>
                                        <p:attrNameLst>
                                          <p:attrName>style.visibility</p:attrName>
                                        </p:attrNameLst>
                                      </p:cBhvr>
                                      <p:to>
                                        <p:strVal val="visible"/>
                                      </p:to>
                                    </p:set>
                                    <p:anim calcmode="lin" valueType="num">
                                      <p:cBhvr additive="base">
                                        <p:cTn id="75" dur="500" fill="hold"/>
                                        <p:tgtEl>
                                          <p:spTgt spid="24832"/>
                                        </p:tgtEl>
                                        <p:attrNameLst>
                                          <p:attrName>ppt_x</p:attrName>
                                        </p:attrNameLst>
                                      </p:cBhvr>
                                      <p:tavLst>
                                        <p:tav tm="0">
                                          <p:val>
                                            <p:strVal val="#ppt_x"/>
                                          </p:val>
                                        </p:tav>
                                        <p:tav tm="100000">
                                          <p:val>
                                            <p:strVal val="#ppt_x"/>
                                          </p:val>
                                        </p:tav>
                                      </p:tavLst>
                                    </p:anim>
                                    <p:anim calcmode="lin" valueType="num">
                                      <p:cBhvr additive="base">
                                        <p:cTn id="76" dur="500" fill="hold"/>
                                        <p:tgtEl>
                                          <p:spTgt spid="248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4833"/>
                                        </p:tgtEl>
                                        <p:attrNameLst>
                                          <p:attrName>style.visibility</p:attrName>
                                        </p:attrNameLst>
                                      </p:cBhvr>
                                      <p:to>
                                        <p:strVal val="visible"/>
                                      </p:to>
                                    </p:set>
                                    <p:anim calcmode="lin" valueType="num">
                                      <p:cBhvr additive="base">
                                        <p:cTn id="81" dur="500" fill="hold"/>
                                        <p:tgtEl>
                                          <p:spTgt spid="24833"/>
                                        </p:tgtEl>
                                        <p:attrNameLst>
                                          <p:attrName>ppt_x</p:attrName>
                                        </p:attrNameLst>
                                      </p:cBhvr>
                                      <p:tavLst>
                                        <p:tav tm="0">
                                          <p:val>
                                            <p:strVal val="#ppt_x"/>
                                          </p:val>
                                        </p:tav>
                                        <p:tav tm="100000">
                                          <p:val>
                                            <p:strVal val="#ppt_x"/>
                                          </p:val>
                                        </p:tav>
                                      </p:tavLst>
                                    </p:anim>
                                    <p:anim calcmode="lin" valueType="num">
                                      <p:cBhvr additive="base">
                                        <p:cTn id="82" dur="500" fill="hold"/>
                                        <p:tgtEl>
                                          <p:spTgt spid="2483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4834"/>
                                        </p:tgtEl>
                                        <p:attrNameLst>
                                          <p:attrName>style.visibility</p:attrName>
                                        </p:attrNameLst>
                                      </p:cBhvr>
                                      <p:to>
                                        <p:strVal val="visible"/>
                                      </p:to>
                                    </p:set>
                                    <p:anim calcmode="lin" valueType="num">
                                      <p:cBhvr additive="base">
                                        <p:cTn id="87" dur="500" fill="hold"/>
                                        <p:tgtEl>
                                          <p:spTgt spid="24834"/>
                                        </p:tgtEl>
                                        <p:attrNameLst>
                                          <p:attrName>ppt_x</p:attrName>
                                        </p:attrNameLst>
                                      </p:cBhvr>
                                      <p:tavLst>
                                        <p:tav tm="0">
                                          <p:val>
                                            <p:strVal val="#ppt_x"/>
                                          </p:val>
                                        </p:tav>
                                        <p:tav tm="100000">
                                          <p:val>
                                            <p:strVal val="#ppt_x"/>
                                          </p:val>
                                        </p:tav>
                                      </p:tavLst>
                                    </p:anim>
                                    <p:anim calcmode="lin" valueType="num">
                                      <p:cBhvr additive="base">
                                        <p:cTn id="88" dur="500" fill="hold"/>
                                        <p:tgtEl>
                                          <p:spTgt spid="2483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4835"/>
                                        </p:tgtEl>
                                        <p:attrNameLst>
                                          <p:attrName>style.visibility</p:attrName>
                                        </p:attrNameLst>
                                      </p:cBhvr>
                                      <p:to>
                                        <p:strVal val="visible"/>
                                      </p:to>
                                    </p:set>
                                    <p:anim calcmode="lin" valueType="num">
                                      <p:cBhvr additive="base">
                                        <p:cTn id="93" dur="500" fill="hold"/>
                                        <p:tgtEl>
                                          <p:spTgt spid="24835"/>
                                        </p:tgtEl>
                                        <p:attrNameLst>
                                          <p:attrName>ppt_x</p:attrName>
                                        </p:attrNameLst>
                                      </p:cBhvr>
                                      <p:tavLst>
                                        <p:tav tm="0">
                                          <p:val>
                                            <p:strVal val="#ppt_x"/>
                                          </p:val>
                                        </p:tav>
                                        <p:tav tm="100000">
                                          <p:val>
                                            <p:strVal val="#ppt_x"/>
                                          </p:val>
                                        </p:tav>
                                      </p:tavLst>
                                    </p:anim>
                                    <p:anim calcmode="lin" valueType="num">
                                      <p:cBhvr additive="base">
                                        <p:cTn id="94" dur="500" fill="hold"/>
                                        <p:tgtEl>
                                          <p:spTgt spid="2483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837"/>
                                        </p:tgtEl>
                                        <p:attrNameLst>
                                          <p:attrName>style.visibility</p:attrName>
                                        </p:attrNameLst>
                                      </p:cBhvr>
                                      <p:to>
                                        <p:strVal val="visible"/>
                                      </p:to>
                                    </p:set>
                                    <p:anim calcmode="lin" valueType="num">
                                      <p:cBhvr additive="base">
                                        <p:cTn id="97" dur="500" fill="hold"/>
                                        <p:tgtEl>
                                          <p:spTgt spid="24837"/>
                                        </p:tgtEl>
                                        <p:attrNameLst>
                                          <p:attrName>ppt_x</p:attrName>
                                        </p:attrNameLst>
                                      </p:cBhvr>
                                      <p:tavLst>
                                        <p:tav tm="0">
                                          <p:val>
                                            <p:strVal val="#ppt_x"/>
                                          </p:val>
                                        </p:tav>
                                        <p:tav tm="100000">
                                          <p:val>
                                            <p:strVal val="#ppt_x"/>
                                          </p:val>
                                        </p:tav>
                                      </p:tavLst>
                                    </p:anim>
                                    <p:anim calcmode="lin" valueType="num">
                                      <p:cBhvr additive="base">
                                        <p:cTn id="98" dur="500" fill="hold"/>
                                        <p:tgtEl>
                                          <p:spTgt spid="2483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836"/>
                                        </p:tgtEl>
                                        <p:attrNameLst>
                                          <p:attrName>style.visibility</p:attrName>
                                        </p:attrNameLst>
                                      </p:cBhvr>
                                      <p:to>
                                        <p:strVal val="visible"/>
                                      </p:to>
                                    </p:set>
                                    <p:anim calcmode="lin" valueType="num">
                                      <p:cBhvr additive="base">
                                        <p:cTn id="101" dur="500" fill="hold"/>
                                        <p:tgtEl>
                                          <p:spTgt spid="24836"/>
                                        </p:tgtEl>
                                        <p:attrNameLst>
                                          <p:attrName>ppt_x</p:attrName>
                                        </p:attrNameLst>
                                      </p:cBhvr>
                                      <p:tavLst>
                                        <p:tav tm="0">
                                          <p:val>
                                            <p:strVal val="#ppt_x"/>
                                          </p:val>
                                        </p:tav>
                                        <p:tav tm="100000">
                                          <p:val>
                                            <p:strVal val="#ppt_x"/>
                                          </p:val>
                                        </p:tav>
                                      </p:tavLst>
                                    </p:anim>
                                    <p:anim calcmode="lin" valueType="num">
                                      <p:cBhvr additive="base">
                                        <p:cTn id="102" dur="500" fill="hold"/>
                                        <p:tgtEl>
                                          <p:spTgt spid="24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03" grpId="0"/>
      <p:bldP spid="24814" grpId="0"/>
      <p:bldP spid="24818" grpId="0"/>
      <p:bldP spid="24820" grpId="0"/>
      <p:bldP spid="24823" grpId="0"/>
      <p:bldP spid="24824" grpId="0"/>
      <p:bldP spid="24825" grpId="0"/>
      <p:bldP spid="24826" grpId="0"/>
      <p:bldP spid="24827" grpId="0"/>
      <p:bldP spid="24828" grpId="0"/>
      <p:bldP spid="24829" grpId="0"/>
      <p:bldP spid="24830" grpId="0"/>
      <p:bldP spid="24831" grpId="0"/>
      <p:bldP spid="24832" grpId="0"/>
      <p:bldP spid="24833" grpId="0"/>
      <p:bldP spid="24834" grpId="0"/>
      <p:bldP spid="24835" grpId="0"/>
      <p:bldP spid="24836" grpId="0"/>
      <p:bldP spid="2483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2"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3"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4"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5"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6"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7"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8"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9" name="Text Box 12"/>
          <p:cNvSpPr txBox="1">
            <a:spLocks noChangeArrowheads="1"/>
          </p:cNvSpPr>
          <p:nvPr/>
        </p:nvSpPr>
        <p:spPr bwMode="auto">
          <a:xfrm>
            <a:off x="142876" y="571501"/>
            <a:ext cx="16163924"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a:solidFill>
                  <a:srgbClr val="FF0000"/>
                </a:solidFill>
                <a:latin typeface="Times New Roman" pitchFamily="18" charset="0"/>
                <a:cs typeface="Times New Roman" pitchFamily="18" charset="0"/>
              </a:rPr>
              <a:t>SỰ ĐA DẠNG Ở CHÂN KHỚP</a:t>
            </a:r>
          </a:p>
        </p:txBody>
      </p:sp>
      <p:sp>
        <p:nvSpPr>
          <p:cNvPr id="35850" name="Text Box 16"/>
          <p:cNvSpPr txBox="1">
            <a:spLocks noChangeArrowheads="1"/>
          </p:cNvSpPr>
          <p:nvPr/>
        </p:nvSpPr>
        <p:spPr bwMode="auto">
          <a:xfrm>
            <a:off x="142876" y="1828801"/>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a:solidFill>
                  <a:srgbClr val="FF0000"/>
                </a:solidFill>
                <a:latin typeface="Times New Roman" pitchFamily="18" charset="0"/>
                <a:cs typeface="Times New Roman" pitchFamily="18" charset="0"/>
              </a:rPr>
              <a:t>Đa</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
        <p:nvSpPr>
          <p:cNvPr id="13" name="Rectangle 7"/>
          <p:cNvSpPr>
            <a:spLocks noChangeArrowheads="1"/>
          </p:cNvSpPr>
          <p:nvPr/>
        </p:nvSpPr>
        <p:spPr bwMode="auto">
          <a:xfrm>
            <a:off x="685800" y="3702845"/>
            <a:ext cx="15697200" cy="5089304"/>
          </a:xfrm>
          <a:prstGeom prst="rect">
            <a:avLst/>
          </a:prstGeom>
          <a:ln/>
        </p:spPr>
        <p:style>
          <a:lnRef idx="1">
            <a:schemeClr val="accent3"/>
          </a:lnRef>
          <a:fillRef idx="2">
            <a:schemeClr val="accent3"/>
          </a:fillRef>
          <a:effectRef idx="1">
            <a:schemeClr val="accent3"/>
          </a:effectRef>
          <a:fontRef idx="minor">
            <a:schemeClr val="dk1"/>
          </a:fontRef>
        </p:style>
        <p:txBody>
          <a:bodyPr lIns="163284" tIns="81642" rIns="163284" bIns="81642">
            <a:spAutoFit/>
          </a:bodyPr>
          <a:lstStyle/>
          <a:p>
            <a:pPr>
              <a:defRPr/>
            </a:pPr>
            <a:r>
              <a:rPr lang="en-US" altLang="en-US" sz="6400">
                <a:solidFill>
                  <a:srgbClr val="0000FF"/>
                </a:solidFill>
                <a:latin typeface=".VnArial" pitchFamily="34" charset="0"/>
              </a:rPr>
              <a:t>	</a:t>
            </a:r>
            <a:r>
              <a:rPr lang="vi-VN" sz="6400"/>
              <a:t>Nhờ sự thích nghi với điều kiện sống và môi trường sống khác nhau mà chân khớp rất đa dạng về cấu tạo, môi trường sống và tập tính.</a:t>
            </a:r>
          </a:p>
          <a:p>
            <a:pPr>
              <a:defRPr/>
            </a:pPr>
            <a:endParaRPr lang="en-US" altLang="en-US" sz="6400">
              <a:solidFill>
                <a:srgbClr val="0000FF"/>
              </a:solidFill>
              <a:latin typeface=".VnArial" pitchFamily="34" charset="0"/>
            </a:endParaRPr>
          </a:p>
        </p:txBody>
      </p:sp>
      <p:sp>
        <p:nvSpPr>
          <p:cNvPr id="14" name="AutoShape 6"/>
          <p:cNvSpPr>
            <a:spLocks noChangeArrowheads="1"/>
          </p:cNvSpPr>
          <p:nvPr/>
        </p:nvSpPr>
        <p:spPr bwMode="auto">
          <a:xfrm>
            <a:off x="4114800" y="3512345"/>
            <a:ext cx="10820400" cy="5403056"/>
          </a:xfrm>
          <a:prstGeom prst="wedgeRoundRectCallout">
            <a:avLst>
              <a:gd name="adj1" fmla="val 3051"/>
              <a:gd name="adj2" fmla="val 65625"/>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lIns="163284" tIns="81642" rIns="163284" bIns="81642"/>
          <a:lstStyle/>
          <a:p>
            <a:pPr>
              <a:defRPr/>
            </a:pPr>
            <a:r>
              <a:rPr lang="en-US" sz="6400"/>
              <a:t>Qua phần 1 và 2, các em hãy cho biết</a:t>
            </a:r>
            <a:r>
              <a:rPr lang="en-US" sz="6400" i="1"/>
              <a:t>: </a:t>
            </a:r>
          </a:p>
          <a:p>
            <a:pPr>
              <a:defRPr/>
            </a:pPr>
            <a:r>
              <a:rPr lang="vi-VN" sz="6400" i="1"/>
              <a:t>Vì sao chân khớp rất đa dạng về cấu tạo, môi trường sống và tập tính? </a:t>
            </a:r>
          </a:p>
        </p:txBody>
      </p:sp>
    </p:spTree>
    <p:extLst>
      <p:ext uri="{BB962C8B-B14F-4D97-AF65-F5344CB8AC3E}">
        <p14:creationId xmlns:p14="http://schemas.microsoft.com/office/powerpoint/2010/main" val="31870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Kiến Argentina">
            <a:hlinkClick r:id="rId2" action="ppaction://hlinkfile"/>
          </p:cNvPr>
          <p:cNvPicPr>
            <a:picLocks noGrp="1" noChangeAspect="1" noChangeArrowheads="1"/>
          </p:cNvPicPr>
          <p:nvPr>
            <p:ph type="title"/>
          </p:nvPr>
        </p:nvPicPr>
        <p:blipFill>
          <a:blip r:embed="rId3"/>
          <a:srcRect/>
          <a:stretch>
            <a:fillRect/>
          </a:stretch>
        </p:blipFill>
        <p:spPr>
          <a:xfrm>
            <a:off x="2587627" y="411957"/>
            <a:ext cx="12347574" cy="6296025"/>
          </a:xfrm>
        </p:spPr>
      </p:pic>
      <p:sp>
        <p:nvSpPr>
          <p:cNvPr id="109573" name="Rectangle 5"/>
          <p:cNvSpPr>
            <a:spLocks noChangeArrowheads="1"/>
          </p:cNvSpPr>
          <p:nvPr/>
        </p:nvSpPr>
        <p:spPr bwMode="auto">
          <a:xfrm>
            <a:off x="1371600" y="7086600"/>
            <a:ext cx="16459200" cy="1714500"/>
          </a:xfrm>
          <a:prstGeom prst="rect">
            <a:avLst/>
          </a:prstGeom>
          <a:noFill/>
          <a:ln w="9525">
            <a:noFill/>
            <a:miter lim="800000"/>
            <a:headEnd/>
            <a:tailEnd/>
          </a:ln>
        </p:spPr>
        <p:txBody>
          <a:bodyPr lIns="163284" tIns="81642" rIns="163284" bIns="81642" anchor="ctr"/>
          <a:lstStyle/>
          <a:p>
            <a:pPr algn="ctr"/>
            <a:r>
              <a:rPr lang="en-US" altLang="en-US" sz="7900" b="1">
                <a:solidFill>
                  <a:schemeClr val="tx2"/>
                </a:solidFill>
                <a:latin typeface="Times New Roman" pitchFamily="18" charset="0"/>
              </a:rPr>
              <a:t>Chăm sóc  thế hệ sau</a:t>
            </a:r>
            <a:endParaRPr lang="en-US" altLang="en-US" sz="7900">
              <a:solidFill>
                <a:schemeClr val="tx2"/>
              </a:solidFill>
              <a:latin typeface="Times New Roman" pitchFamily="18" charset="0"/>
            </a:endParaRPr>
          </a:p>
        </p:txBody>
      </p:sp>
      <p:sp>
        <p:nvSpPr>
          <p:cNvPr id="109597" name="Text Box 29"/>
          <p:cNvSpPr txBox="1">
            <a:spLocks noChangeArrowheads="1"/>
          </p:cNvSpPr>
          <p:nvPr/>
        </p:nvSpPr>
        <p:spPr bwMode="auto">
          <a:xfrm>
            <a:off x="914400" y="909638"/>
            <a:ext cx="14498444" cy="1257485"/>
          </a:xfrm>
          <a:prstGeom prst="rect">
            <a:avLst/>
          </a:prstGeom>
          <a:noFill/>
          <a:ln>
            <a:noFill/>
          </a:ln>
          <a:effectLst/>
        </p:spPr>
        <p:txBody>
          <a:bodyPr wrap="none"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eaLnBrk="1" hangingPunct="1">
              <a:defRPr/>
            </a:pPr>
            <a:r>
              <a:rPr lang="en-US" altLang="en-US" sz="7100" b="1">
                <a:solidFill>
                  <a:srgbClr val="FF0000"/>
                </a:solidFill>
                <a:effectLst>
                  <a:outerShdw blurRad="38100" dist="38100" dir="2700000" algn="tl">
                    <a:srgbClr val="C0C0C0"/>
                  </a:outerShdw>
                </a:effectLst>
              </a:rPr>
              <a:t>MỘT SỐ TẬP TÍNH Ở LOÀI KIẾN</a:t>
            </a:r>
          </a:p>
        </p:txBody>
      </p:sp>
    </p:spTree>
    <p:extLst>
      <p:ext uri="{BB962C8B-B14F-4D97-AF65-F5344CB8AC3E}">
        <p14:creationId xmlns:p14="http://schemas.microsoft.com/office/powerpoint/2010/main" val="935952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checkerboard(across)">
                                      <p:cBhvr>
                                        <p:cTn id="7" dur="500"/>
                                        <p:tgtEl>
                                          <p:spTgt spid="109573"/>
                                        </p:tgtEl>
                                      </p:cBhvr>
                                    </p:animEffect>
                                  </p:childTnLst>
                                </p:cTn>
                              </p:par>
                              <p:par>
                                <p:cTn id="8" presetID="3" presetClass="exit" presetSubtype="10" fill="hold" grpId="0" nodeType="withEffect">
                                  <p:stCondLst>
                                    <p:cond delay="0"/>
                                  </p:stCondLst>
                                  <p:childTnLst>
                                    <p:animEffect transition="out" filter="blinds(horizontal)">
                                      <p:cBhvr>
                                        <p:cTn id="9" dur="500"/>
                                        <p:tgtEl>
                                          <p:spTgt spid="109597"/>
                                        </p:tgtEl>
                                      </p:cBhvr>
                                    </p:animEffect>
                                    <p:set>
                                      <p:cBhvr>
                                        <p:cTn id="10" dur="1" fill="hold">
                                          <p:stCondLst>
                                            <p:cond delay="499"/>
                                          </p:stCondLst>
                                        </p:cTn>
                                        <p:tgtEl>
                                          <p:spTgt spid="109597"/>
                                        </p:tgtEl>
                                        <p:attrNameLst>
                                          <p:attrName>style.visibility</p:attrName>
                                        </p:attrNameLst>
                                      </p:cBhvr>
                                      <p:to>
                                        <p:strVal val="hidden"/>
                                      </p:to>
                                    </p:set>
                                  </p:childTnLst>
                                </p:cTn>
                              </p:par>
                              <p:par>
                                <p:cTn id="11" presetID="5" presetClass="entr" presetSubtype="10" fill="hold" nodeType="withEffect">
                                  <p:stCondLst>
                                    <p:cond delay="0"/>
                                  </p:stCondLst>
                                  <p:childTnLst>
                                    <p:set>
                                      <p:cBhvr>
                                        <p:cTn id="12" dur="1" fill="hold">
                                          <p:stCondLst>
                                            <p:cond delay="0"/>
                                          </p:stCondLst>
                                        </p:cTn>
                                        <p:tgtEl>
                                          <p:spTgt spid="109572"/>
                                        </p:tgtEl>
                                        <p:attrNameLst>
                                          <p:attrName>style.visibility</p:attrName>
                                        </p:attrNameLst>
                                      </p:cBhvr>
                                      <p:to>
                                        <p:strVal val="visible"/>
                                      </p:to>
                                    </p:set>
                                    <p:animEffect transition="in" filter="checkerboard(across)">
                                      <p:cBhvr>
                                        <p:cTn id="13"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P spid="10959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altLang="en-US" b="1">
                <a:latin typeface="Times New Roman" pitchFamily="18" charset="0"/>
              </a:rPr>
              <a:t>Tấn công kẻ đột nhập</a:t>
            </a:r>
          </a:p>
        </p:txBody>
      </p:sp>
      <p:pic>
        <p:nvPicPr>
          <p:cNvPr id="37890" name="Picture 4" descr="kiến "/>
          <p:cNvPicPr>
            <a:picLocks noGrp="1" noChangeAspect="1" noChangeArrowheads="1"/>
          </p:cNvPicPr>
          <p:nvPr>
            <p:ph type="body" idx="1"/>
          </p:nvPr>
        </p:nvPicPr>
        <p:blipFill>
          <a:blip r:embed="rId2"/>
          <a:srcRect/>
          <a:stretch>
            <a:fillRect/>
          </a:stretch>
        </p:blipFill>
        <p:spPr>
          <a:xfrm>
            <a:off x="2590800" y="2514601"/>
            <a:ext cx="12649200" cy="6617495"/>
          </a:xfrm>
        </p:spPr>
      </p:pic>
    </p:spTree>
    <p:extLst>
      <p:ext uri="{BB962C8B-B14F-4D97-AF65-F5344CB8AC3E}">
        <p14:creationId xmlns:p14="http://schemas.microsoft.com/office/powerpoint/2010/main" val="4071846952"/>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normAutofit fontScale="90000"/>
          </a:bodyPr>
          <a:lstStyle/>
          <a:p>
            <a:pPr eaLnBrk="1" hangingPunct="1"/>
            <a:r>
              <a:rPr lang="en-US" altLang="en-US" sz="6400" b="1">
                <a:latin typeface="Times New Roman" pitchFamily="18" charset="0"/>
              </a:rPr>
              <a:t>Một "xã hội" hoàn hảo</a:t>
            </a:r>
            <a:br>
              <a:rPr lang="en-US" altLang="en-US" sz="6400" b="1">
                <a:latin typeface="Times New Roman" pitchFamily="18" charset="0"/>
              </a:rPr>
            </a:br>
            <a:r>
              <a:rPr lang="en-US" altLang="en-US" sz="6400" b="1">
                <a:latin typeface="Times New Roman" pitchFamily="18" charset="0"/>
              </a:rPr>
              <a:t>Có sự phân công lao động</a:t>
            </a:r>
          </a:p>
        </p:txBody>
      </p:sp>
      <p:pic>
        <p:nvPicPr>
          <p:cNvPr id="38914" name="Picture 4" descr="kiến và lỗ châu mai"/>
          <p:cNvPicPr>
            <a:picLocks noGrp="1" noChangeAspect="1" noChangeArrowheads="1"/>
          </p:cNvPicPr>
          <p:nvPr>
            <p:ph type="body" idx="1"/>
          </p:nvPr>
        </p:nvPicPr>
        <p:blipFill>
          <a:blip r:embed="rId2"/>
          <a:srcRect/>
          <a:stretch>
            <a:fillRect/>
          </a:stretch>
        </p:blipFill>
        <p:spPr>
          <a:xfrm>
            <a:off x="1524000" y="2971800"/>
            <a:ext cx="7620000" cy="3914775"/>
          </a:xfrm>
        </p:spPr>
      </p:pic>
      <p:pic>
        <p:nvPicPr>
          <p:cNvPr id="38915" name="Picture 5" descr="181110ant04"/>
          <p:cNvPicPr>
            <a:picLocks noChangeAspect="1" noChangeArrowheads="1"/>
          </p:cNvPicPr>
          <p:nvPr/>
        </p:nvPicPr>
        <p:blipFill>
          <a:blip r:embed="rId3"/>
          <a:srcRect/>
          <a:stretch>
            <a:fillRect/>
          </a:stretch>
        </p:blipFill>
        <p:spPr bwMode="auto">
          <a:xfrm>
            <a:off x="11372851" y="2543175"/>
            <a:ext cx="5238750" cy="6486525"/>
          </a:xfrm>
          <a:prstGeom prst="rect">
            <a:avLst/>
          </a:prstGeom>
          <a:noFill/>
          <a:ln w="9525">
            <a:noFill/>
            <a:miter lim="800000"/>
            <a:headEnd/>
            <a:tailEnd/>
          </a:ln>
        </p:spPr>
      </p:pic>
    </p:spTree>
    <p:extLst>
      <p:ext uri="{BB962C8B-B14F-4D97-AF65-F5344CB8AC3E}">
        <p14:creationId xmlns:p14="http://schemas.microsoft.com/office/powerpoint/2010/main" val="3073804387"/>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4974</TotalTime>
  <Words>5761</Words>
  <Application>Microsoft Office PowerPoint</Application>
  <PresentationFormat>Custom</PresentationFormat>
  <Paragraphs>843</Paragraphs>
  <Slides>115</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115</vt:i4>
      </vt:variant>
    </vt:vector>
  </HeadingPairs>
  <TitlesOfParts>
    <vt:vector size="127" baseType="lpstr">
      <vt:lpstr>.VnArial</vt:lpstr>
      <vt:lpstr>Cormorant Garamond Light</vt:lpstr>
      <vt:lpstr>Dekko</vt:lpstr>
      <vt:lpstr>VNI-Times</vt:lpstr>
      <vt:lpstr>.VnTime</vt:lpstr>
      <vt:lpstr>Arial</vt:lpstr>
      <vt:lpstr>.VnSouthern</vt:lpstr>
      <vt:lpstr>Quicksand</vt:lpstr>
      <vt:lpstr>Wingdings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VÀ TÁC HẠI CỦA NGÀNH RUỘT KHOANG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NGÀNH GIUN ĐỐT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Ngành Thân mềm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Ngành Chân khớp</vt:lpstr>
      <vt:lpstr>PowerPoint Presentation</vt:lpstr>
      <vt:lpstr>PowerPoint Presentation</vt:lpstr>
      <vt:lpstr>PowerPoint Presentation</vt:lpstr>
      <vt:lpstr>PowerPoint Presentation</vt:lpstr>
      <vt:lpstr> SỰ ĐA DẠNG Ở CHÂN KHỚP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Tấn công kẻ đột nhập</vt:lpstr>
      <vt:lpstr>Một "xã hội" hoàn hảo Có sự phân công lao động</vt:lpstr>
      <vt:lpstr>Bảo vệ các đối tác </vt:lpstr>
      <vt:lpstr>Số lượng cá thể khổng lồ</vt:lpstr>
      <vt:lpstr> 3. Diễn viên xiếc tài ba </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TỰ LUẬN</vt:lpstr>
      <vt:lpstr>Hoàn thiện bảng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Administrator</cp:lastModifiedBy>
  <cp:revision>41</cp:revision>
  <dcterms:created xsi:type="dcterms:W3CDTF">2006-08-16T00:00:00Z</dcterms:created>
  <dcterms:modified xsi:type="dcterms:W3CDTF">2022-03-08T12:22:02Z</dcterms:modified>
  <dc:identifier>DAE1kSjlLOs</dc:identifier>
</cp:coreProperties>
</file>