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88825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24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48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71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95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619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43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67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90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>
          <p15:clr>
            <a:srgbClr val="A4A3A4"/>
          </p15:clr>
        </p15:guide>
        <p15:guide id="2" pos="19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4" d="100"/>
          <a:sy n="104" d="100"/>
        </p:scale>
        <p:origin x="756" y="96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F2925-D840-4216-ABBB-34AAA6147AC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0DD85-6C77-4B4F-AE76-9B1D69AB4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0DD85-6C77-4B4F-AE76-9B1D69AB4E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7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1420283"/>
            <a:ext cx="518025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162" y="2590800"/>
            <a:ext cx="4266089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8449" y="183092"/>
            <a:ext cx="1371243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21" y="183092"/>
            <a:ext cx="4012155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16" y="2937934"/>
            <a:ext cx="5180251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16" y="1937809"/>
            <a:ext cx="5180251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17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8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61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3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0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77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066800"/>
            <a:ext cx="269169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7993" y="1066800"/>
            <a:ext cx="269169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23409"/>
            <a:ext cx="269275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24" indent="0">
              <a:buNone/>
              <a:defRPr sz="1300" b="1"/>
            </a:lvl2pPr>
            <a:lvl3pPr marL="609448" indent="0">
              <a:buNone/>
              <a:defRPr sz="1200" b="1"/>
            </a:lvl3pPr>
            <a:lvl4pPr marL="914171" indent="0">
              <a:buNone/>
              <a:defRPr sz="1100" b="1"/>
            </a:lvl4pPr>
            <a:lvl5pPr marL="1218895" indent="0">
              <a:buNone/>
              <a:defRPr sz="1100" b="1"/>
            </a:lvl5pPr>
            <a:lvl6pPr marL="1523619" indent="0">
              <a:buNone/>
              <a:defRPr sz="1100" b="1"/>
            </a:lvl6pPr>
            <a:lvl7pPr marL="1828343" indent="0">
              <a:buNone/>
              <a:defRPr sz="1100" b="1"/>
            </a:lvl7pPr>
            <a:lvl8pPr marL="2133067" indent="0">
              <a:buNone/>
              <a:defRPr sz="1100" b="1"/>
            </a:lvl8pPr>
            <a:lvl9pPr marL="2437790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21" y="1449917"/>
            <a:ext cx="269275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5877" y="1023409"/>
            <a:ext cx="2693815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24" indent="0">
              <a:buNone/>
              <a:defRPr sz="1300" b="1"/>
            </a:lvl2pPr>
            <a:lvl3pPr marL="609448" indent="0">
              <a:buNone/>
              <a:defRPr sz="1200" b="1"/>
            </a:lvl3pPr>
            <a:lvl4pPr marL="914171" indent="0">
              <a:buNone/>
              <a:defRPr sz="1100" b="1"/>
            </a:lvl4pPr>
            <a:lvl5pPr marL="1218895" indent="0">
              <a:buNone/>
              <a:defRPr sz="1100" b="1"/>
            </a:lvl5pPr>
            <a:lvl6pPr marL="1523619" indent="0">
              <a:buNone/>
              <a:defRPr sz="1100" b="1"/>
            </a:lvl6pPr>
            <a:lvl7pPr marL="1828343" indent="0">
              <a:buNone/>
              <a:defRPr sz="1100" b="1"/>
            </a:lvl7pPr>
            <a:lvl8pPr marL="2133067" indent="0">
              <a:buNone/>
              <a:defRPr sz="1100" b="1"/>
            </a:lvl8pPr>
            <a:lvl9pPr marL="2437790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5877" y="1449917"/>
            <a:ext cx="2693815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82033"/>
            <a:ext cx="2005020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746" y="182034"/>
            <a:ext cx="3406946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956734"/>
            <a:ext cx="2005020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24" indent="0">
              <a:buNone/>
              <a:defRPr sz="800"/>
            </a:lvl2pPr>
            <a:lvl3pPr marL="609448" indent="0">
              <a:buNone/>
              <a:defRPr sz="700"/>
            </a:lvl3pPr>
            <a:lvl4pPr marL="914171" indent="0">
              <a:buNone/>
              <a:defRPr sz="600"/>
            </a:lvl4pPr>
            <a:lvl5pPr marL="1218895" indent="0">
              <a:buNone/>
              <a:defRPr sz="600"/>
            </a:lvl5pPr>
            <a:lvl6pPr marL="1523619" indent="0">
              <a:buNone/>
              <a:defRPr sz="600"/>
            </a:lvl6pPr>
            <a:lvl7pPr marL="1828343" indent="0">
              <a:buNone/>
              <a:defRPr sz="600"/>
            </a:lvl7pPr>
            <a:lvl8pPr marL="2133067" indent="0">
              <a:buNone/>
              <a:defRPr sz="600"/>
            </a:lvl8pPr>
            <a:lvl9pPr marL="24377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547" y="3200400"/>
            <a:ext cx="3656648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547" y="408517"/>
            <a:ext cx="3656648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24" indent="0">
              <a:buNone/>
              <a:defRPr sz="1900"/>
            </a:lvl2pPr>
            <a:lvl3pPr marL="609448" indent="0">
              <a:buNone/>
              <a:defRPr sz="1600"/>
            </a:lvl3pPr>
            <a:lvl4pPr marL="914171" indent="0">
              <a:buNone/>
              <a:defRPr sz="1300"/>
            </a:lvl4pPr>
            <a:lvl5pPr marL="1218895" indent="0">
              <a:buNone/>
              <a:defRPr sz="1300"/>
            </a:lvl5pPr>
            <a:lvl6pPr marL="1523619" indent="0">
              <a:buNone/>
              <a:defRPr sz="1300"/>
            </a:lvl6pPr>
            <a:lvl7pPr marL="1828343" indent="0">
              <a:buNone/>
              <a:defRPr sz="1300"/>
            </a:lvl7pPr>
            <a:lvl8pPr marL="2133067" indent="0">
              <a:buNone/>
              <a:defRPr sz="1300"/>
            </a:lvl8pPr>
            <a:lvl9pPr marL="2437790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547" y="3578225"/>
            <a:ext cx="3656648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24" indent="0">
              <a:buNone/>
              <a:defRPr sz="800"/>
            </a:lvl2pPr>
            <a:lvl3pPr marL="609448" indent="0">
              <a:buNone/>
              <a:defRPr sz="700"/>
            </a:lvl3pPr>
            <a:lvl4pPr marL="914171" indent="0">
              <a:buNone/>
              <a:defRPr sz="600"/>
            </a:lvl4pPr>
            <a:lvl5pPr marL="1218895" indent="0">
              <a:buNone/>
              <a:defRPr sz="600"/>
            </a:lvl5pPr>
            <a:lvl6pPr marL="1523619" indent="0">
              <a:buNone/>
              <a:defRPr sz="600"/>
            </a:lvl6pPr>
            <a:lvl7pPr marL="1828343" indent="0">
              <a:buNone/>
              <a:defRPr sz="600"/>
            </a:lvl7pPr>
            <a:lvl8pPr marL="2133067" indent="0">
              <a:buNone/>
              <a:defRPr sz="600"/>
            </a:lvl8pPr>
            <a:lvl9pPr marL="24377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3092"/>
            <a:ext cx="5484971" cy="762000"/>
          </a:xfrm>
          <a:prstGeom prst="rect">
            <a:avLst/>
          </a:prstGeom>
        </p:spPr>
        <p:txBody>
          <a:bodyPr vert="horz" lIns="60945" tIns="30472" rIns="60945" bIns="304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66800"/>
            <a:ext cx="5484971" cy="3017309"/>
          </a:xfrm>
          <a:prstGeom prst="rect">
            <a:avLst/>
          </a:prstGeom>
        </p:spPr>
        <p:txBody>
          <a:bodyPr vert="horz" lIns="60945" tIns="30472" rIns="60945" bIns="3047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20" y="4237567"/>
            <a:ext cx="142203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258" y="4237567"/>
            <a:ext cx="1929897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662" y="4237567"/>
            <a:ext cx="142203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609448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228543" indent="-228543" algn="l" defTabSz="60944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495176" indent="-190452" algn="l" defTabSz="60944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761810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066533" indent="-152362" algn="l" defTabSz="609448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371257" indent="-152362" algn="l" defTabSz="609448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675981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705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429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152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24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48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71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895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619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43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067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790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2.svg"/><Relationship Id="rId7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sv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7.svg"/><Relationship Id="rId3" Type="http://schemas.openxmlformats.org/officeDocument/2006/relationships/image" Target="../media/image42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svg"/><Relationship Id="rId5" Type="http://schemas.openxmlformats.org/officeDocument/2006/relationships/image" Target="../media/image51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16.svg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2.svg"/><Relationship Id="rId7" Type="http://schemas.openxmlformats.org/officeDocument/2006/relationships/image" Target="../media/image6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69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2.svg"/><Relationship Id="rId7" Type="http://schemas.openxmlformats.org/officeDocument/2006/relationships/image" Target="../media/image7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7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5.sv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svg"/><Relationship Id="rId10" Type="http://schemas.openxmlformats.org/officeDocument/2006/relationships/image" Target="../media/image37.sv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8.svg"/><Relationship Id="rId10" Type="http://schemas.openxmlformats.org/officeDocument/2006/relationships/image" Target="../media/image40.svg"/><Relationship Id="rId4" Type="http://schemas.openxmlformats.org/officeDocument/2006/relationships/image" Target="../media/image27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2.svg"/><Relationship Id="rId7" Type="http://schemas.openxmlformats.org/officeDocument/2006/relationships/image" Target="../media/image1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811" y="6172200"/>
            <a:ext cx="14429047" cy="2057400"/>
            <a:chOff x="0" y="0"/>
            <a:chExt cx="570184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01849" cy="812800"/>
            </a:xfrm>
            <a:custGeom>
              <a:avLst/>
              <a:gdLst/>
              <a:ahLst/>
              <a:cxnLst/>
              <a:rect l="l" t="t" r="r" b="b"/>
              <a:pathLst>
                <a:path w="5701849" h="812800">
                  <a:moveTo>
                    <a:pt x="0" y="0"/>
                  </a:moveTo>
                  <a:lnTo>
                    <a:pt x="5701849" y="0"/>
                  </a:lnTo>
                  <a:lnTo>
                    <a:pt x="57018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0111" y="-1371600"/>
            <a:ext cx="14429047" cy="2057400"/>
            <a:chOff x="0" y="0"/>
            <a:chExt cx="570184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01849" cy="812800"/>
            </a:xfrm>
            <a:custGeom>
              <a:avLst/>
              <a:gdLst/>
              <a:ahLst/>
              <a:cxnLst/>
              <a:rect l="l" t="t" r="r" b="b"/>
              <a:pathLst>
                <a:path w="5701849" h="812800">
                  <a:moveTo>
                    <a:pt x="0" y="0"/>
                  </a:moveTo>
                  <a:lnTo>
                    <a:pt x="5701849" y="0"/>
                  </a:lnTo>
                  <a:lnTo>
                    <a:pt x="57018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80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685621" y="1924511"/>
            <a:ext cx="3856621" cy="0"/>
          </a:xfrm>
          <a:prstGeom prst="line">
            <a:avLst/>
          </a:prstGeom>
          <a:ln w="95250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649912" y="4685834"/>
            <a:ext cx="3856621" cy="0"/>
          </a:xfrm>
          <a:prstGeom prst="line">
            <a:avLst/>
          </a:prstGeom>
          <a:ln w="95250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6094412" y="-1371600"/>
            <a:ext cx="14429047" cy="2057400"/>
            <a:chOff x="0" y="0"/>
            <a:chExt cx="5701849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1849" cy="812800"/>
            </a:xfrm>
            <a:custGeom>
              <a:avLst/>
              <a:gdLst/>
              <a:ahLst/>
              <a:cxnLst/>
              <a:rect l="l" t="t" r="r" b="b"/>
              <a:pathLst>
                <a:path w="5701849" h="812800">
                  <a:moveTo>
                    <a:pt x="0" y="0"/>
                  </a:moveTo>
                  <a:lnTo>
                    <a:pt x="5701849" y="0"/>
                  </a:lnTo>
                  <a:lnTo>
                    <a:pt x="57018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094412" y="6172200"/>
            <a:ext cx="14429047" cy="2057400"/>
            <a:chOff x="0" y="0"/>
            <a:chExt cx="5701849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01849" cy="812800"/>
            </a:xfrm>
            <a:custGeom>
              <a:avLst/>
              <a:gdLst/>
              <a:ahLst/>
              <a:cxnLst/>
              <a:rect l="l" t="t" r="r" b="b"/>
              <a:pathLst>
                <a:path w="5701849" h="812800">
                  <a:moveTo>
                    <a:pt x="0" y="0"/>
                  </a:moveTo>
                  <a:lnTo>
                    <a:pt x="5701849" y="0"/>
                  </a:lnTo>
                  <a:lnTo>
                    <a:pt x="57018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3795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4413" y="685800"/>
            <a:ext cx="5728430" cy="54864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85622" y="2477511"/>
            <a:ext cx="3503790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4000" b="1">
                <a:solidFill>
                  <a:srgbClr val="2952A1"/>
                </a:solidFill>
                <a:latin typeface="Arial" pitchFamily="34" charset="0"/>
              </a:rPr>
              <a:t>PHẦN 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5621" y="3281939"/>
            <a:ext cx="4951591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7"/>
              </a:lnSpc>
            </a:pPr>
            <a:r>
              <a:rPr lang="en-US" sz="6000" b="1">
                <a:solidFill>
                  <a:srgbClr val="D61F27"/>
                </a:solidFill>
                <a:latin typeface="Arial" pitchFamily="34" charset="0"/>
              </a:rPr>
              <a:t>VẬT SỐNG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685622" y="1319650"/>
            <a:ext cx="10075094" cy="1365066"/>
            <a:chOff x="0" y="0"/>
            <a:chExt cx="20155436" cy="273013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0155436" cy="2730133"/>
              <a:chOff x="0" y="0"/>
              <a:chExt cx="3981321" cy="53928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81321" cy="539285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539285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351325"/>
                    </a:lnTo>
                    <a:lnTo>
                      <a:pt x="157480" y="351325"/>
                    </a:lnTo>
                    <a:lnTo>
                      <a:pt x="157480" y="539285"/>
                    </a:lnTo>
                    <a:lnTo>
                      <a:pt x="463550" y="351325"/>
                    </a:lnTo>
                    <a:lnTo>
                      <a:pt x="3981321" y="351325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53378" y="453950"/>
              <a:ext cx="18248680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Cho biết mỗi cơ quan ở hình thuộc hệ cơ quan nào?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622" y="2862516"/>
            <a:ext cx="2288002" cy="228859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75256" y="5463282"/>
            <a:ext cx="708733" cy="708918"/>
            <a:chOff x="0" y="0"/>
            <a:chExt cx="1417836" cy="141783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e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64735" y="2862516"/>
            <a:ext cx="1693121" cy="228859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4456929" y="5463282"/>
            <a:ext cx="708733" cy="708918"/>
            <a:chOff x="0" y="0"/>
            <a:chExt cx="1417836" cy="1417836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g</a:t>
              </a: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48967" y="2862516"/>
            <a:ext cx="2367919" cy="228859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7478560" y="5463282"/>
            <a:ext cx="708733" cy="708918"/>
            <a:chOff x="0" y="0"/>
            <a:chExt cx="1417836" cy="1417836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h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0007228" y="2862516"/>
            <a:ext cx="1535821" cy="3309685"/>
            <a:chOff x="0" y="0"/>
            <a:chExt cx="3072442" cy="6619369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0"/>
              <a:ext cx="3072442" cy="4577195"/>
            </a:xfrm>
            <a:prstGeom prst="rect">
              <a:avLst/>
            </a:prstGeom>
          </p:spPr>
        </p:pic>
        <p:grpSp>
          <p:nvGrpSpPr>
            <p:cNvPr id="30" name="Group 30"/>
            <p:cNvGrpSpPr/>
            <p:nvPr/>
          </p:nvGrpSpPr>
          <p:grpSpPr>
            <a:xfrm>
              <a:off x="827303" y="5201533"/>
              <a:ext cx="1417836" cy="1417836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827303" y="5432083"/>
              <a:ext cx="1417835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i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685622" y="1319649"/>
            <a:ext cx="10075094" cy="1777816"/>
            <a:chOff x="0" y="0"/>
            <a:chExt cx="20155436" cy="355563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0155436" cy="3555633"/>
              <a:chOff x="0" y="0"/>
              <a:chExt cx="3981321" cy="7023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81321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702347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3981321" y="514387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53378" y="453950"/>
              <a:ext cx="18248680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Dựa vào bảng trong SGK, nêu tên và chức năng chính của các cơ quan. Từ đó, nêu khái quát chức năng của mỗi hệ cơ quan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5505" y="3847250"/>
            <a:ext cx="2683890" cy="1277177"/>
            <a:chOff x="0" y="0"/>
            <a:chExt cx="1060578" cy="504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0578" cy="504564"/>
            </a:xfrm>
            <a:custGeom>
              <a:avLst/>
              <a:gdLst/>
              <a:ahLst/>
              <a:cxnLst/>
              <a:rect l="l" t="t" r="r" b="b"/>
              <a:pathLst>
                <a:path w="1060578" h="504564">
                  <a:moveTo>
                    <a:pt x="0" y="0"/>
                  </a:moveTo>
                  <a:lnTo>
                    <a:pt x="1060578" y="0"/>
                  </a:lnTo>
                  <a:lnTo>
                    <a:pt x="1060578" y="504564"/>
                  </a:lnTo>
                  <a:lnTo>
                    <a:pt x="0" y="504564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b="1">
                <a:latin typeface="Arial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3015" y="2998834"/>
            <a:ext cx="2837584" cy="2500484"/>
            <a:chOff x="0" y="-66674"/>
            <a:chExt cx="5676647" cy="500096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880373"/>
              <a:ext cx="2632142" cy="405392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899711" y="880373"/>
              <a:ext cx="2776936" cy="4053921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1292767" y="-66674"/>
              <a:ext cx="3091115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2300" b="1" i="1">
                  <a:solidFill>
                    <a:srgbClr val="000000"/>
                  </a:solidFill>
                  <a:latin typeface="Arial" pitchFamily="34" charset="0"/>
                </a:rPr>
                <a:t>Cơ vân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214324" y="2865714"/>
            <a:ext cx="2745916" cy="2568575"/>
            <a:chOff x="0" y="-66676"/>
            <a:chExt cx="5493263" cy="5137149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973206"/>
              <a:ext cx="3091115" cy="405392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260252" y="973206"/>
              <a:ext cx="2233011" cy="4097267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1201075" y="-66676"/>
              <a:ext cx="3091115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2300" b="1" i="1">
                  <a:solidFill>
                    <a:srgbClr val="000000"/>
                  </a:solidFill>
                  <a:latin typeface="Arial" pitchFamily="34" charset="0"/>
                </a:rPr>
                <a:t>Xương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85505" y="4264646"/>
            <a:ext cx="2683890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Hệ vận động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10577" y="5744634"/>
            <a:ext cx="3153409" cy="807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Nâng đỡ, tạo hình dáng, vận động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37970" y="5951009"/>
            <a:ext cx="3638042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Tạo hình dáng, vận động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85505" y="3847250"/>
            <a:ext cx="2683890" cy="1277177"/>
            <a:chOff x="0" y="0"/>
            <a:chExt cx="1060578" cy="504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0578" cy="504564"/>
            </a:xfrm>
            <a:custGeom>
              <a:avLst/>
              <a:gdLst/>
              <a:ahLst/>
              <a:cxnLst/>
              <a:rect l="l" t="t" r="r" b="b"/>
              <a:pathLst>
                <a:path w="1060578" h="504564">
                  <a:moveTo>
                    <a:pt x="0" y="0"/>
                  </a:moveTo>
                  <a:lnTo>
                    <a:pt x="1060578" y="0"/>
                  </a:lnTo>
                  <a:lnTo>
                    <a:pt x="1060578" y="504564"/>
                  </a:lnTo>
                  <a:lnTo>
                    <a:pt x="0" y="504564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b="1">
                <a:latin typeface="Arial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927872" y="3385654"/>
            <a:ext cx="3159263" cy="2048633"/>
            <a:chOff x="0" y="0"/>
            <a:chExt cx="6320172" cy="409726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654272" cy="409726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848393" y="0"/>
              <a:ext cx="4471778" cy="4097267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8208746" y="3097465"/>
            <a:ext cx="3145953" cy="2957856"/>
            <a:chOff x="0" y="0"/>
            <a:chExt cx="6293545" cy="5915712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900985"/>
              <a:ext cx="2427959" cy="214570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655592" y="0"/>
              <a:ext cx="3368143" cy="3368143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65945" y="3368143"/>
              <a:ext cx="2274815" cy="227481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240760" y="2862927"/>
              <a:ext cx="3052785" cy="3052785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4331399" y="2876274"/>
            <a:ext cx="235220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Ống tiêu hóa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5622" y="4264646"/>
            <a:ext cx="2683774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Hệ tiêu hóa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12364" y="5744634"/>
            <a:ext cx="4856094" cy="807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Tiêu hóa thức ăn, vận chuyển thức ăn, hấp thu chất dinh dưỡng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05618" y="2876274"/>
            <a:ext cx="235220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Tuyến tiêu hóa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59919" y="6125172"/>
            <a:ext cx="5043604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Tiết enzyme, dịch tiêu hóa</a:t>
            </a:r>
          </a:p>
        </p:txBody>
      </p:sp>
      <p:grpSp>
        <p:nvGrpSpPr>
          <p:cNvPr id="26" name="Group 4"/>
          <p:cNvGrpSpPr/>
          <p:nvPr/>
        </p:nvGrpSpPr>
        <p:grpSpPr>
          <a:xfrm>
            <a:off x="685622" y="1319649"/>
            <a:ext cx="10075094" cy="1777816"/>
            <a:chOff x="0" y="0"/>
            <a:chExt cx="20155436" cy="3555633"/>
          </a:xfrm>
        </p:grpSpPr>
        <p:grpSp>
          <p:nvGrpSpPr>
            <p:cNvPr id="27" name="Group 5"/>
            <p:cNvGrpSpPr/>
            <p:nvPr/>
          </p:nvGrpSpPr>
          <p:grpSpPr>
            <a:xfrm>
              <a:off x="0" y="0"/>
              <a:ext cx="20155436" cy="3555633"/>
              <a:chOff x="0" y="0"/>
              <a:chExt cx="3981321" cy="702347"/>
            </a:xfrm>
          </p:grpSpPr>
          <p:sp>
            <p:nvSpPr>
              <p:cNvPr id="29" name="Freeform 6"/>
              <p:cNvSpPr/>
              <p:nvPr/>
            </p:nvSpPr>
            <p:spPr>
              <a:xfrm>
                <a:off x="0" y="0"/>
                <a:ext cx="3981321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702347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3981321" y="514387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0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8" name="TextBox 8"/>
            <p:cNvSpPr txBox="1"/>
            <p:nvPr/>
          </p:nvSpPr>
          <p:spPr>
            <a:xfrm>
              <a:off x="953378" y="453950"/>
              <a:ext cx="18248680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Dựa vào bảng trong SGK, nêu tên và chức năng chính của các cơ quan. Từ đó, nêu khái quát chức năng của mỗi hệ cơ quan</a:t>
              </a:r>
            </a:p>
          </p:txBody>
        </p:sp>
      </p:grpSp>
      <p:sp>
        <p:nvSpPr>
          <p:cNvPr id="31" name="TextBox 21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85505" y="3847250"/>
            <a:ext cx="2683890" cy="1277177"/>
            <a:chOff x="0" y="0"/>
            <a:chExt cx="1060578" cy="504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0578" cy="504564"/>
            </a:xfrm>
            <a:custGeom>
              <a:avLst/>
              <a:gdLst/>
              <a:ahLst/>
              <a:cxnLst/>
              <a:rect l="l" t="t" r="r" b="b"/>
              <a:pathLst>
                <a:path w="1060578" h="504564">
                  <a:moveTo>
                    <a:pt x="0" y="0"/>
                  </a:moveTo>
                  <a:lnTo>
                    <a:pt x="1060578" y="0"/>
                  </a:lnTo>
                  <a:lnTo>
                    <a:pt x="1060578" y="504564"/>
                  </a:lnTo>
                  <a:lnTo>
                    <a:pt x="0" y="504564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b="1">
                <a:latin typeface="Arial" pitchFamily="3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99209" y="3429000"/>
            <a:ext cx="1561677" cy="20486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60368" y="3429000"/>
            <a:ext cx="2574752" cy="24402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94185" y="3563454"/>
            <a:ext cx="3825632" cy="212377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860368" y="2987721"/>
            <a:ext cx="2693266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Hệ mạch máu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07469" y="2854602"/>
            <a:ext cx="1545155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Tim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622" y="4264646"/>
            <a:ext cx="2683774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Hệ tuần hoàn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31661" y="5951009"/>
            <a:ext cx="4182898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Co bóp hút và đẩy máu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89235" y="5951009"/>
            <a:ext cx="331396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Vận chuyển máu</a:t>
            </a:r>
          </a:p>
        </p:txBody>
      </p:sp>
      <p:grpSp>
        <p:nvGrpSpPr>
          <p:cNvPr id="21" name="Group 4"/>
          <p:cNvGrpSpPr/>
          <p:nvPr/>
        </p:nvGrpSpPr>
        <p:grpSpPr>
          <a:xfrm>
            <a:off x="685622" y="1319649"/>
            <a:ext cx="10075094" cy="1777816"/>
            <a:chOff x="0" y="0"/>
            <a:chExt cx="20155436" cy="3555633"/>
          </a:xfrm>
        </p:grpSpPr>
        <p:grpSp>
          <p:nvGrpSpPr>
            <p:cNvPr id="22" name="Group 5"/>
            <p:cNvGrpSpPr/>
            <p:nvPr/>
          </p:nvGrpSpPr>
          <p:grpSpPr>
            <a:xfrm>
              <a:off x="0" y="0"/>
              <a:ext cx="20155436" cy="3555633"/>
              <a:chOff x="0" y="0"/>
              <a:chExt cx="3981321" cy="702347"/>
            </a:xfrm>
          </p:grpSpPr>
          <p:sp>
            <p:nvSpPr>
              <p:cNvPr id="24" name="Freeform 6"/>
              <p:cNvSpPr/>
              <p:nvPr/>
            </p:nvSpPr>
            <p:spPr>
              <a:xfrm>
                <a:off x="0" y="0"/>
                <a:ext cx="3981321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702347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3981321" y="514387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5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3" name="TextBox 8"/>
            <p:cNvSpPr txBox="1"/>
            <p:nvPr/>
          </p:nvSpPr>
          <p:spPr>
            <a:xfrm>
              <a:off x="953378" y="453950"/>
              <a:ext cx="18248680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Dựa vào bảng trong SGK, nêu tên và chức năng chính của các cơ quan. Từ đó, nêu khái quát chức năng của mỗi hệ cơ quan</a:t>
              </a:r>
            </a:p>
          </p:txBody>
        </p:sp>
      </p:grpSp>
      <p:sp>
        <p:nvSpPr>
          <p:cNvPr id="26" name="TextBox 21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85505" y="3847250"/>
            <a:ext cx="2683890" cy="1277177"/>
            <a:chOff x="0" y="0"/>
            <a:chExt cx="1060578" cy="504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0578" cy="504564"/>
            </a:xfrm>
            <a:custGeom>
              <a:avLst/>
              <a:gdLst/>
              <a:ahLst/>
              <a:cxnLst/>
              <a:rect l="l" t="t" r="r" b="b"/>
              <a:pathLst>
                <a:path w="1060578" h="504564">
                  <a:moveTo>
                    <a:pt x="0" y="0"/>
                  </a:moveTo>
                  <a:lnTo>
                    <a:pt x="1060578" y="0"/>
                  </a:lnTo>
                  <a:lnTo>
                    <a:pt x="1060578" y="504564"/>
                  </a:lnTo>
                  <a:lnTo>
                    <a:pt x="0" y="504564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92502" y="3510941"/>
            <a:ext cx="1785794" cy="20269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7913" y="3472358"/>
            <a:ext cx="1123749" cy="20269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692783" y="2876274"/>
            <a:ext cx="3274010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Đường dẫn khí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12820" y="2876274"/>
            <a:ext cx="1545155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Phổi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622" y="4264646"/>
            <a:ext cx="2683774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Hệ hô hấp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81182" y="5989592"/>
            <a:ext cx="4166448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Thực hiện trao đổi khí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05896" y="5829519"/>
            <a:ext cx="4447784" cy="847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Sưởi ấm, làm ấm, làm sạch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không khí hít vào, dẫn khí</a:t>
            </a:r>
          </a:p>
        </p:txBody>
      </p:sp>
      <p:grpSp>
        <p:nvGrpSpPr>
          <p:cNvPr id="20" name="Group 4"/>
          <p:cNvGrpSpPr/>
          <p:nvPr/>
        </p:nvGrpSpPr>
        <p:grpSpPr>
          <a:xfrm>
            <a:off x="685622" y="1319649"/>
            <a:ext cx="10075094" cy="1777816"/>
            <a:chOff x="0" y="0"/>
            <a:chExt cx="20155436" cy="3555633"/>
          </a:xfrm>
        </p:grpSpPr>
        <p:grpSp>
          <p:nvGrpSpPr>
            <p:cNvPr id="21" name="Group 5"/>
            <p:cNvGrpSpPr/>
            <p:nvPr/>
          </p:nvGrpSpPr>
          <p:grpSpPr>
            <a:xfrm>
              <a:off x="0" y="0"/>
              <a:ext cx="20155436" cy="3555633"/>
              <a:chOff x="0" y="0"/>
              <a:chExt cx="3981321" cy="702347"/>
            </a:xfrm>
          </p:grpSpPr>
          <p:sp>
            <p:nvSpPr>
              <p:cNvPr id="23" name="Freeform 6"/>
              <p:cNvSpPr/>
              <p:nvPr/>
            </p:nvSpPr>
            <p:spPr>
              <a:xfrm>
                <a:off x="0" y="0"/>
                <a:ext cx="3981321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702347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3981321" y="514387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4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2" name="TextBox 8"/>
            <p:cNvSpPr txBox="1"/>
            <p:nvPr/>
          </p:nvSpPr>
          <p:spPr>
            <a:xfrm>
              <a:off x="953378" y="453950"/>
              <a:ext cx="18248680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Dựa vào bảng trong SGK, nêu tên và chức năng chính của các cơ quan. Từ đó, nêu khái quát chức năng của mỗi hệ cơ quan</a:t>
              </a:r>
            </a:p>
          </p:txBody>
        </p:sp>
      </p:grpSp>
      <p:sp>
        <p:nvSpPr>
          <p:cNvPr id="25" name="TextBox 21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85505" y="3847250"/>
            <a:ext cx="2270417" cy="1277177"/>
            <a:chOff x="0" y="0"/>
            <a:chExt cx="897188" cy="504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7188" cy="504564"/>
            </a:xfrm>
            <a:custGeom>
              <a:avLst/>
              <a:gdLst/>
              <a:ahLst/>
              <a:cxnLst/>
              <a:rect l="l" t="t" r="r" b="b"/>
              <a:pathLst>
                <a:path w="897188" h="504564">
                  <a:moveTo>
                    <a:pt x="0" y="0"/>
                  </a:moveTo>
                  <a:lnTo>
                    <a:pt x="897188" y="0"/>
                  </a:lnTo>
                  <a:lnTo>
                    <a:pt x="897188" y="504564"/>
                  </a:lnTo>
                  <a:lnTo>
                    <a:pt x="0" y="504564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30374" y="3952599"/>
            <a:ext cx="993818" cy="19539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49300" y="3601482"/>
            <a:ext cx="1841928" cy="17687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82383" y="3731407"/>
            <a:ext cx="1732317" cy="17327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45226" y="3808666"/>
            <a:ext cx="1480940" cy="177404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297686" y="2846641"/>
            <a:ext cx="154515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Da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622" y="4264646"/>
            <a:ext cx="2270300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Hệ bài tiết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87040" y="5576842"/>
            <a:ext cx="416644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Bài tiết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mồ hôi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81065" y="2640266"/>
            <a:ext cx="2556947" cy="1235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Thận, ống dẫn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nước tiểu, ống đái và bóng đái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87789" y="5951009"/>
            <a:ext cx="4166448" cy="84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Bài tiết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nước tiểu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75964" y="2846641"/>
            <a:ext cx="1545155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Gan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593045" y="5538259"/>
            <a:ext cx="3310993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Phân giải chất độc, </a:t>
            </a:r>
          </a:p>
          <a:p>
            <a:pPr algn="ctr">
              <a:lnSpc>
                <a:spcPct val="120000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thải sản phẩm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phân giải hồng cầu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09206" y="2790799"/>
            <a:ext cx="2152979" cy="807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Phổi và </a:t>
            </a:r>
          </a:p>
          <a:p>
            <a:pPr algn="ctr">
              <a:lnSpc>
                <a:spcPct val="120000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đường dẫn khí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78307" y="5982759"/>
            <a:ext cx="4166448" cy="81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Bài tiết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CO</a:t>
            </a:r>
            <a:r>
              <a:rPr lang="en-US" sz="2300" b="1" i="1" baseline="-25000">
                <a:solidFill>
                  <a:srgbClr val="000000"/>
                </a:solidFill>
                <a:latin typeface="Arial" pitchFamily="34" charset="0"/>
              </a:rPr>
              <a:t>2</a:t>
            </a:r>
          </a:p>
        </p:txBody>
      </p:sp>
      <p:grpSp>
        <p:nvGrpSpPr>
          <p:cNvPr id="26" name="Group 4"/>
          <p:cNvGrpSpPr/>
          <p:nvPr/>
        </p:nvGrpSpPr>
        <p:grpSpPr>
          <a:xfrm>
            <a:off x="685622" y="1319649"/>
            <a:ext cx="10075094" cy="1777816"/>
            <a:chOff x="0" y="0"/>
            <a:chExt cx="20155436" cy="3555633"/>
          </a:xfrm>
        </p:grpSpPr>
        <p:grpSp>
          <p:nvGrpSpPr>
            <p:cNvPr id="27" name="Group 5"/>
            <p:cNvGrpSpPr/>
            <p:nvPr/>
          </p:nvGrpSpPr>
          <p:grpSpPr>
            <a:xfrm>
              <a:off x="0" y="0"/>
              <a:ext cx="20155436" cy="3555633"/>
              <a:chOff x="0" y="0"/>
              <a:chExt cx="3981321" cy="702347"/>
            </a:xfrm>
          </p:grpSpPr>
          <p:sp>
            <p:nvSpPr>
              <p:cNvPr id="29" name="Freeform 6"/>
              <p:cNvSpPr/>
              <p:nvPr/>
            </p:nvSpPr>
            <p:spPr>
              <a:xfrm>
                <a:off x="0" y="0"/>
                <a:ext cx="3981321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702347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3981321" y="514387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0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8" name="TextBox 8"/>
            <p:cNvSpPr txBox="1"/>
            <p:nvPr/>
          </p:nvSpPr>
          <p:spPr>
            <a:xfrm>
              <a:off x="953378" y="453950"/>
              <a:ext cx="18248680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Dựa vào bảng trong SGK, nêu tên và chức năng chính của các cơ quan. Từ đó, nêu khái quát chức năng của mỗi hệ cơ quan</a:t>
              </a:r>
            </a:p>
          </p:txBody>
        </p:sp>
      </p:grpSp>
      <p:sp>
        <p:nvSpPr>
          <p:cNvPr id="31" name="TextBox 21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85505" y="3847250"/>
            <a:ext cx="2683890" cy="1277177"/>
            <a:chOff x="0" y="0"/>
            <a:chExt cx="1060578" cy="504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0578" cy="504564"/>
            </a:xfrm>
            <a:custGeom>
              <a:avLst/>
              <a:gdLst/>
              <a:ahLst/>
              <a:cxnLst/>
              <a:rect l="l" t="t" r="r" b="b"/>
              <a:pathLst>
                <a:path w="1060578" h="504564">
                  <a:moveTo>
                    <a:pt x="0" y="0"/>
                  </a:moveTo>
                  <a:lnTo>
                    <a:pt x="1060578" y="0"/>
                  </a:lnTo>
                  <a:lnTo>
                    <a:pt x="1060578" y="504564"/>
                  </a:lnTo>
                  <a:lnTo>
                    <a:pt x="0" y="504564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67454" y="3274208"/>
            <a:ext cx="3291417" cy="25762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06392" y="3330561"/>
            <a:ext cx="2816326" cy="25740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58873" y="3375535"/>
            <a:ext cx="1930063" cy="257408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512821" y="2876274"/>
            <a:ext cx="2526225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Dây thần kinh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622" y="4264646"/>
            <a:ext cx="2683774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Hệ thần kinh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81182" y="5989592"/>
            <a:ext cx="4166448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Dẫn truyền xung thần kinh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51443" y="2876274"/>
            <a:ext cx="2526225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Não bộ, tủy sống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23903" y="5944618"/>
            <a:ext cx="416959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Lưu trữ, xử lý thông tin</a:t>
            </a:r>
          </a:p>
        </p:txBody>
      </p:sp>
      <p:grpSp>
        <p:nvGrpSpPr>
          <p:cNvPr id="21" name="Group 4"/>
          <p:cNvGrpSpPr/>
          <p:nvPr/>
        </p:nvGrpSpPr>
        <p:grpSpPr>
          <a:xfrm>
            <a:off x="685622" y="1319649"/>
            <a:ext cx="10075094" cy="1777816"/>
            <a:chOff x="0" y="0"/>
            <a:chExt cx="20155436" cy="3555633"/>
          </a:xfrm>
        </p:grpSpPr>
        <p:grpSp>
          <p:nvGrpSpPr>
            <p:cNvPr id="22" name="Group 5"/>
            <p:cNvGrpSpPr/>
            <p:nvPr/>
          </p:nvGrpSpPr>
          <p:grpSpPr>
            <a:xfrm>
              <a:off x="0" y="0"/>
              <a:ext cx="20155436" cy="3555633"/>
              <a:chOff x="0" y="0"/>
              <a:chExt cx="3981321" cy="702347"/>
            </a:xfrm>
          </p:grpSpPr>
          <p:sp>
            <p:nvSpPr>
              <p:cNvPr id="24" name="Freeform 6"/>
              <p:cNvSpPr/>
              <p:nvPr/>
            </p:nvSpPr>
            <p:spPr>
              <a:xfrm>
                <a:off x="0" y="0"/>
                <a:ext cx="3981321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702347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3981321" y="514387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5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3" name="TextBox 8"/>
            <p:cNvSpPr txBox="1"/>
            <p:nvPr/>
          </p:nvSpPr>
          <p:spPr>
            <a:xfrm>
              <a:off x="953378" y="453950"/>
              <a:ext cx="18248680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Dựa vào bảng trong SGK, nêu tên và chức năng chính của các cơ quan. Từ đó, nêu khái quát chức năng của mỗi hệ cơ quan</a:t>
              </a:r>
            </a:p>
          </p:txBody>
        </p:sp>
      </p:grpSp>
      <p:sp>
        <p:nvSpPr>
          <p:cNvPr id="26" name="TextBox 21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85505" y="3847250"/>
            <a:ext cx="2683890" cy="1277177"/>
            <a:chOff x="0" y="0"/>
            <a:chExt cx="1060578" cy="504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0578" cy="504564"/>
            </a:xfrm>
            <a:custGeom>
              <a:avLst/>
              <a:gdLst/>
              <a:ahLst/>
              <a:cxnLst/>
              <a:rect l="l" t="t" r="r" b="b"/>
              <a:pathLst>
                <a:path w="1060578" h="504564">
                  <a:moveTo>
                    <a:pt x="0" y="0"/>
                  </a:moveTo>
                  <a:lnTo>
                    <a:pt x="1060578" y="0"/>
                  </a:lnTo>
                  <a:lnTo>
                    <a:pt x="1060578" y="504564"/>
                  </a:lnTo>
                  <a:lnTo>
                    <a:pt x="0" y="504564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03825" y="3452008"/>
            <a:ext cx="3638570" cy="27201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46177" y="3452008"/>
            <a:ext cx="3599650" cy="272019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512821" y="2876274"/>
            <a:ext cx="6247895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Tuyến nội tiết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5622" y="4264646"/>
            <a:ext cx="2683774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Hệ nội tiết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34830" y="6305550"/>
            <a:ext cx="8003876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Tiết hormone để điều hòa các quá trình sinh lý của cơ thể</a:t>
            </a:r>
          </a:p>
        </p:txBody>
      </p:sp>
      <p:grpSp>
        <p:nvGrpSpPr>
          <p:cNvPr id="18" name="Group 4"/>
          <p:cNvGrpSpPr/>
          <p:nvPr/>
        </p:nvGrpSpPr>
        <p:grpSpPr>
          <a:xfrm>
            <a:off x="685622" y="1319649"/>
            <a:ext cx="10075094" cy="1777816"/>
            <a:chOff x="0" y="0"/>
            <a:chExt cx="20155436" cy="3555633"/>
          </a:xfrm>
        </p:grpSpPr>
        <p:grpSp>
          <p:nvGrpSpPr>
            <p:cNvPr id="19" name="Group 5"/>
            <p:cNvGrpSpPr/>
            <p:nvPr/>
          </p:nvGrpSpPr>
          <p:grpSpPr>
            <a:xfrm>
              <a:off x="0" y="0"/>
              <a:ext cx="20155436" cy="3555633"/>
              <a:chOff x="0" y="0"/>
              <a:chExt cx="3981321" cy="702347"/>
            </a:xfrm>
          </p:grpSpPr>
          <p:sp>
            <p:nvSpPr>
              <p:cNvPr id="21" name="Freeform 6"/>
              <p:cNvSpPr/>
              <p:nvPr/>
            </p:nvSpPr>
            <p:spPr>
              <a:xfrm>
                <a:off x="0" y="0"/>
                <a:ext cx="3981321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702347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3981321" y="514387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2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0" name="TextBox 8"/>
            <p:cNvSpPr txBox="1"/>
            <p:nvPr/>
          </p:nvSpPr>
          <p:spPr>
            <a:xfrm>
              <a:off x="953378" y="453950"/>
              <a:ext cx="18248680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Dựa vào bảng trong SGK, nêu tên và chức năng chính của các cơ quan. Từ đó, nêu khái quát chức năng của mỗi hệ cơ quan</a:t>
              </a:r>
            </a:p>
          </p:txBody>
        </p:sp>
      </p:grpSp>
      <p:sp>
        <p:nvSpPr>
          <p:cNvPr id="23" name="TextBox 21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85505" y="3847250"/>
            <a:ext cx="2329970" cy="1277177"/>
            <a:chOff x="0" y="0"/>
            <a:chExt cx="920722" cy="504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0722" cy="504564"/>
            </a:xfrm>
            <a:custGeom>
              <a:avLst/>
              <a:gdLst/>
              <a:ahLst/>
              <a:cxnLst/>
              <a:rect l="l" t="t" r="r" b="b"/>
              <a:pathLst>
                <a:path w="920722" h="504564">
                  <a:moveTo>
                    <a:pt x="0" y="0"/>
                  </a:moveTo>
                  <a:lnTo>
                    <a:pt x="920722" y="0"/>
                  </a:lnTo>
                  <a:lnTo>
                    <a:pt x="920722" y="504564"/>
                  </a:lnTo>
                  <a:lnTo>
                    <a:pt x="0" y="504564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b="1" i="1">
                <a:latin typeface="Arial" pitchFamily="3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82855" y="3408656"/>
            <a:ext cx="3436860" cy="22904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98658" y="3408656"/>
            <a:ext cx="2862260" cy="229040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692783" y="2876274"/>
            <a:ext cx="3274010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Cơ quan sinh dục nữ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48349" y="2876274"/>
            <a:ext cx="4219604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Cơ quan sinh dục nam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621" y="4264646"/>
            <a:ext cx="2189871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Hệ sinh dục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80557" y="5832411"/>
            <a:ext cx="5095489" cy="807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Tạo tinh trùng, hình thành </a:t>
            </a:r>
          </a:p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đặc điểm sinh dục thứ phát ở nam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68680" y="5832411"/>
            <a:ext cx="5620145" cy="807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Tạo trứng, nuôi dưỡng thai nhi, hình thành đặc điểm sinh dục thứ phát</a:t>
            </a:r>
          </a:p>
        </p:txBody>
      </p:sp>
      <p:grpSp>
        <p:nvGrpSpPr>
          <p:cNvPr id="20" name="Group 4"/>
          <p:cNvGrpSpPr/>
          <p:nvPr/>
        </p:nvGrpSpPr>
        <p:grpSpPr>
          <a:xfrm>
            <a:off x="685622" y="1319649"/>
            <a:ext cx="10075094" cy="1777816"/>
            <a:chOff x="0" y="0"/>
            <a:chExt cx="20155436" cy="3555633"/>
          </a:xfrm>
        </p:grpSpPr>
        <p:grpSp>
          <p:nvGrpSpPr>
            <p:cNvPr id="21" name="Group 5"/>
            <p:cNvGrpSpPr/>
            <p:nvPr/>
          </p:nvGrpSpPr>
          <p:grpSpPr>
            <a:xfrm>
              <a:off x="0" y="0"/>
              <a:ext cx="20155436" cy="3555633"/>
              <a:chOff x="0" y="0"/>
              <a:chExt cx="3981321" cy="702347"/>
            </a:xfrm>
          </p:grpSpPr>
          <p:sp>
            <p:nvSpPr>
              <p:cNvPr id="23" name="Freeform 6"/>
              <p:cNvSpPr/>
              <p:nvPr/>
            </p:nvSpPr>
            <p:spPr>
              <a:xfrm>
                <a:off x="0" y="0"/>
                <a:ext cx="3981321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702347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3981321" y="514387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4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2" name="TextBox 8"/>
            <p:cNvSpPr txBox="1"/>
            <p:nvPr/>
          </p:nvSpPr>
          <p:spPr>
            <a:xfrm>
              <a:off x="953378" y="453950"/>
              <a:ext cx="18248680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Dựa vào bảng trong SGK, nêu tên và chức năng chính của các cơ quan. Từ đó, nêu khái quát chức năng của mỗi hệ cơ quan</a:t>
              </a:r>
            </a:p>
          </p:txBody>
        </p:sp>
      </p:grpSp>
      <p:sp>
        <p:nvSpPr>
          <p:cNvPr id="25" name="TextBox 21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85622" y="1445892"/>
            <a:ext cx="10817582" cy="1491493"/>
            <a:chOff x="0" y="0"/>
            <a:chExt cx="21640800" cy="2982985"/>
          </a:xfrm>
        </p:grpSpPr>
        <p:grpSp>
          <p:nvGrpSpPr>
            <p:cNvPr id="6" name="Group 6"/>
            <p:cNvGrpSpPr/>
            <p:nvPr/>
          </p:nvGrpSpPr>
          <p:grpSpPr>
            <a:xfrm>
              <a:off x="815061" y="554958"/>
              <a:ext cx="20825739" cy="2428027"/>
              <a:chOff x="0" y="0"/>
              <a:chExt cx="4113726" cy="4796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113726" cy="479610"/>
              </a:xfrm>
              <a:custGeom>
                <a:avLst/>
                <a:gdLst/>
                <a:ahLst/>
                <a:cxnLst/>
                <a:rect l="l" t="t" r="r" b="b"/>
                <a:pathLst>
                  <a:path w="4113726" h="479610">
                    <a:moveTo>
                      <a:pt x="0" y="0"/>
                    </a:moveTo>
                    <a:lnTo>
                      <a:pt x="4113726" y="0"/>
                    </a:lnTo>
                    <a:lnTo>
                      <a:pt x="4113726" y="479610"/>
                    </a:lnTo>
                    <a:lnTo>
                      <a:pt x="0" y="479610"/>
                    </a:lnTo>
                    <a:close/>
                  </a:path>
                </a:pathLst>
              </a:custGeom>
              <a:solidFill>
                <a:srgbClr val="D2C7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630123" cy="1734173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706322" y="1002866"/>
              <a:ext cx="19283742" cy="1615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Nêu ví dụ thể hiện sự phối hợp của các cơ quan trong thực hiện chức năng của hệ cơ quan.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521214-5C4C-6810-C985-0673E8E97705}"/>
              </a:ext>
            </a:extLst>
          </p:cNvPr>
          <p:cNvGrpSpPr/>
          <p:nvPr/>
        </p:nvGrpSpPr>
        <p:grpSpPr>
          <a:xfrm>
            <a:off x="1217612" y="3033826"/>
            <a:ext cx="10873072" cy="3824629"/>
            <a:chOff x="1217612" y="3033826"/>
            <a:chExt cx="10873072" cy="38246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0BDF74-07CF-4262-5A6F-E12F396B444D}"/>
                </a:ext>
              </a:extLst>
            </p:cNvPr>
            <p:cNvSpPr/>
            <p:nvPr/>
          </p:nvSpPr>
          <p:spPr>
            <a:xfrm>
              <a:off x="1500471" y="3276600"/>
              <a:ext cx="5584541" cy="25452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7B1A273-0D97-AB8E-F99F-5A9621E4A8B9}"/>
                </a:ext>
              </a:extLst>
            </p:cNvPr>
            <p:cNvSpPr/>
            <p:nvPr/>
          </p:nvSpPr>
          <p:spPr>
            <a:xfrm>
              <a:off x="1217612" y="3092379"/>
              <a:ext cx="1496166" cy="533400"/>
            </a:xfrm>
            <a:prstGeom prst="parallelogram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Trả lời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DEFA21-D3C8-C289-575C-085AB04CA648}"/>
                </a:ext>
              </a:extLst>
            </p:cNvPr>
            <p:cNvSpPr txBox="1"/>
            <p:nvPr/>
          </p:nvSpPr>
          <p:spPr>
            <a:xfrm>
              <a:off x="1674812" y="3776845"/>
              <a:ext cx="5203540" cy="17926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spcBef>
                  <a:spcPct val="0"/>
                </a:spcBef>
                <a:defRPr sz="2300" b="1">
                  <a:solidFill>
                    <a:srgbClr val="000000"/>
                  </a:solidFill>
                  <a:latin typeface="Arial" pitchFamily="34" charset="0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/>
                <a:t> Khi một vận động viên tập tạ, cơ co dãn phối hợp cùng sự hoạt động của các khớp làm xương chuyển động, tạo nên cử động nâng hạ tạ.</a:t>
              </a:r>
            </a:p>
          </p:txBody>
        </p:sp>
        <p:pic>
          <p:nvPicPr>
            <p:cNvPr id="1026" name="Picture 2" descr="Cử tạ &amp; hành trình gian nan đến Olympic">
              <a:extLst>
                <a:ext uri="{FF2B5EF4-FFF2-40B4-BE49-F238E27FC236}">
                  <a16:creationId xmlns:a16="http://schemas.microsoft.com/office/drawing/2014/main" id="{17E2498E-4E84-8E59-6A82-F356A69C4E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1" t="6895" r="19210"/>
            <a:stretch/>
          </p:blipFill>
          <p:spPr bwMode="auto">
            <a:xfrm>
              <a:off x="7161212" y="3033826"/>
              <a:ext cx="4929472" cy="3824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811" y="6172200"/>
            <a:ext cx="14429047" cy="2057400"/>
            <a:chOff x="0" y="0"/>
            <a:chExt cx="570184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01849" cy="812800"/>
            </a:xfrm>
            <a:custGeom>
              <a:avLst/>
              <a:gdLst/>
              <a:ahLst/>
              <a:cxnLst/>
              <a:rect l="l" t="t" r="r" b="b"/>
              <a:pathLst>
                <a:path w="5701849" h="812800">
                  <a:moveTo>
                    <a:pt x="0" y="0"/>
                  </a:moveTo>
                  <a:lnTo>
                    <a:pt x="5701849" y="0"/>
                  </a:lnTo>
                  <a:lnTo>
                    <a:pt x="57018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0111" y="-1371600"/>
            <a:ext cx="14429047" cy="2057400"/>
            <a:chOff x="0" y="0"/>
            <a:chExt cx="570184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01849" cy="812800"/>
            </a:xfrm>
            <a:custGeom>
              <a:avLst/>
              <a:gdLst/>
              <a:ahLst/>
              <a:cxnLst/>
              <a:rect l="l" t="t" r="r" b="b"/>
              <a:pathLst>
                <a:path w="5701849" h="812800">
                  <a:moveTo>
                    <a:pt x="0" y="0"/>
                  </a:moveTo>
                  <a:lnTo>
                    <a:pt x="5701849" y="0"/>
                  </a:lnTo>
                  <a:lnTo>
                    <a:pt x="57018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80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649912" y="1645111"/>
            <a:ext cx="3856621" cy="0"/>
          </a:xfrm>
          <a:prstGeom prst="line">
            <a:avLst/>
          </a:prstGeom>
          <a:ln w="95250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094412" y="-1371600"/>
            <a:ext cx="14429047" cy="2057400"/>
            <a:chOff x="0" y="0"/>
            <a:chExt cx="5701849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01849" cy="812800"/>
            </a:xfrm>
            <a:custGeom>
              <a:avLst/>
              <a:gdLst/>
              <a:ahLst/>
              <a:cxnLst/>
              <a:rect l="l" t="t" r="r" b="b"/>
              <a:pathLst>
                <a:path w="5701849" h="812800">
                  <a:moveTo>
                    <a:pt x="0" y="0"/>
                  </a:moveTo>
                  <a:lnTo>
                    <a:pt x="5701849" y="0"/>
                  </a:lnTo>
                  <a:lnTo>
                    <a:pt x="57018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094412" y="6172200"/>
            <a:ext cx="14429047" cy="2057400"/>
            <a:chOff x="0" y="0"/>
            <a:chExt cx="5701849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01849" cy="812800"/>
            </a:xfrm>
            <a:custGeom>
              <a:avLst/>
              <a:gdLst/>
              <a:ahLst/>
              <a:cxnLst/>
              <a:rect l="l" t="t" r="r" b="b"/>
              <a:pathLst>
                <a:path w="5701849" h="812800">
                  <a:moveTo>
                    <a:pt x="0" y="0"/>
                  </a:moveTo>
                  <a:lnTo>
                    <a:pt x="5701849" y="0"/>
                  </a:lnTo>
                  <a:lnTo>
                    <a:pt x="57018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3795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622" y="2912994"/>
            <a:ext cx="4651986" cy="28791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76248" y="2912994"/>
            <a:ext cx="4623962" cy="2879167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49913" y="857711"/>
            <a:ext cx="1514675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4000" b="1">
                <a:solidFill>
                  <a:srgbClr val="2952A1"/>
                </a:solidFill>
                <a:latin typeface="Arial" pitchFamily="34" charset="0"/>
              </a:rPr>
              <a:t>Bài 27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9912" y="1753061"/>
            <a:ext cx="12073900" cy="876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5300" b="1">
                <a:solidFill>
                  <a:srgbClr val="D61F27"/>
                </a:solidFill>
                <a:latin typeface="Arial" pitchFamily="34" charset="0"/>
              </a:rPr>
              <a:t>KHÁI QUÁT VỀ CƠ THỂ NGƯỜI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16" y="1447800"/>
            <a:ext cx="11207592" cy="4030861"/>
            <a:chOff x="0" y="-57150"/>
            <a:chExt cx="4428844" cy="15924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8844" cy="1535289"/>
            </a:xfrm>
            <a:custGeom>
              <a:avLst/>
              <a:gdLst/>
              <a:ahLst/>
              <a:cxnLst/>
              <a:rect l="l" t="t" r="r" b="b"/>
              <a:pathLst>
                <a:path w="4428844" h="2167467">
                  <a:moveTo>
                    <a:pt x="46040" y="0"/>
                  </a:moveTo>
                  <a:lnTo>
                    <a:pt x="4382804" y="0"/>
                  </a:lnTo>
                  <a:cubicBezTo>
                    <a:pt x="4395015" y="0"/>
                    <a:pt x="4406725" y="4851"/>
                    <a:pt x="4415359" y="13485"/>
                  </a:cubicBezTo>
                  <a:cubicBezTo>
                    <a:pt x="4423994" y="22119"/>
                    <a:pt x="4428844" y="33829"/>
                    <a:pt x="4428844" y="46040"/>
                  </a:cubicBezTo>
                  <a:lnTo>
                    <a:pt x="4428844" y="2121427"/>
                  </a:lnTo>
                  <a:cubicBezTo>
                    <a:pt x="4428844" y="2133638"/>
                    <a:pt x="4423994" y="2145348"/>
                    <a:pt x="4415359" y="2153982"/>
                  </a:cubicBezTo>
                  <a:cubicBezTo>
                    <a:pt x="4406725" y="2162616"/>
                    <a:pt x="4395015" y="2167467"/>
                    <a:pt x="4382804" y="2167467"/>
                  </a:cubicBezTo>
                  <a:lnTo>
                    <a:pt x="46040" y="2167467"/>
                  </a:lnTo>
                  <a:cubicBezTo>
                    <a:pt x="33829" y="2167467"/>
                    <a:pt x="22119" y="2162616"/>
                    <a:pt x="13485" y="2153982"/>
                  </a:cubicBezTo>
                  <a:cubicBezTo>
                    <a:pt x="4851" y="2145348"/>
                    <a:pt x="0" y="2133638"/>
                    <a:pt x="0" y="2121427"/>
                  </a:cubicBezTo>
                  <a:lnTo>
                    <a:pt x="0" y="46040"/>
                  </a:lnTo>
                  <a:cubicBezTo>
                    <a:pt x="0" y="33829"/>
                    <a:pt x="4851" y="22119"/>
                    <a:pt x="13485" y="13485"/>
                  </a:cubicBezTo>
                  <a:cubicBezTo>
                    <a:pt x="22119" y="4851"/>
                    <a:pt x="33829" y="0"/>
                    <a:pt x="46040" y="0"/>
                  </a:cubicBezTo>
                  <a:close/>
                </a:path>
              </a:pathLst>
            </a:custGeom>
            <a:solidFill>
              <a:srgbClr val="F7CDD0">
                <a:alpha val="6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>
                <a:latin typeface="Arial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621" y="1592462"/>
            <a:ext cx="922791" cy="923031"/>
            <a:chOff x="0" y="0"/>
            <a:chExt cx="1846063" cy="1846063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1846063" cy="1846063"/>
              <a:chOff x="0" y="0"/>
              <a:chExt cx="6355080" cy="63550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E61F93">
                  <a:alpha val="49804"/>
                </a:srgbClr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7987163" flipH="1">
              <a:off x="650564" y="199085"/>
              <a:ext cx="544934" cy="144789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709281" y="3208910"/>
            <a:ext cx="10598917" cy="807722"/>
            <a:chOff x="0" y="-66674"/>
            <a:chExt cx="21203356" cy="161544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785642" cy="78564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6D123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074104" y="-66674"/>
              <a:ext cx="20129252" cy="1615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Cơ thể người gồm các hệ cơ quan: hệ vận động, hệ tiêu hóa, hệ tuần hoàn, hệ hô hấp, hệ bài tiết, hệ thần kinh, hệ nội tiết, hệ sinh dục.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09281" y="4358649"/>
            <a:ext cx="10598917" cy="807722"/>
            <a:chOff x="0" y="-66674"/>
            <a:chExt cx="21203356" cy="161544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785642" cy="78564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6D123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074104" y="-66674"/>
              <a:ext cx="20129252" cy="1615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Mỗi hệ cơ quan gồm nhiều cơ quan, đảm nhận một chức năng riêng, cùng phối hợp hoạt động giúp cơ thể là một thể thống nhất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83144E-628D-3DF4-359B-994D11380A56}"/>
              </a:ext>
            </a:extLst>
          </p:cNvPr>
          <p:cNvGrpSpPr/>
          <p:nvPr/>
        </p:nvGrpSpPr>
        <p:grpSpPr>
          <a:xfrm>
            <a:off x="4713351" y="1037785"/>
            <a:ext cx="7179862" cy="1989981"/>
            <a:chOff x="4713352" y="131124"/>
            <a:chExt cx="7179862" cy="19899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B128AE-373C-E320-9BC3-5C9D9D636A60}"/>
                </a:ext>
              </a:extLst>
            </p:cNvPr>
            <p:cNvSpPr txBox="1"/>
            <p:nvPr/>
          </p:nvSpPr>
          <p:spPr>
            <a:xfrm>
              <a:off x="4713352" y="501537"/>
              <a:ext cx="5495179" cy="783193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 thức cần nắm</a:t>
              </a:r>
            </a:p>
          </p:txBody>
        </p:sp>
        <p:pic>
          <p:nvPicPr>
            <p:cNvPr id="20" name="Picture 2" descr="Kỹ thuật ghi nhớ nâng cao và ứng dụng trong học đường">
              <a:extLst>
                <a:ext uri="{FF2B5EF4-FFF2-40B4-BE49-F238E27FC236}">
                  <a16:creationId xmlns:a16="http://schemas.microsoft.com/office/drawing/2014/main" id="{074775EC-3768-C8FD-9E8E-967178A703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3233" y="131124"/>
              <a:ext cx="1989981" cy="1989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622" y="1035452"/>
            <a:ext cx="12953584" cy="4265607"/>
            <a:chOff x="0" y="0"/>
            <a:chExt cx="11794911" cy="3883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94911" cy="3883045"/>
            </a:xfrm>
            <a:custGeom>
              <a:avLst/>
              <a:gdLst/>
              <a:ahLst/>
              <a:cxnLst/>
              <a:rect l="l" t="t" r="r" b="b"/>
              <a:pathLst>
                <a:path w="11794911" h="3883045">
                  <a:moveTo>
                    <a:pt x="11670450" y="3883045"/>
                  </a:moveTo>
                  <a:lnTo>
                    <a:pt x="124460" y="3883045"/>
                  </a:lnTo>
                  <a:cubicBezTo>
                    <a:pt x="55880" y="3883045"/>
                    <a:pt x="0" y="3827165"/>
                    <a:pt x="0" y="37585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70451" y="0"/>
                  </a:lnTo>
                  <a:cubicBezTo>
                    <a:pt x="11739031" y="0"/>
                    <a:pt x="11794911" y="55880"/>
                    <a:pt x="11794911" y="124460"/>
                  </a:cubicBezTo>
                  <a:lnTo>
                    <a:pt x="11794911" y="3758585"/>
                  </a:lnTo>
                  <a:cubicBezTo>
                    <a:pt x="11794911" y="3827165"/>
                    <a:pt x="11739031" y="3883045"/>
                    <a:pt x="11670451" y="3883045"/>
                  </a:cubicBezTo>
                  <a:close/>
                </a:path>
              </a:pathLst>
            </a:custGeom>
            <a:solidFill>
              <a:srgbClr val="C9E26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58054"/>
            <a:ext cx="4939919" cy="589994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95782" y="2457759"/>
            <a:ext cx="7488272" cy="971241"/>
            <a:chOff x="0" y="0"/>
            <a:chExt cx="14980445" cy="194248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42483" cy="1942483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5029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0" y="602940"/>
              <a:ext cx="1942484" cy="76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9"/>
                </a:lnSpc>
              </a:pPr>
              <a:r>
                <a:rPr lang="en-US" sz="3200" b="1">
                  <a:solidFill>
                    <a:srgbClr val="FFFFFF"/>
                  </a:solidFill>
                  <a:latin typeface="Arial" pitchFamily="34" charset="0"/>
                </a:rPr>
                <a:t>01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328850" y="492874"/>
              <a:ext cx="12651595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32"/>
                </a:lnSpc>
              </a:pPr>
              <a:r>
                <a:rPr lang="en-US" sz="2700" b="1">
                  <a:solidFill>
                    <a:srgbClr val="000000"/>
                  </a:solidFill>
                  <a:latin typeface="Arial" pitchFamily="34" charset="0"/>
                </a:rPr>
                <a:t>CÁC HỆ CƠ QUAN TRONG CƠ THỂ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4162" y="3790950"/>
            <a:ext cx="6978548" cy="971241"/>
            <a:chOff x="0" y="0"/>
            <a:chExt cx="13960732" cy="194248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942483" cy="194248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5029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0" y="602940"/>
              <a:ext cx="1942484" cy="76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9"/>
                </a:lnSpc>
              </a:pPr>
              <a:r>
                <a:rPr lang="en-US" sz="3200" b="1">
                  <a:solidFill>
                    <a:srgbClr val="FFFFFF"/>
                  </a:solidFill>
                  <a:latin typeface="Arial" pitchFamily="34" charset="0"/>
                </a:rPr>
                <a:t>02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312086" y="492874"/>
              <a:ext cx="1164864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32"/>
                </a:lnSpc>
              </a:pPr>
              <a:r>
                <a:rPr lang="en-US" sz="2700" b="1">
                  <a:solidFill>
                    <a:srgbClr val="000000"/>
                  </a:solidFill>
                  <a:latin typeface="Arial" pitchFamily="34" charset="0"/>
                </a:rPr>
                <a:t>CÁC CƠ QUAN TRONG CƠ THỂ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85622" y="-133257"/>
            <a:ext cx="5552288" cy="819057"/>
            <a:chOff x="0" y="0"/>
            <a:chExt cx="5055647" cy="745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055647" cy="745600"/>
            </a:xfrm>
            <a:custGeom>
              <a:avLst/>
              <a:gdLst/>
              <a:ahLst/>
              <a:cxnLst/>
              <a:rect l="l" t="t" r="r" b="b"/>
              <a:pathLst>
                <a:path w="5055647" h="745600">
                  <a:moveTo>
                    <a:pt x="4931187" y="745600"/>
                  </a:moveTo>
                  <a:lnTo>
                    <a:pt x="124460" y="745600"/>
                  </a:lnTo>
                  <a:cubicBezTo>
                    <a:pt x="55880" y="745600"/>
                    <a:pt x="0" y="689720"/>
                    <a:pt x="0" y="6211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621140"/>
                  </a:lnTo>
                  <a:cubicBezTo>
                    <a:pt x="5055647" y="689720"/>
                    <a:pt x="4999767" y="745600"/>
                    <a:pt x="4931187" y="745600"/>
                  </a:cubicBezTo>
                  <a:close/>
                </a:path>
              </a:pathLst>
            </a:custGeom>
            <a:solidFill>
              <a:srgbClr val="23795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82710" y="1685487"/>
            <a:ext cx="3566634" cy="2965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V="1">
            <a:off x="8182710" y="3246548"/>
            <a:ext cx="4006115" cy="361145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95782" y="1666126"/>
            <a:ext cx="443249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6"/>
              </a:lnSpc>
            </a:pPr>
            <a:r>
              <a:rPr lang="en-US" sz="3300" b="1">
                <a:solidFill>
                  <a:srgbClr val="141414"/>
                </a:solidFill>
                <a:latin typeface="Arial" pitchFamily="34" charset="0"/>
              </a:rPr>
              <a:t>NỘI DUNG BÀI HỌC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754362">
            <a:off x="6020263" y="-2126780"/>
            <a:ext cx="4939919" cy="589994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622" y="465988"/>
            <a:ext cx="10817582" cy="1777816"/>
            <a:chOff x="0" y="0"/>
            <a:chExt cx="21640800" cy="355563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640800" cy="3555633"/>
              <a:chOff x="0" y="0"/>
              <a:chExt cx="4274726" cy="7023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4726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702347">
                    <a:moveTo>
                      <a:pt x="4274726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4274726" y="514387"/>
                    </a:lnTo>
                    <a:lnTo>
                      <a:pt x="4274726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  <a:spcBef>
                    <a:spcPct val="0"/>
                  </a:spcBef>
                </a:pPr>
                <a:endParaRPr>
                  <a:latin typeface="Arial" pitchFamily="34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023639" y="453950"/>
              <a:ext cx="19593525" cy="1620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Nêu tên các cơ quan ở hình và cho biết cơ quan đó có vị trí trong cơ thể tương ứng với số nào ở hình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059919" y="1991925"/>
            <a:ext cx="3630843" cy="4602444"/>
            <a:chOff x="0" y="0"/>
            <a:chExt cx="7263578" cy="92048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4591354" cy="9204888"/>
            </a:xfrm>
            <a:prstGeom prst="rect">
              <a:avLst/>
            </a:prstGeom>
          </p:spPr>
        </p:pic>
        <p:sp>
          <p:nvSpPr>
            <p:cNvPr id="9" name="AutoShape 9"/>
            <p:cNvSpPr/>
            <p:nvPr/>
          </p:nvSpPr>
          <p:spPr>
            <a:xfrm rot="-10800000">
              <a:off x="2030071" y="500529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6214948" y="163980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11" name="AutoShape 11"/>
            <p:cNvSpPr/>
            <p:nvPr/>
          </p:nvSpPr>
          <p:spPr>
            <a:xfrm rot="-10800000">
              <a:off x="1780846" y="2543949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5965724" y="2207400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2</a:t>
              </a:r>
            </a:p>
          </p:txBody>
        </p:sp>
        <p:sp>
          <p:nvSpPr>
            <p:cNvPr id="13" name="AutoShape 13"/>
            <p:cNvSpPr/>
            <p:nvPr/>
          </p:nvSpPr>
          <p:spPr>
            <a:xfrm rot="-10800000">
              <a:off x="2353857" y="2848749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6538735" y="2512200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3</a:t>
              </a:r>
            </a:p>
          </p:txBody>
        </p:sp>
        <p:sp>
          <p:nvSpPr>
            <p:cNvPr id="15" name="AutoShape 15"/>
            <p:cNvSpPr/>
            <p:nvPr/>
          </p:nvSpPr>
          <p:spPr>
            <a:xfrm rot="-10800000">
              <a:off x="1599614" y="3458349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5784493" y="3121800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4</a:t>
              </a:r>
            </a:p>
          </p:txBody>
        </p:sp>
        <p:sp>
          <p:nvSpPr>
            <p:cNvPr id="17" name="AutoShape 17"/>
            <p:cNvSpPr/>
            <p:nvPr/>
          </p:nvSpPr>
          <p:spPr>
            <a:xfrm rot="-10800000">
              <a:off x="2413369" y="4067949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6598247" y="3731400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5</a:t>
              </a:r>
            </a:p>
          </p:txBody>
        </p:sp>
        <p:sp>
          <p:nvSpPr>
            <p:cNvPr id="19" name="AutoShape 19"/>
            <p:cNvSpPr/>
            <p:nvPr/>
          </p:nvSpPr>
          <p:spPr>
            <a:xfrm rot="-10800000">
              <a:off x="2788584" y="3153549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6973462" y="2817000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6</a:t>
              </a:r>
            </a:p>
          </p:txBody>
        </p:sp>
        <p:sp>
          <p:nvSpPr>
            <p:cNvPr id="21" name="AutoShape 21"/>
            <p:cNvSpPr/>
            <p:nvPr/>
          </p:nvSpPr>
          <p:spPr>
            <a:xfrm rot="-10800000">
              <a:off x="2413369" y="4577044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6598247" y="4240494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7</a:t>
              </a:r>
            </a:p>
          </p:txBody>
        </p:sp>
        <p:sp>
          <p:nvSpPr>
            <p:cNvPr id="23" name="AutoShape 23"/>
            <p:cNvSpPr/>
            <p:nvPr/>
          </p:nvSpPr>
          <p:spPr>
            <a:xfrm rot="-10800000">
              <a:off x="2295677" y="5491444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6480554" y="5154894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8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622" y="2471101"/>
            <a:ext cx="1859174" cy="1259918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420122" y="3902874"/>
            <a:ext cx="390172" cy="390273"/>
            <a:chOff x="0" y="0"/>
            <a:chExt cx="780547" cy="780547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0" y="130772"/>
              <a:ext cx="780547" cy="49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a</a:t>
              </a: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22168" y="2471101"/>
            <a:ext cx="1662825" cy="1259918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3458494" y="3902874"/>
            <a:ext cx="390172" cy="390273"/>
            <a:chOff x="0" y="0"/>
            <a:chExt cx="780547" cy="780547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0" y="130772"/>
              <a:ext cx="780547" cy="538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b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64321" y="2471101"/>
            <a:ext cx="1425279" cy="1259918"/>
          </a:xfrm>
          <a:prstGeom prst="rect">
            <a:avLst/>
          </a:prstGeom>
        </p:spPr>
      </p:pic>
      <p:grpSp>
        <p:nvGrpSpPr>
          <p:cNvPr id="38" name="Group 38"/>
          <p:cNvGrpSpPr/>
          <p:nvPr/>
        </p:nvGrpSpPr>
        <p:grpSpPr>
          <a:xfrm>
            <a:off x="5281873" y="3902874"/>
            <a:ext cx="390172" cy="390273"/>
            <a:chOff x="0" y="0"/>
            <a:chExt cx="780547" cy="780547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0" y="130772"/>
              <a:ext cx="780547" cy="49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6784761" y="3902874"/>
            <a:ext cx="390172" cy="390273"/>
            <a:chOff x="0" y="0"/>
            <a:chExt cx="780547" cy="780547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0" y="130772"/>
              <a:ext cx="780547" cy="49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d</a:t>
              </a:r>
            </a:p>
          </p:txBody>
        </p:sp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68927" y="2471101"/>
            <a:ext cx="1021842" cy="1259918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90328" y="4521748"/>
            <a:ext cx="1259590" cy="1259918"/>
          </a:xfrm>
          <a:prstGeom prst="rect">
            <a:avLst/>
          </a:prstGeom>
        </p:spPr>
      </p:pic>
      <p:grpSp>
        <p:nvGrpSpPr>
          <p:cNvPr id="50" name="Group 50"/>
          <p:cNvGrpSpPr/>
          <p:nvPr/>
        </p:nvGrpSpPr>
        <p:grpSpPr>
          <a:xfrm>
            <a:off x="1225036" y="5953521"/>
            <a:ext cx="390172" cy="390273"/>
            <a:chOff x="0" y="0"/>
            <a:chExt cx="780547" cy="780547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0" y="130772"/>
              <a:ext cx="780547" cy="49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e</a:t>
              </a:r>
            </a:p>
          </p:txBody>
        </p:sp>
      </p:grpSp>
      <p:pic>
        <p:nvPicPr>
          <p:cNvPr id="55" name="Picture 5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187532" y="4521748"/>
            <a:ext cx="932097" cy="1259918"/>
          </a:xfrm>
          <a:prstGeom prst="rect">
            <a:avLst/>
          </a:prstGeom>
        </p:spPr>
      </p:pic>
      <p:grpSp>
        <p:nvGrpSpPr>
          <p:cNvPr id="56" name="Group 56"/>
          <p:cNvGrpSpPr/>
          <p:nvPr/>
        </p:nvGrpSpPr>
        <p:grpSpPr>
          <a:xfrm>
            <a:off x="3458494" y="5953521"/>
            <a:ext cx="390172" cy="390273"/>
            <a:chOff x="0" y="0"/>
            <a:chExt cx="780547" cy="780547"/>
          </a:xfrm>
        </p:grpSpPr>
        <p:grpSp>
          <p:nvGrpSpPr>
            <p:cNvPr id="57" name="Group 57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60" name="TextBox 60"/>
            <p:cNvSpPr txBox="1"/>
            <p:nvPr/>
          </p:nvSpPr>
          <p:spPr>
            <a:xfrm>
              <a:off x="0" y="130772"/>
              <a:ext cx="780547" cy="49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g</a:t>
              </a:r>
            </a:p>
          </p:txBody>
        </p:sp>
      </p:grpSp>
      <p:pic>
        <p:nvPicPr>
          <p:cNvPr id="61" name="Picture 6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825166" y="4521748"/>
            <a:ext cx="1303586" cy="1259918"/>
          </a:xfrm>
          <a:prstGeom prst="rect">
            <a:avLst/>
          </a:prstGeom>
        </p:spPr>
      </p:pic>
      <p:grpSp>
        <p:nvGrpSpPr>
          <p:cNvPr id="62" name="Group 62"/>
          <p:cNvGrpSpPr/>
          <p:nvPr/>
        </p:nvGrpSpPr>
        <p:grpSpPr>
          <a:xfrm>
            <a:off x="5281873" y="5953521"/>
            <a:ext cx="390172" cy="390273"/>
            <a:chOff x="0" y="0"/>
            <a:chExt cx="780547" cy="780547"/>
          </a:xfrm>
        </p:grpSpPr>
        <p:grpSp>
          <p:nvGrpSpPr>
            <p:cNvPr id="63" name="Group 63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66" name="TextBox 66"/>
            <p:cNvSpPr txBox="1"/>
            <p:nvPr/>
          </p:nvSpPr>
          <p:spPr>
            <a:xfrm>
              <a:off x="0" y="130772"/>
              <a:ext cx="780547" cy="49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h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6557097" y="4521747"/>
            <a:ext cx="845500" cy="1822047"/>
            <a:chOff x="0" y="0"/>
            <a:chExt cx="1691440" cy="3644093"/>
          </a:xfrm>
        </p:grpSpPr>
        <p:pic>
          <p:nvPicPr>
            <p:cNvPr id="68" name="Picture 6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1691440" cy="2519836"/>
            </a:xfrm>
            <a:prstGeom prst="rect">
              <a:avLst/>
            </a:prstGeom>
          </p:spPr>
        </p:pic>
        <p:grpSp>
          <p:nvGrpSpPr>
            <p:cNvPr id="69" name="Group 69"/>
            <p:cNvGrpSpPr/>
            <p:nvPr/>
          </p:nvGrpSpPr>
          <p:grpSpPr>
            <a:xfrm>
              <a:off x="455447" y="2863546"/>
              <a:ext cx="780547" cy="780547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3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455446" y="2994319"/>
              <a:ext cx="780547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i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8432" y="-1028700"/>
            <a:ext cx="14703927" cy="2057400"/>
            <a:chOff x="0" y="0"/>
            <a:chExt cx="581047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10472" cy="812800"/>
            </a:xfrm>
            <a:custGeom>
              <a:avLst/>
              <a:gdLst/>
              <a:ahLst/>
              <a:cxnLst/>
              <a:rect l="l" t="t" r="r" b="b"/>
              <a:pathLst>
                <a:path w="5810472" h="812800">
                  <a:moveTo>
                    <a:pt x="0" y="0"/>
                  </a:moveTo>
                  <a:lnTo>
                    <a:pt x="5810472" y="0"/>
                  </a:lnTo>
                  <a:lnTo>
                    <a:pt x="58104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9E265">
                <a:alpha val="6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16003">
            <a:off x="8061075" y="-2440146"/>
            <a:ext cx="4941205" cy="589841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85622" y="1237959"/>
            <a:ext cx="9564981" cy="1365066"/>
            <a:chOff x="0" y="0"/>
            <a:chExt cx="19134945" cy="273013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9134945" cy="2730133"/>
              <a:chOff x="0" y="0"/>
              <a:chExt cx="3779742" cy="53928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779742" cy="539285"/>
              </a:xfrm>
              <a:custGeom>
                <a:avLst/>
                <a:gdLst/>
                <a:ahLst/>
                <a:cxnLst/>
                <a:rect l="l" t="t" r="r" b="b"/>
                <a:pathLst>
                  <a:path w="3779742" h="539285">
                    <a:moveTo>
                      <a:pt x="3779742" y="0"/>
                    </a:moveTo>
                    <a:lnTo>
                      <a:pt x="0" y="0"/>
                    </a:lnTo>
                    <a:lnTo>
                      <a:pt x="0" y="351325"/>
                    </a:lnTo>
                    <a:lnTo>
                      <a:pt x="157480" y="351325"/>
                    </a:lnTo>
                    <a:lnTo>
                      <a:pt x="157480" y="539285"/>
                    </a:lnTo>
                    <a:lnTo>
                      <a:pt x="463550" y="351325"/>
                    </a:lnTo>
                    <a:lnTo>
                      <a:pt x="3779742" y="351325"/>
                    </a:lnTo>
                    <a:lnTo>
                      <a:pt x="3779742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  <a:spcBef>
                    <a:spcPct val="0"/>
                  </a:spcBef>
                </a:pPr>
                <a:endParaRPr>
                  <a:latin typeface="Arial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05108" y="453950"/>
              <a:ext cx="17324730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Quan sát hình và cho biết tên các hệ cơ quan trong cơ thể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589405" y="5672832"/>
            <a:ext cx="708733" cy="708918"/>
            <a:chOff x="0" y="0"/>
            <a:chExt cx="1417836" cy="141783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3433" y="2398661"/>
            <a:ext cx="3481776" cy="3771248"/>
            <a:chOff x="0" y="0"/>
            <a:chExt cx="6965367" cy="7542496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76231" y="0"/>
              <a:ext cx="3369420" cy="654834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500276" cy="6548342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330680" y="6773438"/>
              <a:ext cx="1840111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Cơ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287279" y="6773438"/>
              <a:ext cx="2678088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Xương</a:t>
              </a: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3658" y="2812575"/>
            <a:ext cx="3247104" cy="3569175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8254290" y="2398661"/>
            <a:ext cx="1468901" cy="3983089"/>
            <a:chOff x="0" y="0"/>
            <a:chExt cx="2938569" cy="7966178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938569" cy="6548342"/>
            </a:xfrm>
            <a:prstGeom prst="rect">
              <a:avLst/>
            </a:prstGeom>
          </p:spPr>
        </p:pic>
        <p:grpSp>
          <p:nvGrpSpPr>
            <p:cNvPr id="24" name="Group 24"/>
            <p:cNvGrpSpPr/>
            <p:nvPr/>
          </p:nvGrpSpPr>
          <p:grpSpPr>
            <a:xfrm>
              <a:off x="760366" y="6548342"/>
              <a:ext cx="1417836" cy="1417836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760366" y="6778894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2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85621" y="325967"/>
            <a:ext cx="6560239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I. CÁC HỆ CƠ QUAN TRONG CƠ THỂ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0250602" y="2398661"/>
            <a:ext cx="1407527" cy="3983089"/>
            <a:chOff x="0" y="0"/>
            <a:chExt cx="2815787" cy="7966178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15787" cy="6548342"/>
            </a:xfrm>
            <a:prstGeom prst="rect">
              <a:avLst/>
            </a:prstGeom>
          </p:spPr>
        </p:pic>
        <p:grpSp>
          <p:nvGrpSpPr>
            <p:cNvPr id="31" name="Group 31"/>
            <p:cNvGrpSpPr/>
            <p:nvPr/>
          </p:nvGrpSpPr>
          <p:grpSpPr>
            <a:xfrm>
              <a:off x="698976" y="6548342"/>
              <a:ext cx="1417836" cy="1417836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698976" y="6778894"/>
              <a:ext cx="1417835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8432" y="-1028700"/>
            <a:ext cx="14703927" cy="2057400"/>
            <a:chOff x="0" y="0"/>
            <a:chExt cx="581047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10472" cy="812800"/>
            </a:xfrm>
            <a:custGeom>
              <a:avLst/>
              <a:gdLst/>
              <a:ahLst/>
              <a:cxnLst/>
              <a:rect l="l" t="t" r="r" b="b"/>
              <a:pathLst>
                <a:path w="5810472" h="812800">
                  <a:moveTo>
                    <a:pt x="0" y="0"/>
                  </a:moveTo>
                  <a:lnTo>
                    <a:pt x="5810472" y="0"/>
                  </a:lnTo>
                  <a:lnTo>
                    <a:pt x="58104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9E265">
                <a:alpha val="6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16003">
            <a:off x="8061075" y="-2440146"/>
            <a:ext cx="4941205" cy="589841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85622" y="1237959"/>
            <a:ext cx="9564981" cy="1365066"/>
            <a:chOff x="0" y="0"/>
            <a:chExt cx="19134945" cy="273013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9134945" cy="2730133"/>
              <a:chOff x="0" y="0"/>
              <a:chExt cx="3779742" cy="53928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779742" cy="539285"/>
              </a:xfrm>
              <a:custGeom>
                <a:avLst/>
                <a:gdLst/>
                <a:ahLst/>
                <a:cxnLst/>
                <a:rect l="l" t="t" r="r" b="b"/>
                <a:pathLst>
                  <a:path w="3779742" h="539285">
                    <a:moveTo>
                      <a:pt x="3779742" y="0"/>
                    </a:moveTo>
                    <a:lnTo>
                      <a:pt x="0" y="0"/>
                    </a:lnTo>
                    <a:lnTo>
                      <a:pt x="0" y="351325"/>
                    </a:lnTo>
                    <a:lnTo>
                      <a:pt x="157480" y="351325"/>
                    </a:lnTo>
                    <a:lnTo>
                      <a:pt x="157480" y="539285"/>
                    </a:lnTo>
                    <a:lnTo>
                      <a:pt x="463550" y="351325"/>
                    </a:lnTo>
                    <a:lnTo>
                      <a:pt x="3779742" y="351325"/>
                    </a:lnTo>
                    <a:lnTo>
                      <a:pt x="3779742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  <a:spcBef>
                    <a:spcPct val="0"/>
                  </a:spcBef>
                </a:pPr>
                <a:endParaRPr>
                  <a:latin typeface="Arial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05108" y="453950"/>
              <a:ext cx="17324730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Quan sát hình và cho biết tên các hệ cơ quan trong cơ thể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3658" y="2812575"/>
            <a:ext cx="3247104" cy="356917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499998" y="5672832"/>
            <a:ext cx="708733" cy="708918"/>
            <a:chOff x="0" y="0"/>
            <a:chExt cx="1417836" cy="141783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4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40618" y="2398661"/>
            <a:ext cx="1227494" cy="32741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32912" y="2398661"/>
            <a:ext cx="1898525" cy="327417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327808" y="5672832"/>
            <a:ext cx="708733" cy="708918"/>
            <a:chOff x="0" y="0"/>
            <a:chExt cx="1417836" cy="1417836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5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646527" y="2398661"/>
            <a:ext cx="1208152" cy="3274171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9896236" y="5672832"/>
            <a:ext cx="708733" cy="708918"/>
            <a:chOff x="0" y="0"/>
            <a:chExt cx="1417836" cy="1417836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6</a:t>
              </a:r>
            </a:p>
          </p:txBody>
        </p:sp>
      </p:grpSp>
      <p:sp>
        <p:nvSpPr>
          <p:cNvPr id="31" name="TextBox 28"/>
          <p:cNvSpPr txBox="1"/>
          <p:nvPr/>
        </p:nvSpPr>
        <p:spPr>
          <a:xfrm>
            <a:off x="685621" y="325967"/>
            <a:ext cx="6560239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I. CÁC HỆ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8432" y="-1028700"/>
            <a:ext cx="14703927" cy="2057400"/>
            <a:chOff x="0" y="0"/>
            <a:chExt cx="581047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10472" cy="812800"/>
            </a:xfrm>
            <a:custGeom>
              <a:avLst/>
              <a:gdLst/>
              <a:ahLst/>
              <a:cxnLst/>
              <a:rect l="l" t="t" r="r" b="b"/>
              <a:pathLst>
                <a:path w="5810472" h="812800">
                  <a:moveTo>
                    <a:pt x="0" y="0"/>
                  </a:moveTo>
                  <a:lnTo>
                    <a:pt x="5810472" y="0"/>
                  </a:lnTo>
                  <a:lnTo>
                    <a:pt x="58104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9E265">
                <a:alpha val="6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16003">
            <a:off x="8061075" y="-2440146"/>
            <a:ext cx="4941205" cy="589841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85622" y="1237959"/>
            <a:ext cx="9564981" cy="1365066"/>
            <a:chOff x="0" y="0"/>
            <a:chExt cx="19134945" cy="273013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9134945" cy="2730133"/>
              <a:chOff x="0" y="0"/>
              <a:chExt cx="3779742" cy="53928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779742" cy="539285"/>
              </a:xfrm>
              <a:custGeom>
                <a:avLst/>
                <a:gdLst/>
                <a:ahLst/>
                <a:cxnLst/>
                <a:rect l="l" t="t" r="r" b="b"/>
                <a:pathLst>
                  <a:path w="3779742" h="539285">
                    <a:moveTo>
                      <a:pt x="3779742" y="0"/>
                    </a:moveTo>
                    <a:lnTo>
                      <a:pt x="0" y="0"/>
                    </a:lnTo>
                    <a:lnTo>
                      <a:pt x="0" y="351325"/>
                    </a:lnTo>
                    <a:lnTo>
                      <a:pt x="157480" y="351325"/>
                    </a:lnTo>
                    <a:lnTo>
                      <a:pt x="157480" y="539285"/>
                    </a:lnTo>
                    <a:lnTo>
                      <a:pt x="463550" y="351325"/>
                    </a:lnTo>
                    <a:lnTo>
                      <a:pt x="3779742" y="351325"/>
                    </a:lnTo>
                    <a:lnTo>
                      <a:pt x="3779742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05108" y="453950"/>
              <a:ext cx="17324730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Quan sát hình và cho biết tên các hệ cơ quan trong cơ thể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3658" y="2812575"/>
            <a:ext cx="3247104" cy="356917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929558" y="5672832"/>
            <a:ext cx="708733" cy="708918"/>
            <a:chOff x="0" y="0"/>
            <a:chExt cx="1417836" cy="141783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7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540761" y="2398661"/>
            <a:ext cx="3486327" cy="3274171"/>
            <a:chOff x="0" y="0"/>
            <a:chExt cx="6974470" cy="6548342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708188" y="0"/>
              <a:ext cx="3266282" cy="654834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3181506" cy="6548342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7533762" y="2946696"/>
            <a:ext cx="4330055" cy="2505342"/>
            <a:chOff x="0" y="0"/>
            <a:chExt cx="8662367" cy="5010684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0"/>
              <a:ext cx="3707906" cy="501068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707906" y="0"/>
              <a:ext cx="4954461" cy="4954461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9344423" y="5672832"/>
            <a:ext cx="708733" cy="708918"/>
            <a:chOff x="0" y="0"/>
            <a:chExt cx="1417836" cy="141783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8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85621" y="325967"/>
            <a:ext cx="6560239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I. CÁC HỆ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8432" y="-1028700"/>
            <a:ext cx="14703927" cy="2057400"/>
            <a:chOff x="0" y="0"/>
            <a:chExt cx="581047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10472" cy="812800"/>
            </a:xfrm>
            <a:custGeom>
              <a:avLst/>
              <a:gdLst/>
              <a:ahLst/>
              <a:cxnLst/>
              <a:rect l="l" t="t" r="r" b="b"/>
              <a:pathLst>
                <a:path w="5810472" h="812800">
                  <a:moveTo>
                    <a:pt x="0" y="0"/>
                  </a:moveTo>
                  <a:lnTo>
                    <a:pt x="5810472" y="0"/>
                  </a:lnTo>
                  <a:lnTo>
                    <a:pt x="58104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9E265">
                <a:alpha val="6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16003">
            <a:off x="8061075" y="-2440146"/>
            <a:ext cx="4941205" cy="589841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85622" y="1394061"/>
            <a:ext cx="10817582" cy="4778139"/>
            <a:chOff x="0" y="0"/>
            <a:chExt cx="5920967" cy="26146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0967" cy="2614617"/>
            </a:xfrm>
            <a:custGeom>
              <a:avLst/>
              <a:gdLst/>
              <a:ahLst/>
              <a:cxnLst/>
              <a:rect l="l" t="t" r="r" b="b"/>
              <a:pathLst>
                <a:path w="5920967" h="2614617">
                  <a:moveTo>
                    <a:pt x="5796507" y="59690"/>
                  </a:moveTo>
                  <a:cubicBezTo>
                    <a:pt x="5832067" y="59690"/>
                    <a:pt x="5861277" y="88900"/>
                    <a:pt x="5861277" y="124460"/>
                  </a:cubicBezTo>
                  <a:lnTo>
                    <a:pt x="5861277" y="2490157"/>
                  </a:lnTo>
                  <a:cubicBezTo>
                    <a:pt x="5861277" y="2525717"/>
                    <a:pt x="5832067" y="2554927"/>
                    <a:pt x="5796507" y="2554927"/>
                  </a:cubicBezTo>
                  <a:lnTo>
                    <a:pt x="124460" y="2554927"/>
                  </a:lnTo>
                  <a:cubicBezTo>
                    <a:pt x="88900" y="2554927"/>
                    <a:pt x="59690" y="2525717"/>
                    <a:pt x="59690" y="249015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96507" y="59690"/>
                  </a:lnTo>
                  <a:moveTo>
                    <a:pt x="579650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90157"/>
                  </a:lnTo>
                  <a:cubicBezTo>
                    <a:pt x="0" y="2558737"/>
                    <a:pt x="55880" y="2614617"/>
                    <a:pt x="124460" y="2614617"/>
                  </a:cubicBezTo>
                  <a:lnTo>
                    <a:pt x="5796507" y="2614617"/>
                  </a:lnTo>
                  <a:cubicBezTo>
                    <a:pt x="5865087" y="2614617"/>
                    <a:pt x="5920967" y="2558737"/>
                    <a:pt x="5920967" y="2490157"/>
                  </a:cubicBezTo>
                  <a:lnTo>
                    <a:pt x="5920967" y="124460"/>
                  </a:lnTo>
                  <a:cubicBezTo>
                    <a:pt x="5920967" y="55880"/>
                    <a:pt x="5865087" y="0"/>
                    <a:pt x="5796507" y="0"/>
                  </a:cubicBezTo>
                  <a:close/>
                </a:path>
              </a:pathLst>
            </a:custGeom>
            <a:solidFill>
              <a:srgbClr val="D61F27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1085269" y="2564757"/>
            <a:ext cx="921972" cy="80651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42998" y="1690708"/>
            <a:ext cx="123594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Kết luận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82273" y="2334072"/>
            <a:ext cx="8910867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Trong cơ thể người có các hệ cơ quan: </a:t>
            </a:r>
            <a:r>
              <a:rPr lang="en-US" sz="2300" b="1" i="1">
                <a:solidFill>
                  <a:srgbClr val="C00000"/>
                </a:solidFill>
                <a:latin typeface="Arial" pitchFamily="34" charset="0"/>
              </a:rPr>
              <a:t>hệ vận động</a:t>
            </a: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2300" b="1" i="1">
                <a:solidFill>
                  <a:srgbClr val="C00000"/>
                </a:solidFill>
                <a:latin typeface="Arial" pitchFamily="34" charset="0"/>
              </a:rPr>
              <a:t>hệ tiêu hóa</a:t>
            </a: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2300" b="1" i="1">
                <a:solidFill>
                  <a:srgbClr val="C00000"/>
                </a:solidFill>
                <a:latin typeface="Arial" pitchFamily="34" charset="0"/>
              </a:rPr>
              <a:t>hệ tuần hoàn</a:t>
            </a: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2300" b="1" i="1">
                <a:solidFill>
                  <a:srgbClr val="C00000"/>
                </a:solidFill>
                <a:latin typeface="Arial" pitchFamily="34" charset="0"/>
              </a:rPr>
              <a:t>hệ hô hấp</a:t>
            </a: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2300" b="1" i="1">
                <a:solidFill>
                  <a:srgbClr val="C00000"/>
                </a:solidFill>
                <a:latin typeface="Arial" pitchFamily="34" charset="0"/>
              </a:rPr>
              <a:t>hệ bài tiết</a:t>
            </a: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2300" b="1" i="1">
                <a:solidFill>
                  <a:srgbClr val="C00000"/>
                </a:solidFill>
                <a:latin typeface="Arial" pitchFamily="34" charset="0"/>
              </a:rPr>
              <a:t>hệ thần kinh</a:t>
            </a: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2300" b="1" i="1">
                <a:solidFill>
                  <a:srgbClr val="C00000"/>
                </a:solidFill>
                <a:latin typeface="Arial" pitchFamily="34" charset="0"/>
              </a:rPr>
              <a:t>hệ nội tiết</a:t>
            </a: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2300" b="1" i="1">
                <a:solidFill>
                  <a:srgbClr val="C00000"/>
                </a:solidFill>
                <a:latin typeface="Arial" pitchFamily="34" charset="0"/>
              </a:rPr>
              <a:t>hệ sinh dục</a:t>
            </a:r>
          </a:p>
        </p:txBody>
      </p:sp>
      <p:grpSp>
        <p:nvGrpSpPr>
          <p:cNvPr id="14" name="Group 14"/>
          <p:cNvGrpSpPr/>
          <p:nvPr/>
        </p:nvGrpSpPr>
        <p:grpSpPr>
          <a:xfrm rot="5400000">
            <a:off x="1085269" y="4162839"/>
            <a:ext cx="921972" cy="806516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182273" y="3932156"/>
            <a:ext cx="8910867" cy="123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Mỗi hệ cơ quan đảm nhận một chức năng riêng, cùng phối hợp hoạt động với các hệ cơ quan khác tạo nên sự thống nhất của cơ thể</a:t>
            </a:r>
          </a:p>
        </p:txBody>
      </p:sp>
      <p:sp>
        <p:nvSpPr>
          <p:cNvPr id="18" name="TextBox 28"/>
          <p:cNvSpPr txBox="1"/>
          <p:nvPr/>
        </p:nvSpPr>
        <p:spPr>
          <a:xfrm>
            <a:off x="685621" y="325967"/>
            <a:ext cx="6560239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I. CÁC HỆ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685622" y="1319650"/>
            <a:ext cx="10075094" cy="1365066"/>
            <a:chOff x="0" y="0"/>
            <a:chExt cx="20155436" cy="273013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0155436" cy="2730133"/>
              <a:chOff x="0" y="0"/>
              <a:chExt cx="3981321" cy="53928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81321" cy="539285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539285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351325"/>
                    </a:lnTo>
                    <a:lnTo>
                      <a:pt x="157480" y="351325"/>
                    </a:lnTo>
                    <a:lnTo>
                      <a:pt x="157480" y="539285"/>
                    </a:lnTo>
                    <a:lnTo>
                      <a:pt x="463550" y="351325"/>
                    </a:lnTo>
                    <a:lnTo>
                      <a:pt x="3981321" y="351325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53378" y="453950"/>
              <a:ext cx="18248680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Cho biết mỗi cơ quan ở hình thuộc hệ cơ quan nào?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622" y="2862516"/>
            <a:ext cx="3377124" cy="228859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019818" y="5463282"/>
            <a:ext cx="708733" cy="708918"/>
            <a:chOff x="0" y="0"/>
            <a:chExt cx="1417836" cy="141783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a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63234" y="2862516"/>
            <a:ext cx="3020465" cy="228859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5019100" y="5463282"/>
            <a:ext cx="708733" cy="708918"/>
            <a:chOff x="0" y="0"/>
            <a:chExt cx="1417836" cy="1417836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b</a:t>
              </a: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78263" y="2862516"/>
            <a:ext cx="2588970" cy="2288598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8018382" y="5463282"/>
            <a:ext cx="708733" cy="708918"/>
            <a:chOff x="0" y="0"/>
            <a:chExt cx="1417836" cy="141783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243694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437736" y="5463282"/>
            <a:ext cx="708733" cy="708918"/>
            <a:chOff x="0" y="0"/>
            <a:chExt cx="1417836" cy="1417836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d</a:t>
              </a:r>
            </a:p>
          </p:txBody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64032" y="2862516"/>
            <a:ext cx="1856141" cy="22885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953</Words>
  <Application>Microsoft Office PowerPoint</Application>
  <PresentationFormat>Custom</PresentationFormat>
  <Paragraphs>133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27* KHÁI QUÁT VỀ CƠ THỂ NGƯỜI</dc:title>
  <cp:lastModifiedBy>dr.phh2907@gmail.com</cp:lastModifiedBy>
  <cp:revision>10</cp:revision>
  <dcterms:created xsi:type="dcterms:W3CDTF">2006-08-16T00:00:00Z</dcterms:created>
  <dcterms:modified xsi:type="dcterms:W3CDTF">2023-06-23T16:31:59Z</dcterms:modified>
  <dc:identifier>DAFaRxY-ZNk</dc:identifier>
</cp:coreProperties>
</file>