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4"/>
  </p:notesMasterIdLst>
  <p:sldIdLst>
    <p:sldId id="265" r:id="rId3"/>
    <p:sldId id="301" r:id="rId4"/>
    <p:sldId id="289" r:id="rId5"/>
    <p:sldId id="270" r:id="rId6"/>
    <p:sldId id="269" r:id="rId7"/>
    <p:sldId id="346" r:id="rId8"/>
    <p:sldId id="258" r:id="rId9"/>
    <p:sldId id="302" r:id="rId10"/>
    <p:sldId id="351" r:id="rId11"/>
    <p:sldId id="352" r:id="rId12"/>
    <p:sldId id="353" r:id="rId13"/>
    <p:sldId id="365" r:id="rId14"/>
    <p:sldId id="354" r:id="rId15"/>
    <p:sldId id="358" r:id="rId16"/>
    <p:sldId id="361" r:id="rId17"/>
    <p:sldId id="362" r:id="rId18"/>
    <p:sldId id="363" r:id="rId19"/>
    <p:sldId id="364" r:id="rId20"/>
    <p:sldId id="360" r:id="rId21"/>
    <p:sldId id="366" r:id="rId22"/>
    <p:sldId id="367" r:id="rId23"/>
    <p:sldId id="368" r:id="rId24"/>
    <p:sldId id="369" r:id="rId25"/>
    <p:sldId id="348" r:id="rId26"/>
    <p:sldId id="370" r:id="rId27"/>
    <p:sldId id="322" r:id="rId28"/>
    <p:sldId id="325" r:id="rId29"/>
    <p:sldId id="349" r:id="rId30"/>
    <p:sldId id="372" r:id="rId31"/>
    <p:sldId id="292" r:id="rId32"/>
    <p:sldId id="294" r:id="rId33"/>
  </p:sldIdLst>
  <p:sldSz cx="18288000" cy="10287000"/>
  <p:notesSz cx="6858000" cy="9144000"/>
  <p:embeddedFontLst>
    <p:embeddedFont>
      <p:font typeface="Dotum" panose="020B0600000101010101" pitchFamily="34" charset="-127"/>
      <p:regular r:id="rId35"/>
    </p:embeddedFont>
    <p:embeddedFont>
      <p:font typeface="Cambria Math" panose="02040503050406030204" pitchFamily="18"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8547"/>
    <a:srgbClr val="C85103"/>
    <a:srgbClr val="1B6A6D"/>
    <a:srgbClr val="F8CF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94622" autoAdjust="0"/>
  </p:normalViewPr>
  <p:slideViewPr>
    <p:cSldViewPr>
      <p:cViewPr varScale="1">
        <p:scale>
          <a:sx n="40" d="100"/>
          <a:sy n="40" d="100"/>
        </p:scale>
        <p:origin x="812"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D669F-5869-4469-8FEC-CB5D9C5C2CF3}"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BAAD0-26B1-48F9-B05A-723953F57113}" type="slidenum">
              <a:rPr lang="en-US" smtClean="0"/>
              <a:t>‹#›</a:t>
            </a:fld>
            <a:endParaRPr lang="en-US"/>
          </a:p>
        </p:txBody>
      </p:sp>
    </p:spTree>
    <p:extLst>
      <p:ext uri="{BB962C8B-B14F-4D97-AF65-F5344CB8AC3E}">
        <p14:creationId xmlns:p14="http://schemas.microsoft.com/office/powerpoint/2010/main" val="192666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04698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24291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6" y="6884197"/>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895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91629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56987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39010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29319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3428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20427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42099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92282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76730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svg"/><Relationship Id="rId7" Type="http://schemas.openxmlformats.org/officeDocument/2006/relationships/image" Target="../media/image17.svg"/><Relationship Id="rId17" Type="http://schemas.openxmlformats.org/officeDocument/2006/relationships/image" Target="../media/image27.png"/><Relationship Id="rId2" Type="http://schemas.openxmlformats.org/officeDocument/2006/relationships/image" Target="../media/image2.png"/><Relationship Id="rId16"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2.png"/><Relationship Id="rId1" Type="http://schemas.openxmlformats.org/officeDocument/2006/relationships/slideLayout" Target="../slideLayouts/slideLayout7.xml"/><Relationship Id="rId11"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image" Target="../media/image13.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2.xml"/><Relationship Id="rId7" Type="http://schemas.openxmlformats.org/officeDocument/2006/relationships/image" Target="../media/image32.png"/><Relationship Id="rId12" Type="http://schemas.openxmlformats.org/officeDocument/2006/relationships/image" Target="NUL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28.gif"/><Relationship Id="rId10" Type="http://schemas.openxmlformats.org/officeDocument/2006/relationships/image" Target="../media/image34.png"/><Relationship Id="rId4" Type="http://schemas.openxmlformats.org/officeDocument/2006/relationships/image" Target="../media/image27.gif"/><Relationship Id="rId9" Type="http://schemas.openxmlformats.org/officeDocument/2006/relationships/image" Target="NULL"/></Relationships>
</file>

<file path=ppt/slides/_rels/slide14.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8.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gif"/><Relationship Id="rId11" Type="http://schemas.openxmlformats.org/officeDocument/2006/relationships/image" Target="../media/image40.png"/><Relationship Id="rId5" Type="http://schemas.openxmlformats.org/officeDocument/2006/relationships/image" Target="../media/image36.gif"/><Relationship Id="rId15" Type="http://schemas.openxmlformats.org/officeDocument/2006/relationships/image" Target="../media/image45.png"/><Relationship Id="rId10" Type="http://schemas.openxmlformats.org/officeDocument/2006/relationships/image" Target="../media/image39.gif"/><Relationship Id="rId4" Type="http://schemas.openxmlformats.org/officeDocument/2006/relationships/audio" Target="../media/audio3.wav"/><Relationship Id="rId9" Type="http://schemas.openxmlformats.org/officeDocument/2006/relationships/image" Target="../media/image38.gif"/><Relationship Id="rId14" Type="http://schemas.openxmlformats.org/officeDocument/2006/relationships/image" Target="../media/image41.gif"/></Relationships>
</file>

<file path=ppt/slides/_rels/slide15.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8.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gif"/><Relationship Id="rId11" Type="http://schemas.openxmlformats.org/officeDocument/2006/relationships/image" Target="../media/image40.png"/><Relationship Id="rId5" Type="http://schemas.openxmlformats.org/officeDocument/2006/relationships/image" Target="../media/image36.gif"/><Relationship Id="rId15" Type="http://schemas.openxmlformats.org/officeDocument/2006/relationships/image" Target="../media/image46.png"/><Relationship Id="rId10" Type="http://schemas.openxmlformats.org/officeDocument/2006/relationships/image" Target="../media/image39.gif"/><Relationship Id="rId4" Type="http://schemas.openxmlformats.org/officeDocument/2006/relationships/audio" Target="../media/audio3.wav"/><Relationship Id="rId9" Type="http://schemas.openxmlformats.org/officeDocument/2006/relationships/image" Target="../media/image38.gif"/><Relationship Id="rId14" Type="http://schemas.openxmlformats.org/officeDocument/2006/relationships/image" Target="../media/image41.gif"/></Relationships>
</file>

<file path=ppt/slides/_rels/slide16.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8.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gif"/><Relationship Id="rId11" Type="http://schemas.openxmlformats.org/officeDocument/2006/relationships/image" Target="../media/image40.png"/><Relationship Id="rId5" Type="http://schemas.openxmlformats.org/officeDocument/2006/relationships/image" Target="../media/image36.gif"/><Relationship Id="rId15" Type="http://schemas.openxmlformats.org/officeDocument/2006/relationships/image" Target="../media/image47.png"/><Relationship Id="rId10" Type="http://schemas.openxmlformats.org/officeDocument/2006/relationships/image" Target="../media/image39.gif"/><Relationship Id="rId4" Type="http://schemas.openxmlformats.org/officeDocument/2006/relationships/audio" Target="../media/audio3.wav"/><Relationship Id="rId9" Type="http://schemas.openxmlformats.org/officeDocument/2006/relationships/image" Target="../media/image38.gif"/><Relationship Id="rId14" Type="http://schemas.openxmlformats.org/officeDocument/2006/relationships/image" Target="../media/image41.gif"/></Relationships>
</file>

<file path=ppt/slides/_rels/slide17.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8.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gif"/><Relationship Id="rId11" Type="http://schemas.openxmlformats.org/officeDocument/2006/relationships/image" Target="../media/image40.png"/><Relationship Id="rId5" Type="http://schemas.openxmlformats.org/officeDocument/2006/relationships/image" Target="../media/image36.gif"/><Relationship Id="rId15" Type="http://schemas.openxmlformats.org/officeDocument/2006/relationships/image" Target="../media/image48.png"/><Relationship Id="rId10" Type="http://schemas.openxmlformats.org/officeDocument/2006/relationships/image" Target="../media/image39.gif"/><Relationship Id="rId4" Type="http://schemas.openxmlformats.org/officeDocument/2006/relationships/audio" Target="../media/audio3.wav"/><Relationship Id="rId9" Type="http://schemas.openxmlformats.org/officeDocument/2006/relationships/image" Target="../media/image38.gif"/><Relationship Id="rId14" Type="http://schemas.openxmlformats.org/officeDocument/2006/relationships/image" Target="../media/image41.gif"/></Relationships>
</file>

<file path=ppt/slides/_rels/slide18.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8.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gif"/><Relationship Id="rId11" Type="http://schemas.openxmlformats.org/officeDocument/2006/relationships/image" Target="../media/image40.png"/><Relationship Id="rId5" Type="http://schemas.openxmlformats.org/officeDocument/2006/relationships/image" Target="../media/image36.gif"/><Relationship Id="rId15" Type="http://schemas.openxmlformats.org/officeDocument/2006/relationships/image" Target="../media/image49.png"/><Relationship Id="rId10" Type="http://schemas.openxmlformats.org/officeDocument/2006/relationships/image" Target="../media/image39.gif"/><Relationship Id="rId4" Type="http://schemas.openxmlformats.org/officeDocument/2006/relationships/audio" Target="../media/audio3.wav"/><Relationship Id="rId9" Type="http://schemas.openxmlformats.org/officeDocument/2006/relationships/image" Target="../media/image38.gif"/><Relationship Id="rId14" Type="http://schemas.openxmlformats.org/officeDocument/2006/relationships/image" Target="../media/image41.gif"/></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svg"/><Relationship Id="rId7"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4" Type="http://schemas.openxmlformats.org/officeDocument/2006/relationships/image" Target="../media/image13.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5.svg"/><Relationship Id="rId7"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4" Type="http://schemas.openxmlformats.org/officeDocument/2006/relationships/image" Target="../media/image13.png"/><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5.svg"/><Relationship Id="rId7" Type="http://schemas.microsoft.com/office/2007/relationships/hdphoto" Target="../media/hdphoto6.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54.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1.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5.svg"/><Relationship Id="rId7" Type="http://schemas.microsoft.com/office/2007/relationships/hdphoto" Target="../media/hdphoto7.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7.sv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4.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4.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0.svg"/></Relationships>
</file>

<file path=ppt/slides/_rels/slide3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2.sv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0.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svg"/><Relationship Id="rId10"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5.sv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5.sv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4" name="Group 4"/>
          <p:cNvGrpSpPr/>
          <p:nvPr/>
        </p:nvGrpSpPr>
        <p:grpSpPr>
          <a:xfrm>
            <a:off x="-455349" y="8277842"/>
            <a:ext cx="19198699" cy="2202816"/>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455349" y="-302228"/>
            <a:ext cx="19198699" cy="2202816"/>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1054298" y="2433352"/>
            <a:ext cx="16179403" cy="3949799"/>
          </a:xfrm>
          <a:prstGeom prst="rect">
            <a:avLst/>
          </a:prstGeom>
        </p:spPr>
        <p:txBody>
          <a:bodyPr wrap="square" lIns="0" tIns="0" rIns="0" bIns="0" rtlCol="0" anchor="t">
            <a:spAutoFit/>
          </a:bodyPr>
          <a:lstStyle/>
          <a:p>
            <a:pPr algn="ctr">
              <a:lnSpc>
                <a:spcPts val="15400"/>
              </a:lnSpc>
            </a:pPr>
            <a:r>
              <a:rPr lang="vi-VN" sz="8000" b="1" dirty="0" smtClean="0">
                <a:solidFill>
                  <a:srgbClr val="C85103"/>
                </a:solidFill>
                <a:latin typeface="Arial" panose="020B0604020202020204" pitchFamily="34" charset="0"/>
                <a:cs typeface="Arial" panose="020B0604020202020204" pitchFamily="34" charset="0"/>
              </a:rPr>
              <a:t>CHÀO MỪNG CÁC </a:t>
            </a:r>
            <a:r>
              <a:rPr lang="vi-VN" sz="8000" b="1" smtClean="0">
                <a:solidFill>
                  <a:srgbClr val="C85103"/>
                </a:solidFill>
                <a:latin typeface="Arial" panose="020B0604020202020204" pitchFamily="34" charset="0"/>
                <a:cs typeface="Arial" panose="020B0604020202020204" pitchFamily="34" charset="0"/>
              </a:rPr>
              <a:t>EM HỌC SINH</a:t>
            </a:r>
            <a:endParaRPr lang="vi-VN" sz="8000" b="1" dirty="0" smtClean="0">
              <a:solidFill>
                <a:srgbClr val="C85103"/>
              </a:solidFill>
              <a:latin typeface="Arial" panose="020B0604020202020204" pitchFamily="34" charset="0"/>
              <a:cs typeface="Arial" panose="020B0604020202020204" pitchFamily="34" charset="0"/>
            </a:endParaRPr>
          </a:p>
          <a:p>
            <a:pPr algn="ctr">
              <a:lnSpc>
                <a:spcPts val="15400"/>
              </a:lnSpc>
            </a:pPr>
            <a:r>
              <a:rPr lang="vi-VN" sz="8000" b="1" dirty="0" smtClean="0">
                <a:solidFill>
                  <a:srgbClr val="C85103"/>
                </a:solidFill>
                <a:latin typeface="Arial" panose="020B0604020202020204" pitchFamily="34" charset="0"/>
                <a:cs typeface="Arial" panose="020B0604020202020204" pitchFamily="34" charset="0"/>
              </a:rPr>
              <a:t>ĐẾN VỚI TIẾT HỌC HÔM NAY!</a:t>
            </a:r>
            <a:endParaRPr lang="en-US" sz="8000" b="1" dirty="0">
              <a:solidFill>
                <a:srgbClr val="C85103"/>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stretch>
            <a:fillRect/>
          </a:stretch>
        </p:blipFill>
        <p:spPr>
          <a:xfrm>
            <a:off x="7450688" y="6915915"/>
            <a:ext cx="3386622" cy="1844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9" name="Picture 8"/>
          <p:cNvPicPr>
            <a:picLocks noChangeAspect="1"/>
          </p:cNvPicPr>
          <p:nvPr/>
        </p:nvPicPr>
        <p:blipFill>
          <a:blip r:embed="rId4"/>
          <a:stretch>
            <a:fillRect/>
          </a:stretch>
        </p:blipFill>
        <p:spPr>
          <a:xfrm rot="17683735">
            <a:off x="-325340" y="-637519"/>
            <a:ext cx="3027737" cy="2596852"/>
          </a:xfrm>
          <a:prstGeom prst="rect">
            <a:avLst/>
          </a:prstGeom>
        </p:spPr>
      </p:pic>
      <p:sp>
        <p:nvSpPr>
          <p:cNvPr id="10" name="Freeform 9"/>
          <p:cNvSpPr/>
          <p:nvPr/>
        </p:nvSpPr>
        <p:spPr>
          <a:xfrm rot="10800000" flipH="1">
            <a:off x="15667945" y="7997808"/>
            <a:ext cx="2661680" cy="2567226"/>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5">
              <a:extLst>
                <a:ext uri="{96DAC541-7B7A-43D3-8B79-37D633B846F1}">
                  <asvg:svgBlip xmlns:asvg="http://schemas.microsoft.com/office/drawing/2016/SVG/main" xmlns="" r:embed="rId7"/>
                </a:ext>
              </a:extLst>
            </a:blip>
            <a:stretch>
              <a:fillRect/>
            </a:stretch>
          </a:blipFill>
        </p:spPr>
      </p:sp>
      <p:grpSp>
        <p:nvGrpSpPr>
          <p:cNvPr id="7" name="Group 6"/>
          <p:cNvGrpSpPr/>
          <p:nvPr/>
        </p:nvGrpSpPr>
        <p:grpSpPr>
          <a:xfrm>
            <a:off x="7086600" y="784058"/>
            <a:ext cx="5038765" cy="1463842"/>
            <a:chOff x="436848" y="-49021"/>
            <a:chExt cx="5038765" cy="1463842"/>
          </a:xfrm>
        </p:grpSpPr>
        <p:sp>
          <p:nvSpPr>
            <p:cNvPr id="8" name="TextBox 6"/>
            <p:cNvSpPr txBox="1"/>
            <p:nvPr/>
          </p:nvSpPr>
          <p:spPr>
            <a:xfrm>
              <a:off x="1398913" y="436733"/>
              <a:ext cx="4076700" cy="978088"/>
            </a:xfrm>
            <a:prstGeom prst="rect">
              <a:avLst/>
            </a:prstGeom>
          </p:spPr>
          <p:txBody>
            <a:bodyPr wrap="square" lIns="0" tIns="0" rIns="0" bIns="0" rtlCol="0" anchor="t">
              <a:spAutoFit/>
            </a:bodyPr>
            <a:lstStyle/>
            <a:p>
              <a:pPr marL="0" marR="0" lvl="0" indent="0" algn="l" defTabSz="914400" rtl="0" eaLnBrk="1" fontAlgn="auto" latinLnBrk="0" hangingPunct="1">
                <a:lnSpc>
                  <a:spcPts val="845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a:t>
              </a:r>
              <a:r>
                <a:rPr kumimoji="0" lang="en-US" sz="5500" b="1" i="0" u="none" strike="noStrike" kern="120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HỎI:</a:t>
              </a:r>
              <a:endParaRPr kumimoji="0" lang="en-US" sz="5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2" name="Freeform 9"/>
            <p:cNvSpPr/>
            <p:nvPr/>
          </p:nvSpPr>
          <p:spPr>
            <a:xfrm>
              <a:off x="436848" y="-49021"/>
              <a:ext cx="990600" cy="1447800"/>
            </a:xfrm>
            <a:custGeom>
              <a:avLst/>
              <a:gdLst/>
              <a:ahLst/>
              <a:cxnLst/>
              <a:rect l="l" t="t" r="r" b="b"/>
              <a:pathLst>
                <a:path w="2746629" h="4114800">
                  <a:moveTo>
                    <a:pt x="0" y="0"/>
                  </a:moveTo>
                  <a:lnTo>
                    <a:pt x="2746628" y="0"/>
                  </a:lnTo>
                  <a:lnTo>
                    <a:pt x="2746628" y="4114800"/>
                  </a:lnTo>
                  <a:lnTo>
                    <a:pt x="0" y="4114800"/>
                  </a:lnTo>
                  <a:lnTo>
                    <a:pt x="0" y="0"/>
                  </a:lnTo>
                  <a:close/>
                </a:path>
              </a:pathLst>
            </a:custGeom>
            <a:blipFill>
              <a:blip r:embed="rId8">
                <a:extLst>
                  <a:ext uri="{96DAC541-7B7A-43D3-8B79-37D633B846F1}">
                    <asvg:svgBlip xmlns="" xmlns:asvg="http://schemas.microsoft.com/office/drawing/2016/SVG/main" r:embed="rId16"/>
                  </a:ext>
                </a:extLst>
              </a:blip>
              <a:stretch>
                <a:fillRect/>
              </a:stretch>
            </a:blipFill>
          </p:spPr>
        </p:sp>
      </p:grpSp>
      <mc:AlternateContent xmlns:mc="http://schemas.openxmlformats.org/markup-compatibility/2006" xmlns:a14="http://schemas.microsoft.com/office/drawing/2010/main">
        <mc:Choice Requires="a14">
          <p:sp>
            <p:nvSpPr>
              <p:cNvPr id="13" name="Rectangle 12"/>
              <p:cNvSpPr/>
              <p:nvPr/>
            </p:nvSpPr>
            <p:spPr>
              <a:xfrm>
                <a:off x="1311442" y="2713155"/>
                <a:ext cx="15659100" cy="5325945"/>
              </a:xfrm>
              <a:prstGeom prst="rect">
                <a:avLst/>
              </a:prstGeom>
            </p:spPr>
            <p:txBody>
              <a:bodyPr wrap="square">
                <a:spAutoFit/>
              </a:bodyPr>
              <a:lstStyle/>
              <a:p>
                <a:pPr algn="just">
                  <a:lnSpc>
                    <a:spcPct val="165000"/>
                  </a:lnSpc>
                  <a:spcBef>
                    <a:spcPts val="300"/>
                  </a:spcBef>
                  <a:spcAft>
                    <a:spcPts val="300"/>
                  </a:spcAft>
                </a:pPr>
                <a:r>
                  <a:rPr lang="vi-VN" sz="4100">
                    <a:solidFill>
                      <a:srgbClr val="000000"/>
                    </a:solidFill>
                    <a:ea typeface="Calibri" panose="020F0502020204030204" pitchFamily="34" charset="0"/>
                    <a:cs typeface="Times New Roman" panose="02020603050405020304" pitchFamily="18" charset="0"/>
                  </a:rPr>
                  <a:t>Cho hình chóp tam giác đều </a:t>
                </a:r>
                <a14:m>
                  <m:oMath xmlns:m="http://schemas.openxmlformats.org/officeDocument/2006/math">
                    <m:r>
                      <m:rPr>
                        <m:sty m:val="p"/>
                      </m:rP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m:t>
                    </m:r>
                    <m: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ABC</m:t>
                    </m:r>
                  </m:oMath>
                </a14:m>
                <a:r>
                  <a:rPr lang="vi-VN" sz="4100">
                    <a:solidFill>
                      <a:srgbClr val="000000"/>
                    </a:solidFill>
                    <a:effectLst/>
                    <a:ea typeface="Calibri" panose="020F0502020204030204" pitchFamily="34" charset="0"/>
                    <a:cs typeface="Times New Roman" panose="02020603050405020304" pitchFamily="18" charset="0"/>
                  </a:rPr>
                  <a:t> </a:t>
                </a:r>
                <a:endParaRPr lang="en-US" sz="4100">
                  <a:effectLst/>
                  <a:ea typeface="Arial" panose="020B0604020202020204" pitchFamily="34" charset="0"/>
                  <a:cs typeface="Times New Roman" panose="02020603050405020304" pitchFamily="18" charset="0"/>
                </a:endParaRPr>
              </a:p>
              <a:p>
                <a:pPr algn="just">
                  <a:lnSpc>
                    <a:spcPct val="165000"/>
                  </a:lnSpc>
                  <a:spcBef>
                    <a:spcPts val="300"/>
                  </a:spcBef>
                  <a:spcAft>
                    <a:spcPts val="300"/>
                  </a:spcAft>
                </a:pPr>
                <a:r>
                  <a:rPr lang="vi-VN" sz="4100">
                    <a:solidFill>
                      <a:srgbClr val="000000"/>
                    </a:solidFill>
                    <a:effectLst/>
                    <a:ea typeface="Calibri" panose="020F0502020204030204" pitchFamily="34" charset="0"/>
                    <a:cs typeface="Times New Roman" panose="02020603050405020304" pitchFamily="18" charset="0"/>
                  </a:rPr>
                  <a:t>a) Cho diện tích xung quanh hình chóp là </a:t>
                </a:r>
                <a14:m>
                  <m:oMath xmlns:m="http://schemas.openxmlformats.org/officeDocument/2006/math">
                    <m: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120 </m:t>
                    </m:r>
                    <m:r>
                      <m:rPr>
                        <m:sty m:val="p"/>
                      </m:rP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sSup>
                      <m:sSupPr>
                        <m:ctrlPr>
                          <a:rPr lang="en-US"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e>
                      <m:sup>
                        <m: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vi-VN" sz="4100">
                    <a:solidFill>
                      <a:srgbClr val="000000"/>
                    </a:solidFill>
                    <a:effectLst/>
                    <a:ea typeface="Calibri" panose="020F0502020204030204" pitchFamily="34" charset="0"/>
                    <a:cs typeface="Times New Roman" panose="02020603050405020304" pitchFamily="18" charset="0"/>
                  </a:rPr>
                  <a:t>, độ dài cạnh đáy là </a:t>
                </a:r>
                <a14:m>
                  <m:oMath xmlns:m="http://schemas.openxmlformats.org/officeDocument/2006/math">
                    <m: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r>
                      <m:rPr>
                        <m:sty m:val="p"/>
                      </m:rP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m:t>
                    </m:r>
                  </m:oMath>
                </a14:m>
                <a:r>
                  <a:rPr lang="vi-VN" sz="4100">
                    <a:solidFill>
                      <a:srgbClr val="000000"/>
                    </a:solidFill>
                    <a:effectLst/>
                    <a:ea typeface="Calibri" panose="020F0502020204030204" pitchFamily="34" charset="0"/>
                    <a:cs typeface="Times New Roman" panose="02020603050405020304" pitchFamily="18" charset="0"/>
                  </a:rPr>
                  <a:t>. Tính độ dài trung đoạn?</a:t>
                </a:r>
                <a:endParaRPr lang="en-US" sz="4100">
                  <a:effectLst/>
                  <a:ea typeface="Arial" panose="020B0604020202020204" pitchFamily="34" charset="0"/>
                  <a:cs typeface="Times New Roman" panose="02020603050405020304" pitchFamily="18" charset="0"/>
                </a:endParaRPr>
              </a:p>
              <a:p>
                <a:pPr algn="just">
                  <a:lnSpc>
                    <a:spcPct val="165000"/>
                  </a:lnSpc>
                  <a:spcBef>
                    <a:spcPts val="300"/>
                  </a:spcBef>
                  <a:spcAft>
                    <a:spcPts val="300"/>
                  </a:spcAft>
                </a:pPr>
                <a:r>
                  <a:rPr lang="vi-VN" sz="4100">
                    <a:solidFill>
                      <a:srgbClr val="000000"/>
                    </a:solidFill>
                    <a:effectLst/>
                    <a:ea typeface="Calibri" panose="020F0502020204030204" pitchFamily="34" charset="0"/>
                    <a:cs typeface="Times New Roman" panose="02020603050405020304" pitchFamily="18" charset="0"/>
                  </a:rPr>
                  <a:t>b) Cho chiều cao hình chóp là 15cm; độ dài cạnh đáy là 12cm. Tính thể tích của hình chóp?</a:t>
                </a:r>
                <a:endParaRPr lang="en-US" sz="4100">
                  <a:effectLs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311442" y="2713155"/>
                <a:ext cx="15659100" cy="5325945"/>
              </a:xfrm>
              <a:prstGeom prst="rect">
                <a:avLst/>
              </a:prstGeom>
              <a:blipFill>
                <a:blip r:embed="rId17"/>
                <a:stretch>
                  <a:fillRect l="-1401" r="-1440" b="-4119"/>
                </a:stretch>
              </a:blipFill>
            </p:spPr>
            <p:txBody>
              <a:bodyPr/>
              <a:lstStyle/>
              <a:p>
                <a:r>
                  <a:rPr lang="en-US">
                    <a:noFill/>
                  </a:rPr>
                  <a:t> </a:t>
                </a:r>
              </a:p>
            </p:txBody>
          </p:sp>
        </mc:Fallback>
      </mc:AlternateContent>
    </p:spTree>
    <p:extLst>
      <p:ext uri="{BB962C8B-B14F-4D97-AF65-F5344CB8AC3E}">
        <p14:creationId xmlns:p14="http://schemas.microsoft.com/office/powerpoint/2010/main" val="349743969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0" name="Freeform 9"/>
          <p:cNvSpPr/>
          <p:nvPr/>
        </p:nvSpPr>
        <p:spPr>
          <a:xfrm rot="16200000" flipH="1">
            <a:off x="-733027" y="7903866"/>
            <a:ext cx="2661680" cy="2567226"/>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1" name="Pentagon 10"/>
          <p:cNvSpPr/>
          <p:nvPr/>
        </p:nvSpPr>
        <p:spPr>
          <a:xfrm>
            <a:off x="457200" y="419100"/>
            <a:ext cx="1676400" cy="857298"/>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Giải:</a:t>
            </a:r>
            <a:endParaRPr lang="en-US" sz="36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762000" y="2123419"/>
            <a:ext cx="4495800" cy="4718624"/>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6172200" y="1756368"/>
                <a:ext cx="10970842" cy="4217437"/>
              </a:xfrm>
              <a:prstGeom prst="rect">
                <a:avLst/>
              </a:prstGeom>
            </p:spPr>
            <p:txBody>
              <a:bodyPr wrap="square">
                <a:spAutoFit/>
              </a:bodyPr>
              <a:lstStyle/>
              <a:p>
                <a:pPr algn="just">
                  <a:lnSpc>
                    <a:spcPct val="150000"/>
                  </a:lnSpc>
                  <a:spcBef>
                    <a:spcPts val="300"/>
                  </a:spcBef>
                  <a:spcAft>
                    <a:spcPts val="300"/>
                  </a:spcAft>
                </a:pPr>
                <a:r>
                  <a:rPr lang="vi-VN" sz="3800" smtClean="0">
                    <a:ea typeface="Dotum" panose="020B0600000101010101" pitchFamily="34" charset="-127"/>
                    <a:cs typeface="Times New Roman" panose="02020603050405020304" pitchFamily="18" charset="0"/>
                  </a:rPr>
                  <a:t>a) Chu vi đáy là: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10</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10</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10</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30</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𝑐𝑚</m:t>
                    </m:r>
                  </m:oMath>
                </a14:m>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effectLst/>
                    <a:ea typeface="Dotum" panose="020B0600000101010101" pitchFamily="34" charset="-127"/>
                    <a:cs typeface="Times New Roman" panose="02020603050405020304" pitchFamily="18" charset="0"/>
                  </a:rPr>
                  <a:t>Ta có: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b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𝑆</m:t>
                        </m:r>
                      </m:e>
                      <m:sub>
                        <m:r>
                          <a:rPr lang="vi-VN" sz="3800" i="1">
                            <a:effectLst/>
                            <a:latin typeface="Cambria Math" panose="02040503050406030204" pitchFamily="18" charset="0"/>
                            <a:ea typeface="Dotum" panose="020B0600000101010101" pitchFamily="34" charset="-127"/>
                            <a:cs typeface="Times New Roman" panose="02020603050405020304" pitchFamily="18" charset="0"/>
                          </a:rPr>
                          <m:t>𝑥𝑞</m:t>
                        </m:r>
                      </m:sub>
                    </m:sSub>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𝑝</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𝑑</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8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den>
                    </m:f>
                    <m:r>
                      <a:rPr lang="vi-VN" sz="3800" i="1">
                        <a:effectLst/>
                        <a:latin typeface="Cambria Math" panose="02040503050406030204" pitchFamily="18" charset="0"/>
                        <a:ea typeface="Dotum" panose="020B0600000101010101" pitchFamily="34" charset="-127"/>
                        <a:cs typeface="Times New Roman" panose="02020603050405020304" pitchFamily="18" charset="0"/>
                      </a:rPr>
                      <m:t> . </m:t>
                    </m:r>
                    <m:r>
                      <a:rPr lang="vi-VN" sz="3800" i="1">
                        <a:effectLst/>
                        <a:latin typeface="Cambria Math" panose="02040503050406030204" pitchFamily="18" charset="0"/>
                        <a:ea typeface="Dotum" panose="020B0600000101010101" pitchFamily="34" charset="-127"/>
                        <a:cs typeface="Times New Roman" panose="02020603050405020304" pitchFamily="18" charset="0"/>
                      </a:rPr>
                      <m:t>30</m:t>
                    </m:r>
                    <m:r>
                      <a:rPr lang="vi-VN" sz="3800" i="1">
                        <a:effectLst/>
                        <a:latin typeface="Cambria Math" panose="02040503050406030204" pitchFamily="18" charset="0"/>
                        <a:ea typeface="Dotum" panose="020B0600000101010101" pitchFamily="34" charset="-127"/>
                        <a:cs typeface="Times New Roman" panose="02020603050405020304" pitchFamily="18" charset="0"/>
                      </a:rPr>
                      <m:t> . </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𝑑</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120</m:t>
                    </m:r>
                  </m:oMath>
                </a14:m>
                <a:r>
                  <a:rPr lang="vi-VN" sz="3800">
                    <a:effectLst/>
                    <a:ea typeface="Dotum" panose="020B0600000101010101" pitchFamily="34" charset="-127"/>
                    <a:cs typeface="Times New Roman" panose="02020603050405020304" pitchFamily="18" charset="0"/>
                  </a:rPr>
                  <a:t>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𝑐</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𝑚</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3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𝑑</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8</m:t>
                    </m:r>
                    <m:r>
                      <a:rPr lang="vi-VN" sz="3800" i="1">
                        <a:effectLst/>
                        <a:latin typeface="Cambria Math" panose="02040503050406030204" pitchFamily="18" charset="0"/>
                        <a:ea typeface="Dotum" panose="020B0600000101010101" pitchFamily="34" charset="-127"/>
                        <a:cs typeface="Times New Roman" panose="02020603050405020304" pitchFamily="18" charset="0"/>
                      </a:rPr>
                      <m:t> </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𝑐𝑚</m:t>
                    </m:r>
                  </m:oMath>
                </a14:m>
                <a:r>
                  <a:rPr lang="vi-VN" sz="3800">
                    <a:effectLst/>
                    <a:ea typeface="Dotum" panose="020B0600000101010101" pitchFamily="34" charset="-127"/>
                    <a:cs typeface="Times New Roman" panose="02020603050405020304" pitchFamily="18" charset="0"/>
                  </a:rPr>
                  <a:t>.</a:t>
                </a:r>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effectLst/>
                    <a:ea typeface="Dotum" panose="020B0600000101010101" pitchFamily="34" charset="-127"/>
                    <a:cs typeface="Times New Roman" panose="02020603050405020304" pitchFamily="18" charset="0"/>
                  </a:rPr>
                  <a:t>Vậy trung đoạn bằng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8</m:t>
                    </m:r>
                    <m:r>
                      <a:rPr lang="vi-VN" sz="3800" i="1">
                        <a:effectLst/>
                        <a:latin typeface="Cambria Math" panose="02040503050406030204" pitchFamily="18" charset="0"/>
                        <a:ea typeface="Dotum" panose="020B0600000101010101" pitchFamily="34" charset="-127"/>
                        <a:cs typeface="Times New Roman" panose="02020603050405020304" pitchFamily="18" charset="0"/>
                      </a:rPr>
                      <m:t> </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𝑐𝑚</m:t>
                    </m:r>
                  </m:oMath>
                </a14:m>
                <a:r>
                  <a:rPr lang="en-US" sz="3800" smtClean="0">
                    <a:effectLst/>
                    <a:ea typeface="Arial" panose="020B0604020202020204" pitchFamily="34" charset="0"/>
                    <a:cs typeface="Times New Roman" panose="02020603050405020304" pitchFamily="18" charset="0"/>
                  </a:rPr>
                  <a:t>.</a:t>
                </a:r>
                <a:endParaRPr lang="en-US" sz="3800">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172200" y="1756368"/>
                <a:ext cx="10970842" cy="4217437"/>
              </a:xfrm>
              <a:prstGeom prst="rect">
                <a:avLst/>
              </a:prstGeom>
              <a:blipFill>
                <a:blip r:embed="rId10"/>
                <a:stretch>
                  <a:fillRect l="-1834" b="-28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172200" y="6252168"/>
                <a:ext cx="12189300" cy="3430106"/>
              </a:xfrm>
              <a:prstGeom prst="rect">
                <a:avLst/>
              </a:prstGeom>
            </p:spPr>
            <p:txBody>
              <a:bodyPr wrap="square">
                <a:spAutoFit/>
              </a:bodyPr>
              <a:lstStyle/>
              <a:p>
                <a:pPr lvl="0" algn="just">
                  <a:lnSpc>
                    <a:spcPct val="150000"/>
                  </a:lnSpc>
                </a:pPr>
                <a:r>
                  <a:rPr lang="vi-VN" sz="3800">
                    <a:solidFill>
                      <a:prstClr val="black"/>
                    </a:solidFill>
                    <a:ea typeface="Dotum" panose="020B0600000101010101" pitchFamily="34" charset="-127"/>
                    <a:cs typeface="Times New Roman" panose="02020603050405020304" pitchFamily="18" charset="0"/>
                  </a:rPr>
                  <a:t>b) Tính được đường cao của tam giác đáy là:</a:t>
                </a:r>
                <a:r>
                  <a:rPr lang="en-US" sz="3800">
                    <a:solidFill>
                      <a:prstClr val="black"/>
                    </a:solidFill>
                    <a:ea typeface="Dotum" panose="020B0600000101010101" pitchFamily="34" charset="-127"/>
                    <a:cs typeface="Times New Roman" panose="02020603050405020304" pitchFamily="18" charset="0"/>
                  </a:rPr>
                  <a:t> </a:t>
                </a:r>
                <a14:m>
                  <m:oMath xmlns:m="http://schemas.openxmlformats.org/officeDocument/2006/math">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6</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e>
                    </m:rad>
                  </m:oMath>
                </a14:m>
                <a:r>
                  <a:rPr lang="vi-VN" sz="3800">
                    <a:solidFill>
                      <a:prstClr val="black"/>
                    </a:solidFill>
                    <a:ea typeface="Dotum" panose="020B0600000101010101" pitchFamily="34" charset="-127"/>
                    <a:cs typeface="Times New Roman" panose="02020603050405020304" pitchFamily="18" charset="0"/>
                  </a:rPr>
                  <a:t> cm</a:t>
                </a:r>
                <a:endParaRPr lang="en-US" sz="3800">
                  <a:solidFill>
                    <a:prstClr val="black"/>
                  </a:solidFill>
                  <a:ea typeface="Arial" panose="020B0604020202020204" pitchFamily="34" charset="0"/>
                  <a:cs typeface="Times New Roman" panose="02020603050405020304" pitchFamily="18" charset="0"/>
                </a:endParaRPr>
              </a:p>
              <a:p>
                <a:pPr lvl="0" algn="just">
                  <a:lnSpc>
                    <a:spcPct val="150000"/>
                  </a:lnSpc>
                </a:pPr>
                <a14:m>
                  <m:oMath xmlns:m="http://schemas.openxmlformats.org/officeDocument/2006/math">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vi-VN" sz="3800">
                    <a:solidFill>
                      <a:prstClr val="black"/>
                    </a:solidFill>
                    <a:ea typeface="Dotum" panose="020B0600000101010101" pitchFamily="34" charset="-127"/>
                    <a:cs typeface="Times New Roman" panose="02020603050405020304" pitchFamily="18" charset="0"/>
                  </a:rPr>
                  <a:t> Diện tích mặt đáy là</a:t>
                </a:r>
                <a:r>
                  <a:rPr lang="vi-VN" sz="3800" smtClean="0">
                    <a:solidFill>
                      <a:prstClr val="black"/>
                    </a:solidFill>
                    <a:ea typeface="Dotum" panose="020B0600000101010101" pitchFamily="34" charset="-127"/>
                    <a:cs typeface="Times New Roman" panose="02020603050405020304" pitchFamily="18" charset="0"/>
                  </a:rPr>
                  <a:t>:</a:t>
                </a:r>
                <a:r>
                  <a:rPr lang="en-US" sz="3800" smtClean="0">
                    <a:solidFill>
                      <a:prstClr val="black"/>
                    </a:solidFill>
                    <a:ea typeface="Dotum" panose="020B0600000101010101" pitchFamily="34" charset="-127"/>
                    <a:cs typeface="Times New Roman" panose="02020603050405020304" pitchFamily="18" charset="0"/>
                  </a:rPr>
                  <a:t> </a:t>
                </a:r>
                <a:r>
                  <a:rPr lang="vi-VN" sz="3800" smtClean="0">
                    <a:solidFill>
                      <a:prstClr val="black"/>
                    </a:solidFill>
                    <a:ea typeface="Dotum" panose="020B0600000101010101" pitchFamily="34" charset="-127"/>
                    <a:cs typeface="Times New Roman" panose="02020603050405020304" pitchFamily="18" charset="0"/>
                  </a:rPr>
                  <a:t> </a:t>
                </a:r>
                <a14:m>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 </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10</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 </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6</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e>
                    </m:rad>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30</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e>
                    </m:rad>
                  </m:oMath>
                </a14:m>
                <a:r>
                  <a:rPr lang="vi-VN" sz="3800">
                    <a:solidFill>
                      <a:prstClr val="black"/>
                    </a:solidFill>
                    <a:ea typeface="Dotum" panose="020B0600000101010101" pitchFamily="34" charset="-127"/>
                    <a:cs typeface="Times New Roman" panose="02020603050405020304" pitchFamily="18" charset="0"/>
                  </a:rPr>
                  <a:t> </a:t>
                </a:r>
                <a14:m>
                  <m:oMath xmlns:m="http://schemas.openxmlformats.org/officeDocument/2006/math">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m:t>
                    </m:r>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e>
                      <m:sup>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3800">
                  <a:solidFill>
                    <a:prstClr val="black"/>
                  </a:solidFill>
                  <a:ea typeface="Arial" panose="020B0604020202020204" pitchFamily="34" charset="0"/>
                  <a:cs typeface="Times New Roman" panose="02020603050405020304" pitchFamily="18" charset="0"/>
                </a:endParaRPr>
              </a:p>
              <a:p>
                <a:pPr lvl="0">
                  <a:lnSpc>
                    <a:spcPct val="150000"/>
                  </a:lnSpc>
                </a:pPr>
                <a14:m>
                  <m:oMath xmlns:m="http://schemas.openxmlformats.org/officeDocument/2006/math">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vi-VN" sz="3800">
                    <a:solidFill>
                      <a:prstClr val="black"/>
                    </a:solidFill>
                    <a:ea typeface="Dotum" panose="020B0600000101010101" pitchFamily="34" charset="-127"/>
                  </a:rPr>
                  <a:t> Thể tích hình chóp là: </a:t>
                </a:r>
                <a:r>
                  <a:rPr lang="en-US" sz="3800" smtClean="0">
                    <a:solidFill>
                      <a:prstClr val="black"/>
                    </a:solidFill>
                    <a:ea typeface="Dotum" panose="020B0600000101010101" pitchFamily="34" charset="-127"/>
                  </a:rPr>
                  <a:t> </a:t>
                </a:r>
                <a14:m>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 </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30</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e>
                    </m:rad>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 </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15</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150</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e>
                    </m:rad>
                  </m:oMath>
                </a14:m>
                <a:r>
                  <a:rPr lang="vi-VN" sz="3800">
                    <a:solidFill>
                      <a:prstClr val="black"/>
                    </a:solidFill>
                    <a:ea typeface="Dotum" panose="020B0600000101010101" pitchFamily="34" charset="-127"/>
                  </a:rPr>
                  <a:t> </a:t>
                </a:r>
                <a14:m>
                  <m:oMath xmlns:m="http://schemas.openxmlformats.org/officeDocument/2006/math">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m:t>
                    </m:r>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e>
                      <m:sup>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sup>
                    </m:sSup>
                  </m:oMath>
                </a14:m>
                <a:endParaRPr lang="en-US" sz="3800">
                  <a:solidFill>
                    <a:prstClr val="black"/>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6172200" y="6252168"/>
                <a:ext cx="12189300" cy="3430106"/>
              </a:xfrm>
              <a:prstGeom prst="rect">
                <a:avLst/>
              </a:prstGeom>
              <a:blipFill>
                <a:blip r:embed="rId11"/>
                <a:stretch>
                  <a:fillRect l="-1651" b="-2313"/>
                </a:stretch>
              </a:blipFill>
            </p:spPr>
            <p:txBody>
              <a:bodyPr/>
              <a:lstStyle/>
              <a:p>
                <a:r>
                  <a:rPr lang="en-US">
                    <a:noFill/>
                  </a:rPr>
                  <a:t> </a:t>
                </a:r>
              </a:p>
            </p:txBody>
          </p:sp>
        </mc:Fallback>
      </mc:AlternateContent>
    </p:spTree>
    <p:extLst>
      <p:ext uri="{BB962C8B-B14F-4D97-AF65-F5344CB8AC3E}">
        <p14:creationId xmlns:p14="http://schemas.microsoft.com/office/powerpoint/2010/main" val="20438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down)">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Effect transition="in" filter="wipe(left)">
                                      <p:cBhvr>
                                        <p:cTn id="42" dur="500"/>
                                        <p:tgtEl>
                                          <p:spTgt spid="1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
                                            <p:txEl>
                                              <p:pRg st="2" end="2"/>
                                            </p:txEl>
                                          </p:spTgt>
                                        </p:tgtEl>
                                        <p:attrNameLst>
                                          <p:attrName>style.visibility</p:attrName>
                                        </p:attrNameLst>
                                      </p:cBhvr>
                                      <p:to>
                                        <p:strVal val="visible"/>
                                      </p:to>
                                    </p:set>
                                    <p:animEffect transition="in" filter="wipe(left)">
                                      <p:cBhvr>
                                        <p:cTn id="4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4" name="Group 4"/>
          <p:cNvGrpSpPr/>
          <p:nvPr/>
        </p:nvGrpSpPr>
        <p:grpSpPr>
          <a:xfrm>
            <a:off x="-455349" y="8277842"/>
            <a:ext cx="19198699" cy="2202816"/>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455345" y="-704691"/>
            <a:ext cx="19198699" cy="2202816"/>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1"/>
          <p:cNvSpPr txBox="1"/>
          <p:nvPr/>
        </p:nvSpPr>
        <p:spPr>
          <a:xfrm>
            <a:off x="1054297" y="2639003"/>
            <a:ext cx="16179403" cy="1831463"/>
          </a:xfrm>
          <a:prstGeom prst="rect">
            <a:avLst/>
          </a:prstGeom>
        </p:spPr>
        <p:txBody>
          <a:bodyPr wrap="square" lIns="0" tIns="0" rIns="0" bIns="0" rtlCol="0" anchor="t">
            <a:spAutoFit/>
          </a:bodyPr>
          <a:lstStyle/>
          <a:p>
            <a:pPr marL="0" marR="0" lvl="0" indent="0" algn="ctr" defTabSz="914400" rtl="0" eaLnBrk="1" fontAlgn="auto" latinLnBrk="0" hangingPunct="1">
              <a:lnSpc>
                <a:spcPts val="15400"/>
              </a:lnSpc>
              <a:spcBef>
                <a:spcPts val="0"/>
              </a:spcBef>
              <a:spcAft>
                <a:spcPts val="0"/>
              </a:spcAft>
              <a:buClrTx/>
              <a:buSzTx/>
              <a:buFontTx/>
              <a:buNone/>
              <a:tabLst/>
              <a:defRPr/>
            </a:pPr>
            <a:r>
              <a:rPr kumimoji="0" lang="en-US" sz="12000" b="1" i="0" u="none" strike="noStrike" kern="1200" cap="none" spc="0" normalizeH="0" baseline="0" noProof="0" smtClean="0">
                <a:ln>
                  <a:noFill/>
                </a:ln>
                <a:solidFill>
                  <a:schemeClr val="tx2"/>
                </a:solidFill>
                <a:effectLst/>
                <a:uLnTx/>
                <a:uFillTx/>
                <a:latin typeface="Arial" panose="020B0604020202020204" pitchFamily="34" charset="0"/>
                <a:ea typeface="+mn-ea"/>
                <a:cs typeface="Arial" panose="020B0604020202020204" pitchFamily="34" charset="0"/>
              </a:rPr>
              <a:t>LUYỆN</a:t>
            </a:r>
            <a:r>
              <a:rPr kumimoji="0" lang="en-US" sz="12000" b="1" i="0" u="none" strike="noStrike" kern="1200" cap="none" spc="0" normalizeH="0" noProof="0" smtClean="0">
                <a:ln>
                  <a:noFill/>
                </a:ln>
                <a:solidFill>
                  <a:schemeClr val="tx2"/>
                </a:solidFill>
                <a:effectLst/>
                <a:uLnTx/>
                <a:uFillTx/>
                <a:latin typeface="Arial" panose="020B0604020202020204" pitchFamily="34" charset="0"/>
                <a:ea typeface="+mn-ea"/>
                <a:cs typeface="Arial" panose="020B0604020202020204" pitchFamily="34" charset="0"/>
              </a:rPr>
              <a:t> TẬP</a:t>
            </a:r>
            <a:endParaRPr kumimoji="0" lang="en-US" sz="120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6842221" y="6362700"/>
            <a:ext cx="4603553" cy="2796938"/>
          </a:xfrm>
          <a:prstGeom prst="rect">
            <a:avLst/>
          </a:prstGeom>
        </p:spPr>
      </p:pic>
    </p:spTree>
    <p:extLst>
      <p:ext uri="{BB962C8B-B14F-4D97-AF65-F5344CB8AC3E}">
        <p14:creationId xmlns:p14="http://schemas.microsoft.com/office/powerpoint/2010/main" val="97275936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28083" y="353353"/>
            <a:ext cx="4063128" cy="7916094"/>
          </a:xfrm>
          <a:prstGeom prst="rect">
            <a:avLst/>
          </a:prstGeom>
        </p:spPr>
      </p:pic>
      <p:sp>
        <p:nvSpPr>
          <p:cNvPr id="4" name="Rectangle 3"/>
          <p:cNvSpPr/>
          <p:nvPr/>
        </p:nvSpPr>
        <p:spPr>
          <a:xfrm>
            <a:off x="8229600" y="2649407"/>
            <a:ext cx="8317663" cy="1661993"/>
          </a:xfrm>
          <a:prstGeom prst="rect">
            <a:avLst/>
          </a:prstGeom>
          <a:noFill/>
        </p:spPr>
        <p:txBody>
          <a:bodyPr wrap="none" lIns="137160" tIns="68580" rIns="137160" bIns="68580">
            <a:spAutoFit/>
          </a:bodyPr>
          <a:lstStyle/>
          <a:p>
            <a:pPr algn="ctr" defTabSz="1371600"/>
            <a:r>
              <a:rPr lang="en-US" sz="9900" b="1">
                <a:ln w="10160">
                  <a:solidFill>
                    <a:srgbClr val="4472C4"/>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NHỔ CÀ RỐT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611">
            <a:off x="13297460" y="8001420"/>
            <a:ext cx="1276352" cy="1909802"/>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611">
            <a:off x="9965047" y="8001420"/>
            <a:ext cx="1276352" cy="1909802"/>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611">
            <a:off x="6612247" y="8001420"/>
            <a:ext cx="1276352" cy="1909802"/>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611">
            <a:off x="3379054" y="8001420"/>
            <a:ext cx="1276352" cy="1909802"/>
          </a:xfrm>
          <a:prstGeom prst="rect">
            <a:avLst/>
          </a:prstGeom>
        </p:spPr>
      </p:pic>
      <p:sp>
        <p:nvSpPr>
          <p:cNvPr id="19" name="Rectangle 18"/>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990999" y="3805556"/>
            <a:ext cx="914400" cy="914400"/>
          </a:xfrm>
          <a:prstGeom prst="rect">
            <a:avLst/>
          </a:prstGeom>
        </p:spPr>
      </p:pic>
      <p:sp>
        <p:nvSpPr>
          <p:cNvPr id="21" name="Freeform 2"/>
          <p:cNvSpPr/>
          <p:nvPr/>
        </p:nvSpPr>
        <p:spPr>
          <a:xfrm>
            <a:off x="537199" y="6742796"/>
            <a:ext cx="2198377" cy="3053301"/>
          </a:xfrm>
          <a:custGeom>
            <a:avLst/>
            <a:gdLst/>
            <a:ahLst/>
            <a:cxnLst/>
            <a:rect l="l" t="t" r="r" b="b"/>
            <a:pathLst>
              <a:path w="3188970" h="4114800">
                <a:moveTo>
                  <a:pt x="0" y="0"/>
                </a:moveTo>
                <a:lnTo>
                  <a:pt x="3188970" y="0"/>
                </a:lnTo>
                <a:lnTo>
                  <a:pt x="318897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3" name="Picture 2"/>
          <p:cNvPicPr>
            <a:picLocks noChangeAspect="1"/>
          </p:cNvPicPr>
          <p:nvPr/>
        </p:nvPicPr>
        <p:blipFill>
          <a:blip r:embed="rId10"/>
          <a:stretch>
            <a:fillRect/>
          </a:stretch>
        </p:blipFill>
        <p:spPr>
          <a:xfrm flipV="1">
            <a:off x="12606854" y="5265692"/>
            <a:ext cx="3547546" cy="411208"/>
          </a:xfrm>
          <a:prstGeom prst="rect">
            <a:avLst/>
          </a:prstGeom>
        </p:spPr>
      </p:pic>
      <p:sp>
        <p:nvSpPr>
          <p:cNvPr id="23" name="Freeform 3"/>
          <p:cNvSpPr/>
          <p:nvPr/>
        </p:nvSpPr>
        <p:spPr>
          <a:xfrm>
            <a:off x="14196572" y="4468668"/>
            <a:ext cx="3849157" cy="3231522"/>
          </a:xfrm>
          <a:custGeom>
            <a:avLst/>
            <a:gdLst/>
            <a:ahLst/>
            <a:cxnLst/>
            <a:rect l="l" t="t" r="r" b="b"/>
            <a:pathLst>
              <a:path w="4213106" h="4114800">
                <a:moveTo>
                  <a:pt x="0" y="0"/>
                </a:moveTo>
                <a:lnTo>
                  <a:pt x="4213106" y="0"/>
                </a:lnTo>
                <a:lnTo>
                  <a:pt x="4213106"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Tree>
    <p:extLst>
      <p:ext uri="{BB962C8B-B14F-4D97-AF65-F5344CB8AC3E}">
        <p14:creationId xmlns:p14="http://schemas.microsoft.com/office/powerpoint/2010/main" val="189967512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116" y="6729313"/>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923" y="6672163"/>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1995" y="6526294"/>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402" y="6515484"/>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3329" y="6771061"/>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0916" y="6672163"/>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0040" y="4759224"/>
            <a:ext cx="1795343" cy="1390929"/>
          </a:xfrm>
          <a:prstGeom prst="rect">
            <a:avLst/>
          </a:prstGeom>
        </p:spPr>
      </p:pic>
      <p:sp>
        <p:nvSpPr>
          <p:cNvPr id="77" name="Sun 76"/>
          <p:cNvSpPr/>
          <p:nvPr/>
        </p:nvSpPr>
        <p:spPr>
          <a:xfrm>
            <a:off x="9231746" y="5928303"/>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8911" y="6771062"/>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735469" y="8157442"/>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409754" y="8064600"/>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48755" y="6445923"/>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077341" y="8064600"/>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724541" y="8064600"/>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491348" y="8064600"/>
            <a:ext cx="1276352" cy="1909802"/>
          </a:xfrm>
          <a:prstGeom prst="rect">
            <a:avLst/>
          </a:prstGeom>
        </p:spPr>
      </p:pic>
      <mc:AlternateContent xmlns:mc="http://schemas.openxmlformats.org/markup-compatibility/2006" xmlns:a14="http://schemas.microsoft.com/office/drawing/2010/main">
        <mc:Choice Requires="a14">
          <p:sp>
            <p:nvSpPr>
              <p:cNvPr id="45" name="Rounded Rectangular Callout 44"/>
              <p:cNvSpPr/>
              <p:nvPr/>
            </p:nvSpPr>
            <p:spPr>
              <a:xfrm>
                <a:off x="4743861" y="477548"/>
                <a:ext cx="13125059" cy="449645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fr-FR" sz="37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1.</a:t>
                </a:r>
                <a:r>
                  <a:rPr lang="fr-FR" sz="37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70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hình chóp tam giác đều cạnh </a:t>
                </a:r>
                <a14:m>
                  <m:oMath xmlns:m="http://schemas.openxmlformats.org/officeDocument/2006/math">
                    <m:r>
                      <a:rPr lang="da-DK" sz="37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da-DK" sz="37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 và chiều cao của tam giác mặt bên kẻ từ đỉnh của hình chóp tam giác đều là </a:t>
                </a:r>
                <a14:m>
                  <m:oMath xmlns:m="http://schemas.openxmlformats.org/officeDocument/2006/math">
                    <m:r>
                      <a:rPr lang="da-DK" sz="37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6</m:t>
                    </m:r>
                  </m:oMath>
                </a14:m>
                <a:r>
                  <a:rPr lang="da-DK" sz="37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 Tính diện tích xung quanh của hình chóp</a:t>
                </a:r>
                <a:r>
                  <a:rPr lang="da-DK" sz="37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R="30480" lvl="0" algn="ctr">
                  <a:lnSpc>
                    <a:spcPct val="150000"/>
                  </a:lnSpc>
                  <a:spcBef>
                    <a:spcPts val="300"/>
                  </a:spcBef>
                  <a:spcAft>
                    <a:spcPts val="300"/>
                  </a:spcAft>
                </a:pPr>
                <a:r>
                  <a:rPr lang="da-DK" sz="3700">
                    <a:solidFill>
                      <a:prstClr val="black"/>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40 </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da-DK"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da-DK"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			B</a:t>
                </a:r>
                <a:r>
                  <a:rPr lang="da-DK"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36 </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R="30480" lvl="0" algn="ctr">
                  <a:lnSpc>
                    <a:spcPct val="150000"/>
                  </a:lnSpc>
                  <a:spcBef>
                    <a:spcPts val="300"/>
                  </a:spcBef>
                  <a:spcAft>
                    <a:spcPts val="300"/>
                  </a:spcAft>
                </a:pPr>
                <a:r>
                  <a:rPr lang="da-DK" sz="3700">
                    <a:solidFill>
                      <a:prstClr val="black"/>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45 </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da-DK"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da-DK"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da-DK"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D</a:t>
                </a:r>
                <a:r>
                  <a:rPr lang="da-DK"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50 </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ounded Rectangular Callout 44"/>
              <p:cNvSpPr>
                <a:spLocks noRot="1" noChangeAspect="1" noMove="1" noResize="1" noEditPoints="1" noAdjustHandles="1" noChangeArrowheads="1" noChangeShapeType="1" noTextEdit="1"/>
              </p:cNvSpPr>
              <p:nvPr/>
            </p:nvSpPr>
            <p:spPr>
              <a:xfrm>
                <a:off x="4743861" y="477548"/>
                <a:ext cx="13125059" cy="4496452"/>
              </a:xfrm>
              <a:prstGeom prst="wedgeRoundRectCallout">
                <a:avLst>
                  <a:gd name="adj1" fmla="val -58471"/>
                  <a:gd name="adj2" fmla="val 22449"/>
                  <a:gd name="adj3" fmla="val 16667"/>
                </a:avLst>
              </a:prstGeom>
              <a:blipFill>
                <a:blip r:embed="rId15"/>
                <a:stretch>
                  <a:fillRect b="-2575"/>
                </a:stretch>
              </a:blipFill>
              <a:ln>
                <a:noFill/>
              </a:ln>
            </p:spPr>
            <p:txBody>
              <a:bodyPr/>
              <a:lstStyle/>
              <a:p>
                <a:r>
                  <a:rPr lang="en-US">
                    <a:noFill/>
                  </a:rPr>
                  <a:t> </a:t>
                </a:r>
              </a:p>
            </p:txBody>
          </p:sp>
        </mc:Fallback>
      </mc:AlternateContent>
      <p:sp>
        <p:nvSpPr>
          <p:cNvPr id="55" name="Rectangle 54"/>
          <p:cNvSpPr/>
          <p:nvPr/>
        </p:nvSpPr>
        <p:spPr>
          <a:xfrm>
            <a:off x="3007894" y="9013554"/>
            <a:ext cx="12344850" cy="123534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a:solidFill>
                  <a:schemeClr val="bg1"/>
                </a:solidFill>
                <a:latin typeface="Arial" panose="020B0604020202020204" pitchFamily="34" charset="0"/>
                <a:cs typeface="Arial" panose="020B0604020202020204" pitchFamily="34" charset="0"/>
              </a:rPr>
              <a:t>  </a:t>
            </a:r>
            <a:r>
              <a:rPr lang="en-US" sz="4800" smtClean="0">
                <a:solidFill>
                  <a:schemeClr val="bg1"/>
                </a:solidFill>
                <a:latin typeface="Arial" panose="020B0604020202020204" pitchFamily="34" charset="0"/>
                <a:cs typeface="Arial" panose="020B0604020202020204" pitchFamily="34" charset="0"/>
              </a:rPr>
              <a:t>   A                 B                 </a:t>
            </a:r>
            <a:r>
              <a:rPr lang="en-US" sz="4800">
                <a:solidFill>
                  <a:schemeClr val="bg1"/>
                </a:solidFill>
                <a:latin typeface="Arial" panose="020B0604020202020204" pitchFamily="34" charset="0"/>
                <a:cs typeface="Arial" panose="020B0604020202020204" pitchFamily="34" charset="0"/>
              </a:rPr>
              <a:t>C                 </a:t>
            </a:r>
            <a:r>
              <a:rPr lang="en-US" sz="4800" smtClean="0">
                <a:solidFill>
                  <a:schemeClr val="bg1"/>
                </a:solidFill>
                <a:latin typeface="Arial" panose="020B0604020202020204" pitchFamily="34" charset="0"/>
                <a:cs typeface="Arial" panose="020B0604020202020204" pitchFamily="34" charset="0"/>
              </a:rPr>
              <a:t>D</a:t>
            </a:r>
            <a:endParaRPr lang="en-US" sz="4800">
              <a:solidFill>
                <a:schemeClr val="bg1"/>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940276" y="8157441"/>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157065" y="8038375"/>
            <a:ext cx="1234547" cy="918795"/>
          </a:xfrm>
          <a:prstGeom prst="rect">
            <a:avLst/>
          </a:prstGeom>
        </p:spPr>
      </p:pic>
    </p:spTree>
    <p:extLst>
      <p:ext uri="{BB962C8B-B14F-4D97-AF65-F5344CB8AC3E}">
        <p14:creationId xmlns:p14="http://schemas.microsoft.com/office/powerpoint/2010/main" val="341451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6"/>
                                        </p:tgtEl>
                                      </p:cBhvr>
                                    </p:animEffect>
                                    <p:set>
                                      <p:cBhvr>
                                        <p:cTn id="20" dur="1" fill="hold">
                                          <p:stCondLst>
                                            <p:cond delay="24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3.47222E-6 -1.97531E-6 L 0.59383 0.2929 " pathEditMode="relative" rAng="0" ptsTypes="AA">
                                      <p:cBhvr>
                                        <p:cTn id="26" dur="3000" fill="hold"/>
                                        <p:tgtEl>
                                          <p:spTgt spid="5"/>
                                        </p:tgtEl>
                                        <p:attrNameLst>
                                          <p:attrName>ppt_x</p:attrName>
                                          <p:attrName>ppt_y</p:attrName>
                                        </p:attrNameLst>
                                      </p:cBhvr>
                                      <p:rCtr x="29688" y="14645"/>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11"/>
                                        </p:tgtEl>
                                        <p:attrNameLst>
                                          <p:attrName>r</p:attrName>
                                        </p:attrNameLst>
                                      </p:cBhvr>
                                    </p:animRot>
                                    <p:animRot by="-240000">
                                      <p:cBhvr>
                                        <p:cTn id="37" dur="400" fill="hold">
                                          <p:stCondLst>
                                            <p:cond delay="400"/>
                                          </p:stCondLst>
                                        </p:cTn>
                                        <p:tgtEl>
                                          <p:spTgt spid="11"/>
                                        </p:tgtEl>
                                        <p:attrNameLst>
                                          <p:attrName>r</p:attrName>
                                        </p:attrNameLst>
                                      </p:cBhvr>
                                    </p:animRot>
                                    <p:animRot by="240000">
                                      <p:cBhvr>
                                        <p:cTn id="38" dur="400" fill="hold">
                                          <p:stCondLst>
                                            <p:cond delay="800"/>
                                          </p:stCondLst>
                                        </p:cTn>
                                        <p:tgtEl>
                                          <p:spTgt spid="11"/>
                                        </p:tgtEl>
                                        <p:attrNameLst>
                                          <p:attrName>r</p:attrName>
                                        </p:attrNameLst>
                                      </p:cBhvr>
                                    </p:animRot>
                                    <p:animRot by="-240000">
                                      <p:cBhvr>
                                        <p:cTn id="39" dur="400" fill="hold">
                                          <p:stCondLst>
                                            <p:cond delay="1200"/>
                                          </p:stCondLst>
                                        </p:cTn>
                                        <p:tgtEl>
                                          <p:spTgt spid="11"/>
                                        </p:tgtEl>
                                        <p:attrNameLst>
                                          <p:attrName>r</p:attrName>
                                        </p:attrNameLst>
                                      </p:cBhvr>
                                    </p:animRot>
                                    <p:animRot by="120000">
                                      <p:cBhvr>
                                        <p:cTn id="40" dur="400" fill="hold">
                                          <p:stCondLst>
                                            <p:cond delay="1600"/>
                                          </p:stCondLst>
                                        </p:cTn>
                                        <p:tgtEl>
                                          <p:spTgt spid="11"/>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6"/>
                                        </p:tgtEl>
                                        <p:attrNameLst>
                                          <p:attrName>r</p:attrName>
                                        </p:attrNameLst>
                                      </p:cBhvr>
                                    </p:animRot>
                                    <p:animRot by="-240000">
                                      <p:cBhvr>
                                        <p:cTn id="43" dur="400" fill="hold">
                                          <p:stCondLst>
                                            <p:cond delay="400"/>
                                          </p:stCondLst>
                                        </p:cTn>
                                        <p:tgtEl>
                                          <p:spTgt spid="6"/>
                                        </p:tgtEl>
                                        <p:attrNameLst>
                                          <p:attrName>r</p:attrName>
                                        </p:attrNameLst>
                                      </p:cBhvr>
                                    </p:animRot>
                                    <p:animRot by="240000">
                                      <p:cBhvr>
                                        <p:cTn id="44" dur="400" fill="hold">
                                          <p:stCondLst>
                                            <p:cond delay="800"/>
                                          </p:stCondLst>
                                        </p:cTn>
                                        <p:tgtEl>
                                          <p:spTgt spid="6"/>
                                        </p:tgtEl>
                                        <p:attrNameLst>
                                          <p:attrName>r</p:attrName>
                                        </p:attrNameLst>
                                      </p:cBhvr>
                                    </p:animRot>
                                    <p:animRot by="-240000">
                                      <p:cBhvr>
                                        <p:cTn id="45" dur="400" fill="hold">
                                          <p:stCondLst>
                                            <p:cond delay="1200"/>
                                          </p:stCondLst>
                                        </p:cTn>
                                        <p:tgtEl>
                                          <p:spTgt spid="6"/>
                                        </p:tgtEl>
                                        <p:attrNameLst>
                                          <p:attrName>r</p:attrName>
                                        </p:attrNameLst>
                                      </p:cBhvr>
                                    </p:animRot>
                                    <p:animRot by="120000">
                                      <p:cBhvr>
                                        <p:cTn id="46" dur="400" fill="hold">
                                          <p:stCondLst>
                                            <p:cond delay="1600"/>
                                          </p:stCondLst>
                                        </p:cTn>
                                        <p:tgtEl>
                                          <p:spTgt spid="6"/>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2"/>
                                        </p:tgtEl>
                                        <p:attrNameLst>
                                          <p:attrName>r</p:attrName>
                                        </p:attrNameLst>
                                      </p:cBhvr>
                                    </p:animRot>
                                    <p:animRot by="-240000">
                                      <p:cBhvr>
                                        <p:cTn id="65" dur="200" fill="hold">
                                          <p:stCondLst>
                                            <p:cond delay="200"/>
                                          </p:stCondLst>
                                        </p:cTn>
                                        <p:tgtEl>
                                          <p:spTgt spid="22"/>
                                        </p:tgtEl>
                                        <p:attrNameLst>
                                          <p:attrName>r</p:attrName>
                                        </p:attrNameLst>
                                      </p:cBhvr>
                                    </p:animRot>
                                    <p:animRot by="240000">
                                      <p:cBhvr>
                                        <p:cTn id="66" dur="200" fill="hold">
                                          <p:stCondLst>
                                            <p:cond delay="400"/>
                                          </p:stCondLst>
                                        </p:cTn>
                                        <p:tgtEl>
                                          <p:spTgt spid="22"/>
                                        </p:tgtEl>
                                        <p:attrNameLst>
                                          <p:attrName>r</p:attrName>
                                        </p:attrNameLst>
                                      </p:cBhvr>
                                    </p:animRot>
                                    <p:animRot by="-240000">
                                      <p:cBhvr>
                                        <p:cTn id="67" dur="200" fill="hold">
                                          <p:stCondLst>
                                            <p:cond delay="600"/>
                                          </p:stCondLst>
                                        </p:cTn>
                                        <p:tgtEl>
                                          <p:spTgt spid="22"/>
                                        </p:tgtEl>
                                        <p:attrNameLst>
                                          <p:attrName>r</p:attrName>
                                        </p:attrNameLst>
                                      </p:cBhvr>
                                    </p:animRot>
                                    <p:animRot by="120000">
                                      <p:cBhvr>
                                        <p:cTn id="68" dur="200" fill="hold">
                                          <p:stCondLst>
                                            <p:cond delay="800"/>
                                          </p:stCondLst>
                                        </p:cTn>
                                        <p:tgtEl>
                                          <p:spTgt spid="22"/>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6"/>
                                        </p:tgtEl>
                                      </p:cBhvr>
                                    </p:animEffect>
                                    <p:set>
                                      <p:cBhvr>
                                        <p:cTn id="72" dur="1" fill="hold">
                                          <p:stCondLst>
                                            <p:cond delay="249"/>
                                          </p:stCondLst>
                                        </p:cTn>
                                        <p:tgtEl>
                                          <p:spTgt spid="1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3.47222E-6 -1.97531E-6 L 0.41467 0.30124 " pathEditMode="relative" rAng="0" ptsTypes="AA">
                                      <p:cBhvr>
                                        <p:cTn id="78" dur="2000" fill="hold"/>
                                        <p:tgtEl>
                                          <p:spTgt spid="5"/>
                                        </p:tgtEl>
                                        <p:attrNameLst>
                                          <p:attrName>ppt_x</p:attrName>
                                          <p:attrName>ppt_y</p:attrName>
                                        </p:attrNameLst>
                                      </p:cBhvr>
                                      <p:rCtr x="20729" y="15062"/>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19"/>
                                        </p:tgtEl>
                                        <p:attrNameLst>
                                          <p:attrName>r</p:attrName>
                                        </p:attrNameLst>
                                      </p:cBhvr>
                                    </p:animRot>
                                    <p:animRot by="-240000">
                                      <p:cBhvr>
                                        <p:cTn id="89" dur="400" fill="hold">
                                          <p:stCondLst>
                                            <p:cond delay="400"/>
                                          </p:stCondLst>
                                        </p:cTn>
                                        <p:tgtEl>
                                          <p:spTgt spid="19"/>
                                        </p:tgtEl>
                                        <p:attrNameLst>
                                          <p:attrName>r</p:attrName>
                                        </p:attrNameLst>
                                      </p:cBhvr>
                                    </p:animRot>
                                    <p:animRot by="240000">
                                      <p:cBhvr>
                                        <p:cTn id="90" dur="400" fill="hold">
                                          <p:stCondLst>
                                            <p:cond delay="800"/>
                                          </p:stCondLst>
                                        </p:cTn>
                                        <p:tgtEl>
                                          <p:spTgt spid="19"/>
                                        </p:tgtEl>
                                        <p:attrNameLst>
                                          <p:attrName>r</p:attrName>
                                        </p:attrNameLst>
                                      </p:cBhvr>
                                    </p:animRot>
                                    <p:animRot by="-240000">
                                      <p:cBhvr>
                                        <p:cTn id="91" dur="400" fill="hold">
                                          <p:stCondLst>
                                            <p:cond delay="1200"/>
                                          </p:stCondLst>
                                        </p:cTn>
                                        <p:tgtEl>
                                          <p:spTgt spid="19"/>
                                        </p:tgtEl>
                                        <p:attrNameLst>
                                          <p:attrName>r</p:attrName>
                                        </p:attrNameLst>
                                      </p:cBhvr>
                                    </p:animRot>
                                    <p:animRot by="120000">
                                      <p:cBhvr>
                                        <p:cTn id="92" dur="400" fill="hold">
                                          <p:stCondLst>
                                            <p:cond delay="1600"/>
                                          </p:stCondLst>
                                        </p:cTn>
                                        <p:tgtEl>
                                          <p:spTgt spid="19"/>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22"/>
                                        </p:tgtEl>
                                        <p:attrNameLst>
                                          <p:attrName>r</p:attrName>
                                        </p:attrNameLst>
                                      </p:cBhvr>
                                    </p:animRot>
                                    <p:animRot by="-240000">
                                      <p:cBhvr>
                                        <p:cTn id="95" dur="400" fill="hold">
                                          <p:stCondLst>
                                            <p:cond delay="400"/>
                                          </p:stCondLst>
                                        </p:cTn>
                                        <p:tgtEl>
                                          <p:spTgt spid="22"/>
                                        </p:tgtEl>
                                        <p:attrNameLst>
                                          <p:attrName>r</p:attrName>
                                        </p:attrNameLst>
                                      </p:cBhvr>
                                    </p:animRot>
                                    <p:animRot by="240000">
                                      <p:cBhvr>
                                        <p:cTn id="96" dur="400" fill="hold">
                                          <p:stCondLst>
                                            <p:cond delay="800"/>
                                          </p:stCondLst>
                                        </p:cTn>
                                        <p:tgtEl>
                                          <p:spTgt spid="22"/>
                                        </p:tgtEl>
                                        <p:attrNameLst>
                                          <p:attrName>r</p:attrName>
                                        </p:attrNameLst>
                                      </p:cBhvr>
                                    </p:animRot>
                                    <p:animRot by="-240000">
                                      <p:cBhvr>
                                        <p:cTn id="97" dur="400" fill="hold">
                                          <p:stCondLst>
                                            <p:cond delay="1200"/>
                                          </p:stCondLst>
                                        </p:cTn>
                                        <p:tgtEl>
                                          <p:spTgt spid="22"/>
                                        </p:tgtEl>
                                        <p:attrNameLst>
                                          <p:attrName>r</p:attrName>
                                        </p:attrNameLst>
                                      </p:cBhvr>
                                    </p:animRot>
                                    <p:animRot by="120000">
                                      <p:cBhvr>
                                        <p:cTn id="98" dur="400" fill="hold">
                                          <p:stCondLst>
                                            <p:cond delay="1600"/>
                                          </p:stCondLst>
                                        </p:cTn>
                                        <p:tgtEl>
                                          <p:spTgt spid="22"/>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19"/>
                                        </p:tgtEl>
                                      </p:cBhvr>
                                    </p:animEffect>
                                    <p:set>
                                      <p:cBhvr>
                                        <p:cTn id="102" dur="1" fill="hold">
                                          <p:stCondLst>
                                            <p:cond delay="249"/>
                                          </p:stCondLst>
                                        </p:cTn>
                                        <p:tgtEl>
                                          <p:spTgt spid="19"/>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3" name="congioilam.wav"/>
                                        </p:tgtEl>
                                      </p:cMediaNode>
                                    </p:audio>
                                  </p:subTnLst>
                                </p:cTn>
                              </p:par>
                              <p:par>
                                <p:cTn id="106" presetID="10" presetClass="exit" presetSubtype="0" fill="hold" nodeType="withEffect">
                                  <p:stCondLst>
                                    <p:cond delay="0"/>
                                  </p:stCondLst>
                                  <p:childTnLst>
                                    <p:animEffect transition="out" filter="fade">
                                      <p:cBhvr>
                                        <p:cTn id="107" dur="250"/>
                                        <p:tgtEl>
                                          <p:spTgt spid="22"/>
                                        </p:tgtEl>
                                      </p:cBhvr>
                                    </p:animEffect>
                                    <p:set>
                                      <p:cBhvr>
                                        <p:cTn id="108" dur="1" fill="hold">
                                          <p:stCondLst>
                                            <p:cond delay="249"/>
                                          </p:stCondLst>
                                        </p:cTn>
                                        <p:tgtEl>
                                          <p:spTgt spid="22"/>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animEffect transition="in" filter="fade">
                                      <p:cBhvr>
                                        <p:cTn id="111" dur="250"/>
                                        <p:tgtEl>
                                          <p:spTgt spid="77"/>
                                        </p:tgtEl>
                                      </p:cBhvr>
                                    </p:animEffect>
                                  </p:childTnLst>
                                </p:cTn>
                              </p:par>
                              <p:par>
                                <p:cTn id="112" presetID="8" presetClass="emph" presetSubtype="0" repeatCount="indefinite" fill="hold" grpId="1" nodeType="withEffect">
                                  <p:stCondLst>
                                    <p:cond delay="0"/>
                                  </p:stCondLst>
                                  <p:childTnLst>
                                    <p:animRot by="21600000">
                                      <p:cBhvr>
                                        <p:cTn id="11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26"/>
                                        </p:tgtEl>
                                        <p:attrNameLst>
                                          <p:attrName>r</p:attrName>
                                        </p:attrNameLst>
                                      </p:cBhvr>
                                    </p:animRot>
                                    <p:animRot by="-240000">
                                      <p:cBhvr>
                                        <p:cTn id="119" dur="200" fill="hold">
                                          <p:stCondLst>
                                            <p:cond delay="200"/>
                                          </p:stCondLst>
                                        </p:cTn>
                                        <p:tgtEl>
                                          <p:spTgt spid="26"/>
                                        </p:tgtEl>
                                        <p:attrNameLst>
                                          <p:attrName>r</p:attrName>
                                        </p:attrNameLst>
                                      </p:cBhvr>
                                    </p:animRot>
                                    <p:animRot by="240000">
                                      <p:cBhvr>
                                        <p:cTn id="120" dur="200" fill="hold">
                                          <p:stCondLst>
                                            <p:cond delay="400"/>
                                          </p:stCondLst>
                                        </p:cTn>
                                        <p:tgtEl>
                                          <p:spTgt spid="26"/>
                                        </p:tgtEl>
                                        <p:attrNameLst>
                                          <p:attrName>r</p:attrName>
                                        </p:attrNameLst>
                                      </p:cBhvr>
                                    </p:animRot>
                                    <p:animRot by="-240000">
                                      <p:cBhvr>
                                        <p:cTn id="121" dur="200" fill="hold">
                                          <p:stCondLst>
                                            <p:cond delay="600"/>
                                          </p:stCondLst>
                                        </p:cTn>
                                        <p:tgtEl>
                                          <p:spTgt spid="26"/>
                                        </p:tgtEl>
                                        <p:attrNameLst>
                                          <p:attrName>r</p:attrName>
                                        </p:attrNameLst>
                                      </p:cBhvr>
                                    </p:animRot>
                                    <p:animRot by="120000">
                                      <p:cBhvr>
                                        <p:cTn id="122" dur="200" fill="hold">
                                          <p:stCondLst>
                                            <p:cond delay="800"/>
                                          </p:stCondLst>
                                        </p:cTn>
                                        <p:tgtEl>
                                          <p:spTgt spid="26"/>
                                        </p:tgtEl>
                                        <p:attrNameLst>
                                          <p:attrName>r</p:attrName>
                                        </p:attrNameLst>
                                      </p:cBhvr>
                                    </p:animRot>
                                  </p:childTnLst>
                                </p:cTn>
                              </p:par>
                            </p:childTnLst>
                          </p:cTn>
                        </p:par>
                        <p:par>
                          <p:cTn id="123" fill="hold">
                            <p:stCondLst>
                              <p:cond delay="1000"/>
                            </p:stCondLst>
                            <p:childTnLst>
                              <p:par>
                                <p:cTn id="124" presetID="10" presetClass="exit" presetSubtype="0" fill="hold" nodeType="afterEffect">
                                  <p:stCondLst>
                                    <p:cond delay="0"/>
                                  </p:stCondLst>
                                  <p:childTnLst>
                                    <p:animEffect transition="out" filter="fade">
                                      <p:cBhvr>
                                        <p:cTn id="125" dur="250"/>
                                        <p:tgtEl>
                                          <p:spTgt spid="16"/>
                                        </p:tgtEl>
                                      </p:cBhvr>
                                    </p:animEffect>
                                    <p:set>
                                      <p:cBhvr>
                                        <p:cTn id="126" dur="1" fill="hold">
                                          <p:stCondLst>
                                            <p:cond delay="249"/>
                                          </p:stCondLst>
                                        </p:cTn>
                                        <p:tgtEl>
                                          <p:spTgt spid="16"/>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fade">
                                      <p:cBhvr>
                                        <p:cTn id="129" dur="250"/>
                                        <p:tgtEl>
                                          <p:spTgt spid="5"/>
                                        </p:tgtEl>
                                      </p:cBhvr>
                                    </p:animEffect>
                                  </p:childTnLst>
                                </p:cTn>
                              </p:par>
                            </p:childTnLst>
                          </p:cTn>
                        </p:par>
                        <p:par>
                          <p:cTn id="130" fill="hold">
                            <p:stCondLst>
                              <p:cond delay="1250"/>
                            </p:stCondLst>
                            <p:childTnLst>
                              <p:par>
                                <p:cTn id="131" presetID="63" presetClass="path" presetSubtype="0" accel="50000" decel="50000" fill="hold" nodeType="afterEffect">
                                  <p:stCondLst>
                                    <p:cond delay="0"/>
                                  </p:stCondLst>
                                  <p:childTnLst>
                                    <p:animMotion origin="layout" path="M 3.47222E-6 -1.97531E-6 L 0.21866 0.28627 " pathEditMode="relative" rAng="0" ptsTypes="AA">
                                      <p:cBhvr>
                                        <p:cTn id="132" dur="2000" fill="hold"/>
                                        <p:tgtEl>
                                          <p:spTgt spid="5"/>
                                        </p:tgtEl>
                                        <p:attrNameLst>
                                          <p:attrName>ppt_x</p:attrName>
                                          <p:attrName>ppt_y</p:attrName>
                                        </p:attrNameLst>
                                      </p:cBhvr>
                                      <p:rCtr x="10929" y="14306"/>
                                    </p:animMotion>
                                  </p:childTnLst>
                                </p:cTn>
                              </p:par>
                            </p:childTnLst>
                          </p:cTn>
                        </p:par>
                        <p:par>
                          <p:cTn id="133" fill="hold">
                            <p:stCondLst>
                              <p:cond delay="3250"/>
                            </p:stCondLst>
                            <p:childTnLst>
                              <p:par>
                                <p:cTn id="134" presetID="10" presetClass="exit" presetSubtype="0" fill="hold" nodeType="after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cTn>
                              </p:par>
                            </p:childTnLst>
                          </p:cTn>
                        </p:par>
                        <p:par>
                          <p:cTn id="140" fill="hold">
                            <p:stCondLst>
                              <p:cond delay="3500"/>
                            </p:stCondLst>
                            <p:childTnLst>
                              <p:par>
                                <p:cTn id="141" presetID="32" presetClass="emph" presetSubtype="0" fill="hold" nodeType="afterEffect">
                                  <p:stCondLst>
                                    <p:cond delay="0"/>
                                  </p:stCondLst>
                                  <p:childTnLst>
                                    <p:animRot by="120000">
                                      <p:cBhvr>
                                        <p:cTn id="142" dur="200" fill="hold">
                                          <p:stCondLst>
                                            <p:cond delay="0"/>
                                          </p:stCondLst>
                                        </p:cTn>
                                        <p:tgtEl>
                                          <p:spTgt spid="24"/>
                                        </p:tgtEl>
                                        <p:attrNameLst>
                                          <p:attrName>r</p:attrName>
                                        </p:attrNameLst>
                                      </p:cBhvr>
                                    </p:animRot>
                                    <p:animRot by="-240000">
                                      <p:cBhvr>
                                        <p:cTn id="143" dur="400" fill="hold">
                                          <p:stCondLst>
                                            <p:cond delay="400"/>
                                          </p:stCondLst>
                                        </p:cTn>
                                        <p:tgtEl>
                                          <p:spTgt spid="24"/>
                                        </p:tgtEl>
                                        <p:attrNameLst>
                                          <p:attrName>r</p:attrName>
                                        </p:attrNameLst>
                                      </p:cBhvr>
                                    </p:animRot>
                                    <p:animRot by="240000">
                                      <p:cBhvr>
                                        <p:cTn id="144" dur="400" fill="hold">
                                          <p:stCondLst>
                                            <p:cond delay="800"/>
                                          </p:stCondLst>
                                        </p:cTn>
                                        <p:tgtEl>
                                          <p:spTgt spid="24"/>
                                        </p:tgtEl>
                                        <p:attrNameLst>
                                          <p:attrName>r</p:attrName>
                                        </p:attrNameLst>
                                      </p:cBhvr>
                                    </p:animRot>
                                    <p:animRot by="-240000">
                                      <p:cBhvr>
                                        <p:cTn id="145" dur="400" fill="hold">
                                          <p:stCondLst>
                                            <p:cond delay="1200"/>
                                          </p:stCondLst>
                                        </p:cTn>
                                        <p:tgtEl>
                                          <p:spTgt spid="24"/>
                                        </p:tgtEl>
                                        <p:attrNameLst>
                                          <p:attrName>r</p:attrName>
                                        </p:attrNameLst>
                                      </p:cBhvr>
                                    </p:animRot>
                                    <p:animRot by="120000">
                                      <p:cBhvr>
                                        <p:cTn id="146" dur="400" fill="hold">
                                          <p:stCondLst>
                                            <p:cond delay="1600"/>
                                          </p:stCondLst>
                                        </p:cTn>
                                        <p:tgtEl>
                                          <p:spTgt spid="24"/>
                                        </p:tgtEl>
                                        <p:attrNameLst>
                                          <p:attrName>r</p:attrName>
                                        </p:attrNameLst>
                                      </p:cBhvr>
                                    </p:animRot>
                                  </p:childTnLst>
                                </p:cTn>
                              </p:par>
                              <p:par>
                                <p:cTn id="147" presetID="32" presetClass="emph" presetSubtype="0" fill="hold" nodeType="withEffect">
                                  <p:stCondLst>
                                    <p:cond delay="0"/>
                                  </p:stCondLst>
                                  <p:childTnLst>
                                    <p:animRot by="120000">
                                      <p:cBhvr>
                                        <p:cTn id="148" dur="200" fill="hold">
                                          <p:stCondLst>
                                            <p:cond delay="0"/>
                                          </p:stCondLst>
                                        </p:cTn>
                                        <p:tgtEl>
                                          <p:spTgt spid="26"/>
                                        </p:tgtEl>
                                        <p:attrNameLst>
                                          <p:attrName>r</p:attrName>
                                        </p:attrNameLst>
                                      </p:cBhvr>
                                    </p:animRot>
                                    <p:animRot by="-240000">
                                      <p:cBhvr>
                                        <p:cTn id="149" dur="400" fill="hold">
                                          <p:stCondLst>
                                            <p:cond delay="400"/>
                                          </p:stCondLst>
                                        </p:cTn>
                                        <p:tgtEl>
                                          <p:spTgt spid="26"/>
                                        </p:tgtEl>
                                        <p:attrNameLst>
                                          <p:attrName>r</p:attrName>
                                        </p:attrNameLst>
                                      </p:cBhvr>
                                    </p:animRot>
                                    <p:animRot by="240000">
                                      <p:cBhvr>
                                        <p:cTn id="150" dur="400" fill="hold">
                                          <p:stCondLst>
                                            <p:cond delay="800"/>
                                          </p:stCondLst>
                                        </p:cTn>
                                        <p:tgtEl>
                                          <p:spTgt spid="26"/>
                                        </p:tgtEl>
                                        <p:attrNameLst>
                                          <p:attrName>r</p:attrName>
                                        </p:attrNameLst>
                                      </p:cBhvr>
                                    </p:animRot>
                                    <p:animRot by="-240000">
                                      <p:cBhvr>
                                        <p:cTn id="151" dur="400" fill="hold">
                                          <p:stCondLst>
                                            <p:cond delay="1200"/>
                                          </p:stCondLst>
                                        </p:cTn>
                                        <p:tgtEl>
                                          <p:spTgt spid="26"/>
                                        </p:tgtEl>
                                        <p:attrNameLst>
                                          <p:attrName>r</p:attrName>
                                        </p:attrNameLst>
                                      </p:cBhvr>
                                    </p:animRot>
                                    <p:animRot by="120000">
                                      <p:cBhvr>
                                        <p:cTn id="152" dur="400" fill="hold">
                                          <p:stCondLst>
                                            <p:cond delay="1600"/>
                                          </p:stCondLst>
                                        </p:cTn>
                                        <p:tgtEl>
                                          <p:spTgt spid="26"/>
                                        </p:tgtEl>
                                        <p:attrNameLst>
                                          <p:attrName>r</p:attrName>
                                        </p:attrNameLst>
                                      </p:cBhvr>
                                    </p:animRot>
                                  </p:childTnLst>
                                </p:cTn>
                              </p:par>
                            </p:childTnLst>
                          </p:cTn>
                        </p:par>
                        <p:par>
                          <p:cTn id="153" fill="hold">
                            <p:stCondLst>
                              <p:cond delay="5500"/>
                            </p:stCondLst>
                            <p:childTnLst>
                              <p:par>
                                <p:cTn id="154" presetID="10" presetClass="exit" presetSubtype="0" fill="hold" nodeType="afterEffect">
                                  <p:stCondLst>
                                    <p:cond delay="0"/>
                                  </p:stCondLst>
                                  <p:childTnLst>
                                    <p:animEffect transition="out" filter="fade">
                                      <p:cBhvr>
                                        <p:cTn id="155" dur="250"/>
                                        <p:tgtEl>
                                          <p:spTgt spid="24"/>
                                        </p:tgtEl>
                                      </p:cBhvr>
                                    </p:animEffect>
                                    <p:set>
                                      <p:cBhvr>
                                        <p:cTn id="156" dur="1" fill="hold">
                                          <p:stCondLst>
                                            <p:cond delay="249"/>
                                          </p:stCondLst>
                                        </p:cTn>
                                        <p:tgtEl>
                                          <p:spTgt spid="24"/>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50"/>
                                        <p:tgtEl>
                                          <p:spTgt spid="23"/>
                                        </p:tgtEl>
                                      </p:cBhvr>
                                    </p:animEffect>
                                  </p:childTnLst>
                                  <p:subTnLst>
                                    <p:audio>
                                      <p:cMediaNode>
                                        <p:cTn display="0" masterRel="sameClick">
                                          <p:stCondLst>
                                            <p:cond evt="begin" delay="0">
                                              <p:tn val="157"/>
                                            </p:cond>
                                          </p:stCondLst>
                                          <p:endCondLst>
                                            <p:cond evt="onStopAudio" delay="0">
                                              <p:tgtEl>
                                                <p:sldTgt/>
                                              </p:tgtEl>
                                            </p:cond>
                                          </p:endCondLst>
                                        </p:cTn>
                                        <p:tgtEl>
                                          <p:sndTgt r:embed="rId2" name="oisairoi.wav"/>
                                        </p:tgtEl>
                                      </p:cMediaNode>
                                    </p:audio>
                                  </p:subTnLst>
                                </p:cTn>
                              </p:par>
                              <p:par>
                                <p:cTn id="160" presetID="10" presetClass="entr" presetSubtype="0" fill="hold" nodeType="withEffect">
                                  <p:stCondLst>
                                    <p:cond delay="0"/>
                                  </p:stCondLst>
                                  <p:childTnLst>
                                    <p:set>
                                      <p:cBhvr>
                                        <p:cTn id="161" dur="1" fill="hold">
                                          <p:stCondLst>
                                            <p:cond delay="0"/>
                                          </p:stCondLst>
                                        </p:cTn>
                                        <p:tgtEl>
                                          <p:spTgt spid="21"/>
                                        </p:tgtEl>
                                        <p:attrNameLst>
                                          <p:attrName>style.visibility</p:attrName>
                                        </p:attrNameLst>
                                      </p:cBhvr>
                                      <p:to>
                                        <p:strVal val="visible"/>
                                      </p:to>
                                    </p:set>
                                    <p:animEffect transition="in" filter="fade">
                                      <p:cBhvr>
                                        <p:cTn id="162" dur="250"/>
                                        <p:tgtEl>
                                          <p:spTgt spid="21"/>
                                        </p:tgtEl>
                                      </p:cBhvr>
                                    </p:animEffect>
                                  </p:childTnLst>
                                </p:cTn>
                              </p:par>
                              <p:par>
                                <p:cTn id="163" presetID="10" presetClass="exit" presetSubtype="0" fill="hold" nodeType="withEffect">
                                  <p:stCondLst>
                                    <p:cond delay="0"/>
                                  </p:stCondLst>
                                  <p:childTnLst>
                                    <p:animEffect transition="out" filter="fade">
                                      <p:cBhvr>
                                        <p:cTn id="164" dur="250"/>
                                        <p:tgtEl>
                                          <p:spTgt spid="26"/>
                                        </p:tgtEl>
                                      </p:cBhvr>
                                    </p:animEffect>
                                    <p:set>
                                      <p:cBhvr>
                                        <p:cTn id="16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6" restart="whenNotActive" fill="hold" evtFilter="cancelBubble" nodeType="interactiveSeq">
                <p:stCondLst>
                  <p:cond evt="onClick" delay="0">
                    <p:tgtEl>
                      <p:spTgt spid="30"/>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30"/>
                                        </p:tgtEl>
                                        <p:attrNameLst>
                                          <p:attrName>r</p:attrName>
                                        </p:attrNameLst>
                                      </p:cBhvr>
                                    </p:animRot>
                                    <p:animRot by="-240000">
                                      <p:cBhvr>
                                        <p:cTn id="171" dur="200" fill="hold">
                                          <p:stCondLst>
                                            <p:cond delay="200"/>
                                          </p:stCondLst>
                                        </p:cTn>
                                        <p:tgtEl>
                                          <p:spTgt spid="30"/>
                                        </p:tgtEl>
                                        <p:attrNameLst>
                                          <p:attrName>r</p:attrName>
                                        </p:attrNameLst>
                                      </p:cBhvr>
                                    </p:animRot>
                                    <p:animRot by="240000">
                                      <p:cBhvr>
                                        <p:cTn id="172" dur="200" fill="hold">
                                          <p:stCondLst>
                                            <p:cond delay="400"/>
                                          </p:stCondLst>
                                        </p:cTn>
                                        <p:tgtEl>
                                          <p:spTgt spid="30"/>
                                        </p:tgtEl>
                                        <p:attrNameLst>
                                          <p:attrName>r</p:attrName>
                                        </p:attrNameLst>
                                      </p:cBhvr>
                                    </p:animRot>
                                    <p:animRot by="-240000">
                                      <p:cBhvr>
                                        <p:cTn id="173" dur="200" fill="hold">
                                          <p:stCondLst>
                                            <p:cond delay="600"/>
                                          </p:stCondLst>
                                        </p:cTn>
                                        <p:tgtEl>
                                          <p:spTgt spid="30"/>
                                        </p:tgtEl>
                                        <p:attrNameLst>
                                          <p:attrName>r</p:attrName>
                                        </p:attrNameLst>
                                      </p:cBhvr>
                                    </p:animRot>
                                    <p:animRot by="120000">
                                      <p:cBhvr>
                                        <p:cTn id="174" dur="200" fill="hold">
                                          <p:stCondLst>
                                            <p:cond delay="800"/>
                                          </p:stCondLst>
                                        </p:cTn>
                                        <p:tgtEl>
                                          <p:spTgt spid="30"/>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6"/>
                                        </p:tgtEl>
                                      </p:cBhvr>
                                    </p:animEffect>
                                    <p:set>
                                      <p:cBhvr>
                                        <p:cTn id="178" dur="1" fill="hold">
                                          <p:stCondLst>
                                            <p:cond delay="249"/>
                                          </p:stCondLst>
                                        </p:cTn>
                                        <p:tgtEl>
                                          <p:spTgt spid="16"/>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fade">
                                      <p:cBhvr>
                                        <p:cTn id="181" dur="250"/>
                                        <p:tgtEl>
                                          <p:spTgt spid="5"/>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0.00573 0.02894 L 0.07917 0.32917 " pathEditMode="relative" rAng="0" ptsTypes="AA">
                                      <p:cBhvr>
                                        <p:cTn id="184" dur="2000" fill="hold"/>
                                        <p:tgtEl>
                                          <p:spTgt spid="5"/>
                                        </p:tgtEl>
                                        <p:attrNameLst>
                                          <p:attrName>ppt_x</p:attrName>
                                          <p:attrName>ppt_y</p:attrName>
                                        </p:attrNameLst>
                                      </p:cBhvr>
                                      <p:rCtr x="4236" y="15000"/>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5"/>
                                        </p:tgtEl>
                                      </p:cBhvr>
                                    </p:animEffect>
                                    <p:set>
                                      <p:cBhvr>
                                        <p:cTn id="188" dur="1" fill="hold">
                                          <p:stCondLst>
                                            <p:cond delay="249"/>
                                          </p:stCondLst>
                                        </p:cTn>
                                        <p:tgtEl>
                                          <p:spTgt spid="5"/>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250"/>
                                        <p:tgtEl>
                                          <p:spTgt spid="28"/>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28"/>
                                        </p:tgtEl>
                                        <p:attrNameLst>
                                          <p:attrName>r</p:attrName>
                                        </p:attrNameLst>
                                      </p:cBhvr>
                                    </p:animRot>
                                    <p:animRot by="-240000">
                                      <p:cBhvr>
                                        <p:cTn id="195" dur="400" fill="hold">
                                          <p:stCondLst>
                                            <p:cond delay="400"/>
                                          </p:stCondLst>
                                        </p:cTn>
                                        <p:tgtEl>
                                          <p:spTgt spid="28"/>
                                        </p:tgtEl>
                                        <p:attrNameLst>
                                          <p:attrName>r</p:attrName>
                                        </p:attrNameLst>
                                      </p:cBhvr>
                                    </p:animRot>
                                    <p:animRot by="240000">
                                      <p:cBhvr>
                                        <p:cTn id="196" dur="400" fill="hold">
                                          <p:stCondLst>
                                            <p:cond delay="800"/>
                                          </p:stCondLst>
                                        </p:cTn>
                                        <p:tgtEl>
                                          <p:spTgt spid="28"/>
                                        </p:tgtEl>
                                        <p:attrNameLst>
                                          <p:attrName>r</p:attrName>
                                        </p:attrNameLst>
                                      </p:cBhvr>
                                    </p:animRot>
                                    <p:animRot by="-240000">
                                      <p:cBhvr>
                                        <p:cTn id="197" dur="400" fill="hold">
                                          <p:stCondLst>
                                            <p:cond delay="1200"/>
                                          </p:stCondLst>
                                        </p:cTn>
                                        <p:tgtEl>
                                          <p:spTgt spid="28"/>
                                        </p:tgtEl>
                                        <p:attrNameLst>
                                          <p:attrName>r</p:attrName>
                                        </p:attrNameLst>
                                      </p:cBhvr>
                                    </p:animRot>
                                    <p:animRot by="120000">
                                      <p:cBhvr>
                                        <p:cTn id="198" dur="400" fill="hold">
                                          <p:stCondLst>
                                            <p:cond delay="1600"/>
                                          </p:stCondLst>
                                        </p:cTn>
                                        <p:tgtEl>
                                          <p:spTgt spid="28"/>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30"/>
                                        </p:tgtEl>
                                        <p:attrNameLst>
                                          <p:attrName>r</p:attrName>
                                        </p:attrNameLst>
                                      </p:cBhvr>
                                    </p:animRot>
                                    <p:animRot by="-240000">
                                      <p:cBhvr>
                                        <p:cTn id="201" dur="400" fill="hold">
                                          <p:stCondLst>
                                            <p:cond delay="400"/>
                                          </p:stCondLst>
                                        </p:cTn>
                                        <p:tgtEl>
                                          <p:spTgt spid="30"/>
                                        </p:tgtEl>
                                        <p:attrNameLst>
                                          <p:attrName>r</p:attrName>
                                        </p:attrNameLst>
                                      </p:cBhvr>
                                    </p:animRot>
                                    <p:animRot by="240000">
                                      <p:cBhvr>
                                        <p:cTn id="202" dur="400" fill="hold">
                                          <p:stCondLst>
                                            <p:cond delay="800"/>
                                          </p:stCondLst>
                                        </p:cTn>
                                        <p:tgtEl>
                                          <p:spTgt spid="30"/>
                                        </p:tgtEl>
                                        <p:attrNameLst>
                                          <p:attrName>r</p:attrName>
                                        </p:attrNameLst>
                                      </p:cBhvr>
                                    </p:animRot>
                                    <p:animRot by="-240000">
                                      <p:cBhvr>
                                        <p:cTn id="203" dur="400" fill="hold">
                                          <p:stCondLst>
                                            <p:cond delay="1200"/>
                                          </p:stCondLst>
                                        </p:cTn>
                                        <p:tgtEl>
                                          <p:spTgt spid="30"/>
                                        </p:tgtEl>
                                        <p:attrNameLst>
                                          <p:attrName>r</p:attrName>
                                        </p:attrNameLst>
                                      </p:cBhvr>
                                    </p:animRot>
                                    <p:animRot by="120000">
                                      <p:cBhvr>
                                        <p:cTn id="204" dur="400" fill="hold">
                                          <p:stCondLst>
                                            <p:cond delay="1600"/>
                                          </p:stCondLst>
                                        </p:cTn>
                                        <p:tgtEl>
                                          <p:spTgt spid="30"/>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28"/>
                                        </p:tgtEl>
                                      </p:cBhvr>
                                    </p:animEffect>
                                    <p:set>
                                      <p:cBhvr>
                                        <p:cTn id="208" dur="1" fill="hold">
                                          <p:stCondLst>
                                            <p:cond delay="249"/>
                                          </p:stCondLst>
                                        </p:cTn>
                                        <p:tgtEl>
                                          <p:spTgt spid="28"/>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250"/>
                                        <p:tgtEl>
                                          <p:spTgt spid="27"/>
                                        </p:tgtEl>
                                      </p:cBhvr>
                                    </p:animEffect>
                                  </p:childTnLst>
                                  <p:subTnLst>
                                    <p:audio>
                                      <p:cMediaNode>
                                        <p:cTn display="0" masterRel="sameClick">
                                          <p:stCondLst>
                                            <p:cond evt="begin" delay="0">
                                              <p:tn val="209"/>
                                            </p:cond>
                                          </p:stCondLst>
                                          <p:endCondLst>
                                            <p:cond evt="onStopAudio" delay="0">
                                              <p:tgtEl>
                                                <p:sldTgt/>
                                              </p:tgtEl>
                                            </p:cond>
                                          </p:endCondLst>
                                        </p:cTn>
                                        <p:tgtEl>
                                          <p:sndTgt r:embed="rId2"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5"/>
                                        </p:tgtEl>
                                        <p:attrNameLst>
                                          <p:attrName>style.visibility</p:attrName>
                                        </p:attrNameLst>
                                      </p:cBhvr>
                                      <p:to>
                                        <p:strVal val="visible"/>
                                      </p:to>
                                    </p:set>
                                    <p:animEffect transition="in" filter="fade">
                                      <p:cBhvr>
                                        <p:cTn id="214" dur="250"/>
                                        <p:tgtEl>
                                          <p:spTgt spid="25"/>
                                        </p:tgtEl>
                                      </p:cBhvr>
                                    </p:animEffect>
                                  </p:childTnLst>
                                </p:cTn>
                              </p:par>
                              <p:par>
                                <p:cTn id="215" presetID="10" presetClass="exit" presetSubtype="0" fill="hold" nodeType="withEffect">
                                  <p:stCondLst>
                                    <p:cond delay="0"/>
                                  </p:stCondLst>
                                  <p:childTnLst>
                                    <p:animEffect transition="out" filter="fade">
                                      <p:cBhvr>
                                        <p:cTn id="216" dur="250"/>
                                        <p:tgtEl>
                                          <p:spTgt spid="30"/>
                                        </p:tgtEl>
                                      </p:cBhvr>
                                    </p:animEffect>
                                    <p:set>
                                      <p:cBhvr>
                                        <p:cTn id="21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3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33"/>
                                        </p:tgtEl>
                                        <p:attrNameLst>
                                          <p:attrName>r</p:attrName>
                                        </p:attrNameLst>
                                      </p:cBhvr>
                                    </p:animRot>
                                    <p:animRot by="-240000">
                                      <p:cBhvr>
                                        <p:cTn id="223" dur="200" fill="hold">
                                          <p:stCondLst>
                                            <p:cond delay="200"/>
                                          </p:stCondLst>
                                        </p:cTn>
                                        <p:tgtEl>
                                          <p:spTgt spid="33"/>
                                        </p:tgtEl>
                                        <p:attrNameLst>
                                          <p:attrName>r</p:attrName>
                                        </p:attrNameLst>
                                      </p:cBhvr>
                                    </p:animRot>
                                    <p:animRot by="240000">
                                      <p:cBhvr>
                                        <p:cTn id="224" dur="200" fill="hold">
                                          <p:stCondLst>
                                            <p:cond delay="400"/>
                                          </p:stCondLst>
                                        </p:cTn>
                                        <p:tgtEl>
                                          <p:spTgt spid="33"/>
                                        </p:tgtEl>
                                        <p:attrNameLst>
                                          <p:attrName>r</p:attrName>
                                        </p:attrNameLst>
                                      </p:cBhvr>
                                    </p:animRot>
                                    <p:animRot by="-240000">
                                      <p:cBhvr>
                                        <p:cTn id="225" dur="200" fill="hold">
                                          <p:stCondLst>
                                            <p:cond delay="600"/>
                                          </p:stCondLst>
                                        </p:cTn>
                                        <p:tgtEl>
                                          <p:spTgt spid="33"/>
                                        </p:tgtEl>
                                        <p:attrNameLst>
                                          <p:attrName>r</p:attrName>
                                        </p:attrNameLst>
                                      </p:cBhvr>
                                    </p:animRot>
                                    <p:animRot by="120000">
                                      <p:cBhvr>
                                        <p:cTn id="226" dur="200" fill="hold">
                                          <p:stCondLst>
                                            <p:cond delay="800"/>
                                          </p:stCondLst>
                                        </p:cTn>
                                        <p:tgtEl>
                                          <p:spTgt spid="3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116" y="6729313"/>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4056" y="6652451"/>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1995" y="6526294"/>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7535" y="6495772"/>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3329" y="6771061"/>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3733" y="6649360"/>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0040" y="4759224"/>
            <a:ext cx="1795343" cy="1390929"/>
          </a:xfrm>
          <a:prstGeom prst="rect">
            <a:avLst/>
          </a:prstGeom>
        </p:spPr>
      </p:pic>
      <p:sp>
        <p:nvSpPr>
          <p:cNvPr id="77" name="Sun 76"/>
          <p:cNvSpPr/>
          <p:nvPr/>
        </p:nvSpPr>
        <p:spPr>
          <a:xfrm>
            <a:off x="2684563" y="5905500"/>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8911" y="6771062"/>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735469" y="8157442"/>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409754" y="8064600"/>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01572" y="6423120"/>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530158" y="8041797"/>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724541" y="8064600"/>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070481" y="8044888"/>
            <a:ext cx="1276352" cy="1909802"/>
          </a:xfrm>
          <a:prstGeom prst="rect">
            <a:avLst/>
          </a:prstGeom>
        </p:spPr>
      </p:pic>
      <mc:AlternateContent xmlns:mc="http://schemas.openxmlformats.org/markup-compatibility/2006" xmlns:a14="http://schemas.microsoft.com/office/drawing/2010/main">
        <mc:Choice Requires="a14">
          <p:sp>
            <p:nvSpPr>
              <p:cNvPr id="45" name="Rounded Rectangular Callout 44"/>
              <p:cNvSpPr/>
              <p:nvPr/>
            </p:nvSpPr>
            <p:spPr>
              <a:xfrm>
                <a:off x="4743861" y="477547"/>
                <a:ext cx="13125059" cy="456204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da-DK" sz="38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a:t>
                </a:r>
                <a:r>
                  <a:rPr lang="vi-VN" sz="38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2</a:t>
                </a:r>
                <a:r>
                  <a:rPr lang="da-DK" sz="38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hình chóp tứ giác đều có các mặt bên là tam giác đều cạnh 4 cm, Tính diện tích toàn phần của hình chóp?</a:t>
                </a:r>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300"/>
                  </a:spcBef>
                  <a:spcAft>
                    <a:spcPts val="300"/>
                  </a:spcAft>
                </a:pP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16</m:t>
                    </m:r>
                    <m:rad>
                      <m:radPr>
                        <m:degHide m:val="on"/>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16</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B</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32</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300"/>
                  </a:spcBef>
                  <a:spcAft>
                    <a:spcPts val="300"/>
                  </a:spcAft>
                </a:pP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C</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40</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D</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8</m:t>
                    </m:r>
                    <m:rad>
                      <m:radPr>
                        <m:degHide m:val="on"/>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12</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ounded Rectangular Callout 44"/>
              <p:cNvSpPr>
                <a:spLocks noRot="1" noChangeAspect="1" noMove="1" noResize="1" noEditPoints="1" noAdjustHandles="1" noChangeArrowheads="1" noChangeShapeType="1" noTextEdit="1"/>
              </p:cNvSpPr>
              <p:nvPr/>
            </p:nvSpPr>
            <p:spPr>
              <a:xfrm>
                <a:off x="4743861" y="477547"/>
                <a:ext cx="13125059" cy="4562043"/>
              </a:xfrm>
              <a:prstGeom prst="wedgeRoundRectCallout">
                <a:avLst>
                  <a:gd name="adj1" fmla="val -58471"/>
                  <a:gd name="adj2" fmla="val 22449"/>
                  <a:gd name="adj3" fmla="val 16667"/>
                </a:avLst>
              </a:prstGeom>
              <a:blipFill>
                <a:blip r:embed="rId15"/>
                <a:stretch>
                  <a:fillRect t="-267" b="-4539"/>
                </a:stretch>
              </a:blipFill>
              <a:ln>
                <a:noFill/>
              </a:ln>
            </p:spPr>
            <p:txBody>
              <a:bodyPr/>
              <a:lstStyle/>
              <a:p>
                <a:r>
                  <a:rPr lang="en-US">
                    <a:noFill/>
                  </a:rPr>
                  <a:t> </a:t>
                </a:r>
              </a:p>
            </p:txBody>
          </p:sp>
        </mc:Fallback>
      </mc:AlternateContent>
      <p:sp>
        <p:nvSpPr>
          <p:cNvPr id="55" name="Rectangle 54"/>
          <p:cNvSpPr/>
          <p:nvPr/>
        </p:nvSpPr>
        <p:spPr>
          <a:xfrm>
            <a:off x="3007894" y="9013554"/>
            <a:ext cx="12344850" cy="123534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A                 B                 </a:t>
            </a: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519409" y="8137729"/>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157065" y="8038375"/>
            <a:ext cx="1234547" cy="918795"/>
          </a:xfrm>
          <a:prstGeom prst="rect">
            <a:avLst/>
          </a:prstGeom>
        </p:spPr>
      </p:pic>
    </p:spTree>
    <p:extLst>
      <p:ext uri="{BB962C8B-B14F-4D97-AF65-F5344CB8AC3E}">
        <p14:creationId xmlns:p14="http://schemas.microsoft.com/office/powerpoint/2010/main" val="124838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6"/>
                                        </p:tgtEl>
                                      </p:cBhvr>
                                    </p:animEffect>
                                    <p:set>
                                      <p:cBhvr>
                                        <p:cTn id="20" dur="1" fill="hold">
                                          <p:stCondLst>
                                            <p:cond delay="24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3.47222E-6 -1.97531E-6 L 0.59383 0.2929 " pathEditMode="relative" rAng="0" ptsTypes="AA">
                                      <p:cBhvr>
                                        <p:cTn id="26" dur="3000" fill="hold"/>
                                        <p:tgtEl>
                                          <p:spTgt spid="5"/>
                                        </p:tgtEl>
                                        <p:attrNameLst>
                                          <p:attrName>ppt_x</p:attrName>
                                          <p:attrName>ppt_y</p:attrName>
                                        </p:attrNameLst>
                                      </p:cBhvr>
                                      <p:rCtr x="29688" y="14645"/>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11"/>
                                        </p:tgtEl>
                                        <p:attrNameLst>
                                          <p:attrName>r</p:attrName>
                                        </p:attrNameLst>
                                      </p:cBhvr>
                                    </p:animRot>
                                    <p:animRot by="-240000">
                                      <p:cBhvr>
                                        <p:cTn id="37" dur="400" fill="hold">
                                          <p:stCondLst>
                                            <p:cond delay="400"/>
                                          </p:stCondLst>
                                        </p:cTn>
                                        <p:tgtEl>
                                          <p:spTgt spid="11"/>
                                        </p:tgtEl>
                                        <p:attrNameLst>
                                          <p:attrName>r</p:attrName>
                                        </p:attrNameLst>
                                      </p:cBhvr>
                                    </p:animRot>
                                    <p:animRot by="240000">
                                      <p:cBhvr>
                                        <p:cTn id="38" dur="400" fill="hold">
                                          <p:stCondLst>
                                            <p:cond delay="800"/>
                                          </p:stCondLst>
                                        </p:cTn>
                                        <p:tgtEl>
                                          <p:spTgt spid="11"/>
                                        </p:tgtEl>
                                        <p:attrNameLst>
                                          <p:attrName>r</p:attrName>
                                        </p:attrNameLst>
                                      </p:cBhvr>
                                    </p:animRot>
                                    <p:animRot by="-240000">
                                      <p:cBhvr>
                                        <p:cTn id="39" dur="400" fill="hold">
                                          <p:stCondLst>
                                            <p:cond delay="1200"/>
                                          </p:stCondLst>
                                        </p:cTn>
                                        <p:tgtEl>
                                          <p:spTgt spid="11"/>
                                        </p:tgtEl>
                                        <p:attrNameLst>
                                          <p:attrName>r</p:attrName>
                                        </p:attrNameLst>
                                      </p:cBhvr>
                                    </p:animRot>
                                    <p:animRot by="120000">
                                      <p:cBhvr>
                                        <p:cTn id="40" dur="400" fill="hold">
                                          <p:stCondLst>
                                            <p:cond delay="1600"/>
                                          </p:stCondLst>
                                        </p:cTn>
                                        <p:tgtEl>
                                          <p:spTgt spid="11"/>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6"/>
                                        </p:tgtEl>
                                        <p:attrNameLst>
                                          <p:attrName>r</p:attrName>
                                        </p:attrNameLst>
                                      </p:cBhvr>
                                    </p:animRot>
                                    <p:animRot by="-240000">
                                      <p:cBhvr>
                                        <p:cTn id="43" dur="400" fill="hold">
                                          <p:stCondLst>
                                            <p:cond delay="400"/>
                                          </p:stCondLst>
                                        </p:cTn>
                                        <p:tgtEl>
                                          <p:spTgt spid="6"/>
                                        </p:tgtEl>
                                        <p:attrNameLst>
                                          <p:attrName>r</p:attrName>
                                        </p:attrNameLst>
                                      </p:cBhvr>
                                    </p:animRot>
                                    <p:animRot by="240000">
                                      <p:cBhvr>
                                        <p:cTn id="44" dur="400" fill="hold">
                                          <p:stCondLst>
                                            <p:cond delay="800"/>
                                          </p:stCondLst>
                                        </p:cTn>
                                        <p:tgtEl>
                                          <p:spTgt spid="6"/>
                                        </p:tgtEl>
                                        <p:attrNameLst>
                                          <p:attrName>r</p:attrName>
                                        </p:attrNameLst>
                                      </p:cBhvr>
                                    </p:animRot>
                                    <p:animRot by="-240000">
                                      <p:cBhvr>
                                        <p:cTn id="45" dur="400" fill="hold">
                                          <p:stCondLst>
                                            <p:cond delay="1200"/>
                                          </p:stCondLst>
                                        </p:cTn>
                                        <p:tgtEl>
                                          <p:spTgt spid="6"/>
                                        </p:tgtEl>
                                        <p:attrNameLst>
                                          <p:attrName>r</p:attrName>
                                        </p:attrNameLst>
                                      </p:cBhvr>
                                    </p:animRot>
                                    <p:animRot by="120000">
                                      <p:cBhvr>
                                        <p:cTn id="46" dur="400" fill="hold">
                                          <p:stCondLst>
                                            <p:cond delay="1600"/>
                                          </p:stCondLst>
                                        </p:cTn>
                                        <p:tgtEl>
                                          <p:spTgt spid="6"/>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2"/>
                                        </p:tgtEl>
                                        <p:attrNameLst>
                                          <p:attrName>r</p:attrName>
                                        </p:attrNameLst>
                                      </p:cBhvr>
                                    </p:animRot>
                                    <p:animRot by="-240000">
                                      <p:cBhvr>
                                        <p:cTn id="65" dur="200" fill="hold">
                                          <p:stCondLst>
                                            <p:cond delay="200"/>
                                          </p:stCondLst>
                                        </p:cTn>
                                        <p:tgtEl>
                                          <p:spTgt spid="22"/>
                                        </p:tgtEl>
                                        <p:attrNameLst>
                                          <p:attrName>r</p:attrName>
                                        </p:attrNameLst>
                                      </p:cBhvr>
                                    </p:animRot>
                                    <p:animRot by="240000">
                                      <p:cBhvr>
                                        <p:cTn id="66" dur="200" fill="hold">
                                          <p:stCondLst>
                                            <p:cond delay="400"/>
                                          </p:stCondLst>
                                        </p:cTn>
                                        <p:tgtEl>
                                          <p:spTgt spid="22"/>
                                        </p:tgtEl>
                                        <p:attrNameLst>
                                          <p:attrName>r</p:attrName>
                                        </p:attrNameLst>
                                      </p:cBhvr>
                                    </p:animRot>
                                    <p:animRot by="-240000">
                                      <p:cBhvr>
                                        <p:cTn id="67" dur="200" fill="hold">
                                          <p:stCondLst>
                                            <p:cond delay="600"/>
                                          </p:stCondLst>
                                        </p:cTn>
                                        <p:tgtEl>
                                          <p:spTgt spid="22"/>
                                        </p:tgtEl>
                                        <p:attrNameLst>
                                          <p:attrName>r</p:attrName>
                                        </p:attrNameLst>
                                      </p:cBhvr>
                                    </p:animRot>
                                    <p:animRot by="120000">
                                      <p:cBhvr>
                                        <p:cTn id="68" dur="200" fill="hold">
                                          <p:stCondLst>
                                            <p:cond delay="800"/>
                                          </p:stCondLst>
                                        </p:cTn>
                                        <p:tgtEl>
                                          <p:spTgt spid="22"/>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6"/>
                                        </p:tgtEl>
                                      </p:cBhvr>
                                    </p:animEffect>
                                    <p:set>
                                      <p:cBhvr>
                                        <p:cTn id="72" dur="1" fill="hold">
                                          <p:stCondLst>
                                            <p:cond delay="249"/>
                                          </p:stCondLst>
                                        </p:cTn>
                                        <p:tgtEl>
                                          <p:spTgt spid="1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3.47222E-6 -1.97531E-6 L 0.04965 0.26852 " pathEditMode="relative" rAng="0" ptsTypes="AA">
                                      <p:cBhvr>
                                        <p:cTn id="78" dur="2000" fill="hold"/>
                                        <p:tgtEl>
                                          <p:spTgt spid="5"/>
                                        </p:tgtEl>
                                        <p:attrNameLst>
                                          <p:attrName>ppt_x</p:attrName>
                                          <p:attrName>ppt_y</p:attrName>
                                        </p:attrNameLst>
                                      </p:cBhvr>
                                      <p:rCtr x="2483" y="13426"/>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19"/>
                                        </p:tgtEl>
                                        <p:attrNameLst>
                                          <p:attrName>r</p:attrName>
                                        </p:attrNameLst>
                                      </p:cBhvr>
                                    </p:animRot>
                                    <p:animRot by="-240000">
                                      <p:cBhvr>
                                        <p:cTn id="89" dur="400" fill="hold">
                                          <p:stCondLst>
                                            <p:cond delay="400"/>
                                          </p:stCondLst>
                                        </p:cTn>
                                        <p:tgtEl>
                                          <p:spTgt spid="19"/>
                                        </p:tgtEl>
                                        <p:attrNameLst>
                                          <p:attrName>r</p:attrName>
                                        </p:attrNameLst>
                                      </p:cBhvr>
                                    </p:animRot>
                                    <p:animRot by="240000">
                                      <p:cBhvr>
                                        <p:cTn id="90" dur="400" fill="hold">
                                          <p:stCondLst>
                                            <p:cond delay="800"/>
                                          </p:stCondLst>
                                        </p:cTn>
                                        <p:tgtEl>
                                          <p:spTgt spid="19"/>
                                        </p:tgtEl>
                                        <p:attrNameLst>
                                          <p:attrName>r</p:attrName>
                                        </p:attrNameLst>
                                      </p:cBhvr>
                                    </p:animRot>
                                    <p:animRot by="-240000">
                                      <p:cBhvr>
                                        <p:cTn id="91" dur="400" fill="hold">
                                          <p:stCondLst>
                                            <p:cond delay="1200"/>
                                          </p:stCondLst>
                                        </p:cTn>
                                        <p:tgtEl>
                                          <p:spTgt spid="19"/>
                                        </p:tgtEl>
                                        <p:attrNameLst>
                                          <p:attrName>r</p:attrName>
                                        </p:attrNameLst>
                                      </p:cBhvr>
                                    </p:animRot>
                                    <p:animRot by="120000">
                                      <p:cBhvr>
                                        <p:cTn id="92" dur="400" fill="hold">
                                          <p:stCondLst>
                                            <p:cond delay="1600"/>
                                          </p:stCondLst>
                                        </p:cTn>
                                        <p:tgtEl>
                                          <p:spTgt spid="19"/>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22"/>
                                        </p:tgtEl>
                                        <p:attrNameLst>
                                          <p:attrName>r</p:attrName>
                                        </p:attrNameLst>
                                      </p:cBhvr>
                                    </p:animRot>
                                    <p:animRot by="-240000">
                                      <p:cBhvr>
                                        <p:cTn id="95" dur="400" fill="hold">
                                          <p:stCondLst>
                                            <p:cond delay="400"/>
                                          </p:stCondLst>
                                        </p:cTn>
                                        <p:tgtEl>
                                          <p:spTgt spid="22"/>
                                        </p:tgtEl>
                                        <p:attrNameLst>
                                          <p:attrName>r</p:attrName>
                                        </p:attrNameLst>
                                      </p:cBhvr>
                                    </p:animRot>
                                    <p:animRot by="240000">
                                      <p:cBhvr>
                                        <p:cTn id="96" dur="400" fill="hold">
                                          <p:stCondLst>
                                            <p:cond delay="800"/>
                                          </p:stCondLst>
                                        </p:cTn>
                                        <p:tgtEl>
                                          <p:spTgt spid="22"/>
                                        </p:tgtEl>
                                        <p:attrNameLst>
                                          <p:attrName>r</p:attrName>
                                        </p:attrNameLst>
                                      </p:cBhvr>
                                    </p:animRot>
                                    <p:animRot by="-240000">
                                      <p:cBhvr>
                                        <p:cTn id="97" dur="400" fill="hold">
                                          <p:stCondLst>
                                            <p:cond delay="1200"/>
                                          </p:stCondLst>
                                        </p:cTn>
                                        <p:tgtEl>
                                          <p:spTgt spid="22"/>
                                        </p:tgtEl>
                                        <p:attrNameLst>
                                          <p:attrName>r</p:attrName>
                                        </p:attrNameLst>
                                      </p:cBhvr>
                                    </p:animRot>
                                    <p:animRot by="120000">
                                      <p:cBhvr>
                                        <p:cTn id="98" dur="400" fill="hold">
                                          <p:stCondLst>
                                            <p:cond delay="1600"/>
                                          </p:stCondLst>
                                        </p:cTn>
                                        <p:tgtEl>
                                          <p:spTgt spid="22"/>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19"/>
                                        </p:tgtEl>
                                      </p:cBhvr>
                                    </p:animEffect>
                                    <p:set>
                                      <p:cBhvr>
                                        <p:cTn id="102" dur="1" fill="hold">
                                          <p:stCondLst>
                                            <p:cond delay="249"/>
                                          </p:stCondLst>
                                        </p:cTn>
                                        <p:tgtEl>
                                          <p:spTgt spid="19"/>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3" name="congioilam.wav"/>
                                        </p:tgtEl>
                                      </p:cMediaNode>
                                    </p:audio>
                                  </p:subTnLst>
                                </p:cTn>
                              </p:par>
                              <p:par>
                                <p:cTn id="106" presetID="10" presetClass="exit" presetSubtype="0" fill="hold" nodeType="withEffect">
                                  <p:stCondLst>
                                    <p:cond delay="0"/>
                                  </p:stCondLst>
                                  <p:childTnLst>
                                    <p:animEffect transition="out" filter="fade">
                                      <p:cBhvr>
                                        <p:cTn id="107" dur="250"/>
                                        <p:tgtEl>
                                          <p:spTgt spid="22"/>
                                        </p:tgtEl>
                                      </p:cBhvr>
                                    </p:animEffect>
                                    <p:set>
                                      <p:cBhvr>
                                        <p:cTn id="108" dur="1" fill="hold">
                                          <p:stCondLst>
                                            <p:cond delay="249"/>
                                          </p:stCondLst>
                                        </p:cTn>
                                        <p:tgtEl>
                                          <p:spTgt spid="22"/>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animEffect transition="in" filter="fade">
                                      <p:cBhvr>
                                        <p:cTn id="111" dur="250"/>
                                        <p:tgtEl>
                                          <p:spTgt spid="77"/>
                                        </p:tgtEl>
                                      </p:cBhvr>
                                    </p:animEffect>
                                  </p:childTnLst>
                                </p:cTn>
                              </p:par>
                              <p:par>
                                <p:cTn id="112" presetID="8" presetClass="emph" presetSubtype="0" repeatCount="indefinite" fill="hold" grpId="1" nodeType="withEffect">
                                  <p:stCondLst>
                                    <p:cond delay="0"/>
                                  </p:stCondLst>
                                  <p:childTnLst>
                                    <p:animRot by="21600000">
                                      <p:cBhvr>
                                        <p:cTn id="11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26"/>
                                        </p:tgtEl>
                                        <p:attrNameLst>
                                          <p:attrName>r</p:attrName>
                                        </p:attrNameLst>
                                      </p:cBhvr>
                                    </p:animRot>
                                    <p:animRot by="-240000">
                                      <p:cBhvr>
                                        <p:cTn id="119" dur="200" fill="hold">
                                          <p:stCondLst>
                                            <p:cond delay="200"/>
                                          </p:stCondLst>
                                        </p:cTn>
                                        <p:tgtEl>
                                          <p:spTgt spid="26"/>
                                        </p:tgtEl>
                                        <p:attrNameLst>
                                          <p:attrName>r</p:attrName>
                                        </p:attrNameLst>
                                      </p:cBhvr>
                                    </p:animRot>
                                    <p:animRot by="240000">
                                      <p:cBhvr>
                                        <p:cTn id="120" dur="200" fill="hold">
                                          <p:stCondLst>
                                            <p:cond delay="400"/>
                                          </p:stCondLst>
                                        </p:cTn>
                                        <p:tgtEl>
                                          <p:spTgt spid="26"/>
                                        </p:tgtEl>
                                        <p:attrNameLst>
                                          <p:attrName>r</p:attrName>
                                        </p:attrNameLst>
                                      </p:cBhvr>
                                    </p:animRot>
                                    <p:animRot by="-240000">
                                      <p:cBhvr>
                                        <p:cTn id="121" dur="200" fill="hold">
                                          <p:stCondLst>
                                            <p:cond delay="600"/>
                                          </p:stCondLst>
                                        </p:cTn>
                                        <p:tgtEl>
                                          <p:spTgt spid="26"/>
                                        </p:tgtEl>
                                        <p:attrNameLst>
                                          <p:attrName>r</p:attrName>
                                        </p:attrNameLst>
                                      </p:cBhvr>
                                    </p:animRot>
                                    <p:animRot by="120000">
                                      <p:cBhvr>
                                        <p:cTn id="122" dur="200" fill="hold">
                                          <p:stCondLst>
                                            <p:cond delay="800"/>
                                          </p:stCondLst>
                                        </p:cTn>
                                        <p:tgtEl>
                                          <p:spTgt spid="26"/>
                                        </p:tgtEl>
                                        <p:attrNameLst>
                                          <p:attrName>r</p:attrName>
                                        </p:attrNameLst>
                                      </p:cBhvr>
                                    </p:animRot>
                                  </p:childTnLst>
                                </p:cTn>
                              </p:par>
                            </p:childTnLst>
                          </p:cTn>
                        </p:par>
                        <p:par>
                          <p:cTn id="123" fill="hold">
                            <p:stCondLst>
                              <p:cond delay="1000"/>
                            </p:stCondLst>
                            <p:childTnLst>
                              <p:par>
                                <p:cTn id="124" presetID="10" presetClass="exit" presetSubtype="0" fill="hold" nodeType="afterEffect">
                                  <p:stCondLst>
                                    <p:cond delay="0"/>
                                  </p:stCondLst>
                                  <p:childTnLst>
                                    <p:animEffect transition="out" filter="fade">
                                      <p:cBhvr>
                                        <p:cTn id="125" dur="250"/>
                                        <p:tgtEl>
                                          <p:spTgt spid="16"/>
                                        </p:tgtEl>
                                      </p:cBhvr>
                                    </p:animEffect>
                                    <p:set>
                                      <p:cBhvr>
                                        <p:cTn id="126" dur="1" fill="hold">
                                          <p:stCondLst>
                                            <p:cond delay="249"/>
                                          </p:stCondLst>
                                        </p:cTn>
                                        <p:tgtEl>
                                          <p:spTgt spid="16"/>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fade">
                                      <p:cBhvr>
                                        <p:cTn id="129" dur="250"/>
                                        <p:tgtEl>
                                          <p:spTgt spid="5"/>
                                        </p:tgtEl>
                                      </p:cBhvr>
                                    </p:animEffect>
                                  </p:childTnLst>
                                </p:cTn>
                              </p:par>
                            </p:childTnLst>
                          </p:cTn>
                        </p:par>
                        <p:par>
                          <p:cTn id="130" fill="hold">
                            <p:stCondLst>
                              <p:cond delay="1250"/>
                            </p:stCondLst>
                            <p:childTnLst>
                              <p:par>
                                <p:cTn id="131" presetID="63" presetClass="path" presetSubtype="0" accel="50000" decel="50000" fill="hold" nodeType="afterEffect">
                                  <p:stCondLst>
                                    <p:cond delay="0"/>
                                  </p:stCondLst>
                                  <p:childTnLst>
                                    <p:animMotion origin="layout" path="M 3.47222E-6 -1.97531E-6 L 0.21866 0.28627 " pathEditMode="relative" rAng="0" ptsTypes="AA">
                                      <p:cBhvr>
                                        <p:cTn id="132" dur="2000" fill="hold"/>
                                        <p:tgtEl>
                                          <p:spTgt spid="5"/>
                                        </p:tgtEl>
                                        <p:attrNameLst>
                                          <p:attrName>ppt_x</p:attrName>
                                          <p:attrName>ppt_y</p:attrName>
                                        </p:attrNameLst>
                                      </p:cBhvr>
                                      <p:rCtr x="10929" y="14306"/>
                                    </p:animMotion>
                                  </p:childTnLst>
                                </p:cTn>
                              </p:par>
                            </p:childTnLst>
                          </p:cTn>
                        </p:par>
                        <p:par>
                          <p:cTn id="133" fill="hold">
                            <p:stCondLst>
                              <p:cond delay="3250"/>
                            </p:stCondLst>
                            <p:childTnLst>
                              <p:par>
                                <p:cTn id="134" presetID="10" presetClass="exit" presetSubtype="0" fill="hold" nodeType="after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cTn>
                              </p:par>
                            </p:childTnLst>
                          </p:cTn>
                        </p:par>
                        <p:par>
                          <p:cTn id="140" fill="hold">
                            <p:stCondLst>
                              <p:cond delay="3500"/>
                            </p:stCondLst>
                            <p:childTnLst>
                              <p:par>
                                <p:cTn id="141" presetID="32" presetClass="emph" presetSubtype="0" fill="hold" nodeType="afterEffect">
                                  <p:stCondLst>
                                    <p:cond delay="0"/>
                                  </p:stCondLst>
                                  <p:childTnLst>
                                    <p:animRot by="120000">
                                      <p:cBhvr>
                                        <p:cTn id="142" dur="200" fill="hold">
                                          <p:stCondLst>
                                            <p:cond delay="0"/>
                                          </p:stCondLst>
                                        </p:cTn>
                                        <p:tgtEl>
                                          <p:spTgt spid="24"/>
                                        </p:tgtEl>
                                        <p:attrNameLst>
                                          <p:attrName>r</p:attrName>
                                        </p:attrNameLst>
                                      </p:cBhvr>
                                    </p:animRot>
                                    <p:animRot by="-240000">
                                      <p:cBhvr>
                                        <p:cTn id="143" dur="400" fill="hold">
                                          <p:stCondLst>
                                            <p:cond delay="400"/>
                                          </p:stCondLst>
                                        </p:cTn>
                                        <p:tgtEl>
                                          <p:spTgt spid="24"/>
                                        </p:tgtEl>
                                        <p:attrNameLst>
                                          <p:attrName>r</p:attrName>
                                        </p:attrNameLst>
                                      </p:cBhvr>
                                    </p:animRot>
                                    <p:animRot by="240000">
                                      <p:cBhvr>
                                        <p:cTn id="144" dur="400" fill="hold">
                                          <p:stCondLst>
                                            <p:cond delay="800"/>
                                          </p:stCondLst>
                                        </p:cTn>
                                        <p:tgtEl>
                                          <p:spTgt spid="24"/>
                                        </p:tgtEl>
                                        <p:attrNameLst>
                                          <p:attrName>r</p:attrName>
                                        </p:attrNameLst>
                                      </p:cBhvr>
                                    </p:animRot>
                                    <p:animRot by="-240000">
                                      <p:cBhvr>
                                        <p:cTn id="145" dur="400" fill="hold">
                                          <p:stCondLst>
                                            <p:cond delay="1200"/>
                                          </p:stCondLst>
                                        </p:cTn>
                                        <p:tgtEl>
                                          <p:spTgt spid="24"/>
                                        </p:tgtEl>
                                        <p:attrNameLst>
                                          <p:attrName>r</p:attrName>
                                        </p:attrNameLst>
                                      </p:cBhvr>
                                    </p:animRot>
                                    <p:animRot by="120000">
                                      <p:cBhvr>
                                        <p:cTn id="146" dur="400" fill="hold">
                                          <p:stCondLst>
                                            <p:cond delay="1600"/>
                                          </p:stCondLst>
                                        </p:cTn>
                                        <p:tgtEl>
                                          <p:spTgt spid="24"/>
                                        </p:tgtEl>
                                        <p:attrNameLst>
                                          <p:attrName>r</p:attrName>
                                        </p:attrNameLst>
                                      </p:cBhvr>
                                    </p:animRot>
                                  </p:childTnLst>
                                </p:cTn>
                              </p:par>
                              <p:par>
                                <p:cTn id="147" presetID="32" presetClass="emph" presetSubtype="0" fill="hold" nodeType="withEffect">
                                  <p:stCondLst>
                                    <p:cond delay="0"/>
                                  </p:stCondLst>
                                  <p:childTnLst>
                                    <p:animRot by="120000">
                                      <p:cBhvr>
                                        <p:cTn id="148" dur="200" fill="hold">
                                          <p:stCondLst>
                                            <p:cond delay="0"/>
                                          </p:stCondLst>
                                        </p:cTn>
                                        <p:tgtEl>
                                          <p:spTgt spid="26"/>
                                        </p:tgtEl>
                                        <p:attrNameLst>
                                          <p:attrName>r</p:attrName>
                                        </p:attrNameLst>
                                      </p:cBhvr>
                                    </p:animRot>
                                    <p:animRot by="-240000">
                                      <p:cBhvr>
                                        <p:cTn id="149" dur="400" fill="hold">
                                          <p:stCondLst>
                                            <p:cond delay="400"/>
                                          </p:stCondLst>
                                        </p:cTn>
                                        <p:tgtEl>
                                          <p:spTgt spid="26"/>
                                        </p:tgtEl>
                                        <p:attrNameLst>
                                          <p:attrName>r</p:attrName>
                                        </p:attrNameLst>
                                      </p:cBhvr>
                                    </p:animRot>
                                    <p:animRot by="240000">
                                      <p:cBhvr>
                                        <p:cTn id="150" dur="400" fill="hold">
                                          <p:stCondLst>
                                            <p:cond delay="800"/>
                                          </p:stCondLst>
                                        </p:cTn>
                                        <p:tgtEl>
                                          <p:spTgt spid="26"/>
                                        </p:tgtEl>
                                        <p:attrNameLst>
                                          <p:attrName>r</p:attrName>
                                        </p:attrNameLst>
                                      </p:cBhvr>
                                    </p:animRot>
                                    <p:animRot by="-240000">
                                      <p:cBhvr>
                                        <p:cTn id="151" dur="400" fill="hold">
                                          <p:stCondLst>
                                            <p:cond delay="1200"/>
                                          </p:stCondLst>
                                        </p:cTn>
                                        <p:tgtEl>
                                          <p:spTgt spid="26"/>
                                        </p:tgtEl>
                                        <p:attrNameLst>
                                          <p:attrName>r</p:attrName>
                                        </p:attrNameLst>
                                      </p:cBhvr>
                                    </p:animRot>
                                    <p:animRot by="120000">
                                      <p:cBhvr>
                                        <p:cTn id="152" dur="400" fill="hold">
                                          <p:stCondLst>
                                            <p:cond delay="1600"/>
                                          </p:stCondLst>
                                        </p:cTn>
                                        <p:tgtEl>
                                          <p:spTgt spid="26"/>
                                        </p:tgtEl>
                                        <p:attrNameLst>
                                          <p:attrName>r</p:attrName>
                                        </p:attrNameLst>
                                      </p:cBhvr>
                                    </p:animRot>
                                  </p:childTnLst>
                                </p:cTn>
                              </p:par>
                            </p:childTnLst>
                          </p:cTn>
                        </p:par>
                        <p:par>
                          <p:cTn id="153" fill="hold">
                            <p:stCondLst>
                              <p:cond delay="5500"/>
                            </p:stCondLst>
                            <p:childTnLst>
                              <p:par>
                                <p:cTn id="154" presetID="10" presetClass="exit" presetSubtype="0" fill="hold" nodeType="afterEffect">
                                  <p:stCondLst>
                                    <p:cond delay="0"/>
                                  </p:stCondLst>
                                  <p:childTnLst>
                                    <p:animEffect transition="out" filter="fade">
                                      <p:cBhvr>
                                        <p:cTn id="155" dur="250"/>
                                        <p:tgtEl>
                                          <p:spTgt spid="24"/>
                                        </p:tgtEl>
                                      </p:cBhvr>
                                    </p:animEffect>
                                    <p:set>
                                      <p:cBhvr>
                                        <p:cTn id="156" dur="1" fill="hold">
                                          <p:stCondLst>
                                            <p:cond delay="249"/>
                                          </p:stCondLst>
                                        </p:cTn>
                                        <p:tgtEl>
                                          <p:spTgt spid="24"/>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50"/>
                                        <p:tgtEl>
                                          <p:spTgt spid="23"/>
                                        </p:tgtEl>
                                      </p:cBhvr>
                                    </p:animEffect>
                                  </p:childTnLst>
                                  <p:subTnLst>
                                    <p:audio>
                                      <p:cMediaNode>
                                        <p:cTn display="0" masterRel="sameClick">
                                          <p:stCondLst>
                                            <p:cond evt="begin" delay="0">
                                              <p:tn val="157"/>
                                            </p:cond>
                                          </p:stCondLst>
                                          <p:endCondLst>
                                            <p:cond evt="onStopAudio" delay="0">
                                              <p:tgtEl>
                                                <p:sldTgt/>
                                              </p:tgtEl>
                                            </p:cond>
                                          </p:endCondLst>
                                        </p:cTn>
                                        <p:tgtEl>
                                          <p:sndTgt r:embed="rId2" name="oisairoi.wav"/>
                                        </p:tgtEl>
                                      </p:cMediaNode>
                                    </p:audio>
                                  </p:subTnLst>
                                </p:cTn>
                              </p:par>
                              <p:par>
                                <p:cTn id="160" presetID="10" presetClass="entr" presetSubtype="0" fill="hold" nodeType="withEffect">
                                  <p:stCondLst>
                                    <p:cond delay="0"/>
                                  </p:stCondLst>
                                  <p:childTnLst>
                                    <p:set>
                                      <p:cBhvr>
                                        <p:cTn id="161" dur="1" fill="hold">
                                          <p:stCondLst>
                                            <p:cond delay="0"/>
                                          </p:stCondLst>
                                        </p:cTn>
                                        <p:tgtEl>
                                          <p:spTgt spid="21"/>
                                        </p:tgtEl>
                                        <p:attrNameLst>
                                          <p:attrName>style.visibility</p:attrName>
                                        </p:attrNameLst>
                                      </p:cBhvr>
                                      <p:to>
                                        <p:strVal val="visible"/>
                                      </p:to>
                                    </p:set>
                                    <p:animEffect transition="in" filter="fade">
                                      <p:cBhvr>
                                        <p:cTn id="162" dur="250"/>
                                        <p:tgtEl>
                                          <p:spTgt spid="21"/>
                                        </p:tgtEl>
                                      </p:cBhvr>
                                    </p:animEffect>
                                  </p:childTnLst>
                                </p:cTn>
                              </p:par>
                              <p:par>
                                <p:cTn id="163" presetID="10" presetClass="exit" presetSubtype="0" fill="hold" nodeType="withEffect">
                                  <p:stCondLst>
                                    <p:cond delay="0"/>
                                  </p:stCondLst>
                                  <p:childTnLst>
                                    <p:animEffect transition="out" filter="fade">
                                      <p:cBhvr>
                                        <p:cTn id="164" dur="250"/>
                                        <p:tgtEl>
                                          <p:spTgt spid="26"/>
                                        </p:tgtEl>
                                      </p:cBhvr>
                                    </p:animEffect>
                                    <p:set>
                                      <p:cBhvr>
                                        <p:cTn id="16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6" restart="whenNotActive" fill="hold" evtFilter="cancelBubble" nodeType="interactiveSeq">
                <p:stCondLst>
                  <p:cond evt="onClick" delay="0">
                    <p:tgtEl>
                      <p:spTgt spid="30"/>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30"/>
                                        </p:tgtEl>
                                        <p:attrNameLst>
                                          <p:attrName>r</p:attrName>
                                        </p:attrNameLst>
                                      </p:cBhvr>
                                    </p:animRot>
                                    <p:animRot by="-240000">
                                      <p:cBhvr>
                                        <p:cTn id="171" dur="200" fill="hold">
                                          <p:stCondLst>
                                            <p:cond delay="200"/>
                                          </p:stCondLst>
                                        </p:cTn>
                                        <p:tgtEl>
                                          <p:spTgt spid="30"/>
                                        </p:tgtEl>
                                        <p:attrNameLst>
                                          <p:attrName>r</p:attrName>
                                        </p:attrNameLst>
                                      </p:cBhvr>
                                    </p:animRot>
                                    <p:animRot by="240000">
                                      <p:cBhvr>
                                        <p:cTn id="172" dur="200" fill="hold">
                                          <p:stCondLst>
                                            <p:cond delay="400"/>
                                          </p:stCondLst>
                                        </p:cTn>
                                        <p:tgtEl>
                                          <p:spTgt spid="30"/>
                                        </p:tgtEl>
                                        <p:attrNameLst>
                                          <p:attrName>r</p:attrName>
                                        </p:attrNameLst>
                                      </p:cBhvr>
                                    </p:animRot>
                                    <p:animRot by="-240000">
                                      <p:cBhvr>
                                        <p:cTn id="173" dur="200" fill="hold">
                                          <p:stCondLst>
                                            <p:cond delay="600"/>
                                          </p:stCondLst>
                                        </p:cTn>
                                        <p:tgtEl>
                                          <p:spTgt spid="30"/>
                                        </p:tgtEl>
                                        <p:attrNameLst>
                                          <p:attrName>r</p:attrName>
                                        </p:attrNameLst>
                                      </p:cBhvr>
                                    </p:animRot>
                                    <p:animRot by="120000">
                                      <p:cBhvr>
                                        <p:cTn id="174" dur="200" fill="hold">
                                          <p:stCondLst>
                                            <p:cond delay="800"/>
                                          </p:stCondLst>
                                        </p:cTn>
                                        <p:tgtEl>
                                          <p:spTgt spid="30"/>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6"/>
                                        </p:tgtEl>
                                      </p:cBhvr>
                                    </p:animEffect>
                                    <p:set>
                                      <p:cBhvr>
                                        <p:cTn id="178" dur="1" fill="hold">
                                          <p:stCondLst>
                                            <p:cond delay="249"/>
                                          </p:stCondLst>
                                        </p:cTn>
                                        <p:tgtEl>
                                          <p:spTgt spid="16"/>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fade">
                                      <p:cBhvr>
                                        <p:cTn id="181" dur="250"/>
                                        <p:tgtEl>
                                          <p:spTgt spid="5"/>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3.47222E-6 -0.0179 L 0.40633 0.29229 " pathEditMode="relative" rAng="0" ptsTypes="AA">
                                      <p:cBhvr>
                                        <p:cTn id="184" dur="2000" fill="hold"/>
                                        <p:tgtEl>
                                          <p:spTgt spid="5"/>
                                        </p:tgtEl>
                                        <p:attrNameLst>
                                          <p:attrName>ppt_x</p:attrName>
                                          <p:attrName>ppt_y</p:attrName>
                                        </p:attrNameLst>
                                      </p:cBhvr>
                                      <p:rCtr x="20313" y="15509"/>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5"/>
                                        </p:tgtEl>
                                      </p:cBhvr>
                                    </p:animEffect>
                                    <p:set>
                                      <p:cBhvr>
                                        <p:cTn id="188" dur="1" fill="hold">
                                          <p:stCondLst>
                                            <p:cond delay="249"/>
                                          </p:stCondLst>
                                        </p:cTn>
                                        <p:tgtEl>
                                          <p:spTgt spid="5"/>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250"/>
                                        <p:tgtEl>
                                          <p:spTgt spid="28"/>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28"/>
                                        </p:tgtEl>
                                        <p:attrNameLst>
                                          <p:attrName>r</p:attrName>
                                        </p:attrNameLst>
                                      </p:cBhvr>
                                    </p:animRot>
                                    <p:animRot by="-240000">
                                      <p:cBhvr>
                                        <p:cTn id="195" dur="400" fill="hold">
                                          <p:stCondLst>
                                            <p:cond delay="400"/>
                                          </p:stCondLst>
                                        </p:cTn>
                                        <p:tgtEl>
                                          <p:spTgt spid="28"/>
                                        </p:tgtEl>
                                        <p:attrNameLst>
                                          <p:attrName>r</p:attrName>
                                        </p:attrNameLst>
                                      </p:cBhvr>
                                    </p:animRot>
                                    <p:animRot by="240000">
                                      <p:cBhvr>
                                        <p:cTn id="196" dur="400" fill="hold">
                                          <p:stCondLst>
                                            <p:cond delay="800"/>
                                          </p:stCondLst>
                                        </p:cTn>
                                        <p:tgtEl>
                                          <p:spTgt spid="28"/>
                                        </p:tgtEl>
                                        <p:attrNameLst>
                                          <p:attrName>r</p:attrName>
                                        </p:attrNameLst>
                                      </p:cBhvr>
                                    </p:animRot>
                                    <p:animRot by="-240000">
                                      <p:cBhvr>
                                        <p:cTn id="197" dur="400" fill="hold">
                                          <p:stCondLst>
                                            <p:cond delay="1200"/>
                                          </p:stCondLst>
                                        </p:cTn>
                                        <p:tgtEl>
                                          <p:spTgt spid="28"/>
                                        </p:tgtEl>
                                        <p:attrNameLst>
                                          <p:attrName>r</p:attrName>
                                        </p:attrNameLst>
                                      </p:cBhvr>
                                    </p:animRot>
                                    <p:animRot by="120000">
                                      <p:cBhvr>
                                        <p:cTn id="198" dur="400" fill="hold">
                                          <p:stCondLst>
                                            <p:cond delay="1600"/>
                                          </p:stCondLst>
                                        </p:cTn>
                                        <p:tgtEl>
                                          <p:spTgt spid="28"/>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30"/>
                                        </p:tgtEl>
                                        <p:attrNameLst>
                                          <p:attrName>r</p:attrName>
                                        </p:attrNameLst>
                                      </p:cBhvr>
                                    </p:animRot>
                                    <p:animRot by="-240000">
                                      <p:cBhvr>
                                        <p:cTn id="201" dur="400" fill="hold">
                                          <p:stCondLst>
                                            <p:cond delay="400"/>
                                          </p:stCondLst>
                                        </p:cTn>
                                        <p:tgtEl>
                                          <p:spTgt spid="30"/>
                                        </p:tgtEl>
                                        <p:attrNameLst>
                                          <p:attrName>r</p:attrName>
                                        </p:attrNameLst>
                                      </p:cBhvr>
                                    </p:animRot>
                                    <p:animRot by="240000">
                                      <p:cBhvr>
                                        <p:cTn id="202" dur="400" fill="hold">
                                          <p:stCondLst>
                                            <p:cond delay="800"/>
                                          </p:stCondLst>
                                        </p:cTn>
                                        <p:tgtEl>
                                          <p:spTgt spid="30"/>
                                        </p:tgtEl>
                                        <p:attrNameLst>
                                          <p:attrName>r</p:attrName>
                                        </p:attrNameLst>
                                      </p:cBhvr>
                                    </p:animRot>
                                    <p:animRot by="-240000">
                                      <p:cBhvr>
                                        <p:cTn id="203" dur="400" fill="hold">
                                          <p:stCondLst>
                                            <p:cond delay="1200"/>
                                          </p:stCondLst>
                                        </p:cTn>
                                        <p:tgtEl>
                                          <p:spTgt spid="30"/>
                                        </p:tgtEl>
                                        <p:attrNameLst>
                                          <p:attrName>r</p:attrName>
                                        </p:attrNameLst>
                                      </p:cBhvr>
                                    </p:animRot>
                                    <p:animRot by="120000">
                                      <p:cBhvr>
                                        <p:cTn id="204" dur="400" fill="hold">
                                          <p:stCondLst>
                                            <p:cond delay="1600"/>
                                          </p:stCondLst>
                                        </p:cTn>
                                        <p:tgtEl>
                                          <p:spTgt spid="30"/>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28"/>
                                        </p:tgtEl>
                                      </p:cBhvr>
                                    </p:animEffect>
                                    <p:set>
                                      <p:cBhvr>
                                        <p:cTn id="208" dur="1" fill="hold">
                                          <p:stCondLst>
                                            <p:cond delay="249"/>
                                          </p:stCondLst>
                                        </p:cTn>
                                        <p:tgtEl>
                                          <p:spTgt spid="28"/>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250"/>
                                        <p:tgtEl>
                                          <p:spTgt spid="27"/>
                                        </p:tgtEl>
                                      </p:cBhvr>
                                    </p:animEffect>
                                  </p:childTnLst>
                                  <p:subTnLst>
                                    <p:audio>
                                      <p:cMediaNode>
                                        <p:cTn display="0" masterRel="sameClick">
                                          <p:stCondLst>
                                            <p:cond evt="begin" delay="0">
                                              <p:tn val="209"/>
                                            </p:cond>
                                          </p:stCondLst>
                                          <p:endCondLst>
                                            <p:cond evt="onStopAudio" delay="0">
                                              <p:tgtEl>
                                                <p:sldTgt/>
                                              </p:tgtEl>
                                            </p:cond>
                                          </p:endCondLst>
                                        </p:cTn>
                                        <p:tgtEl>
                                          <p:sndTgt r:embed="rId2"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5"/>
                                        </p:tgtEl>
                                        <p:attrNameLst>
                                          <p:attrName>style.visibility</p:attrName>
                                        </p:attrNameLst>
                                      </p:cBhvr>
                                      <p:to>
                                        <p:strVal val="visible"/>
                                      </p:to>
                                    </p:set>
                                    <p:animEffect transition="in" filter="fade">
                                      <p:cBhvr>
                                        <p:cTn id="214" dur="250"/>
                                        <p:tgtEl>
                                          <p:spTgt spid="25"/>
                                        </p:tgtEl>
                                      </p:cBhvr>
                                    </p:animEffect>
                                  </p:childTnLst>
                                </p:cTn>
                              </p:par>
                              <p:par>
                                <p:cTn id="215" presetID="10" presetClass="exit" presetSubtype="0" fill="hold" nodeType="withEffect">
                                  <p:stCondLst>
                                    <p:cond delay="0"/>
                                  </p:stCondLst>
                                  <p:childTnLst>
                                    <p:animEffect transition="out" filter="fade">
                                      <p:cBhvr>
                                        <p:cTn id="216" dur="250"/>
                                        <p:tgtEl>
                                          <p:spTgt spid="30"/>
                                        </p:tgtEl>
                                      </p:cBhvr>
                                    </p:animEffect>
                                    <p:set>
                                      <p:cBhvr>
                                        <p:cTn id="21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3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33"/>
                                        </p:tgtEl>
                                        <p:attrNameLst>
                                          <p:attrName>r</p:attrName>
                                        </p:attrNameLst>
                                      </p:cBhvr>
                                    </p:animRot>
                                    <p:animRot by="-240000">
                                      <p:cBhvr>
                                        <p:cTn id="223" dur="200" fill="hold">
                                          <p:stCondLst>
                                            <p:cond delay="200"/>
                                          </p:stCondLst>
                                        </p:cTn>
                                        <p:tgtEl>
                                          <p:spTgt spid="33"/>
                                        </p:tgtEl>
                                        <p:attrNameLst>
                                          <p:attrName>r</p:attrName>
                                        </p:attrNameLst>
                                      </p:cBhvr>
                                    </p:animRot>
                                    <p:animRot by="240000">
                                      <p:cBhvr>
                                        <p:cTn id="224" dur="200" fill="hold">
                                          <p:stCondLst>
                                            <p:cond delay="400"/>
                                          </p:stCondLst>
                                        </p:cTn>
                                        <p:tgtEl>
                                          <p:spTgt spid="33"/>
                                        </p:tgtEl>
                                        <p:attrNameLst>
                                          <p:attrName>r</p:attrName>
                                        </p:attrNameLst>
                                      </p:cBhvr>
                                    </p:animRot>
                                    <p:animRot by="-240000">
                                      <p:cBhvr>
                                        <p:cTn id="225" dur="200" fill="hold">
                                          <p:stCondLst>
                                            <p:cond delay="600"/>
                                          </p:stCondLst>
                                        </p:cTn>
                                        <p:tgtEl>
                                          <p:spTgt spid="33"/>
                                        </p:tgtEl>
                                        <p:attrNameLst>
                                          <p:attrName>r</p:attrName>
                                        </p:attrNameLst>
                                      </p:cBhvr>
                                    </p:animRot>
                                    <p:animRot by="120000">
                                      <p:cBhvr>
                                        <p:cTn id="226" dur="200" fill="hold">
                                          <p:stCondLst>
                                            <p:cond delay="800"/>
                                          </p:stCondLst>
                                        </p:cTn>
                                        <p:tgtEl>
                                          <p:spTgt spid="3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116" y="6729313"/>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923" y="6672163"/>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1995" y="6526294"/>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402" y="6515484"/>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3227" y="6743700"/>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63389" y="6634776"/>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0040" y="4759224"/>
            <a:ext cx="1795343" cy="1390929"/>
          </a:xfrm>
          <a:prstGeom prst="rect">
            <a:avLst/>
          </a:prstGeom>
        </p:spPr>
      </p:pic>
      <p:sp>
        <p:nvSpPr>
          <p:cNvPr id="77" name="Sun 76"/>
          <p:cNvSpPr/>
          <p:nvPr/>
        </p:nvSpPr>
        <p:spPr>
          <a:xfrm>
            <a:off x="12594219" y="5890916"/>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8809" y="6743701"/>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415367" y="8130081"/>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089652" y="8037239"/>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11228" y="6408536"/>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439814" y="8027213"/>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724541" y="8064600"/>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491348" y="8064600"/>
            <a:ext cx="1276352" cy="1909802"/>
          </a:xfrm>
          <a:prstGeom prst="rect">
            <a:avLst/>
          </a:prstGeom>
        </p:spPr>
      </p:pic>
      <mc:AlternateContent xmlns:mc="http://schemas.openxmlformats.org/markup-compatibility/2006" xmlns:a14="http://schemas.microsoft.com/office/drawing/2010/main">
        <mc:Choice Requires="a14">
          <p:sp>
            <p:nvSpPr>
              <p:cNvPr id="45" name="Rounded Rectangular Callout 44"/>
              <p:cNvSpPr/>
              <p:nvPr/>
            </p:nvSpPr>
            <p:spPr>
              <a:xfrm>
                <a:off x="4743861" y="477547"/>
                <a:ext cx="13125059" cy="4789079"/>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da-DK" sz="38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a:t>
                </a:r>
                <a:r>
                  <a:rPr lang="vi-VN" sz="38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3</a:t>
                </a:r>
                <a:r>
                  <a:rPr lang="da-DK" sz="38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Một hình chóp tứ giác đều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có chiều cao là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12</m:t>
                    </m:r>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 và đáy là hình vuông cạnh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 Tính diện tích xung quanh của hình chóp?</a:t>
                </a:r>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300"/>
                  </a:spcBef>
                  <a:spcAft>
                    <a:spcPts val="300"/>
                  </a:spcAft>
                </a:pP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100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B</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120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300"/>
                  </a:spcBef>
                  <a:spcAft>
                    <a:spcPts val="300"/>
                  </a:spcAft>
                </a:pP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C</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150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D</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240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ounded Rectangular Callout 44"/>
              <p:cNvSpPr>
                <a:spLocks noRot="1" noChangeAspect="1" noMove="1" noResize="1" noEditPoints="1" noAdjustHandles="1" noChangeArrowheads="1" noChangeShapeType="1" noTextEdit="1"/>
              </p:cNvSpPr>
              <p:nvPr/>
            </p:nvSpPr>
            <p:spPr>
              <a:xfrm>
                <a:off x="4743861" y="477547"/>
                <a:ext cx="13125059" cy="4789079"/>
              </a:xfrm>
              <a:prstGeom prst="wedgeRoundRectCallout">
                <a:avLst>
                  <a:gd name="adj1" fmla="val -58471"/>
                  <a:gd name="adj2" fmla="val 22449"/>
                  <a:gd name="adj3" fmla="val 16667"/>
                </a:avLst>
              </a:prstGeom>
              <a:blipFill>
                <a:blip r:embed="rId15"/>
                <a:stretch>
                  <a:fillRect b="-763"/>
                </a:stretch>
              </a:blipFill>
              <a:ln>
                <a:noFill/>
              </a:ln>
            </p:spPr>
            <p:txBody>
              <a:bodyPr/>
              <a:lstStyle/>
              <a:p>
                <a:r>
                  <a:rPr lang="en-US">
                    <a:noFill/>
                  </a:rPr>
                  <a:t> </a:t>
                </a:r>
              </a:p>
            </p:txBody>
          </p:sp>
        </mc:Fallback>
      </mc:AlternateContent>
      <p:sp>
        <p:nvSpPr>
          <p:cNvPr id="55" name="Rectangle 54"/>
          <p:cNvSpPr/>
          <p:nvPr/>
        </p:nvSpPr>
        <p:spPr>
          <a:xfrm>
            <a:off x="3007894" y="9013554"/>
            <a:ext cx="12344850" cy="123534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A                 B                 </a:t>
            </a: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940276" y="8157441"/>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157065" y="8038375"/>
            <a:ext cx="1234547" cy="918795"/>
          </a:xfrm>
          <a:prstGeom prst="rect">
            <a:avLst/>
          </a:prstGeom>
        </p:spPr>
      </p:pic>
    </p:spTree>
    <p:extLst>
      <p:ext uri="{BB962C8B-B14F-4D97-AF65-F5344CB8AC3E}">
        <p14:creationId xmlns:p14="http://schemas.microsoft.com/office/powerpoint/2010/main" val="76291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6"/>
                                        </p:tgtEl>
                                      </p:cBhvr>
                                    </p:animEffect>
                                    <p:set>
                                      <p:cBhvr>
                                        <p:cTn id="20" dur="1" fill="hold">
                                          <p:stCondLst>
                                            <p:cond delay="24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3.47222E-6 -1.97531E-6 L 0.4033 0.30185 " pathEditMode="relative" rAng="0" ptsTypes="AA">
                                      <p:cBhvr>
                                        <p:cTn id="26" dur="3000" fill="hold"/>
                                        <p:tgtEl>
                                          <p:spTgt spid="5"/>
                                        </p:tgtEl>
                                        <p:attrNameLst>
                                          <p:attrName>ppt_x</p:attrName>
                                          <p:attrName>ppt_y</p:attrName>
                                        </p:attrNameLst>
                                      </p:cBhvr>
                                      <p:rCtr x="20165" y="15093"/>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11"/>
                                        </p:tgtEl>
                                        <p:attrNameLst>
                                          <p:attrName>r</p:attrName>
                                        </p:attrNameLst>
                                      </p:cBhvr>
                                    </p:animRot>
                                    <p:animRot by="-240000">
                                      <p:cBhvr>
                                        <p:cTn id="37" dur="400" fill="hold">
                                          <p:stCondLst>
                                            <p:cond delay="400"/>
                                          </p:stCondLst>
                                        </p:cTn>
                                        <p:tgtEl>
                                          <p:spTgt spid="11"/>
                                        </p:tgtEl>
                                        <p:attrNameLst>
                                          <p:attrName>r</p:attrName>
                                        </p:attrNameLst>
                                      </p:cBhvr>
                                    </p:animRot>
                                    <p:animRot by="240000">
                                      <p:cBhvr>
                                        <p:cTn id="38" dur="400" fill="hold">
                                          <p:stCondLst>
                                            <p:cond delay="800"/>
                                          </p:stCondLst>
                                        </p:cTn>
                                        <p:tgtEl>
                                          <p:spTgt spid="11"/>
                                        </p:tgtEl>
                                        <p:attrNameLst>
                                          <p:attrName>r</p:attrName>
                                        </p:attrNameLst>
                                      </p:cBhvr>
                                    </p:animRot>
                                    <p:animRot by="-240000">
                                      <p:cBhvr>
                                        <p:cTn id="39" dur="400" fill="hold">
                                          <p:stCondLst>
                                            <p:cond delay="1200"/>
                                          </p:stCondLst>
                                        </p:cTn>
                                        <p:tgtEl>
                                          <p:spTgt spid="11"/>
                                        </p:tgtEl>
                                        <p:attrNameLst>
                                          <p:attrName>r</p:attrName>
                                        </p:attrNameLst>
                                      </p:cBhvr>
                                    </p:animRot>
                                    <p:animRot by="120000">
                                      <p:cBhvr>
                                        <p:cTn id="40" dur="400" fill="hold">
                                          <p:stCondLst>
                                            <p:cond delay="1600"/>
                                          </p:stCondLst>
                                        </p:cTn>
                                        <p:tgtEl>
                                          <p:spTgt spid="11"/>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6"/>
                                        </p:tgtEl>
                                        <p:attrNameLst>
                                          <p:attrName>r</p:attrName>
                                        </p:attrNameLst>
                                      </p:cBhvr>
                                    </p:animRot>
                                    <p:animRot by="-240000">
                                      <p:cBhvr>
                                        <p:cTn id="43" dur="400" fill="hold">
                                          <p:stCondLst>
                                            <p:cond delay="400"/>
                                          </p:stCondLst>
                                        </p:cTn>
                                        <p:tgtEl>
                                          <p:spTgt spid="6"/>
                                        </p:tgtEl>
                                        <p:attrNameLst>
                                          <p:attrName>r</p:attrName>
                                        </p:attrNameLst>
                                      </p:cBhvr>
                                    </p:animRot>
                                    <p:animRot by="240000">
                                      <p:cBhvr>
                                        <p:cTn id="44" dur="400" fill="hold">
                                          <p:stCondLst>
                                            <p:cond delay="800"/>
                                          </p:stCondLst>
                                        </p:cTn>
                                        <p:tgtEl>
                                          <p:spTgt spid="6"/>
                                        </p:tgtEl>
                                        <p:attrNameLst>
                                          <p:attrName>r</p:attrName>
                                        </p:attrNameLst>
                                      </p:cBhvr>
                                    </p:animRot>
                                    <p:animRot by="-240000">
                                      <p:cBhvr>
                                        <p:cTn id="45" dur="400" fill="hold">
                                          <p:stCondLst>
                                            <p:cond delay="1200"/>
                                          </p:stCondLst>
                                        </p:cTn>
                                        <p:tgtEl>
                                          <p:spTgt spid="6"/>
                                        </p:tgtEl>
                                        <p:attrNameLst>
                                          <p:attrName>r</p:attrName>
                                        </p:attrNameLst>
                                      </p:cBhvr>
                                    </p:animRot>
                                    <p:animRot by="120000">
                                      <p:cBhvr>
                                        <p:cTn id="46" dur="400" fill="hold">
                                          <p:stCondLst>
                                            <p:cond delay="1600"/>
                                          </p:stCondLst>
                                        </p:cTn>
                                        <p:tgtEl>
                                          <p:spTgt spid="6"/>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2"/>
                                        </p:tgtEl>
                                        <p:attrNameLst>
                                          <p:attrName>r</p:attrName>
                                        </p:attrNameLst>
                                      </p:cBhvr>
                                    </p:animRot>
                                    <p:animRot by="-240000">
                                      <p:cBhvr>
                                        <p:cTn id="65" dur="200" fill="hold">
                                          <p:stCondLst>
                                            <p:cond delay="200"/>
                                          </p:stCondLst>
                                        </p:cTn>
                                        <p:tgtEl>
                                          <p:spTgt spid="22"/>
                                        </p:tgtEl>
                                        <p:attrNameLst>
                                          <p:attrName>r</p:attrName>
                                        </p:attrNameLst>
                                      </p:cBhvr>
                                    </p:animRot>
                                    <p:animRot by="240000">
                                      <p:cBhvr>
                                        <p:cTn id="66" dur="200" fill="hold">
                                          <p:stCondLst>
                                            <p:cond delay="400"/>
                                          </p:stCondLst>
                                        </p:cTn>
                                        <p:tgtEl>
                                          <p:spTgt spid="22"/>
                                        </p:tgtEl>
                                        <p:attrNameLst>
                                          <p:attrName>r</p:attrName>
                                        </p:attrNameLst>
                                      </p:cBhvr>
                                    </p:animRot>
                                    <p:animRot by="-240000">
                                      <p:cBhvr>
                                        <p:cTn id="67" dur="200" fill="hold">
                                          <p:stCondLst>
                                            <p:cond delay="600"/>
                                          </p:stCondLst>
                                        </p:cTn>
                                        <p:tgtEl>
                                          <p:spTgt spid="22"/>
                                        </p:tgtEl>
                                        <p:attrNameLst>
                                          <p:attrName>r</p:attrName>
                                        </p:attrNameLst>
                                      </p:cBhvr>
                                    </p:animRot>
                                    <p:animRot by="120000">
                                      <p:cBhvr>
                                        <p:cTn id="68" dur="200" fill="hold">
                                          <p:stCondLst>
                                            <p:cond delay="800"/>
                                          </p:stCondLst>
                                        </p:cTn>
                                        <p:tgtEl>
                                          <p:spTgt spid="22"/>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6"/>
                                        </p:tgtEl>
                                      </p:cBhvr>
                                    </p:animEffect>
                                    <p:set>
                                      <p:cBhvr>
                                        <p:cTn id="72" dur="1" fill="hold">
                                          <p:stCondLst>
                                            <p:cond delay="249"/>
                                          </p:stCondLst>
                                        </p:cTn>
                                        <p:tgtEl>
                                          <p:spTgt spid="1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3.47222E-6 -1.97531E-6 L 0.59088 0.29923 " pathEditMode="relative" rAng="0" ptsTypes="AA">
                                      <p:cBhvr>
                                        <p:cTn id="78" dur="2000" fill="hold"/>
                                        <p:tgtEl>
                                          <p:spTgt spid="5"/>
                                        </p:tgtEl>
                                        <p:attrNameLst>
                                          <p:attrName>ppt_x</p:attrName>
                                          <p:attrName>ppt_y</p:attrName>
                                        </p:attrNameLst>
                                      </p:cBhvr>
                                      <p:rCtr x="29540" y="14954"/>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19"/>
                                        </p:tgtEl>
                                        <p:attrNameLst>
                                          <p:attrName>r</p:attrName>
                                        </p:attrNameLst>
                                      </p:cBhvr>
                                    </p:animRot>
                                    <p:animRot by="-240000">
                                      <p:cBhvr>
                                        <p:cTn id="89" dur="400" fill="hold">
                                          <p:stCondLst>
                                            <p:cond delay="400"/>
                                          </p:stCondLst>
                                        </p:cTn>
                                        <p:tgtEl>
                                          <p:spTgt spid="19"/>
                                        </p:tgtEl>
                                        <p:attrNameLst>
                                          <p:attrName>r</p:attrName>
                                        </p:attrNameLst>
                                      </p:cBhvr>
                                    </p:animRot>
                                    <p:animRot by="240000">
                                      <p:cBhvr>
                                        <p:cTn id="90" dur="400" fill="hold">
                                          <p:stCondLst>
                                            <p:cond delay="800"/>
                                          </p:stCondLst>
                                        </p:cTn>
                                        <p:tgtEl>
                                          <p:spTgt spid="19"/>
                                        </p:tgtEl>
                                        <p:attrNameLst>
                                          <p:attrName>r</p:attrName>
                                        </p:attrNameLst>
                                      </p:cBhvr>
                                    </p:animRot>
                                    <p:animRot by="-240000">
                                      <p:cBhvr>
                                        <p:cTn id="91" dur="400" fill="hold">
                                          <p:stCondLst>
                                            <p:cond delay="1200"/>
                                          </p:stCondLst>
                                        </p:cTn>
                                        <p:tgtEl>
                                          <p:spTgt spid="19"/>
                                        </p:tgtEl>
                                        <p:attrNameLst>
                                          <p:attrName>r</p:attrName>
                                        </p:attrNameLst>
                                      </p:cBhvr>
                                    </p:animRot>
                                    <p:animRot by="120000">
                                      <p:cBhvr>
                                        <p:cTn id="92" dur="400" fill="hold">
                                          <p:stCondLst>
                                            <p:cond delay="1600"/>
                                          </p:stCondLst>
                                        </p:cTn>
                                        <p:tgtEl>
                                          <p:spTgt spid="19"/>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22"/>
                                        </p:tgtEl>
                                        <p:attrNameLst>
                                          <p:attrName>r</p:attrName>
                                        </p:attrNameLst>
                                      </p:cBhvr>
                                    </p:animRot>
                                    <p:animRot by="-240000">
                                      <p:cBhvr>
                                        <p:cTn id="95" dur="400" fill="hold">
                                          <p:stCondLst>
                                            <p:cond delay="400"/>
                                          </p:stCondLst>
                                        </p:cTn>
                                        <p:tgtEl>
                                          <p:spTgt spid="22"/>
                                        </p:tgtEl>
                                        <p:attrNameLst>
                                          <p:attrName>r</p:attrName>
                                        </p:attrNameLst>
                                      </p:cBhvr>
                                    </p:animRot>
                                    <p:animRot by="240000">
                                      <p:cBhvr>
                                        <p:cTn id="96" dur="400" fill="hold">
                                          <p:stCondLst>
                                            <p:cond delay="800"/>
                                          </p:stCondLst>
                                        </p:cTn>
                                        <p:tgtEl>
                                          <p:spTgt spid="22"/>
                                        </p:tgtEl>
                                        <p:attrNameLst>
                                          <p:attrName>r</p:attrName>
                                        </p:attrNameLst>
                                      </p:cBhvr>
                                    </p:animRot>
                                    <p:animRot by="-240000">
                                      <p:cBhvr>
                                        <p:cTn id="97" dur="400" fill="hold">
                                          <p:stCondLst>
                                            <p:cond delay="1200"/>
                                          </p:stCondLst>
                                        </p:cTn>
                                        <p:tgtEl>
                                          <p:spTgt spid="22"/>
                                        </p:tgtEl>
                                        <p:attrNameLst>
                                          <p:attrName>r</p:attrName>
                                        </p:attrNameLst>
                                      </p:cBhvr>
                                    </p:animRot>
                                    <p:animRot by="120000">
                                      <p:cBhvr>
                                        <p:cTn id="98" dur="400" fill="hold">
                                          <p:stCondLst>
                                            <p:cond delay="1600"/>
                                          </p:stCondLst>
                                        </p:cTn>
                                        <p:tgtEl>
                                          <p:spTgt spid="22"/>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19"/>
                                        </p:tgtEl>
                                      </p:cBhvr>
                                    </p:animEffect>
                                    <p:set>
                                      <p:cBhvr>
                                        <p:cTn id="102" dur="1" fill="hold">
                                          <p:stCondLst>
                                            <p:cond delay="249"/>
                                          </p:stCondLst>
                                        </p:cTn>
                                        <p:tgtEl>
                                          <p:spTgt spid="19"/>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3" name="congioilam.wav"/>
                                        </p:tgtEl>
                                      </p:cMediaNode>
                                    </p:audio>
                                  </p:subTnLst>
                                </p:cTn>
                              </p:par>
                              <p:par>
                                <p:cTn id="106" presetID="10" presetClass="exit" presetSubtype="0" fill="hold" nodeType="withEffect">
                                  <p:stCondLst>
                                    <p:cond delay="0"/>
                                  </p:stCondLst>
                                  <p:childTnLst>
                                    <p:animEffect transition="out" filter="fade">
                                      <p:cBhvr>
                                        <p:cTn id="107" dur="250"/>
                                        <p:tgtEl>
                                          <p:spTgt spid="22"/>
                                        </p:tgtEl>
                                      </p:cBhvr>
                                    </p:animEffect>
                                    <p:set>
                                      <p:cBhvr>
                                        <p:cTn id="108" dur="1" fill="hold">
                                          <p:stCondLst>
                                            <p:cond delay="249"/>
                                          </p:stCondLst>
                                        </p:cTn>
                                        <p:tgtEl>
                                          <p:spTgt spid="22"/>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animEffect transition="in" filter="fade">
                                      <p:cBhvr>
                                        <p:cTn id="111" dur="250"/>
                                        <p:tgtEl>
                                          <p:spTgt spid="77"/>
                                        </p:tgtEl>
                                      </p:cBhvr>
                                    </p:animEffect>
                                  </p:childTnLst>
                                </p:cTn>
                              </p:par>
                              <p:par>
                                <p:cTn id="112" presetID="8" presetClass="emph" presetSubtype="0" repeatCount="indefinite" fill="hold" grpId="1" nodeType="withEffect">
                                  <p:stCondLst>
                                    <p:cond delay="0"/>
                                  </p:stCondLst>
                                  <p:childTnLst>
                                    <p:animRot by="21600000">
                                      <p:cBhvr>
                                        <p:cTn id="11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26"/>
                                        </p:tgtEl>
                                        <p:attrNameLst>
                                          <p:attrName>r</p:attrName>
                                        </p:attrNameLst>
                                      </p:cBhvr>
                                    </p:animRot>
                                    <p:animRot by="-240000">
                                      <p:cBhvr>
                                        <p:cTn id="119" dur="200" fill="hold">
                                          <p:stCondLst>
                                            <p:cond delay="200"/>
                                          </p:stCondLst>
                                        </p:cTn>
                                        <p:tgtEl>
                                          <p:spTgt spid="26"/>
                                        </p:tgtEl>
                                        <p:attrNameLst>
                                          <p:attrName>r</p:attrName>
                                        </p:attrNameLst>
                                      </p:cBhvr>
                                    </p:animRot>
                                    <p:animRot by="240000">
                                      <p:cBhvr>
                                        <p:cTn id="120" dur="200" fill="hold">
                                          <p:stCondLst>
                                            <p:cond delay="400"/>
                                          </p:stCondLst>
                                        </p:cTn>
                                        <p:tgtEl>
                                          <p:spTgt spid="26"/>
                                        </p:tgtEl>
                                        <p:attrNameLst>
                                          <p:attrName>r</p:attrName>
                                        </p:attrNameLst>
                                      </p:cBhvr>
                                    </p:animRot>
                                    <p:animRot by="-240000">
                                      <p:cBhvr>
                                        <p:cTn id="121" dur="200" fill="hold">
                                          <p:stCondLst>
                                            <p:cond delay="600"/>
                                          </p:stCondLst>
                                        </p:cTn>
                                        <p:tgtEl>
                                          <p:spTgt spid="26"/>
                                        </p:tgtEl>
                                        <p:attrNameLst>
                                          <p:attrName>r</p:attrName>
                                        </p:attrNameLst>
                                      </p:cBhvr>
                                    </p:animRot>
                                    <p:animRot by="120000">
                                      <p:cBhvr>
                                        <p:cTn id="122" dur="200" fill="hold">
                                          <p:stCondLst>
                                            <p:cond delay="800"/>
                                          </p:stCondLst>
                                        </p:cTn>
                                        <p:tgtEl>
                                          <p:spTgt spid="26"/>
                                        </p:tgtEl>
                                        <p:attrNameLst>
                                          <p:attrName>r</p:attrName>
                                        </p:attrNameLst>
                                      </p:cBhvr>
                                    </p:animRot>
                                  </p:childTnLst>
                                </p:cTn>
                              </p:par>
                            </p:childTnLst>
                          </p:cTn>
                        </p:par>
                        <p:par>
                          <p:cTn id="123" fill="hold">
                            <p:stCondLst>
                              <p:cond delay="1000"/>
                            </p:stCondLst>
                            <p:childTnLst>
                              <p:par>
                                <p:cTn id="124" presetID="10" presetClass="exit" presetSubtype="0" fill="hold" nodeType="afterEffect">
                                  <p:stCondLst>
                                    <p:cond delay="0"/>
                                  </p:stCondLst>
                                  <p:childTnLst>
                                    <p:animEffect transition="out" filter="fade">
                                      <p:cBhvr>
                                        <p:cTn id="125" dur="250"/>
                                        <p:tgtEl>
                                          <p:spTgt spid="16"/>
                                        </p:tgtEl>
                                      </p:cBhvr>
                                    </p:animEffect>
                                    <p:set>
                                      <p:cBhvr>
                                        <p:cTn id="126" dur="1" fill="hold">
                                          <p:stCondLst>
                                            <p:cond delay="249"/>
                                          </p:stCondLst>
                                        </p:cTn>
                                        <p:tgtEl>
                                          <p:spTgt spid="16"/>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fade">
                                      <p:cBhvr>
                                        <p:cTn id="129" dur="250"/>
                                        <p:tgtEl>
                                          <p:spTgt spid="5"/>
                                        </p:tgtEl>
                                      </p:cBhvr>
                                    </p:animEffect>
                                  </p:childTnLst>
                                </p:cTn>
                              </p:par>
                            </p:childTnLst>
                          </p:cTn>
                        </p:par>
                        <p:par>
                          <p:cTn id="130" fill="hold">
                            <p:stCondLst>
                              <p:cond delay="1250"/>
                            </p:stCondLst>
                            <p:childTnLst>
                              <p:par>
                                <p:cTn id="131" presetID="63" presetClass="path" presetSubtype="0" accel="50000" decel="50000" fill="hold" nodeType="afterEffect">
                                  <p:stCondLst>
                                    <p:cond delay="0"/>
                                  </p:stCondLst>
                                  <p:childTnLst>
                                    <p:animMotion origin="layout" path="M 3.47222E-6 -1.97531E-6 L 0.21866 0.28627 " pathEditMode="relative" rAng="0" ptsTypes="AA">
                                      <p:cBhvr>
                                        <p:cTn id="132" dur="2000" fill="hold"/>
                                        <p:tgtEl>
                                          <p:spTgt spid="5"/>
                                        </p:tgtEl>
                                        <p:attrNameLst>
                                          <p:attrName>ppt_x</p:attrName>
                                          <p:attrName>ppt_y</p:attrName>
                                        </p:attrNameLst>
                                      </p:cBhvr>
                                      <p:rCtr x="10929" y="14306"/>
                                    </p:animMotion>
                                  </p:childTnLst>
                                </p:cTn>
                              </p:par>
                            </p:childTnLst>
                          </p:cTn>
                        </p:par>
                        <p:par>
                          <p:cTn id="133" fill="hold">
                            <p:stCondLst>
                              <p:cond delay="3250"/>
                            </p:stCondLst>
                            <p:childTnLst>
                              <p:par>
                                <p:cTn id="134" presetID="10" presetClass="exit" presetSubtype="0" fill="hold" nodeType="after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cTn>
                              </p:par>
                            </p:childTnLst>
                          </p:cTn>
                        </p:par>
                        <p:par>
                          <p:cTn id="140" fill="hold">
                            <p:stCondLst>
                              <p:cond delay="3500"/>
                            </p:stCondLst>
                            <p:childTnLst>
                              <p:par>
                                <p:cTn id="141" presetID="32" presetClass="emph" presetSubtype="0" fill="hold" nodeType="afterEffect">
                                  <p:stCondLst>
                                    <p:cond delay="0"/>
                                  </p:stCondLst>
                                  <p:childTnLst>
                                    <p:animRot by="120000">
                                      <p:cBhvr>
                                        <p:cTn id="142" dur="200" fill="hold">
                                          <p:stCondLst>
                                            <p:cond delay="0"/>
                                          </p:stCondLst>
                                        </p:cTn>
                                        <p:tgtEl>
                                          <p:spTgt spid="24"/>
                                        </p:tgtEl>
                                        <p:attrNameLst>
                                          <p:attrName>r</p:attrName>
                                        </p:attrNameLst>
                                      </p:cBhvr>
                                    </p:animRot>
                                    <p:animRot by="-240000">
                                      <p:cBhvr>
                                        <p:cTn id="143" dur="400" fill="hold">
                                          <p:stCondLst>
                                            <p:cond delay="400"/>
                                          </p:stCondLst>
                                        </p:cTn>
                                        <p:tgtEl>
                                          <p:spTgt spid="24"/>
                                        </p:tgtEl>
                                        <p:attrNameLst>
                                          <p:attrName>r</p:attrName>
                                        </p:attrNameLst>
                                      </p:cBhvr>
                                    </p:animRot>
                                    <p:animRot by="240000">
                                      <p:cBhvr>
                                        <p:cTn id="144" dur="400" fill="hold">
                                          <p:stCondLst>
                                            <p:cond delay="800"/>
                                          </p:stCondLst>
                                        </p:cTn>
                                        <p:tgtEl>
                                          <p:spTgt spid="24"/>
                                        </p:tgtEl>
                                        <p:attrNameLst>
                                          <p:attrName>r</p:attrName>
                                        </p:attrNameLst>
                                      </p:cBhvr>
                                    </p:animRot>
                                    <p:animRot by="-240000">
                                      <p:cBhvr>
                                        <p:cTn id="145" dur="400" fill="hold">
                                          <p:stCondLst>
                                            <p:cond delay="1200"/>
                                          </p:stCondLst>
                                        </p:cTn>
                                        <p:tgtEl>
                                          <p:spTgt spid="24"/>
                                        </p:tgtEl>
                                        <p:attrNameLst>
                                          <p:attrName>r</p:attrName>
                                        </p:attrNameLst>
                                      </p:cBhvr>
                                    </p:animRot>
                                    <p:animRot by="120000">
                                      <p:cBhvr>
                                        <p:cTn id="146" dur="400" fill="hold">
                                          <p:stCondLst>
                                            <p:cond delay="1600"/>
                                          </p:stCondLst>
                                        </p:cTn>
                                        <p:tgtEl>
                                          <p:spTgt spid="24"/>
                                        </p:tgtEl>
                                        <p:attrNameLst>
                                          <p:attrName>r</p:attrName>
                                        </p:attrNameLst>
                                      </p:cBhvr>
                                    </p:animRot>
                                  </p:childTnLst>
                                </p:cTn>
                              </p:par>
                              <p:par>
                                <p:cTn id="147" presetID="32" presetClass="emph" presetSubtype="0" fill="hold" nodeType="withEffect">
                                  <p:stCondLst>
                                    <p:cond delay="0"/>
                                  </p:stCondLst>
                                  <p:childTnLst>
                                    <p:animRot by="120000">
                                      <p:cBhvr>
                                        <p:cTn id="148" dur="200" fill="hold">
                                          <p:stCondLst>
                                            <p:cond delay="0"/>
                                          </p:stCondLst>
                                        </p:cTn>
                                        <p:tgtEl>
                                          <p:spTgt spid="26"/>
                                        </p:tgtEl>
                                        <p:attrNameLst>
                                          <p:attrName>r</p:attrName>
                                        </p:attrNameLst>
                                      </p:cBhvr>
                                    </p:animRot>
                                    <p:animRot by="-240000">
                                      <p:cBhvr>
                                        <p:cTn id="149" dur="400" fill="hold">
                                          <p:stCondLst>
                                            <p:cond delay="400"/>
                                          </p:stCondLst>
                                        </p:cTn>
                                        <p:tgtEl>
                                          <p:spTgt spid="26"/>
                                        </p:tgtEl>
                                        <p:attrNameLst>
                                          <p:attrName>r</p:attrName>
                                        </p:attrNameLst>
                                      </p:cBhvr>
                                    </p:animRot>
                                    <p:animRot by="240000">
                                      <p:cBhvr>
                                        <p:cTn id="150" dur="400" fill="hold">
                                          <p:stCondLst>
                                            <p:cond delay="800"/>
                                          </p:stCondLst>
                                        </p:cTn>
                                        <p:tgtEl>
                                          <p:spTgt spid="26"/>
                                        </p:tgtEl>
                                        <p:attrNameLst>
                                          <p:attrName>r</p:attrName>
                                        </p:attrNameLst>
                                      </p:cBhvr>
                                    </p:animRot>
                                    <p:animRot by="-240000">
                                      <p:cBhvr>
                                        <p:cTn id="151" dur="400" fill="hold">
                                          <p:stCondLst>
                                            <p:cond delay="1200"/>
                                          </p:stCondLst>
                                        </p:cTn>
                                        <p:tgtEl>
                                          <p:spTgt spid="26"/>
                                        </p:tgtEl>
                                        <p:attrNameLst>
                                          <p:attrName>r</p:attrName>
                                        </p:attrNameLst>
                                      </p:cBhvr>
                                    </p:animRot>
                                    <p:animRot by="120000">
                                      <p:cBhvr>
                                        <p:cTn id="152" dur="400" fill="hold">
                                          <p:stCondLst>
                                            <p:cond delay="1600"/>
                                          </p:stCondLst>
                                        </p:cTn>
                                        <p:tgtEl>
                                          <p:spTgt spid="26"/>
                                        </p:tgtEl>
                                        <p:attrNameLst>
                                          <p:attrName>r</p:attrName>
                                        </p:attrNameLst>
                                      </p:cBhvr>
                                    </p:animRot>
                                  </p:childTnLst>
                                </p:cTn>
                              </p:par>
                            </p:childTnLst>
                          </p:cTn>
                        </p:par>
                        <p:par>
                          <p:cTn id="153" fill="hold">
                            <p:stCondLst>
                              <p:cond delay="5500"/>
                            </p:stCondLst>
                            <p:childTnLst>
                              <p:par>
                                <p:cTn id="154" presetID="10" presetClass="exit" presetSubtype="0" fill="hold" nodeType="afterEffect">
                                  <p:stCondLst>
                                    <p:cond delay="0"/>
                                  </p:stCondLst>
                                  <p:childTnLst>
                                    <p:animEffect transition="out" filter="fade">
                                      <p:cBhvr>
                                        <p:cTn id="155" dur="250"/>
                                        <p:tgtEl>
                                          <p:spTgt spid="24"/>
                                        </p:tgtEl>
                                      </p:cBhvr>
                                    </p:animEffect>
                                    <p:set>
                                      <p:cBhvr>
                                        <p:cTn id="156" dur="1" fill="hold">
                                          <p:stCondLst>
                                            <p:cond delay="249"/>
                                          </p:stCondLst>
                                        </p:cTn>
                                        <p:tgtEl>
                                          <p:spTgt spid="24"/>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50"/>
                                        <p:tgtEl>
                                          <p:spTgt spid="23"/>
                                        </p:tgtEl>
                                      </p:cBhvr>
                                    </p:animEffect>
                                  </p:childTnLst>
                                  <p:subTnLst>
                                    <p:audio>
                                      <p:cMediaNode>
                                        <p:cTn display="0" masterRel="sameClick">
                                          <p:stCondLst>
                                            <p:cond evt="begin" delay="0">
                                              <p:tn val="157"/>
                                            </p:cond>
                                          </p:stCondLst>
                                          <p:endCondLst>
                                            <p:cond evt="onStopAudio" delay="0">
                                              <p:tgtEl>
                                                <p:sldTgt/>
                                              </p:tgtEl>
                                            </p:cond>
                                          </p:endCondLst>
                                        </p:cTn>
                                        <p:tgtEl>
                                          <p:sndTgt r:embed="rId2" name="oisairoi.wav"/>
                                        </p:tgtEl>
                                      </p:cMediaNode>
                                    </p:audio>
                                  </p:subTnLst>
                                </p:cTn>
                              </p:par>
                              <p:par>
                                <p:cTn id="160" presetID="10" presetClass="entr" presetSubtype="0" fill="hold" nodeType="withEffect">
                                  <p:stCondLst>
                                    <p:cond delay="0"/>
                                  </p:stCondLst>
                                  <p:childTnLst>
                                    <p:set>
                                      <p:cBhvr>
                                        <p:cTn id="161" dur="1" fill="hold">
                                          <p:stCondLst>
                                            <p:cond delay="0"/>
                                          </p:stCondLst>
                                        </p:cTn>
                                        <p:tgtEl>
                                          <p:spTgt spid="21"/>
                                        </p:tgtEl>
                                        <p:attrNameLst>
                                          <p:attrName>style.visibility</p:attrName>
                                        </p:attrNameLst>
                                      </p:cBhvr>
                                      <p:to>
                                        <p:strVal val="visible"/>
                                      </p:to>
                                    </p:set>
                                    <p:animEffect transition="in" filter="fade">
                                      <p:cBhvr>
                                        <p:cTn id="162" dur="250"/>
                                        <p:tgtEl>
                                          <p:spTgt spid="21"/>
                                        </p:tgtEl>
                                      </p:cBhvr>
                                    </p:animEffect>
                                  </p:childTnLst>
                                </p:cTn>
                              </p:par>
                              <p:par>
                                <p:cTn id="163" presetID="10" presetClass="exit" presetSubtype="0" fill="hold" nodeType="withEffect">
                                  <p:stCondLst>
                                    <p:cond delay="0"/>
                                  </p:stCondLst>
                                  <p:childTnLst>
                                    <p:animEffect transition="out" filter="fade">
                                      <p:cBhvr>
                                        <p:cTn id="164" dur="250"/>
                                        <p:tgtEl>
                                          <p:spTgt spid="26"/>
                                        </p:tgtEl>
                                      </p:cBhvr>
                                    </p:animEffect>
                                    <p:set>
                                      <p:cBhvr>
                                        <p:cTn id="16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6" restart="whenNotActive" fill="hold" evtFilter="cancelBubble" nodeType="interactiveSeq">
                <p:stCondLst>
                  <p:cond evt="onClick" delay="0">
                    <p:tgtEl>
                      <p:spTgt spid="30"/>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30"/>
                                        </p:tgtEl>
                                        <p:attrNameLst>
                                          <p:attrName>r</p:attrName>
                                        </p:attrNameLst>
                                      </p:cBhvr>
                                    </p:animRot>
                                    <p:animRot by="-240000">
                                      <p:cBhvr>
                                        <p:cTn id="171" dur="200" fill="hold">
                                          <p:stCondLst>
                                            <p:cond delay="200"/>
                                          </p:stCondLst>
                                        </p:cTn>
                                        <p:tgtEl>
                                          <p:spTgt spid="30"/>
                                        </p:tgtEl>
                                        <p:attrNameLst>
                                          <p:attrName>r</p:attrName>
                                        </p:attrNameLst>
                                      </p:cBhvr>
                                    </p:animRot>
                                    <p:animRot by="240000">
                                      <p:cBhvr>
                                        <p:cTn id="172" dur="200" fill="hold">
                                          <p:stCondLst>
                                            <p:cond delay="400"/>
                                          </p:stCondLst>
                                        </p:cTn>
                                        <p:tgtEl>
                                          <p:spTgt spid="30"/>
                                        </p:tgtEl>
                                        <p:attrNameLst>
                                          <p:attrName>r</p:attrName>
                                        </p:attrNameLst>
                                      </p:cBhvr>
                                    </p:animRot>
                                    <p:animRot by="-240000">
                                      <p:cBhvr>
                                        <p:cTn id="173" dur="200" fill="hold">
                                          <p:stCondLst>
                                            <p:cond delay="600"/>
                                          </p:stCondLst>
                                        </p:cTn>
                                        <p:tgtEl>
                                          <p:spTgt spid="30"/>
                                        </p:tgtEl>
                                        <p:attrNameLst>
                                          <p:attrName>r</p:attrName>
                                        </p:attrNameLst>
                                      </p:cBhvr>
                                    </p:animRot>
                                    <p:animRot by="120000">
                                      <p:cBhvr>
                                        <p:cTn id="174" dur="200" fill="hold">
                                          <p:stCondLst>
                                            <p:cond delay="800"/>
                                          </p:stCondLst>
                                        </p:cTn>
                                        <p:tgtEl>
                                          <p:spTgt spid="30"/>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6"/>
                                        </p:tgtEl>
                                      </p:cBhvr>
                                    </p:animEffect>
                                    <p:set>
                                      <p:cBhvr>
                                        <p:cTn id="178" dur="1" fill="hold">
                                          <p:stCondLst>
                                            <p:cond delay="249"/>
                                          </p:stCondLst>
                                        </p:cTn>
                                        <p:tgtEl>
                                          <p:spTgt spid="16"/>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fade">
                                      <p:cBhvr>
                                        <p:cTn id="181" dur="250"/>
                                        <p:tgtEl>
                                          <p:spTgt spid="5"/>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0.00573 0.02894 L 0.07917 0.32917 " pathEditMode="relative" rAng="0" ptsTypes="AA">
                                      <p:cBhvr>
                                        <p:cTn id="184" dur="2000" fill="hold"/>
                                        <p:tgtEl>
                                          <p:spTgt spid="5"/>
                                        </p:tgtEl>
                                        <p:attrNameLst>
                                          <p:attrName>ppt_x</p:attrName>
                                          <p:attrName>ppt_y</p:attrName>
                                        </p:attrNameLst>
                                      </p:cBhvr>
                                      <p:rCtr x="4236" y="15000"/>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5"/>
                                        </p:tgtEl>
                                      </p:cBhvr>
                                    </p:animEffect>
                                    <p:set>
                                      <p:cBhvr>
                                        <p:cTn id="188" dur="1" fill="hold">
                                          <p:stCondLst>
                                            <p:cond delay="249"/>
                                          </p:stCondLst>
                                        </p:cTn>
                                        <p:tgtEl>
                                          <p:spTgt spid="5"/>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250"/>
                                        <p:tgtEl>
                                          <p:spTgt spid="28"/>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28"/>
                                        </p:tgtEl>
                                        <p:attrNameLst>
                                          <p:attrName>r</p:attrName>
                                        </p:attrNameLst>
                                      </p:cBhvr>
                                    </p:animRot>
                                    <p:animRot by="-240000">
                                      <p:cBhvr>
                                        <p:cTn id="195" dur="400" fill="hold">
                                          <p:stCondLst>
                                            <p:cond delay="400"/>
                                          </p:stCondLst>
                                        </p:cTn>
                                        <p:tgtEl>
                                          <p:spTgt spid="28"/>
                                        </p:tgtEl>
                                        <p:attrNameLst>
                                          <p:attrName>r</p:attrName>
                                        </p:attrNameLst>
                                      </p:cBhvr>
                                    </p:animRot>
                                    <p:animRot by="240000">
                                      <p:cBhvr>
                                        <p:cTn id="196" dur="400" fill="hold">
                                          <p:stCondLst>
                                            <p:cond delay="800"/>
                                          </p:stCondLst>
                                        </p:cTn>
                                        <p:tgtEl>
                                          <p:spTgt spid="28"/>
                                        </p:tgtEl>
                                        <p:attrNameLst>
                                          <p:attrName>r</p:attrName>
                                        </p:attrNameLst>
                                      </p:cBhvr>
                                    </p:animRot>
                                    <p:animRot by="-240000">
                                      <p:cBhvr>
                                        <p:cTn id="197" dur="400" fill="hold">
                                          <p:stCondLst>
                                            <p:cond delay="1200"/>
                                          </p:stCondLst>
                                        </p:cTn>
                                        <p:tgtEl>
                                          <p:spTgt spid="28"/>
                                        </p:tgtEl>
                                        <p:attrNameLst>
                                          <p:attrName>r</p:attrName>
                                        </p:attrNameLst>
                                      </p:cBhvr>
                                    </p:animRot>
                                    <p:animRot by="120000">
                                      <p:cBhvr>
                                        <p:cTn id="198" dur="400" fill="hold">
                                          <p:stCondLst>
                                            <p:cond delay="1600"/>
                                          </p:stCondLst>
                                        </p:cTn>
                                        <p:tgtEl>
                                          <p:spTgt spid="28"/>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30"/>
                                        </p:tgtEl>
                                        <p:attrNameLst>
                                          <p:attrName>r</p:attrName>
                                        </p:attrNameLst>
                                      </p:cBhvr>
                                    </p:animRot>
                                    <p:animRot by="-240000">
                                      <p:cBhvr>
                                        <p:cTn id="201" dur="400" fill="hold">
                                          <p:stCondLst>
                                            <p:cond delay="400"/>
                                          </p:stCondLst>
                                        </p:cTn>
                                        <p:tgtEl>
                                          <p:spTgt spid="30"/>
                                        </p:tgtEl>
                                        <p:attrNameLst>
                                          <p:attrName>r</p:attrName>
                                        </p:attrNameLst>
                                      </p:cBhvr>
                                    </p:animRot>
                                    <p:animRot by="240000">
                                      <p:cBhvr>
                                        <p:cTn id="202" dur="400" fill="hold">
                                          <p:stCondLst>
                                            <p:cond delay="800"/>
                                          </p:stCondLst>
                                        </p:cTn>
                                        <p:tgtEl>
                                          <p:spTgt spid="30"/>
                                        </p:tgtEl>
                                        <p:attrNameLst>
                                          <p:attrName>r</p:attrName>
                                        </p:attrNameLst>
                                      </p:cBhvr>
                                    </p:animRot>
                                    <p:animRot by="-240000">
                                      <p:cBhvr>
                                        <p:cTn id="203" dur="400" fill="hold">
                                          <p:stCondLst>
                                            <p:cond delay="1200"/>
                                          </p:stCondLst>
                                        </p:cTn>
                                        <p:tgtEl>
                                          <p:spTgt spid="30"/>
                                        </p:tgtEl>
                                        <p:attrNameLst>
                                          <p:attrName>r</p:attrName>
                                        </p:attrNameLst>
                                      </p:cBhvr>
                                    </p:animRot>
                                    <p:animRot by="120000">
                                      <p:cBhvr>
                                        <p:cTn id="204" dur="400" fill="hold">
                                          <p:stCondLst>
                                            <p:cond delay="1600"/>
                                          </p:stCondLst>
                                        </p:cTn>
                                        <p:tgtEl>
                                          <p:spTgt spid="30"/>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28"/>
                                        </p:tgtEl>
                                      </p:cBhvr>
                                    </p:animEffect>
                                    <p:set>
                                      <p:cBhvr>
                                        <p:cTn id="208" dur="1" fill="hold">
                                          <p:stCondLst>
                                            <p:cond delay="249"/>
                                          </p:stCondLst>
                                        </p:cTn>
                                        <p:tgtEl>
                                          <p:spTgt spid="28"/>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250"/>
                                        <p:tgtEl>
                                          <p:spTgt spid="27"/>
                                        </p:tgtEl>
                                      </p:cBhvr>
                                    </p:animEffect>
                                  </p:childTnLst>
                                  <p:subTnLst>
                                    <p:audio>
                                      <p:cMediaNode>
                                        <p:cTn display="0" masterRel="sameClick">
                                          <p:stCondLst>
                                            <p:cond evt="begin" delay="0">
                                              <p:tn val="209"/>
                                            </p:cond>
                                          </p:stCondLst>
                                          <p:endCondLst>
                                            <p:cond evt="onStopAudio" delay="0">
                                              <p:tgtEl>
                                                <p:sldTgt/>
                                              </p:tgtEl>
                                            </p:cond>
                                          </p:endCondLst>
                                        </p:cTn>
                                        <p:tgtEl>
                                          <p:sndTgt r:embed="rId2"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5"/>
                                        </p:tgtEl>
                                        <p:attrNameLst>
                                          <p:attrName>style.visibility</p:attrName>
                                        </p:attrNameLst>
                                      </p:cBhvr>
                                      <p:to>
                                        <p:strVal val="visible"/>
                                      </p:to>
                                    </p:set>
                                    <p:animEffect transition="in" filter="fade">
                                      <p:cBhvr>
                                        <p:cTn id="214" dur="250"/>
                                        <p:tgtEl>
                                          <p:spTgt spid="25"/>
                                        </p:tgtEl>
                                      </p:cBhvr>
                                    </p:animEffect>
                                  </p:childTnLst>
                                </p:cTn>
                              </p:par>
                              <p:par>
                                <p:cTn id="215" presetID="10" presetClass="exit" presetSubtype="0" fill="hold" nodeType="withEffect">
                                  <p:stCondLst>
                                    <p:cond delay="0"/>
                                  </p:stCondLst>
                                  <p:childTnLst>
                                    <p:animEffect transition="out" filter="fade">
                                      <p:cBhvr>
                                        <p:cTn id="216" dur="250"/>
                                        <p:tgtEl>
                                          <p:spTgt spid="30"/>
                                        </p:tgtEl>
                                      </p:cBhvr>
                                    </p:animEffect>
                                    <p:set>
                                      <p:cBhvr>
                                        <p:cTn id="21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3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33"/>
                                        </p:tgtEl>
                                        <p:attrNameLst>
                                          <p:attrName>r</p:attrName>
                                        </p:attrNameLst>
                                      </p:cBhvr>
                                    </p:animRot>
                                    <p:animRot by="-240000">
                                      <p:cBhvr>
                                        <p:cTn id="223" dur="200" fill="hold">
                                          <p:stCondLst>
                                            <p:cond delay="200"/>
                                          </p:stCondLst>
                                        </p:cTn>
                                        <p:tgtEl>
                                          <p:spTgt spid="33"/>
                                        </p:tgtEl>
                                        <p:attrNameLst>
                                          <p:attrName>r</p:attrName>
                                        </p:attrNameLst>
                                      </p:cBhvr>
                                    </p:animRot>
                                    <p:animRot by="240000">
                                      <p:cBhvr>
                                        <p:cTn id="224" dur="200" fill="hold">
                                          <p:stCondLst>
                                            <p:cond delay="400"/>
                                          </p:stCondLst>
                                        </p:cTn>
                                        <p:tgtEl>
                                          <p:spTgt spid="33"/>
                                        </p:tgtEl>
                                        <p:attrNameLst>
                                          <p:attrName>r</p:attrName>
                                        </p:attrNameLst>
                                      </p:cBhvr>
                                    </p:animRot>
                                    <p:animRot by="-240000">
                                      <p:cBhvr>
                                        <p:cTn id="225" dur="200" fill="hold">
                                          <p:stCondLst>
                                            <p:cond delay="600"/>
                                          </p:stCondLst>
                                        </p:cTn>
                                        <p:tgtEl>
                                          <p:spTgt spid="33"/>
                                        </p:tgtEl>
                                        <p:attrNameLst>
                                          <p:attrName>r</p:attrName>
                                        </p:attrNameLst>
                                      </p:cBhvr>
                                    </p:animRot>
                                    <p:animRot by="120000">
                                      <p:cBhvr>
                                        <p:cTn id="226" dur="200" fill="hold">
                                          <p:stCondLst>
                                            <p:cond delay="800"/>
                                          </p:stCondLst>
                                        </p:cTn>
                                        <p:tgtEl>
                                          <p:spTgt spid="3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116" y="6729313"/>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4056" y="6652451"/>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1995" y="6526294"/>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7535" y="6495772"/>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3329" y="6771061"/>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3733" y="6649360"/>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0040" y="4759224"/>
            <a:ext cx="1795343" cy="1390929"/>
          </a:xfrm>
          <a:prstGeom prst="rect">
            <a:avLst/>
          </a:prstGeom>
        </p:spPr>
      </p:pic>
      <p:sp>
        <p:nvSpPr>
          <p:cNvPr id="77" name="Sun 76"/>
          <p:cNvSpPr/>
          <p:nvPr/>
        </p:nvSpPr>
        <p:spPr>
          <a:xfrm>
            <a:off x="2684563" y="5905500"/>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8911" y="6771062"/>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735469" y="8157442"/>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409754" y="8064600"/>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01572" y="6423120"/>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530158" y="8041797"/>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724541" y="8064600"/>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070481" y="8044888"/>
            <a:ext cx="1276352" cy="1909802"/>
          </a:xfrm>
          <a:prstGeom prst="rect">
            <a:avLst/>
          </a:prstGeom>
        </p:spPr>
      </p:pic>
      <mc:AlternateContent xmlns:mc="http://schemas.openxmlformats.org/markup-compatibility/2006" xmlns:a14="http://schemas.microsoft.com/office/drawing/2010/main">
        <mc:Choice Requires="a14">
          <p:sp>
            <p:nvSpPr>
              <p:cNvPr id="45" name="Rounded Rectangular Callout 44"/>
              <p:cNvSpPr/>
              <p:nvPr/>
            </p:nvSpPr>
            <p:spPr>
              <a:xfrm>
                <a:off x="4743861" y="477547"/>
                <a:ext cx="13125059" cy="456204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50000"/>
                  </a:lnSpc>
                  <a:spcBef>
                    <a:spcPts val="300"/>
                  </a:spcBef>
                  <a:spcAft>
                    <a:spcPts val="300"/>
                  </a:spcAft>
                </a:pPr>
                <a:r>
                  <a:rPr lang="da-DK" sz="38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a:t>
                </a:r>
                <a:r>
                  <a:rPr lang="vi-VN" sz="38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4</a:t>
                </a:r>
                <a:r>
                  <a:rPr lang="da-DK" sz="38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Một hình chóp tứ giác đều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có chiều cao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𝑆𝑂</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12</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𝑐𝑚</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và độ dài cạnh đáy là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5</m:t>
                    </m:r>
                    <m:rad>
                      <m:radPr>
                        <m:degHide m:val="on"/>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e>
                    </m:rad>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 Tính thể tích của hình chóp tứ giác đều.</a:t>
                </a:r>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300"/>
                  </a:spcBef>
                  <a:spcAft>
                    <a:spcPts val="300"/>
                  </a:spcAft>
                </a:pP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200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B</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150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300"/>
                  </a:spcBef>
                  <a:spcAft>
                    <a:spcPts val="300"/>
                  </a:spcAft>
                </a:pP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C</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180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210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ounded Rectangular Callout 44"/>
              <p:cNvSpPr>
                <a:spLocks noRot="1" noChangeAspect="1" noMove="1" noResize="1" noEditPoints="1" noAdjustHandles="1" noChangeArrowheads="1" noChangeShapeType="1" noTextEdit="1"/>
              </p:cNvSpPr>
              <p:nvPr/>
            </p:nvSpPr>
            <p:spPr>
              <a:xfrm>
                <a:off x="4743861" y="477547"/>
                <a:ext cx="13125059" cy="4562043"/>
              </a:xfrm>
              <a:prstGeom prst="wedgeRoundRectCallout">
                <a:avLst>
                  <a:gd name="adj1" fmla="val -58471"/>
                  <a:gd name="adj2" fmla="val 22449"/>
                  <a:gd name="adj3" fmla="val 16667"/>
                </a:avLst>
              </a:prstGeom>
              <a:blipFill>
                <a:blip r:embed="rId15"/>
                <a:stretch>
                  <a:fillRect b="-4272"/>
                </a:stretch>
              </a:blipFill>
              <a:ln>
                <a:noFill/>
              </a:ln>
            </p:spPr>
            <p:txBody>
              <a:bodyPr/>
              <a:lstStyle/>
              <a:p>
                <a:r>
                  <a:rPr lang="en-US">
                    <a:noFill/>
                  </a:rPr>
                  <a:t> </a:t>
                </a:r>
              </a:p>
            </p:txBody>
          </p:sp>
        </mc:Fallback>
      </mc:AlternateContent>
      <p:sp>
        <p:nvSpPr>
          <p:cNvPr id="55" name="Rectangle 54"/>
          <p:cNvSpPr/>
          <p:nvPr/>
        </p:nvSpPr>
        <p:spPr>
          <a:xfrm>
            <a:off x="3007894" y="9013554"/>
            <a:ext cx="12344850" cy="123534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A                 B                 </a:t>
            </a: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519409" y="8137729"/>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157065" y="8038375"/>
            <a:ext cx="1234547" cy="918795"/>
          </a:xfrm>
          <a:prstGeom prst="rect">
            <a:avLst/>
          </a:prstGeom>
        </p:spPr>
      </p:pic>
    </p:spTree>
    <p:extLst>
      <p:ext uri="{BB962C8B-B14F-4D97-AF65-F5344CB8AC3E}">
        <p14:creationId xmlns:p14="http://schemas.microsoft.com/office/powerpoint/2010/main" val="348128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6"/>
                                        </p:tgtEl>
                                      </p:cBhvr>
                                    </p:animEffect>
                                    <p:set>
                                      <p:cBhvr>
                                        <p:cTn id="20" dur="1" fill="hold">
                                          <p:stCondLst>
                                            <p:cond delay="24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3.47222E-6 -1.97531E-6 L 0.59383 0.2929 " pathEditMode="relative" rAng="0" ptsTypes="AA">
                                      <p:cBhvr>
                                        <p:cTn id="26" dur="3000" fill="hold"/>
                                        <p:tgtEl>
                                          <p:spTgt spid="5"/>
                                        </p:tgtEl>
                                        <p:attrNameLst>
                                          <p:attrName>ppt_x</p:attrName>
                                          <p:attrName>ppt_y</p:attrName>
                                        </p:attrNameLst>
                                      </p:cBhvr>
                                      <p:rCtr x="29688" y="14645"/>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11"/>
                                        </p:tgtEl>
                                        <p:attrNameLst>
                                          <p:attrName>r</p:attrName>
                                        </p:attrNameLst>
                                      </p:cBhvr>
                                    </p:animRot>
                                    <p:animRot by="-240000">
                                      <p:cBhvr>
                                        <p:cTn id="37" dur="400" fill="hold">
                                          <p:stCondLst>
                                            <p:cond delay="400"/>
                                          </p:stCondLst>
                                        </p:cTn>
                                        <p:tgtEl>
                                          <p:spTgt spid="11"/>
                                        </p:tgtEl>
                                        <p:attrNameLst>
                                          <p:attrName>r</p:attrName>
                                        </p:attrNameLst>
                                      </p:cBhvr>
                                    </p:animRot>
                                    <p:animRot by="240000">
                                      <p:cBhvr>
                                        <p:cTn id="38" dur="400" fill="hold">
                                          <p:stCondLst>
                                            <p:cond delay="800"/>
                                          </p:stCondLst>
                                        </p:cTn>
                                        <p:tgtEl>
                                          <p:spTgt spid="11"/>
                                        </p:tgtEl>
                                        <p:attrNameLst>
                                          <p:attrName>r</p:attrName>
                                        </p:attrNameLst>
                                      </p:cBhvr>
                                    </p:animRot>
                                    <p:animRot by="-240000">
                                      <p:cBhvr>
                                        <p:cTn id="39" dur="400" fill="hold">
                                          <p:stCondLst>
                                            <p:cond delay="1200"/>
                                          </p:stCondLst>
                                        </p:cTn>
                                        <p:tgtEl>
                                          <p:spTgt spid="11"/>
                                        </p:tgtEl>
                                        <p:attrNameLst>
                                          <p:attrName>r</p:attrName>
                                        </p:attrNameLst>
                                      </p:cBhvr>
                                    </p:animRot>
                                    <p:animRot by="120000">
                                      <p:cBhvr>
                                        <p:cTn id="40" dur="400" fill="hold">
                                          <p:stCondLst>
                                            <p:cond delay="1600"/>
                                          </p:stCondLst>
                                        </p:cTn>
                                        <p:tgtEl>
                                          <p:spTgt spid="11"/>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6"/>
                                        </p:tgtEl>
                                        <p:attrNameLst>
                                          <p:attrName>r</p:attrName>
                                        </p:attrNameLst>
                                      </p:cBhvr>
                                    </p:animRot>
                                    <p:animRot by="-240000">
                                      <p:cBhvr>
                                        <p:cTn id="43" dur="400" fill="hold">
                                          <p:stCondLst>
                                            <p:cond delay="400"/>
                                          </p:stCondLst>
                                        </p:cTn>
                                        <p:tgtEl>
                                          <p:spTgt spid="6"/>
                                        </p:tgtEl>
                                        <p:attrNameLst>
                                          <p:attrName>r</p:attrName>
                                        </p:attrNameLst>
                                      </p:cBhvr>
                                    </p:animRot>
                                    <p:animRot by="240000">
                                      <p:cBhvr>
                                        <p:cTn id="44" dur="400" fill="hold">
                                          <p:stCondLst>
                                            <p:cond delay="800"/>
                                          </p:stCondLst>
                                        </p:cTn>
                                        <p:tgtEl>
                                          <p:spTgt spid="6"/>
                                        </p:tgtEl>
                                        <p:attrNameLst>
                                          <p:attrName>r</p:attrName>
                                        </p:attrNameLst>
                                      </p:cBhvr>
                                    </p:animRot>
                                    <p:animRot by="-240000">
                                      <p:cBhvr>
                                        <p:cTn id="45" dur="400" fill="hold">
                                          <p:stCondLst>
                                            <p:cond delay="1200"/>
                                          </p:stCondLst>
                                        </p:cTn>
                                        <p:tgtEl>
                                          <p:spTgt spid="6"/>
                                        </p:tgtEl>
                                        <p:attrNameLst>
                                          <p:attrName>r</p:attrName>
                                        </p:attrNameLst>
                                      </p:cBhvr>
                                    </p:animRot>
                                    <p:animRot by="120000">
                                      <p:cBhvr>
                                        <p:cTn id="46" dur="400" fill="hold">
                                          <p:stCondLst>
                                            <p:cond delay="1600"/>
                                          </p:stCondLst>
                                        </p:cTn>
                                        <p:tgtEl>
                                          <p:spTgt spid="6"/>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2"/>
                                        </p:tgtEl>
                                        <p:attrNameLst>
                                          <p:attrName>r</p:attrName>
                                        </p:attrNameLst>
                                      </p:cBhvr>
                                    </p:animRot>
                                    <p:animRot by="-240000">
                                      <p:cBhvr>
                                        <p:cTn id="65" dur="200" fill="hold">
                                          <p:stCondLst>
                                            <p:cond delay="200"/>
                                          </p:stCondLst>
                                        </p:cTn>
                                        <p:tgtEl>
                                          <p:spTgt spid="22"/>
                                        </p:tgtEl>
                                        <p:attrNameLst>
                                          <p:attrName>r</p:attrName>
                                        </p:attrNameLst>
                                      </p:cBhvr>
                                    </p:animRot>
                                    <p:animRot by="240000">
                                      <p:cBhvr>
                                        <p:cTn id="66" dur="200" fill="hold">
                                          <p:stCondLst>
                                            <p:cond delay="400"/>
                                          </p:stCondLst>
                                        </p:cTn>
                                        <p:tgtEl>
                                          <p:spTgt spid="22"/>
                                        </p:tgtEl>
                                        <p:attrNameLst>
                                          <p:attrName>r</p:attrName>
                                        </p:attrNameLst>
                                      </p:cBhvr>
                                    </p:animRot>
                                    <p:animRot by="-240000">
                                      <p:cBhvr>
                                        <p:cTn id="67" dur="200" fill="hold">
                                          <p:stCondLst>
                                            <p:cond delay="600"/>
                                          </p:stCondLst>
                                        </p:cTn>
                                        <p:tgtEl>
                                          <p:spTgt spid="22"/>
                                        </p:tgtEl>
                                        <p:attrNameLst>
                                          <p:attrName>r</p:attrName>
                                        </p:attrNameLst>
                                      </p:cBhvr>
                                    </p:animRot>
                                    <p:animRot by="120000">
                                      <p:cBhvr>
                                        <p:cTn id="68" dur="200" fill="hold">
                                          <p:stCondLst>
                                            <p:cond delay="800"/>
                                          </p:stCondLst>
                                        </p:cTn>
                                        <p:tgtEl>
                                          <p:spTgt spid="22"/>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6"/>
                                        </p:tgtEl>
                                      </p:cBhvr>
                                    </p:animEffect>
                                    <p:set>
                                      <p:cBhvr>
                                        <p:cTn id="72" dur="1" fill="hold">
                                          <p:stCondLst>
                                            <p:cond delay="249"/>
                                          </p:stCondLst>
                                        </p:cTn>
                                        <p:tgtEl>
                                          <p:spTgt spid="1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3.47222E-6 -1.97531E-6 L 0.04965 0.26852 " pathEditMode="relative" rAng="0" ptsTypes="AA">
                                      <p:cBhvr>
                                        <p:cTn id="78" dur="2000" fill="hold"/>
                                        <p:tgtEl>
                                          <p:spTgt spid="5"/>
                                        </p:tgtEl>
                                        <p:attrNameLst>
                                          <p:attrName>ppt_x</p:attrName>
                                          <p:attrName>ppt_y</p:attrName>
                                        </p:attrNameLst>
                                      </p:cBhvr>
                                      <p:rCtr x="2483" y="13426"/>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19"/>
                                        </p:tgtEl>
                                        <p:attrNameLst>
                                          <p:attrName>r</p:attrName>
                                        </p:attrNameLst>
                                      </p:cBhvr>
                                    </p:animRot>
                                    <p:animRot by="-240000">
                                      <p:cBhvr>
                                        <p:cTn id="89" dur="400" fill="hold">
                                          <p:stCondLst>
                                            <p:cond delay="400"/>
                                          </p:stCondLst>
                                        </p:cTn>
                                        <p:tgtEl>
                                          <p:spTgt spid="19"/>
                                        </p:tgtEl>
                                        <p:attrNameLst>
                                          <p:attrName>r</p:attrName>
                                        </p:attrNameLst>
                                      </p:cBhvr>
                                    </p:animRot>
                                    <p:animRot by="240000">
                                      <p:cBhvr>
                                        <p:cTn id="90" dur="400" fill="hold">
                                          <p:stCondLst>
                                            <p:cond delay="800"/>
                                          </p:stCondLst>
                                        </p:cTn>
                                        <p:tgtEl>
                                          <p:spTgt spid="19"/>
                                        </p:tgtEl>
                                        <p:attrNameLst>
                                          <p:attrName>r</p:attrName>
                                        </p:attrNameLst>
                                      </p:cBhvr>
                                    </p:animRot>
                                    <p:animRot by="-240000">
                                      <p:cBhvr>
                                        <p:cTn id="91" dur="400" fill="hold">
                                          <p:stCondLst>
                                            <p:cond delay="1200"/>
                                          </p:stCondLst>
                                        </p:cTn>
                                        <p:tgtEl>
                                          <p:spTgt spid="19"/>
                                        </p:tgtEl>
                                        <p:attrNameLst>
                                          <p:attrName>r</p:attrName>
                                        </p:attrNameLst>
                                      </p:cBhvr>
                                    </p:animRot>
                                    <p:animRot by="120000">
                                      <p:cBhvr>
                                        <p:cTn id="92" dur="400" fill="hold">
                                          <p:stCondLst>
                                            <p:cond delay="1600"/>
                                          </p:stCondLst>
                                        </p:cTn>
                                        <p:tgtEl>
                                          <p:spTgt spid="19"/>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22"/>
                                        </p:tgtEl>
                                        <p:attrNameLst>
                                          <p:attrName>r</p:attrName>
                                        </p:attrNameLst>
                                      </p:cBhvr>
                                    </p:animRot>
                                    <p:animRot by="-240000">
                                      <p:cBhvr>
                                        <p:cTn id="95" dur="400" fill="hold">
                                          <p:stCondLst>
                                            <p:cond delay="400"/>
                                          </p:stCondLst>
                                        </p:cTn>
                                        <p:tgtEl>
                                          <p:spTgt spid="22"/>
                                        </p:tgtEl>
                                        <p:attrNameLst>
                                          <p:attrName>r</p:attrName>
                                        </p:attrNameLst>
                                      </p:cBhvr>
                                    </p:animRot>
                                    <p:animRot by="240000">
                                      <p:cBhvr>
                                        <p:cTn id="96" dur="400" fill="hold">
                                          <p:stCondLst>
                                            <p:cond delay="800"/>
                                          </p:stCondLst>
                                        </p:cTn>
                                        <p:tgtEl>
                                          <p:spTgt spid="22"/>
                                        </p:tgtEl>
                                        <p:attrNameLst>
                                          <p:attrName>r</p:attrName>
                                        </p:attrNameLst>
                                      </p:cBhvr>
                                    </p:animRot>
                                    <p:animRot by="-240000">
                                      <p:cBhvr>
                                        <p:cTn id="97" dur="400" fill="hold">
                                          <p:stCondLst>
                                            <p:cond delay="1200"/>
                                          </p:stCondLst>
                                        </p:cTn>
                                        <p:tgtEl>
                                          <p:spTgt spid="22"/>
                                        </p:tgtEl>
                                        <p:attrNameLst>
                                          <p:attrName>r</p:attrName>
                                        </p:attrNameLst>
                                      </p:cBhvr>
                                    </p:animRot>
                                    <p:animRot by="120000">
                                      <p:cBhvr>
                                        <p:cTn id="98" dur="400" fill="hold">
                                          <p:stCondLst>
                                            <p:cond delay="1600"/>
                                          </p:stCondLst>
                                        </p:cTn>
                                        <p:tgtEl>
                                          <p:spTgt spid="22"/>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19"/>
                                        </p:tgtEl>
                                      </p:cBhvr>
                                    </p:animEffect>
                                    <p:set>
                                      <p:cBhvr>
                                        <p:cTn id="102" dur="1" fill="hold">
                                          <p:stCondLst>
                                            <p:cond delay="249"/>
                                          </p:stCondLst>
                                        </p:cTn>
                                        <p:tgtEl>
                                          <p:spTgt spid="19"/>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3" name="congioilam.wav"/>
                                        </p:tgtEl>
                                      </p:cMediaNode>
                                    </p:audio>
                                  </p:subTnLst>
                                </p:cTn>
                              </p:par>
                              <p:par>
                                <p:cTn id="106" presetID="10" presetClass="exit" presetSubtype="0" fill="hold" nodeType="withEffect">
                                  <p:stCondLst>
                                    <p:cond delay="0"/>
                                  </p:stCondLst>
                                  <p:childTnLst>
                                    <p:animEffect transition="out" filter="fade">
                                      <p:cBhvr>
                                        <p:cTn id="107" dur="250"/>
                                        <p:tgtEl>
                                          <p:spTgt spid="22"/>
                                        </p:tgtEl>
                                      </p:cBhvr>
                                    </p:animEffect>
                                    <p:set>
                                      <p:cBhvr>
                                        <p:cTn id="108" dur="1" fill="hold">
                                          <p:stCondLst>
                                            <p:cond delay="249"/>
                                          </p:stCondLst>
                                        </p:cTn>
                                        <p:tgtEl>
                                          <p:spTgt spid="22"/>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animEffect transition="in" filter="fade">
                                      <p:cBhvr>
                                        <p:cTn id="111" dur="250"/>
                                        <p:tgtEl>
                                          <p:spTgt spid="77"/>
                                        </p:tgtEl>
                                      </p:cBhvr>
                                    </p:animEffect>
                                  </p:childTnLst>
                                </p:cTn>
                              </p:par>
                              <p:par>
                                <p:cTn id="112" presetID="8" presetClass="emph" presetSubtype="0" repeatCount="indefinite" fill="hold" grpId="1" nodeType="withEffect">
                                  <p:stCondLst>
                                    <p:cond delay="0"/>
                                  </p:stCondLst>
                                  <p:childTnLst>
                                    <p:animRot by="21600000">
                                      <p:cBhvr>
                                        <p:cTn id="11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26"/>
                                        </p:tgtEl>
                                        <p:attrNameLst>
                                          <p:attrName>r</p:attrName>
                                        </p:attrNameLst>
                                      </p:cBhvr>
                                    </p:animRot>
                                    <p:animRot by="-240000">
                                      <p:cBhvr>
                                        <p:cTn id="119" dur="200" fill="hold">
                                          <p:stCondLst>
                                            <p:cond delay="200"/>
                                          </p:stCondLst>
                                        </p:cTn>
                                        <p:tgtEl>
                                          <p:spTgt spid="26"/>
                                        </p:tgtEl>
                                        <p:attrNameLst>
                                          <p:attrName>r</p:attrName>
                                        </p:attrNameLst>
                                      </p:cBhvr>
                                    </p:animRot>
                                    <p:animRot by="240000">
                                      <p:cBhvr>
                                        <p:cTn id="120" dur="200" fill="hold">
                                          <p:stCondLst>
                                            <p:cond delay="400"/>
                                          </p:stCondLst>
                                        </p:cTn>
                                        <p:tgtEl>
                                          <p:spTgt spid="26"/>
                                        </p:tgtEl>
                                        <p:attrNameLst>
                                          <p:attrName>r</p:attrName>
                                        </p:attrNameLst>
                                      </p:cBhvr>
                                    </p:animRot>
                                    <p:animRot by="-240000">
                                      <p:cBhvr>
                                        <p:cTn id="121" dur="200" fill="hold">
                                          <p:stCondLst>
                                            <p:cond delay="600"/>
                                          </p:stCondLst>
                                        </p:cTn>
                                        <p:tgtEl>
                                          <p:spTgt spid="26"/>
                                        </p:tgtEl>
                                        <p:attrNameLst>
                                          <p:attrName>r</p:attrName>
                                        </p:attrNameLst>
                                      </p:cBhvr>
                                    </p:animRot>
                                    <p:animRot by="120000">
                                      <p:cBhvr>
                                        <p:cTn id="122" dur="200" fill="hold">
                                          <p:stCondLst>
                                            <p:cond delay="800"/>
                                          </p:stCondLst>
                                        </p:cTn>
                                        <p:tgtEl>
                                          <p:spTgt spid="26"/>
                                        </p:tgtEl>
                                        <p:attrNameLst>
                                          <p:attrName>r</p:attrName>
                                        </p:attrNameLst>
                                      </p:cBhvr>
                                    </p:animRot>
                                  </p:childTnLst>
                                </p:cTn>
                              </p:par>
                            </p:childTnLst>
                          </p:cTn>
                        </p:par>
                        <p:par>
                          <p:cTn id="123" fill="hold">
                            <p:stCondLst>
                              <p:cond delay="1000"/>
                            </p:stCondLst>
                            <p:childTnLst>
                              <p:par>
                                <p:cTn id="124" presetID="10" presetClass="exit" presetSubtype="0" fill="hold" nodeType="afterEffect">
                                  <p:stCondLst>
                                    <p:cond delay="0"/>
                                  </p:stCondLst>
                                  <p:childTnLst>
                                    <p:animEffect transition="out" filter="fade">
                                      <p:cBhvr>
                                        <p:cTn id="125" dur="250"/>
                                        <p:tgtEl>
                                          <p:spTgt spid="16"/>
                                        </p:tgtEl>
                                      </p:cBhvr>
                                    </p:animEffect>
                                    <p:set>
                                      <p:cBhvr>
                                        <p:cTn id="126" dur="1" fill="hold">
                                          <p:stCondLst>
                                            <p:cond delay="249"/>
                                          </p:stCondLst>
                                        </p:cTn>
                                        <p:tgtEl>
                                          <p:spTgt spid="16"/>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fade">
                                      <p:cBhvr>
                                        <p:cTn id="129" dur="250"/>
                                        <p:tgtEl>
                                          <p:spTgt spid="5"/>
                                        </p:tgtEl>
                                      </p:cBhvr>
                                    </p:animEffect>
                                  </p:childTnLst>
                                </p:cTn>
                              </p:par>
                            </p:childTnLst>
                          </p:cTn>
                        </p:par>
                        <p:par>
                          <p:cTn id="130" fill="hold">
                            <p:stCondLst>
                              <p:cond delay="1250"/>
                            </p:stCondLst>
                            <p:childTnLst>
                              <p:par>
                                <p:cTn id="131" presetID="63" presetClass="path" presetSubtype="0" accel="50000" decel="50000" fill="hold" nodeType="afterEffect">
                                  <p:stCondLst>
                                    <p:cond delay="0"/>
                                  </p:stCondLst>
                                  <p:childTnLst>
                                    <p:animMotion origin="layout" path="M 3.47222E-6 -1.97531E-6 L 0.21866 0.28627 " pathEditMode="relative" rAng="0" ptsTypes="AA">
                                      <p:cBhvr>
                                        <p:cTn id="132" dur="2000" fill="hold"/>
                                        <p:tgtEl>
                                          <p:spTgt spid="5"/>
                                        </p:tgtEl>
                                        <p:attrNameLst>
                                          <p:attrName>ppt_x</p:attrName>
                                          <p:attrName>ppt_y</p:attrName>
                                        </p:attrNameLst>
                                      </p:cBhvr>
                                      <p:rCtr x="10929" y="14306"/>
                                    </p:animMotion>
                                  </p:childTnLst>
                                </p:cTn>
                              </p:par>
                            </p:childTnLst>
                          </p:cTn>
                        </p:par>
                        <p:par>
                          <p:cTn id="133" fill="hold">
                            <p:stCondLst>
                              <p:cond delay="3250"/>
                            </p:stCondLst>
                            <p:childTnLst>
                              <p:par>
                                <p:cTn id="134" presetID="10" presetClass="exit" presetSubtype="0" fill="hold" nodeType="after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cTn>
                              </p:par>
                            </p:childTnLst>
                          </p:cTn>
                        </p:par>
                        <p:par>
                          <p:cTn id="140" fill="hold">
                            <p:stCondLst>
                              <p:cond delay="3500"/>
                            </p:stCondLst>
                            <p:childTnLst>
                              <p:par>
                                <p:cTn id="141" presetID="32" presetClass="emph" presetSubtype="0" fill="hold" nodeType="afterEffect">
                                  <p:stCondLst>
                                    <p:cond delay="0"/>
                                  </p:stCondLst>
                                  <p:childTnLst>
                                    <p:animRot by="120000">
                                      <p:cBhvr>
                                        <p:cTn id="142" dur="200" fill="hold">
                                          <p:stCondLst>
                                            <p:cond delay="0"/>
                                          </p:stCondLst>
                                        </p:cTn>
                                        <p:tgtEl>
                                          <p:spTgt spid="24"/>
                                        </p:tgtEl>
                                        <p:attrNameLst>
                                          <p:attrName>r</p:attrName>
                                        </p:attrNameLst>
                                      </p:cBhvr>
                                    </p:animRot>
                                    <p:animRot by="-240000">
                                      <p:cBhvr>
                                        <p:cTn id="143" dur="400" fill="hold">
                                          <p:stCondLst>
                                            <p:cond delay="400"/>
                                          </p:stCondLst>
                                        </p:cTn>
                                        <p:tgtEl>
                                          <p:spTgt spid="24"/>
                                        </p:tgtEl>
                                        <p:attrNameLst>
                                          <p:attrName>r</p:attrName>
                                        </p:attrNameLst>
                                      </p:cBhvr>
                                    </p:animRot>
                                    <p:animRot by="240000">
                                      <p:cBhvr>
                                        <p:cTn id="144" dur="400" fill="hold">
                                          <p:stCondLst>
                                            <p:cond delay="800"/>
                                          </p:stCondLst>
                                        </p:cTn>
                                        <p:tgtEl>
                                          <p:spTgt spid="24"/>
                                        </p:tgtEl>
                                        <p:attrNameLst>
                                          <p:attrName>r</p:attrName>
                                        </p:attrNameLst>
                                      </p:cBhvr>
                                    </p:animRot>
                                    <p:animRot by="-240000">
                                      <p:cBhvr>
                                        <p:cTn id="145" dur="400" fill="hold">
                                          <p:stCondLst>
                                            <p:cond delay="1200"/>
                                          </p:stCondLst>
                                        </p:cTn>
                                        <p:tgtEl>
                                          <p:spTgt spid="24"/>
                                        </p:tgtEl>
                                        <p:attrNameLst>
                                          <p:attrName>r</p:attrName>
                                        </p:attrNameLst>
                                      </p:cBhvr>
                                    </p:animRot>
                                    <p:animRot by="120000">
                                      <p:cBhvr>
                                        <p:cTn id="146" dur="400" fill="hold">
                                          <p:stCondLst>
                                            <p:cond delay="1600"/>
                                          </p:stCondLst>
                                        </p:cTn>
                                        <p:tgtEl>
                                          <p:spTgt spid="24"/>
                                        </p:tgtEl>
                                        <p:attrNameLst>
                                          <p:attrName>r</p:attrName>
                                        </p:attrNameLst>
                                      </p:cBhvr>
                                    </p:animRot>
                                  </p:childTnLst>
                                </p:cTn>
                              </p:par>
                              <p:par>
                                <p:cTn id="147" presetID="32" presetClass="emph" presetSubtype="0" fill="hold" nodeType="withEffect">
                                  <p:stCondLst>
                                    <p:cond delay="0"/>
                                  </p:stCondLst>
                                  <p:childTnLst>
                                    <p:animRot by="120000">
                                      <p:cBhvr>
                                        <p:cTn id="148" dur="200" fill="hold">
                                          <p:stCondLst>
                                            <p:cond delay="0"/>
                                          </p:stCondLst>
                                        </p:cTn>
                                        <p:tgtEl>
                                          <p:spTgt spid="26"/>
                                        </p:tgtEl>
                                        <p:attrNameLst>
                                          <p:attrName>r</p:attrName>
                                        </p:attrNameLst>
                                      </p:cBhvr>
                                    </p:animRot>
                                    <p:animRot by="-240000">
                                      <p:cBhvr>
                                        <p:cTn id="149" dur="400" fill="hold">
                                          <p:stCondLst>
                                            <p:cond delay="400"/>
                                          </p:stCondLst>
                                        </p:cTn>
                                        <p:tgtEl>
                                          <p:spTgt spid="26"/>
                                        </p:tgtEl>
                                        <p:attrNameLst>
                                          <p:attrName>r</p:attrName>
                                        </p:attrNameLst>
                                      </p:cBhvr>
                                    </p:animRot>
                                    <p:animRot by="240000">
                                      <p:cBhvr>
                                        <p:cTn id="150" dur="400" fill="hold">
                                          <p:stCondLst>
                                            <p:cond delay="800"/>
                                          </p:stCondLst>
                                        </p:cTn>
                                        <p:tgtEl>
                                          <p:spTgt spid="26"/>
                                        </p:tgtEl>
                                        <p:attrNameLst>
                                          <p:attrName>r</p:attrName>
                                        </p:attrNameLst>
                                      </p:cBhvr>
                                    </p:animRot>
                                    <p:animRot by="-240000">
                                      <p:cBhvr>
                                        <p:cTn id="151" dur="400" fill="hold">
                                          <p:stCondLst>
                                            <p:cond delay="1200"/>
                                          </p:stCondLst>
                                        </p:cTn>
                                        <p:tgtEl>
                                          <p:spTgt spid="26"/>
                                        </p:tgtEl>
                                        <p:attrNameLst>
                                          <p:attrName>r</p:attrName>
                                        </p:attrNameLst>
                                      </p:cBhvr>
                                    </p:animRot>
                                    <p:animRot by="120000">
                                      <p:cBhvr>
                                        <p:cTn id="152" dur="400" fill="hold">
                                          <p:stCondLst>
                                            <p:cond delay="1600"/>
                                          </p:stCondLst>
                                        </p:cTn>
                                        <p:tgtEl>
                                          <p:spTgt spid="26"/>
                                        </p:tgtEl>
                                        <p:attrNameLst>
                                          <p:attrName>r</p:attrName>
                                        </p:attrNameLst>
                                      </p:cBhvr>
                                    </p:animRot>
                                  </p:childTnLst>
                                </p:cTn>
                              </p:par>
                            </p:childTnLst>
                          </p:cTn>
                        </p:par>
                        <p:par>
                          <p:cTn id="153" fill="hold">
                            <p:stCondLst>
                              <p:cond delay="5500"/>
                            </p:stCondLst>
                            <p:childTnLst>
                              <p:par>
                                <p:cTn id="154" presetID="10" presetClass="exit" presetSubtype="0" fill="hold" nodeType="afterEffect">
                                  <p:stCondLst>
                                    <p:cond delay="0"/>
                                  </p:stCondLst>
                                  <p:childTnLst>
                                    <p:animEffect transition="out" filter="fade">
                                      <p:cBhvr>
                                        <p:cTn id="155" dur="250"/>
                                        <p:tgtEl>
                                          <p:spTgt spid="24"/>
                                        </p:tgtEl>
                                      </p:cBhvr>
                                    </p:animEffect>
                                    <p:set>
                                      <p:cBhvr>
                                        <p:cTn id="156" dur="1" fill="hold">
                                          <p:stCondLst>
                                            <p:cond delay="249"/>
                                          </p:stCondLst>
                                        </p:cTn>
                                        <p:tgtEl>
                                          <p:spTgt spid="24"/>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50"/>
                                        <p:tgtEl>
                                          <p:spTgt spid="23"/>
                                        </p:tgtEl>
                                      </p:cBhvr>
                                    </p:animEffect>
                                  </p:childTnLst>
                                  <p:subTnLst>
                                    <p:audio>
                                      <p:cMediaNode>
                                        <p:cTn display="0" masterRel="sameClick">
                                          <p:stCondLst>
                                            <p:cond evt="begin" delay="0">
                                              <p:tn val="157"/>
                                            </p:cond>
                                          </p:stCondLst>
                                          <p:endCondLst>
                                            <p:cond evt="onStopAudio" delay="0">
                                              <p:tgtEl>
                                                <p:sldTgt/>
                                              </p:tgtEl>
                                            </p:cond>
                                          </p:endCondLst>
                                        </p:cTn>
                                        <p:tgtEl>
                                          <p:sndTgt r:embed="rId2" name="oisairoi.wav"/>
                                        </p:tgtEl>
                                      </p:cMediaNode>
                                    </p:audio>
                                  </p:subTnLst>
                                </p:cTn>
                              </p:par>
                              <p:par>
                                <p:cTn id="160" presetID="10" presetClass="entr" presetSubtype="0" fill="hold" nodeType="withEffect">
                                  <p:stCondLst>
                                    <p:cond delay="0"/>
                                  </p:stCondLst>
                                  <p:childTnLst>
                                    <p:set>
                                      <p:cBhvr>
                                        <p:cTn id="161" dur="1" fill="hold">
                                          <p:stCondLst>
                                            <p:cond delay="0"/>
                                          </p:stCondLst>
                                        </p:cTn>
                                        <p:tgtEl>
                                          <p:spTgt spid="21"/>
                                        </p:tgtEl>
                                        <p:attrNameLst>
                                          <p:attrName>style.visibility</p:attrName>
                                        </p:attrNameLst>
                                      </p:cBhvr>
                                      <p:to>
                                        <p:strVal val="visible"/>
                                      </p:to>
                                    </p:set>
                                    <p:animEffect transition="in" filter="fade">
                                      <p:cBhvr>
                                        <p:cTn id="162" dur="250"/>
                                        <p:tgtEl>
                                          <p:spTgt spid="21"/>
                                        </p:tgtEl>
                                      </p:cBhvr>
                                    </p:animEffect>
                                  </p:childTnLst>
                                </p:cTn>
                              </p:par>
                              <p:par>
                                <p:cTn id="163" presetID="10" presetClass="exit" presetSubtype="0" fill="hold" nodeType="withEffect">
                                  <p:stCondLst>
                                    <p:cond delay="0"/>
                                  </p:stCondLst>
                                  <p:childTnLst>
                                    <p:animEffect transition="out" filter="fade">
                                      <p:cBhvr>
                                        <p:cTn id="164" dur="250"/>
                                        <p:tgtEl>
                                          <p:spTgt spid="26"/>
                                        </p:tgtEl>
                                      </p:cBhvr>
                                    </p:animEffect>
                                    <p:set>
                                      <p:cBhvr>
                                        <p:cTn id="16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6" restart="whenNotActive" fill="hold" evtFilter="cancelBubble" nodeType="interactiveSeq">
                <p:stCondLst>
                  <p:cond evt="onClick" delay="0">
                    <p:tgtEl>
                      <p:spTgt spid="30"/>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30"/>
                                        </p:tgtEl>
                                        <p:attrNameLst>
                                          <p:attrName>r</p:attrName>
                                        </p:attrNameLst>
                                      </p:cBhvr>
                                    </p:animRot>
                                    <p:animRot by="-240000">
                                      <p:cBhvr>
                                        <p:cTn id="171" dur="200" fill="hold">
                                          <p:stCondLst>
                                            <p:cond delay="200"/>
                                          </p:stCondLst>
                                        </p:cTn>
                                        <p:tgtEl>
                                          <p:spTgt spid="30"/>
                                        </p:tgtEl>
                                        <p:attrNameLst>
                                          <p:attrName>r</p:attrName>
                                        </p:attrNameLst>
                                      </p:cBhvr>
                                    </p:animRot>
                                    <p:animRot by="240000">
                                      <p:cBhvr>
                                        <p:cTn id="172" dur="200" fill="hold">
                                          <p:stCondLst>
                                            <p:cond delay="400"/>
                                          </p:stCondLst>
                                        </p:cTn>
                                        <p:tgtEl>
                                          <p:spTgt spid="30"/>
                                        </p:tgtEl>
                                        <p:attrNameLst>
                                          <p:attrName>r</p:attrName>
                                        </p:attrNameLst>
                                      </p:cBhvr>
                                    </p:animRot>
                                    <p:animRot by="-240000">
                                      <p:cBhvr>
                                        <p:cTn id="173" dur="200" fill="hold">
                                          <p:stCondLst>
                                            <p:cond delay="600"/>
                                          </p:stCondLst>
                                        </p:cTn>
                                        <p:tgtEl>
                                          <p:spTgt spid="30"/>
                                        </p:tgtEl>
                                        <p:attrNameLst>
                                          <p:attrName>r</p:attrName>
                                        </p:attrNameLst>
                                      </p:cBhvr>
                                    </p:animRot>
                                    <p:animRot by="120000">
                                      <p:cBhvr>
                                        <p:cTn id="174" dur="200" fill="hold">
                                          <p:stCondLst>
                                            <p:cond delay="800"/>
                                          </p:stCondLst>
                                        </p:cTn>
                                        <p:tgtEl>
                                          <p:spTgt spid="30"/>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6"/>
                                        </p:tgtEl>
                                      </p:cBhvr>
                                    </p:animEffect>
                                    <p:set>
                                      <p:cBhvr>
                                        <p:cTn id="178" dur="1" fill="hold">
                                          <p:stCondLst>
                                            <p:cond delay="249"/>
                                          </p:stCondLst>
                                        </p:cTn>
                                        <p:tgtEl>
                                          <p:spTgt spid="16"/>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fade">
                                      <p:cBhvr>
                                        <p:cTn id="181" dur="250"/>
                                        <p:tgtEl>
                                          <p:spTgt spid="5"/>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3.47222E-6 -0.0179 L 0.40633 0.29229 " pathEditMode="relative" rAng="0" ptsTypes="AA">
                                      <p:cBhvr>
                                        <p:cTn id="184" dur="2000" fill="hold"/>
                                        <p:tgtEl>
                                          <p:spTgt spid="5"/>
                                        </p:tgtEl>
                                        <p:attrNameLst>
                                          <p:attrName>ppt_x</p:attrName>
                                          <p:attrName>ppt_y</p:attrName>
                                        </p:attrNameLst>
                                      </p:cBhvr>
                                      <p:rCtr x="20313" y="15509"/>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5"/>
                                        </p:tgtEl>
                                      </p:cBhvr>
                                    </p:animEffect>
                                    <p:set>
                                      <p:cBhvr>
                                        <p:cTn id="188" dur="1" fill="hold">
                                          <p:stCondLst>
                                            <p:cond delay="249"/>
                                          </p:stCondLst>
                                        </p:cTn>
                                        <p:tgtEl>
                                          <p:spTgt spid="5"/>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250"/>
                                        <p:tgtEl>
                                          <p:spTgt spid="28"/>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28"/>
                                        </p:tgtEl>
                                        <p:attrNameLst>
                                          <p:attrName>r</p:attrName>
                                        </p:attrNameLst>
                                      </p:cBhvr>
                                    </p:animRot>
                                    <p:animRot by="-240000">
                                      <p:cBhvr>
                                        <p:cTn id="195" dur="400" fill="hold">
                                          <p:stCondLst>
                                            <p:cond delay="400"/>
                                          </p:stCondLst>
                                        </p:cTn>
                                        <p:tgtEl>
                                          <p:spTgt spid="28"/>
                                        </p:tgtEl>
                                        <p:attrNameLst>
                                          <p:attrName>r</p:attrName>
                                        </p:attrNameLst>
                                      </p:cBhvr>
                                    </p:animRot>
                                    <p:animRot by="240000">
                                      <p:cBhvr>
                                        <p:cTn id="196" dur="400" fill="hold">
                                          <p:stCondLst>
                                            <p:cond delay="800"/>
                                          </p:stCondLst>
                                        </p:cTn>
                                        <p:tgtEl>
                                          <p:spTgt spid="28"/>
                                        </p:tgtEl>
                                        <p:attrNameLst>
                                          <p:attrName>r</p:attrName>
                                        </p:attrNameLst>
                                      </p:cBhvr>
                                    </p:animRot>
                                    <p:animRot by="-240000">
                                      <p:cBhvr>
                                        <p:cTn id="197" dur="400" fill="hold">
                                          <p:stCondLst>
                                            <p:cond delay="1200"/>
                                          </p:stCondLst>
                                        </p:cTn>
                                        <p:tgtEl>
                                          <p:spTgt spid="28"/>
                                        </p:tgtEl>
                                        <p:attrNameLst>
                                          <p:attrName>r</p:attrName>
                                        </p:attrNameLst>
                                      </p:cBhvr>
                                    </p:animRot>
                                    <p:animRot by="120000">
                                      <p:cBhvr>
                                        <p:cTn id="198" dur="400" fill="hold">
                                          <p:stCondLst>
                                            <p:cond delay="1600"/>
                                          </p:stCondLst>
                                        </p:cTn>
                                        <p:tgtEl>
                                          <p:spTgt spid="28"/>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30"/>
                                        </p:tgtEl>
                                        <p:attrNameLst>
                                          <p:attrName>r</p:attrName>
                                        </p:attrNameLst>
                                      </p:cBhvr>
                                    </p:animRot>
                                    <p:animRot by="-240000">
                                      <p:cBhvr>
                                        <p:cTn id="201" dur="400" fill="hold">
                                          <p:stCondLst>
                                            <p:cond delay="400"/>
                                          </p:stCondLst>
                                        </p:cTn>
                                        <p:tgtEl>
                                          <p:spTgt spid="30"/>
                                        </p:tgtEl>
                                        <p:attrNameLst>
                                          <p:attrName>r</p:attrName>
                                        </p:attrNameLst>
                                      </p:cBhvr>
                                    </p:animRot>
                                    <p:animRot by="240000">
                                      <p:cBhvr>
                                        <p:cTn id="202" dur="400" fill="hold">
                                          <p:stCondLst>
                                            <p:cond delay="800"/>
                                          </p:stCondLst>
                                        </p:cTn>
                                        <p:tgtEl>
                                          <p:spTgt spid="30"/>
                                        </p:tgtEl>
                                        <p:attrNameLst>
                                          <p:attrName>r</p:attrName>
                                        </p:attrNameLst>
                                      </p:cBhvr>
                                    </p:animRot>
                                    <p:animRot by="-240000">
                                      <p:cBhvr>
                                        <p:cTn id="203" dur="400" fill="hold">
                                          <p:stCondLst>
                                            <p:cond delay="1200"/>
                                          </p:stCondLst>
                                        </p:cTn>
                                        <p:tgtEl>
                                          <p:spTgt spid="30"/>
                                        </p:tgtEl>
                                        <p:attrNameLst>
                                          <p:attrName>r</p:attrName>
                                        </p:attrNameLst>
                                      </p:cBhvr>
                                    </p:animRot>
                                    <p:animRot by="120000">
                                      <p:cBhvr>
                                        <p:cTn id="204" dur="400" fill="hold">
                                          <p:stCondLst>
                                            <p:cond delay="1600"/>
                                          </p:stCondLst>
                                        </p:cTn>
                                        <p:tgtEl>
                                          <p:spTgt spid="30"/>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28"/>
                                        </p:tgtEl>
                                      </p:cBhvr>
                                    </p:animEffect>
                                    <p:set>
                                      <p:cBhvr>
                                        <p:cTn id="208" dur="1" fill="hold">
                                          <p:stCondLst>
                                            <p:cond delay="249"/>
                                          </p:stCondLst>
                                        </p:cTn>
                                        <p:tgtEl>
                                          <p:spTgt spid="28"/>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250"/>
                                        <p:tgtEl>
                                          <p:spTgt spid="27"/>
                                        </p:tgtEl>
                                      </p:cBhvr>
                                    </p:animEffect>
                                  </p:childTnLst>
                                  <p:subTnLst>
                                    <p:audio>
                                      <p:cMediaNode>
                                        <p:cTn display="0" masterRel="sameClick">
                                          <p:stCondLst>
                                            <p:cond evt="begin" delay="0">
                                              <p:tn val="209"/>
                                            </p:cond>
                                          </p:stCondLst>
                                          <p:endCondLst>
                                            <p:cond evt="onStopAudio" delay="0">
                                              <p:tgtEl>
                                                <p:sldTgt/>
                                              </p:tgtEl>
                                            </p:cond>
                                          </p:endCondLst>
                                        </p:cTn>
                                        <p:tgtEl>
                                          <p:sndTgt r:embed="rId2"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5"/>
                                        </p:tgtEl>
                                        <p:attrNameLst>
                                          <p:attrName>style.visibility</p:attrName>
                                        </p:attrNameLst>
                                      </p:cBhvr>
                                      <p:to>
                                        <p:strVal val="visible"/>
                                      </p:to>
                                    </p:set>
                                    <p:animEffect transition="in" filter="fade">
                                      <p:cBhvr>
                                        <p:cTn id="214" dur="250"/>
                                        <p:tgtEl>
                                          <p:spTgt spid="25"/>
                                        </p:tgtEl>
                                      </p:cBhvr>
                                    </p:animEffect>
                                  </p:childTnLst>
                                </p:cTn>
                              </p:par>
                              <p:par>
                                <p:cTn id="215" presetID="10" presetClass="exit" presetSubtype="0" fill="hold" nodeType="withEffect">
                                  <p:stCondLst>
                                    <p:cond delay="0"/>
                                  </p:stCondLst>
                                  <p:childTnLst>
                                    <p:animEffect transition="out" filter="fade">
                                      <p:cBhvr>
                                        <p:cTn id="216" dur="250"/>
                                        <p:tgtEl>
                                          <p:spTgt spid="30"/>
                                        </p:tgtEl>
                                      </p:cBhvr>
                                    </p:animEffect>
                                    <p:set>
                                      <p:cBhvr>
                                        <p:cTn id="21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3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33"/>
                                        </p:tgtEl>
                                        <p:attrNameLst>
                                          <p:attrName>r</p:attrName>
                                        </p:attrNameLst>
                                      </p:cBhvr>
                                    </p:animRot>
                                    <p:animRot by="-240000">
                                      <p:cBhvr>
                                        <p:cTn id="223" dur="200" fill="hold">
                                          <p:stCondLst>
                                            <p:cond delay="200"/>
                                          </p:stCondLst>
                                        </p:cTn>
                                        <p:tgtEl>
                                          <p:spTgt spid="33"/>
                                        </p:tgtEl>
                                        <p:attrNameLst>
                                          <p:attrName>r</p:attrName>
                                        </p:attrNameLst>
                                      </p:cBhvr>
                                    </p:animRot>
                                    <p:animRot by="240000">
                                      <p:cBhvr>
                                        <p:cTn id="224" dur="200" fill="hold">
                                          <p:stCondLst>
                                            <p:cond delay="400"/>
                                          </p:stCondLst>
                                        </p:cTn>
                                        <p:tgtEl>
                                          <p:spTgt spid="33"/>
                                        </p:tgtEl>
                                        <p:attrNameLst>
                                          <p:attrName>r</p:attrName>
                                        </p:attrNameLst>
                                      </p:cBhvr>
                                    </p:animRot>
                                    <p:animRot by="-240000">
                                      <p:cBhvr>
                                        <p:cTn id="225" dur="200" fill="hold">
                                          <p:stCondLst>
                                            <p:cond delay="600"/>
                                          </p:stCondLst>
                                        </p:cTn>
                                        <p:tgtEl>
                                          <p:spTgt spid="33"/>
                                        </p:tgtEl>
                                        <p:attrNameLst>
                                          <p:attrName>r</p:attrName>
                                        </p:attrNameLst>
                                      </p:cBhvr>
                                    </p:animRot>
                                    <p:animRot by="120000">
                                      <p:cBhvr>
                                        <p:cTn id="226" dur="200" fill="hold">
                                          <p:stCondLst>
                                            <p:cond delay="800"/>
                                          </p:stCondLst>
                                        </p:cTn>
                                        <p:tgtEl>
                                          <p:spTgt spid="3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116" y="6729313"/>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4056" y="6652451"/>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1995" y="6526294"/>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7535" y="6495772"/>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3329" y="6771061"/>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3733" y="6649360"/>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0040" y="4759224"/>
            <a:ext cx="1795343" cy="1390929"/>
          </a:xfrm>
          <a:prstGeom prst="rect">
            <a:avLst/>
          </a:prstGeom>
        </p:spPr>
      </p:pic>
      <p:sp>
        <p:nvSpPr>
          <p:cNvPr id="77" name="Sun 76"/>
          <p:cNvSpPr/>
          <p:nvPr/>
        </p:nvSpPr>
        <p:spPr>
          <a:xfrm>
            <a:off x="2684563" y="5905500"/>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8911" y="6771062"/>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735469" y="8157442"/>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409754" y="8064600"/>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01572" y="6423120"/>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530158" y="8041797"/>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724541" y="8064600"/>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070481" y="8044888"/>
            <a:ext cx="1276352" cy="1909802"/>
          </a:xfrm>
          <a:prstGeom prst="rect">
            <a:avLst/>
          </a:prstGeom>
        </p:spPr>
      </p:pic>
      <mc:AlternateContent xmlns:mc="http://schemas.openxmlformats.org/markup-compatibility/2006" xmlns:a14="http://schemas.microsoft.com/office/drawing/2010/main">
        <mc:Choice Requires="a14">
          <p:sp>
            <p:nvSpPr>
              <p:cNvPr id="45" name="Rounded Rectangular Callout 44"/>
              <p:cNvSpPr/>
              <p:nvPr/>
            </p:nvSpPr>
            <p:spPr>
              <a:xfrm>
                <a:off x="4743861" y="477547"/>
                <a:ext cx="13125059" cy="456204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50000"/>
                  </a:lnSpc>
                  <a:spcBef>
                    <a:spcPts val="600"/>
                  </a:spcBef>
                  <a:spcAft>
                    <a:spcPts val="600"/>
                  </a:spcAft>
                </a:pPr>
                <a:r>
                  <a:rPr lang="fr-FR" sz="39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5.</a:t>
                </a:r>
                <a:r>
                  <a:rPr lang="fr-F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hình chóp tứ giác đều có thể tích là </a:t>
                </a:r>
                <a14:m>
                  <m:oMath xmlns:m="http://schemas.openxmlformats.org/officeDocument/2006/math">
                    <m:r>
                      <a:rPr lang="da-DK"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125</m:t>
                    </m:r>
                    <m:r>
                      <a:rPr lang="vi-VN"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da-DK"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chiều cao của hình chóp là </a:t>
                </a:r>
                <a14:m>
                  <m:oMath xmlns:m="http://schemas.openxmlformats.org/officeDocument/2006/math">
                    <m:r>
                      <a:rPr lang="da-DK"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15</m:t>
                    </m:r>
                    <m:r>
                      <a:rPr lang="vi-VN"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𝑐𝑚</m:t>
                    </m:r>
                  </m:oMath>
                </a14:m>
                <a:r>
                  <a:rPr lang="da-DK"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Tính chu vi đáy?</a:t>
                </a:r>
                <a:endParaRPr lang="en-US" sz="39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600"/>
                  </a:spcBef>
                  <a:spcAft>
                    <a:spcPts val="600"/>
                  </a:spcAft>
                </a:pPr>
                <a:r>
                  <a:rPr lang="pt-BR" sz="39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a:t>
                </a:r>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20</m:t>
                    </m:r>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𝑐𝑚</m:t>
                    </m:r>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pt-BR" sz="39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B</a:t>
                </a:r>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𝑐𝑚</m:t>
                    </m:r>
                  </m:oMath>
                </a14:m>
                <a:endParaRPr lang="en-US" sz="39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600"/>
                  </a:spcBef>
                  <a:spcAft>
                    <a:spcPts val="600"/>
                  </a:spcAft>
                </a:pPr>
                <a:r>
                  <a:rPr lang="pt-BR" sz="39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C</a:t>
                </a:r>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32</m:t>
                    </m:r>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𝑐𝑚</m:t>
                    </m:r>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90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pt-BR" sz="39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40</m:t>
                    </m:r>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𝑐𝑚</m:t>
                    </m:r>
                  </m:oMath>
                </a14:m>
                <a:endParaRPr lang="en-US" sz="39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ounded Rectangular Callout 44"/>
              <p:cNvSpPr>
                <a:spLocks noRot="1" noChangeAspect="1" noMove="1" noResize="1" noEditPoints="1" noAdjustHandles="1" noChangeArrowheads="1" noChangeShapeType="1" noTextEdit="1"/>
              </p:cNvSpPr>
              <p:nvPr/>
            </p:nvSpPr>
            <p:spPr>
              <a:xfrm>
                <a:off x="4743861" y="477547"/>
                <a:ext cx="13125059" cy="4562043"/>
              </a:xfrm>
              <a:prstGeom prst="wedgeRoundRectCallout">
                <a:avLst>
                  <a:gd name="adj1" fmla="val -58471"/>
                  <a:gd name="adj2" fmla="val 22449"/>
                  <a:gd name="adj3" fmla="val 16667"/>
                </a:avLst>
              </a:prstGeom>
              <a:blipFill>
                <a:blip r:embed="rId15"/>
                <a:stretch>
                  <a:fillRect r="-428"/>
                </a:stretch>
              </a:blipFill>
              <a:ln>
                <a:noFill/>
              </a:ln>
            </p:spPr>
            <p:txBody>
              <a:bodyPr/>
              <a:lstStyle/>
              <a:p>
                <a:r>
                  <a:rPr lang="en-US">
                    <a:noFill/>
                  </a:rPr>
                  <a:t> </a:t>
                </a:r>
              </a:p>
            </p:txBody>
          </p:sp>
        </mc:Fallback>
      </mc:AlternateContent>
      <p:sp>
        <p:nvSpPr>
          <p:cNvPr id="55" name="Rectangle 54"/>
          <p:cNvSpPr/>
          <p:nvPr/>
        </p:nvSpPr>
        <p:spPr>
          <a:xfrm>
            <a:off x="3007894" y="9013554"/>
            <a:ext cx="12344850" cy="123534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A                 B                 </a:t>
            </a: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519409" y="8137729"/>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157065" y="8038375"/>
            <a:ext cx="1234547" cy="918795"/>
          </a:xfrm>
          <a:prstGeom prst="rect">
            <a:avLst/>
          </a:prstGeom>
        </p:spPr>
      </p:pic>
    </p:spTree>
    <p:extLst>
      <p:ext uri="{BB962C8B-B14F-4D97-AF65-F5344CB8AC3E}">
        <p14:creationId xmlns:p14="http://schemas.microsoft.com/office/powerpoint/2010/main" val="263852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6"/>
                                        </p:tgtEl>
                                      </p:cBhvr>
                                    </p:animEffect>
                                    <p:set>
                                      <p:cBhvr>
                                        <p:cTn id="20" dur="1" fill="hold">
                                          <p:stCondLst>
                                            <p:cond delay="24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3.47222E-6 -1.97531E-6 L 0.59383 0.2929 " pathEditMode="relative" rAng="0" ptsTypes="AA">
                                      <p:cBhvr>
                                        <p:cTn id="26" dur="3000" fill="hold"/>
                                        <p:tgtEl>
                                          <p:spTgt spid="5"/>
                                        </p:tgtEl>
                                        <p:attrNameLst>
                                          <p:attrName>ppt_x</p:attrName>
                                          <p:attrName>ppt_y</p:attrName>
                                        </p:attrNameLst>
                                      </p:cBhvr>
                                      <p:rCtr x="29688" y="14645"/>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11"/>
                                        </p:tgtEl>
                                        <p:attrNameLst>
                                          <p:attrName>r</p:attrName>
                                        </p:attrNameLst>
                                      </p:cBhvr>
                                    </p:animRot>
                                    <p:animRot by="-240000">
                                      <p:cBhvr>
                                        <p:cTn id="37" dur="400" fill="hold">
                                          <p:stCondLst>
                                            <p:cond delay="400"/>
                                          </p:stCondLst>
                                        </p:cTn>
                                        <p:tgtEl>
                                          <p:spTgt spid="11"/>
                                        </p:tgtEl>
                                        <p:attrNameLst>
                                          <p:attrName>r</p:attrName>
                                        </p:attrNameLst>
                                      </p:cBhvr>
                                    </p:animRot>
                                    <p:animRot by="240000">
                                      <p:cBhvr>
                                        <p:cTn id="38" dur="400" fill="hold">
                                          <p:stCondLst>
                                            <p:cond delay="800"/>
                                          </p:stCondLst>
                                        </p:cTn>
                                        <p:tgtEl>
                                          <p:spTgt spid="11"/>
                                        </p:tgtEl>
                                        <p:attrNameLst>
                                          <p:attrName>r</p:attrName>
                                        </p:attrNameLst>
                                      </p:cBhvr>
                                    </p:animRot>
                                    <p:animRot by="-240000">
                                      <p:cBhvr>
                                        <p:cTn id="39" dur="400" fill="hold">
                                          <p:stCondLst>
                                            <p:cond delay="1200"/>
                                          </p:stCondLst>
                                        </p:cTn>
                                        <p:tgtEl>
                                          <p:spTgt spid="11"/>
                                        </p:tgtEl>
                                        <p:attrNameLst>
                                          <p:attrName>r</p:attrName>
                                        </p:attrNameLst>
                                      </p:cBhvr>
                                    </p:animRot>
                                    <p:animRot by="120000">
                                      <p:cBhvr>
                                        <p:cTn id="40" dur="400" fill="hold">
                                          <p:stCondLst>
                                            <p:cond delay="1600"/>
                                          </p:stCondLst>
                                        </p:cTn>
                                        <p:tgtEl>
                                          <p:spTgt spid="11"/>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6"/>
                                        </p:tgtEl>
                                        <p:attrNameLst>
                                          <p:attrName>r</p:attrName>
                                        </p:attrNameLst>
                                      </p:cBhvr>
                                    </p:animRot>
                                    <p:animRot by="-240000">
                                      <p:cBhvr>
                                        <p:cTn id="43" dur="400" fill="hold">
                                          <p:stCondLst>
                                            <p:cond delay="400"/>
                                          </p:stCondLst>
                                        </p:cTn>
                                        <p:tgtEl>
                                          <p:spTgt spid="6"/>
                                        </p:tgtEl>
                                        <p:attrNameLst>
                                          <p:attrName>r</p:attrName>
                                        </p:attrNameLst>
                                      </p:cBhvr>
                                    </p:animRot>
                                    <p:animRot by="240000">
                                      <p:cBhvr>
                                        <p:cTn id="44" dur="400" fill="hold">
                                          <p:stCondLst>
                                            <p:cond delay="800"/>
                                          </p:stCondLst>
                                        </p:cTn>
                                        <p:tgtEl>
                                          <p:spTgt spid="6"/>
                                        </p:tgtEl>
                                        <p:attrNameLst>
                                          <p:attrName>r</p:attrName>
                                        </p:attrNameLst>
                                      </p:cBhvr>
                                    </p:animRot>
                                    <p:animRot by="-240000">
                                      <p:cBhvr>
                                        <p:cTn id="45" dur="400" fill="hold">
                                          <p:stCondLst>
                                            <p:cond delay="1200"/>
                                          </p:stCondLst>
                                        </p:cTn>
                                        <p:tgtEl>
                                          <p:spTgt spid="6"/>
                                        </p:tgtEl>
                                        <p:attrNameLst>
                                          <p:attrName>r</p:attrName>
                                        </p:attrNameLst>
                                      </p:cBhvr>
                                    </p:animRot>
                                    <p:animRot by="120000">
                                      <p:cBhvr>
                                        <p:cTn id="46" dur="400" fill="hold">
                                          <p:stCondLst>
                                            <p:cond delay="1600"/>
                                          </p:stCondLst>
                                        </p:cTn>
                                        <p:tgtEl>
                                          <p:spTgt spid="6"/>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2"/>
                                        </p:tgtEl>
                                        <p:attrNameLst>
                                          <p:attrName>r</p:attrName>
                                        </p:attrNameLst>
                                      </p:cBhvr>
                                    </p:animRot>
                                    <p:animRot by="-240000">
                                      <p:cBhvr>
                                        <p:cTn id="65" dur="200" fill="hold">
                                          <p:stCondLst>
                                            <p:cond delay="200"/>
                                          </p:stCondLst>
                                        </p:cTn>
                                        <p:tgtEl>
                                          <p:spTgt spid="22"/>
                                        </p:tgtEl>
                                        <p:attrNameLst>
                                          <p:attrName>r</p:attrName>
                                        </p:attrNameLst>
                                      </p:cBhvr>
                                    </p:animRot>
                                    <p:animRot by="240000">
                                      <p:cBhvr>
                                        <p:cTn id="66" dur="200" fill="hold">
                                          <p:stCondLst>
                                            <p:cond delay="400"/>
                                          </p:stCondLst>
                                        </p:cTn>
                                        <p:tgtEl>
                                          <p:spTgt spid="22"/>
                                        </p:tgtEl>
                                        <p:attrNameLst>
                                          <p:attrName>r</p:attrName>
                                        </p:attrNameLst>
                                      </p:cBhvr>
                                    </p:animRot>
                                    <p:animRot by="-240000">
                                      <p:cBhvr>
                                        <p:cTn id="67" dur="200" fill="hold">
                                          <p:stCondLst>
                                            <p:cond delay="600"/>
                                          </p:stCondLst>
                                        </p:cTn>
                                        <p:tgtEl>
                                          <p:spTgt spid="22"/>
                                        </p:tgtEl>
                                        <p:attrNameLst>
                                          <p:attrName>r</p:attrName>
                                        </p:attrNameLst>
                                      </p:cBhvr>
                                    </p:animRot>
                                    <p:animRot by="120000">
                                      <p:cBhvr>
                                        <p:cTn id="68" dur="200" fill="hold">
                                          <p:stCondLst>
                                            <p:cond delay="800"/>
                                          </p:stCondLst>
                                        </p:cTn>
                                        <p:tgtEl>
                                          <p:spTgt spid="22"/>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6"/>
                                        </p:tgtEl>
                                      </p:cBhvr>
                                    </p:animEffect>
                                    <p:set>
                                      <p:cBhvr>
                                        <p:cTn id="72" dur="1" fill="hold">
                                          <p:stCondLst>
                                            <p:cond delay="249"/>
                                          </p:stCondLst>
                                        </p:cTn>
                                        <p:tgtEl>
                                          <p:spTgt spid="1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3.47222E-6 -1.97531E-6 L 0.04965 0.26852 " pathEditMode="relative" rAng="0" ptsTypes="AA">
                                      <p:cBhvr>
                                        <p:cTn id="78" dur="2000" fill="hold"/>
                                        <p:tgtEl>
                                          <p:spTgt spid="5"/>
                                        </p:tgtEl>
                                        <p:attrNameLst>
                                          <p:attrName>ppt_x</p:attrName>
                                          <p:attrName>ppt_y</p:attrName>
                                        </p:attrNameLst>
                                      </p:cBhvr>
                                      <p:rCtr x="2483" y="13426"/>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19"/>
                                        </p:tgtEl>
                                        <p:attrNameLst>
                                          <p:attrName>r</p:attrName>
                                        </p:attrNameLst>
                                      </p:cBhvr>
                                    </p:animRot>
                                    <p:animRot by="-240000">
                                      <p:cBhvr>
                                        <p:cTn id="89" dur="400" fill="hold">
                                          <p:stCondLst>
                                            <p:cond delay="400"/>
                                          </p:stCondLst>
                                        </p:cTn>
                                        <p:tgtEl>
                                          <p:spTgt spid="19"/>
                                        </p:tgtEl>
                                        <p:attrNameLst>
                                          <p:attrName>r</p:attrName>
                                        </p:attrNameLst>
                                      </p:cBhvr>
                                    </p:animRot>
                                    <p:animRot by="240000">
                                      <p:cBhvr>
                                        <p:cTn id="90" dur="400" fill="hold">
                                          <p:stCondLst>
                                            <p:cond delay="800"/>
                                          </p:stCondLst>
                                        </p:cTn>
                                        <p:tgtEl>
                                          <p:spTgt spid="19"/>
                                        </p:tgtEl>
                                        <p:attrNameLst>
                                          <p:attrName>r</p:attrName>
                                        </p:attrNameLst>
                                      </p:cBhvr>
                                    </p:animRot>
                                    <p:animRot by="-240000">
                                      <p:cBhvr>
                                        <p:cTn id="91" dur="400" fill="hold">
                                          <p:stCondLst>
                                            <p:cond delay="1200"/>
                                          </p:stCondLst>
                                        </p:cTn>
                                        <p:tgtEl>
                                          <p:spTgt spid="19"/>
                                        </p:tgtEl>
                                        <p:attrNameLst>
                                          <p:attrName>r</p:attrName>
                                        </p:attrNameLst>
                                      </p:cBhvr>
                                    </p:animRot>
                                    <p:animRot by="120000">
                                      <p:cBhvr>
                                        <p:cTn id="92" dur="400" fill="hold">
                                          <p:stCondLst>
                                            <p:cond delay="1600"/>
                                          </p:stCondLst>
                                        </p:cTn>
                                        <p:tgtEl>
                                          <p:spTgt spid="19"/>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22"/>
                                        </p:tgtEl>
                                        <p:attrNameLst>
                                          <p:attrName>r</p:attrName>
                                        </p:attrNameLst>
                                      </p:cBhvr>
                                    </p:animRot>
                                    <p:animRot by="-240000">
                                      <p:cBhvr>
                                        <p:cTn id="95" dur="400" fill="hold">
                                          <p:stCondLst>
                                            <p:cond delay="400"/>
                                          </p:stCondLst>
                                        </p:cTn>
                                        <p:tgtEl>
                                          <p:spTgt spid="22"/>
                                        </p:tgtEl>
                                        <p:attrNameLst>
                                          <p:attrName>r</p:attrName>
                                        </p:attrNameLst>
                                      </p:cBhvr>
                                    </p:animRot>
                                    <p:animRot by="240000">
                                      <p:cBhvr>
                                        <p:cTn id="96" dur="400" fill="hold">
                                          <p:stCondLst>
                                            <p:cond delay="800"/>
                                          </p:stCondLst>
                                        </p:cTn>
                                        <p:tgtEl>
                                          <p:spTgt spid="22"/>
                                        </p:tgtEl>
                                        <p:attrNameLst>
                                          <p:attrName>r</p:attrName>
                                        </p:attrNameLst>
                                      </p:cBhvr>
                                    </p:animRot>
                                    <p:animRot by="-240000">
                                      <p:cBhvr>
                                        <p:cTn id="97" dur="400" fill="hold">
                                          <p:stCondLst>
                                            <p:cond delay="1200"/>
                                          </p:stCondLst>
                                        </p:cTn>
                                        <p:tgtEl>
                                          <p:spTgt spid="22"/>
                                        </p:tgtEl>
                                        <p:attrNameLst>
                                          <p:attrName>r</p:attrName>
                                        </p:attrNameLst>
                                      </p:cBhvr>
                                    </p:animRot>
                                    <p:animRot by="120000">
                                      <p:cBhvr>
                                        <p:cTn id="98" dur="400" fill="hold">
                                          <p:stCondLst>
                                            <p:cond delay="1600"/>
                                          </p:stCondLst>
                                        </p:cTn>
                                        <p:tgtEl>
                                          <p:spTgt spid="22"/>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19"/>
                                        </p:tgtEl>
                                      </p:cBhvr>
                                    </p:animEffect>
                                    <p:set>
                                      <p:cBhvr>
                                        <p:cTn id="102" dur="1" fill="hold">
                                          <p:stCondLst>
                                            <p:cond delay="249"/>
                                          </p:stCondLst>
                                        </p:cTn>
                                        <p:tgtEl>
                                          <p:spTgt spid="19"/>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3" name="congioilam.wav"/>
                                        </p:tgtEl>
                                      </p:cMediaNode>
                                    </p:audio>
                                  </p:subTnLst>
                                </p:cTn>
                              </p:par>
                              <p:par>
                                <p:cTn id="106" presetID="10" presetClass="exit" presetSubtype="0" fill="hold" nodeType="withEffect">
                                  <p:stCondLst>
                                    <p:cond delay="0"/>
                                  </p:stCondLst>
                                  <p:childTnLst>
                                    <p:animEffect transition="out" filter="fade">
                                      <p:cBhvr>
                                        <p:cTn id="107" dur="250"/>
                                        <p:tgtEl>
                                          <p:spTgt spid="22"/>
                                        </p:tgtEl>
                                      </p:cBhvr>
                                    </p:animEffect>
                                    <p:set>
                                      <p:cBhvr>
                                        <p:cTn id="108" dur="1" fill="hold">
                                          <p:stCondLst>
                                            <p:cond delay="249"/>
                                          </p:stCondLst>
                                        </p:cTn>
                                        <p:tgtEl>
                                          <p:spTgt spid="22"/>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animEffect transition="in" filter="fade">
                                      <p:cBhvr>
                                        <p:cTn id="111" dur="250"/>
                                        <p:tgtEl>
                                          <p:spTgt spid="77"/>
                                        </p:tgtEl>
                                      </p:cBhvr>
                                    </p:animEffect>
                                  </p:childTnLst>
                                </p:cTn>
                              </p:par>
                              <p:par>
                                <p:cTn id="112" presetID="8" presetClass="emph" presetSubtype="0" repeatCount="indefinite" fill="hold" grpId="1" nodeType="withEffect">
                                  <p:stCondLst>
                                    <p:cond delay="0"/>
                                  </p:stCondLst>
                                  <p:childTnLst>
                                    <p:animRot by="21600000">
                                      <p:cBhvr>
                                        <p:cTn id="11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26"/>
                                        </p:tgtEl>
                                        <p:attrNameLst>
                                          <p:attrName>r</p:attrName>
                                        </p:attrNameLst>
                                      </p:cBhvr>
                                    </p:animRot>
                                    <p:animRot by="-240000">
                                      <p:cBhvr>
                                        <p:cTn id="119" dur="200" fill="hold">
                                          <p:stCondLst>
                                            <p:cond delay="200"/>
                                          </p:stCondLst>
                                        </p:cTn>
                                        <p:tgtEl>
                                          <p:spTgt spid="26"/>
                                        </p:tgtEl>
                                        <p:attrNameLst>
                                          <p:attrName>r</p:attrName>
                                        </p:attrNameLst>
                                      </p:cBhvr>
                                    </p:animRot>
                                    <p:animRot by="240000">
                                      <p:cBhvr>
                                        <p:cTn id="120" dur="200" fill="hold">
                                          <p:stCondLst>
                                            <p:cond delay="400"/>
                                          </p:stCondLst>
                                        </p:cTn>
                                        <p:tgtEl>
                                          <p:spTgt spid="26"/>
                                        </p:tgtEl>
                                        <p:attrNameLst>
                                          <p:attrName>r</p:attrName>
                                        </p:attrNameLst>
                                      </p:cBhvr>
                                    </p:animRot>
                                    <p:animRot by="-240000">
                                      <p:cBhvr>
                                        <p:cTn id="121" dur="200" fill="hold">
                                          <p:stCondLst>
                                            <p:cond delay="600"/>
                                          </p:stCondLst>
                                        </p:cTn>
                                        <p:tgtEl>
                                          <p:spTgt spid="26"/>
                                        </p:tgtEl>
                                        <p:attrNameLst>
                                          <p:attrName>r</p:attrName>
                                        </p:attrNameLst>
                                      </p:cBhvr>
                                    </p:animRot>
                                    <p:animRot by="120000">
                                      <p:cBhvr>
                                        <p:cTn id="122" dur="200" fill="hold">
                                          <p:stCondLst>
                                            <p:cond delay="800"/>
                                          </p:stCondLst>
                                        </p:cTn>
                                        <p:tgtEl>
                                          <p:spTgt spid="26"/>
                                        </p:tgtEl>
                                        <p:attrNameLst>
                                          <p:attrName>r</p:attrName>
                                        </p:attrNameLst>
                                      </p:cBhvr>
                                    </p:animRot>
                                  </p:childTnLst>
                                </p:cTn>
                              </p:par>
                            </p:childTnLst>
                          </p:cTn>
                        </p:par>
                        <p:par>
                          <p:cTn id="123" fill="hold">
                            <p:stCondLst>
                              <p:cond delay="1000"/>
                            </p:stCondLst>
                            <p:childTnLst>
                              <p:par>
                                <p:cTn id="124" presetID="10" presetClass="exit" presetSubtype="0" fill="hold" nodeType="afterEffect">
                                  <p:stCondLst>
                                    <p:cond delay="0"/>
                                  </p:stCondLst>
                                  <p:childTnLst>
                                    <p:animEffect transition="out" filter="fade">
                                      <p:cBhvr>
                                        <p:cTn id="125" dur="250"/>
                                        <p:tgtEl>
                                          <p:spTgt spid="16"/>
                                        </p:tgtEl>
                                      </p:cBhvr>
                                    </p:animEffect>
                                    <p:set>
                                      <p:cBhvr>
                                        <p:cTn id="126" dur="1" fill="hold">
                                          <p:stCondLst>
                                            <p:cond delay="249"/>
                                          </p:stCondLst>
                                        </p:cTn>
                                        <p:tgtEl>
                                          <p:spTgt spid="16"/>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fade">
                                      <p:cBhvr>
                                        <p:cTn id="129" dur="250"/>
                                        <p:tgtEl>
                                          <p:spTgt spid="5"/>
                                        </p:tgtEl>
                                      </p:cBhvr>
                                    </p:animEffect>
                                  </p:childTnLst>
                                </p:cTn>
                              </p:par>
                            </p:childTnLst>
                          </p:cTn>
                        </p:par>
                        <p:par>
                          <p:cTn id="130" fill="hold">
                            <p:stCondLst>
                              <p:cond delay="1250"/>
                            </p:stCondLst>
                            <p:childTnLst>
                              <p:par>
                                <p:cTn id="131" presetID="63" presetClass="path" presetSubtype="0" accel="50000" decel="50000" fill="hold" nodeType="afterEffect">
                                  <p:stCondLst>
                                    <p:cond delay="0"/>
                                  </p:stCondLst>
                                  <p:childTnLst>
                                    <p:animMotion origin="layout" path="M 3.47222E-6 -1.97531E-6 L 0.21866 0.28627 " pathEditMode="relative" rAng="0" ptsTypes="AA">
                                      <p:cBhvr>
                                        <p:cTn id="132" dur="2000" fill="hold"/>
                                        <p:tgtEl>
                                          <p:spTgt spid="5"/>
                                        </p:tgtEl>
                                        <p:attrNameLst>
                                          <p:attrName>ppt_x</p:attrName>
                                          <p:attrName>ppt_y</p:attrName>
                                        </p:attrNameLst>
                                      </p:cBhvr>
                                      <p:rCtr x="10929" y="14306"/>
                                    </p:animMotion>
                                  </p:childTnLst>
                                </p:cTn>
                              </p:par>
                            </p:childTnLst>
                          </p:cTn>
                        </p:par>
                        <p:par>
                          <p:cTn id="133" fill="hold">
                            <p:stCondLst>
                              <p:cond delay="3250"/>
                            </p:stCondLst>
                            <p:childTnLst>
                              <p:par>
                                <p:cTn id="134" presetID="10" presetClass="exit" presetSubtype="0" fill="hold" nodeType="after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cTn>
                              </p:par>
                            </p:childTnLst>
                          </p:cTn>
                        </p:par>
                        <p:par>
                          <p:cTn id="140" fill="hold">
                            <p:stCondLst>
                              <p:cond delay="3500"/>
                            </p:stCondLst>
                            <p:childTnLst>
                              <p:par>
                                <p:cTn id="141" presetID="32" presetClass="emph" presetSubtype="0" fill="hold" nodeType="afterEffect">
                                  <p:stCondLst>
                                    <p:cond delay="0"/>
                                  </p:stCondLst>
                                  <p:childTnLst>
                                    <p:animRot by="120000">
                                      <p:cBhvr>
                                        <p:cTn id="142" dur="200" fill="hold">
                                          <p:stCondLst>
                                            <p:cond delay="0"/>
                                          </p:stCondLst>
                                        </p:cTn>
                                        <p:tgtEl>
                                          <p:spTgt spid="24"/>
                                        </p:tgtEl>
                                        <p:attrNameLst>
                                          <p:attrName>r</p:attrName>
                                        </p:attrNameLst>
                                      </p:cBhvr>
                                    </p:animRot>
                                    <p:animRot by="-240000">
                                      <p:cBhvr>
                                        <p:cTn id="143" dur="400" fill="hold">
                                          <p:stCondLst>
                                            <p:cond delay="400"/>
                                          </p:stCondLst>
                                        </p:cTn>
                                        <p:tgtEl>
                                          <p:spTgt spid="24"/>
                                        </p:tgtEl>
                                        <p:attrNameLst>
                                          <p:attrName>r</p:attrName>
                                        </p:attrNameLst>
                                      </p:cBhvr>
                                    </p:animRot>
                                    <p:animRot by="240000">
                                      <p:cBhvr>
                                        <p:cTn id="144" dur="400" fill="hold">
                                          <p:stCondLst>
                                            <p:cond delay="800"/>
                                          </p:stCondLst>
                                        </p:cTn>
                                        <p:tgtEl>
                                          <p:spTgt spid="24"/>
                                        </p:tgtEl>
                                        <p:attrNameLst>
                                          <p:attrName>r</p:attrName>
                                        </p:attrNameLst>
                                      </p:cBhvr>
                                    </p:animRot>
                                    <p:animRot by="-240000">
                                      <p:cBhvr>
                                        <p:cTn id="145" dur="400" fill="hold">
                                          <p:stCondLst>
                                            <p:cond delay="1200"/>
                                          </p:stCondLst>
                                        </p:cTn>
                                        <p:tgtEl>
                                          <p:spTgt spid="24"/>
                                        </p:tgtEl>
                                        <p:attrNameLst>
                                          <p:attrName>r</p:attrName>
                                        </p:attrNameLst>
                                      </p:cBhvr>
                                    </p:animRot>
                                    <p:animRot by="120000">
                                      <p:cBhvr>
                                        <p:cTn id="146" dur="400" fill="hold">
                                          <p:stCondLst>
                                            <p:cond delay="1600"/>
                                          </p:stCondLst>
                                        </p:cTn>
                                        <p:tgtEl>
                                          <p:spTgt spid="24"/>
                                        </p:tgtEl>
                                        <p:attrNameLst>
                                          <p:attrName>r</p:attrName>
                                        </p:attrNameLst>
                                      </p:cBhvr>
                                    </p:animRot>
                                  </p:childTnLst>
                                </p:cTn>
                              </p:par>
                              <p:par>
                                <p:cTn id="147" presetID="32" presetClass="emph" presetSubtype="0" fill="hold" nodeType="withEffect">
                                  <p:stCondLst>
                                    <p:cond delay="0"/>
                                  </p:stCondLst>
                                  <p:childTnLst>
                                    <p:animRot by="120000">
                                      <p:cBhvr>
                                        <p:cTn id="148" dur="200" fill="hold">
                                          <p:stCondLst>
                                            <p:cond delay="0"/>
                                          </p:stCondLst>
                                        </p:cTn>
                                        <p:tgtEl>
                                          <p:spTgt spid="26"/>
                                        </p:tgtEl>
                                        <p:attrNameLst>
                                          <p:attrName>r</p:attrName>
                                        </p:attrNameLst>
                                      </p:cBhvr>
                                    </p:animRot>
                                    <p:animRot by="-240000">
                                      <p:cBhvr>
                                        <p:cTn id="149" dur="400" fill="hold">
                                          <p:stCondLst>
                                            <p:cond delay="400"/>
                                          </p:stCondLst>
                                        </p:cTn>
                                        <p:tgtEl>
                                          <p:spTgt spid="26"/>
                                        </p:tgtEl>
                                        <p:attrNameLst>
                                          <p:attrName>r</p:attrName>
                                        </p:attrNameLst>
                                      </p:cBhvr>
                                    </p:animRot>
                                    <p:animRot by="240000">
                                      <p:cBhvr>
                                        <p:cTn id="150" dur="400" fill="hold">
                                          <p:stCondLst>
                                            <p:cond delay="800"/>
                                          </p:stCondLst>
                                        </p:cTn>
                                        <p:tgtEl>
                                          <p:spTgt spid="26"/>
                                        </p:tgtEl>
                                        <p:attrNameLst>
                                          <p:attrName>r</p:attrName>
                                        </p:attrNameLst>
                                      </p:cBhvr>
                                    </p:animRot>
                                    <p:animRot by="-240000">
                                      <p:cBhvr>
                                        <p:cTn id="151" dur="400" fill="hold">
                                          <p:stCondLst>
                                            <p:cond delay="1200"/>
                                          </p:stCondLst>
                                        </p:cTn>
                                        <p:tgtEl>
                                          <p:spTgt spid="26"/>
                                        </p:tgtEl>
                                        <p:attrNameLst>
                                          <p:attrName>r</p:attrName>
                                        </p:attrNameLst>
                                      </p:cBhvr>
                                    </p:animRot>
                                    <p:animRot by="120000">
                                      <p:cBhvr>
                                        <p:cTn id="152" dur="400" fill="hold">
                                          <p:stCondLst>
                                            <p:cond delay="1600"/>
                                          </p:stCondLst>
                                        </p:cTn>
                                        <p:tgtEl>
                                          <p:spTgt spid="26"/>
                                        </p:tgtEl>
                                        <p:attrNameLst>
                                          <p:attrName>r</p:attrName>
                                        </p:attrNameLst>
                                      </p:cBhvr>
                                    </p:animRot>
                                  </p:childTnLst>
                                </p:cTn>
                              </p:par>
                            </p:childTnLst>
                          </p:cTn>
                        </p:par>
                        <p:par>
                          <p:cTn id="153" fill="hold">
                            <p:stCondLst>
                              <p:cond delay="5500"/>
                            </p:stCondLst>
                            <p:childTnLst>
                              <p:par>
                                <p:cTn id="154" presetID="10" presetClass="exit" presetSubtype="0" fill="hold" nodeType="afterEffect">
                                  <p:stCondLst>
                                    <p:cond delay="0"/>
                                  </p:stCondLst>
                                  <p:childTnLst>
                                    <p:animEffect transition="out" filter="fade">
                                      <p:cBhvr>
                                        <p:cTn id="155" dur="250"/>
                                        <p:tgtEl>
                                          <p:spTgt spid="24"/>
                                        </p:tgtEl>
                                      </p:cBhvr>
                                    </p:animEffect>
                                    <p:set>
                                      <p:cBhvr>
                                        <p:cTn id="156" dur="1" fill="hold">
                                          <p:stCondLst>
                                            <p:cond delay="249"/>
                                          </p:stCondLst>
                                        </p:cTn>
                                        <p:tgtEl>
                                          <p:spTgt spid="24"/>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50"/>
                                        <p:tgtEl>
                                          <p:spTgt spid="23"/>
                                        </p:tgtEl>
                                      </p:cBhvr>
                                    </p:animEffect>
                                  </p:childTnLst>
                                  <p:subTnLst>
                                    <p:audio>
                                      <p:cMediaNode>
                                        <p:cTn display="0" masterRel="sameClick">
                                          <p:stCondLst>
                                            <p:cond evt="begin" delay="0">
                                              <p:tn val="157"/>
                                            </p:cond>
                                          </p:stCondLst>
                                          <p:endCondLst>
                                            <p:cond evt="onStopAudio" delay="0">
                                              <p:tgtEl>
                                                <p:sldTgt/>
                                              </p:tgtEl>
                                            </p:cond>
                                          </p:endCondLst>
                                        </p:cTn>
                                        <p:tgtEl>
                                          <p:sndTgt r:embed="rId2" name="oisairoi.wav"/>
                                        </p:tgtEl>
                                      </p:cMediaNode>
                                    </p:audio>
                                  </p:subTnLst>
                                </p:cTn>
                              </p:par>
                              <p:par>
                                <p:cTn id="160" presetID="10" presetClass="entr" presetSubtype="0" fill="hold" nodeType="withEffect">
                                  <p:stCondLst>
                                    <p:cond delay="0"/>
                                  </p:stCondLst>
                                  <p:childTnLst>
                                    <p:set>
                                      <p:cBhvr>
                                        <p:cTn id="161" dur="1" fill="hold">
                                          <p:stCondLst>
                                            <p:cond delay="0"/>
                                          </p:stCondLst>
                                        </p:cTn>
                                        <p:tgtEl>
                                          <p:spTgt spid="21"/>
                                        </p:tgtEl>
                                        <p:attrNameLst>
                                          <p:attrName>style.visibility</p:attrName>
                                        </p:attrNameLst>
                                      </p:cBhvr>
                                      <p:to>
                                        <p:strVal val="visible"/>
                                      </p:to>
                                    </p:set>
                                    <p:animEffect transition="in" filter="fade">
                                      <p:cBhvr>
                                        <p:cTn id="162" dur="250"/>
                                        <p:tgtEl>
                                          <p:spTgt spid="21"/>
                                        </p:tgtEl>
                                      </p:cBhvr>
                                    </p:animEffect>
                                  </p:childTnLst>
                                </p:cTn>
                              </p:par>
                              <p:par>
                                <p:cTn id="163" presetID="10" presetClass="exit" presetSubtype="0" fill="hold" nodeType="withEffect">
                                  <p:stCondLst>
                                    <p:cond delay="0"/>
                                  </p:stCondLst>
                                  <p:childTnLst>
                                    <p:animEffect transition="out" filter="fade">
                                      <p:cBhvr>
                                        <p:cTn id="164" dur="250"/>
                                        <p:tgtEl>
                                          <p:spTgt spid="26"/>
                                        </p:tgtEl>
                                      </p:cBhvr>
                                    </p:animEffect>
                                    <p:set>
                                      <p:cBhvr>
                                        <p:cTn id="16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6" restart="whenNotActive" fill="hold" evtFilter="cancelBubble" nodeType="interactiveSeq">
                <p:stCondLst>
                  <p:cond evt="onClick" delay="0">
                    <p:tgtEl>
                      <p:spTgt spid="30"/>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30"/>
                                        </p:tgtEl>
                                        <p:attrNameLst>
                                          <p:attrName>r</p:attrName>
                                        </p:attrNameLst>
                                      </p:cBhvr>
                                    </p:animRot>
                                    <p:animRot by="-240000">
                                      <p:cBhvr>
                                        <p:cTn id="171" dur="200" fill="hold">
                                          <p:stCondLst>
                                            <p:cond delay="200"/>
                                          </p:stCondLst>
                                        </p:cTn>
                                        <p:tgtEl>
                                          <p:spTgt spid="30"/>
                                        </p:tgtEl>
                                        <p:attrNameLst>
                                          <p:attrName>r</p:attrName>
                                        </p:attrNameLst>
                                      </p:cBhvr>
                                    </p:animRot>
                                    <p:animRot by="240000">
                                      <p:cBhvr>
                                        <p:cTn id="172" dur="200" fill="hold">
                                          <p:stCondLst>
                                            <p:cond delay="400"/>
                                          </p:stCondLst>
                                        </p:cTn>
                                        <p:tgtEl>
                                          <p:spTgt spid="30"/>
                                        </p:tgtEl>
                                        <p:attrNameLst>
                                          <p:attrName>r</p:attrName>
                                        </p:attrNameLst>
                                      </p:cBhvr>
                                    </p:animRot>
                                    <p:animRot by="-240000">
                                      <p:cBhvr>
                                        <p:cTn id="173" dur="200" fill="hold">
                                          <p:stCondLst>
                                            <p:cond delay="600"/>
                                          </p:stCondLst>
                                        </p:cTn>
                                        <p:tgtEl>
                                          <p:spTgt spid="30"/>
                                        </p:tgtEl>
                                        <p:attrNameLst>
                                          <p:attrName>r</p:attrName>
                                        </p:attrNameLst>
                                      </p:cBhvr>
                                    </p:animRot>
                                    <p:animRot by="120000">
                                      <p:cBhvr>
                                        <p:cTn id="174" dur="200" fill="hold">
                                          <p:stCondLst>
                                            <p:cond delay="800"/>
                                          </p:stCondLst>
                                        </p:cTn>
                                        <p:tgtEl>
                                          <p:spTgt spid="30"/>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6"/>
                                        </p:tgtEl>
                                      </p:cBhvr>
                                    </p:animEffect>
                                    <p:set>
                                      <p:cBhvr>
                                        <p:cTn id="178" dur="1" fill="hold">
                                          <p:stCondLst>
                                            <p:cond delay="249"/>
                                          </p:stCondLst>
                                        </p:cTn>
                                        <p:tgtEl>
                                          <p:spTgt spid="16"/>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fade">
                                      <p:cBhvr>
                                        <p:cTn id="181" dur="250"/>
                                        <p:tgtEl>
                                          <p:spTgt spid="5"/>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3.47222E-6 -0.0179 L 0.40633 0.29229 " pathEditMode="relative" rAng="0" ptsTypes="AA">
                                      <p:cBhvr>
                                        <p:cTn id="184" dur="2000" fill="hold"/>
                                        <p:tgtEl>
                                          <p:spTgt spid="5"/>
                                        </p:tgtEl>
                                        <p:attrNameLst>
                                          <p:attrName>ppt_x</p:attrName>
                                          <p:attrName>ppt_y</p:attrName>
                                        </p:attrNameLst>
                                      </p:cBhvr>
                                      <p:rCtr x="20313" y="15509"/>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5"/>
                                        </p:tgtEl>
                                      </p:cBhvr>
                                    </p:animEffect>
                                    <p:set>
                                      <p:cBhvr>
                                        <p:cTn id="188" dur="1" fill="hold">
                                          <p:stCondLst>
                                            <p:cond delay="249"/>
                                          </p:stCondLst>
                                        </p:cTn>
                                        <p:tgtEl>
                                          <p:spTgt spid="5"/>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250"/>
                                        <p:tgtEl>
                                          <p:spTgt spid="28"/>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28"/>
                                        </p:tgtEl>
                                        <p:attrNameLst>
                                          <p:attrName>r</p:attrName>
                                        </p:attrNameLst>
                                      </p:cBhvr>
                                    </p:animRot>
                                    <p:animRot by="-240000">
                                      <p:cBhvr>
                                        <p:cTn id="195" dur="400" fill="hold">
                                          <p:stCondLst>
                                            <p:cond delay="400"/>
                                          </p:stCondLst>
                                        </p:cTn>
                                        <p:tgtEl>
                                          <p:spTgt spid="28"/>
                                        </p:tgtEl>
                                        <p:attrNameLst>
                                          <p:attrName>r</p:attrName>
                                        </p:attrNameLst>
                                      </p:cBhvr>
                                    </p:animRot>
                                    <p:animRot by="240000">
                                      <p:cBhvr>
                                        <p:cTn id="196" dur="400" fill="hold">
                                          <p:stCondLst>
                                            <p:cond delay="800"/>
                                          </p:stCondLst>
                                        </p:cTn>
                                        <p:tgtEl>
                                          <p:spTgt spid="28"/>
                                        </p:tgtEl>
                                        <p:attrNameLst>
                                          <p:attrName>r</p:attrName>
                                        </p:attrNameLst>
                                      </p:cBhvr>
                                    </p:animRot>
                                    <p:animRot by="-240000">
                                      <p:cBhvr>
                                        <p:cTn id="197" dur="400" fill="hold">
                                          <p:stCondLst>
                                            <p:cond delay="1200"/>
                                          </p:stCondLst>
                                        </p:cTn>
                                        <p:tgtEl>
                                          <p:spTgt spid="28"/>
                                        </p:tgtEl>
                                        <p:attrNameLst>
                                          <p:attrName>r</p:attrName>
                                        </p:attrNameLst>
                                      </p:cBhvr>
                                    </p:animRot>
                                    <p:animRot by="120000">
                                      <p:cBhvr>
                                        <p:cTn id="198" dur="400" fill="hold">
                                          <p:stCondLst>
                                            <p:cond delay="1600"/>
                                          </p:stCondLst>
                                        </p:cTn>
                                        <p:tgtEl>
                                          <p:spTgt spid="28"/>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30"/>
                                        </p:tgtEl>
                                        <p:attrNameLst>
                                          <p:attrName>r</p:attrName>
                                        </p:attrNameLst>
                                      </p:cBhvr>
                                    </p:animRot>
                                    <p:animRot by="-240000">
                                      <p:cBhvr>
                                        <p:cTn id="201" dur="400" fill="hold">
                                          <p:stCondLst>
                                            <p:cond delay="400"/>
                                          </p:stCondLst>
                                        </p:cTn>
                                        <p:tgtEl>
                                          <p:spTgt spid="30"/>
                                        </p:tgtEl>
                                        <p:attrNameLst>
                                          <p:attrName>r</p:attrName>
                                        </p:attrNameLst>
                                      </p:cBhvr>
                                    </p:animRot>
                                    <p:animRot by="240000">
                                      <p:cBhvr>
                                        <p:cTn id="202" dur="400" fill="hold">
                                          <p:stCondLst>
                                            <p:cond delay="800"/>
                                          </p:stCondLst>
                                        </p:cTn>
                                        <p:tgtEl>
                                          <p:spTgt spid="30"/>
                                        </p:tgtEl>
                                        <p:attrNameLst>
                                          <p:attrName>r</p:attrName>
                                        </p:attrNameLst>
                                      </p:cBhvr>
                                    </p:animRot>
                                    <p:animRot by="-240000">
                                      <p:cBhvr>
                                        <p:cTn id="203" dur="400" fill="hold">
                                          <p:stCondLst>
                                            <p:cond delay="1200"/>
                                          </p:stCondLst>
                                        </p:cTn>
                                        <p:tgtEl>
                                          <p:spTgt spid="30"/>
                                        </p:tgtEl>
                                        <p:attrNameLst>
                                          <p:attrName>r</p:attrName>
                                        </p:attrNameLst>
                                      </p:cBhvr>
                                    </p:animRot>
                                    <p:animRot by="120000">
                                      <p:cBhvr>
                                        <p:cTn id="204" dur="400" fill="hold">
                                          <p:stCondLst>
                                            <p:cond delay="1600"/>
                                          </p:stCondLst>
                                        </p:cTn>
                                        <p:tgtEl>
                                          <p:spTgt spid="30"/>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28"/>
                                        </p:tgtEl>
                                      </p:cBhvr>
                                    </p:animEffect>
                                    <p:set>
                                      <p:cBhvr>
                                        <p:cTn id="208" dur="1" fill="hold">
                                          <p:stCondLst>
                                            <p:cond delay="249"/>
                                          </p:stCondLst>
                                        </p:cTn>
                                        <p:tgtEl>
                                          <p:spTgt spid="28"/>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250"/>
                                        <p:tgtEl>
                                          <p:spTgt spid="27"/>
                                        </p:tgtEl>
                                      </p:cBhvr>
                                    </p:animEffect>
                                  </p:childTnLst>
                                  <p:subTnLst>
                                    <p:audio>
                                      <p:cMediaNode>
                                        <p:cTn display="0" masterRel="sameClick">
                                          <p:stCondLst>
                                            <p:cond evt="begin" delay="0">
                                              <p:tn val="209"/>
                                            </p:cond>
                                          </p:stCondLst>
                                          <p:endCondLst>
                                            <p:cond evt="onStopAudio" delay="0">
                                              <p:tgtEl>
                                                <p:sldTgt/>
                                              </p:tgtEl>
                                            </p:cond>
                                          </p:endCondLst>
                                        </p:cTn>
                                        <p:tgtEl>
                                          <p:sndTgt r:embed="rId2"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5"/>
                                        </p:tgtEl>
                                        <p:attrNameLst>
                                          <p:attrName>style.visibility</p:attrName>
                                        </p:attrNameLst>
                                      </p:cBhvr>
                                      <p:to>
                                        <p:strVal val="visible"/>
                                      </p:to>
                                    </p:set>
                                    <p:animEffect transition="in" filter="fade">
                                      <p:cBhvr>
                                        <p:cTn id="214" dur="250"/>
                                        <p:tgtEl>
                                          <p:spTgt spid="25"/>
                                        </p:tgtEl>
                                      </p:cBhvr>
                                    </p:animEffect>
                                  </p:childTnLst>
                                </p:cTn>
                              </p:par>
                              <p:par>
                                <p:cTn id="215" presetID="10" presetClass="exit" presetSubtype="0" fill="hold" nodeType="withEffect">
                                  <p:stCondLst>
                                    <p:cond delay="0"/>
                                  </p:stCondLst>
                                  <p:childTnLst>
                                    <p:animEffect transition="out" filter="fade">
                                      <p:cBhvr>
                                        <p:cTn id="216" dur="250"/>
                                        <p:tgtEl>
                                          <p:spTgt spid="30"/>
                                        </p:tgtEl>
                                      </p:cBhvr>
                                    </p:animEffect>
                                    <p:set>
                                      <p:cBhvr>
                                        <p:cTn id="21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3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33"/>
                                        </p:tgtEl>
                                        <p:attrNameLst>
                                          <p:attrName>r</p:attrName>
                                        </p:attrNameLst>
                                      </p:cBhvr>
                                    </p:animRot>
                                    <p:animRot by="-240000">
                                      <p:cBhvr>
                                        <p:cTn id="223" dur="200" fill="hold">
                                          <p:stCondLst>
                                            <p:cond delay="200"/>
                                          </p:stCondLst>
                                        </p:cTn>
                                        <p:tgtEl>
                                          <p:spTgt spid="33"/>
                                        </p:tgtEl>
                                        <p:attrNameLst>
                                          <p:attrName>r</p:attrName>
                                        </p:attrNameLst>
                                      </p:cBhvr>
                                    </p:animRot>
                                    <p:animRot by="240000">
                                      <p:cBhvr>
                                        <p:cTn id="224" dur="200" fill="hold">
                                          <p:stCondLst>
                                            <p:cond delay="400"/>
                                          </p:stCondLst>
                                        </p:cTn>
                                        <p:tgtEl>
                                          <p:spTgt spid="33"/>
                                        </p:tgtEl>
                                        <p:attrNameLst>
                                          <p:attrName>r</p:attrName>
                                        </p:attrNameLst>
                                      </p:cBhvr>
                                    </p:animRot>
                                    <p:animRot by="-240000">
                                      <p:cBhvr>
                                        <p:cTn id="225" dur="200" fill="hold">
                                          <p:stCondLst>
                                            <p:cond delay="600"/>
                                          </p:stCondLst>
                                        </p:cTn>
                                        <p:tgtEl>
                                          <p:spTgt spid="33"/>
                                        </p:tgtEl>
                                        <p:attrNameLst>
                                          <p:attrName>r</p:attrName>
                                        </p:attrNameLst>
                                      </p:cBhvr>
                                    </p:animRot>
                                    <p:animRot by="120000">
                                      <p:cBhvr>
                                        <p:cTn id="226" dur="200" fill="hold">
                                          <p:stCondLst>
                                            <p:cond delay="800"/>
                                          </p:stCondLst>
                                        </p:cTn>
                                        <p:tgtEl>
                                          <p:spTgt spid="3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flipV="1">
            <a:off x="12606854" y="5265692"/>
            <a:ext cx="3547546" cy="411208"/>
          </a:xfrm>
          <a:prstGeom prst="rect">
            <a:avLst/>
          </a:prstGeom>
        </p:spPr>
      </p:pic>
      <p:sp>
        <p:nvSpPr>
          <p:cNvPr id="5" name="Snip Diagonal Corner Rectangle 4"/>
          <p:cNvSpPr/>
          <p:nvPr/>
        </p:nvSpPr>
        <p:spPr>
          <a:xfrm>
            <a:off x="1840832" y="1277352"/>
            <a:ext cx="14573250" cy="7916908"/>
          </a:xfrm>
          <a:prstGeom prst="snip2DiagRect">
            <a:avLst>
              <a:gd name="adj1" fmla="val 0"/>
              <a:gd name="adj2" fmla="val 899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6000" b="1">
                <a:solidFill>
                  <a:srgbClr val="FF0000"/>
                </a:solidFill>
                <a:latin typeface="Arial" panose="020B0604020202020204" pitchFamily="34" charset="0"/>
                <a:cs typeface="Arial" panose="020B0604020202020204" pitchFamily="34" charset="0"/>
              </a:rPr>
              <a:t>Cách chơi: </a:t>
            </a:r>
          </a:p>
          <a:p>
            <a:pPr algn="just" defTabSz="1371600">
              <a:lnSpc>
                <a:spcPct val="150000"/>
              </a:lnSpc>
            </a:pPr>
            <a:r>
              <a:rPr lang="en-US" sz="4500">
                <a:solidFill>
                  <a:srgbClr val="002060"/>
                </a:solidFill>
                <a:latin typeface="Arial" panose="020B0604020202020204" pitchFamily="34" charset="0"/>
                <a:cs typeface="Arial" panose="020B0604020202020204" pitchFamily="34" charset="0"/>
              </a:rPr>
              <a:t>Học sinh chọn đáp án nào bạn hãy bấm vào củ cà rốt theo đáp án đó.</a:t>
            </a:r>
          </a:p>
          <a:p>
            <a:pPr algn="just" defTabSz="1371600">
              <a:lnSpc>
                <a:spcPct val="150000"/>
              </a:lnSpc>
            </a:pPr>
            <a:r>
              <a:rPr lang="en-US" sz="4500">
                <a:solidFill>
                  <a:srgbClr val="002060"/>
                </a:solidFill>
                <a:latin typeface="Arial" panose="020B0604020202020204" pitchFamily="34" charset="0"/>
                <a:cs typeface="Arial" panose="020B0604020202020204" pitchFamily="34" charset="0"/>
              </a:rPr>
              <a:t>Chú thỏ sẽ tự đi đến nhổ cà rốt và sẽ biết được đáp án đúng, sai</a:t>
            </a:r>
            <a:r>
              <a:rPr lang="en-US" sz="4500" smtClean="0">
                <a:solidFill>
                  <a:srgbClr val="002060"/>
                </a:solidFill>
                <a:latin typeface="Arial" panose="020B0604020202020204" pitchFamily="34" charset="0"/>
                <a:cs typeface="Arial" panose="020B0604020202020204" pitchFamily="34" charset="0"/>
              </a:rPr>
              <a:t>.</a:t>
            </a:r>
            <a:endParaRPr lang="en-US" sz="4500">
              <a:solidFill>
                <a:srgbClr val="002060"/>
              </a:solidFill>
              <a:latin typeface="Arial" panose="020B0604020202020204" pitchFamily="34" charset="0"/>
              <a:cs typeface="Arial" panose="020B0604020202020204" pitchFamily="34" charset="0"/>
            </a:endParaRPr>
          </a:p>
          <a:p>
            <a:pPr algn="just" defTabSz="1371600">
              <a:lnSpc>
                <a:spcPct val="150000"/>
              </a:lnSpc>
            </a:pPr>
            <a:r>
              <a:rPr lang="en-US" sz="4500">
                <a:solidFill>
                  <a:srgbClr val="002060"/>
                </a:solidFill>
                <a:latin typeface="Arial" panose="020B0604020202020204" pitchFamily="34" charset="0"/>
                <a:cs typeface="Arial" panose="020B0604020202020204" pitchFamily="34" charset="0"/>
              </a:rPr>
              <a:t>Bấm vào màn hình qua slide chứa câu hỏi tiếp theo.</a:t>
            </a:r>
          </a:p>
        </p:txBody>
      </p:sp>
    </p:spTree>
    <p:extLst>
      <p:ext uri="{BB962C8B-B14F-4D97-AF65-F5344CB8AC3E}">
        <p14:creationId xmlns:p14="http://schemas.microsoft.com/office/powerpoint/2010/main" val="245894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7" name="Group 7"/>
          <p:cNvGrpSpPr/>
          <p:nvPr/>
        </p:nvGrpSpPr>
        <p:grpSpPr>
          <a:xfrm rot="-5400000">
            <a:off x="-5854063" y="4191420"/>
            <a:ext cx="12112350" cy="1904159"/>
            <a:chOff x="0" y="0"/>
            <a:chExt cx="3190084" cy="580165"/>
          </a:xfrm>
        </p:grpSpPr>
        <p:sp>
          <p:nvSpPr>
            <p:cNvPr id="8" name="Freeform 8"/>
            <p:cNvSpPr/>
            <p:nvPr/>
          </p:nvSpPr>
          <p:spPr>
            <a:xfrm>
              <a:off x="0" y="0"/>
              <a:ext cx="3190084" cy="580165"/>
            </a:xfrm>
            <a:custGeom>
              <a:avLst/>
              <a:gdLst/>
              <a:ahLst/>
              <a:cxnLst/>
              <a:rect l="l" t="t" r="r" b="b"/>
              <a:pathLst>
                <a:path w="3190084" h="580165">
                  <a:moveTo>
                    <a:pt x="32598" y="0"/>
                  </a:moveTo>
                  <a:lnTo>
                    <a:pt x="3157486" y="0"/>
                  </a:lnTo>
                  <a:cubicBezTo>
                    <a:pt x="3175489" y="0"/>
                    <a:pt x="3190084" y="14595"/>
                    <a:pt x="3190084" y="32598"/>
                  </a:cubicBezTo>
                  <a:lnTo>
                    <a:pt x="3190084" y="547567"/>
                  </a:lnTo>
                  <a:cubicBezTo>
                    <a:pt x="3190084" y="556213"/>
                    <a:pt x="3186649" y="564504"/>
                    <a:pt x="3180536" y="570618"/>
                  </a:cubicBezTo>
                  <a:cubicBezTo>
                    <a:pt x="3174423" y="576731"/>
                    <a:pt x="3166132" y="580165"/>
                    <a:pt x="3157486" y="580165"/>
                  </a:cubicBezTo>
                  <a:lnTo>
                    <a:pt x="32598" y="580165"/>
                  </a:lnTo>
                  <a:cubicBezTo>
                    <a:pt x="14595" y="580165"/>
                    <a:pt x="0" y="565571"/>
                    <a:pt x="0" y="547567"/>
                  </a:cubicBezTo>
                  <a:lnTo>
                    <a:pt x="0" y="32598"/>
                  </a:lnTo>
                  <a:cubicBezTo>
                    <a:pt x="0" y="14595"/>
                    <a:pt x="14595" y="0"/>
                    <a:pt x="32598"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5400000">
            <a:off x="12041745" y="4075396"/>
            <a:ext cx="12112350" cy="1904159"/>
            <a:chOff x="0" y="0"/>
            <a:chExt cx="3190084" cy="580165"/>
          </a:xfrm>
        </p:grpSpPr>
        <p:sp>
          <p:nvSpPr>
            <p:cNvPr id="11" name="Freeform 11"/>
            <p:cNvSpPr/>
            <p:nvPr/>
          </p:nvSpPr>
          <p:spPr>
            <a:xfrm>
              <a:off x="0" y="0"/>
              <a:ext cx="3190084" cy="580165"/>
            </a:xfrm>
            <a:custGeom>
              <a:avLst/>
              <a:gdLst/>
              <a:ahLst/>
              <a:cxnLst/>
              <a:rect l="l" t="t" r="r" b="b"/>
              <a:pathLst>
                <a:path w="3190084" h="580165">
                  <a:moveTo>
                    <a:pt x="32598" y="0"/>
                  </a:moveTo>
                  <a:lnTo>
                    <a:pt x="3157486" y="0"/>
                  </a:lnTo>
                  <a:cubicBezTo>
                    <a:pt x="3175489" y="0"/>
                    <a:pt x="3190084" y="14595"/>
                    <a:pt x="3190084" y="32598"/>
                  </a:cubicBezTo>
                  <a:lnTo>
                    <a:pt x="3190084" y="547567"/>
                  </a:lnTo>
                  <a:cubicBezTo>
                    <a:pt x="3190084" y="556213"/>
                    <a:pt x="3186649" y="564504"/>
                    <a:pt x="3180536" y="570618"/>
                  </a:cubicBezTo>
                  <a:cubicBezTo>
                    <a:pt x="3174423" y="576731"/>
                    <a:pt x="3166132" y="580165"/>
                    <a:pt x="3157486" y="580165"/>
                  </a:cubicBezTo>
                  <a:lnTo>
                    <a:pt x="32598" y="580165"/>
                  </a:lnTo>
                  <a:cubicBezTo>
                    <a:pt x="14595" y="580165"/>
                    <a:pt x="0" y="565571"/>
                    <a:pt x="0" y="547567"/>
                  </a:cubicBezTo>
                  <a:lnTo>
                    <a:pt x="0" y="32598"/>
                  </a:lnTo>
                  <a:cubicBezTo>
                    <a:pt x="0" y="14595"/>
                    <a:pt x="14595" y="0"/>
                    <a:pt x="32598" y="0"/>
                  </a:cubicBezTo>
                  <a:close/>
                </a:path>
              </a:pathLst>
            </a:custGeom>
            <a:solidFill>
              <a:srgbClr val="1B6A6D"/>
            </a:solidFill>
            <a:ln>
              <a:solidFill>
                <a:srgbClr val="1B6A6D"/>
              </a:solidFill>
            </a:ln>
          </p:spPr>
        </p:sp>
        <p:sp>
          <p:nvSpPr>
            <p:cNvPr id="12" name="TextBox 12"/>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18"/>
          <p:cNvSpPr txBox="1"/>
          <p:nvPr/>
        </p:nvSpPr>
        <p:spPr>
          <a:xfrm>
            <a:off x="1121162" y="560246"/>
            <a:ext cx="16045675" cy="3465179"/>
          </a:xfrm>
          <a:prstGeom prst="rect">
            <a:avLst/>
          </a:prstGeom>
        </p:spPr>
        <p:txBody>
          <a:bodyPr wrap="square" lIns="0" tIns="0" rIns="0" bIns="0" rtlCol="0" anchor="t">
            <a:spAutoFit/>
          </a:bodyPr>
          <a:lstStyle/>
          <a:p>
            <a:pPr algn="ctr">
              <a:lnSpc>
                <a:spcPct val="150000"/>
              </a:lnSpc>
            </a:pPr>
            <a:r>
              <a:rPr lang="vi-VN" sz="8000" b="1">
                <a:solidFill>
                  <a:srgbClr val="C85103"/>
                </a:solidFill>
                <a:cs typeface="Arial" panose="020B0604020202020204" pitchFamily="34" charset="0"/>
              </a:rPr>
              <a:t>CHƯƠNG X. MỘT SỐ </a:t>
            </a:r>
            <a:endParaRPr lang="en-US" sz="8000" b="1" smtClean="0">
              <a:solidFill>
                <a:srgbClr val="C85103"/>
              </a:solidFill>
              <a:cs typeface="Arial" panose="020B0604020202020204" pitchFamily="34" charset="0"/>
            </a:endParaRPr>
          </a:p>
          <a:p>
            <a:pPr algn="ctr">
              <a:lnSpc>
                <a:spcPct val="150000"/>
              </a:lnSpc>
            </a:pPr>
            <a:r>
              <a:rPr lang="vi-VN" sz="8000" b="1" smtClean="0">
                <a:solidFill>
                  <a:srgbClr val="C85103"/>
                </a:solidFill>
                <a:cs typeface="Arial" panose="020B0604020202020204" pitchFamily="34" charset="0"/>
              </a:rPr>
              <a:t>HÌNH </a:t>
            </a:r>
            <a:r>
              <a:rPr lang="vi-VN" sz="8000" b="1">
                <a:solidFill>
                  <a:srgbClr val="C85103"/>
                </a:solidFill>
                <a:cs typeface="Arial" panose="020B0604020202020204" pitchFamily="34" charset="0"/>
              </a:rPr>
              <a:t>KHỐI TRONG THỰC TIỄN</a:t>
            </a:r>
            <a:endParaRPr lang="vi-VN" sz="8000" b="1" dirty="0" smtClean="0">
              <a:solidFill>
                <a:srgbClr val="C85103"/>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70828">
            <a:off x="1894453" y="7873337"/>
            <a:ext cx="2749808" cy="2410003"/>
          </a:xfrm>
          <a:prstGeom prst="rect">
            <a:avLst/>
          </a:prstGeom>
        </p:spPr>
      </p:pic>
      <p:pic>
        <p:nvPicPr>
          <p:cNvPr id="21" name="Picture 20"/>
          <p:cNvPicPr>
            <a:picLocks noChangeAspect="1"/>
          </p:cNvPicPr>
          <p:nvPr/>
        </p:nvPicPr>
        <p:blipFill>
          <a:blip r:embed="rId5"/>
          <a:stretch>
            <a:fillRect/>
          </a:stretch>
        </p:blipFill>
        <p:spPr>
          <a:xfrm rot="2708053">
            <a:off x="13579976" y="8137522"/>
            <a:ext cx="2443514" cy="2443514"/>
          </a:xfrm>
          <a:prstGeom prst="rect">
            <a:avLst/>
          </a:prstGeom>
        </p:spPr>
      </p:pic>
      <p:sp>
        <p:nvSpPr>
          <p:cNvPr id="14" name="TextBox 18"/>
          <p:cNvSpPr txBox="1"/>
          <p:nvPr/>
        </p:nvSpPr>
        <p:spPr>
          <a:xfrm>
            <a:off x="1676400" y="4592241"/>
            <a:ext cx="15080447" cy="1846659"/>
          </a:xfrm>
          <a:prstGeom prst="rect">
            <a:avLst/>
          </a:prstGeom>
        </p:spPr>
        <p:txBody>
          <a:bodyPr wrap="square" lIns="0" tIns="0" rIns="0" bIns="0" rtlCol="0" anchor="t">
            <a:spAutoFit/>
          </a:bodyPr>
          <a:lstStyle/>
          <a:p>
            <a:pPr algn="ctr">
              <a:lnSpc>
                <a:spcPct val="150000"/>
              </a:lnSpc>
            </a:pPr>
            <a:r>
              <a:rPr lang="en-US" sz="8000" b="1" smtClean="0">
                <a:solidFill>
                  <a:schemeClr val="tx2"/>
                </a:solidFill>
                <a:latin typeface="Arial" panose="020B0604020202020204" pitchFamily="34" charset="0"/>
                <a:cs typeface="Arial" panose="020B0604020202020204" pitchFamily="34" charset="0"/>
              </a:rPr>
              <a:t>BÀI</a:t>
            </a:r>
            <a:r>
              <a:rPr lang="vi-VN" sz="8000" b="1" smtClean="0">
                <a:solidFill>
                  <a:schemeClr val="tx2"/>
                </a:solidFill>
                <a:latin typeface="Arial" panose="020B0604020202020204" pitchFamily="34" charset="0"/>
                <a:cs typeface="Arial" panose="020B0604020202020204" pitchFamily="34" charset="0"/>
              </a:rPr>
              <a:t> </a:t>
            </a:r>
            <a:r>
              <a:rPr lang="vi-VN" sz="8000" b="1" smtClean="0">
                <a:solidFill>
                  <a:schemeClr val="tx2"/>
                </a:solidFill>
                <a:cs typeface="Arial" panose="020B0604020202020204" pitchFamily="34" charset="0"/>
              </a:rPr>
              <a:t>TẬP</a:t>
            </a:r>
            <a:r>
              <a:rPr lang="en-US" sz="8000" b="1" smtClean="0">
                <a:solidFill>
                  <a:schemeClr val="tx2"/>
                </a:solidFill>
                <a:cs typeface="Arial" panose="020B0604020202020204" pitchFamily="34" charset="0"/>
              </a:rPr>
              <a:t> </a:t>
            </a:r>
            <a:r>
              <a:rPr lang="en-US" sz="8000" b="1" smtClean="0">
                <a:solidFill>
                  <a:schemeClr val="tx2"/>
                </a:solidFill>
                <a:latin typeface="Arial" panose="020B0604020202020204" pitchFamily="34" charset="0"/>
                <a:cs typeface="Arial" panose="020B0604020202020204" pitchFamily="34" charset="0"/>
              </a:rPr>
              <a:t>CUỐI</a:t>
            </a:r>
            <a:r>
              <a:rPr lang="vi-VN" sz="8000" b="1" smtClean="0">
                <a:solidFill>
                  <a:schemeClr val="tx2"/>
                </a:solidFill>
                <a:cs typeface="Arial" panose="020B0604020202020204" pitchFamily="34" charset="0"/>
              </a:rPr>
              <a:t> </a:t>
            </a:r>
            <a:r>
              <a:rPr lang="vi-VN" sz="8000" b="1">
                <a:solidFill>
                  <a:schemeClr val="tx2"/>
                </a:solidFill>
                <a:cs typeface="Arial" panose="020B0604020202020204" pitchFamily="34" charset="0"/>
              </a:rPr>
              <a:t>CHƯƠNG </a:t>
            </a:r>
            <a:r>
              <a:rPr lang="en-US" sz="8000" b="1">
                <a:solidFill>
                  <a:schemeClr val="tx2"/>
                </a:solidFill>
                <a:latin typeface="Arial" panose="020B0604020202020204" pitchFamily="34" charset="0"/>
                <a:cs typeface="Arial" panose="020B0604020202020204" pitchFamily="34" charset="0"/>
              </a:rPr>
              <a:t>X</a:t>
            </a:r>
            <a:r>
              <a:rPr lang="vi-VN" sz="8000" b="1" smtClean="0">
                <a:solidFill>
                  <a:schemeClr val="tx2"/>
                </a:solidFill>
                <a:cs typeface="Arial" panose="020B0604020202020204" pitchFamily="34" charset="0"/>
              </a:rPr>
              <a:t> </a:t>
            </a:r>
            <a:endParaRPr lang="vi-VN" sz="8000" b="1" dirty="0" smtClean="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898624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7" name="Freeform 20"/>
          <p:cNvSpPr/>
          <p:nvPr/>
        </p:nvSpPr>
        <p:spPr>
          <a:xfrm>
            <a:off x="-327171" y="77178"/>
            <a:ext cx="1654743" cy="1582583"/>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8" name="Freeform 20"/>
          <p:cNvSpPr/>
          <p:nvPr/>
        </p:nvSpPr>
        <p:spPr>
          <a:xfrm flipH="1">
            <a:off x="16279946" y="8343900"/>
            <a:ext cx="2259355" cy="2179178"/>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11" name="Rectangle 10"/>
          <p:cNvSpPr/>
          <p:nvPr/>
        </p:nvSpPr>
        <p:spPr>
          <a:xfrm>
            <a:off x="1787897" y="299978"/>
            <a:ext cx="14976103" cy="286232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10.19 </a:t>
            </a:r>
            <a:r>
              <a:rPr kumimoji="0" lang="en-US" sz="4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tr123)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Gọi tên đỉnh, cạnh bên, cạnh đáy, đường cao và một trung đoạn của hình chóp tam giác đều, hình chóp tứ giác đều trong Hình 10.35.</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1"/>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Effect>
                      <a14:brightnessContrast contrast="-20000"/>
                    </a14:imgEffect>
                  </a14:imgLayer>
                </a14:imgProps>
              </a:ext>
            </a:extLst>
          </a:blip>
          <a:stretch>
            <a:fillRect/>
          </a:stretch>
        </p:blipFill>
        <p:spPr>
          <a:xfrm>
            <a:off x="1828800" y="3609926"/>
            <a:ext cx="6580261" cy="5648374"/>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0896600" y="3619500"/>
                <a:ext cx="6324600" cy="5016758"/>
              </a:xfrm>
              <a:prstGeom prst="rect">
                <a:avLst/>
              </a:prstGeom>
            </p:spPr>
            <p:txBody>
              <a:bodyPr wrap="square">
                <a:spAutoFit/>
              </a:bodyPr>
              <a:lstStyle/>
              <a:p>
                <a:pPr algn="just">
                  <a:lnSpc>
                    <a:spcPct val="150000"/>
                  </a:lnSpc>
                  <a:spcBef>
                    <a:spcPts val="300"/>
                  </a:spcBef>
                  <a:spcAft>
                    <a:spcPts val="300"/>
                  </a:spcAft>
                </a:pPr>
                <a:r>
                  <a:rPr lang="vi-VN" sz="4000" smtClean="0">
                    <a:ea typeface="Calibri" panose="020F0502020204030204" pitchFamily="34" charset="0"/>
                    <a:cs typeface="Times New Roman" panose="02020603050405020304" pitchFamily="18" charset="0"/>
                  </a:rPr>
                  <a:t>Hình chóp tam giác đều</a:t>
                </a:r>
                <a:endParaRPr lang="en-US" sz="4000">
                  <a:effectLst/>
                  <a:ea typeface="Arial" panose="020B060402020202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vi-VN" sz="4000" smtClean="0">
                    <a:effectLst/>
                    <a:ea typeface="Calibri" panose="020F0502020204030204" pitchFamily="34" charset="0"/>
                    <a:cs typeface="Times New Roman" panose="02020603050405020304" pitchFamily="18" charset="0"/>
                  </a:rPr>
                  <a:t>Đỉnh</a:t>
                </a:r>
                <a:r>
                  <a:rPr lang="vi-VN" sz="4000">
                    <a:effectLst/>
                    <a:ea typeface="Calibri" panose="020F0502020204030204" pitchFamily="34" charset="0"/>
                    <a:cs typeface="Times New Roman" panose="02020603050405020304" pitchFamily="18" charset="0"/>
                  </a:rPr>
                  <a:t>: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𝑆</m:t>
                    </m:r>
                  </m:oMath>
                </a14:m>
                <a:endParaRPr lang="en-US" sz="4000" smtClean="0">
                  <a:effectLst/>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vi-VN" sz="4000" smtClean="0">
                    <a:effectLst/>
                    <a:ea typeface="Calibri" panose="020F0502020204030204" pitchFamily="34" charset="0"/>
                    <a:cs typeface="Times New Roman" panose="02020603050405020304" pitchFamily="18" charset="0"/>
                  </a:rPr>
                  <a:t>Cạnh </a:t>
                </a:r>
                <a:r>
                  <a:rPr lang="vi-VN" sz="4000">
                    <a:effectLst/>
                    <a:ea typeface="Calibri" panose="020F0502020204030204" pitchFamily="34" charset="0"/>
                    <a:cs typeface="Times New Roman" panose="02020603050405020304" pitchFamily="18" charset="0"/>
                  </a:rPr>
                  <a:t>bên: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𝑆𝐷</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𝑆𝐸</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𝑆𝐹</m:t>
                    </m:r>
                  </m:oMath>
                </a14:m>
                <a:endParaRPr lang="en-US" sz="4000" smtClean="0">
                  <a:effectLst/>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vi-VN" sz="4000" smtClean="0">
                    <a:effectLst/>
                    <a:ea typeface="Calibri" panose="020F0502020204030204" pitchFamily="34" charset="0"/>
                    <a:cs typeface="Times New Roman" panose="02020603050405020304" pitchFamily="18" charset="0"/>
                  </a:rPr>
                  <a:t>Cạnh </a:t>
                </a:r>
                <a:r>
                  <a:rPr lang="vi-VN" sz="4000">
                    <a:effectLst/>
                    <a:ea typeface="Calibri" panose="020F0502020204030204" pitchFamily="34" charset="0"/>
                    <a:cs typeface="Times New Roman" panose="02020603050405020304" pitchFamily="18" charset="0"/>
                  </a:rPr>
                  <a:t>đáy: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𝐷𝐸</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𝐷𝐹</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𝐸𝐹</m:t>
                    </m:r>
                  </m:oMath>
                </a14:m>
                <a:endParaRPr lang="en-US" sz="4000" smtClean="0">
                  <a:effectLst/>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vi-VN" sz="4000" smtClean="0">
                    <a:effectLst/>
                    <a:ea typeface="Calibri" panose="020F0502020204030204" pitchFamily="34" charset="0"/>
                    <a:cs typeface="Times New Roman" panose="02020603050405020304" pitchFamily="18" charset="0"/>
                  </a:rPr>
                  <a:t>Đường </a:t>
                </a:r>
                <a:r>
                  <a:rPr lang="vi-VN" sz="4000">
                    <a:effectLst/>
                    <a:ea typeface="Calibri" panose="020F0502020204030204" pitchFamily="34" charset="0"/>
                    <a:cs typeface="Times New Roman" panose="02020603050405020304" pitchFamily="18" charset="0"/>
                  </a:rPr>
                  <a:t>cao: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𝑆𝑂</m:t>
                    </m:r>
                  </m:oMath>
                </a14:m>
                <a:endParaRPr lang="en-US" sz="4000">
                  <a:effectLs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896600" y="3619500"/>
                <a:ext cx="6324600" cy="5016758"/>
              </a:xfrm>
              <a:prstGeom prst="rect">
                <a:avLst/>
              </a:prstGeom>
              <a:blipFill>
                <a:blip r:embed="rId9"/>
                <a:stretch>
                  <a:fillRect l="-3472" b="-2066"/>
                </a:stretch>
              </a:blipFill>
            </p:spPr>
            <p:txBody>
              <a:bodyPr/>
              <a:lstStyle/>
              <a:p>
                <a:r>
                  <a:rPr lang="en-US">
                    <a:noFill/>
                  </a:rPr>
                  <a:t> </a:t>
                </a:r>
              </a:p>
            </p:txBody>
          </p:sp>
        </mc:Fallback>
      </mc:AlternateContent>
      <p:sp>
        <p:nvSpPr>
          <p:cNvPr id="13" name="Right Arrow 12"/>
          <p:cNvSpPr/>
          <p:nvPr/>
        </p:nvSpPr>
        <p:spPr>
          <a:xfrm>
            <a:off x="10134600" y="3941051"/>
            <a:ext cx="557793"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637754"/>
      </p:ext>
    </p:extLst>
  </p:cSld>
  <p:clrMapOvr>
    <a:masterClrMapping/>
  </p:clrMapOvr>
  <mc:AlternateContent xmlns:mc="http://schemas.openxmlformats.org/markup-compatibility/2006" xmlns:p14="http://schemas.microsoft.com/office/powerpoint/2010/main">
    <mc:Choice Requires="p14">
      <p:transition spd="med" p14:dur="700">
        <p:cover/>
      </p:transition>
    </mc:Choice>
    <mc:Fallback xmlns="">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left)">
                                      <p:cBhvr>
                                        <p:cTn id="20" dur="500"/>
                                        <p:tgtEl>
                                          <p:spTgt spid="12">
                                            <p:txEl>
                                              <p:pRg st="0" end="0"/>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up)">
                                      <p:cBhvr>
                                        <p:cTn id="24" dur="500"/>
                                        <p:tgtEl>
                                          <p:spTgt spid="12">
                                            <p:txEl>
                                              <p:pRg st="1" end="1"/>
                                            </p:txEl>
                                          </p:spTgt>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wipe(up)">
                                      <p:cBhvr>
                                        <p:cTn id="28" dur="500"/>
                                        <p:tgtEl>
                                          <p:spTgt spid="12">
                                            <p:txEl>
                                              <p:pRg st="2" end="2"/>
                                            </p:txEl>
                                          </p:spTgt>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wipe(up)">
                                      <p:cBhvr>
                                        <p:cTn id="32" dur="500"/>
                                        <p:tgtEl>
                                          <p:spTgt spid="12">
                                            <p:txEl>
                                              <p:pRg st="3" end="3"/>
                                            </p:txEl>
                                          </p:spTgt>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12">
                                            <p:txEl>
                                              <p:pRg st="4" end="4"/>
                                            </p:txEl>
                                          </p:spTgt>
                                        </p:tgtEl>
                                        <p:attrNameLst>
                                          <p:attrName>style.visibility</p:attrName>
                                        </p:attrNameLst>
                                      </p:cBhvr>
                                      <p:to>
                                        <p:strVal val="visible"/>
                                      </p:to>
                                    </p:set>
                                    <p:animEffect transition="in" filter="wipe(up)">
                                      <p:cBhvr>
                                        <p:cTn id="36"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7" name="Freeform 20"/>
          <p:cNvSpPr/>
          <p:nvPr/>
        </p:nvSpPr>
        <p:spPr>
          <a:xfrm>
            <a:off x="-327171" y="77178"/>
            <a:ext cx="1654743" cy="1582583"/>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8" name="Freeform 20"/>
          <p:cNvSpPr/>
          <p:nvPr/>
        </p:nvSpPr>
        <p:spPr>
          <a:xfrm flipH="1">
            <a:off x="16279946" y="8343900"/>
            <a:ext cx="2259355" cy="2179178"/>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11" name="Rectangle 10"/>
          <p:cNvSpPr/>
          <p:nvPr/>
        </p:nvSpPr>
        <p:spPr>
          <a:xfrm>
            <a:off x="1787897" y="299978"/>
            <a:ext cx="14976103" cy="286232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10.19 </a:t>
            </a:r>
            <a:r>
              <a:rPr kumimoji="0" lang="en-US" sz="4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tr123)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Gọi tên đỉnh, cạnh bên, cạnh đáy, đường cao và một trung đoạn của hình chóp tam giác đều, hình chóp tứ giác đều trong Hình 10.35.</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1"/>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Rectangle 11"/>
              <p:cNvSpPr/>
              <p:nvPr/>
            </p:nvSpPr>
            <p:spPr>
              <a:xfrm>
                <a:off x="9982200" y="3619500"/>
                <a:ext cx="6705600" cy="5016758"/>
              </a:xfrm>
              <a:prstGeom prst="rect">
                <a:avLst/>
              </a:prstGeom>
            </p:spPr>
            <p:txBody>
              <a:bodyPr wrap="square">
                <a:spAutoFit/>
              </a:bodyPr>
              <a:lstStyle/>
              <a:p>
                <a:pPr algn="just">
                  <a:lnSpc>
                    <a:spcPct val="150000"/>
                  </a:lnSpc>
                  <a:spcBef>
                    <a:spcPts val="300"/>
                  </a:spcBef>
                  <a:spcAft>
                    <a:spcPts val="300"/>
                  </a:spcAft>
                </a:pPr>
                <a:r>
                  <a:rPr lang="vi-VN" sz="4000" smtClean="0">
                    <a:latin typeface="Arial" panose="020B0604020202020204" pitchFamily="34" charset="0"/>
                    <a:ea typeface="Calibri" panose="020F0502020204030204" pitchFamily="34" charset="0"/>
                    <a:cs typeface="Arial" panose="020B0604020202020204" pitchFamily="34" charset="0"/>
                  </a:rPr>
                  <a:t>Hình chóp tứ giác đều</a:t>
                </a:r>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300"/>
                  </a:spcBef>
                  <a:spcAft>
                    <a:spcPts val="300"/>
                  </a:spcAft>
                  <a:buFontTx/>
                  <a:buChar char="-"/>
                </a:pPr>
                <a:r>
                  <a:rPr lang="vi-VN" sz="4000" smtClean="0">
                    <a:effectLst/>
                    <a:latin typeface="Arial" panose="020B0604020202020204" pitchFamily="34" charset="0"/>
                    <a:ea typeface="Calibri" panose="020F0502020204030204" pitchFamily="34" charset="0"/>
                    <a:cs typeface="Arial" panose="020B0604020202020204" pitchFamily="34" charset="0"/>
                  </a:rPr>
                  <a:t>Đỉnh</a:t>
                </a:r>
                <a:r>
                  <a:rPr lang="vi-VN"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𝑆</m:t>
                    </m:r>
                  </m:oMath>
                </a14:m>
                <a:endParaRPr lang="en-US" sz="4000" smtClean="0">
                  <a:effectLst/>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vi-VN" sz="4000" smtClean="0">
                    <a:effectLst/>
                    <a:latin typeface="Arial" panose="020B0604020202020204" pitchFamily="34" charset="0"/>
                    <a:ea typeface="Calibri" panose="020F0502020204030204" pitchFamily="34" charset="0"/>
                    <a:cs typeface="Arial" panose="020B0604020202020204" pitchFamily="34" charset="0"/>
                  </a:rPr>
                  <a:t>Cạnh </a:t>
                </a:r>
                <a:r>
                  <a:rPr lang="vi-VN" sz="4000">
                    <a:effectLst/>
                    <a:latin typeface="Arial" panose="020B0604020202020204" pitchFamily="34" charset="0"/>
                    <a:ea typeface="Calibri" panose="020F0502020204030204" pitchFamily="34" charset="0"/>
                    <a:cs typeface="Arial" panose="020B0604020202020204" pitchFamily="34" charset="0"/>
                  </a:rPr>
                  <a:t>bên: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𝑆𝐴</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𝑆𝐵</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𝑆𝐶</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𝑆𝐷</m:t>
                    </m:r>
                  </m:oMath>
                </a14:m>
                <a:endParaRPr lang="en-US" sz="4000" smtClean="0">
                  <a:effectLst/>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en-US" sz="4000" smtClean="0">
                    <a:effectLst/>
                    <a:latin typeface="Arial" panose="020B0604020202020204" pitchFamily="34" charset="0"/>
                    <a:ea typeface="Calibri" panose="020F0502020204030204" pitchFamily="34" charset="0"/>
                    <a:cs typeface="Arial" panose="020B0604020202020204" pitchFamily="34" charset="0"/>
                  </a:rPr>
                  <a:t> </a:t>
                </a:r>
                <a:r>
                  <a:rPr lang="en-US" sz="4000">
                    <a:effectLst/>
                    <a:latin typeface="Arial" panose="020B0604020202020204" pitchFamily="34" charset="0"/>
                    <a:ea typeface="Calibri" panose="020F0502020204030204" pitchFamily="34" charset="0"/>
                    <a:cs typeface="Arial" panose="020B0604020202020204" pitchFamily="34" charset="0"/>
                  </a:rPr>
                  <a:t>Cạnh đáy: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𝐶𝐷</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𝐴𝐷</m:t>
                    </m:r>
                  </m:oMath>
                </a14:m>
                <a:endParaRPr lang="en-US" sz="4000" smtClean="0">
                  <a:effectLst/>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en-US" sz="4000" smtClean="0">
                    <a:effectLst/>
                    <a:latin typeface="Arial" panose="020B0604020202020204" pitchFamily="34" charset="0"/>
                    <a:ea typeface="Calibri" panose="020F0502020204030204" pitchFamily="34" charset="0"/>
                    <a:cs typeface="Arial" panose="020B0604020202020204" pitchFamily="34" charset="0"/>
                  </a:rPr>
                  <a:t>Đường </a:t>
                </a:r>
                <a:r>
                  <a:rPr lang="en-US" sz="4000">
                    <a:effectLst/>
                    <a:latin typeface="Arial" panose="020B0604020202020204" pitchFamily="34" charset="0"/>
                    <a:ea typeface="Calibri" panose="020F0502020204030204" pitchFamily="34" charset="0"/>
                    <a:cs typeface="Arial" panose="020B0604020202020204" pitchFamily="34" charset="0"/>
                  </a:rPr>
                  <a:t>cao: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𝑆𝐼</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9982200" y="3619500"/>
                <a:ext cx="6705600" cy="5016758"/>
              </a:xfrm>
              <a:prstGeom prst="rect">
                <a:avLst/>
              </a:prstGeom>
              <a:blipFill>
                <a:blip r:embed="rId7"/>
                <a:stretch>
                  <a:fillRect l="-3273" b="-2066"/>
                </a:stretch>
              </a:blipFill>
            </p:spPr>
            <p:txBody>
              <a:bodyPr/>
              <a:lstStyle/>
              <a:p>
                <a:r>
                  <a:rPr lang="en-US">
                    <a:noFill/>
                  </a:rPr>
                  <a:t> </a:t>
                </a:r>
              </a:p>
            </p:txBody>
          </p:sp>
        </mc:Fallback>
      </mc:AlternateContent>
      <p:sp>
        <p:nvSpPr>
          <p:cNvPr id="13" name="Right Arrow 12"/>
          <p:cNvSpPr/>
          <p:nvPr/>
        </p:nvSpPr>
        <p:spPr>
          <a:xfrm>
            <a:off x="9195807" y="3941051"/>
            <a:ext cx="557793"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Effect>
                      <a14:brightnessContrast contrast="-20000"/>
                    </a14:imgEffect>
                  </a14:imgLayer>
                </a14:imgProps>
              </a:ext>
            </a:extLst>
          </a:blip>
          <a:stretch>
            <a:fillRect/>
          </a:stretch>
        </p:blipFill>
        <p:spPr>
          <a:xfrm>
            <a:off x="1184800" y="3619500"/>
            <a:ext cx="7197200" cy="5181600"/>
          </a:xfrm>
          <a:prstGeom prst="rect">
            <a:avLst/>
          </a:prstGeom>
        </p:spPr>
      </p:pic>
    </p:spTree>
    <p:extLst>
      <p:ext uri="{BB962C8B-B14F-4D97-AF65-F5344CB8AC3E}">
        <p14:creationId xmlns:p14="http://schemas.microsoft.com/office/powerpoint/2010/main" val="119308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down)">
                                      <p:cBhvr>
                                        <p:cTn id="15" dur="500"/>
                                        <p:tgtEl>
                                          <p:spTgt spid="12">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500"/>
                                        <p:tgtEl>
                                          <p:spTgt spid="12">
                                            <p:txEl>
                                              <p:pRg st="1" end="1"/>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Effect transition="in" filter="fade">
                                      <p:cBhvr>
                                        <p:cTn id="23" dur="500"/>
                                        <p:tgtEl>
                                          <p:spTgt spid="12">
                                            <p:txEl>
                                              <p:pRg st="2" end="2"/>
                                            </p:txEl>
                                          </p:spTgt>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500"/>
                                        <p:tgtEl>
                                          <p:spTgt spid="12">
                                            <p:txEl>
                                              <p:pRg st="3" end="3"/>
                                            </p:txEl>
                                          </p:spTgt>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fade">
                                      <p:cBhvr>
                                        <p:cTn id="31"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9" name="Rectangle 18"/>
          <p:cNvSpPr/>
          <p:nvPr/>
        </p:nvSpPr>
        <p:spPr>
          <a:xfrm>
            <a:off x="495300" y="114300"/>
            <a:ext cx="17335500" cy="165167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10.20 </a:t>
            </a:r>
            <a:r>
              <a:rPr kumimoji="0" lang="en-US" sz="3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tr123)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Tính diện tích xung quanh của hình chóp tam giác đều, hình chóp tứ giác đều trong Hình 10.36</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20"/>
          <p:cNvPicPr>
            <a:picLocks noChangeAspect="1"/>
          </p:cNvPicPr>
          <p:nvPr/>
        </p:nvPicPr>
        <p:blipFill>
          <a:blip r:embed="rId4"/>
          <a:stretch>
            <a:fillRect/>
          </a:stretch>
        </p:blipFill>
        <p:spPr>
          <a:xfrm rot="20553233">
            <a:off x="16847035" y="9082573"/>
            <a:ext cx="1779880" cy="157048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257800" y="2619117"/>
                <a:ext cx="12649200" cy="7532318"/>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 Nửa chu vi của tam giác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𝐴𝐵𝐶</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là</a:t>
                </a:r>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t>
                </a:r>
                <a:endParaRPr kumimoji="0" lang="en-US" sz="3600" b="0" i="1"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buClrTx/>
                  <a:buSzTx/>
                  <a:buFontTx/>
                  <a:buNone/>
                  <a:tabLst/>
                  <a:defRPr/>
                </a:pP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12</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12</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12</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2</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18</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(đvđd).</a:t>
                </a:r>
              </a:p>
              <a:p>
                <a:pPr lvl="0" algn="just">
                  <a:lnSpc>
                    <a:spcPct val="150000"/>
                  </a:lnSpc>
                </a:pPr>
                <a:r>
                  <a:rPr kumimoji="0" lang="en-US" sz="3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Ta có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𝐵𝐻</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𝐻𝐴</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m:t>
                    </m:r>
                    <m:f>
                      <m:f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ctrlPr>
                      </m:fPr>
                      <m:num>
                        <m:r>
                          <a:rPr lang="en-US" sz="3600" i="1">
                            <a:solidFill>
                              <a:srgbClr val="000000"/>
                            </a:solidFill>
                            <a:latin typeface="Cambria Math" panose="02040503050406030204" pitchFamily="18" charset="0"/>
                            <a:cs typeface="Arial" panose="020B0604020202020204" pitchFamily="34" charset="0"/>
                          </a:rPr>
                          <m:t>𝐴𝐵</m:t>
                        </m:r>
                      </m:num>
                      <m:den>
                        <m:r>
                          <a:rPr lang="en-US" sz="3600" i="1">
                            <a:solidFill>
                              <a:srgbClr val="000000"/>
                            </a:solidFill>
                            <a:latin typeface="Cambria Math" panose="02040503050406030204" pitchFamily="18" charset="0"/>
                            <a:cs typeface="Arial" panose="020B0604020202020204" pitchFamily="34" charset="0"/>
                          </a:rPr>
                          <m:t>2</m:t>
                        </m:r>
                      </m:den>
                    </m:f>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m:t>
                    </m:r>
                    <m:f>
                      <m:f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ctrlPr>
                      </m:fPr>
                      <m:num>
                        <m:r>
                          <a:rPr lang="en-US" sz="3600" i="1">
                            <a:solidFill>
                              <a:srgbClr val="000000"/>
                            </a:solidFill>
                            <a:latin typeface="Cambria Math" panose="02040503050406030204" pitchFamily="18" charset="0"/>
                            <a:cs typeface="Arial" panose="020B0604020202020204" pitchFamily="34" charset="0"/>
                          </a:rPr>
                          <m:t>12</m:t>
                        </m:r>
                      </m:num>
                      <m:den>
                        <m:r>
                          <a:rPr lang="en-US" sz="3600" i="1">
                            <a:solidFill>
                              <a:srgbClr val="000000"/>
                            </a:solidFill>
                            <a:latin typeface="Cambria Math" panose="02040503050406030204" pitchFamily="18" charset="0"/>
                            <a:cs typeface="Arial" panose="020B0604020202020204" pitchFamily="34" charset="0"/>
                          </a:rPr>
                          <m:t>2</m:t>
                        </m:r>
                      </m:den>
                    </m:f>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6</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(đ</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𝑣</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đ</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𝑑</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m:t>
                    </m:r>
                  </m:oMath>
                </a14:m>
                <a:endParaRPr kumimoji="0" lang="en-US" sz="36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a:p>
                <a:pPr algn="just">
                  <a:lnSpc>
                    <a:spcPct val="150000"/>
                  </a:lnSpc>
                </a:pPr>
                <a:r>
                  <a:rPr lang="en-US" sz="3600">
                    <a:solidFill>
                      <a:srgbClr val="000000"/>
                    </a:solidFill>
                    <a:latin typeface="Arial" panose="020B0604020202020204" pitchFamily="34" charset="0"/>
                    <a:cs typeface="Arial" panose="020B0604020202020204" pitchFamily="34" charset="0"/>
                  </a:rPr>
                  <a:t>Xét tam giác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𝐻𝐵𝐷</m:t>
                    </m:r>
                  </m:oMath>
                </a14:m>
                <a:r>
                  <a:rPr lang="en-US" sz="3600">
                    <a:solidFill>
                      <a:srgbClr val="000000"/>
                    </a:solidFill>
                    <a:latin typeface="Arial" panose="020B0604020202020204" pitchFamily="34" charset="0"/>
                    <a:cs typeface="Arial" panose="020B0604020202020204" pitchFamily="34" charset="0"/>
                  </a:rPr>
                  <a:t> vuông tại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𝐻</m:t>
                    </m:r>
                  </m:oMath>
                </a14:m>
                <a:r>
                  <a:rPr lang="en-US" sz="3600">
                    <a:solidFill>
                      <a:srgbClr val="000000"/>
                    </a:solidFill>
                    <a:latin typeface="Arial" panose="020B0604020202020204" pitchFamily="34" charset="0"/>
                    <a:cs typeface="Arial" panose="020B0604020202020204" pitchFamily="34" charset="0"/>
                  </a:rPr>
                  <a:t>, theo định lí Pythagore suy ra: </a:t>
                </a:r>
              </a:p>
              <a:p>
                <a:pPr algn="just">
                  <a:lnSpc>
                    <a:spcPct val="150000"/>
                  </a:lnSpc>
                </a:pPr>
                <a14:m>
                  <m:oMathPara xmlns:m="http://schemas.openxmlformats.org/officeDocument/2006/math">
                    <m:oMathParaPr>
                      <m:jc m:val="centerGroup"/>
                    </m:oMathParaPr>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𝐻𝐷</m:t>
                      </m:r>
                      <m:r>
                        <a:rPr lang="en-US" sz="3600" i="1" baseline="30000">
                          <a:solidFill>
                            <a:srgbClr val="000000"/>
                          </a:solidFill>
                          <a:latin typeface="Cambria Math" panose="02040503050406030204" pitchFamily="18" charset="0"/>
                          <a:cs typeface="Arial" panose="020B0604020202020204" pitchFamily="34" charset="0"/>
                        </a:rPr>
                        <m:t>2</m:t>
                      </m:r>
                      <m:r>
                        <a:rPr lang="en-US" sz="3600" i="1">
                          <a:solidFill>
                            <a:srgbClr val="000000"/>
                          </a:solidFill>
                          <a:latin typeface="Cambria Math" panose="02040503050406030204" pitchFamily="18" charset="0"/>
                          <a:cs typeface="Arial" panose="020B0604020202020204" pitchFamily="34" charset="0"/>
                        </a:rPr>
                        <m:t> = </m:t>
                      </m:r>
                      <m:r>
                        <a:rPr lang="en-US" sz="3600" i="1">
                          <a:solidFill>
                            <a:srgbClr val="000000"/>
                          </a:solidFill>
                          <a:latin typeface="Cambria Math" panose="02040503050406030204" pitchFamily="18" charset="0"/>
                          <a:cs typeface="Arial" panose="020B0604020202020204" pitchFamily="34" charset="0"/>
                        </a:rPr>
                        <m:t>𝐵𝐷</m:t>
                      </m:r>
                      <m:r>
                        <a:rPr lang="en-US" sz="3600" i="1" baseline="30000">
                          <a:solidFill>
                            <a:srgbClr val="000000"/>
                          </a:solidFill>
                          <a:latin typeface="Cambria Math" panose="02040503050406030204" pitchFamily="18" charset="0"/>
                          <a:cs typeface="Arial" panose="020B0604020202020204" pitchFamily="34" charset="0"/>
                        </a:rPr>
                        <m:t>2</m:t>
                      </m:r>
                      <m:r>
                        <a:rPr lang="en-US" sz="3600" i="1">
                          <a:solidFill>
                            <a:srgbClr val="000000"/>
                          </a:solidFill>
                          <a:latin typeface="Cambria Math" panose="02040503050406030204" pitchFamily="18" charset="0"/>
                          <a:cs typeface="Arial" panose="020B0604020202020204" pitchFamily="34" charset="0"/>
                        </a:rPr>
                        <m:t> – </m:t>
                      </m:r>
                      <m:r>
                        <a:rPr lang="en-US" sz="3600" i="1">
                          <a:solidFill>
                            <a:srgbClr val="000000"/>
                          </a:solidFill>
                          <a:latin typeface="Cambria Math" panose="02040503050406030204" pitchFamily="18" charset="0"/>
                          <a:cs typeface="Arial" panose="020B0604020202020204" pitchFamily="34" charset="0"/>
                        </a:rPr>
                        <m:t>𝐵𝐻</m:t>
                      </m:r>
                      <m:r>
                        <a:rPr lang="en-US" sz="3600" i="1" baseline="30000">
                          <a:solidFill>
                            <a:srgbClr val="000000"/>
                          </a:solidFill>
                          <a:latin typeface="Cambria Math" panose="02040503050406030204" pitchFamily="18" charset="0"/>
                          <a:cs typeface="Arial" panose="020B0604020202020204" pitchFamily="34" charset="0"/>
                        </a:rPr>
                        <m:t>2</m:t>
                      </m:r>
                      <m:r>
                        <a:rPr lang="en-US" sz="3600" i="1">
                          <a:solidFill>
                            <a:srgbClr val="000000"/>
                          </a:solidFill>
                          <a:latin typeface="Cambria Math" panose="02040503050406030204" pitchFamily="18" charset="0"/>
                          <a:cs typeface="Arial" panose="020B0604020202020204" pitchFamily="34" charset="0"/>
                        </a:rPr>
                        <m:t> = </m:t>
                      </m:r>
                      <m:r>
                        <a:rPr lang="en-US" sz="3600" i="1">
                          <a:solidFill>
                            <a:srgbClr val="000000"/>
                          </a:solidFill>
                          <a:latin typeface="Cambria Math" panose="02040503050406030204" pitchFamily="18" charset="0"/>
                          <a:cs typeface="Arial" panose="020B0604020202020204" pitchFamily="34" charset="0"/>
                        </a:rPr>
                        <m:t>82</m:t>
                      </m:r>
                      <m:r>
                        <a:rPr lang="en-US" sz="3600" i="1">
                          <a:solidFill>
                            <a:srgbClr val="000000"/>
                          </a:solidFill>
                          <a:latin typeface="Cambria Math" panose="02040503050406030204" pitchFamily="18" charset="0"/>
                          <a:cs typeface="Arial" panose="020B0604020202020204" pitchFamily="34" charset="0"/>
                        </a:rPr>
                        <m:t> – </m:t>
                      </m:r>
                      <m:r>
                        <a:rPr lang="en-US" sz="3600" i="1">
                          <a:solidFill>
                            <a:srgbClr val="000000"/>
                          </a:solidFill>
                          <a:latin typeface="Cambria Math" panose="02040503050406030204" pitchFamily="18" charset="0"/>
                          <a:cs typeface="Arial" panose="020B0604020202020204" pitchFamily="34" charset="0"/>
                        </a:rPr>
                        <m:t>62</m:t>
                      </m:r>
                      <m:r>
                        <a:rPr lang="en-US" sz="3600" i="1">
                          <a:solidFill>
                            <a:srgbClr val="000000"/>
                          </a:solidFill>
                          <a:latin typeface="Cambria Math" panose="02040503050406030204" pitchFamily="18" charset="0"/>
                          <a:cs typeface="Arial" panose="020B0604020202020204" pitchFamily="34" charset="0"/>
                        </a:rPr>
                        <m:t> = </m:t>
                      </m:r>
                      <m:r>
                        <a:rPr lang="en-US" sz="3600" i="1">
                          <a:solidFill>
                            <a:srgbClr val="000000"/>
                          </a:solidFill>
                          <a:latin typeface="Cambria Math" panose="02040503050406030204" pitchFamily="18" charset="0"/>
                          <a:cs typeface="Arial" panose="020B0604020202020204" pitchFamily="34" charset="0"/>
                        </a:rPr>
                        <m:t>28</m:t>
                      </m:r>
                      <m:r>
                        <a:rPr lang="en-US" sz="3600" i="1">
                          <a:solidFill>
                            <a:srgbClr val="000000"/>
                          </a:solidFill>
                          <a:latin typeface="Cambria Math" panose="02040503050406030204" pitchFamily="18" charset="0"/>
                          <a:cs typeface="Arial" panose="020B0604020202020204" pitchFamily="34" charset="0"/>
                        </a:rPr>
                        <m:t>.</m:t>
                      </m:r>
                    </m:oMath>
                  </m:oMathPara>
                </a14:m>
                <a:endParaRPr lang="en-US" sz="3600">
                  <a:solidFill>
                    <a:srgbClr val="000000"/>
                  </a:solidFill>
                  <a:latin typeface="Arial" panose="020B0604020202020204" pitchFamily="34" charset="0"/>
                  <a:cs typeface="Arial" panose="020B0604020202020204" pitchFamily="34" charset="0"/>
                </a:endParaRPr>
              </a:p>
              <a:p>
                <a:pPr algn="just">
                  <a:lnSpc>
                    <a:spcPct val="150000"/>
                  </a:lnSpc>
                </a:pPr>
                <a:r>
                  <a:rPr lang="en-US" sz="3600">
                    <a:solidFill>
                      <a:srgbClr val="000000"/>
                    </a:solidFill>
                    <a:latin typeface="Arial" panose="020B0604020202020204" pitchFamily="34" charset="0"/>
                    <a:cs typeface="Arial" panose="020B0604020202020204" pitchFamily="34" charset="0"/>
                  </a:rPr>
                  <a:t>Suy ra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𝐻𝐷</m:t>
                    </m:r>
                    <m:r>
                      <a:rPr lang="en-US" sz="3600" i="1" smtClean="0">
                        <a:solidFill>
                          <a:srgbClr val="000000"/>
                        </a:solidFill>
                        <a:latin typeface="Cambria Math" panose="02040503050406030204" pitchFamily="18" charset="0"/>
                        <a:cs typeface="Arial" panose="020B0604020202020204" pitchFamily="34" charset="0"/>
                      </a:rPr>
                      <m:t> =</m:t>
                    </m:r>
                    <m:rad>
                      <m:radPr>
                        <m:degHide m:val="on"/>
                        <m:ctrlPr>
                          <a:rPr lang="en-US" sz="3600" i="1">
                            <a:latin typeface="Cambria Math" panose="02040503050406030204" pitchFamily="18" charset="0"/>
                            <a:ea typeface="Calibri" panose="020F0502020204030204" pitchFamily="34" charset="0"/>
                            <a:cs typeface="Times New Roman" panose="02020603050405020304" pitchFamily="18" charset="0"/>
                          </a:rPr>
                        </m:ctrlPr>
                      </m:radPr>
                      <m:deg/>
                      <m:e>
                        <m:r>
                          <a:rPr lang="vi-VN" sz="3600" i="1">
                            <a:effectLst/>
                            <a:latin typeface="Cambria Math" panose="02040503050406030204" pitchFamily="18" charset="0"/>
                            <a:ea typeface="Calibri" panose="020F0502020204030204" pitchFamily="34" charset="0"/>
                            <a:cs typeface="Times New Roman" panose="02020603050405020304" pitchFamily="18" charset="0"/>
                          </a:rPr>
                          <m:t>28</m:t>
                        </m:r>
                      </m:e>
                    </m:rad>
                    <m:r>
                      <a:rPr lang="vi-VN" sz="36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3600">
                    <a:solidFill>
                      <a:srgbClr val="000000"/>
                    </a:solidFill>
                    <a:latin typeface="Arial" panose="020B0604020202020204" pitchFamily="34" charset="0"/>
                    <a:cs typeface="Arial" panose="020B0604020202020204" pitchFamily="34" charset="0"/>
                  </a:rPr>
                  <a:t>(đvđd).</a:t>
                </a:r>
              </a:p>
              <a:p>
                <a:pPr algn="just">
                  <a:lnSpc>
                    <a:spcPct val="150000"/>
                  </a:lnSpc>
                </a:pPr>
                <a:r>
                  <a:rPr lang="en-US" sz="3600">
                    <a:solidFill>
                      <a:srgbClr val="000000"/>
                    </a:solidFill>
                    <a:latin typeface="Arial" panose="020B0604020202020204" pitchFamily="34" charset="0"/>
                    <a:cs typeface="Arial" panose="020B0604020202020204" pitchFamily="34" charset="0"/>
                  </a:rPr>
                  <a:t>Diện tích xung quanh của hình chóp tam giác đều là </a:t>
                </a:r>
              </a:p>
              <a:p>
                <a:pPr algn="ctr">
                  <a:lnSpc>
                    <a:spcPct val="150000"/>
                  </a:lnSpc>
                </a:pPr>
                <a:r>
                  <a:rPr lang="en-US" sz="3600">
                    <a:solidFill>
                      <a:srgbClr val="000000"/>
                    </a:solidFill>
                    <a:latin typeface="Arial" panose="020B0604020202020204" pitchFamily="34" charset="0"/>
                    <a:cs typeface="Arial" panose="020B0604020202020204" pitchFamily="34" charset="0"/>
                  </a:rPr>
                  <a: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vi-VN" sz="36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vi-VN" sz="3600" i="1">
                            <a:effectLst/>
                            <a:latin typeface="Cambria Math" panose="02040503050406030204" pitchFamily="18" charset="0"/>
                            <a:ea typeface="Calibri" panose="020F0502020204030204" pitchFamily="34" charset="0"/>
                            <a:cs typeface="Times New Roman" panose="02020603050405020304" pitchFamily="18" charset="0"/>
                          </a:rPr>
                          <m:t>𝑥𝑞</m:t>
                        </m:r>
                      </m:sub>
                    </m:sSub>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𝑝</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𝑑</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18</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600" i="1">
                            <a:latin typeface="Cambria Math" panose="02040503050406030204" pitchFamily="18" charset="0"/>
                            <a:ea typeface="Calibri" panose="020F0502020204030204" pitchFamily="34" charset="0"/>
                            <a:cs typeface="Times New Roman" panose="02020603050405020304" pitchFamily="18" charset="0"/>
                          </a:rPr>
                        </m:ctrlPr>
                      </m:radPr>
                      <m:deg/>
                      <m:e>
                        <m:r>
                          <a:rPr lang="vi-VN" sz="3600" i="1">
                            <a:latin typeface="Cambria Math" panose="02040503050406030204" pitchFamily="18" charset="0"/>
                            <a:ea typeface="Calibri" panose="020F0502020204030204" pitchFamily="34" charset="0"/>
                            <a:cs typeface="Times New Roman" panose="02020603050405020304" pitchFamily="18" charset="0"/>
                          </a:rPr>
                          <m:t>28</m:t>
                        </m:r>
                      </m:e>
                    </m:rad>
                    <m:r>
                      <a:rPr lang="en-US" sz="3600" b="0" i="1" smtClean="0">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18</m:t>
                    </m:r>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600" i="1">
                            <a:effectLst/>
                            <a:latin typeface="Cambria Math" panose="02040503050406030204" pitchFamily="18" charset="0"/>
                            <a:ea typeface="Calibri" panose="020F0502020204030204" pitchFamily="34" charset="0"/>
                            <a:cs typeface="Times New Roman" panose="02020603050405020304" pitchFamily="18" charset="0"/>
                          </a:rPr>
                          <m:t>28</m:t>
                        </m:r>
                      </m:e>
                    </m:rad>
                  </m:oMath>
                </a14:m>
                <a:r>
                  <a:rPr lang="en-US" sz="3600">
                    <a:solidFill>
                      <a:srgbClr val="000000"/>
                    </a:solidFill>
                    <a:latin typeface="Arial" panose="020B0604020202020204" pitchFamily="34" charset="0"/>
                    <a:cs typeface="Arial" panose="020B0604020202020204" pitchFamily="34" charset="0"/>
                  </a:rPr>
                  <a:t> (đvdt</a:t>
                </a:r>
                <a:r>
                  <a:rPr lang="en-US" sz="3600" smtClean="0">
                    <a:solidFill>
                      <a:srgbClr val="000000"/>
                    </a:solidFill>
                    <a:latin typeface="Arial" panose="020B0604020202020204" pitchFamily="34" charset="0"/>
                    <a:cs typeface="Arial" panose="020B0604020202020204" pitchFamily="34" charset="0"/>
                  </a:rPr>
                  <a:t>).</a:t>
                </a:r>
                <a:endParaRPr lang="en-US" sz="3600">
                  <a:solidFill>
                    <a:srgbClr val="000000"/>
                  </a:solidFill>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257800" y="2619117"/>
                <a:ext cx="12649200" cy="7532318"/>
              </a:xfrm>
              <a:prstGeom prst="rect">
                <a:avLst/>
              </a:prstGeom>
              <a:blipFill>
                <a:blip r:embed="rId5"/>
                <a:stretch>
                  <a:fillRect l="-1494" r="-48" b="-243"/>
                </a:stretch>
              </a:blipFill>
            </p:spPr>
            <p:txBody>
              <a:bodyPr/>
              <a:lstStyle/>
              <a:p>
                <a:r>
                  <a:rPr lang="en-US">
                    <a:noFill/>
                  </a:rPr>
                  <a:t> </a:t>
                </a:r>
              </a:p>
            </p:txBody>
          </p:sp>
        </mc:Fallback>
      </mc:AlternateContent>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Lst>
          </a:blip>
          <a:stretch>
            <a:fillRect/>
          </a:stretch>
        </p:blipFill>
        <p:spPr>
          <a:xfrm>
            <a:off x="566301" y="2868982"/>
            <a:ext cx="4081899" cy="5390044"/>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98186">
            <a:off x="-100450" y="9218069"/>
            <a:ext cx="1565905" cy="1095663"/>
          </a:xfrm>
          <a:prstGeom prst="rect">
            <a:avLst/>
          </a:prstGeom>
        </p:spPr>
      </p:pic>
      <p:sp>
        <p:nvSpPr>
          <p:cNvPr id="9" name="Rectangle 8"/>
          <p:cNvSpPr/>
          <p:nvPr/>
        </p:nvSpPr>
        <p:spPr>
          <a:xfrm>
            <a:off x="9525000" y="1866900"/>
            <a:ext cx="1239443" cy="661720"/>
          </a:xfrm>
          <a:prstGeom prst="rect">
            <a:avLst/>
          </a:prstGeom>
        </p:spPr>
        <p:txBody>
          <a:bodyPr wrap="none">
            <a:spAutoFit/>
          </a:bodyPr>
          <a:lstStyle/>
          <a:p>
            <a:pPr lvl="0" algn="ctr">
              <a:defRPr/>
            </a:pPr>
            <a:r>
              <a:rPr lang="en-US" sz="3700" b="1" i="1">
                <a:solidFill>
                  <a:schemeClr val="tx2"/>
                </a:solidFill>
                <a:latin typeface="Arial" panose="020B0604020202020204" pitchFamily="34" charset="0"/>
                <a:cs typeface="Arial" panose="020B0604020202020204" pitchFamily="34" charset="0"/>
              </a:rPr>
              <a:t>Giải:</a:t>
            </a:r>
            <a:endParaRPr lang="en-US" sz="3700" b="1" i="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00644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2" dur="500"/>
                                        <p:tgtEl>
                                          <p:spTgt spid="5">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500"/>
                                        <p:tgtEl>
                                          <p:spTgt spid="5">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fade">
                                      <p:cBhvr>
                                        <p:cTn id="38" dur="500"/>
                                        <p:tgtEl>
                                          <p:spTgt spid="5">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Effect transition="in" filter="barn(inVertical)">
                                      <p:cBhvr>
                                        <p:cTn id="43" dur="500"/>
                                        <p:tgtEl>
                                          <p:spTgt spid="5">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Effect transition="in" filter="wipe(up)">
                                      <p:cBhvr>
                                        <p:cTn id="48" dur="500"/>
                                        <p:tgtEl>
                                          <p:spTgt spid="5">
                                            <p:txEl>
                                              <p:pRg st="6" end="6"/>
                                            </p:txEl>
                                          </p:spTgt>
                                        </p:tgtEl>
                                      </p:cBhvr>
                                    </p:animEffect>
                                  </p:childTnLst>
                                </p:cTn>
                              </p:par>
                              <p:par>
                                <p:cTn id="49" presetID="22" presetClass="entr" presetSubtype="1" fill="hold" nodeType="withEffect">
                                  <p:stCondLst>
                                    <p:cond delay="0"/>
                                  </p:stCondLst>
                                  <p:childTnLst>
                                    <p:set>
                                      <p:cBhvr>
                                        <p:cTn id="50" dur="1" fill="hold">
                                          <p:stCondLst>
                                            <p:cond delay="0"/>
                                          </p:stCondLst>
                                        </p:cTn>
                                        <p:tgtEl>
                                          <p:spTgt spid="5">
                                            <p:txEl>
                                              <p:pRg st="7" end="7"/>
                                            </p:txEl>
                                          </p:spTgt>
                                        </p:tgtEl>
                                        <p:attrNameLst>
                                          <p:attrName>style.visibility</p:attrName>
                                        </p:attrNameLst>
                                      </p:cBhvr>
                                      <p:to>
                                        <p:strVal val="visible"/>
                                      </p:to>
                                    </p:set>
                                    <p:animEffect transition="in" filter="wipe(up)">
                                      <p:cBhvr>
                                        <p:cTn id="51"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9" name="Rectangle 18"/>
          <p:cNvSpPr/>
          <p:nvPr/>
        </p:nvSpPr>
        <p:spPr>
          <a:xfrm>
            <a:off x="495300" y="114300"/>
            <a:ext cx="17335500" cy="165167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10.20 </a:t>
            </a:r>
            <a:r>
              <a:rPr kumimoji="0" lang="en-US" sz="3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tr123)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Tính diện tích xung quanh của hình chóp tam giác đều, hình chóp tứ giác đều trong Hình 10.36</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20"/>
          <p:cNvPicPr>
            <a:picLocks noChangeAspect="1"/>
          </p:cNvPicPr>
          <p:nvPr/>
        </p:nvPicPr>
        <p:blipFill>
          <a:blip r:embed="rId4"/>
          <a:stretch>
            <a:fillRect/>
          </a:stretch>
        </p:blipFill>
        <p:spPr>
          <a:xfrm rot="20553233">
            <a:off x="16847035" y="9082573"/>
            <a:ext cx="1779880" cy="157048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486400" y="2628900"/>
                <a:ext cx="12649200" cy="7431265"/>
              </a:xfrm>
              <a:prstGeom prst="rect">
                <a:avLst/>
              </a:prstGeom>
            </p:spPr>
            <p:txBody>
              <a:bodyPr wrap="square">
                <a:spAutoFit/>
              </a:bodyPr>
              <a:lstStyle/>
              <a:p>
                <a:pPr lvl="0" algn="just">
                  <a:lnSpc>
                    <a:spcPct val="150000"/>
                  </a:lnSpc>
                </a:pPr>
                <a:r>
                  <a:rPr lang="en-US" sz="3600" smtClean="0">
                    <a:solidFill>
                      <a:srgbClr val="000000"/>
                    </a:solidFill>
                    <a:latin typeface="Arial" panose="020B0604020202020204" pitchFamily="34" charset="0"/>
                    <a:cs typeface="Arial" panose="020B0604020202020204" pitchFamily="34" charset="0"/>
                  </a:rPr>
                  <a:t>b) Nửa chu vi hình vuông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𝐴𝐵𝐶𝐷</m:t>
                    </m:r>
                  </m:oMath>
                </a14:m>
                <a:r>
                  <a:rPr lang="en-US" sz="3600" smtClean="0">
                    <a:solidFill>
                      <a:srgbClr val="000000"/>
                    </a:solidFill>
                    <a:latin typeface="Arial" panose="020B0604020202020204" pitchFamily="34" charset="0"/>
                    <a:cs typeface="Arial" panose="020B0604020202020204" pitchFamily="34" charset="0"/>
                  </a:rPr>
                  <a:t> </a:t>
                </a:r>
                <a:r>
                  <a:rPr lang="en-US" sz="3600">
                    <a:solidFill>
                      <a:srgbClr val="000000"/>
                    </a:solidFill>
                    <a:latin typeface="Arial" panose="020B0604020202020204" pitchFamily="34" charset="0"/>
                    <a:cs typeface="Arial" panose="020B0604020202020204" pitchFamily="34" charset="0"/>
                  </a:rPr>
                  <a:t>là</a:t>
                </a:r>
                <a:r>
                  <a:rPr lang="en-US" sz="3600" smtClean="0">
                    <a:solidFill>
                      <a:srgbClr val="000000"/>
                    </a:solidFill>
                    <a:latin typeface="Arial" panose="020B0604020202020204" pitchFamily="34" charset="0"/>
                    <a:cs typeface="Arial" panose="020B0604020202020204" pitchFamily="34" charset="0"/>
                  </a:rPr>
                  <a:t>:</a:t>
                </a:r>
              </a:p>
              <a:p>
                <a:pPr lvl="0" algn="ctr">
                  <a:lnSpc>
                    <a:spcPct val="150000"/>
                  </a:lnSpc>
                </a:pPr>
                <a:r>
                  <a:rPr lang="en-US" sz="3600" smtClean="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(10 . 4) : 2 = 20 (đ</m:t>
                    </m:r>
                    <m:r>
                      <a:rPr lang="en-US" sz="3600" i="1">
                        <a:solidFill>
                          <a:srgbClr val="000000"/>
                        </a:solidFill>
                        <a:latin typeface="Cambria Math" panose="02040503050406030204" pitchFamily="18" charset="0"/>
                        <a:cs typeface="Arial" panose="020B0604020202020204" pitchFamily="34" charset="0"/>
                      </a:rPr>
                      <m:t>𝑣</m:t>
                    </m:r>
                    <m:r>
                      <a:rPr lang="en-US" sz="3600" i="1">
                        <a:solidFill>
                          <a:srgbClr val="000000"/>
                        </a:solidFill>
                        <a:latin typeface="Cambria Math" panose="02040503050406030204" pitchFamily="18" charset="0"/>
                        <a:cs typeface="Arial" panose="020B0604020202020204" pitchFamily="34" charset="0"/>
                      </a:rPr>
                      <m:t>đ</m:t>
                    </m:r>
                    <m:r>
                      <a:rPr lang="en-US" sz="3600" i="1">
                        <a:solidFill>
                          <a:srgbClr val="000000"/>
                        </a:solidFill>
                        <a:latin typeface="Cambria Math" panose="02040503050406030204" pitchFamily="18" charset="0"/>
                        <a:cs typeface="Arial" panose="020B0604020202020204" pitchFamily="34" charset="0"/>
                      </a:rPr>
                      <m:t>𝑑</m:t>
                    </m:r>
                    <m:r>
                      <a:rPr lang="en-US" sz="3600" i="1" smtClean="0">
                        <a:solidFill>
                          <a:srgbClr val="000000"/>
                        </a:solidFill>
                        <a:latin typeface="Cambria Math" panose="02040503050406030204" pitchFamily="18" charset="0"/>
                        <a:cs typeface="Arial" panose="020B0604020202020204" pitchFamily="34" charset="0"/>
                      </a:rPr>
                      <m:t>).</m:t>
                    </m:r>
                  </m:oMath>
                </a14:m>
                <a:endParaRPr lang="en-US" sz="3600" smtClean="0">
                  <a:solidFill>
                    <a:srgbClr val="000000"/>
                  </a:solidFill>
                  <a:latin typeface="Arial" panose="020B0604020202020204" pitchFamily="34" charset="0"/>
                  <a:cs typeface="Arial" panose="020B0604020202020204" pitchFamily="34" charset="0"/>
                </a:endParaRPr>
              </a:p>
              <a:p>
                <a:pPr lvl="0" algn="just">
                  <a:lnSpc>
                    <a:spcPct val="150000"/>
                  </a:lnSpc>
                </a:pPr>
                <a:r>
                  <a:rPr lang="en-US" sz="3600" smtClean="0">
                    <a:solidFill>
                      <a:srgbClr val="000000"/>
                    </a:solidFill>
                    <a:latin typeface="Arial" panose="020B0604020202020204" pitchFamily="34" charset="0"/>
                    <a:cs typeface="Arial" panose="020B0604020202020204" pitchFamily="34" charset="0"/>
                  </a:rPr>
                  <a:t>Ta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có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𝐶𝐻</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𝐻𝐷</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m:t>
                    </m:r>
                    <m:f>
                      <m:f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fPr>
                      <m:num>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𝐶𝐷</m:t>
                        </m:r>
                      </m:num>
                      <m:den>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2</m:t>
                        </m:r>
                      </m:den>
                    </m:f>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m:t>
                    </m:r>
                    <m:f>
                      <m:f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fPr>
                      <m:num>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1</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0</m:t>
                        </m:r>
                      </m:num>
                      <m:den>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2</m:t>
                        </m:r>
                      </m:den>
                    </m:f>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=5  (đ</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𝑣</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đ</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𝑑</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oMath>
                </a14:m>
                <a:endParaRPr kumimoji="0" lang="en-US"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Xét tam giác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𝑆𝐻𝐷</m:t>
                    </m:r>
                  </m:oMath>
                </a14:m>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vuông tại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𝐻</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theo định lí Pythagore suy ra: </a:t>
                </a: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𝑆𝐻</m:t>
                      </m:r>
                      <m:r>
                        <a:rPr kumimoji="0" lang="en-US" sz="3600" b="0" i="1" u="none" strike="noStrike" kern="1200" cap="none" spc="0" normalizeH="0" baseline="3000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𝑆</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𝐷</m:t>
                      </m:r>
                      <m:r>
                        <a:rPr kumimoji="0" lang="en-US" sz="3600" b="0" i="1" u="none" strike="noStrike" kern="1200" cap="none" spc="0" normalizeH="0" baseline="3000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 </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𝐻𝐷</m:t>
                      </m:r>
                      <m:r>
                        <a:rPr kumimoji="0" lang="en-US" sz="3600" b="0" i="1" u="none" strike="noStrike" kern="1200" cap="none" spc="0" normalizeH="0" baseline="3000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12</m:t>
                      </m:r>
                      <m:r>
                        <a:rPr kumimoji="0" lang="en-US" sz="3600" b="0" i="1" u="none" strike="noStrike" kern="1200" cap="none" spc="0" normalizeH="0" baseline="3000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5</m:t>
                      </m:r>
                      <m:r>
                        <a:rPr kumimoji="0" lang="en-US" sz="3600" b="0" i="1" u="none" strike="noStrike" kern="1200" cap="none" spc="0" normalizeH="0" baseline="3000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119</m:t>
                      </m:r>
                    </m:oMath>
                  </m:oMathPara>
                </a14:m>
                <a:endPar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Suy ra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𝑆𝐻</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m:t>
                    </m:r>
                    <m:rad>
                      <m:radPr>
                        <m:degHide m:val="on"/>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119</m:t>
                        </m:r>
                      </m:e>
                    </m:rad>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(đvđd).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Diện tích xung quanh của hình chóp tam giác đều là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e>
                      <m:sub>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𝑥𝑞</m:t>
                        </m:r>
                      </m:sub>
                    </m:sSub>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𝑝</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𝑑</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=20.</m:t>
                    </m:r>
                    <m:rad>
                      <m:radPr>
                        <m:degHide m:val="on"/>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119</m:t>
                        </m:r>
                      </m:e>
                    </m:rad>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=20</m:t>
                    </m:r>
                    <m:rad>
                      <m:radPr>
                        <m:degHide m:val="on"/>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119</m:t>
                        </m:r>
                      </m:e>
                    </m:rad>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(đvdt</a:t>
                </a:r>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486400" y="2628900"/>
                <a:ext cx="12649200" cy="7431265"/>
              </a:xfrm>
              <a:prstGeom prst="rect">
                <a:avLst/>
              </a:prstGeom>
              <a:blipFill>
                <a:blip r:embed="rId5"/>
                <a:stretch>
                  <a:fillRect l="-1446" b="-246"/>
                </a:stretch>
              </a:blipFill>
            </p:spPr>
            <p:txBody>
              <a:bodyPr/>
              <a:lstStyle/>
              <a:p>
                <a:r>
                  <a:rPr lang="en-US">
                    <a:noFill/>
                  </a:rPr>
                  <a:t> </a:t>
                </a:r>
              </a:p>
            </p:txBody>
          </p:sp>
        </mc:Fallback>
      </mc:AlternateContent>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98186">
            <a:off x="-100450" y="9218069"/>
            <a:ext cx="1565905" cy="1095663"/>
          </a:xfrm>
          <a:prstGeom prst="rect">
            <a:avLst/>
          </a:prstGeom>
        </p:spPr>
      </p:pic>
      <p:sp>
        <p:nvSpPr>
          <p:cNvPr id="9" name="Rectangle 8"/>
          <p:cNvSpPr/>
          <p:nvPr/>
        </p:nvSpPr>
        <p:spPr>
          <a:xfrm>
            <a:off x="9525000" y="1866900"/>
            <a:ext cx="1239443" cy="6617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0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7"/>
          <a:stretch>
            <a:fillRect/>
          </a:stretch>
        </p:blipFill>
        <p:spPr>
          <a:xfrm>
            <a:off x="339727" y="2897365"/>
            <a:ext cx="4658614" cy="4166195"/>
          </a:xfrm>
          <a:prstGeom prst="rect">
            <a:avLst/>
          </a:prstGeom>
        </p:spPr>
      </p:pic>
    </p:spTree>
    <p:extLst>
      <p:ext uri="{BB962C8B-B14F-4D97-AF65-F5344CB8AC3E}">
        <p14:creationId xmlns:p14="http://schemas.microsoft.com/office/powerpoint/2010/main" val="191196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down)">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0" dur="500"/>
                                        <p:tgtEl>
                                          <p:spTgt spid="5">
                                            <p:txEl>
                                              <p:pRg st="3" end="3"/>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3" dur="5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wipe(left)">
                                      <p:cBhvr>
                                        <p:cTn id="38" dur="5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fade">
                                      <p:cBhvr>
                                        <p:cTn id="43" dur="500"/>
                                        <p:tgtEl>
                                          <p:spTgt spid="5">
                                            <p:txEl>
                                              <p:pRg st="6" end="6"/>
                                            </p:txEl>
                                          </p:spTgt>
                                        </p:tgtEl>
                                      </p:cBhvr>
                                    </p:animEffect>
                                    <p:anim calcmode="lin" valueType="num">
                                      <p:cBhvr>
                                        <p:cTn id="44"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5" dur="500" fill="hold"/>
                                        <p:tgtEl>
                                          <p:spTgt spid="5">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xEl>
                                              <p:pRg st="7" end="7"/>
                                            </p:txEl>
                                          </p:spTgt>
                                        </p:tgtEl>
                                        <p:attrNameLst>
                                          <p:attrName>style.visibility</p:attrName>
                                        </p:attrNameLst>
                                      </p:cBhvr>
                                      <p:to>
                                        <p:strVal val="visible"/>
                                      </p:to>
                                    </p:set>
                                    <p:animEffect transition="in" filter="fade">
                                      <p:cBhvr>
                                        <p:cTn id="48" dur="500"/>
                                        <p:tgtEl>
                                          <p:spTgt spid="5">
                                            <p:txEl>
                                              <p:pRg st="7" end="7"/>
                                            </p:txEl>
                                          </p:spTgt>
                                        </p:tgtEl>
                                      </p:cBhvr>
                                    </p:animEffect>
                                    <p:anim calcmode="lin" valueType="num">
                                      <p:cBhvr>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0" dur="5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7" name="Freeform 20"/>
          <p:cNvSpPr/>
          <p:nvPr/>
        </p:nvSpPr>
        <p:spPr>
          <a:xfrm rot="17189618">
            <a:off x="-440555" y="64381"/>
            <a:ext cx="1668124" cy="156206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8" name="Freeform 20"/>
          <p:cNvSpPr/>
          <p:nvPr/>
        </p:nvSpPr>
        <p:spPr>
          <a:xfrm flipH="1">
            <a:off x="16168123" y="8107822"/>
            <a:ext cx="2259355" cy="2179178"/>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5" name="Rectangle 1"/>
          <p:cNvSpPr>
            <a:spLocks noChangeArrowheads="1"/>
          </p:cNvSpPr>
          <p:nvPr/>
        </p:nvSpPr>
        <p:spPr bwMode="auto">
          <a:xfrm>
            <a:off x="0" y="-51098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600"/>
          </a:p>
        </p:txBody>
      </p:sp>
      <p:sp>
        <p:nvSpPr>
          <p:cNvPr id="13" name="Rectangle 12"/>
          <p:cNvSpPr/>
          <p:nvPr/>
        </p:nvSpPr>
        <p:spPr>
          <a:xfrm>
            <a:off x="1673737" y="932597"/>
            <a:ext cx="15014063" cy="1938992"/>
          </a:xfrm>
          <a:prstGeom prst="rect">
            <a:avLst/>
          </a:prstGeom>
        </p:spPr>
        <p:txBody>
          <a:bodyPr wrap="square">
            <a:spAutoFit/>
          </a:bodyPr>
          <a:lstStyle/>
          <a:p>
            <a:pPr lvl="0" algn="just">
              <a:lnSpc>
                <a:spcPct val="150000"/>
              </a:lnSpc>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Bài 10.21 </a:t>
            </a:r>
            <a:r>
              <a:rPr kumimoji="0" lang="en-US" sz="4000" b="1" i="0" u="none" strike="noStrike" kern="120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(SGK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 tr124) </a:t>
            </a:r>
            <a:r>
              <a:rPr lang="vi-VN" sz="4000">
                <a:solidFill>
                  <a:prstClr val="black"/>
                </a:solidFill>
                <a:cs typeface="Arial" panose="020B0604020202020204" pitchFamily="34" charset="0"/>
              </a:rPr>
              <a:t>Tính thể tích của hình chóp tứ giác đều, biết chiều cao bằng 9 cm và chu vi đáy bằng 12 cm</a:t>
            </a:r>
            <a:r>
              <a:rPr lang="vi-VN" sz="4000" smtClean="0">
                <a:solidFill>
                  <a:prstClr val="black"/>
                </a:solidFill>
                <a:cs typeface="Arial" panose="020B0604020202020204" pitchFamily="34" charset="0"/>
              </a:rPr>
              <a:t>.</a:t>
            </a:r>
            <a:endParaRPr lang="vi-VN" sz="4000">
              <a:solidFill>
                <a:prstClr val="black"/>
              </a:solidFill>
              <a:cs typeface="Arial" panose="020B0604020202020204" pitchFamily="34" charset="0"/>
            </a:endParaRPr>
          </a:p>
        </p:txBody>
      </p:sp>
      <p:sp>
        <p:nvSpPr>
          <p:cNvPr id="14" name="Rectangle 13"/>
          <p:cNvSpPr/>
          <p:nvPr/>
        </p:nvSpPr>
        <p:spPr>
          <a:xfrm>
            <a:off x="8517765" y="3292614"/>
            <a:ext cx="1326005" cy="707886"/>
          </a:xfrm>
          <a:prstGeom prst="rect">
            <a:avLst/>
          </a:prstGeom>
        </p:spPr>
        <p:txBody>
          <a:bodyPr wrap="none">
            <a:spAutoFit/>
          </a:bodyPr>
          <a:lstStyle/>
          <a:p>
            <a:pPr lvl="0" algn="ctr">
              <a:defRPr/>
            </a:pPr>
            <a:r>
              <a:rPr lang="en-US" sz="4000" b="1" i="1">
                <a:solidFill>
                  <a:schemeClr val="tx2"/>
                </a:solidFill>
                <a:latin typeface="Arial" panose="020B0604020202020204" pitchFamily="34" charset="0"/>
                <a:cs typeface="Arial" panose="020B0604020202020204" pitchFamily="34" charset="0"/>
              </a:rPr>
              <a:t>Giải:</a:t>
            </a:r>
            <a:endParaRPr lang="en-US" sz="4000" b="1" i="1"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3402624" y="4428506"/>
                <a:ext cx="12182523" cy="4940583"/>
              </a:xfrm>
              <a:prstGeom prst="rect">
                <a:avLst/>
              </a:prstGeom>
            </p:spPr>
            <p:txBody>
              <a:bodyPr wrap="square">
                <a:spAutoFit/>
              </a:bodyPr>
              <a:lstStyle/>
              <a:p>
                <a:pPr algn="just">
                  <a:lnSpc>
                    <a:spcPct val="150000"/>
                  </a:lnSpc>
                  <a:spcBef>
                    <a:spcPts val="300"/>
                  </a:spcBef>
                  <a:spcAft>
                    <a:spcPts val="300"/>
                  </a:spcAft>
                </a:pPr>
                <a:r>
                  <a:rPr lang="vi-VN" sz="4000" smtClean="0">
                    <a:latin typeface="Arial" panose="020B0604020202020204" pitchFamily="34" charset="0"/>
                    <a:ea typeface="Calibri" panose="020F0502020204030204" pitchFamily="34" charset="0"/>
                    <a:cs typeface="Arial" panose="020B0604020202020204" pitchFamily="34" charset="0"/>
                  </a:rPr>
                  <a:t>Cạnh đáy là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12</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i="1">
                        <a:effectLst/>
                        <a:latin typeface="Cambria Math" panose="02040503050406030204" pitchFamily="18" charset="0"/>
                        <a:ea typeface="Calibri" panose="020F0502020204030204" pitchFamily="34" charset="0"/>
                        <a:cs typeface="Times New Roman" panose="02020603050405020304" pitchFamily="18" charset="0"/>
                      </a:rPr>
                      <m:t>4</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i="1">
                        <a:effectLst/>
                        <a:latin typeface="Cambria Math" panose="02040503050406030204" pitchFamily="18" charset="0"/>
                        <a:ea typeface="Calibri" panose="020F0502020204030204" pitchFamily="34" charset="0"/>
                        <a:cs typeface="Times New Roman" panose="02020603050405020304" pitchFamily="18" charset="0"/>
                      </a:rPr>
                      <m:t>3</m:t>
                    </m:r>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vi-VN" sz="4000" i="1" smtClean="0">
                        <a:effectLst/>
                        <a:latin typeface="Cambria Math" panose="02040503050406030204" pitchFamily="18" charset="0"/>
                        <a:ea typeface="Calibri" panose="020F0502020204030204" pitchFamily="34" charset="0"/>
                        <a:cs typeface="Arial" panose="020B0604020202020204" pitchFamily="34" charset="0"/>
                      </a:rPr>
                      <m:t>(</m:t>
                    </m:r>
                    <m:r>
                      <a:rPr lang="vi-VN" sz="4000" i="1">
                        <a:effectLst/>
                        <a:latin typeface="Cambria Math" panose="02040503050406030204" pitchFamily="18" charset="0"/>
                        <a:ea typeface="Calibri" panose="020F0502020204030204" pitchFamily="34" charset="0"/>
                        <a:cs typeface="Arial" panose="020B0604020202020204" pitchFamily="34" charset="0"/>
                      </a:rPr>
                      <m:t>𝑐𝑚</m:t>
                    </m:r>
                    <m:r>
                      <a:rPr lang="vi-VN" sz="4000" i="1" smtClean="0">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a:solidFill>
                      <a:srgbClr val="000000"/>
                    </a:solidFill>
                    <a:latin typeface="Arial" panose="020B0604020202020204" pitchFamily="34" charset="0"/>
                    <a:cs typeface="Arial" panose="020B0604020202020204" pitchFamily="34" charset="0"/>
                  </a:rPr>
                  <a:t>Diện tích đáy là: </a:t>
                </a:r>
                <a14:m>
                  <m:oMath xmlns:m="http://schemas.openxmlformats.org/officeDocument/2006/math">
                    <m:r>
                      <a:rPr lang="en-US" sz="4000" i="1" smtClean="0">
                        <a:solidFill>
                          <a:srgbClr val="000000"/>
                        </a:solidFill>
                        <a:latin typeface="Cambria Math" panose="02040503050406030204" pitchFamily="18" charset="0"/>
                      </a:rPr>
                      <m:t>𝑆</m:t>
                    </m:r>
                    <m:r>
                      <a:rPr lang="en-US" sz="4000" i="1" smtClean="0">
                        <a:solidFill>
                          <a:srgbClr val="000000"/>
                        </a:solidFill>
                        <a:latin typeface="Cambria Math" panose="02040503050406030204" pitchFamily="18" charset="0"/>
                      </a:rPr>
                      <m:t> = </m:t>
                    </m:r>
                    <m:r>
                      <a:rPr lang="en-US" sz="4000" i="1" smtClean="0">
                        <a:solidFill>
                          <a:srgbClr val="000000"/>
                        </a:solidFill>
                        <a:latin typeface="Cambria Math" panose="02040503050406030204" pitchFamily="18" charset="0"/>
                      </a:rPr>
                      <m:t>3</m:t>
                    </m:r>
                    <m:r>
                      <a:rPr lang="en-US" sz="4000" i="1" smtClean="0">
                        <a:solidFill>
                          <a:srgbClr val="000000"/>
                        </a:solidFill>
                        <a:latin typeface="Cambria Math" panose="02040503050406030204" pitchFamily="18" charset="0"/>
                      </a:rPr>
                      <m:t> . </m:t>
                    </m:r>
                    <m:r>
                      <a:rPr lang="en-US" sz="4000" i="1" smtClean="0">
                        <a:solidFill>
                          <a:srgbClr val="000000"/>
                        </a:solidFill>
                        <a:latin typeface="Cambria Math" panose="02040503050406030204" pitchFamily="18" charset="0"/>
                      </a:rPr>
                      <m:t>3</m:t>
                    </m:r>
                    <m:r>
                      <a:rPr lang="en-US" sz="4000" i="1" smtClean="0">
                        <a:solidFill>
                          <a:srgbClr val="000000"/>
                        </a:solidFill>
                        <a:latin typeface="Cambria Math" panose="02040503050406030204" pitchFamily="18" charset="0"/>
                      </a:rPr>
                      <m:t> = </m:t>
                    </m:r>
                    <m:r>
                      <a:rPr lang="en-US" sz="4000" i="1" smtClean="0">
                        <a:solidFill>
                          <a:srgbClr val="000000"/>
                        </a:solidFill>
                        <a:latin typeface="Cambria Math" panose="02040503050406030204" pitchFamily="18" charset="0"/>
                      </a:rPr>
                      <m:t>9</m:t>
                    </m:r>
                    <m:r>
                      <a:rPr lang="en-US" sz="4000" i="1" smtClean="0">
                        <a:solidFill>
                          <a:srgbClr val="000000"/>
                        </a:solidFill>
                        <a:latin typeface="Cambria Math" panose="02040503050406030204" pitchFamily="18" charset="0"/>
                      </a:rPr>
                      <m:t> (</m:t>
                    </m:r>
                    <m:r>
                      <a:rPr lang="en-US" sz="4000" i="1" smtClean="0">
                        <a:solidFill>
                          <a:srgbClr val="000000"/>
                        </a:solidFill>
                        <a:latin typeface="Cambria Math" panose="02040503050406030204" pitchFamily="18" charset="0"/>
                      </a:rPr>
                      <m:t>𝑐𝑚</m:t>
                    </m:r>
                    <m:r>
                      <a:rPr lang="en-US" sz="4000" i="1" baseline="30000">
                        <a:solidFill>
                          <a:srgbClr val="000000"/>
                        </a:solidFill>
                        <a:latin typeface="Cambria Math" panose="02040503050406030204" pitchFamily="18" charset="0"/>
                      </a:rPr>
                      <m:t>2</m:t>
                    </m:r>
                    <m:r>
                      <a:rPr lang="en-US" sz="4000" i="1">
                        <a:solidFill>
                          <a:srgbClr val="000000"/>
                        </a:solidFill>
                        <a:latin typeface="Cambria Math" panose="02040503050406030204" pitchFamily="18" charset="0"/>
                      </a:rPr>
                      <m:t>)</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4000">
                    <a:effectLst/>
                    <a:latin typeface="Arial" panose="020B0604020202020204" pitchFamily="34" charset="0"/>
                    <a:ea typeface="Times New Roman" panose="02020603050405020304" pitchFamily="18" charset="0"/>
                    <a:cs typeface="Arial" panose="020B0604020202020204" pitchFamily="34" charset="0"/>
                  </a:rPr>
                  <a:t>Thể tích hình chóp tứ giác đều là </a:t>
                </a:r>
                <a:endParaRPr lang="en-US" sz="40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𝑉</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4000" i="1" smtClean="0">
                              <a:effectLst/>
                              <a:latin typeface="Cambria Math" panose="02040503050406030204" pitchFamily="18" charset="0"/>
                              <a:cs typeface="Times New Roman" panose="02020603050405020304" pitchFamily="18" charset="0"/>
                            </a:rPr>
                          </m:ctrlPr>
                        </m:fPr>
                        <m:num>
                          <m:r>
                            <a:rPr lang="en-US" sz="4000" b="0" i="1" smtClean="0">
                              <a:effectLst/>
                              <a:latin typeface="Cambria Math" panose="02040503050406030204" pitchFamily="18" charset="0"/>
                              <a:cs typeface="Times New Roman" panose="02020603050405020304" pitchFamily="18" charset="0"/>
                            </a:rPr>
                            <m:t>1</m:t>
                          </m:r>
                        </m:num>
                        <m:den>
                          <m:r>
                            <a:rPr lang="en-US" sz="4000" b="0" i="1" smtClean="0">
                              <a:effectLst/>
                              <a:latin typeface="Cambria Math" panose="02040503050406030204" pitchFamily="18" charset="0"/>
                              <a:cs typeface="Times New Roman" panose="02020603050405020304" pitchFamily="18" charset="0"/>
                            </a:rPr>
                            <m:t>3</m:t>
                          </m:r>
                        </m:den>
                      </m:f>
                      <m:r>
                        <a:rPr lang="en-US" sz="4000" b="0" i="1" smtClean="0">
                          <a:effectLst/>
                          <a:latin typeface="Cambria Math" panose="02040503050406030204" pitchFamily="18" charset="0"/>
                          <a:cs typeface="Times New Roman" panose="02020603050405020304" pitchFamily="18" charset="0"/>
                        </a:rPr>
                        <m:t>𝑆</m:t>
                      </m:r>
                      <m:r>
                        <a:rPr lang="en-US" sz="4000" b="0" i="1" smtClean="0">
                          <a:effectLst/>
                          <a:latin typeface="Cambria Math" panose="02040503050406030204" pitchFamily="18" charset="0"/>
                          <a:cs typeface="Times New Roman" panose="02020603050405020304" pitchFamily="18" charset="0"/>
                        </a:rPr>
                        <m:t>.</m:t>
                      </m:r>
                      <m:r>
                        <a:rPr lang="en-US" sz="4000" b="0" i="1" smtClean="0">
                          <a:effectLst/>
                          <a:latin typeface="Cambria Math" panose="02040503050406030204" pitchFamily="18" charset="0"/>
                          <a:cs typeface="Times New Roman" panose="02020603050405020304" pitchFamily="18" charset="0"/>
                        </a:rPr>
                        <m:t>h</m:t>
                      </m:r>
                      <m:r>
                        <a:rPr lang="en-US" sz="4000" b="0" i="1" smtClean="0">
                          <a:effectLst/>
                          <a:latin typeface="Cambria Math" panose="02040503050406030204" pitchFamily="18" charset="0"/>
                          <a:cs typeface="Times New Roman" panose="02020603050405020304" pitchFamily="18" charset="0"/>
                        </a:rPr>
                        <m:t>=</m:t>
                      </m:r>
                      <m:f>
                        <m:fPr>
                          <m:ctrlPr>
                            <a:rPr lang="en-US" sz="4000" b="0" i="1" smtClean="0">
                              <a:effectLst/>
                              <a:latin typeface="Cambria Math" panose="02040503050406030204" pitchFamily="18" charset="0"/>
                              <a:cs typeface="Times New Roman" panose="02020603050405020304" pitchFamily="18" charset="0"/>
                            </a:rPr>
                          </m:ctrlPr>
                        </m:fPr>
                        <m:num>
                          <m:r>
                            <a:rPr lang="en-US" sz="4000" b="0" i="1" smtClean="0">
                              <a:effectLst/>
                              <a:latin typeface="Cambria Math" panose="02040503050406030204" pitchFamily="18" charset="0"/>
                              <a:cs typeface="Times New Roman" panose="02020603050405020304" pitchFamily="18" charset="0"/>
                            </a:rPr>
                            <m:t>1</m:t>
                          </m:r>
                        </m:num>
                        <m:den>
                          <m:r>
                            <a:rPr lang="en-US" sz="4000" b="0" i="1" smtClean="0">
                              <a:effectLst/>
                              <a:latin typeface="Cambria Math" panose="02040503050406030204" pitchFamily="18" charset="0"/>
                              <a:cs typeface="Times New Roman" panose="02020603050405020304" pitchFamily="18" charset="0"/>
                            </a:rPr>
                            <m:t>3</m:t>
                          </m:r>
                        </m:den>
                      </m:f>
                      <m:r>
                        <a:rPr lang="en-US" sz="4000" b="0" i="1" smtClean="0">
                          <a:effectLst/>
                          <a:latin typeface="Cambria Math" panose="02040503050406030204" pitchFamily="18" charset="0"/>
                          <a:cs typeface="Times New Roman" panose="02020603050405020304" pitchFamily="18" charset="0"/>
                        </a:rPr>
                        <m:t>.</m:t>
                      </m:r>
                      <m:r>
                        <a:rPr lang="en-US" sz="4000" b="0" i="1" smtClean="0">
                          <a:effectLst/>
                          <a:latin typeface="Cambria Math" panose="02040503050406030204" pitchFamily="18" charset="0"/>
                          <a:cs typeface="Times New Roman" panose="02020603050405020304" pitchFamily="18" charset="0"/>
                        </a:rPr>
                        <m:t>0</m:t>
                      </m:r>
                      <m:r>
                        <a:rPr lang="en-US" sz="4000" b="0" i="1" smtClean="0">
                          <a:effectLst/>
                          <a:latin typeface="Cambria Math" panose="02040503050406030204" pitchFamily="18" charset="0"/>
                          <a:cs typeface="Times New Roman" panose="02020603050405020304" pitchFamily="18" charset="0"/>
                        </a:rPr>
                        <m:t>.</m:t>
                      </m:r>
                      <m:r>
                        <a:rPr lang="en-US" sz="4000" b="0" i="1" smtClean="0">
                          <a:effectLst/>
                          <a:latin typeface="Cambria Math" panose="02040503050406030204" pitchFamily="18" charset="0"/>
                          <a:cs typeface="Times New Roman" panose="02020603050405020304" pitchFamily="18" charset="0"/>
                        </a:rPr>
                        <m:t>0</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27</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3</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402624" y="4428506"/>
                <a:ext cx="12182523" cy="4940583"/>
              </a:xfrm>
              <a:prstGeom prst="rect">
                <a:avLst/>
              </a:prstGeom>
              <a:blipFill>
                <a:blip r:embed="rId7"/>
                <a:stretch>
                  <a:fillRect l="-1751"/>
                </a:stretch>
              </a:blipFill>
            </p:spPr>
            <p:txBody>
              <a:bodyPr/>
              <a:lstStyle/>
              <a:p>
                <a:r>
                  <a:rPr lang="en-US">
                    <a:noFill/>
                  </a:rPr>
                  <a:t> </a:t>
                </a:r>
              </a:p>
            </p:txBody>
          </p:sp>
        </mc:Fallback>
      </mc:AlternateContent>
    </p:spTree>
    <p:extLst>
      <p:ext uri="{BB962C8B-B14F-4D97-AF65-F5344CB8AC3E}">
        <p14:creationId xmlns:p14="http://schemas.microsoft.com/office/powerpoint/2010/main" val="217120398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down)">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up)">
                                      <p:cBhvr>
                                        <p:cTn id="29" dur="500"/>
                                        <p:tgtEl>
                                          <p:spTgt spid="4">
                                            <p:txEl>
                                              <p:pRg st="2" end="2"/>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up)">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4" name="Group 4"/>
          <p:cNvGrpSpPr/>
          <p:nvPr/>
        </p:nvGrpSpPr>
        <p:grpSpPr>
          <a:xfrm>
            <a:off x="-455349" y="8277842"/>
            <a:ext cx="19198699" cy="2202816"/>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455345" y="-704691"/>
            <a:ext cx="19198699" cy="2202816"/>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1"/>
          <p:cNvSpPr txBox="1"/>
          <p:nvPr/>
        </p:nvSpPr>
        <p:spPr>
          <a:xfrm>
            <a:off x="1054297" y="2639003"/>
            <a:ext cx="16179403" cy="1831463"/>
          </a:xfrm>
          <a:prstGeom prst="rect">
            <a:avLst/>
          </a:prstGeom>
        </p:spPr>
        <p:txBody>
          <a:bodyPr wrap="square" lIns="0" tIns="0" rIns="0" bIns="0" rtlCol="0" anchor="t">
            <a:spAutoFit/>
          </a:bodyPr>
          <a:lstStyle/>
          <a:p>
            <a:pPr marL="0" marR="0" lvl="0" indent="0" algn="ctr" defTabSz="914400" rtl="0" eaLnBrk="1" fontAlgn="auto" latinLnBrk="0" hangingPunct="1">
              <a:lnSpc>
                <a:spcPts val="15400"/>
              </a:lnSpc>
              <a:spcBef>
                <a:spcPts val="0"/>
              </a:spcBef>
              <a:spcAft>
                <a:spcPts val="0"/>
              </a:spcAft>
              <a:buClrTx/>
              <a:buSzTx/>
              <a:buFontTx/>
              <a:buNone/>
              <a:tabLst/>
              <a:defRPr/>
            </a:pPr>
            <a:r>
              <a:rPr kumimoji="0" lang="en-US" sz="12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VẬN</a:t>
            </a:r>
            <a:r>
              <a:rPr kumimoji="0" lang="en-US" sz="12000" b="1" i="0" u="none" strike="noStrike" kern="1200" cap="none" spc="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DỤNG</a:t>
            </a:r>
            <a:endParaRPr kumimoji="0" lang="en-US" sz="12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6842221" y="6362700"/>
            <a:ext cx="4603553" cy="2796938"/>
          </a:xfrm>
          <a:prstGeom prst="rect">
            <a:avLst/>
          </a:prstGeom>
        </p:spPr>
      </p:pic>
    </p:spTree>
    <p:extLst>
      <p:ext uri="{BB962C8B-B14F-4D97-AF65-F5344CB8AC3E}">
        <p14:creationId xmlns:p14="http://schemas.microsoft.com/office/powerpoint/2010/main" val="302436725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1" name="Rectangle 10"/>
          <p:cNvSpPr/>
          <p:nvPr/>
        </p:nvSpPr>
        <p:spPr>
          <a:xfrm>
            <a:off x="442082" y="87042"/>
            <a:ext cx="17388718" cy="3403111"/>
          </a:xfrm>
          <a:prstGeom prst="rect">
            <a:avLst/>
          </a:prstGeom>
        </p:spPr>
        <p:txBody>
          <a:bodyPr wrap="square">
            <a:spAutoFit/>
          </a:bodyPr>
          <a:lstStyle/>
          <a:p>
            <a:pPr algn="just">
              <a:lnSpc>
                <a:spcPct val="150000"/>
              </a:lnSpc>
            </a:pPr>
            <a:r>
              <a:rPr lang="en-US" sz="3700" b="1" smtClean="0">
                <a:solidFill>
                  <a:srgbClr val="C00000"/>
                </a:solidFill>
                <a:latin typeface="Arial" panose="020B0604020202020204" pitchFamily="34" charset="0"/>
                <a:cs typeface="Arial" panose="020B0604020202020204" pitchFamily="34" charset="0"/>
              </a:rPr>
              <a:t>Bài 10.22 </a:t>
            </a:r>
            <a:r>
              <a:rPr lang="en-US" sz="3700" b="1" dirty="0" smtClean="0">
                <a:solidFill>
                  <a:srgbClr val="C00000"/>
                </a:solidFill>
                <a:latin typeface="Arial" panose="020B0604020202020204" pitchFamily="34" charset="0"/>
                <a:cs typeface="Arial" panose="020B0604020202020204" pitchFamily="34" charset="0"/>
              </a:rPr>
              <a:t>(SGK </a:t>
            </a:r>
            <a:r>
              <a:rPr lang="en-US" sz="3700" b="1" smtClean="0">
                <a:solidFill>
                  <a:srgbClr val="C00000"/>
                </a:solidFill>
                <a:latin typeface="Arial" panose="020B0604020202020204" pitchFamily="34" charset="0"/>
                <a:cs typeface="Arial" panose="020B0604020202020204" pitchFamily="34" charset="0"/>
              </a:rPr>
              <a:t>– tr124) </a:t>
            </a:r>
            <a:r>
              <a:rPr lang="vi-VN" sz="3700">
                <a:solidFill>
                  <a:prstClr val="black"/>
                </a:solidFill>
                <a:cs typeface="Arial" panose="020B0604020202020204" pitchFamily="34" charset="0"/>
              </a:rPr>
              <a:t>Từ một khúc gỗ hình lập phương cạnh 30 cm (H.10.37), người ta cắt đi một phần gỗ để được phần còn lại là một hình chóp tứ giác đều có đáy là hình vuông cạnh 30 cm và chiều cao của hình chóp cũng bằng 30 cm. Tính thể tích của phần gỗ bị cắt đi.</a:t>
            </a:r>
            <a:endParaRPr lang="vi-VN" sz="3700" dirty="0">
              <a:solidFill>
                <a:prstClr val="black"/>
              </a:solidFill>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48" y="4381500"/>
            <a:ext cx="7229710" cy="500657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001000" y="4100987"/>
                <a:ext cx="9982200" cy="5919313"/>
              </a:xfrm>
              <a:prstGeom prst="rect">
                <a:avLst/>
              </a:prstGeom>
            </p:spPr>
            <p:txBody>
              <a:bodyPr wrap="square">
                <a:spAutoFit/>
              </a:bodyPr>
              <a:lstStyle/>
              <a:p>
                <a:pPr>
                  <a:lnSpc>
                    <a:spcPct val="150000"/>
                  </a:lnSpc>
                  <a:spcBef>
                    <a:spcPts val="300"/>
                  </a:spcBef>
                  <a:spcAft>
                    <a:spcPts val="300"/>
                  </a:spcAft>
                </a:pPr>
                <a:r>
                  <a:rPr lang="vi-VN" sz="3700">
                    <a:latin typeface="Arial" panose="020B0604020202020204" pitchFamily="34" charset="0"/>
                    <a:ea typeface="Calibri" panose="020F0502020204030204" pitchFamily="34" charset="0"/>
                    <a:cs typeface="Arial" panose="020B0604020202020204" pitchFamily="34" charset="0"/>
                  </a:rPr>
                  <a:t>Thể tích hình lập phương ban đầu là </a:t>
                </a:r>
                <a:endParaRPr lang="en-US" sz="3700" i="1" smtClean="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vi-VN" sz="37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vi-VN" sz="37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effectLst/>
                              <a:latin typeface="Cambria Math" panose="02040503050406030204" pitchFamily="18" charset="0"/>
                              <a:ea typeface="Calibri" panose="020F0502020204030204" pitchFamily="34" charset="0"/>
                              <a:cs typeface="Times New Roman" panose="02020603050405020304" pitchFamily="18" charset="0"/>
                            </a:rPr>
                            <m:t>30</m:t>
                          </m:r>
                        </m:e>
                        <m:sup>
                          <m:r>
                            <a:rPr lang="vi-VN" sz="37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3700" i="1">
                          <a:effectLst/>
                          <a:latin typeface="Cambria Math" panose="02040503050406030204" pitchFamily="18" charset="0"/>
                          <a:ea typeface="Calibri" panose="020F0502020204030204" pitchFamily="34" charset="0"/>
                          <a:cs typeface="Times New Roman" panose="02020603050405020304" pitchFamily="18" charset="0"/>
                        </a:rPr>
                        <m:t>=</m:t>
                      </m:r>
                      <m:r>
                        <a:rPr lang="vi-VN" sz="3700" i="1">
                          <a:effectLst/>
                          <a:latin typeface="Cambria Math" panose="02040503050406030204" pitchFamily="18" charset="0"/>
                          <a:ea typeface="Calibri" panose="020F0502020204030204" pitchFamily="34" charset="0"/>
                          <a:cs typeface="Times New Roman" panose="02020603050405020304" pitchFamily="18" charset="0"/>
                        </a:rPr>
                        <m:t>27</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effectLst/>
                          <a:latin typeface="Cambria Math" panose="02040503050406030204" pitchFamily="18" charset="0"/>
                          <a:ea typeface="Calibri" panose="020F0502020204030204" pitchFamily="34" charset="0"/>
                          <a:cs typeface="Times New Roman" panose="02020603050405020304" pitchFamily="18" charset="0"/>
                        </a:rPr>
                        <m:t>000</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vi-VN" sz="37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300"/>
                  </a:spcBef>
                  <a:spcAft>
                    <a:spcPts val="300"/>
                  </a:spcAft>
                </a:pPr>
                <a:r>
                  <a:rPr lang="vi-VN" sz="3700">
                    <a:effectLst/>
                    <a:latin typeface="Arial" panose="020B0604020202020204" pitchFamily="34" charset="0"/>
                    <a:ea typeface="Calibri" panose="020F0502020204030204" pitchFamily="34" charset="0"/>
                    <a:cs typeface="Arial" panose="020B0604020202020204" pitchFamily="34" charset="0"/>
                  </a:rPr>
                  <a:t>Thể tích hình chóp tứ giác đều tạo thành là </a:t>
                </a:r>
                <a:endParaRPr lang="en-US" sz="37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14:m>
                  <m:oMath xmlns:m="http://schemas.openxmlformats.org/officeDocument/2006/math">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vi-VN" sz="37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vi-VN"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3700" i="1">
                            <a:effectLst/>
                            <a:latin typeface="Cambria Math" panose="02040503050406030204" pitchFamily="18" charset="0"/>
                            <a:ea typeface="Calibri" panose="020F0502020204030204" pitchFamily="34" charset="0"/>
                            <a:cs typeface="Times New Roman" panose="02020603050405020304" pitchFamily="18" charset="0"/>
                          </a:rPr>
                          <m:t>3</m:t>
                        </m:r>
                      </m:den>
                    </m:f>
                    <m:r>
                      <a:rPr lang="vi-VN" sz="3700" i="1">
                        <a:effectLst/>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effectLst/>
                            <a:latin typeface="Cambria Math" panose="02040503050406030204" pitchFamily="18" charset="0"/>
                            <a:ea typeface="Calibri" panose="020F0502020204030204" pitchFamily="34" charset="0"/>
                            <a:cs typeface="Times New Roman" panose="02020603050405020304" pitchFamily="18" charset="0"/>
                          </a:rPr>
                          <m:t>30</m:t>
                        </m:r>
                      </m:e>
                      <m:sup>
                        <m:r>
                          <a:rPr lang="vi-VN" sz="3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700" i="1">
                        <a:effectLst/>
                        <a:latin typeface="Cambria Math" panose="02040503050406030204" pitchFamily="18" charset="0"/>
                        <a:ea typeface="Calibri" panose="020F0502020204030204" pitchFamily="34" charset="0"/>
                        <a:cs typeface="Times New Roman" panose="02020603050405020304" pitchFamily="18" charset="0"/>
                      </a:rPr>
                      <m:t> . </m:t>
                    </m:r>
                    <m:r>
                      <a:rPr lang="vi-VN" sz="3700" i="1">
                        <a:effectLst/>
                        <a:latin typeface="Cambria Math" panose="02040503050406030204" pitchFamily="18" charset="0"/>
                        <a:ea typeface="Calibri" panose="020F0502020204030204" pitchFamily="34" charset="0"/>
                        <a:cs typeface="Times New Roman" panose="02020603050405020304" pitchFamily="18" charset="0"/>
                      </a:rPr>
                      <m:t>30</m:t>
                    </m:r>
                    <m:r>
                      <a:rPr lang="vi-VN" sz="3700" i="1">
                        <a:effectLst/>
                        <a:latin typeface="Cambria Math" panose="02040503050406030204" pitchFamily="18" charset="0"/>
                        <a:ea typeface="Calibri" panose="020F0502020204030204" pitchFamily="34" charset="0"/>
                        <a:cs typeface="Times New Roman" panose="02020603050405020304" pitchFamily="18" charset="0"/>
                      </a:rPr>
                      <m:t>=</m:t>
                    </m:r>
                    <m:r>
                      <a:rPr lang="vi-VN" sz="3700" i="1">
                        <a:effectLst/>
                        <a:latin typeface="Cambria Math" panose="02040503050406030204" pitchFamily="18" charset="0"/>
                        <a:ea typeface="Calibri" panose="020F0502020204030204" pitchFamily="34" charset="0"/>
                        <a:cs typeface="Times New Roman" panose="02020603050405020304" pitchFamily="18" charset="0"/>
                      </a:rPr>
                      <m:t>9</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effectLst/>
                        <a:latin typeface="Cambria Math" panose="02040503050406030204" pitchFamily="18" charset="0"/>
                        <a:ea typeface="Calibri" panose="020F0502020204030204" pitchFamily="34" charset="0"/>
                        <a:cs typeface="Times New Roman" panose="02020603050405020304" pitchFamily="18" charset="0"/>
                      </a:rPr>
                      <m:t>000</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vi-VN" sz="37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a14:m>
                <a:r>
                  <a:rPr lang="en-US" sz="3700" smtClean="0">
                    <a:effectLst/>
                    <a:latin typeface="Arial" panose="020B0604020202020204" pitchFamily="34" charset="0"/>
                    <a:ea typeface="Arial" panose="020B0604020202020204" pitchFamily="34" charset="0"/>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300"/>
                  </a:spcBef>
                  <a:spcAft>
                    <a:spcPts val="300"/>
                  </a:spcAft>
                </a:pPr>
                <a:r>
                  <a:rPr lang="vi-VN" sz="3700">
                    <a:effectLst/>
                    <a:latin typeface="Arial" panose="020B0604020202020204" pitchFamily="34" charset="0"/>
                    <a:ea typeface="Calibri" panose="020F0502020204030204" pitchFamily="34" charset="0"/>
                    <a:cs typeface="Arial" panose="020B0604020202020204" pitchFamily="34" charset="0"/>
                  </a:rPr>
                  <a:t>Thể tích phần gỗ bị cắt đi là </a:t>
                </a:r>
                <a:endParaRPr lang="en-US" sz="37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𝑉</m:t>
                      </m:r>
                      <m:r>
                        <a:rPr lang="vi-VN" sz="37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vi-VN" sz="37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vi-VN" sz="37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vi-VN" sz="37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vi-VN" sz="3700" i="1">
                          <a:effectLst/>
                          <a:latin typeface="Cambria Math" panose="02040503050406030204" pitchFamily="18" charset="0"/>
                          <a:ea typeface="Calibri" panose="020F0502020204030204" pitchFamily="34" charset="0"/>
                          <a:cs typeface="Times New Roman" panose="02020603050405020304" pitchFamily="18" charset="0"/>
                        </a:rPr>
                        <m:t>=</m:t>
                      </m:r>
                      <m:r>
                        <a:rPr lang="vi-VN" sz="3700" i="1">
                          <a:effectLst/>
                          <a:latin typeface="Cambria Math" panose="02040503050406030204" pitchFamily="18" charset="0"/>
                          <a:ea typeface="Calibri" panose="020F0502020204030204" pitchFamily="34" charset="0"/>
                          <a:cs typeface="Times New Roman" panose="02020603050405020304" pitchFamily="18" charset="0"/>
                        </a:rPr>
                        <m:t>27</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effectLst/>
                          <a:latin typeface="Cambria Math" panose="02040503050406030204" pitchFamily="18" charset="0"/>
                          <a:ea typeface="Calibri" panose="020F0502020204030204" pitchFamily="34" charset="0"/>
                          <a:cs typeface="Times New Roman" panose="02020603050405020304" pitchFamily="18" charset="0"/>
                        </a:rPr>
                        <m:t>000</m:t>
                      </m:r>
                      <m:r>
                        <a:rPr lang="vi-VN" sz="3700" i="1">
                          <a:effectLst/>
                          <a:latin typeface="Cambria Math" panose="02040503050406030204" pitchFamily="18" charset="0"/>
                          <a:ea typeface="Calibri" panose="020F0502020204030204" pitchFamily="34" charset="0"/>
                          <a:cs typeface="Times New Roman" panose="02020603050405020304" pitchFamily="18" charset="0"/>
                        </a:rPr>
                        <m:t>−</m:t>
                      </m:r>
                      <m:r>
                        <a:rPr lang="vi-VN" sz="3700" i="1">
                          <a:effectLst/>
                          <a:latin typeface="Cambria Math" panose="02040503050406030204" pitchFamily="18" charset="0"/>
                          <a:ea typeface="Calibri" panose="020F0502020204030204" pitchFamily="34" charset="0"/>
                          <a:cs typeface="Times New Roman" panose="02020603050405020304" pitchFamily="18" charset="0"/>
                        </a:rPr>
                        <m:t>9</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effectLst/>
                          <a:latin typeface="Cambria Math" panose="02040503050406030204" pitchFamily="18" charset="0"/>
                          <a:ea typeface="Calibri" panose="020F0502020204030204" pitchFamily="34" charset="0"/>
                          <a:cs typeface="Times New Roman" panose="02020603050405020304" pitchFamily="18" charset="0"/>
                        </a:rPr>
                        <m:t>000</m:t>
                      </m:r>
                      <m:r>
                        <a:rPr lang="vi-VN" sz="3700" i="1">
                          <a:effectLst/>
                          <a:latin typeface="Cambria Math" panose="02040503050406030204" pitchFamily="18" charset="0"/>
                          <a:ea typeface="Calibri" panose="020F0502020204030204" pitchFamily="34" charset="0"/>
                          <a:cs typeface="Times New Roman" panose="02020603050405020304" pitchFamily="18" charset="0"/>
                        </a:rPr>
                        <m:t>=</m:t>
                      </m:r>
                      <m:r>
                        <a:rPr lang="vi-VN" sz="3700" i="1">
                          <a:effectLst/>
                          <a:latin typeface="Cambria Math" panose="02040503050406030204" pitchFamily="18" charset="0"/>
                          <a:ea typeface="Calibri" panose="020F0502020204030204" pitchFamily="34" charset="0"/>
                          <a:cs typeface="Times New Roman" panose="02020603050405020304" pitchFamily="18" charset="0"/>
                        </a:rPr>
                        <m:t>18</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effectLst/>
                          <a:latin typeface="Cambria Math" panose="02040503050406030204" pitchFamily="18" charset="0"/>
                          <a:ea typeface="Calibri" panose="020F0502020204030204" pitchFamily="34" charset="0"/>
                          <a:cs typeface="Times New Roman" panose="02020603050405020304" pitchFamily="18" charset="0"/>
                        </a:rPr>
                        <m:t>000</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vi-VN" sz="37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001000" y="4100987"/>
                <a:ext cx="9982200" cy="5919313"/>
              </a:xfrm>
              <a:prstGeom prst="rect">
                <a:avLst/>
              </a:prstGeom>
              <a:blipFill>
                <a:blip r:embed="rId5"/>
                <a:stretch>
                  <a:fillRect l="-1955"/>
                </a:stretch>
              </a:blipFill>
            </p:spPr>
            <p:txBody>
              <a:bodyPr/>
              <a:lstStyle/>
              <a:p>
                <a:r>
                  <a:rPr lang="en-US">
                    <a:noFill/>
                  </a:rPr>
                  <a:t> </a:t>
                </a:r>
              </a:p>
            </p:txBody>
          </p:sp>
        </mc:Fallback>
      </mc:AlternateContent>
      <p:pic>
        <p:nvPicPr>
          <p:cNvPr id="12" name="Picture 11"/>
          <p:cNvPicPr>
            <a:picLocks noChangeAspect="1"/>
          </p:cNvPicPr>
          <p:nvPr/>
        </p:nvPicPr>
        <p:blipFill>
          <a:blip r:embed="rId6"/>
          <a:stretch>
            <a:fillRect/>
          </a:stretch>
        </p:blipFill>
        <p:spPr>
          <a:xfrm rot="11088995">
            <a:off x="57505" y="8979519"/>
            <a:ext cx="1328002" cy="1139011"/>
          </a:xfrm>
          <a:prstGeom prst="rect">
            <a:avLst/>
          </a:prstGeom>
        </p:spPr>
      </p:pic>
      <p:pic>
        <p:nvPicPr>
          <p:cNvPr id="13" name="Picture 12"/>
          <p:cNvPicPr>
            <a:picLocks noChangeAspect="1"/>
          </p:cNvPicPr>
          <p:nvPr/>
        </p:nvPicPr>
        <p:blipFill>
          <a:blip r:embed="rId6"/>
          <a:stretch>
            <a:fillRect/>
          </a:stretch>
        </p:blipFill>
        <p:spPr>
          <a:xfrm rot="11088995">
            <a:off x="17194158" y="3005498"/>
            <a:ext cx="1328002" cy="1139011"/>
          </a:xfrm>
          <a:prstGeom prst="rect">
            <a:avLst/>
          </a:prstGeom>
        </p:spPr>
      </p:pic>
      <p:sp>
        <p:nvSpPr>
          <p:cNvPr id="14" name="Rectangle 13"/>
          <p:cNvSpPr/>
          <p:nvPr/>
        </p:nvSpPr>
        <p:spPr>
          <a:xfrm>
            <a:off x="11812065" y="3331086"/>
            <a:ext cx="1252266" cy="669414"/>
          </a:xfrm>
          <a:prstGeom prst="rect">
            <a:avLst/>
          </a:prstGeom>
        </p:spPr>
        <p:txBody>
          <a:bodyPr wrap="none">
            <a:spAutoFit/>
          </a:bodyPr>
          <a:lstStyle/>
          <a:p>
            <a:pPr lvl="0" algn="ctr">
              <a:defRPr/>
            </a:pPr>
            <a:r>
              <a:rPr lang="en-US" sz="3750" b="1" i="1">
                <a:solidFill>
                  <a:schemeClr val="tx2"/>
                </a:solidFill>
                <a:latin typeface="Arial" panose="020B0604020202020204" pitchFamily="34" charset="0"/>
                <a:cs typeface="Arial" panose="020B0604020202020204" pitchFamily="34" charset="0"/>
              </a:rPr>
              <a:t>Giải:</a:t>
            </a:r>
            <a:endParaRPr lang="en-US" sz="3750" b="1" i="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29972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up)">
                                      <p:cBhvr>
                                        <p:cTn id="32" dur="500"/>
                                        <p:tgtEl>
                                          <p:spTgt spid="5">
                                            <p:txEl>
                                              <p:pRg st="2" end="2"/>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up)">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500"/>
                                        <p:tgtEl>
                                          <p:spTgt spid="5">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Effect transition="in" filter="fade">
                                      <p:cBhvr>
                                        <p:cTn id="4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7" name="Freeform 9"/>
          <p:cNvSpPr/>
          <p:nvPr/>
        </p:nvSpPr>
        <p:spPr>
          <a:xfrm rot="19780232" flipH="1">
            <a:off x="17199670" y="52607"/>
            <a:ext cx="1731733" cy="1591283"/>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Rectangle 17"/>
          <p:cNvSpPr/>
          <p:nvPr/>
        </p:nvSpPr>
        <p:spPr>
          <a:xfrm>
            <a:off x="304800" y="215229"/>
            <a:ext cx="16840200" cy="1754326"/>
          </a:xfrm>
          <a:prstGeom prst="rect">
            <a:avLst/>
          </a:prstGeom>
        </p:spPr>
        <p:txBody>
          <a:bodyPr wrap="square">
            <a:spAutoFit/>
          </a:bodyPr>
          <a:lstStyle/>
          <a:p>
            <a:pPr algn="just">
              <a:lnSpc>
                <a:spcPct val="150000"/>
              </a:lnSpc>
            </a:pPr>
            <a:r>
              <a:rPr lang="en-US" sz="3600" b="1" smtClean="0">
                <a:solidFill>
                  <a:srgbClr val="C00000"/>
                </a:solidFill>
                <a:latin typeface="Arial" panose="020B0604020202020204" pitchFamily="34" charset="0"/>
                <a:cs typeface="Arial" panose="020B0604020202020204" pitchFamily="34" charset="0"/>
              </a:rPr>
              <a:t>Bài 10.23 </a:t>
            </a:r>
            <a:r>
              <a:rPr lang="en-US" sz="3600" b="1" dirty="0" smtClean="0">
                <a:solidFill>
                  <a:srgbClr val="C00000"/>
                </a:solidFill>
                <a:latin typeface="Arial" panose="020B0604020202020204" pitchFamily="34" charset="0"/>
                <a:cs typeface="Arial" panose="020B0604020202020204" pitchFamily="34" charset="0"/>
              </a:rPr>
              <a:t>(SGK </a:t>
            </a:r>
            <a:r>
              <a:rPr lang="en-US" sz="3600" b="1" smtClean="0">
                <a:solidFill>
                  <a:srgbClr val="C00000"/>
                </a:solidFill>
                <a:latin typeface="Arial" panose="020B0604020202020204" pitchFamily="34" charset="0"/>
                <a:cs typeface="Arial" panose="020B0604020202020204" pitchFamily="34" charset="0"/>
              </a:rPr>
              <a:t>– tr124) </a:t>
            </a:r>
            <a:r>
              <a:rPr lang="vi-VN" sz="3600">
                <a:solidFill>
                  <a:prstClr val="black"/>
                </a:solidFill>
                <a:cs typeface="Arial" panose="020B0604020202020204" pitchFamily="34" charset="0"/>
              </a:rPr>
              <a:t>Một khối gỗ gồm đế là hình lập phương cạnh 9 cm và phần trên là một hình chóp tứ giác đều (H.10.38). Tính thể tích khối gỗ.</a:t>
            </a:r>
            <a:endParaRPr lang="vi-VN" sz="3600" dirty="0">
              <a:solidFill>
                <a:prstClr val="black"/>
              </a:solidFill>
              <a:cs typeface="Arial" panose="020B0604020202020204" pitchFamily="34" charset="0"/>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2544" y="3095397"/>
            <a:ext cx="6205807" cy="5934303"/>
          </a:xfrm>
          <a:prstGeom prst="rect">
            <a:avLst/>
          </a:prstGeom>
        </p:spPr>
      </p:pic>
      <p:sp>
        <p:nvSpPr>
          <p:cNvPr id="11" name="Rectangle 10"/>
          <p:cNvSpPr/>
          <p:nvPr/>
        </p:nvSpPr>
        <p:spPr>
          <a:xfrm>
            <a:off x="11351838" y="2095500"/>
            <a:ext cx="1223412" cy="654025"/>
          </a:xfrm>
          <a:prstGeom prst="rect">
            <a:avLst/>
          </a:prstGeom>
        </p:spPr>
        <p:txBody>
          <a:bodyPr wrap="none">
            <a:spAutoFit/>
          </a:bodyPr>
          <a:lstStyle/>
          <a:p>
            <a:pPr lvl="0" algn="ctr">
              <a:defRPr/>
            </a:pPr>
            <a:r>
              <a:rPr lang="en-US" sz="3650" b="1" i="1">
                <a:solidFill>
                  <a:schemeClr val="tx2"/>
                </a:solidFill>
                <a:latin typeface="Arial" panose="020B0604020202020204" pitchFamily="34" charset="0"/>
                <a:cs typeface="Arial" panose="020B0604020202020204" pitchFamily="34" charset="0"/>
              </a:rPr>
              <a:t>Giải:</a:t>
            </a:r>
            <a:endParaRPr lang="en-US" sz="3650" b="1" i="1"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477000" y="2705100"/>
                <a:ext cx="11811000" cy="7493077"/>
              </a:xfrm>
              <a:prstGeom prst="rect">
                <a:avLst/>
              </a:prstGeom>
            </p:spPr>
            <p:txBody>
              <a:bodyPr wrap="square">
                <a:spAutoFit/>
              </a:bodyPr>
              <a:lstStyle/>
              <a:p>
                <a:pPr algn="just">
                  <a:lnSpc>
                    <a:spcPct val="150000"/>
                  </a:lnSpc>
                </a:pPr>
                <a:r>
                  <a:rPr lang="en-US" sz="3600" smtClean="0">
                    <a:solidFill>
                      <a:srgbClr val="000000"/>
                    </a:solidFill>
                    <a:latin typeface="Arial" panose="020B0604020202020204" pitchFamily="34" charset="0"/>
                    <a:cs typeface="Arial" panose="020B0604020202020204" pitchFamily="34" charset="0"/>
                  </a:rPr>
                  <a:t>C</a:t>
                </a:r>
                <a:r>
                  <a:rPr lang="vi-VN" sz="3600" smtClean="0">
                    <a:solidFill>
                      <a:srgbClr val="000000"/>
                    </a:solidFill>
                    <a:latin typeface="Arial" panose="020B0604020202020204" pitchFamily="34" charset="0"/>
                    <a:cs typeface="Arial" panose="020B0604020202020204" pitchFamily="34" charset="0"/>
                  </a:rPr>
                  <a:t>hiều </a:t>
                </a:r>
                <a:r>
                  <a:rPr lang="vi-VN" sz="3600">
                    <a:solidFill>
                      <a:srgbClr val="000000"/>
                    </a:solidFill>
                    <a:latin typeface="Arial" panose="020B0604020202020204" pitchFamily="34" charset="0"/>
                    <a:cs typeface="Arial" panose="020B0604020202020204" pitchFamily="34" charset="0"/>
                  </a:rPr>
                  <a:t>cao của hình chóp tứ giác đều là: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19</m:t>
                    </m:r>
                    <m:r>
                      <a:rPr lang="vi-VN" sz="3600" i="1" smtClean="0">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9</m:t>
                    </m:r>
                    <m:r>
                      <a:rPr lang="vi-VN" sz="3600" i="1">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10</m:t>
                    </m:r>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𝑐𝑚</m:t>
                    </m:r>
                    <m:r>
                      <a:rPr lang="vi-VN" sz="3600" i="1">
                        <a:solidFill>
                          <a:srgbClr val="000000"/>
                        </a:solidFill>
                        <a:latin typeface="Cambria Math" panose="02040503050406030204" pitchFamily="18" charset="0"/>
                        <a:cs typeface="Arial" panose="020B0604020202020204" pitchFamily="34" charset="0"/>
                      </a:rPr>
                      <m:t>)</m:t>
                    </m:r>
                  </m:oMath>
                </a14:m>
                <a:endParaRPr lang="en-US" sz="3600" b="0" i="0" smtClean="0">
                  <a:solidFill>
                    <a:srgbClr val="000000"/>
                  </a:solidFill>
                  <a:effectLst/>
                  <a:latin typeface="Arial" panose="020B0604020202020204" pitchFamily="34" charset="0"/>
                  <a:cs typeface="Arial" panose="020B0604020202020204" pitchFamily="34" charset="0"/>
                </a:endParaRPr>
              </a:p>
              <a:p>
                <a:pPr algn="just">
                  <a:lnSpc>
                    <a:spcPct val="150000"/>
                  </a:lnSpc>
                </a:pPr>
                <a:r>
                  <a:rPr lang="vi-VN" sz="3600">
                    <a:solidFill>
                      <a:srgbClr val="000000"/>
                    </a:solidFill>
                    <a:latin typeface="Arial" panose="020B0604020202020204" pitchFamily="34" charset="0"/>
                    <a:cs typeface="Arial" panose="020B0604020202020204" pitchFamily="34" charset="0"/>
                  </a:rPr>
                  <a:t>Diện tích mặt đáy của hình chóp tứ giác đều là: </a:t>
                </a:r>
                <a:endParaRPr lang="en-US" sz="3600" smtClean="0">
                  <a:solidFill>
                    <a:srgbClr val="000000"/>
                  </a:solidFill>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𝑆</m:t>
                      </m:r>
                      <m:r>
                        <a:rPr lang="vi-VN" sz="3600" i="1" smtClean="0">
                          <a:solidFill>
                            <a:srgbClr val="000000"/>
                          </a:solidFill>
                          <a:latin typeface="Cambria Math" panose="02040503050406030204" pitchFamily="18" charset="0"/>
                          <a:cs typeface="Arial" panose="020B0604020202020204" pitchFamily="34" charset="0"/>
                        </a:rPr>
                        <m:t> = </m:t>
                      </m:r>
                      <m:r>
                        <a:rPr lang="vi-VN" sz="3600" i="1" smtClean="0">
                          <a:solidFill>
                            <a:srgbClr val="000000"/>
                          </a:solidFill>
                          <a:latin typeface="Cambria Math" panose="02040503050406030204" pitchFamily="18" charset="0"/>
                          <a:cs typeface="Arial" panose="020B0604020202020204" pitchFamily="34" charset="0"/>
                        </a:rPr>
                        <m:t>9</m:t>
                      </m:r>
                      <m:r>
                        <a:rPr lang="vi-VN" sz="3600" i="1" smtClean="0">
                          <a:solidFill>
                            <a:srgbClr val="000000"/>
                          </a:solidFill>
                          <a:latin typeface="Cambria Math" panose="02040503050406030204" pitchFamily="18" charset="0"/>
                          <a:cs typeface="Arial" panose="020B0604020202020204" pitchFamily="34" charset="0"/>
                        </a:rPr>
                        <m:t> . </m:t>
                      </m:r>
                      <m:r>
                        <a:rPr lang="vi-VN" sz="3600" i="1" smtClean="0">
                          <a:solidFill>
                            <a:srgbClr val="000000"/>
                          </a:solidFill>
                          <a:latin typeface="Cambria Math" panose="02040503050406030204" pitchFamily="18" charset="0"/>
                          <a:cs typeface="Arial" panose="020B0604020202020204" pitchFamily="34" charset="0"/>
                        </a:rPr>
                        <m:t>9</m:t>
                      </m:r>
                      <m:r>
                        <a:rPr lang="vi-VN" sz="3600" i="1" smtClean="0">
                          <a:solidFill>
                            <a:srgbClr val="000000"/>
                          </a:solidFill>
                          <a:latin typeface="Cambria Math" panose="02040503050406030204" pitchFamily="18" charset="0"/>
                          <a:cs typeface="Arial" panose="020B0604020202020204" pitchFamily="34" charset="0"/>
                        </a:rPr>
                        <m:t> = </m:t>
                      </m:r>
                      <m:r>
                        <a:rPr lang="vi-VN" sz="3600" i="1" smtClean="0">
                          <a:solidFill>
                            <a:srgbClr val="000000"/>
                          </a:solidFill>
                          <a:latin typeface="Cambria Math" panose="02040503050406030204" pitchFamily="18" charset="0"/>
                          <a:cs typeface="Arial" panose="020B0604020202020204" pitchFamily="34" charset="0"/>
                        </a:rPr>
                        <m:t>81</m:t>
                      </m:r>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𝑐𝑚</m:t>
                      </m:r>
                      <m:r>
                        <a:rPr lang="vi-VN" sz="3600" i="1" baseline="30000">
                          <a:solidFill>
                            <a:srgbClr val="000000"/>
                          </a:solidFill>
                          <a:latin typeface="Cambria Math" panose="02040503050406030204" pitchFamily="18" charset="0"/>
                          <a:cs typeface="Arial" panose="020B0604020202020204" pitchFamily="34" charset="0"/>
                        </a:rPr>
                        <m:t>2</m:t>
                      </m:r>
                      <m:r>
                        <a:rPr lang="vi-VN" sz="3600" i="1">
                          <a:solidFill>
                            <a:srgbClr val="000000"/>
                          </a:solidFill>
                          <a:latin typeface="Cambria Math" panose="02040503050406030204" pitchFamily="18" charset="0"/>
                          <a:cs typeface="Arial" panose="020B0604020202020204" pitchFamily="34" charset="0"/>
                        </a:rPr>
                        <m:t>)</m:t>
                      </m:r>
                    </m:oMath>
                  </m:oMathPara>
                </a14:m>
                <a:endParaRPr lang="vi-VN" sz="3600">
                  <a:solidFill>
                    <a:srgbClr val="000000"/>
                  </a:solidFill>
                  <a:latin typeface="Arial" panose="020B0604020202020204" pitchFamily="34" charset="0"/>
                  <a:cs typeface="Arial" panose="020B0604020202020204" pitchFamily="34" charset="0"/>
                </a:endParaRPr>
              </a:p>
              <a:p>
                <a:pPr algn="just">
                  <a:lnSpc>
                    <a:spcPct val="150000"/>
                  </a:lnSpc>
                </a:pPr>
                <a:r>
                  <a:rPr lang="vi-VN" sz="3600">
                    <a:solidFill>
                      <a:srgbClr val="000000"/>
                    </a:solidFill>
                    <a:latin typeface="Arial" panose="020B0604020202020204" pitchFamily="34" charset="0"/>
                    <a:cs typeface="Arial" panose="020B0604020202020204" pitchFamily="34" charset="0"/>
                  </a:rPr>
                  <a:t>Thể tích hình chóp tứ giác đều là: </a:t>
                </a:r>
              </a:p>
              <a:p>
                <a:pPr algn="ctr">
                  <a:lnSpc>
                    <a:spcPct val="150000"/>
                  </a:lnSpc>
                </a:pP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𝑉</m:t>
                    </m:r>
                    <m:r>
                      <a:rPr lang="vi-VN" sz="3600" i="1" baseline="-25000">
                        <a:solidFill>
                          <a:srgbClr val="000000"/>
                        </a:solidFill>
                        <a:latin typeface="Cambria Math" panose="02040503050406030204" pitchFamily="18" charset="0"/>
                        <a:cs typeface="Arial" panose="020B0604020202020204" pitchFamily="34" charset="0"/>
                      </a:rPr>
                      <m:t>h</m:t>
                    </m:r>
                    <m:r>
                      <a:rPr lang="vi-VN" sz="3600" i="1" baseline="-25000">
                        <a:solidFill>
                          <a:srgbClr val="000000"/>
                        </a:solidFill>
                        <a:latin typeface="Cambria Math" panose="02040503050406030204" pitchFamily="18" charset="0"/>
                        <a:cs typeface="Arial" panose="020B0604020202020204" pitchFamily="34" charset="0"/>
                      </a:rPr>
                      <m:t>𝑐</m:t>
                    </m:r>
                    <m:r>
                      <a:rPr lang="vi-VN" sz="3600" i="1">
                        <a:solidFill>
                          <a:srgbClr val="000000"/>
                        </a:solidFill>
                        <a:latin typeface="Cambria Math" panose="02040503050406030204" pitchFamily="18" charset="0"/>
                        <a:cs typeface="Arial" panose="020B0604020202020204" pitchFamily="34" charset="0"/>
                      </a:rPr>
                      <m:t> = </m:t>
                    </m:r>
                    <m:f>
                      <m:fPr>
                        <m:ctrlPr>
                          <a:rPr lang="vi-VN" sz="3600" i="1" smtClean="0">
                            <a:solidFill>
                              <a:srgbClr val="000000"/>
                            </a:solidFill>
                            <a:latin typeface="Cambria Math" panose="02040503050406030204" pitchFamily="18" charset="0"/>
                            <a:cs typeface="Arial" panose="020B0604020202020204" pitchFamily="34" charset="0"/>
                          </a:rPr>
                        </m:ctrlPr>
                      </m:fPr>
                      <m:num>
                        <m:r>
                          <a:rPr lang="en-US" sz="3600" b="0" i="1" smtClean="0">
                            <a:solidFill>
                              <a:srgbClr val="000000"/>
                            </a:solidFill>
                            <a:latin typeface="Cambria Math" panose="02040503050406030204" pitchFamily="18" charset="0"/>
                            <a:cs typeface="Arial" panose="020B0604020202020204" pitchFamily="34" charset="0"/>
                          </a:rPr>
                          <m:t>1</m:t>
                        </m:r>
                      </m:num>
                      <m:den>
                        <m:r>
                          <a:rPr lang="en-US" sz="3600" b="0" i="1" smtClean="0">
                            <a:solidFill>
                              <a:srgbClr val="000000"/>
                            </a:solidFill>
                            <a:latin typeface="Cambria Math" panose="02040503050406030204" pitchFamily="18" charset="0"/>
                            <a:cs typeface="Arial" panose="020B0604020202020204" pitchFamily="34" charset="0"/>
                          </a:rPr>
                          <m:t>3</m:t>
                        </m:r>
                      </m:den>
                    </m:f>
                    <m:r>
                      <a:rPr lang="vi-VN" sz="3600" i="1">
                        <a:solidFill>
                          <a:srgbClr val="000000"/>
                        </a:solidFill>
                        <a:latin typeface="Cambria Math" panose="02040503050406030204" pitchFamily="18" charset="0"/>
                        <a:cs typeface="Arial" panose="020B0604020202020204" pitchFamily="34" charset="0"/>
                      </a:rPr>
                      <m:t>𝑆</m:t>
                    </m:r>
                    <m:r>
                      <a:rPr lang="vi-VN" sz="3600" i="1">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h</m:t>
                    </m:r>
                    <m:r>
                      <a:rPr lang="vi-VN" sz="3600" i="1">
                        <a:solidFill>
                          <a:srgbClr val="000000"/>
                        </a:solidFill>
                        <a:latin typeface="Cambria Math" panose="02040503050406030204" pitchFamily="18" charset="0"/>
                        <a:cs typeface="Arial" panose="020B0604020202020204" pitchFamily="34" charset="0"/>
                      </a:rPr>
                      <m:t> =</m:t>
                    </m:r>
                    <m:f>
                      <m:fPr>
                        <m:ctrlPr>
                          <a:rPr lang="vi-VN" sz="3600" i="1">
                            <a:solidFill>
                              <a:srgbClr val="000000"/>
                            </a:solidFill>
                            <a:latin typeface="Cambria Math" panose="02040503050406030204" pitchFamily="18" charset="0"/>
                            <a:cs typeface="Arial" panose="020B0604020202020204" pitchFamily="34" charset="0"/>
                          </a:rPr>
                        </m:ctrlPr>
                      </m:fPr>
                      <m:num>
                        <m:r>
                          <a:rPr lang="en-US" sz="3600" i="1">
                            <a:solidFill>
                              <a:srgbClr val="000000"/>
                            </a:solidFill>
                            <a:latin typeface="Cambria Math" panose="02040503050406030204" pitchFamily="18" charset="0"/>
                            <a:cs typeface="Arial" panose="020B0604020202020204" pitchFamily="34" charset="0"/>
                          </a:rPr>
                          <m:t>1</m:t>
                        </m:r>
                      </m:num>
                      <m:den>
                        <m:r>
                          <a:rPr lang="en-US" sz="3600" i="1">
                            <a:solidFill>
                              <a:srgbClr val="000000"/>
                            </a:solidFill>
                            <a:latin typeface="Cambria Math" panose="02040503050406030204" pitchFamily="18" charset="0"/>
                            <a:cs typeface="Arial" panose="020B0604020202020204" pitchFamily="34" charset="0"/>
                          </a:rPr>
                          <m:t>3</m:t>
                        </m:r>
                      </m:den>
                    </m:f>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81</m:t>
                    </m:r>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10</m:t>
                    </m:r>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270</m:t>
                    </m:r>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𝑐𝑚</m:t>
                    </m:r>
                    <m:r>
                      <a:rPr lang="vi-VN" sz="3600" i="1" baseline="30000">
                        <a:solidFill>
                          <a:srgbClr val="000000"/>
                        </a:solidFill>
                        <a:latin typeface="Cambria Math" panose="02040503050406030204" pitchFamily="18" charset="0"/>
                        <a:cs typeface="Arial" panose="020B0604020202020204" pitchFamily="34" charset="0"/>
                      </a:rPr>
                      <m:t>3</m:t>
                    </m:r>
                    <m:r>
                      <a:rPr lang="vi-VN" sz="3600" i="1">
                        <a:solidFill>
                          <a:srgbClr val="000000"/>
                        </a:solidFill>
                        <a:latin typeface="Cambria Math" panose="02040503050406030204" pitchFamily="18" charset="0"/>
                        <a:cs typeface="Arial" panose="020B0604020202020204" pitchFamily="34" charset="0"/>
                      </a:rPr>
                      <m:t>)</m:t>
                    </m:r>
                  </m:oMath>
                </a14:m>
                <a:r>
                  <a:rPr lang="en-US" sz="3600" smtClean="0">
                    <a:solidFill>
                      <a:srgbClr val="000000"/>
                    </a:solidFill>
                    <a:latin typeface="Arial" panose="020B0604020202020204" pitchFamily="34" charset="0"/>
                    <a:cs typeface="Arial" panose="020B0604020202020204" pitchFamily="34" charset="0"/>
                  </a:rPr>
                  <a:t> </a:t>
                </a:r>
                <a:endParaRPr lang="vi-VN" sz="3600">
                  <a:solidFill>
                    <a:srgbClr val="000000"/>
                  </a:solidFill>
                  <a:latin typeface="Arial" panose="020B0604020202020204" pitchFamily="34" charset="0"/>
                  <a:cs typeface="Arial" panose="020B0604020202020204" pitchFamily="34" charset="0"/>
                </a:endParaRPr>
              </a:p>
              <a:p>
                <a:pPr algn="just">
                  <a:lnSpc>
                    <a:spcPct val="150000"/>
                  </a:lnSpc>
                </a:pPr>
                <a:r>
                  <a:rPr lang="vi-VN" sz="3600">
                    <a:solidFill>
                      <a:srgbClr val="000000"/>
                    </a:solidFill>
                    <a:latin typeface="Arial" panose="020B0604020202020204" pitchFamily="34" charset="0"/>
                    <a:cs typeface="Arial" panose="020B0604020202020204" pitchFamily="34" charset="0"/>
                  </a:rPr>
                  <a:t>Thể tích hình lập phương là: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𝑉</m:t>
                    </m:r>
                    <m:r>
                      <a:rPr lang="vi-VN" sz="3600" i="1" baseline="-25000">
                        <a:solidFill>
                          <a:srgbClr val="000000"/>
                        </a:solidFill>
                        <a:latin typeface="Cambria Math" panose="02040503050406030204" pitchFamily="18" charset="0"/>
                        <a:cs typeface="Arial" panose="020B0604020202020204" pitchFamily="34" charset="0"/>
                      </a:rPr>
                      <m:t>h</m:t>
                    </m:r>
                    <m:r>
                      <a:rPr lang="vi-VN" sz="3600" i="1" baseline="-25000">
                        <a:solidFill>
                          <a:srgbClr val="000000"/>
                        </a:solidFill>
                        <a:latin typeface="Cambria Math" panose="02040503050406030204" pitchFamily="18" charset="0"/>
                        <a:cs typeface="Arial" panose="020B0604020202020204" pitchFamily="34" charset="0"/>
                      </a:rPr>
                      <m:t>𝑙𝑝</m:t>
                    </m:r>
                    <m:r>
                      <a:rPr lang="vi-VN" sz="3600" i="1">
                        <a:solidFill>
                          <a:srgbClr val="000000"/>
                        </a:solidFill>
                        <a:latin typeface="Cambria Math" panose="02040503050406030204" pitchFamily="18" charset="0"/>
                        <a:cs typeface="Arial" panose="020B0604020202020204" pitchFamily="34" charset="0"/>
                      </a:rPr>
                      <m:t> = </m:t>
                    </m:r>
                    <m:sSup>
                      <m:sSupPr>
                        <m:ctrlPr>
                          <a:rPr lang="vi-VN" sz="3600" i="1" smtClean="0">
                            <a:solidFill>
                              <a:srgbClr val="000000"/>
                            </a:solidFill>
                            <a:latin typeface="Cambria Math" panose="02040503050406030204" pitchFamily="18" charset="0"/>
                            <a:cs typeface="Arial" panose="020B0604020202020204" pitchFamily="34" charset="0"/>
                          </a:rPr>
                        </m:ctrlPr>
                      </m:sSupPr>
                      <m:e>
                        <m:r>
                          <a:rPr lang="en-US" sz="3600" b="0" i="1" smtClean="0">
                            <a:solidFill>
                              <a:srgbClr val="000000"/>
                            </a:solidFill>
                            <a:latin typeface="Cambria Math" panose="02040503050406030204" pitchFamily="18" charset="0"/>
                            <a:cs typeface="Arial" panose="020B0604020202020204" pitchFamily="34" charset="0"/>
                          </a:rPr>
                          <m:t>9</m:t>
                        </m:r>
                      </m:e>
                      <m:sup>
                        <m:r>
                          <a:rPr lang="en-US" sz="3600" b="0" i="1" smtClean="0">
                            <a:solidFill>
                              <a:srgbClr val="000000"/>
                            </a:solidFill>
                            <a:latin typeface="Cambria Math" panose="02040503050406030204" pitchFamily="18" charset="0"/>
                            <a:cs typeface="Arial" panose="020B0604020202020204" pitchFamily="34" charset="0"/>
                          </a:rPr>
                          <m:t>3</m:t>
                        </m:r>
                      </m:sup>
                    </m:sSup>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729</m:t>
                    </m:r>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𝑐𝑚</m:t>
                    </m:r>
                    <m:r>
                      <a:rPr lang="vi-VN" sz="3600" i="1" baseline="30000">
                        <a:solidFill>
                          <a:srgbClr val="000000"/>
                        </a:solidFill>
                        <a:latin typeface="Cambria Math" panose="02040503050406030204" pitchFamily="18" charset="0"/>
                        <a:cs typeface="Arial" panose="020B0604020202020204" pitchFamily="34" charset="0"/>
                      </a:rPr>
                      <m:t>3</m:t>
                    </m:r>
                    <m:r>
                      <a:rPr lang="vi-VN" sz="3600" i="1">
                        <a:solidFill>
                          <a:srgbClr val="000000"/>
                        </a:solidFill>
                        <a:latin typeface="Cambria Math" panose="02040503050406030204" pitchFamily="18" charset="0"/>
                        <a:cs typeface="Arial" panose="020B0604020202020204" pitchFamily="34" charset="0"/>
                      </a:rPr>
                      <m:t>).</m:t>
                    </m:r>
                  </m:oMath>
                </a14:m>
                <a:r>
                  <a:rPr lang="vi-VN" sz="3600">
                    <a:solidFill>
                      <a:srgbClr val="000000"/>
                    </a:solidFill>
                    <a:latin typeface="Arial" panose="020B0604020202020204" pitchFamily="34" charset="0"/>
                    <a:cs typeface="Arial" panose="020B0604020202020204" pitchFamily="34" charset="0"/>
                  </a:rPr>
                  <a:t> </a:t>
                </a:r>
              </a:p>
              <a:p>
                <a:pPr algn="just">
                  <a:lnSpc>
                    <a:spcPct val="150000"/>
                  </a:lnSpc>
                </a:pPr>
                <a:r>
                  <a:rPr lang="vi-VN" sz="3600">
                    <a:solidFill>
                      <a:srgbClr val="000000"/>
                    </a:solidFill>
                    <a:latin typeface="Arial" panose="020B0604020202020204" pitchFamily="34" charset="0"/>
                    <a:cs typeface="Arial" panose="020B0604020202020204" pitchFamily="34" charset="0"/>
                  </a:rPr>
                  <a:t>Vậy thể tích của khối gỗ là: </a:t>
                </a:r>
                <a:endParaRPr lang="en-US" sz="3600" smtClean="0">
                  <a:solidFill>
                    <a:srgbClr val="000000"/>
                  </a:solidFill>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𝑉</m:t>
                      </m:r>
                      <m:r>
                        <a:rPr lang="vi-VN" sz="3600" i="1" smtClean="0">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𝑉</m:t>
                      </m:r>
                      <m:r>
                        <a:rPr lang="vi-VN" sz="3600" i="1">
                          <a:solidFill>
                            <a:srgbClr val="000000"/>
                          </a:solidFill>
                          <a:latin typeface="Cambria Math" panose="02040503050406030204" pitchFamily="18" charset="0"/>
                          <a:cs typeface="Arial" panose="020B0604020202020204" pitchFamily="34" charset="0"/>
                        </a:rPr>
                        <m:t>h</m:t>
                      </m:r>
                      <m:r>
                        <a:rPr lang="vi-VN" sz="3600" i="1">
                          <a:solidFill>
                            <a:srgbClr val="000000"/>
                          </a:solidFill>
                          <a:latin typeface="Cambria Math" panose="02040503050406030204" pitchFamily="18" charset="0"/>
                          <a:cs typeface="Arial" panose="020B0604020202020204" pitchFamily="34" charset="0"/>
                        </a:rPr>
                        <m:t>𝑐</m:t>
                      </m:r>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𝑉</m:t>
                      </m:r>
                      <m:r>
                        <a:rPr lang="vi-VN" sz="3600" i="1">
                          <a:solidFill>
                            <a:srgbClr val="000000"/>
                          </a:solidFill>
                          <a:latin typeface="Cambria Math" panose="02040503050406030204" pitchFamily="18" charset="0"/>
                          <a:cs typeface="Arial" panose="020B0604020202020204" pitchFamily="34" charset="0"/>
                        </a:rPr>
                        <m:t>h</m:t>
                      </m:r>
                      <m:r>
                        <a:rPr lang="vi-VN" sz="3600" i="1">
                          <a:solidFill>
                            <a:srgbClr val="000000"/>
                          </a:solidFill>
                          <a:latin typeface="Cambria Math" panose="02040503050406030204" pitchFamily="18" charset="0"/>
                          <a:cs typeface="Arial" panose="020B0604020202020204" pitchFamily="34" charset="0"/>
                        </a:rPr>
                        <m:t>𝑙𝑝</m:t>
                      </m:r>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270</m:t>
                      </m:r>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729</m:t>
                      </m:r>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999</m:t>
                      </m:r>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𝑐𝑚</m:t>
                      </m:r>
                      <m:r>
                        <a:rPr lang="vi-VN" sz="3600" i="1" baseline="30000">
                          <a:solidFill>
                            <a:srgbClr val="000000"/>
                          </a:solidFill>
                          <a:latin typeface="Cambria Math" panose="02040503050406030204" pitchFamily="18" charset="0"/>
                          <a:cs typeface="Arial" panose="020B0604020202020204" pitchFamily="34" charset="0"/>
                        </a:rPr>
                        <m:t>3</m:t>
                      </m:r>
                      <m:r>
                        <a:rPr lang="vi-VN" sz="3600" i="1">
                          <a:solidFill>
                            <a:srgbClr val="000000"/>
                          </a:solidFill>
                          <a:latin typeface="Cambria Math" panose="02040503050406030204" pitchFamily="18" charset="0"/>
                          <a:cs typeface="Arial" panose="020B0604020202020204" pitchFamily="34" charset="0"/>
                        </a:rPr>
                        <m:t>).</m:t>
                      </m:r>
                    </m:oMath>
                  </m:oMathPara>
                </a14:m>
                <a:endParaRPr lang="vi-VN" sz="3600">
                  <a:solidFill>
                    <a:srgbClr val="000000"/>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477000" y="2705100"/>
                <a:ext cx="11811000" cy="7493077"/>
              </a:xfrm>
              <a:prstGeom prst="rect">
                <a:avLst/>
              </a:prstGeom>
              <a:blipFill>
                <a:blip r:embed="rId8"/>
                <a:stretch>
                  <a:fillRect l="-1600"/>
                </a:stretch>
              </a:blipFill>
            </p:spPr>
            <p:txBody>
              <a:bodyPr/>
              <a:lstStyle/>
              <a:p>
                <a:r>
                  <a:rPr lang="en-US">
                    <a:noFill/>
                  </a:rPr>
                  <a:t> </a:t>
                </a:r>
              </a:p>
            </p:txBody>
          </p:sp>
        </mc:Fallback>
      </mc:AlternateContent>
      <p:sp>
        <p:nvSpPr>
          <p:cNvPr id="13" name="Freeform 9"/>
          <p:cNvSpPr/>
          <p:nvPr/>
        </p:nvSpPr>
        <p:spPr>
          <a:xfrm rot="3275102" flipH="1">
            <a:off x="194663" y="8923330"/>
            <a:ext cx="1409660" cy="142585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72912661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9" dur="500"/>
                                        <p:tgtEl>
                                          <p:spTgt spid="4">
                                            <p:txEl>
                                              <p:pRg st="1" end="1"/>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up)">
                                      <p:cBhvr>
                                        <p:cTn id="37" dur="500"/>
                                        <p:tgtEl>
                                          <p:spTgt spid="4">
                                            <p:txEl>
                                              <p:pRg st="3" end="3"/>
                                            </p:txEl>
                                          </p:spTgt>
                                        </p:tgtEl>
                                      </p:cBhvr>
                                    </p:animEffect>
                                  </p:childTnLst>
                                </p:cTn>
                              </p:par>
                              <p:par>
                                <p:cTn id="38" presetID="22" presetClass="entr" presetSubtype="1" fill="hold" nodeType="with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wipe(up)">
                                      <p:cBhvr>
                                        <p:cTn id="40" dur="500"/>
                                        <p:tgtEl>
                                          <p:spTgt spid="4">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Effect transition="in" filter="wipe(down)">
                                      <p:cBhvr>
                                        <p:cTn id="45" dur="500"/>
                                        <p:tgtEl>
                                          <p:spTgt spid="4">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
                                            <p:txEl>
                                              <p:pRg st="6" end="6"/>
                                            </p:txEl>
                                          </p:spTgt>
                                        </p:tgtEl>
                                        <p:attrNameLst>
                                          <p:attrName>style.visibility</p:attrName>
                                        </p:attrNameLst>
                                      </p:cBhvr>
                                      <p:to>
                                        <p:strVal val="visible"/>
                                      </p:to>
                                    </p:set>
                                    <p:animEffect transition="in" filter="fade">
                                      <p:cBhvr>
                                        <p:cTn id="50" dur="500"/>
                                        <p:tgtEl>
                                          <p:spTgt spid="4">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Effect transition="in" filter="fade">
                                      <p:cBhvr>
                                        <p:cTn id="53"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9" name="Picture 8"/>
          <p:cNvPicPr>
            <a:picLocks noChangeAspect="1"/>
          </p:cNvPicPr>
          <p:nvPr/>
        </p:nvPicPr>
        <p:blipFill>
          <a:blip r:embed="rId4"/>
          <a:stretch>
            <a:fillRect/>
          </a:stretch>
        </p:blipFill>
        <p:spPr>
          <a:xfrm rot="10350741">
            <a:off x="-355137" y="9019910"/>
            <a:ext cx="2497629" cy="2142185"/>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81776" y="109094"/>
                <a:ext cx="17877624" cy="3560847"/>
              </a:xfrm>
              <a:prstGeom prst="rect">
                <a:avLst/>
              </a:prstGeom>
            </p:spPr>
            <p:txBody>
              <a:bodyPr wrap="square">
                <a:spAutoFit/>
              </a:bodyPr>
              <a:lstStyle/>
              <a:p>
                <a:pPr algn="just">
                  <a:lnSpc>
                    <a:spcPct val="150000"/>
                  </a:lnSpc>
                </a:pPr>
                <a:r>
                  <a:rPr lang="en-US" sz="3700" b="1" smtClean="0">
                    <a:solidFill>
                      <a:srgbClr val="C00000"/>
                    </a:solidFill>
                    <a:latin typeface="Arial" panose="020B0604020202020204" pitchFamily="34" charset="0"/>
                    <a:cs typeface="Arial" panose="020B0604020202020204" pitchFamily="34" charset="0"/>
                  </a:rPr>
                  <a:t>Bài 10.24 (SGK – tr124) </a:t>
                </a:r>
                <a:r>
                  <a:rPr lang="vi-VN" sz="3700">
                    <a:solidFill>
                      <a:prstClr val="black"/>
                    </a:solidFill>
                    <a:latin typeface="Arial" panose="020B0604020202020204" pitchFamily="34" charset="0"/>
                    <a:cs typeface="Arial" panose="020B0604020202020204" pitchFamily="34" charset="0"/>
                  </a:rPr>
                  <a:t>Bạn Trang cắt miếng bìa hình tam giác đều cạnh dài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20 </m:t>
                    </m:r>
                    <m:r>
                      <a:rPr lang="vi-VN" sz="3700" i="1" smtClean="0">
                        <a:solidFill>
                          <a:prstClr val="black"/>
                        </a:solidFill>
                        <a:latin typeface="Cambria Math" panose="02040503050406030204" pitchFamily="18" charset="0"/>
                        <a:cs typeface="Arial" panose="020B0604020202020204" pitchFamily="34" charset="0"/>
                      </a:rPr>
                      <m:t>𝑐𝑚</m:t>
                    </m:r>
                    <m:r>
                      <a:rPr lang="vi-VN" sz="3700" i="1" smtClean="0">
                        <a:solidFill>
                          <a:prstClr val="black"/>
                        </a:solidFill>
                        <a:latin typeface="Cambria Math" panose="02040503050406030204" pitchFamily="18" charset="0"/>
                        <a:cs typeface="Arial" panose="020B0604020202020204" pitchFamily="34" charset="0"/>
                      </a:rPr>
                      <m:t> </m:t>
                    </m:r>
                  </m:oMath>
                </a14:m>
                <a:r>
                  <a:rPr lang="vi-VN" sz="3700">
                    <a:solidFill>
                      <a:prstClr val="black"/>
                    </a:solidFill>
                    <a:latin typeface="Arial" panose="020B0604020202020204" pitchFamily="34" charset="0"/>
                    <a:cs typeface="Arial" panose="020B0604020202020204" pitchFamily="34" charset="0"/>
                  </a:rPr>
                  <a:t>(H.10.39) và gấp lại theo các dòng kẻ (nét đứt) để được hình chóp tam giác đều. Tính diện tích xung quanh của hình chóp tam giác đều tạo thành. Cho biết </a:t>
                </a:r>
                <a14:m>
                  <m:oMath xmlns:m="http://schemas.openxmlformats.org/officeDocument/2006/math">
                    <m:rad>
                      <m:radPr>
                        <m:degHide m:val="on"/>
                        <m:ctrlPr>
                          <a:rPr lang="vi-VN" sz="3700" i="1" smtClean="0">
                            <a:solidFill>
                              <a:prstClr val="black"/>
                            </a:solidFill>
                            <a:latin typeface="Cambria Math" panose="02040503050406030204" pitchFamily="18" charset="0"/>
                            <a:cs typeface="Arial" panose="020B0604020202020204" pitchFamily="34" charset="0"/>
                          </a:rPr>
                        </m:ctrlPr>
                      </m:radPr>
                      <m:deg/>
                      <m:e>
                        <m:r>
                          <a:rPr lang="en-US" sz="3700" b="0" i="1" smtClean="0">
                            <a:solidFill>
                              <a:prstClr val="black"/>
                            </a:solidFill>
                            <a:latin typeface="Cambria Math" panose="02040503050406030204" pitchFamily="18" charset="0"/>
                            <a:cs typeface="Arial" panose="020B0604020202020204" pitchFamily="34" charset="0"/>
                          </a:rPr>
                          <m:t>75</m:t>
                        </m:r>
                      </m:e>
                    </m:rad>
                    <m:r>
                      <a:rPr lang="vi-VN" sz="37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8,66.</m:t>
                    </m:r>
                  </m:oMath>
                </a14:m>
                <a:endParaRPr lang="vi-VN" sz="3700">
                  <a:solidFill>
                    <a:prstClr val="black"/>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81776" y="109094"/>
                <a:ext cx="17877624" cy="3560847"/>
              </a:xfrm>
              <a:prstGeom prst="rect">
                <a:avLst/>
              </a:prstGeom>
              <a:blipFill>
                <a:blip r:embed="rId5"/>
                <a:stretch>
                  <a:fillRect l="-1091" r="-1057"/>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201558" y="4167712"/>
            <a:ext cx="5145470" cy="4938188"/>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5823556" y="3729015"/>
                <a:ext cx="12178972" cy="6062685"/>
              </a:xfrm>
              <a:prstGeom prst="rect">
                <a:avLst/>
              </a:prstGeom>
            </p:spPr>
            <p:txBody>
              <a:bodyPr wrap="square">
                <a:spAutoFit/>
              </a:bodyPr>
              <a:lstStyle/>
              <a:p>
                <a:pPr algn="just">
                  <a:lnSpc>
                    <a:spcPct val="150000"/>
                  </a:lnSpc>
                </a:pPr>
                <a:r>
                  <a:rPr lang="vi-VN" sz="3700" smtClean="0">
                    <a:solidFill>
                      <a:srgbClr val="000000"/>
                    </a:solidFill>
                  </a:rPr>
                  <a:t>Các mặt bên của hình chóp là tam giác giác đều cạnh </a:t>
                </a:r>
                <a:r>
                  <a:rPr lang="vi-VN" sz="3700">
                    <a:solidFill>
                      <a:srgbClr val="000000"/>
                    </a:solidFill>
                  </a:rPr>
                  <a:t>bằng </a:t>
                </a:r>
                <a:endParaRPr lang="en-US" sz="3700" smtClean="0">
                  <a:solidFill>
                    <a:srgbClr val="000000"/>
                  </a:solidFill>
                </a:endParaRPr>
              </a:p>
              <a:p>
                <a:pPr algn="just">
                  <a:lnSpc>
                    <a:spcPct val="150000"/>
                  </a:lnSpc>
                </a:pPr>
                <a14:m>
                  <m:oMathPara xmlns:m="http://schemas.openxmlformats.org/officeDocument/2006/math">
                    <m:oMathParaPr>
                      <m:jc m:val="centerGroup"/>
                    </m:oMathParaPr>
                    <m:oMath xmlns:m="http://schemas.openxmlformats.org/officeDocument/2006/math">
                      <m:r>
                        <a:rPr lang="vi-VN" sz="3700" i="1" smtClean="0">
                          <a:solidFill>
                            <a:srgbClr val="000000"/>
                          </a:solidFill>
                          <a:latin typeface="Cambria Math" panose="02040503050406030204" pitchFamily="18" charset="0"/>
                        </a:rPr>
                        <m:t>20 </m:t>
                      </m:r>
                      <m:r>
                        <a:rPr lang="vi-VN" sz="3700" i="1">
                          <a:solidFill>
                            <a:srgbClr val="000000"/>
                          </a:solidFill>
                          <a:latin typeface="Cambria Math" panose="02040503050406030204" pitchFamily="18" charset="0"/>
                        </a:rPr>
                        <m:t>: 2 = 10 </m:t>
                      </m:r>
                      <m:r>
                        <a:rPr lang="vi-VN" sz="3700" i="1">
                          <a:solidFill>
                            <a:srgbClr val="000000"/>
                          </a:solidFill>
                          <a:latin typeface="Cambria Math" panose="02040503050406030204" pitchFamily="18" charset="0"/>
                        </a:rPr>
                        <m:t>𝑐𝑚</m:t>
                      </m:r>
                      <m:r>
                        <a:rPr lang="vi-VN" sz="3700" i="1">
                          <a:solidFill>
                            <a:srgbClr val="000000"/>
                          </a:solidFill>
                          <a:latin typeface="Cambria Math" panose="02040503050406030204" pitchFamily="18" charset="0"/>
                        </a:rPr>
                        <m:t>.</m:t>
                      </m:r>
                    </m:oMath>
                  </m:oMathPara>
                </a14:m>
                <a:endParaRPr lang="vi-VN" sz="3700">
                  <a:solidFill>
                    <a:srgbClr val="000000"/>
                  </a:solidFill>
                </a:endParaRPr>
              </a:p>
              <a:p>
                <a:pPr algn="just">
                  <a:lnSpc>
                    <a:spcPct val="150000"/>
                  </a:lnSpc>
                </a:pPr>
                <a:r>
                  <a:rPr lang="vi-VN" sz="3700">
                    <a:solidFill>
                      <a:srgbClr val="000000"/>
                    </a:solidFill>
                  </a:rPr>
                  <a:t>Khi đó đường cao trong một mặt tam giác hay chính là trung đoạn của hình chóp tam giác đều được tạo thành bằng </a:t>
                </a:r>
                <a:endParaRPr lang="en-US" sz="3700" smtClean="0">
                  <a:solidFill>
                    <a:srgbClr val="000000"/>
                  </a:solidFill>
                </a:endParaRPr>
              </a:p>
              <a:p>
                <a:pPr algn="ctr">
                  <a:lnSpc>
                    <a:spcPct val="150000"/>
                  </a:lnSpc>
                </a:pPr>
                <a14:m>
                  <m:oMath xmlns:m="http://schemas.openxmlformats.org/officeDocument/2006/math">
                    <m:rad>
                      <m:radPr>
                        <m:degHide m:val="on"/>
                        <m:ctrlPr>
                          <a:rPr lang="vi-VN" sz="3700" i="1" smtClean="0">
                            <a:solidFill>
                              <a:srgbClr val="000000"/>
                            </a:solidFill>
                            <a:latin typeface="Cambria Math" panose="02040503050406030204" pitchFamily="18" charset="0"/>
                          </a:rPr>
                        </m:ctrlPr>
                      </m:radPr>
                      <m:deg/>
                      <m:e>
                        <m:sSup>
                          <m:sSupPr>
                            <m:ctrlPr>
                              <a:rPr lang="vi-VN" sz="3700" i="1" smtClean="0">
                                <a:solidFill>
                                  <a:srgbClr val="000000"/>
                                </a:solidFill>
                                <a:latin typeface="Cambria Math" panose="02040503050406030204" pitchFamily="18" charset="0"/>
                              </a:rPr>
                            </m:ctrlPr>
                          </m:sSupPr>
                          <m:e>
                            <m:r>
                              <a:rPr lang="en-US" sz="3700" b="0" i="1" smtClean="0">
                                <a:solidFill>
                                  <a:srgbClr val="000000"/>
                                </a:solidFill>
                                <a:latin typeface="Cambria Math" panose="02040503050406030204" pitchFamily="18" charset="0"/>
                              </a:rPr>
                              <m:t>10</m:t>
                            </m:r>
                          </m:e>
                          <m:sup>
                            <m:r>
                              <a:rPr lang="en-US" sz="3700" b="0" i="1" smtClean="0">
                                <a:solidFill>
                                  <a:srgbClr val="000000"/>
                                </a:solidFill>
                                <a:latin typeface="Cambria Math" panose="02040503050406030204" pitchFamily="18" charset="0"/>
                              </a:rPr>
                              <m:t>2</m:t>
                            </m:r>
                          </m:sup>
                        </m:sSup>
                        <m:r>
                          <a:rPr lang="en-US" sz="3700" b="0" i="1" smtClean="0">
                            <a:solidFill>
                              <a:srgbClr val="000000"/>
                            </a:solidFill>
                            <a:latin typeface="Cambria Math" panose="02040503050406030204" pitchFamily="18" charset="0"/>
                          </a:rPr>
                          <m:t>−</m:t>
                        </m:r>
                        <m:sSup>
                          <m:sSupPr>
                            <m:ctrlPr>
                              <a:rPr lang="en-US" sz="3700" b="0" i="1" smtClean="0">
                                <a:solidFill>
                                  <a:srgbClr val="000000"/>
                                </a:solidFill>
                                <a:latin typeface="Cambria Math" panose="02040503050406030204" pitchFamily="18" charset="0"/>
                              </a:rPr>
                            </m:ctrlPr>
                          </m:sSupPr>
                          <m:e>
                            <m:r>
                              <a:rPr lang="en-US" sz="3700" b="0" i="1" smtClean="0">
                                <a:solidFill>
                                  <a:srgbClr val="000000"/>
                                </a:solidFill>
                                <a:latin typeface="Cambria Math" panose="02040503050406030204" pitchFamily="18" charset="0"/>
                              </a:rPr>
                              <m:t>5</m:t>
                            </m:r>
                          </m:e>
                          <m:sup>
                            <m:r>
                              <a:rPr lang="en-US" sz="3700" b="0" i="1" smtClean="0">
                                <a:solidFill>
                                  <a:srgbClr val="000000"/>
                                </a:solidFill>
                                <a:latin typeface="Cambria Math" panose="02040503050406030204" pitchFamily="18" charset="0"/>
                              </a:rPr>
                              <m:t>2</m:t>
                            </m:r>
                          </m:sup>
                        </m:sSup>
                      </m:e>
                    </m:rad>
                    <m:r>
                      <a:rPr lang="en-US" sz="3700" b="0" i="1" smtClean="0">
                        <a:solidFill>
                          <a:srgbClr val="000000"/>
                        </a:solidFill>
                        <a:latin typeface="Cambria Math" panose="02040503050406030204" pitchFamily="18" charset="0"/>
                      </a:rPr>
                      <m:t>=</m:t>
                    </m:r>
                    <m:rad>
                      <m:radPr>
                        <m:degHide m:val="on"/>
                        <m:ctrlPr>
                          <a:rPr lang="vi-VN" sz="3700" i="1">
                            <a:solidFill>
                              <a:prstClr val="black"/>
                            </a:solidFill>
                            <a:latin typeface="Cambria Math" panose="02040503050406030204" pitchFamily="18" charset="0"/>
                            <a:cs typeface="Arial" panose="020B0604020202020204" pitchFamily="34" charset="0"/>
                          </a:rPr>
                        </m:ctrlPr>
                      </m:radPr>
                      <m:deg/>
                      <m:e>
                        <m:r>
                          <a:rPr lang="en-US" sz="3700" i="1">
                            <a:solidFill>
                              <a:prstClr val="black"/>
                            </a:solidFill>
                            <a:latin typeface="Cambria Math" panose="02040503050406030204" pitchFamily="18" charset="0"/>
                            <a:cs typeface="Arial" panose="020B0604020202020204" pitchFamily="34" charset="0"/>
                          </a:rPr>
                          <m:t>75</m:t>
                        </m:r>
                      </m:e>
                    </m:rad>
                    <m:r>
                      <a:rPr lang="vi-VN"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8,66</m:t>
                    </m:r>
                    <m:r>
                      <a:rPr lang="en-US" sz="3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vi-VN" sz="3700" i="1">
                        <a:solidFill>
                          <a:srgbClr val="000000"/>
                        </a:solidFill>
                        <a:latin typeface="Cambria Math" panose="02040503050406030204" pitchFamily="18" charset="0"/>
                      </a:rPr>
                      <m:t>𝑐𝑚</m:t>
                    </m:r>
                  </m:oMath>
                </a14:m>
                <a:r>
                  <a:rPr lang="en-US" sz="3700" smtClean="0">
                    <a:solidFill>
                      <a:srgbClr val="000000"/>
                    </a:solidFill>
                  </a:rPr>
                  <a:t> </a:t>
                </a:r>
                <a:r>
                  <a:rPr lang="vi-VN" sz="3700">
                    <a:solidFill>
                      <a:srgbClr val="000000"/>
                    </a:solidFill>
                  </a:rPr>
                  <a:t>(áp dụng định lí Pythagore</a:t>
                </a:r>
                <a:r>
                  <a:rPr lang="vi-VN" sz="3700" smtClean="0">
                    <a:solidFill>
                      <a:srgbClr val="000000"/>
                    </a:solidFill>
                  </a:rPr>
                  <a:t>).</a:t>
                </a:r>
                <a:endParaRPr lang="en-US" sz="3700" smtClean="0">
                  <a:solidFill>
                    <a:srgbClr val="000000"/>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5823556" y="3729015"/>
                <a:ext cx="12178972" cy="6062685"/>
              </a:xfrm>
              <a:prstGeom prst="rect">
                <a:avLst/>
              </a:prstGeom>
              <a:blipFill>
                <a:blip r:embed="rId7"/>
                <a:stretch>
                  <a:fillRect l="-1552" r="-1602" b="-2716"/>
                </a:stretch>
              </a:blipFill>
            </p:spPr>
            <p:txBody>
              <a:bodyPr/>
              <a:lstStyle/>
              <a:p>
                <a:r>
                  <a:rPr lang="en-US">
                    <a:noFill/>
                  </a:rPr>
                  <a:t> </a:t>
                </a:r>
              </a:p>
            </p:txBody>
          </p:sp>
        </mc:Fallback>
      </mc:AlternateContent>
      <p:sp>
        <p:nvSpPr>
          <p:cNvPr id="13" name="Rectangle 12"/>
          <p:cNvSpPr/>
          <p:nvPr/>
        </p:nvSpPr>
        <p:spPr>
          <a:xfrm>
            <a:off x="11286908" y="2950086"/>
            <a:ext cx="1252267" cy="669414"/>
          </a:xfrm>
          <a:prstGeom prst="rect">
            <a:avLst/>
          </a:prstGeom>
        </p:spPr>
        <p:txBody>
          <a:bodyPr wrap="none">
            <a:spAutoFit/>
          </a:bodyPr>
          <a:lstStyle/>
          <a:p>
            <a:pPr lvl="0" algn="ctr">
              <a:defRPr/>
            </a:pPr>
            <a:r>
              <a:rPr lang="en-US" sz="3750" b="1" i="1">
                <a:solidFill>
                  <a:schemeClr val="tx2"/>
                </a:solidFill>
                <a:latin typeface="Arial" panose="020B0604020202020204" pitchFamily="34" charset="0"/>
                <a:cs typeface="Arial" panose="020B0604020202020204" pitchFamily="34" charset="0"/>
              </a:rPr>
              <a:t>Giải:</a:t>
            </a:r>
            <a:endParaRPr lang="en-US" sz="3750" b="1" i="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901764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4" dur="500"/>
                                        <p:tgtEl>
                                          <p:spTgt spid="11">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wipe(up)">
                                      <p:cBhvr>
                                        <p:cTn id="32" dur="500"/>
                                        <p:tgtEl>
                                          <p:spTgt spid="11">
                                            <p:txEl>
                                              <p:pRg st="2" end="2"/>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wipe(up)">
                                      <p:cBhvr>
                                        <p:cTn id="35"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9" name="Picture 8"/>
          <p:cNvPicPr>
            <a:picLocks noChangeAspect="1"/>
          </p:cNvPicPr>
          <p:nvPr/>
        </p:nvPicPr>
        <p:blipFill>
          <a:blip r:embed="rId4"/>
          <a:stretch>
            <a:fillRect/>
          </a:stretch>
        </p:blipFill>
        <p:spPr>
          <a:xfrm rot="10350741">
            <a:off x="-355137" y="9019910"/>
            <a:ext cx="2497629" cy="2142185"/>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81776" y="109094"/>
                <a:ext cx="17877624" cy="356084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10.24 (SGK – tr124) </a:t>
                </a: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Bạn Trang cắt miếng bìa hình tam giác đều cạnh dài </a:t>
                </a:r>
                <a14:m>
                  <m:oMath xmlns:m="http://schemas.openxmlformats.org/officeDocument/2006/math">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20</m:t>
                    </m:r>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𝑐𝑚</m:t>
                    </m:r>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(H.10.39) và gấp lại theo các dòng kẻ (nét đứt) để được hình chóp tam giác đều. Tính diện tích xung quanh của hình chóp tam giác đều tạo thành. Cho biết </a:t>
                </a:r>
                <a14:m>
                  <m:oMath xmlns:m="http://schemas.openxmlformats.org/officeDocument/2006/math">
                    <m:rad>
                      <m:radPr>
                        <m:degHide m:val="on"/>
                        <m:ctrlP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e>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75</m:t>
                        </m:r>
                      </m:e>
                    </m:rad>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8</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66</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endParaRPr kumimoji="0" lang="vi-VN"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81776" y="109094"/>
                <a:ext cx="17877624" cy="3560847"/>
              </a:xfrm>
              <a:prstGeom prst="rect">
                <a:avLst/>
              </a:prstGeom>
              <a:blipFill>
                <a:blip r:embed="rId5"/>
                <a:stretch>
                  <a:fillRect l="-1091" r="-1057"/>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201558" y="4167712"/>
            <a:ext cx="5145470" cy="4938188"/>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5823556" y="3673651"/>
                <a:ext cx="12178972" cy="6422849"/>
              </a:xfrm>
              <a:prstGeom prst="rect">
                <a:avLst/>
              </a:prstGeom>
            </p:spPr>
            <p:txBody>
              <a:bodyPr wrap="square">
                <a:spAutoFit/>
              </a:bodyPr>
              <a:lstStyle/>
              <a:p>
                <a:pPr lvl="0" algn="just">
                  <a:lnSpc>
                    <a:spcPct val="150000"/>
                  </a:lnSpc>
                  <a:defRPr/>
                </a:pPr>
                <a:r>
                  <a:rPr lang="en-US" sz="3700">
                    <a:solidFill>
                      <a:srgbClr val="000000"/>
                    </a:solidFill>
                    <a:latin typeface="Arial" panose="020B0604020202020204" pitchFamily="34" charset="0"/>
                    <a:cs typeface="Arial" panose="020B0604020202020204" pitchFamily="34" charset="0"/>
                  </a:rPr>
                  <a:t>Phần giới hạn bởi các nét đứt tạo thành mặt đáy của hình chóp tam giác đều có cạnh bằng </a:t>
                </a:r>
                <a14:m>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10</m:t>
                    </m:r>
                    <m:r>
                      <a:rPr lang="en-US" sz="3700" i="1">
                        <a:solidFill>
                          <a:srgbClr val="000000"/>
                        </a:solidFill>
                        <a:latin typeface="Cambria Math" panose="02040503050406030204" pitchFamily="18" charset="0"/>
                        <a:cs typeface="Arial" panose="020B0604020202020204" pitchFamily="34" charset="0"/>
                      </a:rPr>
                      <m:t> </m:t>
                    </m:r>
                    <m:r>
                      <a:rPr lang="en-US" sz="3700" i="1">
                        <a:solidFill>
                          <a:srgbClr val="000000"/>
                        </a:solidFill>
                        <a:latin typeface="Cambria Math" panose="02040503050406030204" pitchFamily="18" charset="0"/>
                        <a:cs typeface="Arial" panose="020B0604020202020204" pitchFamily="34" charset="0"/>
                      </a:rPr>
                      <m:t>𝑐𝑚</m:t>
                    </m:r>
                    <m:r>
                      <a:rPr lang="en-US" sz="3700" i="1">
                        <a:solidFill>
                          <a:srgbClr val="000000"/>
                        </a:solidFill>
                        <a:latin typeface="Cambria Math" panose="02040503050406030204" pitchFamily="18" charset="0"/>
                        <a:cs typeface="Arial" panose="020B0604020202020204" pitchFamily="34" charset="0"/>
                      </a:rPr>
                      <m:t> </m:t>
                    </m:r>
                  </m:oMath>
                </a14:m>
                <a:r>
                  <a:rPr lang="en-US" sz="3700">
                    <a:solidFill>
                      <a:srgbClr val="000000"/>
                    </a:solidFill>
                    <a:latin typeface="Arial" panose="020B0604020202020204" pitchFamily="34" charset="0"/>
                    <a:cs typeface="Arial" panose="020B0604020202020204" pitchFamily="34" charset="0"/>
                  </a:rPr>
                  <a:t>nên nửa chu vi mặt đáy là: </a:t>
                </a:r>
                <a:endParaRPr lang="en-US" sz="3700" smtClean="0">
                  <a:solidFill>
                    <a:srgbClr val="000000"/>
                  </a:solidFill>
                  <a:latin typeface="Arial" panose="020B0604020202020204" pitchFamily="34" charset="0"/>
                  <a:cs typeface="Arial" panose="020B0604020202020204" pitchFamily="34" charset="0"/>
                </a:endParaRPr>
              </a:p>
              <a:p>
                <a:pPr lvl="0" algn="ctr">
                  <a:lnSpc>
                    <a:spcPct val="150000"/>
                  </a:lnSpc>
                  <a:defRPr/>
                </a:pPr>
                <a14:m>
                  <m:oMath xmlns:m="http://schemas.openxmlformats.org/officeDocument/2006/math">
                    <m:f>
                      <m:fPr>
                        <m:ctrlPr>
                          <a:rPr lang="en-US" sz="3700" i="1">
                            <a:solidFill>
                              <a:srgbClr val="000000"/>
                            </a:solidFill>
                            <a:latin typeface="Cambria Math" panose="02040503050406030204" pitchFamily="18" charset="0"/>
                            <a:cs typeface="Arial" panose="020B0604020202020204" pitchFamily="34" charset="0"/>
                          </a:rPr>
                        </m:ctrlPr>
                      </m:fPr>
                      <m:num>
                        <m:r>
                          <a:rPr lang="en-US" sz="3700" i="1">
                            <a:solidFill>
                              <a:srgbClr val="000000"/>
                            </a:solidFill>
                            <a:latin typeface="Cambria Math" panose="02040503050406030204" pitchFamily="18" charset="0"/>
                            <a:cs typeface="Arial" panose="020B0604020202020204" pitchFamily="34" charset="0"/>
                          </a:rPr>
                          <m:t>1</m:t>
                        </m:r>
                      </m:num>
                      <m:den>
                        <m:r>
                          <a:rPr lang="en-US" sz="3700" i="1">
                            <a:solidFill>
                              <a:srgbClr val="000000"/>
                            </a:solidFill>
                            <a:latin typeface="Cambria Math" panose="02040503050406030204" pitchFamily="18" charset="0"/>
                            <a:cs typeface="Arial" panose="020B0604020202020204" pitchFamily="34" charset="0"/>
                          </a:rPr>
                          <m:t>2</m:t>
                        </m:r>
                      </m:den>
                    </m:f>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10</m:t>
                    </m:r>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10</m:t>
                    </m:r>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10</m:t>
                    </m:r>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15</m:t>
                    </m:r>
                    <m:r>
                      <a:rPr lang="en-US" sz="3700" i="1">
                        <a:solidFill>
                          <a:srgbClr val="000000"/>
                        </a:solidFill>
                        <a:latin typeface="Cambria Math" panose="02040503050406030204" pitchFamily="18" charset="0"/>
                        <a:cs typeface="Arial" panose="020B0604020202020204" pitchFamily="34" charset="0"/>
                      </a:rPr>
                      <m:t> (</m:t>
                    </m:r>
                    <m:r>
                      <a:rPr lang="en-US" sz="3700" i="1">
                        <a:solidFill>
                          <a:srgbClr val="000000"/>
                        </a:solidFill>
                        <a:latin typeface="Cambria Math" panose="02040503050406030204" pitchFamily="18" charset="0"/>
                        <a:cs typeface="Arial" panose="020B0604020202020204" pitchFamily="34" charset="0"/>
                      </a:rPr>
                      <m:t>𝑐𝑚</m:t>
                    </m:r>
                    <m:r>
                      <a:rPr lang="en-US" sz="3700" i="1">
                        <a:solidFill>
                          <a:srgbClr val="000000"/>
                        </a:solidFill>
                        <a:latin typeface="Cambria Math" panose="02040503050406030204" pitchFamily="18" charset="0"/>
                        <a:cs typeface="Arial" panose="020B0604020202020204" pitchFamily="34" charset="0"/>
                      </a:rPr>
                      <m:t>)</m:t>
                    </m:r>
                  </m:oMath>
                </a14:m>
                <a:r>
                  <a:rPr lang="en-US" sz="3700" smtClean="0">
                    <a:solidFill>
                      <a:srgbClr val="000000"/>
                    </a:solidFill>
                    <a:latin typeface="Arial" panose="020B0604020202020204" pitchFamily="34" charset="0"/>
                    <a:cs typeface="Arial" panose="020B0604020202020204" pitchFamily="34" charset="0"/>
                  </a:rPr>
                  <a:t> </a:t>
                </a:r>
                <a:endParaRPr lang="en-US" sz="3700">
                  <a:solidFill>
                    <a:srgbClr val="000000"/>
                  </a:solidFill>
                  <a:latin typeface="Arial" panose="020B0604020202020204" pitchFamily="34" charset="0"/>
                  <a:cs typeface="Arial" panose="020B0604020202020204" pitchFamily="34" charset="0"/>
                </a:endParaRPr>
              </a:p>
              <a:p>
                <a:pPr lvl="0" algn="just">
                  <a:lnSpc>
                    <a:spcPct val="150000"/>
                  </a:lnSpc>
                  <a:defRPr/>
                </a:pPr>
                <a:r>
                  <a:rPr lang="en-US" sz="3700">
                    <a:solidFill>
                      <a:srgbClr val="000000"/>
                    </a:solidFill>
                    <a:latin typeface="Arial" panose="020B0604020202020204" pitchFamily="34" charset="0"/>
                    <a:cs typeface="Arial" panose="020B0604020202020204" pitchFamily="34" charset="0"/>
                  </a:rPr>
                  <a:t>Vậy diện tích xung quanh của hình chóp tam giác đều tạo thành là: </a:t>
                </a:r>
              </a:p>
              <a:p>
                <a:pPr lvl="0" algn="just">
                  <a:lnSpc>
                    <a:spcPct val="150000"/>
                  </a:lnSpc>
                  <a:defRPr/>
                </a:pPr>
                <a14:m>
                  <m:oMathPara xmlns:m="http://schemas.openxmlformats.org/officeDocument/2006/math">
                    <m:oMathParaPr>
                      <m:jc m:val="centerGroup"/>
                    </m:oMathParaPr>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𝑆</m:t>
                      </m:r>
                      <m:r>
                        <a:rPr lang="en-US" sz="3700" i="1" baseline="-25000">
                          <a:solidFill>
                            <a:srgbClr val="000000"/>
                          </a:solidFill>
                          <a:latin typeface="Cambria Math" panose="02040503050406030204" pitchFamily="18" charset="0"/>
                          <a:cs typeface="Arial" panose="020B0604020202020204" pitchFamily="34" charset="0"/>
                        </a:rPr>
                        <m:t>𝑥𝑞</m:t>
                      </m:r>
                      <m:r>
                        <a:rPr lang="en-US" sz="3700" i="1">
                          <a:solidFill>
                            <a:srgbClr val="000000"/>
                          </a:solidFill>
                          <a:latin typeface="Cambria Math" panose="02040503050406030204" pitchFamily="18" charset="0"/>
                          <a:cs typeface="Arial" panose="020B0604020202020204" pitchFamily="34" charset="0"/>
                        </a:rPr>
                        <m:t> = </m:t>
                      </m:r>
                      <m:r>
                        <a:rPr lang="en-US" sz="3700" i="1">
                          <a:solidFill>
                            <a:srgbClr val="000000"/>
                          </a:solidFill>
                          <a:latin typeface="Cambria Math" panose="02040503050406030204" pitchFamily="18" charset="0"/>
                          <a:cs typeface="Arial" panose="020B0604020202020204" pitchFamily="34" charset="0"/>
                        </a:rPr>
                        <m:t>𝑝</m:t>
                      </m:r>
                      <m:r>
                        <a:rPr lang="en-US" sz="3700" i="1">
                          <a:solidFill>
                            <a:srgbClr val="000000"/>
                          </a:solidFill>
                          <a:latin typeface="Cambria Math" panose="02040503050406030204" pitchFamily="18" charset="0"/>
                          <a:cs typeface="Arial" panose="020B0604020202020204" pitchFamily="34" charset="0"/>
                        </a:rPr>
                        <m:t> . </m:t>
                      </m:r>
                      <m:r>
                        <a:rPr lang="en-US" sz="3700" i="1">
                          <a:solidFill>
                            <a:srgbClr val="000000"/>
                          </a:solidFill>
                          <a:latin typeface="Cambria Math" panose="02040503050406030204" pitchFamily="18" charset="0"/>
                          <a:cs typeface="Arial" panose="020B0604020202020204" pitchFamily="34" charset="0"/>
                        </a:rPr>
                        <m:t>𝑑</m:t>
                      </m:r>
                      <m:r>
                        <a:rPr lang="en-US" sz="3700" i="1">
                          <a:solidFill>
                            <a:srgbClr val="000000"/>
                          </a:solidFill>
                          <a:latin typeface="Cambria Math" panose="02040503050406030204" pitchFamily="18" charset="0"/>
                          <a:cs typeface="Arial" panose="020B0604020202020204" pitchFamily="34" charset="0"/>
                        </a:rPr>
                        <m:t> ≈ </m:t>
                      </m:r>
                      <m:r>
                        <a:rPr lang="en-US" sz="3700" i="1">
                          <a:solidFill>
                            <a:srgbClr val="000000"/>
                          </a:solidFill>
                          <a:latin typeface="Cambria Math" panose="02040503050406030204" pitchFamily="18" charset="0"/>
                          <a:cs typeface="Arial" panose="020B0604020202020204" pitchFamily="34" charset="0"/>
                        </a:rPr>
                        <m:t>15</m:t>
                      </m:r>
                      <m:r>
                        <a:rPr lang="en-US" sz="3700" i="1">
                          <a:solidFill>
                            <a:srgbClr val="000000"/>
                          </a:solidFill>
                          <a:latin typeface="Cambria Math" panose="02040503050406030204" pitchFamily="18" charset="0"/>
                          <a:cs typeface="Arial" panose="020B0604020202020204" pitchFamily="34" charset="0"/>
                        </a:rPr>
                        <m:t> . </m:t>
                      </m:r>
                      <m:r>
                        <a:rPr lang="en-US" sz="3700" i="1">
                          <a:solidFill>
                            <a:srgbClr val="000000"/>
                          </a:solidFill>
                          <a:latin typeface="Cambria Math" panose="02040503050406030204" pitchFamily="18" charset="0"/>
                          <a:cs typeface="Arial" panose="020B0604020202020204" pitchFamily="34" charset="0"/>
                        </a:rPr>
                        <m:t>8</m:t>
                      </m:r>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66</m:t>
                      </m:r>
                      <m:r>
                        <a:rPr lang="en-US" sz="3700" i="1">
                          <a:solidFill>
                            <a:srgbClr val="000000"/>
                          </a:solidFill>
                          <a:latin typeface="Cambria Math" panose="02040503050406030204" pitchFamily="18" charset="0"/>
                          <a:cs typeface="Arial" panose="020B0604020202020204" pitchFamily="34" charset="0"/>
                        </a:rPr>
                        <m:t> = </m:t>
                      </m:r>
                      <m:r>
                        <a:rPr lang="en-US" sz="3700" i="1">
                          <a:solidFill>
                            <a:srgbClr val="000000"/>
                          </a:solidFill>
                          <a:latin typeface="Cambria Math" panose="02040503050406030204" pitchFamily="18" charset="0"/>
                          <a:cs typeface="Arial" panose="020B0604020202020204" pitchFamily="34" charset="0"/>
                        </a:rPr>
                        <m:t>129</m:t>
                      </m:r>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9</m:t>
                      </m:r>
                      <m:r>
                        <a:rPr lang="en-US" sz="3700" i="1">
                          <a:solidFill>
                            <a:srgbClr val="000000"/>
                          </a:solidFill>
                          <a:latin typeface="Cambria Math" panose="02040503050406030204" pitchFamily="18" charset="0"/>
                          <a:cs typeface="Arial" panose="020B0604020202020204" pitchFamily="34" charset="0"/>
                        </a:rPr>
                        <m:t> (</m:t>
                      </m:r>
                      <m:r>
                        <a:rPr lang="en-US" sz="3700" i="1">
                          <a:solidFill>
                            <a:srgbClr val="000000"/>
                          </a:solidFill>
                          <a:latin typeface="Cambria Math" panose="02040503050406030204" pitchFamily="18" charset="0"/>
                          <a:cs typeface="Arial" panose="020B0604020202020204" pitchFamily="34" charset="0"/>
                        </a:rPr>
                        <m:t>𝑐𝑚</m:t>
                      </m:r>
                      <m:r>
                        <a:rPr lang="en-US" sz="3700" i="1" baseline="30000">
                          <a:solidFill>
                            <a:srgbClr val="000000"/>
                          </a:solidFill>
                          <a:latin typeface="Cambria Math" panose="02040503050406030204" pitchFamily="18" charset="0"/>
                          <a:cs typeface="Arial" panose="020B0604020202020204" pitchFamily="34" charset="0"/>
                        </a:rPr>
                        <m:t>2</m:t>
                      </m:r>
                      <m:r>
                        <a:rPr lang="en-US" sz="3700" i="1">
                          <a:solidFill>
                            <a:srgbClr val="000000"/>
                          </a:solidFill>
                          <a:latin typeface="Cambria Math" panose="02040503050406030204" pitchFamily="18" charset="0"/>
                          <a:cs typeface="Arial" panose="020B0604020202020204" pitchFamily="34" charset="0"/>
                        </a:rPr>
                        <m:t>).</m:t>
                      </m:r>
                    </m:oMath>
                  </m:oMathPara>
                </a14:m>
                <a:endParaRPr lang="en-US" sz="3700">
                  <a:solidFill>
                    <a:srgbClr val="000000"/>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5823556" y="3673651"/>
                <a:ext cx="12178972" cy="6422849"/>
              </a:xfrm>
              <a:prstGeom prst="rect">
                <a:avLst/>
              </a:prstGeom>
              <a:blipFill>
                <a:blip r:embed="rId7"/>
                <a:stretch>
                  <a:fillRect l="-1552" r="-1602"/>
                </a:stretch>
              </a:blipFill>
            </p:spPr>
            <p:txBody>
              <a:bodyPr/>
              <a:lstStyle/>
              <a:p>
                <a:r>
                  <a:rPr lang="en-US">
                    <a:noFill/>
                  </a:rPr>
                  <a:t> </a:t>
                </a:r>
              </a:p>
            </p:txBody>
          </p:sp>
        </mc:Fallback>
      </mc:AlternateContent>
      <p:sp>
        <p:nvSpPr>
          <p:cNvPr id="13" name="Rectangle 12"/>
          <p:cNvSpPr/>
          <p:nvPr/>
        </p:nvSpPr>
        <p:spPr>
          <a:xfrm>
            <a:off x="11286908" y="2950086"/>
            <a:ext cx="1252267" cy="66941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5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5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227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5" dur="500"/>
                                        <p:tgtEl>
                                          <p:spTgt spid="11">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18"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grpSp>
        <p:nvGrpSpPr>
          <p:cNvPr id="42" name="Group 41"/>
          <p:cNvGrpSpPr/>
          <p:nvPr/>
        </p:nvGrpSpPr>
        <p:grpSpPr>
          <a:xfrm>
            <a:off x="573924" y="4914900"/>
            <a:ext cx="6178244" cy="1682281"/>
            <a:chOff x="577774" y="3009900"/>
            <a:chExt cx="9628898" cy="2700655"/>
          </a:xfrm>
        </p:grpSpPr>
        <p:grpSp>
          <p:nvGrpSpPr>
            <p:cNvPr id="8" name="Group 8"/>
            <p:cNvGrpSpPr/>
            <p:nvPr/>
          </p:nvGrpSpPr>
          <p:grpSpPr>
            <a:xfrm>
              <a:off x="1219200" y="3009900"/>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4000" b="1">
                  <a:latin typeface="Arial" panose="020B0604020202020204" pitchFamily="34" charset="0"/>
                  <a:cs typeface="Arial" panose="020B0604020202020204" pitchFamily="34" charset="0"/>
                </a:endParaRPr>
              </a:p>
            </p:txBody>
          </p:sp>
        </p:grpSp>
        <p:grpSp>
          <p:nvGrpSpPr>
            <p:cNvPr id="14" name="Group 14"/>
            <p:cNvGrpSpPr/>
            <p:nvPr/>
          </p:nvGrpSpPr>
          <p:grpSpPr>
            <a:xfrm>
              <a:off x="577774" y="3718802"/>
              <a:ext cx="1282851" cy="128285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b="1">
                  <a:latin typeface="Arial" panose="020B0604020202020204" pitchFamily="34" charset="0"/>
                  <a:cs typeface="Arial" panose="020B0604020202020204" pitchFamily="34" charset="0"/>
                </a:endParaRPr>
              </a:p>
            </p:txBody>
          </p:sp>
        </p:grpSp>
        <p:sp>
          <p:nvSpPr>
            <p:cNvPr id="31" name="TextBox 31"/>
            <p:cNvSpPr txBox="1"/>
            <p:nvPr/>
          </p:nvSpPr>
          <p:spPr>
            <a:xfrm>
              <a:off x="4013810" y="3453759"/>
              <a:ext cx="6192862" cy="1299150"/>
            </a:xfrm>
            <a:prstGeom prst="rect">
              <a:avLst/>
            </a:prstGeom>
          </p:spPr>
          <p:txBody>
            <a:bodyPr wrap="square" lIns="0" tIns="0" rIns="0" bIns="0" rtlCol="0" anchor="t">
              <a:spAutoFit/>
            </a:bodyPr>
            <a:lstStyle/>
            <a:p>
              <a:pPr algn="just">
                <a:lnSpc>
                  <a:spcPct val="150000"/>
                </a:lnSpc>
              </a:pPr>
              <a:r>
                <a:rPr lang="vi-VN" sz="4000">
                  <a:cs typeface="Arial" panose="020B0604020202020204" pitchFamily="34" charset="0"/>
                </a:rPr>
                <a:t>SB</a:t>
              </a:r>
              <a:endParaRPr lang="en-US" sz="4000" b="1" dirty="0">
                <a:solidFill>
                  <a:srgbClr val="623933"/>
                </a:solidFill>
                <a:latin typeface="Arial" panose="020B0604020202020204" pitchFamily="34" charset="0"/>
                <a:cs typeface="Arial" panose="020B0604020202020204" pitchFamily="34" charset="0"/>
              </a:endParaRPr>
            </a:p>
          </p:txBody>
        </p:sp>
        <p:sp>
          <p:nvSpPr>
            <p:cNvPr id="32" name="TextBox 32"/>
            <p:cNvSpPr txBox="1"/>
            <p:nvPr/>
          </p:nvSpPr>
          <p:spPr>
            <a:xfrm>
              <a:off x="849187" y="3777084"/>
              <a:ext cx="740026" cy="1296986"/>
            </a:xfrm>
            <a:prstGeom prst="rect">
              <a:avLst/>
            </a:prstGeom>
          </p:spPr>
          <p:txBody>
            <a:bodyPr lIns="0" tIns="0" rIns="0" bIns="0" rtlCol="0" anchor="t">
              <a:spAutoFit/>
            </a:bodyPr>
            <a:lstStyle/>
            <a:p>
              <a:pPr algn="ctr">
                <a:lnSpc>
                  <a:spcPts val="6300"/>
                </a:lnSpc>
              </a:pPr>
              <a:r>
                <a:rPr lang="vi-VN" sz="4000" b="1" dirty="0">
                  <a:solidFill>
                    <a:srgbClr val="FFFDEF"/>
                  </a:solidFill>
                  <a:latin typeface="Arial" panose="020B0604020202020204" pitchFamily="34" charset="0"/>
                  <a:cs typeface="Arial" panose="020B0604020202020204" pitchFamily="34" charset="0"/>
                </a:rPr>
                <a:t>A</a:t>
              </a:r>
              <a:endParaRPr lang="en-US" sz="4000" b="1" dirty="0">
                <a:solidFill>
                  <a:srgbClr val="FFFDEF"/>
                </a:solidFill>
                <a:latin typeface="Arial" panose="020B0604020202020204" pitchFamily="34" charset="0"/>
                <a:cs typeface="Arial" panose="020B0604020202020204" pitchFamily="34" charset="0"/>
              </a:endParaRPr>
            </a:p>
          </p:txBody>
        </p:sp>
      </p:grpSp>
      <p:grpSp>
        <p:nvGrpSpPr>
          <p:cNvPr id="43" name="Group 42"/>
          <p:cNvGrpSpPr/>
          <p:nvPr/>
        </p:nvGrpSpPr>
        <p:grpSpPr>
          <a:xfrm>
            <a:off x="573924" y="7914474"/>
            <a:ext cx="6338459" cy="1682281"/>
            <a:chOff x="577774" y="6009474"/>
            <a:chExt cx="9878596" cy="2700655"/>
          </a:xfrm>
        </p:grpSpPr>
        <p:grpSp>
          <p:nvGrpSpPr>
            <p:cNvPr id="2" name="Group 2"/>
            <p:cNvGrpSpPr/>
            <p:nvPr/>
          </p:nvGrpSpPr>
          <p:grpSpPr>
            <a:xfrm>
              <a:off x="1219200" y="6009474"/>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4000" b="1">
                  <a:latin typeface="Arial" panose="020B0604020202020204" pitchFamily="34" charset="0"/>
                  <a:cs typeface="Arial" panose="020B0604020202020204" pitchFamily="34" charset="0"/>
                </a:endParaRPr>
              </a:p>
            </p:txBody>
          </p:sp>
        </p:grpSp>
        <p:grpSp>
          <p:nvGrpSpPr>
            <p:cNvPr id="17" name="Group 17"/>
            <p:cNvGrpSpPr/>
            <p:nvPr/>
          </p:nvGrpSpPr>
          <p:grpSpPr>
            <a:xfrm>
              <a:off x="577774" y="6718376"/>
              <a:ext cx="1282851" cy="12828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b="1">
                  <a:latin typeface="Arial" panose="020B0604020202020204" pitchFamily="34" charset="0"/>
                  <a:cs typeface="Arial" panose="020B0604020202020204" pitchFamily="34" charset="0"/>
                </a:endParaRPr>
              </a:p>
            </p:txBody>
          </p:sp>
        </p:grpSp>
        <p:sp>
          <p:nvSpPr>
            <p:cNvPr id="26" name="TextBox 26"/>
            <p:cNvSpPr txBox="1"/>
            <p:nvPr/>
          </p:nvSpPr>
          <p:spPr>
            <a:xfrm>
              <a:off x="4091203" y="6530440"/>
              <a:ext cx="6365167" cy="1482271"/>
            </a:xfrm>
            <a:prstGeom prst="rect">
              <a:avLst/>
            </a:prstGeom>
          </p:spPr>
          <p:txBody>
            <a:bodyPr wrap="square" lIns="0" tIns="0" rIns="0" bIns="0" rtlCol="0" anchor="t">
              <a:spAutoFit/>
            </a:bodyPr>
            <a:lstStyle/>
            <a:p>
              <a:pPr algn="just">
                <a:lnSpc>
                  <a:spcPct val="150000"/>
                </a:lnSpc>
              </a:pPr>
              <a:r>
                <a:rPr lang="en-US" sz="4000" smtClean="0">
                  <a:latin typeface="Arial" panose="020B0604020202020204" pitchFamily="34" charset="0"/>
                  <a:cs typeface="Arial" panose="020B0604020202020204" pitchFamily="34" charset="0"/>
                </a:rPr>
                <a:t>SI</a:t>
              </a:r>
              <a:endParaRPr lang="en-US" sz="4000" b="1" dirty="0">
                <a:solidFill>
                  <a:srgbClr val="623933"/>
                </a:solidFill>
                <a:latin typeface="Arial" panose="020B0604020202020204" pitchFamily="34" charset="0"/>
                <a:cs typeface="Arial" panose="020B0604020202020204" pitchFamily="34" charset="0"/>
              </a:endParaRPr>
            </a:p>
          </p:txBody>
        </p:sp>
        <p:sp>
          <p:nvSpPr>
            <p:cNvPr id="33" name="TextBox 33"/>
            <p:cNvSpPr txBox="1"/>
            <p:nvPr/>
          </p:nvSpPr>
          <p:spPr>
            <a:xfrm>
              <a:off x="824185" y="6750905"/>
              <a:ext cx="740026" cy="1296986"/>
            </a:xfrm>
            <a:prstGeom prst="rect">
              <a:avLst/>
            </a:prstGeom>
          </p:spPr>
          <p:txBody>
            <a:bodyPr lIns="0" tIns="0" rIns="0" bIns="0" rtlCol="0" anchor="t">
              <a:spAutoFit/>
            </a:bodyPr>
            <a:lstStyle/>
            <a:p>
              <a:pPr algn="ctr">
                <a:lnSpc>
                  <a:spcPts val="6300"/>
                </a:lnSpc>
              </a:pPr>
              <a:r>
                <a:rPr lang="vi-VN" sz="4000" b="1" dirty="0">
                  <a:solidFill>
                    <a:srgbClr val="FFFDEF"/>
                  </a:solidFill>
                  <a:latin typeface="Arial" panose="020B0604020202020204" pitchFamily="34" charset="0"/>
                  <a:cs typeface="Arial" panose="020B0604020202020204" pitchFamily="34" charset="0"/>
                </a:rPr>
                <a:t>C</a:t>
              </a:r>
              <a:endParaRPr lang="en-US" sz="4000" b="1" dirty="0">
                <a:solidFill>
                  <a:srgbClr val="FFFDEF"/>
                </a:solidFill>
                <a:latin typeface="Arial" panose="020B0604020202020204" pitchFamily="34" charset="0"/>
                <a:cs typeface="Arial" panose="020B0604020202020204" pitchFamily="34" charset="0"/>
              </a:endParaRPr>
            </a:p>
          </p:txBody>
        </p:sp>
      </p:grpSp>
      <p:grpSp>
        <p:nvGrpSpPr>
          <p:cNvPr id="44" name="Group 43"/>
          <p:cNvGrpSpPr/>
          <p:nvPr/>
        </p:nvGrpSpPr>
        <p:grpSpPr>
          <a:xfrm>
            <a:off x="6667947" y="4941309"/>
            <a:ext cx="6455568" cy="1682281"/>
            <a:chOff x="9224050" y="3009900"/>
            <a:chExt cx="10061113" cy="2700655"/>
          </a:xfrm>
        </p:grpSpPr>
        <p:grpSp>
          <p:nvGrpSpPr>
            <p:cNvPr id="11" name="Group 11"/>
            <p:cNvGrpSpPr/>
            <p:nvPr/>
          </p:nvGrpSpPr>
          <p:grpSpPr>
            <a:xfrm>
              <a:off x="9865476" y="3009900"/>
              <a:ext cx="7584324" cy="2700655"/>
              <a:chOff x="0" y="0"/>
              <a:chExt cx="1997518" cy="711284"/>
            </a:xfrm>
          </p:grpSpPr>
          <p:sp>
            <p:nvSpPr>
              <p:cNvPr id="12" name="Freeform 12"/>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4000" b="1">
                  <a:latin typeface="Arial" panose="020B0604020202020204" pitchFamily="34" charset="0"/>
                  <a:cs typeface="Arial" panose="020B0604020202020204" pitchFamily="34" charset="0"/>
                </a:endParaRPr>
              </a:p>
            </p:txBody>
          </p:sp>
        </p:grpSp>
        <p:grpSp>
          <p:nvGrpSpPr>
            <p:cNvPr id="20" name="Group 20"/>
            <p:cNvGrpSpPr/>
            <p:nvPr/>
          </p:nvGrpSpPr>
          <p:grpSpPr>
            <a:xfrm>
              <a:off x="9224050" y="3718802"/>
              <a:ext cx="1282851" cy="128285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b="1">
                  <a:latin typeface="Arial" panose="020B0604020202020204" pitchFamily="34" charset="0"/>
                  <a:cs typeface="Arial" panose="020B0604020202020204" pitchFamily="34" charset="0"/>
                </a:endParaRPr>
              </a:p>
            </p:txBody>
          </p:sp>
        </p:grpSp>
        <p:sp>
          <p:nvSpPr>
            <p:cNvPr id="29" name="TextBox 29"/>
            <p:cNvSpPr txBox="1"/>
            <p:nvPr/>
          </p:nvSpPr>
          <p:spPr>
            <a:xfrm>
              <a:off x="12967904" y="3463417"/>
              <a:ext cx="6317259" cy="1299150"/>
            </a:xfrm>
            <a:prstGeom prst="rect">
              <a:avLst/>
            </a:prstGeom>
          </p:spPr>
          <p:txBody>
            <a:bodyPr wrap="square" lIns="0" tIns="0" rIns="0" bIns="0" rtlCol="0" anchor="t">
              <a:spAutoFit/>
            </a:bodyPr>
            <a:lstStyle/>
            <a:p>
              <a:pPr algn="just">
                <a:lnSpc>
                  <a:spcPct val="150000"/>
                </a:lnSpc>
              </a:pPr>
              <a:r>
                <a:rPr lang="vi-VN" sz="4000">
                  <a:cs typeface="Arial" panose="020B0604020202020204" pitchFamily="34" charset="0"/>
                </a:rPr>
                <a:t>SH</a:t>
              </a:r>
              <a:endParaRPr lang="en-US" sz="4000" dirty="0">
                <a:latin typeface="Arial" panose="020B0604020202020204" pitchFamily="34" charset="0"/>
                <a:cs typeface="Arial" panose="020B0604020202020204" pitchFamily="34" charset="0"/>
              </a:endParaRPr>
            </a:p>
          </p:txBody>
        </p:sp>
        <p:sp>
          <p:nvSpPr>
            <p:cNvPr id="34" name="TextBox 34"/>
            <p:cNvSpPr txBox="1"/>
            <p:nvPr/>
          </p:nvSpPr>
          <p:spPr>
            <a:xfrm>
              <a:off x="9495463" y="3777084"/>
              <a:ext cx="740026" cy="1296986"/>
            </a:xfrm>
            <a:prstGeom prst="rect">
              <a:avLst/>
            </a:prstGeom>
          </p:spPr>
          <p:txBody>
            <a:bodyPr lIns="0" tIns="0" rIns="0" bIns="0" rtlCol="0" anchor="t">
              <a:spAutoFit/>
            </a:bodyPr>
            <a:lstStyle/>
            <a:p>
              <a:pPr algn="ctr">
                <a:lnSpc>
                  <a:spcPts val="6300"/>
                </a:lnSpc>
              </a:pPr>
              <a:r>
                <a:rPr lang="vi-VN" sz="4000" b="1" dirty="0">
                  <a:solidFill>
                    <a:srgbClr val="FFFDEF"/>
                  </a:solidFill>
                  <a:latin typeface="Arial" panose="020B0604020202020204" pitchFamily="34" charset="0"/>
                  <a:cs typeface="Arial" panose="020B0604020202020204" pitchFamily="34" charset="0"/>
                </a:rPr>
                <a:t>B</a:t>
              </a:r>
              <a:endParaRPr lang="en-US" sz="4000" b="1" dirty="0">
                <a:solidFill>
                  <a:srgbClr val="FFFDEF"/>
                </a:solidFill>
                <a:latin typeface="Arial" panose="020B0604020202020204" pitchFamily="34" charset="0"/>
                <a:cs typeface="Arial" panose="020B0604020202020204" pitchFamily="34" charset="0"/>
              </a:endParaRPr>
            </a:p>
          </p:txBody>
        </p:sp>
      </p:grpSp>
      <p:grpSp>
        <p:nvGrpSpPr>
          <p:cNvPr id="45" name="Group 44"/>
          <p:cNvGrpSpPr/>
          <p:nvPr/>
        </p:nvGrpSpPr>
        <p:grpSpPr>
          <a:xfrm>
            <a:off x="6688000" y="7894374"/>
            <a:ext cx="6538840" cy="1682281"/>
            <a:chOff x="9224050" y="6009474"/>
            <a:chExt cx="10190893" cy="2700655"/>
          </a:xfrm>
        </p:grpSpPr>
        <p:grpSp>
          <p:nvGrpSpPr>
            <p:cNvPr id="5" name="Group 5"/>
            <p:cNvGrpSpPr/>
            <p:nvPr/>
          </p:nvGrpSpPr>
          <p:grpSpPr>
            <a:xfrm>
              <a:off x="9865476" y="6009474"/>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4000" b="1">
                  <a:latin typeface="Arial" panose="020B0604020202020204" pitchFamily="34" charset="0"/>
                  <a:cs typeface="Arial" panose="020B0604020202020204" pitchFamily="34" charset="0"/>
                </a:endParaRPr>
              </a:p>
            </p:txBody>
          </p:sp>
        </p:grpSp>
        <p:grpSp>
          <p:nvGrpSpPr>
            <p:cNvPr id="23" name="Group 23"/>
            <p:cNvGrpSpPr/>
            <p:nvPr/>
          </p:nvGrpSpPr>
          <p:grpSpPr>
            <a:xfrm>
              <a:off x="9224050" y="6751713"/>
              <a:ext cx="1282851" cy="128285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b="1">
                  <a:latin typeface="Arial" panose="020B0604020202020204" pitchFamily="34" charset="0"/>
                  <a:cs typeface="Arial" panose="020B0604020202020204" pitchFamily="34" charset="0"/>
                </a:endParaRPr>
              </a:p>
            </p:txBody>
          </p:sp>
        </p:grpSp>
        <p:sp>
          <p:nvSpPr>
            <p:cNvPr id="30" name="TextBox 30"/>
            <p:cNvSpPr txBox="1"/>
            <p:nvPr/>
          </p:nvSpPr>
          <p:spPr>
            <a:xfrm>
              <a:off x="12972433" y="6587653"/>
              <a:ext cx="6442510" cy="1299150"/>
            </a:xfrm>
            <a:prstGeom prst="rect">
              <a:avLst/>
            </a:prstGeom>
          </p:spPr>
          <p:txBody>
            <a:bodyPr wrap="square" lIns="0" tIns="0" rIns="0" bIns="0" rtlCol="0" anchor="t">
              <a:spAutoFit/>
            </a:bodyPr>
            <a:lstStyle/>
            <a:p>
              <a:pPr algn="just">
                <a:lnSpc>
                  <a:spcPct val="150000"/>
                </a:lnSpc>
              </a:pPr>
              <a:r>
                <a:rPr lang="en-US" sz="4000" smtClean="0">
                  <a:latin typeface="Arial" panose="020B0604020202020204" pitchFamily="34" charset="0"/>
                  <a:cs typeface="Arial" panose="020B0604020202020204" pitchFamily="34" charset="0"/>
                </a:rPr>
                <a:t>HI</a:t>
              </a:r>
              <a:endParaRPr lang="en-US" sz="4000" dirty="0">
                <a:latin typeface="Arial" panose="020B0604020202020204" pitchFamily="34" charset="0"/>
                <a:cs typeface="Arial" panose="020B0604020202020204" pitchFamily="34" charset="0"/>
              </a:endParaRPr>
            </a:p>
          </p:txBody>
        </p:sp>
        <p:sp>
          <p:nvSpPr>
            <p:cNvPr id="35" name="TextBox 35"/>
            <p:cNvSpPr txBox="1"/>
            <p:nvPr/>
          </p:nvSpPr>
          <p:spPr>
            <a:xfrm>
              <a:off x="9495463" y="6809996"/>
              <a:ext cx="740026" cy="1160185"/>
            </a:xfrm>
            <a:prstGeom prst="rect">
              <a:avLst/>
            </a:prstGeom>
          </p:spPr>
          <p:txBody>
            <a:bodyPr lIns="0" tIns="0" rIns="0" bIns="0" rtlCol="0" anchor="t">
              <a:spAutoFit/>
            </a:bodyPr>
            <a:lstStyle/>
            <a:p>
              <a:pPr algn="ctr">
                <a:lnSpc>
                  <a:spcPts val="6300"/>
                </a:lnSpc>
              </a:pPr>
              <a:r>
                <a:rPr lang="vi-VN" sz="4000" b="1" dirty="0">
                  <a:solidFill>
                    <a:srgbClr val="FFFDEF"/>
                  </a:solidFill>
                  <a:latin typeface="Arial" panose="020B0604020202020204" pitchFamily="34" charset="0"/>
                  <a:cs typeface="Arial" panose="020B0604020202020204" pitchFamily="34" charset="0"/>
                </a:rPr>
                <a:t>D</a:t>
              </a:r>
              <a:endParaRPr lang="en-US" sz="4000" b="1" dirty="0">
                <a:solidFill>
                  <a:srgbClr val="FFFDEF"/>
                </a:solidFill>
                <a:latin typeface="Arial" panose="020B0604020202020204" pitchFamily="34" charset="0"/>
                <a:cs typeface="Arial" panose="020B0604020202020204" pitchFamily="34" charset="0"/>
              </a:endParaRPr>
            </a:p>
          </p:txBody>
        </p:sp>
      </p:grpSp>
      <p:sp>
        <p:nvSpPr>
          <p:cNvPr id="39" name="TextBox 38"/>
          <p:cNvSpPr txBox="1"/>
          <p:nvPr/>
        </p:nvSpPr>
        <p:spPr>
          <a:xfrm>
            <a:off x="4301449" y="769662"/>
            <a:ext cx="9596176" cy="1015663"/>
          </a:xfrm>
          <a:prstGeom prst="rect">
            <a:avLst/>
          </a:prstGeom>
          <a:noFill/>
        </p:spPr>
        <p:txBody>
          <a:bodyPr wrap="square" rtlCol="0">
            <a:spAutoFit/>
          </a:bodyPr>
          <a:lstStyle/>
          <a:p>
            <a:pPr algn="ctr"/>
            <a:r>
              <a:rPr lang="vi-VN" sz="6000" b="1" dirty="0" smtClean="0">
                <a:solidFill>
                  <a:schemeClr val="bg1"/>
                </a:solidFill>
                <a:latin typeface="Arial" panose="020B0604020202020204" pitchFamily="34" charset="0"/>
                <a:cs typeface="Arial" panose="020B0604020202020204" pitchFamily="34" charset="0"/>
              </a:rPr>
              <a:t>BÀI TẬP TRẮC NGHIỆM</a:t>
            </a:r>
            <a:endParaRPr lang="en-US" sz="6000" b="1" dirty="0">
              <a:solidFill>
                <a:schemeClr val="bg1"/>
              </a:solidFill>
              <a:latin typeface="Arial" panose="020B0604020202020204" pitchFamily="34" charset="0"/>
              <a:cs typeface="Arial" panose="020B0604020202020204" pitchFamily="34" charset="0"/>
            </a:endParaRPr>
          </a:p>
        </p:txBody>
      </p:sp>
      <p:pic>
        <p:nvPicPr>
          <p:cNvPr id="41" name="Picture 40"/>
          <p:cNvPicPr>
            <a:picLocks noChangeAspect="1"/>
          </p:cNvPicPr>
          <p:nvPr/>
        </p:nvPicPr>
        <p:blipFill>
          <a:blip r:embed="rId2"/>
          <a:stretch>
            <a:fillRect/>
          </a:stretch>
        </p:blipFill>
        <p:spPr>
          <a:xfrm>
            <a:off x="15880482" y="-215850"/>
            <a:ext cx="2407518" cy="2124280"/>
          </a:xfrm>
          <a:prstGeom prst="rect">
            <a:avLst/>
          </a:prstGeom>
        </p:spPr>
      </p:pic>
      <p:grpSp>
        <p:nvGrpSpPr>
          <p:cNvPr id="40" name="Group 36"/>
          <p:cNvGrpSpPr/>
          <p:nvPr/>
        </p:nvGrpSpPr>
        <p:grpSpPr>
          <a:xfrm>
            <a:off x="-1063308" y="1875437"/>
            <a:ext cx="5517952" cy="2709042"/>
            <a:chOff x="-580655" y="-452841"/>
            <a:chExt cx="6916646" cy="5672589"/>
          </a:xfrm>
        </p:grpSpPr>
        <p:sp>
          <p:nvSpPr>
            <p:cNvPr id="46" name="Freeform 37"/>
            <p:cNvSpPr/>
            <p:nvPr/>
          </p:nvSpPr>
          <p:spPr>
            <a:xfrm rot="20551586">
              <a:off x="1735913" y="391436"/>
              <a:ext cx="2402754" cy="4828312"/>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7" name="TextBox 38"/>
            <p:cNvSpPr txBox="1"/>
            <p:nvPr/>
          </p:nvSpPr>
          <p:spPr>
            <a:xfrm rot="20550000">
              <a:off x="-580655" y="-452841"/>
              <a:ext cx="6916646" cy="3769598"/>
            </a:xfrm>
            <a:prstGeom prst="rect">
              <a:avLst/>
            </a:prstGeom>
          </p:spPr>
          <p:txBody>
            <a:bodyPr wrap="square" lIns="0" tIns="0" rIns="0" bIns="0" rtlCol="0" anchor="t">
              <a:spAutoFit/>
            </a:bodyPr>
            <a:lstStyle/>
            <a:p>
              <a:pPr algn="ctr">
                <a:lnSpc>
                  <a:spcPts val="17211"/>
                </a:lnSpc>
              </a:pPr>
              <a:r>
                <a:rPr lang="en-US" sz="5000" b="1" smtClean="0">
                  <a:solidFill>
                    <a:srgbClr val="FFFDEF"/>
                  </a:solidFill>
                  <a:latin typeface="Arial" panose="020B0604020202020204" pitchFamily="34" charset="0"/>
                  <a:cs typeface="Arial" panose="020B0604020202020204" pitchFamily="34" charset="0"/>
                </a:rPr>
                <a:t>10.15</a:t>
              </a:r>
              <a:endParaRPr lang="en-US" sz="5000" b="1" dirty="0">
                <a:solidFill>
                  <a:srgbClr val="FFFDEF"/>
                </a:solidFill>
                <a:latin typeface="Arial" panose="020B0604020202020204" pitchFamily="34" charset="0"/>
                <a:cs typeface="Arial" panose="020B0604020202020204" pitchFamily="34" charset="0"/>
              </a:endParaRPr>
            </a:p>
          </p:txBody>
        </p:sp>
      </p:grpSp>
      <p:sp>
        <p:nvSpPr>
          <p:cNvPr id="27" name="Rectangle 26"/>
          <p:cNvSpPr/>
          <p:nvPr/>
        </p:nvSpPr>
        <p:spPr>
          <a:xfrm>
            <a:off x="2922673" y="2440128"/>
            <a:ext cx="15087600" cy="1015663"/>
          </a:xfrm>
          <a:prstGeom prst="rect">
            <a:avLst/>
          </a:prstGeom>
        </p:spPr>
        <p:txBody>
          <a:bodyPr wrap="square">
            <a:spAutoFit/>
          </a:bodyPr>
          <a:lstStyle/>
          <a:p>
            <a:pPr>
              <a:lnSpc>
                <a:spcPct val="150000"/>
              </a:lnSpc>
            </a:pPr>
            <a:r>
              <a:rPr lang="en-US" sz="4000" b="1">
                <a:solidFill>
                  <a:schemeClr val="bg1"/>
                </a:solidFill>
                <a:latin typeface="Arial" panose="020B0604020202020204" pitchFamily="34" charset="0"/>
                <a:cs typeface="Arial" panose="020B0604020202020204" pitchFamily="34" charset="0"/>
              </a:rPr>
              <a:t>Trung đoạn của hình chóp tam giác đều trong Hình 10.34 là</a:t>
            </a:r>
            <a:r>
              <a:rPr lang="en-US" sz="4000" b="1" smtClean="0">
                <a:solidFill>
                  <a:schemeClr val="bg1"/>
                </a:solidFill>
                <a:latin typeface="Arial" panose="020B0604020202020204" pitchFamily="34" charset="0"/>
                <a:cs typeface="Arial" panose="020B0604020202020204" pitchFamily="34" charset="0"/>
              </a:rPr>
              <a:t>:</a:t>
            </a:r>
            <a:endParaRPr lang="en-US" sz="4000" b="1">
              <a:solidFill>
                <a:schemeClr val="bg1"/>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644" y="7460800"/>
            <a:ext cx="2086818" cy="2105876"/>
          </a:xfrm>
          <a:prstGeom prst="rect">
            <a:avLst/>
          </a:prstGeom>
          <a:effectLst>
            <a:outerShdw blurRad="50800" dist="38100" dir="13500000" algn="br" rotWithShape="0">
              <a:prstClr val="black">
                <a:alpha val="40000"/>
              </a:prstClr>
            </a:outerShdw>
          </a:effectLst>
        </p:spPr>
      </p:pic>
      <p:pic>
        <p:nvPicPr>
          <p:cNvPr id="48" name="Picture 4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12652370" y="4286936"/>
            <a:ext cx="4642269" cy="5309819"/>
          </a:xfrm>
          <a:prstGeom prst="rect">
            <a:avLst/>
          </a:prstGeom>
        </p:spPr>
      </p:pic>
    </p:spTree>
    <p:extLst>
      <p:ext uri="{BB962C8B-B14F-4D97-AF65-F5344CB8AC3E}">
        <p14:creationId xmlns:p14="http://schemas.microsoft.com/office/powerpoint/2010/main" val="12165083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anim calcmode="lin" valueType="num">
                                      <p:cBhvr>
                                        <p:cTn id="13" dur="500" fill="hold"/>
                                        <p:tgtEl>
                                          <p:spTgt spid="40"/>
                                        </p:tgtEl>
                                        <p:attrNameLst>
                                          <p:attrName>ppt_x</p:attrName>
                                        </p:attrNameLst>
                                      </p:cBhvr>
                                      <p:tavLst>
                                        <p:tav tm="0">
                                          <p:val>
                                            <p:strVal val="#ppt_x"/>
                                          </p:val>
                                        </p:tav>
                                        <p:tav tm="100000">
                                          <p:val>
                                            <p:strVal val="#ppt_x"/>
                                          </p:val>
                                        </p:tav>
                                      </p:tavLst>
                                    </p:anim>
                                    <p:anim calcmode="lin" valueType="num">
                                      <p:cBhvr>
                                        <p:cTn id="14" dur="500" fill="hold"/>
                                        <p:tgtEl>
                                          <p:spTgt spid="4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anim calcmode="lin" valueType="num">
                                      <p:cBhvr>
                                        <p:cTn id="23" dur="500" fill="hold"/>
                                        <p:tgtEl>
                                          <p:spTgt spid="48"/>
                                        </p:tgtEl>
                                        <p:attrNameLst>
                                          <p:attrName>ppt_x</p:attrName>
                                        </p:attrNameLst>
                                      </p:cBhvr>
                                      <p:tavLst>
                                        <p:tav tm="0">
                                          <p:val>
                                            <p:strVal val="#ppt_x"/>
                                          </p:val>
                                        </p:tav>
                                        <p:tav tm="100000">
                                          <p:val>
                                            <p:strVal val="#ppt_x"/>
                                          </p:val>
                                        </p:tav>
                                      </p:tavLst>
                                    </p:anim>
                                    <p:anim calcmode="lin" valueType="num">
                                      <p:cBhvr>
                                        <p:cTn id="24" dur="500" fill="hold"/>
                                        <p:tgtEl>
                                          <p:spTgt spid="48"/>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anim calcmode="lin" valueType="num">
                                      <p:cBhvr>
                                        <p:cTn id="29" dur="500" fill="hold"/>
                                        <p:tgtEl>
                                          <p:spTgt spid="42"/>
                                        </p:tgtEl>
                                        <p:attrNameLst>
                                          <p:attrName>ppt_x</p:attrName>
                                        </p:attrNameLst>
                                      </p:cBhvr>
                                      <p:tavLst>
                                        <p:tav tm="0">
                                          <p:val>
                                            <p:strVal val="#ppt_x"/>
                                          </p:val>
                                        </p:tav>
                                        <p:tav tm="100000">
                                          <p:val>
                                            <p:strVal val="#ppt_x"/>
                                          </p:val>
                                        </p:tav>
                                      </p:tavLst>
                                    </p:anim>
                                    <p:anim calcmode="lin" valueType="num">
                                      <p:cBhvr>
                                        <p:cTn id="30" dur="500" fill="hold"/>
                                        <p:tgtEl>
                                          <p:spTgt spid="4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anim calcmode="lin" valueType="num">
                                      <p:cBhvr>
                                        <p:cTn id="35" dur="500" fill="hold"/>
                                        <p:tgtEl>
                                          <p:spTgt spid="44"/>
                                        </p:tgtEl>
                                        <p:attrNameLst>
                                          <p:attrName>ppt_x</p:attrName>
                                        </p:attrNameLst>
                                      </p:cBhvr>
                                      <p:tavLst>
                                        <p:tav tm="0">
                                          <p:val>
                                            <p:strVal val="#ppt_x"/>
                                          </p:val>
                                        </p:tav>
                                        <p:tav tm="100000">
                                          <p:val>
                                            <p:strVal val="#ppt_x"/>
                                          </p:val>
                                        </p:tav>
                                      </p:tavLst>
                                    </p:anim>
                                    <p:anim calcmode="lin" valueType="num">
                                      <p:cBhvr>
                                        <p:cTn id="36" dur="500" fill="hold"/>
                                        <p:tgtEl>
                                          <p:spTgt spid="44"/>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anim calcmode="lin" valueType="num">
                                      <p:cBhvr>
                                        <p:cTn id="41" dur="500" fill="hold"/>
                                        <p:tgtEl>
                                          <p:spTgt spid="43"/>
                                        </p:tgtEl>
                                        <p:attrNameLst>
                                          <p:attrName>ppt_x</p:attrName>
                                        </p:attrNameLst>
                                      </p:cBhvr>
                                      <p:tavLst>
                                        <p:tav tm="0">
                                          <p:val>
                                            <p:strVal val="#ppt_x"/>
                                          </p:val>
                                        </p:tav>
                                        <p:tav tm="100000">
                                          <p:val>
                                            <p:strVal val="#ppt_x"/>
                                          </p:val>
                                        </p:tav>
                                      </p:tavLst>
                                    </p:anim>
                                    <p:anim calcmode="lin" valueType="num">
                                      <p:cBhvr>
                                        <p:cTn id="42" dur="500" fill="hold"/>
                                        <p:tgtEl>
                                          <p:spTgt spid="43"/>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anim calcmode="lin" valueType="num">
                                      <p:cBhvr>
                                        <p:cTn id="47" dur="500" fill="hold"/>
                                        <p:tgtEl>
                                          <p:spTgt spid="45"/>
                                        </p:tgtEl>
                                        <p:attrNameLst>
                                          <p:attrName>ppt_x</p:attrName>
                                        </p:attrNameLst>
                                      </p:cBhvr>
                                      <p:tavLst>
                                        <p:tav tm="0">
                                          <p:val>
                                            <p:strVal val="#ppt_x"/>
                                          </p:val>
                                        </p:tav>
                                        <p:tav tm="100000">
                                          <p:val>
                                            <p:strVal val="#ppt_x"/>
                                          </p:val>
                                        </p:tav>
                                      </p:tavLst>
                                    </p:anim>
                                    <p:anim calcmode="lin" valueType="num">
                                      <p:cBhvr>
                                        <p:cTn id="48"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4" name="TextBox 4"/>
          <p:cNvSpPr txBox="1"/>
          <p:nvPr/>
        </p:nvSpPr>
        <p:spPr>
          <a:xfrm>
            <a:off x="3830341" y="929344"/>
            <a:ext cx="10863257" cy="1272271"/>
          </a:xfrm>
          <a:prstGeom prst="rect">
            <a:avLst/>
          </a:prstGeom>
        </p:spPr>
        <p:txBody>
          <a:bodyPr lIns="0" tIns="0" rIns="0" bIns="0" rtlCol="0" anchor="t">
            <a:spAutoFit/>
          </a:bodyPr>
          <a:lstStyle/>
          <a:p>
            <a:pPr marL="0" lvl="0" indent="0" algn="ctr">
              <a:lnSpc>
                <a:spcPts val="10800"/>
              </a:lnSpc>
              <a:spcBef>
                <a:spcPct val="0"/>
              </a:spcBef>
            </a:pPr>
            <a:r>
              <a:rPr lang="vi-VN" sz="6600" b="1" dirty="0" smtClean="0">
                <a:solidFill>
                  <a:srgbClr val="C00000"/>
                </a:solidFill>
                <a:latin typeface="Arial" panose="020B0604020202020204" pitchFamily="34" charset="0"/>
                <a:cs typeface="Arial" panose="020B0604020202020204" pitchFamily="34" charset="0"/>
              </a:rPr>
              <a:t>HƯỚNG DẪN VỀ NHÀ</a:t>
            </a:r>
            <a:endParaRPr lang="en-US" sz="6600" b="1" dirty="0">
              <a:solidFill>
                <a:srgbClr val="C00000"/>
              </a:solidFill>
              <a:latin typeface="Arial" panose="020B0604020202020204" pitchFamily="34" charset="0"/>
              <a:cs typeface="Arial" panose="020B0604020202020204" pitchFamily="34" charset="0"/>
            </a:endParaRPr>
          </a:p>
        </p:txBody>
      </p:sp>
      <p:grpSp>
        <p:nvGrpSpPr>
          <p:cNvPr id="30" name="Group 29"/>
          <p:cNvGrpSpPr/>
          <p:nvPr/>
        </p:nvGrpSpPr>
        <p:grpSpPr>
          <a:xfrm>
            <a:off x="681205" y="3096438"/>
            <a:ext cx="4876800" cy="6001491"/>
            <a:chOff x="1371600" y="3216760"/>
            <a:chExt cx="4876800" cy="6001491"/>
          </a:xfrm>
        </p:grpSpPr>
        <p:sp>
          <p:nvSpPr>
            <p:cNvPr id="22" name="Rounded Rectangle 21"/>
            <p:cNvSpPr/>
            <p:nvPr/>
          </p:nvSpPr>
          <p:spPr>
            <a:xfrm>
              <a:off x="1371600" y="3867314"/>
              <a:ext cx="4876800" cy="5350937"/>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139738" y="3216760"/>
              <a:ext cx="1381205" cy="1381205"/>
            </a:xfrm>
            <a:prstGeom prst="ellipse">
              <a:avLst/>
            </a:prstGeom>
            <a:solidFill>
              <a:srgbClr val="1B6A6D"/>
            </a:solidFill>
            <a:ln>
              <a:solidFill>
                <a:srgbClr val="1B6A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latin typeface="Arial" panose="020B0604020202020204" pitchFamily="34" charset="0"/>
                  <a:cs typeface="Arial" panose="020B0604020202020204" pitchFamily="34" charset="0"/>
                </a:rPr>
                <a:t>01</a:t>
              </a:r>
              <a:endParaRPr lang="en-US" sz="4400" b="1" dirty="0">
                <a:latin typeface="Arial" panose="020B0604020202020204" pitchFamily="34" charset="0"/>
                <a:cs typeface="Arial" panose="020B0604020202020204" pitchFamily="34" charset="0"/>
              </a:endParaRPr>
            </a:p>
          </p:txBody>
        </p:sp>
      </p:grpSp>
      <p:sp>
        <p:nvSpPr>
          <p:cNvPr id="23" name="TextBox 22"/>
          <p:cNvSpPr txBox="1"/>
          <p:nvPr/>
        </p:nvSpPr>
        <p:spPr>
          <a:xfrm>
            <a:off x="822015" y="5245775"/>
            <a:ext cx="4490720" cy="2031325"/>
          </a:xfrm>
          <a:prstGeom prst="rect">
            <a:avLst/>
          </a:prstGeom>
          <a:noFill/>
        </p:spPr>
        <p:txBody>
          <a:bodyPr wrap="square" rtlCol="0">
            <a:spAutoFit/>
          </a:bodyPr>
          <a:lstStyle/>
          <a:p>
            <a:pPr algn="ctr">
              <a:lnSpc>
                <a:spcPct val="150000"/>
              </a:lnSpc>
            </a:pPr>
            <a:r>
              <a:rPr lang="vi-VN" sz="4200" dirty="0" smtClean="0">
                <a:cs typeface="Arial" panose="020B0604020202020204" pitchFamily="34" charset="0"/>
              </a:rPr>
              <a:t>Ghi </a:t>
            </a:r>
            <a:r>
              <a:rPr lang="vi-VN" sz="4200" dirty="0">
                <a:cs typeface="Arial" panose="020B0604020202020204" pitchFamily="34" charset="0"/>
              </a:rPr>
              <a:t>nhớ kiến thức trong </a:t>
            </a:r>
            <a:r>
              <a:rPr lang="vi-VN" sz="4200" dirty="0" smtClean="0">
                <a:cs typeface="Arial" panose="020B0604020202020204" pitchFamily="34" charset="0"/>
              </a:rPr>
              <a:t>bài</a:t>
            </a:r>
            <a:endParaRPr lang="en-US" sz="4200" dirty="0">
              <a:latin typeface="Arial" panose="020B0604020202020204" pitchFamily="34" charset="0"/>
              <a:cs typeface="Arial" panose="020B0604020202020204" pitchFamily="34" charset="0"/>
            </a:endParaRPr>
          </a:p>
        </p:txBody>
      </p:sp>
      <p:grpSp>
        <p:nvGrpSpPr>
          <p:cNvPr id="31" name="Group 30"/>
          <p:cNvGrpSpPr/>
          <p:nvPr/>
        </p:nvGrpSpPr>
        <p:grpSpPr>
          <a:xfrm>
            <a:off x="6209538" y="3043099"/>
            <a:ext cx="4876800" cy="6054830"/>
            <a:chOff x="6829721" y="3216760"/>
            <a:chExt cx="4876800" cy="6054830"/>
          </a:xfrm>
        </p:grpSpPr>
        <p:sp>
          <p:nvSpPr>
            <p:cNvPr id="24" name="Rounded Rectangle 23"/>
            <p:cNvSpPr/>
            <p:nvPr/>
          </p:nvSpPr>
          <p:spPr>
            <a:xfrm>
              <a:off x="6829721" y="3920653"/>
              <a:ext cx="4876800" cy="5350937"/>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597859" y="3216760"/>
              <a:ext cx="1381205" cy="1381205"/>
            </a:xfrm>
            <a:prstGeom prst="ellipse">
              <a:avLst/>
            </a:prstGeom>
            <a:solidFill>
              <a:srgbClr val="1B6A6D"/>
            </a:solidFill>
            <a:ln>
              <a:solidFill>
                <a:srgbClr val="1B6A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latin typeface="Arial" panose="020B0604020202020204" pitchFamily="34" charset="0"/>
                  <a:cs typeface="Arial" panose="020B0604020202020204" pitchFamily="34" charset="0"/>
                </a:rPr>
                <a:t>02</a:t>
              </a:r>
              <a:endParaRPr lang="en-US" sz="4400" b="1" dirty="0">
                <a:latin typeface="Arial" panose="020B0604020202020204" pitchFamily="34" charset="0"/>
                <a:cs typeface="Arial" panose="020B0604020202020204" pitchFamily="34" charset="0"/>
              </a:endParaRPr>
            </a:p>
          </p:txBody>
        </p:sp>
      </p:grpSp>
      <p:sp>
        <p:nvSpPr>
          <p:cNvPr id="26" name="TextBox 25"/>
          <p:cNvSpPr txBox="1"/>
          <p:nvPr/>
        </p:nvSpPr>
        <p:spPr>
          <a:xfrm>
            <a:off x="6455734" y="5245775"/>
            <a:ext cx="4495801" cy="2031325"/>
          </a:xfrm>
          <a:prstGeom prst="rect">
            <a:avLst/>
          </a:prstGeom>
          <a:noFill/>
        </p:spPr>
        <p:txBody>
          <a:bodyPr wrap="square" rtlCol="0">
            <a:spAutoFit/>
          </a:bodyPr>
          <a:lstStyle/>
          <a:p>
            <a:pPr algn="ctr">
              <a:lnSpc>
                <a:spcPct val="150000"/>
              </a:lnSpc>
            </a:pPr>
            <a:r>
              <a:rPr lang="vi-VN" sz="4200" dirty="0" smtClean="0">
                <a:latin typeface="Arial" panose="020B0604020202020204" pitchFamily="34" charset="0"/>
                <a:cs typeface="Arial" panose="020B0604020202020204" pitchFamily="34" charset="0"/>
              </a:rPr>
              <a:t>Hoàn thành </a:t>
            </a:r>
            <a:endParaRPr lang="en-US" sz="4200" dirty="0" smtClean="0">
              <a:latin typeface="Arial" panose="020B0604020202020204" pitchFamily="34" charset="0"/>
              <a:cs typeface="Arial" panose="020B0604020202020204" pitchFamily="34" charset="0"/>
            </a:endParaRPr>
          </a:p>
          <a:p>
            <a:pPr algn="ctr">
              <a:lnSpc>
                <a:spcPct val="150000"/>
              </a:lnSpc>
            </a:pPr>
            <a:r>
              <a:rPr lang="vi-VN" sz="4200" dirty="0" smtClean="0">
                <a:latin typeface="Arial" panose="020B0604020202020204" pitchFamily="34" charset="0"/>
                <a:cs typeface="Arial" panose="020B0604020202020204" pitchFamily="34" charset="0"/>
              </a:rPr>
              <a:t>bài tập trong SBT</a:t>
            </a:r>
            <a:endParaRPr lang="en-US" sz="4200" dirty="0">
              <a:latin typeface="Arial" panose="020B0604020202020204" pitchFamily="34" charset="0"/>
              <a:cs typeface="Arial" panose="020B0604020202020204" pitchFamily="34" charset="0"/>
            </a:endParaRPr>
          </a:p>
        </p:txBody>
      </p:sp>
      <p:grpSp>
        <p:nvGrpSpPr>
          <p:cNvPr id="32" name="Group 31"/>
          <p:cNvGrpSpPr/>
          <p:nvPr/>
        </p:nvGrpSpPr>
        <p:grpSpPr>
          <a:xfrm>
            <a:off x="11687414" y="3056390"/>
            <a:ext cx="5969721" cy="6041540"/>
            <a:chOff x="11200001" y="3216760"/>
            <a:chExt cx="5969721" cy="6041540"/>
          </a:xfrm>
        </p:grpSpPr>
        <p:sp>
          <p:nvSpPr>
            <p:cNvPr id="27" name="Rounded Rectangle 26"/>
            <p:cNvSpPr/>
            <p:nvPr/>
          </p:nvSpPr>
          <p:spPr>
            <a:xfrm>
              <a:off x="11200001" y="3907362"/>
              <a:ext cx="5969721" cy="5350938"/>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3509782" y="3216760"/>
              <a:ext cx="1381205" cy="1381205"/>
            </a:xfrm>
            <a:prstGeom prst="ellipse">
              <a:avLst/>
            </a:prstGeom>
            <a:solidFill>
              <a:srgbClr val="1B6A6D"/>
            </a:solidFill>
            <a:ln>
              <a:solidFill>
                <a:srgbClr val="1B6A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latin typeface="Arial" panose="020B0604020202020204" pitchFamily="34" charset="0"/>
                  <a:cs typeface="Arial" panose="020B0604020202020204" pitchFamily="34" charset="0"/>
                </a:rPr>
                <a:t>03</a:t>
              </a:r>
              <a:endParaRPr lang="en-US" sz="4400" b="1" dirty="0">
                <a:latin typeface="Arial" panose="020B0604020202020204" pitchFamily="34" charset="0"/>
                <a:cs typeface="Arial" panose="020B0604020202020204" pitchFamily="34" charset="0"/>
              </a:endParaRPr>
            </a:p>
          </p:txBody>
        </p:sp>
      </p:grpSp>
      <p:sp>
        <p:nvSpPr>
          <p:cNvPr id="29" name="TextBox 28"/>
          <p:cNvSpPr txBox="1"/>
          <p:nvPr/>
        </p:nvSpPr>
        <p:spPr>
          <a:xfrm>
            <a:off x="11966447" y="4686300"/>
            <a:ext cx="5469353" cy="3970318"/>
          </a:xfrm>
          <a:prstGeom prst="rect">
            <a:avLst/>
          </a:prstGeom>
          <a:noFill/>
        </p:spPr>
        <p:txBody>
          <a:bodyPr wrap="square" rtlCol="0">
            <a:spAutoFit/>
          </a:bodyPr>
          <a:lstStyle/>
          <a:p>
            <a:pPr algn="ctr">
              <a:lnSpc>
                <a:spcPct val="150000"/>
              </a:lnSpc>
            </a:pPr>
            <a:r>
              <a:rPr lang="vi-VN" sz="4200" dirty="0" smtClean="0">
                <a:cs typeface="Arial" panose="020B0604020202020204" pitchFamily="34" charset="0"/>
              </a:rPr>
              <a:t>Chuẩn </a:t>
            </a:r>
            <a:r>
              <a:rPr lang="vi-VN" sz="4200" dirty="0">
                <a:cs typeface="Arial" panose="020B0604020202020204" pitchFamily="34" charset="0"/>
              </a:rPr>
              <a:t>bị bài </a:t>
            </a:r>
            <a:r>
              <a:rPr lang="vi-VN" sz="4200" dirty="0" smtClean="0">
                <a:cs typeface="Arial" panose="020B0604020202020204" pitchFamily="34" charset="0"/>
              </a:rPr>
              <a:t>mới</a:t>
            </a:r>
            <a:endParaRPr lang="en-US" sz="4200" dirty="0" smtClean="0">
              <a:cs typeface="Arial" panose="020B0604020202020204" pitchFamily="34" charset="0"/>
            </a:endParaRPr>
          </a:p>
          <a:p>
            <a:pPr algn="ctr">
              <a:lnSpc>
                <a:spcPct val="150000"/>
              </a:lnSpc>
            </a:pPr>
            <a:r>
              <a:rPr lang="vi-VN" sz="4200" b="1">
                <a:cs typeface="Arial" panose="020B0604020202020204" pitchFamily="34" charset="0"/>
              </a:rPr>
              <a:t>Một vài ứng dụng của hàm số bậc nhất trong tài chính</a:t>
            </a:r>
            <a:endParaRPr lang="en-US" sz="4200" b="1" dirty="0">
              <a:latin typeface="Arial" panose="020B0604020202020204" pitchFamily="34" charset="0"/>
              <a:cs typeface="Arial" panose="020B0604020202020204" pitchFamily="34" charset="0"/>
            </a:endParaRPr>
          </a:p>
        </p:txBody>
      </p:sp>
      <p:sp>
        <p:nvSpPr>
          <p:cNvPr id="18" name="Freeform 20"/>
          <p:cNvSpPr/>
          <p:nvPr/>
        </p:nvSpPr>
        <p:spPr>
          <a:xfrm>
            <a:off x="35561" y="-772645"/>
            <a:ext cx="2631440" cy="253805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20"/>
          <p:cNvSpPr/>
          <p:nvPr/>
        </p:nvSpPr>
        <p:spPr>
          <a:xfrm flipH="1">
            <a:off x="15621000" y="-849382"/>
            <a:ext cx="2631440" cy="253805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031372261"/>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randombar(horizontal)">
                                      <p:cBhvr>
                                        <p:cTn id="14" dur="500"/>
                                        <p:tgtEl>
                                          <p:spTgt spid="30"/>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anim calcmode="lin" valueType="num">
                                      <p:cBhvr>
                                        <p:cTn id="19" dur="500" fill="hold"/>
                                        <p:tgtEl>
                                          <p:spTgt spid="26"/>
                                        </p:tgtEl>
                                        <p:attrNameLst>
                                          <p:attrName>ppt_x</p:attrName>
                                        </p:attrNameLst>
                                      </p:cBhvr>
                                      <p:tavLst>
                                        <p:tav tm="0">
                                          <p:val>
                                            <p:strVal val="#ppt_x"/>
                                          </p:val>
                                        </p:tav>
                                        <p:tav tm="100000">
                                          <p:val>
                                            <p:strVal val="#ppt_x"/>
                                          </p:val>
                                        </p:tav>
                                      </p:tavLst>
                                    </p:anim>
                                    <p:anim calcmode="lin" valueType="num">
                                      <p:cBhvr>
                                        <p:cTn id="20" dur="500" fill="hold"/>
                                        <p:tgtEl>
                                          <p:spTgt spid="2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anim calcmode="lin" valueType="num">
                                      <p:cBhvr>
                                        <p:cTn id="24" dur="500" fill="hold"/>
                                        <p:tgtEl>
                                          <p:spTgt spid="31"/>
                                        </p:tgtEl>
                                        <p:attrNameLst>
                                          <p:attrName>ppt_x</p:attrName>
                                        </p:attrNameLst>
                                      </p:cBhvr>
                                      <p:tavLst>
                                        <p:tav tm="0">
                                          <p:val>
                                            <p:strVal val="#ppt_x"/>
                                          </p:val>
                                        </p:tav>
                                        <p:tav tm="100000">
                                          <p:val>
                                            <p:strVal val="#ppt_x"/>
                                          </p:val>
                                        </p:tav>
                                      </p:tavLst>
                                    </p:anim>
                                    <p:anim calcmode="lin" valueType="num">
                                      <p:cBhvr>
                                        <p:cTn id="25" dur="500" fill="hold"/>
                                        <p:tgtEl>
                                          <p:spTgt spid="31"/>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16" presetClass="entr" presetSubtype="21"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P spid="26"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4" name="Group 4"/>
          <p:cNvGrpSpPr/>
          <p:nvPr/>
        </p:nvGrpSpPr>
        <p:grpSpPr>
          <a:xfrm>
            <a:off x="-455349" y="8277842"/>
            <a:ext cx="19198699" cy="2202816"/>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455349" y="-302228"/>
            <a:ext cx="19198699" cy="2202816"/>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769710" y="-121556"/>
            <a:ext cx="3596820" cy="3469181"/>
          </a:xfrm>
          <a:custGeom>
            <a:avLst/>
            <a:gdLst/>
            <a:ahLst/>
            <a:cxnLst/>
            <a:rect l="l" t="t" r="r" b="b"/>
            <a:pathLst>
              <a:path w="3596820" h="3469181">
                <a:moveTo>
                  <a:pt x="0" y="0"/>
                </a:moveTo>
                <a:lnTo>
                  <a:pt x="3596820" y="0"/>
                </a:lnTo>
                <a:lnTo>
                  <a:pt x="3596820" y="3469180"/>
                </a:lnTo>
                <a:lnTo>
                  <a:pt x="0" y="34691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1"/>
          <p:cNvSpPr txBox="1"/>
          <p:nvPr/>
        </p:nvSpPr>
        <p:spPr>
          <a:xfrm>
            <a:off x="980367" y="2914740"/>
            <a:ext cx="16179403" cy="3949799"/>
          </a:xfrm>
          <a:prstGeom prst="rect">
            <a:avLst/>
          </a:prstGeom>
        </p:spPr>
        <p:txBody>
          <a:bodyPr wrap="square" lIns="0" tIns="0" rIns="0" bIns="0" rtlCol="0" anchor="t">
            <a:spAutoFit/>
          </a:bodyPr>
          <a:lstStyle/>
          <a:p>
            <a:pPr algn="ctr">
              <a:lnSpc>
                <a:spcPts val="15400"/>
              </a:lnSpc>
            </a:pPr>
            <a:r>
              <a:rPr lang="vi-VN" sz="8000" b="1" dirty="0" smtClean="0">
                <a:solidFill>
                  <a:srgbClr val="C85103"/>
                </a:solidFill>
                <a:latin typeface="Arial" panose="020B0604020202020204" pitchFamily="34" charset="0"/>
                <a:cs typeface="Arial" panose="020B0604020202020204" pitchFamily="34" charset="0"/>
              </a:rPr>
              <a:t>CẢM ƠN CÁC EM ĐÃ CHÚ Ý LẮNG NGHE BÀI GIẢNG!</a:t>
            </a:r>
            <a:endParaRPr lang="en-US" sz="8000" b="1" dirty="0">
              <a:solidFill>
                <a:srgbClr val="C85103"/>
              </a:solidFill>
              <a:latin typeface="Arial" panose="020B0604020202020204" pitchFamily="34" charset="0"/>
              <a:cs typeface="Arial" panose="020B0604020202020204" pitchFamily="34" charset="0"/>
            </a:endParaRPr>
          </a:p>
        </p:txBody>
      </p:sp>
      <p:sp>
        <p:nvSpPr>
          <p:cNvPr id="13" name="Freeform 13"/>
          <p:cNvSpPr/>
          <p:nvPr/>
        </p:nvSpPr>
        <p:spPr>
          <a:xfrm flipH="1" flipV="1">
            <a:off x="15460890" y="6633296"/>
            <a:ext cx="3596820" cy="3469181"/>
          </a:xfrm>
          <a:custGeom>
            <a:avLst/>
            <a:gdLst/>
            <a:ahLst/>
            <a:cxnLst/>
            <a:rect l="l" t="t" r="r" b="b"/>
            <a:pathLst>
              <a:path w="3596820" h="3469181">
                <a:moveTo>
                  <a:pt x="3596820" y="3469181"/>
                </a:moveTo>
                <a:lnTo>
                  <a:pt x="0" y="3469181"/>
                </a:lnTo>
                <a:lnTo>
                  <a:pt x="0" y="0"/>
                </a:lnTo>
                <a:lnTo>
                  <a:pt x="3596820" y="0"/>
                </a:lnTo>
                <a:lnTo>
                  <a:pt x="3596820" y="3469181"/>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3365708136"/>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CF53"/>
        </a:solidFill>
        <a:effectLst/>
      </p:bgPr>
    </p:bg>
    <p:spTree>
      <p:nvGrpSpPr>
        <p:cNvPr id="1" name=""/>
        <p:cNvGrpSpPr/>
        <p:nvPr/>
      </p:nvGrpSpPr>
      <p:grpSpPr>
        <a:xfrm>
          <a:off x="0" y="0"/>
          <a:ext cx="0" cy="0"/>
          <a:chOff x="0" y="0"/>
          <a:chExt cx="0" cy="0"/>
        </a:xfrm>
      </p:grpSpPr>
      <p:sp>
        <p:nvSpPr>
          <p:cNvPr id="37" name="Freeform 37"/>
          <p:cNvSpPr/>
          <p:nvPr/>
        </p:nvSpPr>
        <p:spPr>
          <a:xfrm rot="20551586">
            <a:off x="1466049" y="568963"/>
            <a:ext cx="2223276" cy="2857013"/>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9" name="Rectangle 38"/>
          <p:cNvSpPr/>
          <p:nvPr/>
        </p:nvSpPr>
        <p:spPr>
          <a:xfrm>
            <a:off x="4152068" y="1073889"/>
            <a:ext cx="14772707" cy="982513"/>
          </a:xfrm>
          <a:prstGeom prst="rect">
            <a:avLst/>
          </a:prstGeom>
        </p:spPr>
        <p:txBody>
          <a:bodyPr wrap="square">
            <a:spAutoFit/>
          </a:bodyPr>
          <a:lstStyle/>
          <a:p>
            <a:pPr algn="just">
              <a:lnSpc>
                <a:spcPct val="150000"/>
              </a:lnSpc>
            </a:pPr>
            <a:r>
              <a:rPr lang="vi-VN" sz="4400" b="1">
                <a:cs typeface="Arial" panose="020B0604020202020204" pitchFamily="34" charset="0"/>
              </a:rPr>
              <a:t>Đáy của hình chóp tứ giác đều là:</a:t>
            </a:r>
            <a:endParaRPr lang="en-US" sz="4400" b="1" dirty="0">
              <a:latin typeface="Arial" panose="020B0604020202020204" pitchFamily="34" charset="0"/>
              <a:cs typeface="Arial" panose="020B0604020202020204" pitchFamily="34" charset="0"/>
            </a:endParaRPr>
          </a:p>
        </p:txBody>
      </p:sp>
      <p:grpSp>
        <p:nvGrpSpPr>
          <p:cNvPr id="44" name="Group 43"/>
          <p:cNvGrpSpPr/>
          <p:nvPr/>
        </p:nvGrpSpPr>
        <p:grpSpPr>
          <a:xfrm>
            <a:off x="490010" y="3830013"/>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387274" y="4266973"/>
              <a:ext cx="1282851" cy="12828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658687"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A</a:t>
              </a:r>
              <a:endParaRPr lang="en-US" sz="4500" b="1" dirty="0">
                <a:solidFill>
                  <a:srgbClr val="FFFDEF"/>
                </a:solidFill>
                <a:latin typeface="Arial" panose="020B0604020202020204" pitchFamily="34" charset="0"/>
                <a:cs typeface="Arial" panose="020B0604020202020204" pitchFamily="34" charset="0"/>
              </a:endParaRPr>
            </a:p>
          </p:txBody>
        </p:sp>
        <p:sp>
          <p:nvSpPr>
            <p:cNvPr id="40" name="Rectangle 39"/>
            <p:cNvSpPr/>
            <p:nvPr/>
          </p:nvSpPr>
          <p:spPr>
            <a:xfrm>
              <a:off x="3002813" y="4266973"/>
              <a:ext cx="3523851" cy="1107996"/>
            </a:xfrm>
            <a:prstGeom prst="rect">
              <a:avLst/>
            </a:prstGeom>
          </p:spPr>
          <p:txBody>
            <a:bodyPr wrap="square">
              <a:spAutoFit/>
            </a:bodyPr>
            <a:lstStyle/>
            <a:p>
              <a:pPr algn="just">
                <a:lnSpc>
                  <a:spcPct val="150000"/>
                </a:lnSpc>
              </a:pPr>
              <a:r>
                <a:rPr lang="vi-VN" sz="4400">
                  <a:solidFill>
                    <a:schemeClr val="bg1"/>
                  </a:solidFill>
                  <a:cs typeface="Arial" panose="020B0604020202020204" pitchFamily="34" charset="0"/>
                </a:rPr>
                <a:t>Hình vuông</a:t>
              </a:r>
              <a:endParaRPr lang="en-US" sz="4400" dirty="0">
                <a:solidFill>
                  <a:schemeClr val="bg1"/>
                </a:solidFill>
                <a:latin typeface="Arial" panose="020B0604020202020204" pitchFamily="34" charset="0"/>
                <a:cs typeface="Arial" panose="020B0604020202020204" pitchFamily="34" charset="0"/>
              </a:endParaRPr>
            </a:p>
          </p:txBody>
        </p:sp>
      </p:grpSp>
      <p:grpSp>
        <p:nvGrpSpPr>
          <p:cNvPr id="45" name="Group 44"/>
          <p:cNvGrpSpPr/>
          <p:nvPr/>
        </p:nvGrpSpPr>
        <p:grpSpPr>
          <a:xfrm>
            <a:off x="9136286" y="3685352"/>
            <a:ext cx="8194832" cy="3230759"/>
            <a:chOff x="9033550" y="3413410"/>
            <a:chExt cx="8194832" cy="3230759"/>
          </a:xfrm>
        </p:grpSpPr>
        <p:grpSp>
          <p:nvGrpSpPr>
            <p:cNvPr id="11" name="Group 11"/>
            <p:cNvGrpSpPr/>
            <p:nvPr/>
          </p:nvGrpSpPr>
          <p:grpSpPr>
            <a:xfrm>
              <a:off x="9644058" y="3413410"/>
              <a:ext cx="7584324" cy="3230759"/>
              <a:chOff x="-8143" y="-38100"/>
              <a:chExt cx="1997518" cy="850900"/>
            </a:xfrm>
          </p:grpSpPr>
          <p:sp>
            <p:nvSpPr>
              <p:cNvPr id="12" name="Freeform 12"/>
              <p:cNvSpPr/>
              <p:nvPr/>
            </p:nvSpPr>
            <p:spPr>
              <a:xfrm>
                <a:off x="-8143" y="-16191"/>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033550" y="4266973"/>
              <a:ext cx="1282851" cy="1282851"/>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9304963"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B</a:t>
              </a:r>
              <a:endParaRPr lang="en-US" sz="4500" b="1" dirty="0">
                <a:solidFill>
                  <a:srgbClr val="FFFDEF"/>
                </a:solidFill>
                <a:latin typeface="Arial" panose="020B0604020202020204" pitchFamily="34" charset="0"/>
                <a:cs typeface="Arial" panose="020B0604020202020204" pitchFamily="34" charset="0"/>
              </a:endParaRPr>
            </a:p>
          </p:txBody>
        </p:sp>
        <p:sp>
          <p:nvSpPr>
            <p:cNvPr id="41" name="Rectangle 40"/>
            <p:cNvSpPr/>
            <p:nvPr/>
          </p:nvSpPr>
          <p:spPr>
            <a:xfrm>
              <a:off x="11475249" y="4269401"/>
              <a:ext cx="4271615" cy="1107996"/>
            </a:xfrm>
            <a:prstGeom prst="rect">
              <a:avLst/>
            </a:prstGeom>
          </p:spPr>
          <p:txBody>
            <a:bodyPr wrap="square">
              <a:spAutoFit/>
            </a:bodyPr>
            <a:lstStyle/>
            <a:p>
              <a:pPr algn="just">
                <a:lnSpc>
                  <a:spcPct val="150000"/>
                </a:lnSpc>
              </a:pPr>
              <a:r>
                <a:rPr lang="vi-VN" sz="4400">
                  <a:solidFill>
                    <a:schemeClr val="bg1"/>
                  </a:solidFill>
                  <a:cs typeface="Arial" panose="020B0604020202020204" pitchFamily="34" charset="0"/>
                </a:rPr>
                <a:t>Hình bình hành</a:t>
              </a:r>
              <a:endParaRPr lang="en-US" sz="4400" dirty="0">
                <a:solidFill>
                  <a:schemeClr val="bg1"/>
                </a:solidFill>
                <a:latin typeface="Arial" panose="020B0604020202020204" pitchFamily="34" charset="0"/>
                <a:cs typeface="Arial" panose="020B0604020202020204" pitchFamily="34" charset="0"/>
              </a:endParaRPr>
            </a:p>
          </p:txBody>
        </p:sp>
      </p:grpSp>
      <p:grpSp>
        <p:nvGrpSpPr>
          <p:cNvPr id="46" name="Group 45"/>
          <p:cNvGrpSpPr/>
          <p:nvPr/>
        </p:nvGrpSpPr>
        <p:grpSpPr>
          <a:xfrm>
            <a:off x="490010" y="6684926"/>
            <a:ext cx="8225750" cy="3230759"/>
            <a:chOff x="387274" y="6412984"/>
            <a:chExt cx="8225750" cy="3230759"/>
          </a:xfrm>
        </p:grpSpPr>
        <p:grpSp>
          <p:nvGrpSpPr>
            <p:cNvPr id="2" name="Group 2"/>
            <p:cNvGrpSpPr/>
            <p:nvPr/>
          </p:nvGrpSpPr>
          <p:grpSpPr>
            <a:xfrm>
              <a:off x="1028700" y="6412984"/>
              <a:ext cx="7584324" cy="3230759"/>
              <a:chOff x="0" y="-38100"/>
              <a:chExt cx="1997518" cy="850900"/>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387274" y="7266547"/>
              <a:ext cx="1282851" cy="128285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658687" y="7479348"/>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C</a:t>
              </a:r>
              <a:endParaRPr lang="en-US" sz="4500" b="1" dirty="0">
                <a:solidFill>
                  <a:srgbClr val="FFFDEF"/>
                </a:solidFill>
                <a:latin typeface="Arial" panose="020B0604020202020204" pitchFamily="34" charset="0"/>
                <a:cs typeface="Arial" panose="020B0604020202020204" pitchFamily="34" charset="0"/>
              </a:endParaRPr>
            </a:p>
          </p:txBody>
        </p:sp>
        <p:sp>
          <p:nvSpPr>
            <p:cNvPr id="42" name="Rectangle 41"/>
            <p:cNvSpPr/>
            <p:nvPr/>
          </p:nvSpPr>
          <p:spPr>
            <a:xfrm>
              <a:off x="3107955" y="7244813"/>
              <a:ext cx="2860462" cy="1107996"/>
            </a:xfrm>
            <a:prstGeom prst="rect">
              <a:avLst/>
            </a:prstGeom>
          </p:spPr>
          <p:txBody>
            <a:bodyPr wrap="square">
              <a:spAutoFit/>
            </a:bodyPr>
            <a:lstStyle/>
            <a:p>
              <a:pPr algn="just">
                <a:lnSpc>
                  <a:spcPct val="150000"/>
                </a:lnSpc>
              </a:pPr>
              <a:r>
                <a:rPr lang="vi-VN" sz="4400">
                  <a:solidFill>
                    <a:schemeClr val="bg1"/>
                  </a:solidFill>
                  <a:cs typeface="Arial" panose="020B0604020202020204" pitchFamily="34" charset="0"/>
                </a:rPr>
                <a:t>Hình thoi</a:t>
              </a:r>
              <a:endParaRPr lang="en-US" sz="4400" dirty="0">
                <a:solidFill>
                  <a:schemeClr val="bg1"/>
                </a:solidFill>
                <a:latin typeface="Arial" panose="020B0604020202020204" pitchFamily="34" charset="0"/>
                <a:cs typeface="Arial" panose="020B0604020202020204" pitchFamily="34" charset="0"/>
              </a:endParaRPr>
            </a:p>
          </p:txBody>
        </p:sp>
      </p:grpSp>
      <p:grpSp>
        <p:nvGrpSpPr>
          <p:cNvPr id="47" name="Group 46"/>
          <p:cNvGrpSpPr/>
          <p:nvPr/>
        </p:nvGrpSpPr>
        <p:grpSpPr>
          <a:xfrm>
            <a:off x="9136286" y="6829587"/>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a:off x="9033550" y="7299884"/>
              <a:ext cx="1282851" cy="1282851"/>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D</a:t>
              </a:r>
              <a:endParaRPr lang="en-US" sz="4500" b="1" dirty="0">
                <a:solidFill>
                  <a:srgbClr val="FFFDEF"/>
                </a:solidFill>
                <a:latin typeface="Arial" panose="020B0604020202020204" pitchFamily="34" charset="0"/>
                <a:cs typeface="Arial" panose="020B0604020202020204" pitchFamily="34" charset="0"/>
              </a:endParaRPr>
            </a:p>
          </p:txBody>
        </p:sp>
        <p:sp>
          <p:nvSpPr>
            <p:cNvPr id="43" name="Rectangle 42"/>
            <p:cNvSpPr/>
            <p:nvPr/>
          </p:nvSpPr>
          <p:spPr>
            <a:xfrm>
              <a:off x="11545852" y="7244813"/>
              <a:ext cx="4113918" cy="1107996"/>
            </a:xfrm>
            <a:prstGeom prst="rect">
              <a:avLst/>
            </a:prstGeom>
          </p:spPr>
          <p:txBody>
            <a:bodyPr wrap="square">
              <a:spAutoFit/>
            </a:bodyPr>
            <a:lstStyle/>
            <a:p>
              <a:pPr algn="just">
                <a:lnSpc>
                  <a:spcPct val="150000"/>
                </a:lnSpc>
              </a:pPr>
              <a:r>
                <a:rPr lang="vi-VN" sz="4400">
                  <a:solidFill>
                    <a:schemeClr val="bg1"/>
                  </a:solidFill>
                  <a:cs typeface="Arial" panose="020B0604020202020204" pitchFamily="34" charset="0"/>
                </a:rPr>
                <a:t>Hình chữ nhật</a:t>
              </a:r>
              <a:endParaRPr lang="vi-VN" sz="4400" dirty="0">
                <a:solidFill>
                  <a:schemeClr val="bg1"/>
                </a:solidFill>
                <a:cs typeface="Arial" panose="020B0604020202020204" pitchFamily="34" charset="0"/>
              </a:endParaRPr>
            </a:p>
          </p:txBody>
        </p:sp>
      </p:grpSp>
      <p:pic>
        <p:nvPicPr>
          <p:cNvPr id="48" name="Picture 47"/>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6577491" y="4065927"/>
            <a:ext cx="2086818" cy="2105876"/>
          </a:xfrm>
          <a:prstGeom prst="rect">
            <a:avLst/>
          </a:prstGeom>
          <a:effectLst>
            <a:outerShdw blurRad="50800" dist="38100" dir="13500000" algn="br" rotWithShape="0">
              <a:prstClr val="black">
                <a:alpha val="40000"/>
              </a:prstClr>
            </a:outerShdw>
          </a:effectLst>
        </p:spPr>
      </p:pic>
      <p:sp>
        <p:nvSpPr>
          <p:cNvPr id="49" name="TextBox 38"/>
          <p:cNvSpPr txBox="1"/>
          <p:nvPr/>
        </p:nvSpPr>
        <p:spPr>
          <a:xfrm rot="20550000">
            <a:off x="-12005" y="1485119"/>
            <a:ext cx="5517952" cy="769441"/>
          </a:xfrm>
          <a:prstGeom prst="rect">
            <a:avLst/>
          </a:prstGeom>
        </p:spPr>
        <p:txBody>
          <a:bodyPr wrap="square" lIns="0" tIns="0" rIns="0" bIns="0" rtlCol="0" anchor="t">
            <a:spAutoFit/>
          </a:bodyPr>
          <a:lstStyle/>
          <a:p>
            <a:pPr algn="ctr"/>
            <a:r>
              <a:rPr lang="en-US" sz="5000" b="1" smtClean="0">
                <a:solidFill>
                  <a:srgbClr val="FFFDEF"/>
                </a:solidFill>
                <a:latin typeface="Arial" panose="020B0604020202020204" pitchFamily="34" charset="0"/>
                <a:cs typeface="Arial" panose="020B0604020202020204" pitchFamily="34" charset="0"/>
              </a:rPr>
              <a:t>10.16</a:t>
            </a:r>
            <a:endParaRPr lang="en-US" sz="5000" b="1" dirty="0">
              <a:solidFill>
                <a:srgbClr val="FFFDEF"/>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anim calcmode="lin" valueType="num">
                                      <p:cBhvr>
                                        <p:cTn id="18" dur="500" fill="hold"/>
                                        <p:tgtEl>
                                          <p:spTgt spid="49"/>
                                        </p:tgtEl>
                                        <p:attrNameLst>
                                          <p:attrName>ppt_x</p:attrName>
                                        </p:attrNameLst>
                                      </p:cBhvr>
                                      <p:tavLst>
                                        <p:tav tm="0">
                                          <p:val>
                                            <p:strVal val="#ppt_x"/>
                                          </p:val>
                                        </p:tav>
                                        <p:tav tm="100000">
                                          <p:val>
                                            <p:strVal val="#ppt_x"/>
                                          </p:val>
                                        </p:tav>
                                      </p:tavLst>
                                    </p:anim>
                                    <p:anim calcmode="lin" valueType="num">
                                      <p:cBhvr>
                                        <p:cTn id="19" dur="500" fill="hold"/>
                                        <p:tgtEl>
                                          <p:spTgt spid="49"/>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anim calcmode="lin" valueType="num">
                                      <p:cBhvr>
                                        <p:cTn id="24" dur="500" fill="hold"/>
                                        <p:tgtEl>
                                          <p:spTgt spid="44"/>
                                        </p:tgtEl>
                                        <p:attrNameLst>
                                          <p:attrName>ppt_x</p:attrName>
                                        </p:attrNameLst>
                                      </p:cBhvr>
                                      <p:tavLst>
                                        <p:tav tm="0">
                                          <p:val>
                                            <p:strVal val="#ppt_x"/>
                                          </p:val>
                                        </p:tav>
                                        <p:tav tm="100000">
                                          <p:val>
                                            <p:strVal val="#ppt_x"/>
                                          </p:val>
                                        </p:tav>
                                      </p:tavLst>
                                    </p:anim>
                                    <p:anim calcmode="lin" valueType="num">
                                      <p:cBhvr>
                                        <p:cTn id="25" dur="500" fill="hold"/>
                                        <p:tgtEl>
                                          <p:spTgt spid="44"/>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anim calcmode="lin" valueType="num">
                                      <p:cBhvr>
                                        <p:cTn id="30" dur="500" fill="hold"/>
                                        <p:tgtEl>
                                          <p:spTgt spid="45"/>
                                        </p:tgtEl>
                                        <p:attrNameLst>
                                          <p:attrName>ppt_x</p:attrName>
                                        </p:attrNameLst>
                                      </p:cBhvr>
                                      <p:tavLst>
                                        <p:tav tm="0">
                                          <p:val>
                                            <p:strVal val="#ppt_x"/>
                                          </p:val>
                                        </p:tav>
                                        <p:tav tm="100000">
                                          <p:val>
                                            <p:strVal val="#ppt_x"/>
                                          </p:val>
                                        </p:tav>
                                      </p:tavLst>
                                    </p:anim>
                                    <p:anim calcmode="lin" valueType="num">
                                      <p:cBhvr>
                                        <p:cTn id="31" dur="500" fill="hold"/>
                                        <p:tgtEl>
                                          <p:spTgt spid="45"/>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anim calcmode="lin" valueType="num">
                                      <p:cBhvr>
                                        <p:cTn id="36" dur="500" fill="hold"/>
                                        <p:tgtEl>
                                          <p:spTgt spid="46"/>
                                        </p:tgtEl>
                                        <p:attrNameLst>
                                          <p:attrName>ppt_x</p:attrName>
                                        </p:attrNameLst>
                                      </p:cBhvr>
                                      <p:tavLst>
                                        <p:tav tm="0">
                                          <p:val>
                                            <p:strVal val="#ppt_x"/>
                                          </p:val>
                                        </p:tav>
                                        <p:tav tm="100000">
                                          <p:val>
                                            <p:strVal val="#ppt_x"/>
                                          </p:val>
                                        </p:tav>
                                      </p:tavLst>
                                    </p:anim>
                                    <p:anim calcmode="lin" valueType="num">
                                      <p:cBhvr>
                                        <p:cTn id="37" dur="500" fill="hold"/>
                                        <p:tgtEl>
                                          <p:spTgt spid="46"/>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anim calcmode="lin" valueType="num">
                                      <p:cBhvr>
                                        <p:cTn id="42" dur="500" fill="hold"/>
                                        <p:tgtEl>
                                          <p:spTgt spid="47"/>
                                        </p:tgtEl>
                                        <p:attrNameLst>
                                          <p:attrName>ppt_x</p:attrName>
                                        </p:attrNameLst>
                                      </p:cBhvr>
                                      <p:tavLst>
                                        <p:tav tm="0">
                                          <p:val>
                                            <p:strVal val="#ppt_x"/>
                                          </p:val>
                                        </p:tav>
                                        <p:tav tm="100000">
                                          <p:val>
                                            <p:strVal val="#ppt_x"/>
                                          </p:val>
                                        </p:tav>
                                      </p:tavLst>
                                    </p:anim>
                                    <p:anim calcmode="lin" valueType="num">
                                      <p:cBhvr>
                                        <p:cTn id="43"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48"/>
                                        </p:tgtEl>
                                        <p:attrNameLst>
                                          <p:attrName>style.visibility</p:attrName>
                                        </p:attrNameLst>
                                      </p:cBhvr>
                                      <p:to>
                                        <p:strVal val="visible"/>
                                      </p:to>
                                    </p:set>
                                    <p:anim calcmode="lin" valueType="num">
                                      <p:cBhvr>
                                        <p:cTn id="48" dur="500" fill="hold"/>
                                        <p:tgtEl>
                                          <p:spTgt spid="48"/>
                                        </p:tgtEl>
                                        <p:attrNameLst>
                                          <p:attrName>ppt_w</p:attrName>
                                        </p:attrNameLst>
                                      </p:cBhvr>
                                      <p:tavLst>
                                        <p:tav tm="0">
                                          <p:val>
                                            <p:fltVal val="0"/>
                                          </p:val>
                                        </p:tav>
                                        <p:tav tm="100000">
                                          <p:val>
                                            <p:strVal val="#ppt_w"/>
                                          </p:val>
                                        </p:tav>
                                      </p:tavLst>
                                    </p:anim>
                                    <p:anim calcmode="lin" valueType="num">
                                      <p:cBhvr>
                                        <p:cTn id="49" dur="500" fill="hold"/>
                                        <p:tgtEl>
                                          <p:spTgt spid="48"/>
                                        </p:tgtEl>
                                        <p:attrNameLst>
                                          <p:attrName>ppt_h</p:attrName>
                                        </p:attrNameLst>
                                      </p:cBhvr>
                                      <p:tavLst>
                                        <p:tav tm="0">
                                          <p:val>
                                            <p:fltVal val="0"/>
                                          </p:val>
                                        </p:tav>
                                        <p:tav tm="100000">
                                          <p:val>
                                            <p:strVal val="#ppt_h"/>
                                          </p:val>
                                        </p:tav>
                                      </p:tavLst>
                                    </p:anim>
                                    <p:animEffect transition="in" filter="fade">
                                      <p:cBhvr>
                                        <p:cTn id="5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sp>
        <p:nvSpPr>
          <p:cNvPr id="37" name="Freeform 37"/>
          <p:cNvSpPr/>
          <p:nvPr/>
        </p:nvSpPr>
        <p:spPr>
          <a:xfrm rot="20551586">
            <a:off x="435839" y="498055"/>
            <a:ext cx="2223276" cy="2857013"/>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9" name="Rectangle 38"/>
          <p:cNvSpPr/>
          <p:nvPr/>
        </p:nvSpPr>
        <p:spPr>
          <a:xfrm>
            <a:off x="3137492" y="744456"/>
            <a:ext cx="14352089" cy="2123658"/>
          </a:xfrm>
          <a:prstGeom prst="rect">
            <a:avLst/>
          </a:prstGeom>
        </p:spPr>
        <p:txBody>
          <a:bodyPr wrap="square">
            <a:spAutoFit/>
          </a:bodyPr>
          <a:lstStyle/>
          <a:p>
            <a:pPr algn="just">
              <a:lnSpc>
                <a:spcPct val="150000"/>
              </a:lnSpc>
            </a:pPr>
            <a:r>
              <a:rPr lang="en-US" sz="4400" b="1">
                <a:solidFill>
                  <a:schemeClr val="bg1"/>
                </a:solidFill>
                <a:latin typeface="Arial" panose="020B0604020202020204" pitchFamily="34" charset="0"/>
                <a:cs typeface="Arial" panose="020B0604020202020204" pitchFamily="34" charset="0"/>
              </a:rPr>
              <a:t>Diện tích xung quanh của hình chóp tam giác đều bằng:</a:t>
            </a:r>
            <a:endParaRPr lang="en-US" sz="4400" b="1" dirty="0">
              <a:solidFill>
                <a:schemeClr val="bg1"/>
              </a:solidFill>
              <a:latin typeface="Arial" panose="020B0604020202020204" pitchFamily="34" charset="0"/>
              <a:cs typeface="Arial" panose="020B0604020202020204" pitchFamily="34" charset="0"/>
            </a:endParaRPr>
          </a:p>
        </p:txBody>
      </p:sp>
      <p:grpSp>
        <p:nvGrpSpPr>
          <p:cNvPr id="44" name="Group 43"/>
          <p:cNvGrpSpPr/>
          <p:nvPr/>
        </p:nvGrpSpPr>
        <p:grpSpPr>
          <a:xfrm>
            <a:off x="387274" y="3558071"/>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387274" y="4266973"/>
              <a:ext cx="1282851" cy="128285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2" name="TextBox 32"/>
            <p:cNvSpPr txBox="1"/>
            <p:nvPr/>
          </p:nvSpPr>
          <p:spPr>
            <a:xfrm>
              <a:off x="658687"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A</a:t>
              </a:r>
              <a:endParaRPr lang="en-US" sz="4500" b="1" dirty="0">
                <a:solidFill>
                  <a:srgbClr val="FFFDEF"/>
                </a:solidFill>
                <a:latin typeface="Arial" panose="020B0604020202020204" pitchFamily="34" charset="0"/>
                <a:cs typeface="Arial" panose="020B0604020202020204" pitchFamily="34" charset="0"/>
              </a:endParaRPr>
            </a:p>
          </p:txBody>
        </p:sp>
        <p:sp>
          <p:nvSpPr>
            <p:cNvPr id="40" name="Rectangle 39"/>
            <p:cNvSpPr/>
            <p:nvPr/>
          </p:nvSpPr>
          <p:spPr>
            <a:xfrm>
              <a:off x="1768726" y="3893776"/>
              <a:ext cx="6693154" cy="2031325"/>
            </a:xfrm>
            <a:prstGeom prst="rect">
              <a:avLst/>
            </a:prstGeom>
          </p:spPr>
          <p:txBody>
            <a:bodyPr wrap="square">
              <a:spAutoFit/>
            </a:bodyPr>
            <a:lstStyle/>
            <a:p>
              <a:pPr>
                <a:lnSpc>
                  <a:spcPct val="150000"/>
                </a:lnSpc>
              </a:pPr>
              <a:r>
                <a:rPr lang="vi-VN" sz="4200" smtClean="0">
                  <a:cs typeface="Arial" panose="020B0604020202020204" pitchFamily="34" charset="0"/>
                </a:rPr>
                <a:t>Tích </a:t>
              </a:r>
              <a:r>
                <a:rPr lang="vi-VN" sz="4200">
                  <a:cs typeface="Arial" panose="020B0604020202020204" pitchFamily="34" charset="0"/>
                </a:rPr>
                <a:t>của nửa chu vi đáy và chiều cao của hình chóp</a:t>
              </a:r>
              <a:endParaRPr lang="en-US" sz="4200" dirty="0">
                <a:latin typeface="Arial" panose="020B0604020202020204" pitchFamily="34" charset="0"/>
                <a:cs typeface="Arial" panose="020B0604020202020204" pitchFamily="34" charset="0"/>
              </a:endParaRPr>
            </a:p>
          </p:txBody>
        </p:sp>
      </p:grpSp>
      <p:grpSp>
        <p:nvGrpSpPr>
          <p:cNvPr id="45" name="Group 44"/>
          <p:cNvGrpSpPr/>
          <p:nvPr/>
        </p:nvGrpSpPr>
        <p:grpSpPr>
          <a:xfrm>
            <a:off x="9033550" y="3558071"/>
            <a:ext cx="8225750" cy="2700655"/>
            <a:chOff x="9033550" y="3558071"/>
            <a:chExt cx="8225750" cy="2700655"/>
          </a:xfrm>
        </p:grpSpPr>
        <p:grpSp>
          <p:nvGrpSpPr>
            <p:cNvPr id="11" name="Group 11"/>
            <p:cNvGrpSpPr/>
            <p:nvPr/>
          </p:nvGrpSpPr>
          <p:grpSpPr>
            <a:xfrm>
              <a:off x="9674976" y="3558071"/>
              <a:ext cx="7584324" cy="2700655"/>
              <a:chOff x="0" y="0"/>
              <a:chExt cx="1997518" cy="711284"/>
            </a:xfrm>
          </p:grpSpPr>
          <p:sp>
            <p:nvSpPr>
              <p:cNvPr id="12" name="Freeform 12"/>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9033550" y="4266973"/>
              <a:ext cx="1282851" cy="128285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4" name="TextBox 34"/>
            <p:cNvSpPr txBox="1"/>
            <p:nvPr/>
          </p:nvSpPr>
          <p:spPr>
            <a:xfrm>
              <a:off x="9304963"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B</a:t>
              </a:r>
              <a:endParaRPr lang="en-US" sz="4500" b="1" dirty="0">
                <a:solidFill>
                  <a:srgbClr val="FFFDEF"/>
                </a:solidFill>
                <a:latin typeface="Arial" panose="020B0604020202020204" pitchFamily="34" charset="0"/>
                <a:cs typeface="Arial" panose="020B0604020202020204" pitchFamily="34" charset="0"/>
              </a:endParaRPr>
            </a:p>
          </p:txBody>
        </p:sp>
        <p:sp>
          <p:nvSpPr>
            <p:cNvPr id="41" name="Rectangle 40"/>
            <p:cNvSpPr/>
            <p:nvPr/>
          </p:nvSpPr>
          <p:spPr>
            <a:xfrm>
              <a:off x="10415002" y="3823897"/>
              <a:ext cx="6692310" cy="1911549"/>
            </a:xfrm>
            <a:prstGeom prst="rect">
              <a:avLst/>
            </a:prstGeom>
          </p:spPr>
          <p:txBody>
            <a:bodyPr wrap="square">
              <a:spAutoFit/>
            </a:bodyPr>
            <a:lstStyle/>
            <a:p>
              <a:pPr algn="just">
                <a:lnSpc>
                  <a:spcPct val="150000"/>
                </a:lnSpc>
              </a:pPr>
              <a:r>
                <a:rPr lang="vi-VN" sz="4200">
                  <a:cs typeface="Arial" panose="020B0604020202020204" pitchFamily="34" charset="0"/>
                </a:rPr>
                <a:t>Tích của nửa chu vi đáy và trung đoạn</a:t>
              </a:r>
              <a:endParaRPr lang="en-US" sz="4200" dirty="0">
                <a:latin typeface="Arial" panose="020B0604020202020204" pitchFamily="34" charset="0"/>
                <a:cs typeface="Arial" panose="020B0604020202020204" pitchFamily="34" charset="0"/>
              </a:endParaRPr>
            </a:p>
          </p:txBody>
        </p:sp>
      </p:grpSp>
      <p:grpSp>
        <p:nvGrpSpPr>
          <p:cNvPr id="46" name="Group 45"/>
          <p:cNvGrpSpPr/>
          <p:nvPr/>
        </p:nvGrpSpPr>
        <p:grpSpPr>
          <a:xfrm>
            <a:off x="387274" y="6557645"/>
            <a:ext cx="8225750" cy="2700655"/>
            <a:chOff x="387274" y="6557645"/>
            <a:chExt cx="8225750" cy="2700655"/>
          </a:xfrm>
        </p:grpSpPr>
        <p:grpSp>
          <p:nvGrpSpPr>
            <p:cNvPr id="2" name="Group 2"/>
            <p:cNvGrpSpPr/>
            <p:nvPr/>
          </p:nvGrpSpPr>
          <p:grpSpPr>
            <a:xfrm>
              <a:off x="1028700" y="6557645"/>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387274" y="7266547"/>
              <a:ext cx="1282851" cy="12828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3" name="TextBox 33"/>
            <p:cNvSpPr txBox="1"/>
            <p:nvPr/>
          </p:nvSpPr>
          <p:spPr>
            <a:xfrm>
              <a:off x="658687" y="7479348"/>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C</a:t>
              </a:r>
              <a:endParaRPr lang="en-US" sz="4500" b="1" dirty="0">
                <a:solidFill>
                  <a:srgbClr val="FFFDEF"/>
                </a:solidFill>
                <a:latin typeface="Arial" panose="020B0604020202020204" pitchFamily="34" charset="0"/>
                <a:cs typeface="Arial" panose="020B0604020202020204" pitchFamily="34" charset="0"/>
              </a:endParaRPr>
            </a:p>
          </p:txBody>
        </p:sp>
        <p:sp>
          <p:nvSpPr>
            <p:cNvPr id="42" name="Rectangle 41"/>
            <p:cNvSpPr/>
            <p:nvPr/>
          </p:nvSpPr>
          <p:spPr>
            <a:xfrm>
              <a:off x="1900464" y="6899519"/>
              <a:ext cx="6136558" cy="1911549"/>
            </a:xfrm>
            <a:prstGeom prst="rect">
              <a:avLst/>
            </a:prstGeom>
          </p:spPr>
          <p:txBody>
            <a:bodyPr wrap="square">
              <a:spAutoFit/>
            </a:bodyPr>
            <a:lstStyle/>
            <a:p>
              <a:pPr>
                <a:lnSpc>
                  <a:spcPct val="150000"/>
                </a:lnSpc>
              </a:pPr>
              <a:r>
                <a:rPr lang="vi-VN" sz="4200">
                  <a:cs typeface="Arial" panose="020B0604020202020204" pitchFamily="34" charset="0"/>
                </a:rPr>
                <a:t>Tích của chu vi đáy và trung đoạn</a:t>
              </a:r>
              <a:endParaRPr lang="en-US" sz="4200" dirty="0">
                <a:latin typeface="Arial" panose="020B0604020202020204" pitchFamily="34" charset="0"/>
                <a:cs typeface="Arial" panose="020B0604020202020204" pitchFamily="34" charset="0"/>
              </a:endParaRPr>
            </a:p>
          </p:txBody>
        </p:sp>
      </p:grpSp>
      <p:grpSp>
        <p:nvGrpSpPr>
          <p:cNvPr id="47" name="Group 46"/>
          <p:cNvGrpSpPr/>
          <p:nvPr/>
        </p:nvGrpSpPr>
        <p:grpSpPr>
          <a:xfrm>
            <a:off x="9033550" y="6557645"/>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9033550" y="7299884"/>
              <a:ext cx="1282851" cy="128285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D</a:t>
              </a:r>
              <a:endParaRPr lang="en-US" sz="4500" b="1" dirty="0">
                <a:solidFill>
                  <a:srgbClr val="FFFDEF"/>
                </a:solidFill>
                <a:latin typeface="Arial" panose="020B0604020202020204" pitchFamily="34" charset="0"/>
                <a:cs typeface="Arial" panose="020B0604020202020204" pitchFamily="34" charset="0"/>
              </a:endParaRPr>
            </a:p>
          </p:txBody>
        </p:sp>
        <p:sp>
          <p:nvSpPr>
            <p:cNvPr id="43" name="Rectangle 42"/>
            <p:cNvSpPr/>
            <p:nvPr/>
          </p:nvSpPr>
          <p:spPr>
            <a:xfrm>
              <a:off x="10559068" y="6899519"/>
              <a:ext cx="6527917" cy="1911549"/>
            </a:xfrm>
            <a:prstGeom prst="rect">
              <a:avLst/>
            </a:prstGeom>
          </p:spPr>
          <p:txBody>
            <a:bodyPr wrap="square">
              <a:spAutoFit/>
            </a:bodyPr>
            <a:lstStyle/>
            <a:p>
              <a:pPr>
                <a:lnSpc>
                  <a:spcPct val="150000"/>
                </a:lnSpc>
              </a:pPr>
              <a:r>
                <a:rPr lang="vi-VN" sz="4200">
                  <a:cs typeface="Arial" panose="020B0604020202020204" pitchFamily="34" charset="0"/>
                </a:rPr>
                <a:t>Tổng của chu vi đáy và trung đoạn</a:t>
              </a:r>
              <a:endParaRPr lang="en-US" sz="4200" dirty="0">
                <a:latin typeface="Arial" panose="020B0604020202020204" pitchFamily="34" charset="0"/>
                <a:cs typeface="Arial" panose="020B0604020202020204" pitchFamily="34" charset="0"/>
              </a:endParaRPr>
            </a:p>
          </p:txBody>
        </p:sp>
      </p:grpSp>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1609" y="4019535"/>
            <a:ext cx="2086818" cy="2105876"/>
          </a:xfrm>
          <a:prstGeom prst="rect">
            <a:avLst/>
          </a:prstGeom>
          <a:effectLst>
            <a:outerShdw blurRad="50800" dist="38100" dir="13500000" algn="br" rotWithShape="0">
              <a:prstClr val="black">
                <a:alpha val="40000"/>
              </a:prstClr>
            </a:outerShdw>
          </a:effectLst>
        </p:spPr>
      </p:pic>
      <p:sp>
        <p:nvSpPr>
          <p:cNvPr id="49" name="TextBox 38"/>
          <p:cNvSpPr txBox="1"/>
          <p:nvPr/>
        </p:nvSpPr>
        <p:spPr>
          <a:xfrm rot="20550000">
            <a:off x="-1179415" y="433496"/>
            <a:ext cx="5517952" cy="1800236"/>
          </a:xfrm>
          <a:prstGeom prst="rect">
            <a:avLst/>
          </a:prstGeom>
        </p:spPr>
        <p:txBody>
          <a:bodyPr wrap="square" lIns="0" tIns="0" rIns="0" bIns="0" rtlCol="0" anchor="t">
            <a:spAutoFit/>
          </a:bodyPr>
          <a:lstStyle/>
          <a:p>
            <a:pPr algn="ctr">
              <a:lnSpc>
                <a:spcPts val="17211"/>
              </a:lnSpc>
            </a:pPr>
            <a:r>
              <a:rPr lang="en-US" sz="5000" b="1" smtClean="0">
                <a:solidFill>
                  <a:srgbClr val="FFFDEF"/>
                </a:solidFill>
                <a:latin typeface="Arial" panose="020B0604020202020204" pitchFamily="34" charset="0"/>
                <a:cs typeface="Arial" panose="020B0604020202020204" pitchFamily="34" charset="0"/>
              </a:rPr>
              <a:t>10.17</a:t>
            </a:r>
            <a:endParaRPr lang="en-US" sz="5000" b="1" dirty="0">
              <a:solidFill>
                <a:srgbClr val="FFFDE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anim calcmode="lin" valueType="num">
                                      <p:cBhvr>
                                        <p:cTn id="24" dur="500" fill="hold"/>
                                        <p:tgtEl>
                                          <p:spTgt spid="45"/>
                                        </p:tgtEl>
                                        <p:attrNameLst>
                                          <p:attrName>ppt_x</p:attrName>
                                        </p:attrNameLst>
                                      </p:cBhvr>
                                      <p:tavLst>
                                        <p:tav tm="0">
                                          <p:val>
                                            <p:strVal val="#ppt_x"/>
                                          </p:val>
                                        </p:tav>
                                        <p:tav tm="100000">
                                          <p:val>
                                            <p:strVal val="#ppt_x"/>
                                          </p:val>
                                        </p:tav>
                                      </p:tavLst>
                                    </p:anim>
                                    <p:anim calcmode="lin" valueType="num">
                                      <p:cBhvr>
                                        <p:cTn id="25" dur="500" fill="hold"/>
                                        <p:tgtEl>
                                          <p:spTgt spid="4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anim calcmode="lin" valueType="num">
                                      <p:cBhvr>
                                        <p:cTn id="30" dur="500" fill="hold"/>
                                        <p:tgtEl>
                                          <p:spTgt spid="46"/>
                                        </p:tgtEl>
                                        <p:attrNameLst>
                                          <p:attrName>ppt_x</p:attrName>
                                        </p:attrNameLst>
                                      </p:cBhvr>
                                      <p:tavLst>
                                        <p:tav tm="0">
                                          <p:val>
                                            <p:strVal val="#ppt_x"/>
                                          </p:val>
                                        </p:tav>
                                        <p:tav tm="100000">
                                          <p:val>
                                            <p:strVal val="#ppt_x"/>
                                          </p:val>
                                        </p:tav>
                                      </p:tavLst>
                                    </p:anim>
                                    <p:anim calcmode="lin" valueType="num">
                                      <p:cBhvr>
                                        <p:cTn id="31" dur="500" fill="hold"/>
                                        <p:tgtEl>
                                          <p:spTgt spid="46"/>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anim calcmode="lin" valueType="num">
                                      <p:cBhvr>
                                        <p:cTn id="36" dur="500" fill="hold"/>
                                        <p:tgtEl>
                                          <p:spTgt spid="47"/>
                                        </p:tgtEl>
                                        <p:attrNameLst>
                                          <p:attrName>ppt_x</p:attrName>
                                        </p:attrNameLst>
                                      </p:cBhvr>
                                      <p:tavLst>
                                        <p:tav tm="0">
                                          <p:val>
                                            <p:strVal val="#ppt_x"/>
                                          </p:val>
                                        </p:tav>
                                        <p:tav tm="100000">
                                          <p:val>
                                            <p:strVal val="#ppt_x"/>
                                          </p:val>
                                        </p:tav>
                                      </p:tavLst>
                                    </p:anim>
                                    <p:anim calcmode="lin" valueType="num">
                                      <p:cBhvr>
                                        <p:cTn id="37"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500" fill="hold"/>
                                        <p:tgtEl>
                                          <p:spTgt spid="48"/>
                                        </p:tgtEl>
                                        <p:attrNameLst>
                                          <p:attrName>ppt_w</p:attrName>
                                        </p:attrNameLst>
                                      </p:cBhvr>
                                      <p:tavLst>
                                        <p:tav tm="0">
                                          <p:val>
                                            <p:fltVal val="0"/>
                                          </p:val>
                                        </p:tav>
                                        <p:tav tm="100000">
                                          <p:val>
                                            <p:strVal val="#ppt_w"/>
                                          </p:val>
                                        </p:tav>
                                      </p:tavLst>
                                    </p:anim>
                                    <p:anim calcmode="lin" valueType="num">
                                      <p:cBhvr>
                                        <p:cTn id="43" dur="500" fill="hold"/>
                                        <p:tgtEl>
                                          <p:spTgt spid="48"/>
                                        </p:tgtEl>
                                        <p:attrNameLst>
                                          <p:attrName>ppt_h</p:attrName>
                                        </p:attrNameLst>
                                      </p:cBhvr>
                                      <p:tavLst>
                                        <p:tav tm="0">
                                          <p:val>
                                            <p:fltVal val="0"/>
                                          </p:val>
                                        </p:tav>
                                        <p:tav tm="100000">
                                          <p:val>
                                            <p:strVal val="#ppt_h"/>
                                          </p:val>
                                        </p:tav>
                                      </p:tavLst>
                                    </p:anim>
                                    <p:animEffect transition="in" filter="fade">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CF53"/>
        </a:solidFill>
        <a:effectLst/>
      </p:bgPr>
    </p:bg>
    <p:spTree>
      <p:nvGrpSpPr>
        <p:cNvPr id="1" name=""/>
        <p:cNvGrpSpPr/>
        <p:nvPr/>
      </p:nvGrpSpPr>
      <p:grpSpPr>
        <a:xfrm>
          <a:off x="0" y="0"/>
          <a:ext cx="0" cy="0"/>
          <a:chOff x="0" y="0"/>
          <a:chExt cx="0" cy="0"/>
        </a:xfrm>
      </p:grpSpPr>
      <p:sp>
        <p:nvSpPr>
          <p:cNvPr id="37" name="Freeform 37"/>
          <p:cNvSpPr/>
          <p:nvPr/>
        </p:nvSpPr>
        <p:spPr>
          <a:xfrm rot="20551586">
            <a:off x="435839" y="566295"/>
            <a:ext cx="2223276" cy="2857013"/>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9" name="Rectangle 38"/>
          <p:cNvSpPr/>
          <p:nvPr/>
        </p:nvSpPr>
        <p:spPr>
          <a:xfrm>
            <a:off x="2985082" y="685888"/>
            <a:ext cx="14325285" cy="2123658"/>
          </a:xfrm>
          <a:prstGeom prst="rect">
            <a:avLst/>
          </a:prstGeom>
        </p:spPr>
        <p:txBody>
          <a:bodyPr wrap="square">
            <a:spAutoFit/>
          </a:bodyPr>
          <a:lstStyle/>
          <a:p>
            <a:pPr algn="just">
              <a:lnSpc>
                <a:spcPct val="150000"/>
              </a:lnSpc>
            </a:pPr>
            <a:r>
              <a:rPr lang="vi-VN" sz="4400" b="1">
                <a:solidFill>
                  <a:prstClr val="black"/>
                </a:solidFill>
                <a:cs typeface="Arial" panose="020B0604020202020204" pitchFamily="34" charset="0"/>
              </a:rPr>
              <a:t>Một hình chóp tam giác có chiều cao h, thể tích V. Diện tích đáy S là:</a:t>
            </a:r>
            <a:endParaRPr lang="en-US" sz="4400" b="1" dirty="0">
              <a:solidFill>
                <a:prstClr val="black"/>
              </a:solidFill>
              <a:latin typeface="Arial" panose="020B0604020202020204" pitchFamily="34" charset="0"/>
              <a:cs typeface="Arial" panose="020B0604020202020204" pitchFamily="34" charset="0"/>
            </a:endParaRPr>
          </a:p>
        </p:txBody>
      </p:sp>
      <p:grpSp>
        <p:nvGrpSpPr>
          <p:cNvPr id="44" name="Group 43"/>
          <p:cNvGrpSpPr/>
          <p:nvPr/>
        </p:nvGrpSpPr>
        <p:grpSpPr>
          <a:xfrm>
            <a:off x="490010" y="3830013"/>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5" name="Group 15"/>
            <p:cNvGrpSpPr/>
            <p:nvPr/>
          </p:nvGrpSpPr>
          <p:grpSpPr>
            <a:xfrm>
              <a:off x="387274" y="4266973"/>
              <a:ext cx="1282851" cy="12828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TextBox 23"/>
            <p:cNvSpPr txBox="1"/>
            <p:nvPr/>
          </p:nvSpPr>
          <p:spPr>
            <a:xfrm>
              <a:off x="658687"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cs typeface="Arial" panose="020B0604020202020204" pitchFamily="34" charset="0"/>
                </a:rPr>
                <a:t>A</a:t>
              </a:r>
              <a:endParaRPr lang="en-US" sz="4500" b="1" dirty="0">
                <a:solidFill>
                  <a:srgbClr val="FFFDE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0" name="Rectangle 39"/>
                <p:cNvSpPr/>
                <p:nvPr/>
              </p:nvSpPr>
              <p:spPr>
                <a:xfrm>
                  <a:off x="1768726" y="3704227"/>
                  <a:ext cx="6112358" cy="2081467"/>
                </a:xfrm>
                <a:prstGeom prst="rect">
                  <a:avLst/>
                </a:prstGeom>
              </p:spPr>
              <p:txBody>
                <a:bodyPr wrap="square">
                  <a:spAutoFit/>
                </a:bodyPr>
                <a:lstStyle/>
                <a:p>
                  <a:pPr algn="just">
                    <a:lnSpc>
                      <a:spcPct val="150000"/>
                    </a:lnSpc>
                  </a:pPr>
                  <a14:m>
                    <m:oMathPara xmlns:m="http://schemas.openxmlformats.org/officeDocument/2006/math">
                      <m:oMathParaPr>
                        <m:jc m:val="centerGroup"/>
                      </m:oMathParaPr>
                      <m:oMath xmlns:m="http://schemas.openxmlformats.org/officeDocument/2006/math">
                        <m:r>
                          <a:rPr lang="en-US" sz="4400" i="1" smtClean="0">
                            <a:solidFill>
                              <a:prstClr val="white"/>
                            </a:solidFill>
                            <a:latin typeface="Cambria Math" panose="02040503050406030204" pitchFamily="18" charset="0"/>
                            <a:cs typeface="Arial" panose="020B0604020202020204" pitchFamily="34" charset="0"/>
                          </a:rPr>
                          <m:t>𝑆</m:t>
                        </m:r>
                        <m:r>
                          <a:rPr lang="en-US" sz="4400" b="0" i="1" smtClean="0">
                            <a:solidFill>
                              <a:prstClr val="white"/>
                            </a:solidFill>
                            <a:latin typeface="Cambria Math" panose="02040503050406030204" pitchFamily="18" charset="0"/>
                            <a:cs typeface="Arial" panose="020B0604020202020204" pitchFamily="34" charset="0"/>
                          </a:rPr>
                          <m:t>=</m:t>
                        </m:r>
                        <m:f>
                          <m:fPr>
                            <m:ctrlPr>
                              <a:rPr lang="en-US" sz="4400" b="0" i="1" smtClean="0">
                                <a:solidFill>
                                  <a:prstClr val="white"/>
                                </a:solidFill>
                                <a:latin typeface="Cambria Math" panose="02040503050406030204" pitchFamily="18" charset="0"/>
                                <a:cs typeface="Arial" panose="020B0604020202020204" pitchFamily="34" charset="0"/>
                              </a:rPr>
                            </m:ctrlPr>
                          </m:fPr>
                          <m:num>
                            <m:r>
                              <a:rPr lang="en-US" sz="4400" b="0" i="1" smtClean="0">
                                <a:solidFill>
                                  <a:prstClr val="white"/>
                                </a:solidFill>
                                <a:latin typeface="Cambria Math" panose="02040503050406030204" pitchFamily="18" charset="0"/>
                                <a:cs typeface="Arial" panose="020B0604020202020204" pitchFamily="34" charset="0"/>
                              </a:rPr>
                              <m:t>h</m:t>
                            </m:r>
                          </m:num>
                          <m:den>
                            <m:r>
                              <a:rPr lang="en-US" sz="4400" b="0" i="1" smtClean="0">
                                <a:solidFill>
                                  <a:prstClr val="white"/>
                                </a:solidFill>
                                <a:latin typeface="Cambria Math" panose="02040503050406030204" pitchFamily="18" charset="0"/>
                                <a:cs typeface="Arial" panose="020B0604020202020204" pitchFamily="34" charset="0"/>
                              </a:rPr>
                              <m:t>𝑉</m:t>
                            </m:r>
                          </m:den>
                        </m:f>
                      </m:oMath>
                    </m:oMathPara>
                  </a14:m>
                  <a:endParaRPr lang="en-US" sz="4400" dirty="0">
                    <a:solidFill>
                      <a:prstClr val="white"/>
                    </a:solidFill>
                    <a:latin typeface="Arial" panose="020B0604020202020204" pitchFamily="34" charset="0"/>
                    <a:cs typeface="Arial" panose="020B0604020202020204" pitchFamily="34"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1768726" y="3704227"/>
                  <a:ext cx="6112358" cy="2081467"/>
                </a:xfrm>
                <a:prstGeom prst="rect">
                  <a:avLst/>
                </a:prstGeom>
                <a:blipFill>
                  <a:blip r:embed="rId4"/>
                  <a:stretch>
                    <a:fillRect/>
                  </a:stretch>
                </a:blipFill>
              </p:spPr>
              <p:txBody>
                <a:bodyPr/>
                <a:lstStyle/>
                <a:p>
                  <a:r>
                    <a:rPr lang="en-US">
                      <a:noFill/>
                    </a:rPr>
                    <a:t> </a:t>
                  </a:r>
                </a:p>
              </p:txBody>
            </p:sp>
          </mc:Fallback>
        </mc:AlternateContent>
      </p:grpSp>
      <p:grpSp>
        <p:nvGrpSpPr>
          <p:cNvPr id="45" name="Group 44"/>
          <p:cNvGrpSpPr/>
          <p:nvPr/>
        </p:nvGrpSpPr>
        <p:grpSpPr>
          <a:xfrm>
            <a:off x="9168370" y="3685352"/>
            <a:ext cx="8194832" cy="3230759"/>
            <a:chOff x="9033550" y="3413410"/>
            <a:chExt cx="8194832" cy="3230759"/>
          </a:xfrm>
        </p:grpSpPr>
        <p:grpSp>
          <p:nvGrpSpPr>
            <p:cNvPr id="11" name="Group 11"/>
            <p:cNvGrpSpPr/>
            <p:nvPr/>
          </p:nvGrpSpPr>
          <p:grpSpPr>
            <a:xfrm>
              <a:off x="9644058" y="3413410"/>
              <a:ext cx="7584324" cy="3230759"/>
              <a:chOff x="-8143" y="-38100"/>
              <a:chExt cx="1997518" cy="850900"/>
            </a:xfrm>
          </p:grpSpPr>
          <p:sp>
            <p:nvSpPr>
              <p:cNvPr id="12" name="Freeform 12"/>
              <p:cNvSpPr/>
              <p:nvPr/>
            </p:nvSpPr>
            <p:spPr>
              <a:xfrm>
                <a:off x="-8143" y="-16191"/>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8" name="Group 28"/>
            <p:cNvGrpSpPr/>
            <p:nvPr/>
          </p:nvGrpSpPr>
          <p:grpSpPr>
            <a:xfrm>
              <a:off x="9033550" y="4266973"/>
              <a:ext cx="1282851" cy="1282851"/>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1" name="TextBox 31"/>
            <p:cNvSpPr txBox="1"/>
            <p:nvPr/>
          </p:nvSpPr>
          <p:spPr>
            <a:xfrm>
              <a:off x="9304963"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cs typeface="Arial" panose="020B0604020202020204" pitchFamily="34" charset="0"/>
                </a:rPr>
                <a:t>B</a:t>
              </a:r>
              <a:endParaRPr lang="en-US" sz="4500" b="1" dirty="0">
                <a:solidFill>
                  <a:srgbClr val="FFFDE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1" name="Rectangle 40"/>
                <p:cNvSpPr/>
                <p:nvPr/>
              </p:nvSpPr>
              <p:spPr>
                <a:xfrm>
                  <a:off x="10313537" y="3729818"/>
                  <a:ext cx="6157903" cy="202074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400" i="1" smtClean="0">
                            <a:solidFill>
                              <a:prstClr val="white"/>
                            </a:solidFill>
                            <a:latin typeface="Cambria Math" panose="02040503050406030204" pitchFamily="18" charset="0"/>
                            <a:cs typeface="Arial" panose="020B0604020202020204" pitchFamily="34" charset="0"/>
                          </a:rPr>
                          <m:t>𝑆</m:t>
                        </m:r>
                        <m:r>
                          <a:rPr lang="en-US" sz="4400" i="1" smtClean="0">
                            <a:solidFill>
                              <a:prstClr val="white"/>
                            </a:solidFill>
                            <a:latin typeface="Cambria Math" panose="02040503050406030204" pitchFamily="18" charset="0"/>
                            <a:cs typeface="Arial" panose="020B0604020202020204" pitchFamily="34" charset="0"/>
                          </a:rPr>
                          <m:t>=</m:t>
                        </m:r>
                        <m:f>
                          <m:fPr>
                            <m:ctrlPr>
                              <a:rPr lang="en-US" sz="4400" i="1">
                                <a:solidFill>
                                  <a:prstClr val="white"/>
                                </a:solidFill>
                                <a:latin typeface="Cambria Math" panose="02040503050406030204" pitchFamily="18" charset="0"/>
                                <a:cs typeface="Arial" panose="020B0604020202020204" pitchFamily="34" charset="0"/>
                              </a:rPr>
                            </m:ctrlPr>
                          </m:fPr>
                          <m:num>
                            <m:r>
                              <a:rPr lang="en-US" sz="4400" b="0" i="1" smtClean="0">
                                <a:solidFill>
                                  <a:prstClr val="white"/>
                                </a:solidFill>
                                <a:latin typeface="Cambria Math" panose="02040503050406030204" pitchFamily="18" charset="0"/>
                                <a:cs typeface="Arial" panose="020B0604020202020204" pitchFamily="34" charset="0"/>
                              </a:rPr>
                              <m:t>𝑉</m:t>
                            </m:r>
                          </m:num>
                          <m:den>
                            <m:r>
                              <a:rPr lang="en-US" sz="4400" b="0" i="1" smtClean="0">
                                <a:solidFill>
                                  <a:prstClr val="white"/>
                                </a:solidFill>
                                <a:latin typeface="Cambria Math" panose="02040503050406030204" pitchFamily="18" charset="0"/>
                                <a:cs typeface="Arial" panose="020B0604020202020204" pitchFamily="34" charset="0"/>
                              </a:rPr>
                              <m:t>h</m:t>
                            </m:r>
                          </m:den>
                        </m:f>
                      </m:oMath>
                    </m:oMathPara>
                  </a14:m>
                  <a:endParaRPr lang="en-US" sz="4400" dirty="0">
                    <a:solidFill>
                      <a:prstClr val="white"/>
                    </a:solidFill>
                    <a:latin typeface="Arial" panose="020B0604020202020204" pitchFamily="34" charset="0"/>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0313537" y="3729818"/>
                  <a:ext cx="6157903" cy="2020746"/>
                </a:xfrm>
                <a:prstGeom prst="rect">
                  <a:avLst/>
                </a:prstGeom>
                <a:blipFill>
                  <a:blip r:embed="rId5"/>
                  <a:stretch>
                    <a:fillRect/>
                  </a:stretch>
                </a:blipFill>
              </p:spPr>
              <p:txBody>
                <a:bodyPr/>
                <a:lstStyle/>
                <a:p>
                  <a:r>
                    <a:rPr lang="en-US">
                      <a:noFill/>
                    </a:rPr>
                    <a:t> </a:t>
                  </a:r>
                </a:p>
              </p:txBody>
            </p:sp>
          </mc:Fallback>
        </mc:AlternateContent>
      </p:grpSp>
      <p:grpSp>
        <p:nvGrpSpPr>
          <p:cNvPr id="46" name="Group 45"/>
          <p:cNvGrpSpPr/>
          <p:nvPr/>
        </p:nvGrpSpPr>
        <p:grpSpPr>
          <a:xfrm>
            <a:off x="490010" y="6829587"/>
            <a:ext cx="8225750" cy="2700655"/>
            <a:chOff x="387274" y="6557645"/>
            <a:chExt cx="8225750" cy="2700655"/>
          </a:xfrm>
        </p:grpSpPr>
        <p:grpSp>
          <p:nvGrpSpPr>
            <p:cNvPr id="2" name="Group 2"/>
            <p:cNvGrpSpPr/>
            <p:nvPr/>
          </p:nvGrpSpPr>
          <p:grpSpPr>
            <a:xfrm>
              <a:off x="1028700" y="6557645"/>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4" name="Group 24"/>
            <p:cNvGrpSpPr/>
            <p:nvPr/>
          </p:nvGrpSpPr>
          <p:grpSpPr>
            <a:xfrm>
              <a:off x="387274" y="7266547"/>
              <a:ext cx="1282851" cy="128285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7" name="TextBox 27"/>
            <p:cNvSpPr txBox="1"/>
            <p:nvPr/>
          </p:nvSpPr>
          <p:spPr>
            <a:xfrm>
              <a:off x="658687" y="7479348"/>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cs typeface="Arial" panose="020B0604020202020204" pitchFamily="34" charset="0"/>
                </a:rPr>
                <a:t>C</a:t>
              </a:r>
              <a:endParaRPr lang="en-US" sz="4500" b="1" dirty="0">
                <a:solidFill>
                  <a:srgbClr val="FFFDE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1960181" y="6776860"/>
                  <a:ext cx="5920903" cy="202074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400" i="1" smtClean="0">
                            <a:solidFill>
                              <a:prstClr val="white"/>
                            </a:solidFill>
                            <a:latin typeface="Cambria Math" panose="02040503050406030204" pitchFamily="18" charset="0"/>
                            <a:cs typeface="Arial" panose="020B0604020202020204" pitchFamily="34" charset="0"/>
                          </a:rPr>
                          <m:t>𝑆</m:t>
                        </m:r>
                        <m:r>
                          <a:rPr lang="en-US" sz="4400" i="1" smtClean="0">
                            <a:solidFill>
                              <a:prstClr val="white"/>
                            </a:solidFill>
                            <a:latin typeface="Cambria Math" panose="02040503050406030204" pitchFamily="18" charset="0"/>
                            <a:cs typeface="Arial" panose="020B0604020202020204" pitchFamily="34" charset="0"/>
                          </a:rPr>
                          <m:t>=</m:t>
                        </m:r>
                        <m:f>
                          <m:fPr>
                            <m:ctrlPr>
                              <a:rPr lang="en-US" sz="4400" i="1">
                                <a:solidFill>
                                  <a:prstClr val="white"/>
                                </a:solidFill>
                                <a:latin typeface="Cambria Math" panose="02040503050406030204" pitchFamily="18" charset="0"/>
                                <a:cs typeface="Arial" panose="020B0604020202020204" pitchFamily="34" charset="0"/>
                              </a:rPr>
                            </m:ctrlPr>
                          </m:fPr>
                          <m:num>
                            <m:r>
                              <a:rPr lang="en-US" sz="4400" b="0" i="1" smtClean="0">
                                <a:solidFill>
                                  <a:prstClr val="white"/>
                                </a:solidFill>
                                <a:latin typeface="Cambria Math" panose="02040503050406030204" pitchFamily="18" charset="0"/>
                                <a:cs typeface="Arial" panose="020B0604020202020204" pitchFamily="34" charset="0"/>
                              </a:rPr>
                              <m:t>3</m:t>
                            </m:r>
                            <m:r>
                              <a:rPr lang="en-US" sz="4400" b="0" i="1" smtClean="0">
                                <a:solidFill>
                                  <a:prstClr val="white"/>
                                </a:solidFill>
                                <a:latin typeface="Cambria Math" panose="02040503050406030204" pitchFamily="18" charset="0"/>
                                <a:cs typeface="Arial" panose="020B0604020202020204" pitchFamily="34" charset="0"/>
                              </a:rPr>
                              <m:t>𝑉</m:t>
                            </m:r>
                          </m:num>
                          <m:den>
                            <m:r>
                              <a:rPr lang="en-US" sz="4400" b="0" i="1" smtClean="0">
                                <a:solidFill>
                                  <a:prstClr val="white"/>
                                </a:solidFill>
                                <a:latin typeface="Cambria Math" panose="02040503050406030204" pitchFamily="18" charset="0"/>
                                <a:cs typeface="Arial" panose="020B0604020202020204" pitchFamily="34" charset="0"/>
                              </a:rPr>
                              <m:t>h</m:t>
                            </m:r>
                          </m:den>
                        </m:f>
                      </m:oMath>
                    </m:oMathPara>
                  </a14:m>
                  <a:endParaRPr lang="en-US" sz="4400" dirty="0">
                    <a:solidFill>
                      <a:prstClr val="white"/>
                    </a:solidFill>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1960181" y="6776860"/>
                  <a:ext cx="5920903" cy="2020746"/>
                </a:xfrm>
                <a:prstGeom prst="rect">
                  <a:avLst/>
                </a:prstGeom>
                <a:blipFill>
                  <a:blip r:embed="rId6"/>
                  <a:stretch>
                    <a:fillRect/>
                  </a:stretch>
                </a:blipFill>
              </p:spPr>
              <p:txBody>
                <a:bodyPr/>
                <a:lstStyle/>
                <a:p>
                  <a:r>
                    <a:rPr lang="en-US">
                      <a:noFill/>
                    </a:rPr>
                    <a:t> </a:t>
                  </a:r>
                </a:p>
              </p:txBody>
            </p:sp>
          </mc:Fallback>
        </mc:AlternateContent>
      </p:grpSp>
      <p:grpSp>
        <p:nvGrpSpPr>
          <p:cNvPr id="47" name="Group 46"/>
          <p:cNvGrpSpPr/>
          <p:nvPr/>
        </p:nvGrpSpPr>
        <p:grpSpPr>
          <a:xfrm>
            <a:off x="9136286" y="6829587"/>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32" name="Group 32"/>
            <p:cNvGrpSpPr/>
            <p:nvPr/>
          </p:nvGrpSpPr>
          <p:grpSpPr>
            <a:xfrm>
              <a:off x="9033550" y="7299884"/>
              <a:ext cx="1282851" cy="1282851"/>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cs typeface="Arial" panose="020B0604020202020204" pitchFamily="34" charset="0"/>
                </a:rPr>
                <a:t>D</a:t>
              </a:r>
              <a:endParaRPr lang="en-US" sz="4500" b="1" dirty="0">
                <a:solidFill>
                  <a:srgbClr val="FFFDE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3" name="Rectangle 42"/>
                <p:cNvSpPr/>
                <p:nvPr/>
              </p:nvSpPr>
              <p:spPr>
                <a:xfrm>
                  <a:off x="10464683" y="6727355"/>
                  <a:ext cx="6157903" cy="202074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400" i="1" smtClean="0">
                            <a:solidFill>
                              <a:prstClr val="white"/>
                            </a:solidFill>
                            <a:latin typeface="Cambria Math" panose="02040503050406030204" pitchFamily="18" charset="0"/>
                            <a:cs typeface="Arial" panose="020B0604020202020204" pitchFamily="34" charset="0"/>
                          </a:rPr>
                          <m:t>𝑆</m:t>
                        </m:r>
                        <m:r>
                          <a:rPr lang="en-US" sz="4400" i="1" smtClean="0">
                            <a:solidFill>
                              <a:prstClr val="white"/>
                            </a:solidFill>
                            <a:latin typeface="Cambria Math" panose="02040503050406030204" pitchFamily="18" charset="0"/>
                            <a:cs typeface="Arial" panose="020B0604020202020204" pitchFamily="34" charset="0"/>
                          </a:rPr>
                          <m:t>=</m:t>
                        </m:r>
                        <m:f>
                          <m:fPr>
                            <m:ctrlPr>
                              <a:rPr lang="en-US" sz="4400" i="1">
                                <a:solidFill>
                                  <a:prstClr val="white"/>
                                </a:solidFill>
                                <a:latin typeface="Cambria Math" panose="02040503050406030204" pitchFamily="18" charset="0"/>
                                <a:cs typeface="Arial" panose="020B0604020202020204" pitchFamily="34" charset="0"/>
                              </a:rPr>
                            </m:ctrlPr>
                          </m:fPr>
                          <m:num>
                            <m:r>
                              <a:rPr lang="en-US" sz="4400" b="0" i="1" smtClean="0">
                                <a:solidFill>
                                  <a:prstClr val="white"/>
                                </a:solidFill>
                                <a:latin typeface="Cambria Math" panose="02040503050406030204" pitchFamily="18" charset="0"/>
                                <a:cs typeface="Arial" panose="020B0604020202020204" pitchFamily="34" charset="0"/>
                              </a:rPr>
                              <m:t>3</m:t>
                            </m:r>
                            <m:r>
                              <a:rPr lang="en-US" sz="4400" i="1">
                                <a:solidFill>
                                  <a:prstClr val="white"/>
                                </a:solidFill>
                                <a:latin typeface="Cambria Math" panose="02040503050406030204" pitchFamily="18" charset="0"/>
                                <a:cs typeface="Arial" panose="020B0604020202020204" pitchFamily="34" charset="0"/>
                              </a:rPr>
                              <m:t>h</m:t>
                            </m:r>
                          </m:num>
                          <m:den>
                            <m:r>
                              <a:rPr lang="en-US" sz="4400" i="1">
                                <a:solidFill>
                                  <a:prstClr val="white"/>
                                </a:solidFill>
                                <a:latin typeface="Cambria Math" panose="02040503050406030204" pitchFamily="18" charset="0"/>
                                <a:cs typeface="Arial" panose="020B0604020202020204" pitchFamily="34" charset="0"/>
                              </a:rPr>
                              <m:t>𝑉</m:t>
                            </m:r>
                          </m:den>
                        </m:f>
                      </m:oMath>
                    </m:oMathPara>
                  </a14:m>
                  <a:endParaRPr lang="en-US" sz="4400" dirty="0">
                    <a:solidFill>
                      <a:prstClr val="white"/>
                    </a:solidFill>
                    <a:latin typeface="Arial" panose="020B060402020202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0464683" y="6727355"/>
                  <a:ext cx="6157903" cy="2020746"/>
                </a:xfrm>
                <a:prstGeom prst="rect">
                  <a:avLst/>
                </a:prstGeom>
                <a:blipFill>
                  <a:blip r:embed="rId7"/>
                  <a:stretch>
                    <a:fillRect/>
                  </a:stretch>
                </a:blipFill>
              </p:spPr>
              <p:txBody>
                <a:bodyPr/>
                <a:lstStyle/>
                <a:p>
                  <a:r>
                    <a:rPr lang="en-US">
                      <a:noFill/>
                    </a:rPr>
                    <a:t> </a:t>
                  </a:r>
                </a:p>
              </p:txBody>
            </p:sp>
          </mc:Fallback>
        </mc:AlternateContent>
      </p:grpSp>
      <p:pic>
        <p:nvPicPr>
          <p:cNvPr id="48" name="Picture 47"/>
          <p:cNvPicPr>
            <a:picLocks noChangeAspect="1"/>
          </p:cNvPicPr>
          <p:nvPr/>
        </p:nvPicPr>
        <p:blipFill>
          <a:blip r:embed="rId8">
            <a:biLevel thresh="25000"/>
            <a:extLst>
              <a:ext uri="{28A0092B-C50C-407E-A947-70E740481C1C}">
                <a14:useLocalDpi xmlns:a14="http://schemas.microsoft.com/office/drawing/2010/main" val="0"/>
              </a:ext>
            </a:extLst>
          </a:blip>
          <a:stretch>
            <a:fillRect/>
          </a:stretch>
        </p:blipFill>
        <p:spPr>
          <a:xfrm>
            <a:off x="6704514" y="7160313"/>
            <a:ext cx="2086818" cy="2105876"/>
          </a:xfrm>
          <a:prstGeom prst="rect">
            <a:avLst/>
          </a:prstGeom>
          <a:effectLst>
            <a:outerShdw blurRad="50800" dist="38100" dir="13500000" algn="br" rotWithShape="0">
              <a:prstClr val="black">
                <a:alpha val="40000"/>
              </a:prstClr>
            </a:outerShdw>
          </a:effectLst>
        </p:spPr>
      </p:pic>
      <p:sp>
        <p:nvSpPr>
          <p:cNvPr id="49" name="TextBox 38"/>
          <p:cNvSpPr txBox="1"/>
          <p:nvPr/>
        </p:nvSpPr>
        <p:spPr>
          <a:xfrm rot="20550000">
            <a:off x="-1211499" y="505031"/>
            <a:ext cx="5517952" cy="1800236"/>
          </a:xfrm>
          <a:prstGeom prst="rect">
            <a:avLst/>
          </a:prstGeom>
        </p:spPr>
        <p:txBody>
          <a:bodyPr wrap="square" lIns="0" tIns="0" rIns="0" bIns="0" rtlCol="0" anchor="t">
            <a:spAutoFit/>
          </a:bodyPr>
          <a:lstStyle/>
          <a:p>
            <a:pPr algn="ctr">
              <a:lnSpc>
                <a:spcPts val="17211"/>
              </a:lnSpc>
            </a:pPr>
            <a:r>
              <a:rPr lang="en-US" sz="5000" b="1" smtClean="0">
                <a:solidFill>
                  <a:srgbClr val="FFFDEF"/>
                </a:solidFill>
                <a:latin typeface="Arial" panose="020B0604020202020204" pitchFamily="34" charset="0"/>
                <a:cs typeface="Arial" panose="020B0604020202020204" pitchFamily="34" charset="0"/>
              </a:rPr>
              <a:t>10.18</a:t>
            </a:r>
            <a:endParaRPr lang="en-US" sz="5000" b="1" dirty="0">
              <a:solidFill>
                <a:srgbClr val="FFFD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345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anim calcmode="lin" valueType="num">
                                      <p:cBhvr>
                                        <p:cTn id="24" dur="500" fill="hold"/>
                                        <p:tgtEl>
                                          <p:spTgt spid="45"/>
                                        </p:tgtEl>
                                        <p:attrNameLst>
                                          <p:attrName>ppt_x</p:attrName>
                                        </p:attrNameLst>
                                      </p:cBhvr>
                                      <p:tavLst>
                                        <p:tav tm="0">
                                          <p:val>
                                            <p:strVal val="#ppt_x"/>
                                          </p:val>
                                        </p:tav>
                                        <p:tav tm="100000">
                                          <p:val>
                                            <p:strVal val="#ppt_x"/>
                                          </p:val>
                                        </p:tav>
                                      </p:tavLst>
                                    </p:anim>
                                    <p:anim calcmode="lin" valueType="num">
                                      <p:cBhvr>
                                        <p:cTn id="25" dur="500" fill="hold"/>
                                        <p:tgtEl>
                                          <p:spTgt spid="4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anim calcmode="lin" valueType="num">
                                      <p:cBhvr>
                                        <p:cTn id="30" dur="500" fill="hold"/>
                                        <p:tgtEl>
                                          <p:spTgt spid="46"/>
                                        </p:tgtEl>
                                        <p:attrNameLst>
                                          <p:attrName>ppt_x</p:attrName>
                                        </p:attrNameLst>
                                      </p:cBhvr>
                                      <p:tavLst>
                                        <p:tav tm="0">
                                          <p:val>
                                            <p:strVal val="#ppt_x"/>
                                          </p:val>
                                        </p:tav>
                                        <p:tav tm="100000">
                                          <p:val>
                                            <p:strVal val="#ppt_x"/>
                                          </p:val>
                                        </p:tav>
                                      </p:tavLst>
                                    </p:anim>
                                    <p:anim calcmode="lin" valueType="num">
                                      <p:cBhvr>
                                        <p:cTn id="31" dur="500" fill="hold"/>
                                        <p:tgtEl>
                                          <p:spTgt spid="46"/>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anim calcmode="lin" valueType="num">
                                      <p:cBhvr>
                                        <p:cTn id="36" dur="500" fill="hold"/>
                                        <p:tgtEl>
                                          <p:spTgt spid="47"/>
                                        </p:tgtEl>
                                        <p:attrNameLst>
                                          <p:attrName>ppt_x</p:attrName>
                                        </p:attrNameLst>
                                      </p:cBhvr>
                                      <p:tavLst>
                                        <p:tav tm="0">
                                          <p:val>
                                            <p:strVal val="#ppt_x"/>
                                          </p:val>
                                        </p:tav>
                                        <p:tav tm="100000">
                                          <p:val>
                                            <p:strVal val="#ppt_x"/>
                                          </p:val>
                                        </p:tav>
                                      </p:tavLst>
                                    </p:anim>
                                    <p:anim calcmode="lin" valueType="num">
                                      <p:cBhvr>
                                        <p:cTn id="37"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500" fill="hold"/>
                                        <p:tgtEl>
                                          <p:spTgt spid="48"/>
                                        </p:tgtEl>
                                        <p:attrNameLst>
                                          <p:attrName>ppt_w</p:attrName>
                                        </p:attrNameLst>
                                      </p:cBhvr>
                                      <p:tavLst>
                                        <p:tav tm="0">
                                          <p:val>
                                            <p:fltVal val="0"/>
                                          </p:val>
                                        </p:tav>
                                        <p:tav tm="100000">
                                          <p:val>
                                            <p:strVal val="#ppt_w"/>
                                          </p:val>
                                        </p:tav>
                                      </p:tavLst>
                                    </p:anim>
                                    <p:anim calcmode="lin" valueType="num">
                                      <p:cBhvr>
                                        <p:cTn id="43" dur="500" fill="hold"/>
                                        <p:tgtEl>
                                          <p:spTgt spid="48"/>
                                        </p:tgtEl>
                                        <p:attrNameLst>
                                          <p:attrName>ppt_h</p:attrName>
                                        </p:attrNameLst>
                                      </p:cBhvr>
                                      <p:tavLst>
                                        <p:tav tm="0">
                                          <p:val>
                                            <p:fltVal val="0"/>
                                          </p:val>
                                        </p:tav>
                                        <p:tav tm="100000">
                                          <p:val>
                                            <p:strVal val="#ppt_h"/>
                                          </p:val>
                                        </p:tav>
                                      </p:tavLst>
                                    </p:anim>
                                    <p:animEffect transition="in" filter="fade">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7" name="Freeform 9"/>
          <p:cNvSpPr/>
          <p:nvPr/>
        </p:nvSpPr>
        <p:spPr>
          <a:xfrm flipH="1">
            <a:off x="16449733" y="-252420"/>
            <a:ext cx="2059088" cy="198601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Rounded Rectangle 1"/>
          <p:cNvSpPr/>
          <p:nvPr/>
        </p:nvSpPr>
        <p:spPr>
          <a:xfrm>
            <a:off x="1370284" y="3314700"/>
            <a:ext cx="6108680" cy="347725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sz="4000" b="1" dirty="0" smtClean="0">
                <a:solidFill>
                  <a:schemeClr val="tx1"/>
                </a:solidFill>
                <a:latin typeface="Arial" panose="020B0604020202020204" pitchFamily="34" charset="0"/>
                <a:cs typeface="Arial" panose="020B0604020202020204" pitchFamily="34" charset="0"/>
              </a:rPr>
              <a:t>Nhóm 1</a:t>
            </a:r>
            <a:endParaRPr lang="en-US" sz="4000" b="1" dirty="0" smtClean="0">
              <a:solidFill>
                <a:schemeClr val="tx1"/>
              </a:solidFill>
              <a:latin typeface="Arial" panose="020B0604020202020204" pitchFamily="34" charset="0"/>
              <a:cs typeface="Arial" panose="020B0604020202020204" pitchFamily="34" charset="0"/>
            </a:endParaRPr>
          </a:p>
          <a:p>
            <a:pPr algn="ctr">
              <a:lnSpc>
                <a:spcPct val="150000"/>
              </a:lnSpc>
            </a:pPr>
            <a:r>
              <a:rPr lang="vi-VN" sz="4000">
                <a:solidFill>
                  <a:schemeClr val="tx1"/>
                </a:solidFill>
                <a:cs typeface="Arial" panose="020B0604020202020204" pitchFamily="34" charset="0"/>
              </a:rPr>
              <a:t>Củng cố kiến thức về hình chóp tam giác đều.</a:t>
            </a:r>
            <a:endParaRPr lang="en-US" sz="4000" dirty="0">
              <a:solidFill>
                <a:schemeClr val="tx1"/>
              </a:solidFill>
              <a:latin typeface="Arial" panose="020B0604020202020204" pitchFamily="34" charset="0"/>
              <a:cs typeface="Arial" panose="020B0604020202020204" pitchFamily="34" charset="0"/>
            </a:endParaRPr>
          </a:p>
        </p:txBody>
      </p:sp>
      <p:sp>
        <p:nvSpPr>
          <p:cNvPr id="21" name="Rounded Rectangle 20"/>
          <p:cNvSpPr/>
          <p:nvPr/>
        </p:nvSpPr>
        <p:spPr>
          <a:xfrm>
            <a:off x="10771200" y="3320716"/>
            <a:ext cx="6108680" cy="347725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vi-VN" sz="4000" b="1" dirty="0" smtClean="0">
                <a:solidFill>
                  <a:schemeClr val="tx1"/>
                </a:solidFill>
                <a:latin typeface="Arial" panose="020B0604020202020204" pitchFamily="34" charset="0"/>
                <a:cs typeface="Arial" panose="020B0604020202020204" pitchFamily="34" charset="0"/>
              </a:rPr>
              <a:t>Nhóm 2</a:t>
            </a:r>
            <a:endParaRPr lang="en-US" sz="4000" b="1" dirty="0" smtClean="0">
              <a:solidFill>
                <a:schemeClr val="tx1"/>
              </a:solidFill>
              <a:latin typeface="Arial" panose="020B0604020202020204" pitchFamily="34" charset="0"/>
              <a:cs typeface="Arial" panose="020B0604020202020204" pitchFamily="34" charset="0"/>
            </a:endParaRPr>
          </a:p>
          <a:p>
            <a:pPr algn="ctr">
              <a:lnSpc>
                <a:spcPct val="150000"/>
              </a:lnSpc>
            </a:pPr>
            <a:r>
              <a:rPr lang="vi-VN" sz="4000">
                <a:solidFill>
                  <a:schemeClr val="tx1"/>
                </a:solidFill>
                <a:cs typeface="Arial" panose="020B0604020202020204" pitchFamily="34" charset="0"/>
              </a:rPr>
              <a:t>Củng cố kiến thức về hình chóp tứ giác đều.</a:t>
            </a:r>
            <a:endParaRPr lang="en-US" sz="4000" dirty="0">
              <a:solidFill>
                <a:schemeClr val="tx1"/>
              </a:solidFill>
              <a:latin typeface="Arial" panose="020B0604020202020204" pitchFamily="34" charset="0"/>
              <a:cs typeface="Arial" panose="020B0604020202020204" pitchFamily="34" charset="0"/>
            </a:endParaRPr>
          </a:p>
        </p:txBody>
      </p:sp>
      <p:grpSp>
        <p:nvGrpSpPr>
          <p:cNvPr id="27" name="Group 26"/>
          <p:cNvGrpSpPr/>
          <p:nvPr/>
        </p:nvGrpSpPr>
        <p:grpSpPr>
          <a:xfrm>
            <a:off x="2045278" y="1028700"/>
            <a:ext cx="14197443" cy="1308248"/>
            <a:chOff x="1271156" y="582270"/>
            <a:chExt cx="14197443" cy="1308248"/>
          </a:xfrm>
        </p:grpSpPr>
        <p:sp>
          <p:nvSpPr>
            <p:cNvPr id="28" name="Rectangle 27"/>
            <p:cNvSpPr/>
            <p:nvPr/>
          </p:nvSpPr>
          <p:spPr>
            <a:xfrm>
              <a:off x="2819399" y="828689"/>
              <a:ext cx="12649200" cy="1061829"/>
            </a:xfrm>
            <a:prstGeom prst="rect">
              <a:avLst/>
            </a:prstGeom>
          </p:spPr>
          <p:txBody>
            <a:bodyPr wrap="square">
              <a:spAutoFit/>
            </a:bodyPr>
            <a:lstStyle/>
            <a:p>
              <a:pPr algn="just">
                <a:lnSpc>
                  <a:spcPct val="150000"/>
                </a:lnSpc>
              </a:pPr>
              <a:r>
                <a:rPr lang="vi-VN" sz="4200" i="1" dirty="0" smtClean="0">
                  <a:solidFill>
                    <a:srgbClr val="002060"/>
                  </a:solidFill>
                  <a:cs typeface="Arial" panose="020B0604020202020204" pitchFamily="34" charset="0"/>
                </a:rPr>
                <a:t>Chia lớp </a:t>
              </a:r>
              <a:r>
                <a:rPr lang="vi-VN" sz="4200" i="1" smtClean="0">
                  <a:solidFill>
                    <a:srgbClr val="002060"/>
                  </a:solidFill>
                  <a:cs typeface="Arial" panose="020B0604020202020204" pitchFamily="34" charset="0"/>
                </a:rPr>
                <a:t>thành </a:t>
              </a:r>
              <a:r>
                <a:rPr lang="en-US" sz="4200" i="1" smtClean="0">
                  <a:solidFill>
                    <a:srgbClr val="002060"/>
                  </a:solidFill>
                  <a:latin typeface="Arial" panose="020B0604020202020204" pitchFamily="34" charset="0"/>
                  <a:cs typeface="Arial" panose="020B0604020202020204" pitchFamily="34" charset="0"/>
                </a:rPr>
                <a:t>2</a:t>
              </a:r>
              <a:r>
                <a:rPr lang="vi-VN" sz="4200" i="1" smtClean="0">
                  <a:solidFill>
                    <a:srgbClr val="002060"/>
                  </a:solidFill>
                  <a:cs typeface="Arial" panose="020B0604020202020204" pitchFamily="34" charset="0"/>
                </a:rPr>
                <a:t> </a:t>
              </a:r>
              <a:r>
                <a:rPr lang="vi-VN" sz="4200" i="1" dirty="0" smtClean="0">
                  <a:solidFill>
                    <a:srgbClr val="002060"/>
                  </a:solidFill>
                  <a:cs typeface="Arial" panose="020B0604020202020204" pitchFamily="34" charset="0"/>
                </a:rPr>
                <a:t>nhóm, thực hiện các nhiệm vụ sau:</a:t>
              </a:r>
              <a:endParaRPr lang="en-US" sz="4200" i="1" dirty="0">
                <a:solidFill>
                  <a:srgbClr val="002060"/>
                </a:solidFill>
                <a:latin typeface="Arial" panose="020B0604020202020204" pitchFamily="34" charset="0"/>
                <a:cs typeface="Arial" panose="020B0604020202020204" pitchFamily="34" charset="0"/>
              </a:endParaRPr>
            </a:p>
          </p:txBody>
        </p:sp>
        <p:pic>
          <p:nvPicPr>
            <p:cNvPr id="29"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71156" y="582270"/>
              <a:ext cx="1368035" cy="1261903"/>
            </a:xfrm>
            <a:prstGeom prst="rect">
              <a:avLst/>
            </a:prstGeom>
          </p:spPr>
        </p:pic>
      </p:grpSp>
      <p:pic>
        <p:nvPicPr>
          <p:cNvPr id="8" name="Picture 7"/>
          <p:cNvPicPr>
            <a:picLocks noChangeAspect="1"/>
          </p:cNvPicPr>
          <p:nvPr/>
        </p:nvPicPr>
        <p:blipFill>
          <a:blip r:embed="rId10"/>
          <a:stretch>
            <a:fillRect/>
          </a:stretch>
        </p:blipFill>
        <p:spPr>
          <a:xfrm>
            <a:off x="7440190" y="6969154"/>
            <a:ext cx="3259757" cy="27463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4"/>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4"/>
                </a:ext>
              </a:extLst>
            </a:blip>
            <a:stretch>
              <a:fillRect l="-27217"/>
            </a:stretch>
          </a:blipFill>
        </p:spPr>
      </p:sp>
      <p:sp>
        <p:nvSpPr>
          <p:cNvPr id="17" name="Freeform 9"/>
          <p:cNvSpPr/>
          <p:nvPr/>
        </p:nvSpPr>
        <p:spPr>
          <a:xfrm flipH="1">
            <a:off x="16449733" y="-252420"/>
            <a:ext cx="2059088" cy="198601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Pentagon 2"/>
          <p:cNvSpPr/>
          <p:nvPr/>
        </p:nvSpPr>
        <p:spPr>
          <a:xfrm>
            <a:off x="-20401" y="190500"/>
            <a:ext cx="12441001" cy="1162098"/>
          </a:xfrm>
          <a:prstGeom prst="homePlate">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dirty="0">
                <a:cs typeface="Arial" panose="020B0604020202020204" pitchFamily="34" charset="0"/>
              </a:rPr>
              <a:t>Nhóm 1 </a:t>
            </a:r>
            <a:r>
              <a:rPr lang="vi-VN" sz="4000" b="1">
                <a:cs typeface="Arial" panose="020B0604020202020204" pitchFamily="34" charset="0"/>
              </a:rPr>
              <a:t>: Kiến thức về hình chóp tam giác </a:t>
            </a:r>
            <a:r>
              <a:rPr lang="vi-VN" sz="4000" b="1" smtClean="0">
                <a:cs typeface="Arial" panose="020B0604020202020204" pitchFamily="34" charset="0"/>
              </a:rPr>
              <a:t>đều</a:t>
            </a:r>
            <a:endParaRPr lang="en-US" sz="40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7"/>
          <a:stretch>
            <a:fillRect/>
          </a:stretch>
        </p:blipFill>
        <p:spPr>
          <a:xfrm>
            <a:off x="457200" y="1409700"/>
            <a:ext cx="5715000" cy="487424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400800" y="1995750"/>
                <a:ext cx="11455105" cy="3833550"/>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800" smtClean="0">
                    <a:ea typeface="Dotum" panose="020B0600000101010101" pitchFamily="34" charset="-127"/>
                    <a:cs typeface="Times New Roman" panose="02020603050405020304" pitchFamily="18" charset="0"/>
                  </a:rPr>
                  <a:t>Diện </a:t>
                </a:r>
                <a:r>
                  <a:rPr lang="vi-VN" sz="3800">
                    <a:ea typeface="Dotum" panose="020B0600000101010101" pitchFamily="34" charset="-127"/>
                    <a:cs typeface="Times New Roman" panose="02020603050405020304" pitchFamily="18" charset="0"/>
                  </a:rPr>
                  <a:t>tích xung quanh của hình chóp tam giác đều bằng tích của nửa chu vi đáy với trung đoạn</a:t>
                </a:r>
                <a:r>
                  <a:rPr lang="vi-VN" sz="3800" smtClean="0">
                    <a:ea typeface="Dotum" panose="020B0600000101010101" pitchFamily="34" charset="-127"/>
                    <a:cs typeface="Times New Roman" panose="02020603050405020304" pitchFamily="18" charset="0"/>
                  </a:rPr>
                  <a:t>:</a:t>
                </a:r>
                <a:endParaRPr lang="en-US" sz="3800" smtClean="0">
                  <a:ea typeface="Dotum" panose="020B0600000101010101" pitchFamily="34" charset="-127"/>
                  <a:cs typeface="Times New Roman" panose="02020603050405020304" pitchFamily="18" charset="0"/>
                </a:endParaRPr>
              </a:p>
              <a:p>
                <a:pPr algn="ctr">
                  <a:lnSpc>
                    <a:spcPct val="150000"/>
                  </a:lnSpc>
                  <a:spcBef>
                    <a:spcPts val="300"/>
                  </a:spcBef>
                  <a:spcAft>
                    <a:spcPts val="300"/>
                  </a:spcAft>
                </a:pPr>
                <a:r>
                  <a:rPr lang="en-US" sz="3800" smtClean="0">
                    <a:ea typeface="Dotum" panose="020B0600000101010101" pitchFamily="34" charset="-127"/>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b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𝑆</m:t>
                        </m:r>
                      </m:e>
                      <m:sub>
                        <m:r>
                          <a:rPr lang="vi-VN" sz="3800" i="1">
                            <a:effectLst/>
                            <a:latin typeface="Cambria Math" panose="02040503050406030204" pitchFamily="18" charset="0"/>
                            <a:ea typeface="Dotum" panose="020B0600000101010101" pitchFamily="34" charset="-127"/>
                            <a:cs typeface="Times New Roman" panose="02020603050405020304" pitchFamily="18" charset="0"/>
                          </a:rPr>
                          <m:t>𝑥𝑞</m:t>
                        </m:r>
                      </m:sub>
                    </m:sSub>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𝑝</m:t>
                    </m:r>
                    <m:r>
                      <a:rPr lang="vi-VN" sz="3800" i="1">
                        <a:effectLst/>
                        <a:latin typeface="Cambria Math" panose="02040503050406030204" pitchFamily="18" charset="0"/>
                        <a:ea typeface="Dotum" panose="020B0600000101010101" pitchFamily="34" charset="-127"/>
                        <a:cs typeface="Times New Roman" panose="02020603050405020304" pitchFamily="18" charset="0"/>
                      </a:rPr>
                      <m:t> . </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𝑑</m:t>
                    </m:r>
                  </m:oMath>
                </a14:m>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effectLst/>
                    <a:ea typeface="Dotum" panose="020B0600000101010101" pitchFamily="34" charset="-127"/>
                    <a:cs typeface="Times New Roman" panose="02020603050405020304" pitchFamily="18" charset="0"/>
                  </a:rPr>
                  <a:t>Trong đó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𝑝</m:t>
                    </m:r>
                  </m:oMath>
                </a14:m>
                <a:r>
                  <a:rPr lang="vi-VN" sz="3800">
                    <a:effectLst/>
                    <a:ea typeface="Dotum" panose="020B0600000101010101" pitchFamily="34" charset="-127"/>
                    <a:cs typeface="Times New Roman" panose="02020603050405020304" pitchFamily="18" charset="0"/>
                  </a:rPr>
                  <a:t> là nửa chu vi đáy,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𝑑</m:t>
                    </m:r>
                  </m:oMath>
                </a14:m>
                <a:r>
                  <a:rPr lang="vi-VN" sz="3800">
                    <a:effectLst/>
                    <a:ea typeface="Dotum" panose="020B0600000101010101" pitchFamily="34" charset="-127"/>
                    <a:cs typeface="Times New Roman" panose="02020603050405020304" pitchFamily="18" charset="0"/>
                  </a:rPr>
                  <a:t> là trung đoạn</a:t>
                </a:r>
                <a:r>
                  <a:rPr lang="vi-VN" sz="3800" smtClean="0">
                    <a:effectLst/>
                    <a:ea typeface="Dotum" panose="020B0600000101010101" pitchFamily="34" charset="-127"/>
                    <a:cs typeface="Times New Roman" panose="02020603050405020304" pitchFamily="18" charset="0"/>
                  </a:rPr>
                  <a:t>.</a:t>
                </a:r>
                <a:endParaRPr lang="en-US" sz="3800">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400800" y="1995750"/>
                <a:ext cx="11455105" cy="3833550"/>
              </a:xfrm>
              <a:prstGeom prst="rect">
                <a:avLst/>
              </a:prstGeom>
              <a:blipFill>
                <a:blip r:embed="rId8"/>
                <a:stretch>
                  <a:fillRect l="-1756" r="-1756"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39953" y="5905500"/>
                <a:ext cx="17567048" cy="4238148"/>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800">
                    <a:solidFill>
                      <a:prstClr val="black"/>
                    </a:solidFill>
                    <a:ea typeface="Dotum" panose="020B0600000101010101" pitchFamily="34" charset="-127"/>
                    <a:cs typeface="Times New Roman" panose="02020603050405020304" pitchFamily="18" charset="0"/>
                  </a:rPr>
                  <a:t>Thể tích hình chóp tam giác đều bằng </a:t>
                </a:r>
                <a14:m>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oMath>
                </a14:m>
                <a:r>
                  <a:rPr lang="vi-VN" sz="3800">
                    <a:solidFill>
                      <a:prstClr val="black"/>
                    </a:solidFill>
                    <a:ea typeface="Dotum" panose="020B0600000101010101" pitchFamily="34" charset="-127"/>
                    <a:cs typeface="Times New Roman" panose="02020603050405020304" pitchFamily="18" charset="0"/>
                  </a:rPr>
                  <a:t> tích của diện tích đáy với chiều cao của nó</a:t>
                </a:r>
                <a:r>
                  <a:rPr lang="vi-VN" sz="3800" smtClean="0">
                    <a:solidFill>
                      <a:prstClr val="black"/>
                    </a:solidFill>
                    <a:ea typeface="Dotum" panose="020B0600000101010101" pitchFamily="34" charset="-127"/>
                    <a:cs typeface="Times New Roman" panose="02020603050405020304" pitchFamily="18" charset="0"/>
                  </a:rPr>
                  <a:t>:</a:t>
                </a:r>
                <a:endParaRPr lang="en-US" sz="3800" smtClean="0">
                  <a:solidFill>
                    <a:prstClr val="black"/>
                  </a:solidFill>
                  <a:ea typeface="Dotum" panose="020B0600000101010101" pitchFamily="34" charset="-127"/>
                  <a:cs typeface="Times New Roman" panose="02020603050405020304" pitchFamily="18" charset="0"/>
                </a:endParaRPr>
              </a:p>
              <a:p>
                <a:pPr lvl="0" algn="ctr">
                  <a:lnSpc>
                    <a:spcPct val="150000"/>
                  </a:lnSpc>
                </a:pPr>
                <a:r>
                  <a:rPr lang="en-US" sz="3800" smtClean="0">
                    <a:solidFill>
                      <a:prstClr val="black"/>
                    </a:solidFill>
                    <a:ea typeface="Dotum" panose="020B0600000101010101" pitchFamily="34" charset="-127"/>
                    <a:cs typeface="Times New Roman" panose="02020603050405020304" pitchFamily="18" charset="0"/>
                  </a:rPr>
                  <a:t> </a:t>
                </a:r>
                <a14:m>
                  <m:oMath xmlns:m="http://schemas.openxmlformats.org/officeDocument/2006/math">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𝑉</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𝑆</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h</m:t>
                    </m:r>
                  </m:oMath>
                </a14:m>
                <a:endParaRPr lang="en-US" sz="3800">
                  <a:solidFill>
                    <a:prstClr val="black"/>
                  </a:solidFill>
                  <a:ea typeface="Arial" panose="020B0604020202020204" pitchFamily="34" charset="0"/>
                  <a:cs typeface="Times New Roman" panose="02020603050405020304" pitchFamily="18" charset="0"/>
                </a:endParaRPr>
              </a:p>
              <a:p>
                <a:pPr lvl="0" algn="just">
                  <a:lnSpc>
                    <a:spcPct val="150000"/>
                  </a:lnSpc>
                </a:pPr>
                <a:r>
                  <a:rPr lang="vi-VN" sz="3800">
                    <a:solidFill>
                      <a:prstClr val="black"/>
                    </a:solidFill>
                    <a:ea typeface="Dotum" panose="020B0600000101010101" pitchFamily="34" charset="-127"/>
                    <a:cs typeface="Times New Roman" panose="02020603050405020304" pitchFamily="18" charset="0"/>
                  </a:rPr>
                  <a:t>Trong đó </a:t>
                </a:r>
                <a14:m>
                  <m:oMath xmlns:m="http://schemas.openxmlformats.org/officeDocument/2006/math">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𝑆</m:t>
                    </m:r>
                  </m:oMath>
                </a14:m>
                <a:r>
                  <a:rPr lang="vi-VN" sz="3800">
                    <a:solidFill>
                      <a:prstClr val="black"/>
                    </a:solidFill>
                    <a:ea typeface="Dotum" panose="020B0600000101010101" pitchFamily="34" charset="-127"/>
                    <a:cs typeface="Times New Roman" panose="02020603050405020304" pitchFamily="18" charset="0"/>
                  </a:rPr>
                  <a:t> là diện tích đáy; </a:t>
                </a:r>
                <a14:m>
                  <m:oMath xmlns:m="http://schemas.openxmlformats.org/officeDocument/2006/math">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h</m:t>
                    </m:r>
                  </m:oMath>
                </a14:m>
                <a:r>
                  <a:rPr lang="vi-VN" sz="3800">
                    <a:solidFill>
                      <a:prstClr val="black"/>
                    </a:solidFill>
                    <a:ea typeface="Dotum" panose="020B0600000101010101" pitchFamily="34" charset="-127"/>
                    <a:cs typeface="Times New Roman" panose="02020603050405020304" pitchFamily="18" charset="0"/>
                  </a:rPr>
                  <a:t> là chiều cao của hình chóp.</a:t>
                </a:r>
                <a:endParaRPr lang="en-US" sz="3800">
                  <a:solidFill>
                    <a:prstClr val="black"/>
                  </a:solidFill>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39953" y="5905500"/>
                <a:ext cx="17567048" cy="4238148"/>
              </a:xfrm>
              <a:prstGeom prst="rect">
                <a:avLst/>
              </a:prstGeom>
              <a:blipFill>
                <a:blip r:embed="rId9"/>
                <a:stretch>
                  <a:fillRect l="-1145" r="-1145" b="-4460"/>
                </a:stretch>
              </a:blipFill>
            </p:spPr>
            <p:txBody>
              <a:bodyPr/>
              <a:lstStyle/>
              <a:p>
                <a:r>
                  <a:rPr lang="en-US">
                    <a:noFill/>
                  </a:rPr>
                  <a:t> </a:t>
                </a:r>
              </a:p>
            </p:txBody>
          </p:sp>
        </mc:Fallback>
      </mc:AlternateContent>
      <p:pic>
        <p:nvPicPr>
          <p:cNvPr id="7" name="Picture 6"/>
          <p:cNvPicPr>
            <a:picLocks noChangeAspect="1"/>
          </p:cNvPicPr>
          <p:nvPr/>
        </p:nvPicPr>
        <p:blipFill>
          <a:blip r:embed="rId10"/>
          <a:stretch>
            <a:fillRect/>
          </a:stretch>
        </p:blipFill>
        <p:spPr>
          <a:xfrm>
            <a:off x="16154400" y="8676774"/>
            <a:ext cx="1559525" cy="1302370"/>
          </a:xfrm>
          <a:prstGeom prst="rect">
            <a:avLst/>
          </a:prstGeom>
        </p:spPr>
      </p:pic>
    </p:spTree>
    <p:extLst>
      <p:ext uri="{BB962C8B-B14F-4D97-AF65-F5344CB8AC3E}">
        <p14:creationId xmlns:p14="http://schemas.microsoft.com/office/powerpoint/2010/main" val="369952234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4"/>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4"/>
                </a:ext>
              </a:extLst>
            </a:blip>
            <a:stretch>
              <a:fillRect l="-27217"/>
            </a:stretch>
          </a:blipFill>
        </p:spPr>
      </p:sp>
      <p:sp>
        <p:nvSpPr>
          <p:cNvPr id="17" name="Freeform 9"/>
          <p:cNvSpPr/>
          <p:nvPr/>
        </p:nvSpPr>
        <p:spPr>
          <a:xfrm flipH="1">
            <a:off x="16449733" y="-252420"/>
            <a:ext cx="2059088" cy="198601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Pentagon 2"/>
          <p:cNvSpPr/>
          <p:nvPr/>
        </p:nvSpPr>
        <p:spPr>
          <a:xfrm>
            <a:off x="-20401" y="247602"/>
            <a:ext cx="12441001" cy="1162098"/>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lvl="0" algn="ctr"/>
            <a:r>
              <a:rPr kumimoji="0" lang="vi-VN"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Nhóm </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2</a:t>
            </a:r>
            <a:r>
              <a:rPr kumimoji="0" lang="vi-VN"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lang="vi-VN" sz="4000" b="1">
                <a:solidFill>
                  <a:prstClr val="white"/>
                </a:solidFill>
                <a:cs typeface="Arial" panose="020B0604020202020204" pitchFamily="34" charset="0"/>
              </a:rPr>
              <a:t>Kiến thức về hình chóp tứ giác đều</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6400800" y="2088396"/>
                <a:ext cx="11455105" cy="3861826"/>
              </a:xfrm>
              <a:prstGeom prst="rect">
                <a:avLst/>
              </a:prstGeom>
            </p:spPr>
            <p:txBody>
              <a:bodyPr wrap="square">
                <a:spAutoFit/>
              </a:bodyPr>
              <a:lstStyle/>
              <a:p>
                <a:pPr marL="571500" indent="-571500">
                  <a:lnSpc>
                    <a:spcPct val="150000"/>
                  </a:lnSpc>
                  <a:spcBef>
                    <a:spcPts val="300"/>
                  </a:spcBef>
                  <a:spcAft>
                    <a:spcPts val="300"/>
                  </a:spcAft>
                  <a:buFont typeface="Arial" panose="020B0604020202020204" pitchFamily="34" charset="0"/>
                  <a:buChar char="•"/>
                </a:pPr>
                <a:r>
                  <a:rPr lang="vi-VN" sz="4000" smtClean="0">
                    <a:ea typeface="Arial" panose="020B0604020202020204" pitchFamily="34" charset="0"/>
                    <a:cs typeface="Times New Roman" panose="02020603050405020304" pitchFamily="18" charset="0"/>
                  </a:rPr>
                  <a:t>Diện </a:t>
                </a:r>
                <a:r>
                  <a:rPr lang="vi-VN" sz="4000">
                    <a:ea typeface="Arial" panose="020B0604020202020204" pitchFamily="34" charset="0"/>
                    <a:cs typeface="Times New Roman" panose="02020603050405020304" pitchFamily="18" charset="0"/>
                  </a:rPr>
                  <a:t>tích xung quanh bằng tích của nửa chu vi đáy với trung đoạn.</a:t>
                </a:r>
                <a:endParaRPr lang="en-US" sz="4000">
                  <a:effectLst/>
                  <a:ea typeface="Arial" panose="020B0604020202020204" pitchFamily="34" charset="0"/>
                  <a:cs typeface="Times New Roman" panose="02020603050405020304" pitchFamily="18" charset="0"/>
                </a:endParaRPr>
              </a:p>
              <a:p>
                <a:pP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vi-VN" sz="4000" i="1">
                              <a:effectLst/>
                              <a:latin typeface="Cambria Math" panose="02040503050406030204" pitchFamily="18" charset="0"/>
                              <a:ea typeface="Arial" panose="020B0604020202020204" pitchFamily="34" charset="0"/>
                              <a:cs typeface="Times New Roman" panose="02020603050405020304" pitchFamily="18" charset="0"/>
                            </a:rPr>
                            <m:t>𝑆</m:t>
                          </m:r>
                        </m:e>
                        <m:sub>
                          <m:r>
                            <a:rPr lang="vi-VN" sz="4000" i="1">
                              <a:effectLst/>
                              <a:latin typeface="Cambria Math" panose="02040503050406030204" pitchFamily="18" charset="0"/>
                              <a:ea typeface="Arial" panose="020B0604020202020204" pitchFamily="34" charset="0"/>
                              <a:cs typeface="Times New Roman" panose="02020603050405020304" pitchFamily="18" charset="0"/>
                            </a:rPr>
                            <m:t>𝑥𝑞</m:t>
                          </m:r>
                        </m:sub>
                      </m:sSub>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𝑝</m:t>
                      </m:r>
                      <m:r>
                        <a:rPr lang="vi-VN" sz="4000" i="1">
                          <a:effectLst/>
                          <a:latin typeface="Cambria Math" panose="02040503050406030204" pitchFamily="18" charset="0"/>
                          <a:ea typeface="Arial" panose="020B0604020202020204" pitchFamily="34" charset="0"/>
                          <a:cs typeface="Times New Roman" panose="02020603050405020304" pitchFamily="18" charset="0"/>
                        </a:rPr>
                        <m:t> . </m:t>
                      </m:r>
                      <m:r>
                        <a:rPr lang="vi-VN" sz="4000" i="1">
                          <a:effectLst/>
                          <a:latin typeface="Cambria Math" panose="02040503050406030204" pitchFamily="18" charset="0"/>
                          <a:ea typeface="Arial" panose="020B0604020202020204" pitchFamily="34" charset="0"/>
                          <a:cs typeface="Times New Roman" panose="02020603050405020304" pitchFamily="18" charset="0"/>
                        </a:rPr>
                        <m:t>𝑑</m:t>
                      </m:r>
                    </m:oMath>
                  </m:oMathPara>
                </a14:m>
                <a:endParaRPr lang="en-US" sz="4000">
                  <a:effectLst/>
                  <a:ea typeface="Arial" panose="020B0604020202020204" pitchFamily="34" charset="0"/>
                  <a:cs typeface="Times New Roman" panose="02020603050405020304" pitchFamily="18" charset="0"/>
                </a:endParaRPr>
              </a:p>
              <a:p>
                <a:pPr>
                  <a:lnSpc>
                    <a:spcPct val="150000"/>
                  </a:lnSpc>
                  <a:spcBef>
                    <a:spcPts val="300"/>
                  </a:spcBef>
                  <a:spcAft>
                    <a:spcPts val="300"/>
                  </a:spcAft>
                </a:pPr>
                <a:r>
                  <a:rPr lang="vi-VN" sz="4000">
                    <a:effectLst/>
                    <a:ea typeface="Arial" panose="020B0604020202020204" pitchFamily="34" charset="0"/>
                    <a:cs typeface="Times New Roman" panose="02020603050405020304" pitchFamily="18" charset="0"/>
                  </a:rPr>
                  <a:t>Trong đó </a:t>
                </a: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𝑝</m:t>
                    </m:r>
                  </m:oMath>
                </a14:m>
                <a:r>
                  <a:rPr lang="vi-VN" sz="4000">
                    <a:effectLst/>
                    <a:ea typeface="Dotum" panose="020B0600000101010101" pitchFamily="34" charset="-127"/>
                    <a:cs typeface="Times New Roman" panose="02020603050405020304" pitchFamily="18" charset="0"/>
                  </a:rPr>
                  <a:t> là nửa chu vi đáy,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𝑑</m:t>
                    </m:r>
                  </m:oMath>
                </a14:m>
                <a:r>
                  <a:rPr lang="vi-VN" sz="4000">
                    <a:effectLst/>
                    <a:ea typeface="Dotum" panose="020B0600000101010101" pitchFamily="34" charset="-127"/>
                    <a:cs typeface="Times New Roman" panose="02020603050405020304" pitchFamily="18" charset="0"/>
                  </a:rPr>
                  <a:t> là trung đoạn.</a:t>
                </a:r>
                <a:endParaRPr lang="en-US" sz="4000">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400800" y="2088396"/>
                <a:ext cx="11455105" cy="3861826"/>
              </a:xfrm>
              <a:prstGeom prst="rect">
                <a:avLst/>
              </a:prstGeom>
              <a:blipFill>
                <a:blip r:embed="rId7"/>
                <a:stretch>
                  <a:fillRect l="-1863" r="-1437" b="-61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25620" y="6501695"/>
                <a:ext cx="14433884" cy="3671005"/>
              </a:xfrm>
              <a:prstGeom prst="rect">
                <a:avLst/>
              </a:prstGeom>
            </p:spPr>
            <p:txBody>
              <a:bodyPr wrap="square">
                <a:spAutoFit/>
              </a:bodyPr>
              <a:lstStyle/>
              <a:p>
                <a:pPr marL="571500" indent="-571500">
                  <a:lnSpc>
                    <a:spcPct val="150000"/>
                  </a:lnSpc>
                  <a:buFont typeface="Arial" panose="020B0604020202020204" pitchFamily="34" charset="0"/>
                  <a:buChar char="•"/>
                </a:pPr>
                <a:r>
                  <a:rPr lang="vi-VN" sz="4000" smtClean="0">
                    <a:ea typeface="Arial" panose="020B0604020202020204" pitchFamily="34" charset="0"/>
                    <a:cs typeface="Times New Roman" panose="02020603050405020304" pitchFamily="18" charset="0"/>
                  </a:rPr>
                  <a:t>Thể tích bằng </a:t>
                </a:r>
                <a14:m>
                  <m:oMath xmlns:m="http://schemas.openxmlformats.org/officeDocument/2006/math">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3</m:t>
                        </m:r>
                      </m:den>
                    </m:f>
                  </m:oMath>
                </a14:m>
                <a:r>
                  <a:rPr lang="vi-VN" sz="4000">
                    <a:effectLst/>
                    <a:ea typeface="Dotum" panose="020B0600000101010101" pitchFamily="34" charset="-127"/>
                    <a:cs typeface="Times New Roman" panose="02020603050405020304" pitchFamily="18" charset="0"/>
                  </a:rPr>
                  <a:t> tích của diện tích đáy với chiều cao của nó.</a:t>
                </a:r>
                <a:endParaRPr lang="en-US" sz="4000">
                  <a:effectLs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𝑉</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3</m:t>
                        </m:r>
                      </m:den>
                    </m:f>
                    <m:r>
                      <a:rPr lang="vi-VN" sz="4000" i="1">
                        <a:effectLst/>
                        <a:latin typeface="Cambria Math" panose="02040503050406030204" pitchFamily="18" charset="0"/>
                        <a:ea typeface="Arial" panose="020B0604020202020204" pitchFamily="34" charset="0"/>
                        <a:cs typeface="Times New Roman" panose="02020603050405020304" pitchFamily="18" charset="0"/>
                      </a:rPr>
                      <m:t>𝑆</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h</m:t>
                    </m:r>
                  </m:oMath>
                </a14:m>
                <a:r>
                  <a:rPr lang="en-US" sz="4000" smtClean="0">
                    <a:effectLst/>
                    <a:ea typeface="Arial" panose="020B0604020202020204" pitchFamily="34" charset="0"/>
                    <a:cs typeface="Times New Roman" panose="02020603050405020304" pitchFamily="18" charset="0"/>
                  </a:rPr>
                  <a:t> </a:t>
                </a:r>
              </a:p>
              <a:p>
                <a:pPr lvl="0">
                  <a:lnSpc>
                    <a:spcPct val="150000"/>
                  </a:lnSpc>
                  <a:spcBef>
                    <a:spcPts val="300"/>
                  </a:spcBef>
                  <a:spcAft>
                    <a:spcPts val="300"/>
                  </a:spcAft>
                </a:pPr>
                <a:r>
                  <a:rPr lang="vi-VN" sz="4000">
                    <a:solidFill>
                      <a:prstClr val="black"/>
                    </a:solidFill>
                    <a:ea typeface="Arial" panose="020B0604020202020204" pitchFamily="34" charset="0"/>
                    <a:cs typeface="Times New Roman" panose="02020603050405020304" pitchFamily="18" charset="0"/>
                  </a:rPr>
                  <a:t>Trong đó </a:t>
                </a:r>
                <a14:m>
                  <m:oMath xmlns:m="http://schemas.openxmlformats.org/officeDocument/2006/math">
                    <m:r>
                      <a:rPr lang="en-US"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𝑆</m:t>
                    </m:r>
                  </m:oMath>
                </a14:m>
                <a:r>
                  <a:rPr lang="vi-VN" sz="4000">
                    <a:solidFill>
                      <a:prstClr val="black"/>
                    </a:solidFill>
                    <a:ea typeface="Dotum" panose="020B0600000101010101" pitchFamily="34" charset="-127"/>
                    <a:cs typeface="Times New Roman" panose="02020603050405020304" pitchFamily="18" charset="0"/>
                  </a:rPr>
                  <a:t> là </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diện tích </a:t>
                </a:r>
                <a:r>
                  <a:rPr lang="vi-VN" sz="4000" smtClean="0">
                    <a:solidFill>
                      <a:prstClr val="black"/>
                    </a:solidFill>
                    <a:ea typeface="Dotum" panose="020B0600000101010101" pitchFamily="34" charset="-127"/>
                    <a:cs typeface="Times New Roman" panose="02020603050405020304" pitchFamily="18" charset="0"/>
                  </a:rPr>
                  <a:t>đáy</a:t>
                </a:r>
                <a:r>
                  <a:rPr lang="vi-VN" sz="4000">
                    <a:solidFill>
                      <a:prstClr val="black"/>
                    </a:solidFill>
                    <a:ea typeface="Dotum" panose="020B0600000101010101" pitchFamily="34" charset="-127"/>
                    <a:cs typeface="Times New Roman" panose="02020603050405020304" pitchFamily="18" charset="0"/>
                  </a:rPr>
                  <a:t>, </a:t>
                </a:r>
                <a14:m>
                  <m:oMath xmlns:m="http://schemas.openxmlformats.org/officeDocument/2006/math">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h</m:t>
                    </m:r>
                  </m:oMath>
                </a14:m>
                <a:r>
                  <a:rPr lang="vi-VN" sz="4000">
                    <a:solidFill>
                      <a:prstClr val="black"/>
                    </a:solidFill>
                    <a:ea typeface="Dotum" panose="020B0600000101010101" pitchFamily="34" charset="-127"/>
                    <a:cs typeface="Times New Roman" panose="02020603050405020304" pitchFamily="18" charset="0"/>
                  </a:rPr>
                  <a:t> là </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chiều cao của hình chóp.</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25620" y="6501695"/>
                <a:ext cx="14433884" cy="3671005"/>
              </a:xfrm>
              <a:prstGeom prst="rect">
                <a:avLst/>
              </a:prstGeom>
              <a:blipFill>
                <a:blip r:embed="rId8"/>
                <a:stretch>
                  <a:fillRect l="-1520" b="-4485"/>
                </a:stretch>
              </a:blipFill>
            </p:spPr>
            <p:txBody>
              <a:bodyPr/>
              <a:lstStyle/>
              <a:p>
                <a:r>
                  <a:rPr lang="en-US">
                    <a:noFill/>
                  </a:rPr>
                  <a:t> </a:t>
                </a:r>
              </a:p>
            </p:txBody>
          </p:sp>
        </mc:Fallback>
      </mc:AlternateContent>
      <p:pic>
        <p:nvPicPr>
          <p:cNvPr id="7" name="Picture 6"/>
          <p:cNvPicPr>
            <a:picLocks noChangeAspect="1"/>
          </p:cNvPicPr>
          <p:nvPr/>
        </p:nvPicPr>
        <p:blipFill>
          <a:blip r:embed="rId9"/>
          <a:stretch>
            <a:fillRect/>
          </a:stretch>
        </p:blipFill>
        <p:spPr>
          <a:xfrm>
            <a:off x="16154400" y="8676774"/>
            <a:ext cx="1559525" cy="1302370"/>
          </a:xfrm>
          <a:prstGeom prst="rect">
            <a:avLst/>
          </a:prstGeom>
        </p:spPr>
      </p:pic>
      <p:pic>
        <p:nvPicPr>
          <p:cNvPr id="2" name="Picture 1"/>
          <p:cNvPicPr>
            <a:picLocks noChangeAspect="1"/>
          </p:cNvPicPr>
          <p:nvPr/>
        </p:nvPicPr>
        <p:blipFill>
          <a:blip r:embed="rId10"/>
          <a:stretch>
            <a:fillRect/>
          </a:stretch>
        </p:blipFill>
        <p:spPr>
          <a:xfrm>
            <a:off x="609600" y="1790700"/>
            <a:ext cx="5290684" cy="4631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426493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2202</TotalTime>
  <Words>1169</Words>
  <Application>Microsoft Office PowerPoint</Application>
  <PresentationFormat>Custom</PresentationFormat>
  <Paragraphs>183</Paragraphs>
  <Slides>31</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Dotum</vt:lpstr>
      <vt:lpstr>Arial</vt:lpstr>
      <vt:lpstr>Cambria Math</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Xinh Đẹp Dịu Hiền Huế Thị</dc:creator>
  <cp:lastModifiedBy>Admin</cp:lastModifiedBy>
  <cp:revision>106</cp:revision>
  <dcterms:created xsi:type="dcterms:W3CDTF">2006-08-16T00:00:00Z</dcterms:created>
  <dcterms:modified xsi:type="dcterms:W3CDTF">2023-12-08T07:46:23Z</dcterms:modified>
  <dc:identifier>DAFn2dd0_sY</dc:identifier>
</cp:coreProperties>
</file>