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72" r:id="rId3"/>
    <p:sldId id="302" r:id="rId4"/>
    <p:sldId id="271" r:id="rId5"/>
    <p:sldId id="259" r:id="rId6"/>
    <p:sldId id="303" r:id="rId7"/>
    <p:sldId id="261" r:id="rId8"/>
    <p:sldId id="304" r:id="rId9"/>
    <p:sldId id="305" r:id="rId10"/>
    <p:sldId id="277" r:id="rId11"/>
    <p:sldId id="278" r:id="rId12"/>
    <p:sldId id="258" r:id="rId13"/>
    <p:sldId id="308" r:id="rId14"/>
    <p:sldId id="309" r:id="rId15"/>
    <p:sldId id="310" r:id="rId16"/>
    <p:sldId id="311" r:id="rId17"/>
    <p:sldId id="312" r:id="rId18"/>
    <p:sldId id="283" r:id="rId19"/>
    <p:sldId id="314" r:id="rId20"/>
    <p:sldId id="285" r:id="rId21"/>
    <p:sldId id="287" r:id="rId22"/>
    <p:sldId id="315" r:id="rId23"/>
    <p:sldId id="299" r:id="rId24"/>
    <p:sldId id="300" r:id="rId25"/>
    <p:sldId id="317" r:id="rId26"/>
    <p:sldId id="260" r:id="rId27"/>
    <p:sldId id="270" r:id="rId28"/>
  </p:sldIdLst>
  <p:sldSz cx="18288000" cy="10287000"/>
  <p:notesSz cx="6858000" cy="9144000"/>
  <p:embeddedFontLst>
    <p:embeddedFont>
      <p:font typeface="Dotum" panose="020B0600000101010101" pitchFamily="34" charset="-127"/>
      <p:regular r:id="rId30"/>
    </p:embeddedFont>
    <p:embeddedFont>
      <p:font typeface="Cambria Math" panose="02040503050406030204" pitchFamily="18" charset="0"/>
      <p:regular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3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276" y="1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CDE3F-B1DA-47D9-8D08-07F6E35BF117}"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5D956-71D1-4F4B-AD65-894C5FD26B47}" type="slidenum">
              <a:rPr lang="en-US" smtClean="0"/>
              <a:t>‹#›</a:t>
            </a:fld>
            <a:endParaRPr lang="en-US"/>
          </a:p>
        </p:txBody>
      </p:sp>
    </p:spTree>
    <p:extLst>
      <p:ext uri="{BB962C8B-B14F-4D97-AF65-F5344CB8AC3E}">
        <p14:creationId xmlns:p14="http://schemas.microsoft.com/office/powerpoint/2010/main" val="417693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35D956-71D1-4F4B-AD65-894C5FD26B47}" type="slidenum">
              <a:rPr lang="en-US" smtClean="0"/>
              <a:t>8</a:t>
            </a:fld>
            <a:endParaRPr lang="en-US"/>
          </a:p>
        </p:txBody>
      </p:sp>
    </p:spTree>
    <p:extLst>
      <p:ext uri="{BB962C8B-B14F-4D97-AF65-F5344CB8AC3E}">
        <p14:creationId xmlns:p14="http://schemas.microsoft.com/office/powerpoint/2010/main" val="156174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8" Type="http://schemas.openxmlformats.org/officeDocument/2006/relationships/image" Target="../media/image18.png"/><Relationship Id="rId17" Type="http://schemas.openxmlformats.org/officeDocument/2006/relationships/image" Target="../media/image17.png"/><Relationship Id="rId2" Type="http://schemas.openxmlformats.org/officeDocument/2006/relationships/image" Target="../media/image16.png"/><Relationship Id="rId16" Type="http://schemas.openxmlformats.org/officeDocument/2006/relationships/image" Target="NUL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8" Type="http://schemas.openxmlformats.org/officeDocument/2006/relationships/image" Target="../media/image21.png"/><Relationship Id="rId17" Type="http://schemas.openxmlformats.org/officeDocument/2006/relationships/image" Target="../media/image20.png"/><Relationship Id="rId2" Type="http://schemas.openxmlformats.org/officeDocument/2006/relationships/image" Target="../media/image16.png"/><Relationship Id="rId16" Type="http://schemas.openxmlformats.org/officeDocument/2006/relationships/image" Target="NUL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4.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268" b="11304"/>
          <a:stretch>
            <a:fillRect/>
          </a:stretch>
        </p:blipFill>
        <p:spPr>
          <a:xfrm>
            <a:off x="0" y="0"/>
            <a:ext cx="18288000" cy="10287000"/>
          </a:xfrm>
          <a:prstGeom prst="rect">
            <a:avLst/>
          </a:prstGeom>
        </p:spPr>
      </p:pic>
      <p:sp>
        <p:nvSpPr>
          <p:cNvPr id="4" name="TextBox 4"/>
          <p:cNvSpPr txBox="1"/>
          <p:nvPr/>
        </p:nvSpPr>
        <p:spPr>
          <a:xfrm>
            <a:off x="1028700" y="800100"/>
            <a:ext cx="16230600" cy="3462486"/>
          </a:xfrm>
          <a:prstGeom prst="rect">
            <a:avLst/>
          </a:prstGeom>
        </p:spPr>
        <p:txBody>
          <a:bodyPr lIns="0" tIns="0" rIns="0" bIns="0" rtlCol="0" anchor="t">
            <a:spAutoFit/>
          </a:bodyPr>
          <a:lstStyle/>
          <a:p>
            <a:pPr algn="ctr">
              <a:lnSpc>
                <a:spcPct val="150000"/>
              </a:lnSpc>
              <a:spcBef>
                <a:spcPct val="0"/>
              </a:spcBef>
            </a:pPr>
            <a:r>
              <a:rPr lang="en-US" sz="7500" b="1">
                <a:solidFill>
                  <a:srgbClr val="5A3F2B"/>
                </a:solidFill>
                <a:latin typeface="Arial" panose="020B0604020202020204" pitchFamily="34" charset="0"/>
                <a:cs typeface="Arial" panose="020B0604020202020204" pitchFamily="34" charset="0"/>
              </a:rPr>
              <a:t>CHÀO MỪNG CÁC EM </a:t>
            </a:r>
          </a:p>
          <a:p>
            <a:pPr algn="ctr">
              <a:lnSpc>
                <a:spcPct val="150000"/>
              </a:lnSpc>
              <a:spcBef>
                <a:spcPct val="0"/>
              </a:spcBef>
            </a:pPr>
            <a:r>
              <a:rPr lang="en-US" sz="7500" b="1">
                <a:solidFill>
                  <a:srgbClr val="5A3F2B"/>
                </a:solidFill>
                <a:latin typeface="Arial" panose="020B0604020202020204" pitchFamily="34" charset="0"/>
                <a:cs typeface="Arial" panose="020B0604020202020204" pitchFamily="34" charset="0"/>
              </a:rPr>
              <a:t>ĐẾN VỚI </a:t>
            </a:r>
            <a:r>
              <a:rPr lang="en-US" sz="7500" b="1" smtClean="0">
                <a:solidFill>
                  <a:srgbClr val="5A3F2B"/>
                </a:solidFill>
                <a:latin typeface="Arial" panose="020B0604020202020204" pitchFamily="34" charset="0"/>
                <a:cs typeface="Arial" panose="020B0604020202020204" pitchFamily="34" charset="0"/>
              </a:rPr>
              <a:t>BUỔI </a:t>
            </a:r>
            <a:r>
              <a:rPr lang="en-US" sz="7500" b="1">
                <a:solidFill>
                  <a:srgbClr val="5A3F2B"/>
                </a:solidFill>
                <a:latin typeface="Arial" panose="020B0604020202020204" pitchFamily="34" charset="0"/>
                <a:cs typeface="Arial" panose="020B0604020202020204" pitchFamily="34" charset="0"/>
              </a:rPr>
              <a:t>HỌC HÔM NAY!</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838200" y="723900"/>
            <a:ext cx="16687800" cy="8839200"/>
            <a:chOff x="0" y="0"/>
            <a:chExt cx="6671512" cy="1635764"/>
          </a:xfrm>
        </p:grpSpPr>
        <p:sp>
          <p:nvSpPr>
            <p:cNvPr id="5" name="Freeform 5"/>
            <p:cNvSpPr/>
            <p:nvPr/>
          </p:nvSpPr>
          <p:spPr>
            <a:xfrm>
              <a:off x="0" y="0"/>
              <a:ext cx="6671512" cy="1635764"/>
            </a:xfrm>
            <a:custGeom>
              <a:avLst/>
              <a:gdLst/>
              <a:ahLst/>
              <a:cxnLst/>
              <a:rect l="l" t="t" r="r" b="b"/>
              <a:pathLst>
                <a:path w="6671512" h="1635764">
                  <a:moveTo>
                    <a:pt x="0" y="0"/>
                  </a:moveTo>
                  <a:lnTo>
                    <a:pt x="6671512" y="0"/>
                  </a:lnTo>
                  <a:lnTo>
                    <a:pt x="6671512" y="1635764"/>
                  </a:lnTo>
                  <a:lnTo>
                    <a:pt x="0" y="1635764"/>
                  </a:lnTo>
                  <a:close/>
                </a:path>
              </a:pathLst>
            </a:custGeom>
            <a:solidFill>
              <a:srgbClr val="5A3F2B">
                <a:alpha val="89804"/>
              </a:srgbClr>
            </a:solidFill>
          </p:spPr>
        </p:sp>
      </p:grpSp>
      <p:grpSp>
        <p:nvGrpSpPr>
          <p:cNvPr id="9" name="Group 8"/>
          <p:cNvGrpSpPr/>
          <p:nvPr/>
        </p:nvGrpSpPr>
        <p:grpSpPr>
          <a:xfrm>
            <a:off x="7162800" y="1445998"/>
            <a:ext cx="4991100" cy="1106702"/>
            <a:chOff x="310794" y="402440"/>
            <a:chExt cx="4991100" cy="1106702"/>
          </a:xfrm>
        </p:grpSpPr>
        <p:sp>
          <p:nvSpPr>
            <p:cNvPr id="10" name="TextBox 6"/>
            <p:cNvSpPr txBox="1"/>
            <p:nvPr/>
          </p:nvSpPr>
          <p:spPr>
            <a:xfrm>
              <a:off x="1225194" y="419100"/>
              <a:ext cx="4076700" cy="1090042"/>
            </a:xfrm>
            <a:prstGeom prst="rect">
              <a:avLst/>
            </a:prstGeom>
          </p:spPr>
          <p:txBody>
            <a:bodyPr wrap="square" lIns="0" tIns="0" rIns="0" bIns="0" rtlCol="0" anchor="t">
              <a:spAutoFit/>
            </a:bodyPr>
            <a:lstStyle/>
            <a:p>
              <a:pPr marL="0" marR="0" lvl="0" indent="0" algn="l" defTabSz="914400" rtl="0" eaLnBrk="1" fontAlgn="auto" latinLnBrk="0" hangingPunct="1">
                <a:lnSpc>
                  <a:spcPts val="8450"/>
                </a:lnSpc>
                <a:spcBef>
                  <a:spcPts val="0"/>
                </a:spcBef>
                <a:spcAft>
                  <a:spcPts val="0"/>
                </a:spcAft>
                <a:buClrTx/>
                <a:buSzTx/>
                <a:buFontTx/>
                <a:buNone/>
                <a:tabLst/>
                <a:defRPr/>
              </a:pPr>
              <a:r>
                <a:rPr kumimoji="0" lang="en-US" sz="5000" b="1"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rPr>
                <a:t>CÂU</a:t>
              </a:r>
              <a:r>
                <a:rPr kumimoji="0" lang="en-US" sz="5000" b="1" i="0" u="none" strike="noStrike" kern="1200" cap="none" spc="0" normalizeH="0" noProof="0" smtClean="0">
                  <a:ln>
                    <a:noFill/>
                  </a:ln>
                  <a:solidFill>
                    <a:srgbClr val="FFFF00"/>
                  </a:solidFill>
                  <a:effectLst/>
                  <a:uLnTx/>
                  <a:uFillTx/>
                  <a:latin typeface="Arial" panose="020B0604020202020204" pitchFamily="34" charset="0"/>
                  <a:ea typeface="+mn-ea"/>
                  <a:cs typeface="Arial" panose="020B0604020202020204" pitchFamily="34" charset="0"/>
                </a:rPr>
                <a:t> HỎI 1:</a:t>
              </a:r>
              <a:endParaRPr kumimoji="0" lang="en-US" sz="50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11" name="Freeform 9"/>
            <p:cNvSpPr/>
            <p:nvPr/>
          </p:nvSpPr>
          <p:spPr>
            <a:xfrm>
              <a:off x="310794" y="402440"/>
              <a:ext cx="762000" cy="1054047"/>
            </a:xfrm>
            <a:custGeom>
              <a:avLst/>
              <a:gdLst/>
              <a:ahLst/>
              <a:cxnLst/>
              <a:rect l="l" t="t" r="r" b="b"/>
              <a:pathLst>
                <a:path w="2746629" h="4114800">
                  <a:moveTo>
                    <a:pt x="0" y="0"/>
                  </a:moveTo>
                  <a:lnTo>
                    <a:pt x="2746628" y="0"/>
                  </a:lnTo>
                  <a:lnTo>
                    <a:pt x="2746628" y="4114800"/>
                  </a:lnTo>
                  <a:lnTo>
                    <a:pt x="0" y="4114800"/>
                  </a:lnTo>
                  <a:lnTo>
                    <a:pt x="0" y="0"/>
                  </a:lnTo>
                  <a:close/>
                </a:path>
              </a:pathLst>
            </a:custGeom>
            <a:blipFill>
              <a:blip r:embed="rId2">
                <a:extLst>
                  <a:ext uri="{96DAC541-7B7A-43D3-8B79-37D633B846F1}">
                    <asvg:svgBlip xmlns="" xmlns:asvg="http://schemas.microsoft.com/office/drawing/2016/SVG/main" r:embed="rId16"/>
                  </a:ext>
                </a:extLst>
              </a:blip>
              <a:stretch>
                <a:fillRect/>
              </a:stretch>
            </a:blipFill>
          </p:spPr>
        </p:sp>
      </p:grpSp>
      <p:sp>
        <p:nvSpPr>
          <p:cNvPr id="12" name="Rectangle 11"/>
          <p:cNvSpPr/>
          <p:nvPr/>
        </p:nvSpPr>
        <p:spPr>
          <a:xfrm>
            <a:off x="1371600" y="3086100"/>
            <a:ext cx="15659100" cy="5708614"/>
          </a:xfrm>
          <a:prstGeom prst="rect">
            <a:avLst/>
          </a:prstGeom>
        </p:spPr>
        <p:txBody>
          <a:bodyPr wrap="square">
            <a:spAutoFit/>
          </a:bodyPr>
          <a:lstStyle/>
          <a:p>
            <a:pPr algn="just">
              <a:lnSpc>
                <a:spcPct val="150000"/>
              </a:lnSpc>
              <a:spcBef>
                <a:spcPts val="600"/>
              </a:spcBef>
              <a:spcAft>
                <a:spcPts val="600"/>
              </a:spcAft>
            </a:pPr>
            <a:r>
              <a:rPr lang="vi-VN" sz="3800">
                <a:solidFill>
                  <a:schemeClr val="bg1"/>
                </a:solidFill>
                <a:ea typeface="Calibri" panose="020F0502020204030204" pitchFamily="34" charset="0"/>
                <a:cs typeface="Times New Roman" panose="02020603050405020304" pitchFamily="18" charset="0"/>
              </a:rPr>
              <a:t>Trong hộp có 5 quả bóng có kích thước và khối lượng giống nhau được đánh số lần lượt là 5;8;10;13;16. Lấy ngẫu nhiên 1 quả bóng từ hộp, tính xác suất của biến cố</a:t>
            </a:r>
            <a:endParaRPr lang="en-US" sz="3800">
              <a:solidFill>
                <a:schemeClr val="bg1"/>
              </a:solidFill>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3800">
                <a:solidFill>
                  <a:schemeClr val="bg1"/>
                </a:solidFill>
                <a:ea typeface="Calibri" panose="020F0502020204030204" pitchFamily="34" charset="0"/>
                <a:cs typeface="Times New Roman" panose="02020603050405020304" pitchFamily="18" charset="0"/>
              </a:rPr>
              <a:t>A: “Số ghi trên quả bóng là số lẻ”</a:t>
            </a:r>
            <a:endParaRPr lang="en-US" sz="3800">
              <a:solidFill>
                <a:schemeClr val="bg1"/>
              </a:solidFill>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3800">
                <a:solidFill>
                  <a:schemeClr val="bg1"/>
                </a:solidFill>
                <a:latin typeface="Arial" panose="020B0604020202020204" pitchFamily="34" charset="0"/>
                <a:ea typeface="Calibri" panose="020F0502020204030204" pitchFamily="34" charset="0"/>
                <a:cs typeface="Arial" panose="020B0604020202020204" pitchFamily="34" charset="0"/>
              </a:rPr>
              <a:t>B:“số ghi trên quả bóng chia hết cho 3”</a:t>
            </a:r>
            <a:endParaRPr lang="en-US" sz="3800">
              <a:solidFill>
                <a:schemeClr val="bg1"/>
              </a:solidFill>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solidFill>
                  <a:schemeClr val="bg1"/>
                </a:solidFill>
                <a:latin typeface="Arial" panose="020B0604020202020204" pitchFamily="34" charset="0"/>
                <a:ea typeface="Calibri" panose="020F0502020204030204" pitchFamily="34" charset="0"/>
                <a:cs typeface="Arial" panose="020B0604020202020204" pitchFamily="34" charset="0"/>
              </a:rPr>
              <a:t>C: “Số ghi trên quả bóng lớn hơn 4”</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7"/>
          <a:stretch>
            <a:fillRect/>
          </a:stretch>
        </p:blipFill>
        <p:spPr>
          <a:xfrm>
            <a:off x="14782800" y="6067642"/>
            <a:ext cx="2149059" cy="3495458"/>
          </a:xfrm>
          <a:prstGeom prst="rect">
            <a:avLst/>
          </a:prstGeom>
        </p:spPr>
      </p:pic>
      <p:pic>
        <p:nvPicPr>
          <p:cNvPr id="15" name="Picture 14"/>
          <p:cNvPicPr>
            <a:picLocks noChangeAspect="1"/>
          </p:cNvPicPr>
          <p:nvPr/>
        </p:nvPicPr>
        <p:blipFill>
          <a:blip r:embed="rId18"/>
          <a:stretch>
            <a:fillRect/>
          </a:stretch>
        </p:blipFill>
        <p:spPr>
          <a:xfrm>
            <a:off x="15087600" y="529022"/>
            <a:ext cx="2543346" cy="2438578"/>
          </a:xfrm>
          <a:prstGeom prst="rect">
            <a:avLst/>
          </a:prstGeom>
        </p:spPr>
      </p:pic>
    </p:spTree>
    <p:extLst>
      <p:ext uri="{BB962C8B-B14F-4D97-AF65-F5344CB8AC3E}">
        <p14:creationId xmlns:p14="http://schemas.microsoft.com/office/powerpoint/2010/main" val="205031638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256674" y="342900"/>
            <a:ext cx="17754600" cy="9601200"/>
            <a:chOff x="0" y="0"/>
            <a:chExt cx="6671512" cy="1635764"/>
          </a:xfrm>
        </p:grpSpPr>
        <p:sp>
          <p:nvSpPr>
            <p:cNvPr id="5" name="Freeform 5"/>
            <p:cNvSpPr/>
            <p:nvPr/>
          </p:nvSpPr>
          <p:spPr>
            <a:xfrm>
              <a:off x="0" y="0"/>
              <a:ext cx="6671512" cy="1635764"/>
            </a:xfrm>
            <a:custGeom>
              <a:avLst/>
              <a:gdLst/>
              <a:ahLst/>
              <a:cxnLst/>
              <a:rect l="l" t="t" r="r" b="b"/>
              <a:pathLst>
                <a:path w="6671512" h="1635764">
                  <a:moveTo>
                    <a:pt x="0" y="0"/>
                  </a:moveTo>
                  <a:lnTo>
                    <a:pt x="6671512" y="0"/>
                  </a:lnTo>
                  <a:lnTo>
                    <a:pt x="6671512" y="1635764"/>
                  </a:lnTo>
                  <a:lnTo>
                    <a:pt x="0" y="1635764"/>
                  </a:lnTo>
                  <a:close/>
                </a:path>
              </a:pathLst>
            </a:custGeom>
            <a:solidFill>
              <a:srgbClr val="5A3F2B">
                <a:alpha val="89804"/>
              </a:srgbClr>
            </a:solidFill>
          </p:spPr>
        </p:sp>
      </p:grpSp>
      <p:pic>
        <p:nvPicPr>
          <p:cNvPr id="15" name="Picture 14"/>
          <p:cNvPicPr>
            <a:picLocks noChangeAspect="1"/>
          </p:cNvPicPr>
          <p:nvPr/>
        </p:nvPicPr>
        <p:blipFill>
          <a:blip r:embed="rId2"/>
          <a:stretch>
            <a:fillRect/>
          </a:stretch>
        </p:blipFill>
        <p:spPr>
          <a:xfrm>
            <a:off x="15621000" y="936717"/>
            <a:ext cx="2001925" cy="1919460"/>
          </a:xfrm>
          <a:prstGeom prst="rect">
            <a:avLst/>
          </a:prstGeom>
        </p:spPr>
      </p:pic>
      <p:sp>
        <p:nvSpPr>
          <p:cNvPr id="14" name="Freeform 12"/>
          <p:cNvSpPr/>
          <p:nvPr/>
        </p:nvSpPr>
        <p:spPr>
          <a:xfrm>
            <a:off x="8228363" y="932525"/>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6" name="Rectangle 15"/>
              <p:cNvSpPr/>
              <p:nvPr/>
            </p:nvSpPr>
            <p:spPr>
              <a:xfrm>
                <a:off x="685800" y="2263731"/>
                <a:ext cx="16840200" cy="6918369"/>
              </a:xfrm>
              <a:prstGeom prst="rect">
                <a:avLst/>
              </a:prstGeom>
            </p:spPr>
            <p:txBody>
              <a:bodyPr wrap="square">
                <a:spAutoFit/>
              </a:bodyPr>
              <a:lstStyle/>
              <a:p>
                <a:pPr algn="just">
                  <a:lnSpc>
                    <a:spcPct val="150000"/>
                  </a:lnSpc>
                </a:pPr>
                <a:r>
                  <a:rPr lang="vi-VN" sz="3800" smtClean="0">
                    <a:solidFill>
                      <a:schemeClr val="bg1"/>
                    </a:solidFill>
                    <a:ea typeface="Dotum" panose="020B0600000101010101" pitchFamily="34" charset="-127"/>
                    <a:cs typeface="Times New Roman" panose="02020603050405020304" pitchFamily="18" charset="0"/>
                  </a:rPr>
                  <a:t>Có 5 kết quả có thể, chúng là đồng khả năng.</a:t>
                </a:r>
                <a:endParaRPr lang="en-US" sz="3800">
                  <a:solidFill>
                    <a:schemeClr val="bg1"/>
                  </a:solidFill>
                  <a:effectLst/>
                  <a:ea typeface="Arial" panose="020B0604020202020204" pitchFamily="34" charset="0"/>
                  <a:cs typeface="Times New Roman" panose="02020603050405020304" pitchFamily="18" charset="0"/>
                </a:endParaRPr>
              </a:p>
              <a:p>
                <a:pPr marL="571500" indent="-571500" algn="just">
                  <a:lnSpc>
                    <a:spcPct val="150000"/>
                  </a:lnSpc>
                  <a:buFontTx/>
                  <a:buChar char="-"/>
                </a:pPr>
                <a:r>
                  <a:rPr lang="vi-VN" sz="3800" smtClean="0">
                    <a:solidFill>
                      <a:schemeClr val="bg1"/>
                    </a:solidFill>
                    <a:effectLst/>
                    <a:ea typeface="Dotum" panose="020B0600000101010101" pitchFamily="34" charset="-127"/>
                    <a:cs typeface="Times New Roman" panose="02020603050405020304" pitchFamily="18" charset="0"/>
                  </a:rPr>
                  <a:t>Có </a:t>
                </a:r>
                <a:r>
                  <a:rPr lang="vi-VN" sz="3800">
                    <a:solidFill>
                      <a:schemeClr val="bg1"/>
                    </a:solidFill>
                    <a:effectLst/>
                    <a:ea typeface="Dotum" panose="020B0600000101010101" pitchFamily="34" charset="-127"/>
                    <a:cs typeface="Times New Roman" panose="02020603050405020304" pitchFamily="18" charset="0"/>
                  </a:rPr>
                  <a:t>2 kết quả thuận lợi cho biến cố </a:t>
                </a:r>
                <a14:m>
                  <m:oMath xmlns:m="http://schemas.openxmlformats.org/officeDocument/2006/math">
                    <m:r>
                      <a:rPr lang="vi-VN" sz="3800" i="1">
                        <a:solidFill>
                          <a:schemeClr val="bg1"/>
                        </a:solidFill>
                        <a:effectLst/>
                        <a:ea typeface="Dotum" panose="020B0600000101010101" pitchFamily="34" charset="-127"/>
                        <a:cs typeface="Times New Roman" panose="02020603050405020304" pitchFamily="18" charset="0"/>
                      </a:rPr>
                      <m:t>𝐴</m:t>
                    </m:r>
                  </m:oMath>
                </a14:m>
                <a:r>
                  <a:rPr lang="vi-VN" sz="3800">
                    <a:solidFill>
                      <a:schemeClr val="bg1"/>
                    </a:solidFill>
                    <a:effectLst/>
                    <a:ea typeface="Dotum" panose="020B0600000101010101" pitchFamily="34" charset="-127"/>
                    <a:cs typeface="Times New Roman" panose="02020603050405020304" pitchFamily="18" charset="0"/>
                  </a:rPr>
                  <a:t> là </a:t>
                </a:r>
                <a14:m>
                  <m:oMath xmlns:m="http://schemas.openxmlformats.org/officeDocument/2006/math">
                    <m:r>
                      <a:rPr lang="vi-VN" sz="3800" i="1">
                        <a:solidFill>
                          <a:schemeClr val="bg1"/>
                        </a:solidFill>
                        <a:effectLst/>
                        <a:ea typeface="Dotum" panose="020B0600000101010101" pitchFamily="34" charset="-127"/>
                        <a:cs typeface="Times New Roman" panose="02020603050405020304" pitchFamily="18" charset="0"/>
                      </a:rPr>
                      <m:t>5;13</m:t>
                    </m:r>
                  </m:oMath>
                </a14:m>
                <a:r>
                  <a:rPr lang="vi-VN" sz="3800">
                    <a:solidFill>
                      <a:schemeClr val="bg1"/>
                    </a:solidFill>
                    <a:effectLst/>
                    <a:ea typeface="Dotum" panose="020B0600000101010101" pitchFamily="34" charset="-127"/>
                    <a:cs typeface="Times New Roman" panose="02020603050405020304" pitchFamily="18" charset="0"/>
                  </a:rPr>
                  <a:t>. </a:t>
                </a:r>
                <a:endParaRPr lang="en-US" sz="3800" smtClean="0">
                  <a:solidFill>
                    <a:schemeClr val="bg1"/>
                  </a:solidFill>
                  <a:effectLst/>
                  <a:ea typeface="Dotum" panose="020B0600000101010101" pitchFamily="34" charset="-127"/>
                  <a:cs typeface="Times New Roman" panose="02020603050405020304" pitchFamily="18" charset="0"/>
                </a:endParaRPr>
              </a:p>
              <a:p>
                <a:pPr algn="just">
                  <a:lnSpc>
                    <a:spcPct val="150000"/>
                  </a:lnSpc>
                </a:pPr>
                <a:r>
                  <a:rPr lang="en-US" sz="3800">
                    <a:solidFill>
                      <a:schemeClr val="bg1"/>
                    </a:solidFill>
                    <a:ea typeface="Dotum" panose="020B0600000101010101" pitchFamily="34" charset="-127"/>
                    <a:cs typeface="Times New Roman" panose="02020603050405020304" pitchFamily="18" charset="0"/>
                  </a:rPr>
                  <a:t>	</a:t>
                </a:r>
                <a:r>
                  <a:rPr lang="vi-VN" sz="3800" smtClean="0">
                    <a:solidFill>
                      <a:schemeClr val="bg1"/>
                    </a:solidFill>
                    <a:effectLst/>
                    <a:ea typeface="Dotum" panose="020B0600000101010101" pitchFamily="34" charset="-127"/>
                    <a:cs typeface="Times New Roman" panose="02020603050405020304" pitchFamily="18" charset="0"/>
                  </a:rPr>
                  <a:t>Do </a:t>
                </a:r>
                <a:r>
                  <a:rPr lang="vi-VN" sz="3800">
                    <a:solidFill>
                      <a:schemeClr val="bg1"/>
                    </a:solidFill>
                    <a:effectLst/>
                    <a:ea typeface="Dotum" panose="020B0600000101010101" pitchFamily="34" charset="-127"/>
                    <a:cs typeface="Times New Roman" panose="02020603050405020304" pitchFamily="18" charset="0"/>
                  </a:rPr>
                  <a:t>đó </a:t>
                </a:r>
                <a14:m>
                  <m:oMath xmlns:m="http://schemas.openxmlformats.org/officeDocument/2006/math">
                    <m:r>
                      <a:rPr lang="vi-VN" sz="3800" i="1">
                        <a:solidFill>
                          <a:schemeClr val="bg1"/>
                        </a:solidFill>
                        <a:effectLst/>
                        <a:ea typeface="Dotum" panose="020B0600000101010101" pitchFamily="34" charset="-127"/>
                        <a:cs typeface="Times New Roman" panose="02020603050405020304" pitchFamily="18" charset="0"/>
                      </a:rPr>
                      <m:t>𝑃</m:t>
                    </m:r>
                    <m:r>
                      <a:rPr lang="vi-VN" sz="3800" i="1">
                        <a:solidFill>
                          <a:schemeClr val="bg1"/>
                        </a:solidFill>
                        <a:effectLst/>
                        <a:ea typeface="Dotum" panose="020B0600000101010101" pitchFamily="34" charset="-127"/>
                        <a:cs typeface="Times New Roman" panose="02020603050405020304" pitchFamily="18" charset="0"/>
                      </a:rPr>
                      <m:t>(</m:t>
                    </m:r>
                    <m:r>
                      <a:rPr lang="vi-VN" sz="3800" i="1">
                        <a:solidFill>
                          <a:schemeClr val="bg1"/>
                        </a:solidFill>
                        <a:effectLst/>
                        <a:ea typeface="Dotum" panose="020B0600000101010101" pitchFamily="34" charset="-127"/>
                        <a:cs typeface="Times New Roman" panose="02020603050405020304" pitchFamily="18" charset="0"/>
                      </a:rPr>
                      <m:t>𝐴</m:t>
                    </m:r>
                    <m:r>
                      <a:rPr lang="vi-VN" sz="3800" i="1">
                        <a:solidFill>
                          <a:schemeClr val="bg1"/>
                        </a:solidFill>
                        <a:effectLst/>
                        <a:ea typeface="Dotum" panose="020B0600000101010101" pitchFamily="34" charset="-127"/>
                        <a:cs typeface="Times New Roman" panose="02020603050405020304" pitchFamily="18" charset="0"/>
                      </a:rPr>
                      <m:t>)=</m:t>
                    </m:r>
                    <m:f>
                      <m:fPr>
                        <m:ctrlPr>
                          <a:rPr lang="en-US" sz="3800" i="1">
                            <a:solidFill>
                              <a:schemeClr val="bg1"/>
                            </a:solidFill>
                            <a:effectLst/>
                            <a:ea typeface="Dotum" panose="020B0600000101010101" pitchFamily="34" charset="-127"/>
                            <a:cs typeface="Times New Roman" panose="02020603050405020304" pitchFamily="18" charset="0"/>
                          </a:rPr>
                        </m:ctrlPr>
                      </m:fPr>
                      <m:num>
                        <m:r>
                          <a:rPr lang="vi-VN" sz="3800" i="1">
                            <a:solidFill>
                              <a:schemeClr val="bg1"/>
                            </a:solidFill>
                            <a:effectLst/>
                            <a:ea typeface="Dotum" panose="020B0600000101010101" pitchFamily="34" charset="-127"/>
                            <a:cs typeface="Times New Roman" panose="02020603050405020304" pitchFamily="18" charset="0"/>
                          </a:rPr>
                          <m:t>2</m:t>
                        </m:r>
                      </m:num>
                      <m:den>
                        <m:r>
                          <a:rPr lang="vi-VN" sz="3800" i="1">
                            <a:solidFill>
                              <a:schemeClr val="bg1"/>
                            </a:solidFill>
                            <a:effectLst/>
                            <a:ea typeface="Dotum" panose="020B0600000101010101" pitchFamily="34" charset="-127"/>
                            <a:cs typeface="Times New Roman" panose="02020603050405020304" pitchFamily="18" charset="0"/>
                          </a:rPr>
                          <m:t>5</m:t>
                        </m:r>
                      </m:den>
                    </m:f>
                  </m:oMath>
                </a14:m>
                <a:r>
                  <a:rPr lang="en-US" sz="3800" smtClean="0">
                    <a:solidFill>
                      <a:schemeClr val="bg1"/>
                    </a:solidFill>
                    <a:effectLst/>
                    <a:ea typeface="Arial" panose="020B0604020202020204" pitchFamily="34" charset="0"/>
                    <a:cs typeface="Times New Roman" panose="02020603050405020304" pitchFamily="18" charset="0"/>
                  </a:rPr>
                  <a:t>.</a:t>
                </a:r>
                <a:endParaRPr lang="en-US" sz="3800">
                  <a:solidFill>
                    <a:schemeClr val="bg1"/>
                  </a:solidFill>
                  <a:effectLst/>
                  <a:ea typeface="Arial" panose="020B0604020202020204" pitchFamily="34" charset="0"/>
                  <a:cs typeface="Times New Roman" panose="02020603050405020304" pitchFamily="18" charset="0"/>
                </a:endParaRPr>
              </a:p>
              <a:p>
                <a:pPr marL="571500" indent="-571500" algn="just">
                  <a:lnSpc>
                    <a:spcPct val="150000"/>
                  </a:lnSpc>
                  <a:buFontTx/>
                  <a:buChar char="-"/>
                </a:pPr>
                <a:r>
                  <a:rPr lang="vi-VN" sz="3800" smtClean="0">
                    <a:solidFill>
                      <a:schemeClr val="bg1"/>
                    </a:solidFill>
                    <a:effectLst/>
                    <a:ea typeface="Dotum" panose="020B0600000101010101" pitchFamily="34" charset="-127"/>
                    <a:cs typeface="Times New Roman" panose="02020603050405020304" pitchFamily="18" charset="0"/>
                  </a:rPr>
                  <a:t>Có </a:t>
                </a:r>
                <a:r>
                  <a:rPr lang="vi-VN" sz="3800">
                    <a:solidFill>
                      <a:schemeClr val="bg1"/>
                    </a:solidFill>
                    <a:effectLst/>
                    <a:ea typeface="Dotum" panose="020B0600000101010101" pitchFamily="34" charset="-127"/>
                    <a:cs typeface="Times New Roman" panose="02020603050405020304" pitchFamily="18" charset="0"/>
                  </a:rPr>
                  <a:t>0 kết quả thuận lợi cho biến cố </a:t>
                </a:r>
                <a14:m>
                  <m:oMath xmlns:m="http://schemas.openxmlformats.org/officeDocument/2006/math">
                    <m:r>
                      <a:rPr lang="vi-VN" sz="3800" i="1">
                        <a:solidFill>
                          <a:schemeClr val="bg1"/>
                        </a:solidFill>
                        <a:effectLst/>
                        <a:ea typeface="Dotum" panose="020B0600000101010101" pitchFamily="34" charset="-127"/>
                        <a:cs typeface="Times New Roman" panose="02020603050405020304" pitchFamily="18" charset="0"/>
                      </a:rPr>
                      <m:t>𝐵</m:t>
                    </m:r>
                    <m:r>
                      <a:rPr lang="vi-VN" sz="3800" i="1">
                        <a:solidFill>
                          <a:schemeClr val="bg1"/>
                        </a:solidFill>
                        <a:effectLst/>
                        <a:ea typeface="Dotum" panose="020B0600000101010101" pitchFamily="34" charset="-127"/>
                        <a:cs typeface="Times New Roman" panose="02020603050405020304" pitchFamily="18" charset="0"/>
                      </a:rPr>
                      <m:t> </m:t>
                    </m:r>
                  </m:oMath>
                </a14:m>
                <a:r>
                  <a:rPr lang="vi-VN" sz="3800">
                    <a:solidFill>
                      <a:schemeClr val="bg1"/>
                    </a:solidFill>
                    <a:effectLst/>
                    <a:ea typeface="Dotum" panose="020B0600000101010101" pitchFamily="34" charset="-127"/>
                    <a:cs typeface="Times New Roman" panose="02020603050405020304" pitchFamily="18" charset="0"/>
                  </a:rPr>
                  <a:t>( biến cố không thể</a:t>
                </a:r>
                <a:r>
                  <a:rPr lang="vi-VN" sz="3800">
                    <a:solidFill>
                      <a:schemeClr val="bg1"/>
                    </a:solidFill>
                    <a:effectLst/>
                    <a:ea typeface="Dotum" panose="020B0600000101010101" pitchFamily="34" charset="-127"/>
                    <a:cs typeface="Times New Roman" panose="02020603050405020304" pitchFamily="18" charset="0"/>
                  </a:rPr>
                  <a:t>) </a:t>
                </a:r>
                <a:endParaRPr lang="en-US" sz="3800" smtClean="0">
                  <a:solidFill>
                    <a:schemeClr val="bg1"/>
                  </a:solidFill>
                  <a:effectLst/>
                  <a:ea typeface="Dotum" panose="020B0600000101010101" pitchFamily="34" charset="-127"/>
                  <a:cs typeface="Times New Roman" panose="02020603050405020304" pitchFamily="18" charset="0"/>
                </a:endParaRPr>
              </a:p>
              <a:p>
                <a:pPr algn="just">
                  <a:lnSpc>
                    <a:spcPct val="150000"/>
                  </a:lnSpc>
                </a:pPr>
                <a:r>
                  <a:rPr lang="en-US" sz="3800">
                    <a:solidFill>
                      <a:schemeClr val="bg1"/>
                    </a:solidFill>
                    <a:ea typeface="Dotum" panose="020B0600000101010101" pitchFamily="34" charset="-127"/>
                    <a:cs typeface="Times New Roman" panose="02020603050405020304" pitchFamily="18" charset="0"/>
                  </a:rPr>
                  <a:t>	</a:t>
                </a:r>
                <a:r>
                  <a:rPr lang="vi-VN" sz="3800" smtClean="0">
                    <a:solidFill>
                      <a:schemeClr val="bg1"/>
                    </a:solidFill>
                    <a:effectLst/>
                    <a:ea typeface="Dotum" panose="020B0600000101010101" pitchFamily="34" charset="-127"/>
                    <a:cs typeface="Times New Roman" panose="02020603050405020304" pitchFamily="18" charset="0"/>
                  </a:rPr>
                  <a:t>Do </a:t>
                </a:r>
                <a:r>
                  <a:rPr lang="vi-VN" sz="3800">
                    <a:solidFill>
                      <a:schemeClr val="bg1"/>
                    </a:solidFill>
                    <a:effectLst/>
                    <a:ea typeface="Dotum" panose="020B0600000101010101" pitchFamily="34" charset="-127"/>
                    <a:cs typeface="Times New Roman" panose="02020603050405020304" pitchFamily="18" charset="0"/>
                  </a:rPr>
                  <a:t>đó </a:t>
                </a:r>
                <a14:m>
                  <m:oMath xmlns:m="http://schemas.openxmlformats.org/officeDocument/2006/math">
                    <m:r>
                      <a:rPr lang="vi-VN" sz="3800" i="1">
                        <a:solidFill>
                          <a:schemeClr val="bg1"/>
                        </a:solidFill>
                        <a:effectLst/>
                        <a:ea typeface="Dotum" panose="020B0600000101010101" pitchFamily="34" charset="-127"/>
                        <a:cs typeface="Times New Roman" panose="02020603050405020304" pitchFamily="18" charset="0"/>
                      </a:rPr>
                      <m:t>𝑃</m:t>
                    </m:r>
                    <m:r>
                      <a:rPr lang="vi-VN" sz="3800" i="1">
                        <a:solidFill>
                          <a:schemeClr val="bg1"/>
                        </a:solidFill>
                        <a:effectLst/>
                        <a:ea typeface="Dotum" panose="020B0600000101010101" pitchFamily="34" charset="-127"/>
                        <a:cs typeface="Times New Roman" panose="02020603050405020304" pitchFamily="18" charset="0"/>
                      </a:rPr>
                      <m:t>(</m:t>
                    </m:r>
                    <m:r>
                      <a:rPr lang="vi-VN" sz="3800" i="1">
                        <a:solidFill>
                          <a:schemeClr val="bg1"/>
                        </a:solidFill>
                        <a:effectLst/>
                        <a:ea typeface="Dotum" panose="020B0600000101010101" pitchFamily="34" charset="-127"/>
                        <a:cs typeface="Times New Roman" panose="02020603050405020304" pitchFamily="18" charset="0"/>
                      </a:rPr>
                      <m:t>𝐵</m:t>
                    </m:r>
                    <m:r>
                      <a:rPr lang="vi-VN" sz="3800" i="1">
                        <a:solidFill>
                          <a:schemeClr val="bg1"/>
                        </a:solidFill>
                        <a:effectLst/>
                        <a:ea typeface="Dotum" panose="020B0600000101010101" pitchFamily="34" charset="-127"/>
                        <a:cs typeface="Times New Roman" panose="02020603050405020304" pitchFamily="18" charset="0"/>
                      </a:rPr>
                      <m:t>)=0</m:t>
                    </m:r>
                  </m:oMath>
                </a14:m>
                <a:r>
                  <a:rPr lang="en-US" sz="3800" smtClean="0">
                    <a:solidFill>
                      <a:schemeClr val="bg1"/>
                    </a:solidFill>
                    <a:effectLst/>
                    <a:ea typeface="Arial" panose="020B0604020202020204" pitchFamily="34" charset="0"/>
                    <a:cs typeface="Times New Roman" panose="02020603050405020304" pitchFamily="18" charset="0"/>
                  </a:rPr>
                  <a:t>.</a:t>
                </a:r>
                <a:endParaRPr lang="en-US" sz="3800">
                  <a:solidFill>
                    <a:schemeClr val="bg1"/>
                  </a:solidFill>
                  <a:effectLst/>
                  <a:ea typeface="Arial" panose="020B0604020202020204" pitchFamily="34" charset="0"/>
                  <a:cs typeface="Times New Roman" panose="02020603050405020304" pitchFamily="18" charset="0"/>
                </a:endParaRPr>
              </a:p>
              <a:p>
                <a:pPr marL="571500" indent="-571500" algn="just">
                  <a:lnSpc>
                    <a:spcPct val="150000"/>
                  </a:lnSpc>
                  <a:buFontTx/>
                  <a:buChar char="-"/>
                </a:pPr>
                <a:r>
                  <a:rPr lang="vi-VN" sz="3800" smtClean="0">
                    <a:solidFill>
                      <a:schemeClr val="bg1"/>
                    </a:solidFill>
                    <a:effectLst/>
                    <a:ea typeface="Dotum" panose="020B0600000101010101" pitchFamily="34" charset="-127"/>
                    <a:cs typeface="Times New Roman" panose="02020603050405020304" pitchFamily="18" charset="0"/>
                  </a:rPr>
                  <a:t>Có </a:t>
                </a:r>
                <a:r>
                  <a:rPr lang="vi-VN" sz="3800">
                    <a:solidFill>
                      <a:schemeClr val="bg1"/>
                    </a:solidFill>
                    <a:effectLst/>
                    <a:ea typeface="Dotum" panose="020B0600000101010101" pitchFamily="34" charset="-127"/>
                    <a:cs typeface="Times New Roman" panose="02020603050405020304" pitchFamily="18" charset="0"/>
                  </a:rPr>
                  <a:t>5 kết quả thuận lợi cho biến cố </a:t>
                </a:r>
                <a14:m>
                  <m:oMath xmlns:m="http://schemas.openxmlformats.org/officeDocument/2006/math">
                    <m:r>
                      <a:rPr lang="vi-VN" sz="3800" i="1">
                        <a:solidFill>
                          <a:schemeClr val="bg1"/>
                        </a:solidFill>
                        <a:effectLst/>
                        <a:ea typeface="Dotum" panose="020B0600000101010101" pitchFamily="34" charset="-127"/>
                        <a:cs typeface="Times New Roman" panose="02020603050405020304" pitchFamily="18" charset="0"/>
                      </a:rPr>
                      <m:t>𝐴</m:t>
                    </m:r>
                  </m:oMath>
                </a14:m>
                <a:r>
                  <a:rPr lang="vi-VN" sz="3800">
                    <a:solidFill>
                      <a:schemeClr val="bg1"/>
                    </a:solidFill>
                    <a:effectLst/>
                    <a:ea typeface="Dotum" panose="020B0600000101010101" pitchFamily="34" charset="-127"/>
                    <a:cs typeface="Times New Roman" panose="02020603050405020304" pitchFamily="18" charset="0"/>
                  </a:rPr>
                  <a:t> là </a:t>
                </a:r>
                <a14:m>
                  <m:oMath xmlns:m="http://schemas.openxmlformats.org/officeDocument/2006/math">
                    <m:r>
                      <a:rPr lang="vi-VN" sz="3800" i="1">
                        <a:solidFill>
                          <a:schemeClr val="bg1"/>
                        </a:solidFill>
                        <a:effectLst/>
                        <a:ea typeface="Dotum" panose="020B0600000101010101" pitchFamily="34" charset="-127"/>
                        <a:cs typeface="Times New Roman" panose="02020603050405020304" pitchFamily="18" charset="0"/>
                      </a:rPr>
                      <m:t>5;8;10;13;16 </m:t>
                    </m:r>
                  </m:oMath>
                </a14:m>
                <a:r>
                  <a:rPr lang="vi-VN" sz="3800">
                    <a:solidFill>
                      <a:schemeClr val="bg1"/>
                    </a:solidFill>
                    <a:effectLst/>
                    <a:ea typeface="Dotum" panose="020B0600000101010101" pitchFamily="34" charset="-127"/>
                    <a:cs typeface="Times New Roman" panose="02020603050405020304" pitchFamily="18" charset="0"/>
                  </a:rPr>
                  <a:t>(Biến cố chắc chắn</a:t>
                </a:r>
                <a:r>
                  <a:rPr lang="vi-VN" sz="3800">
                    <a:solidFill>
                      <a:schemeClr val="bg1"/>
                    </a:solidFill>
                    <a:effectLst/>
                    <a:ea typeface="Dotum" panose="020B0600000101010101" pitchFamily="34" charset="-127"/>
                    <a:cs typeface="Times New Roman" panose="02020603050405020304" pitchFamily="18" charset="0"/>
                  </a:rPr>
                  <a:t>). </a:t>
                </a:r>
                <a:endParaRPr lang="en-US" sz="3800" smtClean="0">
                  <a:solidFill>
                    <a:schemeClr val="bg1"/>
                  </a:solidFill>
                  <a:effectLst/>
                  <a:ea typeface="Dotum" panose="020B0600000101010101" pitchFamily="34" charset="-127"/>
                  <a:cs typeface="Times New Roman" panose="02020603050405020304" pitchFamily="18" charset="0"/>
                </a:endParaRPr>
              </a:p>
              <a:p>
                <a:pPr algn="just">
                  <a:lnSpc>
                    <a:spcPct val="150000"/>
                  </a:lnSpc>
                </a:pPr>
                <a:r>
                  <a:rPr lang="en-US" sz="3800">
                    <a:solidFill>
                      <a:schemeClr val="bg1"/>
                    </a:solidFill>
                    <a:ea typeface="Dotum" panose="020B0600000101010101" pitchFamily="34" charset="-127"/>
                    <a:cs typeface="Times New Roman" panose="02020603050405020304" pitchFamily="18" charset="0"/>
                  </a:rPr>
                  <a:t>	</a:t>
                </a:r>
                <a:r>
                  <a:rPr lang="vi-VN" sz="3800" smtClean="0">
                    <a:solidFill>
                      <a:schemeClr val="bg1"/>
                    </a:solidFill>
                    <a:effectLst/>
                    <a:ea typeface="Dotum" panose="020B0600000101010101" pitchFamily="34" charset="-127"/>
                    <a:cs typeface="Times New Roman" panose="02020603050405020304" pitchFamily="18" charset="0"/>
                  </a:rPr>
                  <a:t>Do </a:t>
                </a:r>
                <a:r>
                  <a:rPr lang="vi-VN" sz="3800">
                    <a:solidFill>
                      <a:schemeClr val="bg1"/>
                    </a:solidFill>
                    <a:effectLst/>
                    <a:ea typeface="Dotum" panose="020B0600000101010101" pitchFamily="34" charset="-127"/>
                    <a:cs typeface="Times New Roman" panose="02020603050405020304" pitchFamily="18" charset="0"/>
                  </a:rPr>
                  <a:t>đó </a:t>
                </a:r>
                <a14:m>
                  <m:oMath xmlns:m="http://schemas.openxmlformats.org/officeDocument/2006/math">
                    <m:r>
                      <a:rPr lang="vi-VN" sz="3800" i="1">
                        <a:solidFill>
                          <a:schemeClr val="bg1"/>
                        </a:solidFill>
                        <a:effectLst/>
                        <a:ea typeface="Dotum" panose="020B0600000101010101" pitchFamily="34" charset="-127"/>
                        <a:cs typeface="Times New Roman" panose="02020603050405020304" pitchFamily="18" charset="0"/>
                      </a:rPr>
                      <m:t>𝑃</m:t>
                    </m:r>
                    <m:r>
                      <a:rPr lang="vi-VN" sz="3800" i="1">
                        <a:solidFill>
                          <a:schemeClr val="bg1"/>
                        </a:solidFill>
                        <a:effectLst/>
                        <a:ea typeface="Dotum" panose="020B0600000101010101" pitchFamily="34" charset="-127"/>
                        <a:cs typeface="Times New Roman" panose="02020603050405020304" pitchFamily="18" charset="0"/>
                      </a:rPr>
                      <m:t>(</m:t>
                    </m:r>
                    <m:r>
                      <a:rPr lang="vi-VN" sz="3800" i="1">
                        <a:solidFill>
                          <a:schemeClr val="bg1"/>
                        </a:solidFill>
                        <a:effectLst/>
                        <a:ea typeface="Dotum" panose="020B0600000101010101" pitchFamily="34" charset="-127"/>
                        <a:cs typeface="Times New Roman" panose="02020603050405020304" pitchFamily="18" charset="0"/>
                      </a:rPr>
                      <m:t>𝐴</m:t>
                    </m:r>
                    <m:r>
                      <a:rPr lang="vi-VN" sz="3800" i="1">
                        <a:solidFill>
                          <a:schemeClr val="bg1"/>
                        </a:solidFill>
                        <a:effectLst/>
                        <a:ea typeface="Dotum" panose="020B0600000101010101" pitchFamily="34" charset="-127"/>
                        <a:cs typeface="Times New Roman" panose="02020603050405020304" pitchFamily="18" charset="0"/>
                      </a:rPr>
                      <m:t>)=</m:t>
                    </m:r>
                    <m:f>
                      <m:fPr>
                        <m:ctrlPr>
                          <a:rPr lang="en-US" sz="3800" i="1">
                            <a:solidFill>
                              <a:schemeClr val="bg1"/>
                            </a:solidFill>
                            <a:effectLst/>
                            <a:ea typeface="Dotum" panose="020B0600000101010101" pitchFamily="34" charset="-127"/>
                            <a:cs typeface="Times New Roman" panose="02020603050405020304" pitchFamily="18" charset="0"/>
                          </a:rPr>
                        </m:ctrlPr>
                      </m:fPr>
                      <m:num>
                        <m:r>
                          <a:rPr lang="vi-VN" sz="3800" i="1">
                            <a:solidFill>
                              <a:schemeClr val="bg1"/>
                            </a:solidFill>
                            <a:effectLst/>
                            <a:ea typeface="Dotum" panose="020B0600000101010101" pitchFamily="34" charset="-127"/>
                            <a:cs typeface="Times New Roman" panose="02020603050405020304" pitchFamily="18" charset="0"/>
                          </a:rPr>
                          <m:t>5</m:t>
                        </m:r>
                      </m:num>
                      <m:den>
                        <m:r>
                          <a:rPr lang="vi-VN" sz="3800" i="1">
                            <a:solidFill>
                              <a:schemeClr val="bg1"/>
                            </a:solidFill>
                            <a:effectLst/>
                            <a:ea typeface="Dotum" panose="020B0600000101010101" pitchFamily="34" charset="-127"/>
                            <a:cs typeface="Times New Roman" panose="02020603050405020304" pitchFamily="18" charset="0"/>
                          </a:rPr>
                          <m:t>5</m:t>
                        </m:r>
                      </m:den>
                    </m:f>
                    <m:r>
                      <a:rPr lang="vi-VN" sz="3800" i="1">
                        <a:solidFill>
                          <a:schemeClr val="bg1"/>
                        </a:solidFill>
                        <a:effectLst/>
                        <a:ea typeface="Dotum" panose="020B0600000101010101" pitchFamily="34" charset="-127"/>
                        <a:cs typeface="Times New Roman" panose="02020603050405020304" pitchFamily="18" charset="0"/>
                      </a:rPr>
                      <m:t>=1</m:t>
                    </m:r>
                    <m:r>
                      <a:rPr lang="en-US" sz="3800" b="0" i="0" smtClean="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3800">
                  <a:solidFill>
                    <a:schemeClr val="bg1"/>
                  </a:solidFill>
                  <a:effectLst/>
                  <a:ea typeface="Arial" panose="020B0604020202020204" pitchFamily="34" charset="0"/>
                  <a:cs typeface="Times New Roman" panose="02020603050405020304" pitchFamily="18"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685800" y="2263731"/>
                <a:ext cx="16840200" cy="6918369"/>
              </a:xfrm>
              <a:prstGeom prst="rect">
                <a:avLst/>
              </a:prstGeom>
              <a:blipFill>
                <a:blip r:embed="rId3"/>
                <a:stretch>
                  <a:fillRect l="-1195" r="-72" b="-705"/>
                </a:stretch>
              </a:blipFill>
            </p:spPr>
            <p:txBody>
              <a:bodyPr/>
              <a:lstStyle/>
              <a:p>
                <a:r>
                  <a:rPr lang="en-US">
                    <a:noFill/>
                  </a:rPr>
                  <a:t> </a:t>
                </a:r>
              </a:p>
            </p:txBody>
          </p:sp>
        </mc:Fallback>
      </mc:AlternateContent>
    </p:spTree>
    <p:extLst>
      <p:ext uri="{BB962C8B-B14F-4D97-AF65-F5344CB8AC3E}">
        <p14:creationId xmlns:p14="http://schemas.microsoft.com/office/powerpoint/2010/main" val="30822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down)">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left)">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500"/>
                                        <p:tgtEl>
                                          <p:spTgt spid="1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xEl>
                                              <p:pRg st="4" end="4"/>
                                            </p:txEl>
                                          </p:spTgt>
                                        </p:tgtEl>
                                        <p:attrNameLst>
                                          <p:attrName>style.visibility</p:attrName>
                                        </p:attrNameLst>
                                      </p:cBhvr>
                                      <p:to>
                                        <p:strVal val="visible"/>
                                      </p:to>
                                    </p:set>
                                    <p:animEffect transition="in" filter="wipe(left)">
                                      <p:cBhvr>
                                        <p:cTn id="32" dur="500"/>
                                        <p:tgtEl>
                                          <p:spTgt spid="1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Effect transition="in" filter="randombar(horizontal)">
                                      <p:cBhvr>
                                        <p:cTn id="37" dur="500"/>
                                        <p:tgtEl>
                                          <p:spTgt spid="1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6">
                                            <p:txEl>
                                              <p:pRg st="6" end="6"/>
                                            </p:txEl>
                                          </p:spTgt>
                                        </p:tgtEl>
                                        <p:attrNameLst>
                                          <p:attrName>style.visibility</p:attrName>
                                        </p:attrNameLst>
                                      </p:cBhvr>
                                      <p:to>
                                        <p:strVal val="visible"/>
                                      </p:to>
                                    </p:set>
                                    <p:animEffect transition="in" filter="wipe(up)">
                                      <p:cBhvr>
                                        <p:cTn id="4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16926404" y="-34089"/>
            <a:ext cx="4841184" cy="10287000"/>
            <a:chOff x="0" y="0"/>
            <a:chExt cx="1766077" cy="3752725"/>
          </a:xfrm>
        </p:grpSpPr>
        <p:sp>
          <p:nvSpPr>
            <p:cNvPr id="3" name="Freeform 3"/>
            <p:cNvSpPr/>
            <p:nvPr/>
          </p:nvSpPr>
          <p:spPr>
            <a:xfrm>
              <a:off x="0" y="0"/>
              <a:ext cx="1766077" cy="3752726"/>
            </a:xfrm>
            <a:custGeom>
              <a:avLst/>
              <a:gdLst/>
              <a:ahLst/>
              <a:cxnLst/>
              <a:rect l="l" t="t" r="r" b="b"/>
              <a:pathLst>
                <a:path w="1766077" h="3752726">
                  <a:moveTo>
                    <a:pt x="0" y="0"/>
                  </a:moveTo>
                  <a:lnTo>
                    <a:pt x="1766077" y="0"/>
                  </a:lnTo>
                  <a:lnTo>
                    <a:pt x="1766077" y="3752726"/>
                  </a:lnTo>
                  <a:lnTo>
                    <a:pt x="0" y="3752726"/>
                  </a:lnTo>
                  <a:close/>
                </a:path>
              </a:pathLst>
            </a:custGeom>
            <a:solidFill>
              <a:srgbClr val="5A3F2B"/>
            </a:solidFill>
          </p:spPr>
        </p:sp>
      </p:grpSp>
      <p:grpSp>
        <p:nvGrpSpPr>
          <p:cNvPr id="8" name="Group 8"/>
          <p:cNvGrpSpPr/>
          <p:nvPr/>
        </p:nvGrpSpPr>
        <p:grpSpPr>
          <a:xfrm>
            <a:off x="-135221" y="252396"/>
            <a:ext cx="334857" cy="1563010"/>
            <a:chOff x="0" y="0"/>
            <a:chExt cx="505184" cy="2358041"/>
          </a:xfrm>
        </p:grpSpPr>
        <p:sp>
          <p:nvSpPr>
            <p:cNvPr id="9" name="Freeform 9"/>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grpSp>
        <p:nvGrpSpPr>
          <p:cNvPr id="16" name="Group 15"/>
          <p:cNvGrpSpPr/>
          <p:nvPr/>
        </p:nvGrpSpPr>
        <p:grpSpPr>
          <a:xfrm>
            <a:off x="6071936" y="266700"/>
            <a:ext cx="4748639" cy="1090042"/>
            <a:chOff x="210355" y="419100"/>
            <a:chExt cx="4748639" cy="1090042"/>
          </a:xfrm>
        </p:grpSpPr>
        <p:sp>
          <p:nvSpPr>
            <p:cNvPr id="14" name="TextBox 6"/>
            <p:cNvSpPr txBox="1"/>
            <p:nvPr/>
          </p:nvSpPr>
          <p:spPr>
            <a:xfrm>
              <a:off x="1148994" y="419100"/>
              <a:ext cx="3810000" cy="1090042"/>
            </a:xfrm>
            <a:prstGeom prst="rect">
              <a:avLst/>
            </a:prstGeom>
          </p:spPr>
          <p:txBody>
            <a:bodyPr wrap="square" lIns="0" tIns="0" rIns="0" bIns="0" rtlCol="0" anchor="t">
              <a:spAutoFit/>
            </a:bodyPr>
            <a:lstStyle/>
            <a:p>
              <a:pPr marL="0" marR="0" lvl="0" indent="0" algn="l" defTabSz="914400" rtl="0" eaLnBrk="1" fontAlgn="auto" latinLnBrk="0" hangingPunct="1">
                <a:lnSpc>
                  <a:spcPts val="8450"/>
                </a:lnSpc>
                <a:spcBef>
                  <a:spcPts val="0"/>
                </a:spcBef>
                <a:spcAft>
                  <a:spcPts val="0"/>
                </a:spcAft>
                <a:buClrTx/>
                <a:buSzTx/>
                <a:buFontTx/>
                <a:buNone/>
                <a:tabLst/>
                <a:defRPr/>
              </a:pPr>
              <a:r>
                <a:rPr kumimoji="0" lang="en-US" sz="5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CÂU</a:t>
              </a:r>
              <a:r>
                <a:rPr kumimoji="0" lang="en-US" sz="5000" b="1" i="0" u="none" strike="noStrike" kern="1200" cap="none" spc="0" normalizeH="0" noProof="0" smtClean="0">
                  <a:ln>
                    <a:noFill/>
                  </a:ln>
                  <a:solidFill>
                    <a:srgbClr val="C00000"/>
                  </a:solidFill>
                  <a:effectLst/>
                  <a:uLnTx/>
                  <a:uFillTx/>
                  <a:latin typeface="Arial" panose="020B0604020202020204" pitchFamily="34" charset="0"/>
                  <a:ea typeface="+mn-ea"/>
                  <a:cs typeface="Arial" panose="020B0604020202020204" pitchFamily="34" charset="0"/>
                </a:rPr>
                <a:t> HỎI 2:</a:t>
              </a:r>
              <a:endPar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5" name="Freeform 9"/>
            <p:cNvSpPr/>
            <p:nvPr/>
          </p:nvSpPr>
          <p:spPr>
            <a:xfrm>
              <a:off x="210355" y="419100"/>
              <a:ext cx="762000" cy="1090042"/>
            </a:xfrm>
            <a:custGeom>
              <a:avLst/>
              <a:gdLst/>
              <a:ahLst/>
              <a:cxnLst/>
              <a:rect l="l" t="t" r="r" b="b"/>
              <a:pathLst>
                <a:path w="2746629" h="4114800">
                  <a:moveTo>
                    <a:pt x="0" y="0"/>
                  </a:moveTo>
                  <a:lnTo>
                    <a:pt x="2746628" y="0"/>
                  </a:lnTo>
                  <a:lnTo>
                    <a:pt x="2746628" y="4114800"/>
                  </a:lnTo>
                  <a:lnTo>
                    <a:pt x="0" y="4114800"/>
                  </a:lnTo>
                  <a:lnTo>
                    <a:pt x="0" y="0"/>
                  </a:lnTo>
                  <a:close/>
                </a:path>
              </a:pathLst>
            </a:custGeom>
            <a:blipFill>
              <a:blip r:embed="rId2">
                <a:extLst>
                  <a:ext uri="{96DAC541-7B7A-43D3-8B79-37D633B846F1}">
                    <asvg:svgBlip xmlns="" xmlns:asvg="http://schemas.microsoft.com/office/drawing/2016/SVG/main" r:embed="rId16"/>
                  </a:ext>
                </a:extLst>
              </a:blip>
              <a:stretch>
                <a:fillRect/>
              </a:stretch>
            </a:blipFill>
          </p:spPr>
        </p:sp>
      </p:grpSp>
      <p:sp>
        <p:nvSpPr>
          <p:cNvPr id="17" name="Rectangle 16"/>
          <p:cNvSpPr/>
          <p:nvPr/>
        </p:nvSpPr>
        <p:spPr>
          <a:xfrm>
            <a:off x="304800" y="1409700"/>
            <a:ext cx="16282913" cy="3610797"/>
          </a:xfrm>
          <a:prstGeom prst="rect">
            <a:avLst/>
          </a:prstGeom>
        </p:spPr>
        <p:txBody>
          <a:bodyPr wrap="square">
            <a:spAutoFit/>
          </a:bodyPr>
          <a:lstStyle/>
          <a:p>
            <a:pPr algn="just">
              <a:lnSpc>
                <a:spcPct val="150000"/>
              </a:lnSpc>
            </a:pPr>
            <a:r>
              <a:rPr lang="vi-VN" sz="3800">
                <a:solidFill>
                  <a:srgbClr val="000000"/>
                </a:solidFill>
                <a:ea typeface="Calibri" panose="020F0502020204030204" pitchFamily="34" charset="0"/>
                <a:cs typeface="Arial" panose="020B0604020202020204" pitchFamily="34" charset="0"/>
              </a:rPr>
              <a:t>Ở một sân bay người ta nhận thấy với mỗi chuyến bay, xác suất tất cả mọi người mua vé đều có mặt để lên máy bay là 0,9. Trong 1 ngày sân bay đó có 130 lượt máy bay cất cánh. Hãy ước lượng số chuyến bay ngày hôm đó có người mua vé nhưng không lên máy bay.</a:t>
            </a:r>
            <a:endParaRPr lang="en-US" sz="3800" i="1">
              <a:effectLst/>
              <a:latin typeface="Arial" panose="020B0604020202020204" pitchFamily="34" charset="0"/>
              <a:ea typeface="Arial" panose="020B0604020202020204" pitchFamily="34" charset="0"/>
              <a:cs typeface="Arial" panose="020B0604020202020204" pitchFamily="34" charset="0"/>
            </a:endParaRPr>
          </a:p>
        </p:txBody>
      </p:sp>
      <p:sp>
        <p:nvSpPr>
          <p:cNvPr id="19" name="Freeform 12"/>
          <p:cNvSpPr/>
          <p:nvPr/>
        </p:nvSpPr>
        <p:spPr>
          <a:xfrm>
            <a:off x="8038038" y="5219700"/>
            <a:ext cx="1755073" cy="814137"/>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a:blip r:embed="rId17"/>
          <a:stretch>
            <a:fillRect/>
          </a:stretch>
        </p:blipFill>
        <p:spPr>
          <a:xfrm>
            <a:off x="16537022" y="7505700"/>
            <a:ext cx="1522378" cy="2581923"/>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576044" y="6192996"/>
                <a:ext cx="16022079" cy="3903504"/>
              </a:xfrm>
              <a:prstGeom prst="rect">
                <a:avLst/>
              </a:prstGeom>
            </p:spPr>
            <p:txBody>
              <a:bodyPr wrap="square">
                <a:spAutoFit/>
              </a:bodyPr>
              <a:lstStyle/>
              <a:p>
                <a:pPr algn="ctr">
                  <a:lnSpc>
                    <a:spcPct val="150000"/>
                  </a:lnSpc>
                  <a:spcBef>
                    <a:spcPts val="300"/>
                  </a:spcBef>
                  <a:spcAft>
                    <a:spcPts val="300"/>
                  </a:spcAft>
                </a:pPr>
                <a:r>
                  <a:rPr lang="vi-VN" sz="3800" smtClean="0">
                    <a:ea typeface="Dotum" panose="020B0600000101010101" pitchFamily="34" charset="-127"/>
                    <a:cs typeface="Times New Roman" panose="02020603050405020304" pitchFamily="18" charset="0"/>
                  </a:rPr>
                  <a:t>Gọi </a:t>
                </a:r>
                <a14:m>
                  <m:oMath xmlns:m="http://schemas.openxmlformats.org/officeDocument/2006/math">
                    <m:r>
                      <a:rPr lang="vi-VN" sz="3800" i="1" smtClean="0">
                        <a:latin typeface="Cambria Math" panose="02040503050406030204" pitchFamily="18" charset="0"/>
                        <a:ea typeface="Dotum" panose="020B0600000101010101" pitchFamily="34" charset="-127"/>
                        <a:cs typeface="Times New Roman" panose="02020603050405020304" pitchFamily="18" charset="0"/>
                      </a:rPr>
                      <m:t>𝑘</m:t>
                    </m:r>
                  </m:oMath>
                </a14:m>
                <a:r>
                  <a:rPr lang="vi-VN" sz="3800" smtClean="0">
                    <a:ea typeface="Dotum" panose="020B0600000101010101" pitchFamily="34" charset="-127"/>
                    <a:cs typeface="Times New Roman" panose="02020603050405020304" pitchFamily="18" charset="0"/>
                  </a:rPr>
                  <a:t> là số chuyến bay ngày hôm đó có người mua vé và lên máy bay.</a:t>
                </a:r>
                <a:endParaRPr lang="en-US" sz="3800">
                  <a:effectLst/>
                  <a:ea typeface="Arial" panose="020B060402020202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f>
                      <m:fPr>
                        <m:ctrlPr>
                          <a:rPr lang="en-US" sz="3800" i="1">
                            <a:effectLst/>
                            <a:ea typeface="Dotum" panose="020B0600000101010101" pitchFamily="34" charset="-127"/>
                            <a:cs typeface="Times New Roman" panose="02020603050405020304" pitchFamily="18" charset="0"/>
                          </a:rPr>
                        </m:ctrlPr>
                      </m:fPr>
                      <m:num>
                        <m:r>
                          <a:rPr lang="nl-NL" sz="3800" i="1">
                            <a:effectLst/>
                            <a:ea typeface="Dotum" panose="020B0600000101010101" pitchFamily="34" charset="-127"/>
                            <a:cs typeface="Times New Roman" panose="02020603050405020304" pitchFamily="18" charset="0"/>
                          </a:rPr>
                          <m:t>𝑘</m:t>
                        </m:r>
                      </m:num>
                      <m:den>
                        <m:r>
                          <a:rPr lang="nl-NL" sz="3800" i="1">
                            <a:effectLst/>
                            <a:ea typeface="Dotum" panose="020B0600000101010101" pitchFamily="34" charset="-127"/>
                            <a:cs typeface="Times New Roman" panose="02020603050405020304" pitchFamily="18" charset="0"/>
                          </a:rPr>
                          <m:t>130</m:t>
                        </m:r>
                      </m:den>
                    </m:f>
                    <m:r>
                      <a:rPr lang="nl-NL" sz="3800" i="1">
                        <a:effectLst/>
                        <a:ea typeface="Dotum" panose="020B0600000101010101" pitchFamily="34" charset="-127"/>
                        <a:cs typeface="Times New Roman" panose="02020603050405020304" pitchFamily="18" charset="0"/>
                      </a:rPr>
                      <m:t>=0,9</m:t>
                    </m:r>
                    <m:r>
                      <a:rPr lang="en-US" sz="3800" b="0" i="0" smtClean="0">
                        <a:effectLst/>
                        <a:latin typeface="Cambria Math" panose="02040503050406030204" pitchFamily="18" charset="0"/>
                        <a:ea typeface="Dotum" panose="020B0600000101010101" pitchFamily="34" charset="-127"/>
                        <a:cs typeface="Times New Roman" panose="02020603050405020304" pitchFamily="18" charset="0"/>
                      </a:rPr>
                      <m:t>⇒</m:t>
                    </m:r>
                    <m:r>
                      <a:rPr lang="nl-NL" sz="3800" i="1">
                        <a:effectLst/>
                        <a:ea typeface="Dotum" panose="020B0600000101010101" pitchFamily="34" charset="-127"/>
                        <a:cs typeface="Times New Roman" panose="02020603050405020304" pitchFamily="18" charset="0"/>
                      </a:rPr>
                      <m:t>𝑘</m:t>
                    </m:r>
                    <m:r>
                      <a:rPr lang="nl-NL" sz="3800" i="1">
                        <a:effectLst/>
                        <a:ea typeface="Dotum" panose="020B0600000101010101" pitchFamily="34" charset="-127"/>
                        <a:cs typeface="Times New Roman" panose="02020603050405020304" pitchFamily="18" charset="0"/>
                      </a:rPr>
                      <m:t>=130 . 0,9=117</m:t>
                    </m:r>
                  </m:oMath>
                </a14:m>
                <a:r>
                  <a:rPr lang="nl-NL" sz="3800">
                    <a:effectLst/>
                    <a:latin typeface="Arial" panose="020B0604020202020204" pitchFamily="34" charset="0"/>
                    <a:ea typeface="Dotum" panose="020B0600000101010101" pitchFamily="34" charset="-127"/>
                    <a:cs typeface="Arial" panose="020B0604020202020204" pitchFamily="34" charset="0"/>
                  </a:rPr>
                  <a:t> người</a:t>
                </a:r>
                <a:endParaRPr lang="en-US" sz="3800">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300"/>
                  </a:spcBef>
                  <a:spcAft>
                    <a:spcPts val="300"/>
                  </a:spcAft>
                </a:pPr>
                <a:r>
                  <a:rPr lang="nl-NL" sz="3800" smtClean="0">
                    <a:effectLst/>
                    <a:latin typeface="Arial" panose="020B0604020202020204" pitchFamily="34" charset="0"/>
                    <a:ea typeface="Dotum" panose="020B0600000101010101" pitchFamily="34" charset="-127"/>
                    <a:cs typeface="Arial" panose="020B0604020202020204" pitchFamily="34" charset="0"/>
                  </a:rPr>
                  <a:t>   Vậy </a:t>
                </a:r>
                <a:r>
                  <a:rPr lang="nl-NL" sz="3800">
                    <a:effectLst/>
                    <a:latin typeface="Arial" panose="020B0604020202020204" pitchFamily="34" charset="0"/>
                    <a:ea typeface="Dotum" panose="020B0600000101010101" pitchFamily="34" charset="-127"/>
                    <a:cs typeface="Arial" panose="020B0604020202020204" pitchFamily="34" charset="0"/>
                  </a:rPr>
                  <a:t>số người mua vé nhưng không lên là:</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14:m>
                  <m:oMath xmlns:m="http://schemas.openxmlformats.org/officeDocument/2006/math">
                    <m:r>
                      <a:rPr lang="nl-NL" sz="3800" i="1">
                        <a:effectLst/>
                        <a:ea typeface="Dotum" panose="020B0600000101010101" pitchFamily="34" charset="-127"/>
                        <a:cs typeface="Times New Roman" panose="02020603050405020304" pitchFamily="18" charset="0"/>
                      </a:rPr>
                      <m:t>130−117=13</m:t>
                    </m:r>
                  </m:oMath>
                </a14:m>
                <a:r>
                  <a:rPr lang="nl-NL" sz="3800">
                    <a:effectLst/>
                    <a:latin typeface="Arial" panose="020B0604020202020204" pitchFamily="34" charset="0"/>
                    <a:ea typeface="Dotum" panose="020B0600000101010101" pitchFamily="34" charset="-127"/>
                    <a:cs typeface="Arial" panose="020B0604020202020204" pitchFamily="34" charset="0"/>
                  </a:rPr>
                  <a:t> người. </a:t>
                </a:r>
                <a:endParaRPr lang="en-US" sz="3800">
                  <a:latin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576044" y="6192996"/>
                <a:ext cx="16022079" cy="3903504"/>
              </a:xfrm>
              <a:prstGeom prst="rect">
                <a:avLst/>
              </a:prstGeom>
              <a:blipFill>
                <a:blip r:embed="rId18"/>
                <a:stretch>
                  <a:fillRect b="-531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down)">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4" dur="500"/>
                                        <p:tgtEl>
                                          <p:spTgt spid="4">
                                            <p:txEl>
                                              <p:pRg st="2" end="2"/>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2" name="Group 2"/>
          <p:cNvGrpSpPr/>
          <p:nvPr/>
        </p:nvGrpSpPr>
        <p:grpSpPr>
          <a:xfrm>
            <a:off x="517358" y="543214"/>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16" name="Group 15"/>
          <p:cNvGrpSpPr/>
          <p:nvPr/>
        </p:nvGrpSpPr>
        <p:grpSpPr>
          <a:xfrm>
            <a:off x="5473586" y="2412221"/>
            <a:ext cx="7384944" cy="1131079"/>
            <a:chOff x="-4303939" y="172627"/>
            <a:chExt cx="14290592" cy="1131079"/>
          </a:xfrm>
        </p:grpSpPr>
        <p:sp>
          <p:nvSpPr>
            <p:cNvPr id="17" name="Rectangle 16"/>
            <p:cNvSpPr/>
            <p:nvPr/>
          </p:nvSpPr>
          <p:spPr>
            <a:xfrm>
              <a:off x="-4303939" y="190500"/>
              <a:ext cx="14290592"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3789410" y="172627"/>
              <a:ext cx="13261534"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CÂU</a:t>
              </a:r>
              <a:r>
                <a:rPr kumimoji="0" lang="en-US" sz="4500" b="1" i="0" u="none" strike="noStrike" kern="1200" cap="none" spc="0" normalizeH="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HỎI </a:t>
              </a: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TRẮC </a:t>
              </a: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5"/>
          <p:cNvPicPr>
            <a:picLocks noChangeAspect="1"/>
          </p:cNvPicPr>
          <p:nvPr/>
        </p:nvPicPr>
        <p:blipFill>
          <a:blip r:embed="rId2"/>
          <a:srcRect/>
          <a:stretch>
            <a:fillRect/>
          </a:stretch>
        </p:blipFill>
        <p:spPr>
          <a:xfrm>
            <a:off x="14630400" y="6019771"/>
            <a:ext cx="2364235" cy="3951369"/>
          </a:xfrm>
          <a:prstGeom prst="rect">
            <a:avLst/>
          </a:prstGeom>
        </p:spPr>
      </p:pic>
      <p:sp>
        <p:nvSpPr>
          <p:cNvPr id="5" name="Rectangle 4"/>
          <p:cNvSpPr/>
          <p:nvPr/>
        </p:nvSpPr>
        <p:spPr>
          <a:xfrm>
            <a:off x="1203158" y="4042708"/>
            <a:ext cx="15925800" cy="1938992"/>
          </a:xfrm>
          <a:prstGeom prst="rect">
            <a:avLst/>
          </a:prstGeom>
        </p:spPr>
        <p:txBody>
          <a:bodyPr wrap="square">
            <a:spAutoFit/>
          </a:bodyPr>
          <a:lstStyle/>
          <a:p>
            <a:pPr marR="30480" lvl="0" algn="just">
              <a:lnSpc>
                <a:spcPct val="150000"/>
              </a:lnSpc>
            </a:pPr>
            <a:r>
              <a:rPr lang="fr-FR" sz="4200" b="1">
                <a:solidFill>
                  <a:prstClr val="black"/>
                </a:solidFill>
                <a:latin typeface="Arial" panose="020B0604020202020204" pitchFamily="34" charset="0"/>
                <a:ea typeface="Times New Roman" panose="02020603050405020304" pitchFamily="18" charset="0"/>
                <a:cs typeface="Arial" panose="020B0604020202020204" pitchFamily="34" charset="0"/>
              </a:rPr>
              <a:t>Câu 1. </a:t>
            </a:r>
            <a:r>
              <a:rPr lang="fr-FR" sz="4200">
                <a:solidFill>
                  <a:prstClr val="black"/>
                </a:solidFill>
                <a:latin typeface="Arial" panose="020B0604020202020204" pitchFamily="34" charset="0"/>
                <a:ea typeface="Times New Roman" panose="02020603050405020304" pitchFamily="18" charset="0"/>
                <a:cs typeface="Arial" panose="020B0604020202020204" pitchFamily="34" charset="0"/>
              </a:rPr>
              <a:t>Gieo đồng xu hai lần. Số phần tử của biến cố để mặt ngửa xuất hiện đúng 1 lần là:</a:t>
            </a:r>
            <a:endParaRPr kumimoji="0" lang="en-US" sz="42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2950711" y="6162913"/>
            <a:ext cx="6877407" cy="3323987"/>
          </a:xfrm>
          <a:prstGeom prst="rect">
            <a:avLst/>
          </a:prstGeom>
        </p:spPr>
        <p:txBody>
          <a:bodyPr wrap="square">
            <a:spAutoFit/>
          </a:bodyPr>
          <a:lstStyle/>
          <a:p>
            <a:pPr marR="30480" lvl="0" algn="just">
              <a:lnSpc>
                <a:spcPct val="250000"/>
              </a:lnSpc>
            </a:pP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A</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smtClean="0">
                <a:solidFill>
                  <a:prstClr val="black"/>
                </a:solidFill>
                <a:latin typeface="Arial" panose="020B0604020202020204" pitchFamily="34" charset="0"/>
                <a:ea typeface="Times New Roman" panose="02020603050405020304" pitchFamily="18" charset="0"/>
                <a:cs typeface="Arial" panose="020B0604020202020204" pitchFamily="34" charset="0"/>
              </a:rPr>
              <a:t>2				B</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 4</a:t>
            </a:r>
          </a:p>
          <a:p>
            <a:pPr marR="30480" lvl="0" algn="just">
              <a:lnSpc>
                <a:spcPct val="250000"/>
              </a:lnSpc>
            </a:pP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C</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smtClean="0">
                <a:solidFill>
                  <a:prstClr val="black"/>
                </a:solidFill>
                <a:latin typeface="Arial" panose="020B0604020202020204" pitchFamily="34" charset="0"/>
                <a:ea typeface="Times New Roman" panose="02020603050405020304" pitchFamily="18" charset="0"/>
                <a:cs typeface="Arial" panose="020B0604020202020204" pitchFamily="34" charset="0"/>
              </a:rPr>
              <a:t>5				D</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 6</a:t>
            </a:r>
            <a:endParaRPr lang="en-US" sz="42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p:cNvSpPr/>
          <p:nvPr/>
        </p:nvSpPr>
        <p:spPr>
          <a:xfrm>
            <a:off x="6529761" y="462271"/>
            <a:ext cx="5272598" cy="1557029"/>
          </a:xfrm>
          <a:prstGeom prst="rect">
            <a:avLst/>
          </a:prstGeom>
        </p:spPr>
        <p:txBody>
          <a:bodyPr wrap="none">
            <a:spAutoFit/>
          </a:bodyPr>
          <a:lstStyle/>
          <a:p>
            <a:pPr lvl="0" algn="ctr">
              <a:lnSpc>
                <a:spcPct val="156316"/>
              </a:lnSpc>
              <a:defRPr/>
            </a:pPr>
            <a:r>
              <a:rPr lang="en-US" sz="7000" b="1" smtClean="0">
                <a:solidFill>
                  <a:srgbClr val="C00000"/>
                </a:solidFill>
                <a:latin typeface="Arial"/>
                <a:ea typeface="Arial"/>
                <a:cs typeface="Arial"/>
                <a:sym typeface="Arial"/>
              </a:rPr>
              <a:t>LUYỆN TẬP</a:t>
            </a:r>
            <a:endParaRPr lang="en-US" sz="7000" b="1" dirty="0">
              <a:solidFill>
                <a:srgbClr val="C00000"/>
              </a:solidFill>
              <a:latin typeface="Arial"/>
              <a:ea typeface="Arial"/>
              <a:cs typeface="Arial"/>
              <a:sym typeface="Arial"/>
            </a:endParaRPr>
          </a:p>
        </p:txBody>
      </p:sp>
      <p:sp>
        <p:nvSpPr>
          <p:cNvPr id="21" name="Oval 20"/>
          <p:cNvSpPr/>
          <p:nvPr/>
        </p:nvSpPr>
        <p:spPr>
          <a:xfrm>
            <a:off x="2743200" y="6775784"/>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3825021"/>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0"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2" name="Group 2"/>
          <p:cNvGrpSpPr/>
          <p:nvPr/>
        </p:nvGrpSpPr>
        <p:grpSpPr>
          <a:xfrm>
            <a:off x="517358" y="543214"/>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16" name="Group 15"/>
          <p:cNvGrpSpPr/>
          <p:nvPr/>
        </p:nvGrpSpPr>
        <p:grpSpPr>
          <a:xfrm>
            <a:off x="5473586" y="2412221"/>
            <a:ext cx="7384944" cy="1131079"/>
            <a:chOff x="-4303939" y="172627"/>
            <a:chExt cx="14290592" cy="1131079"/>
          </a:xfrm>
        </p:grpSpPr>
        <p:sp>
          <p:nvSpPr>
            <p:cNvPr id="17" name="Rectangle 16"/>
            <p:cNvSpPr/>
            <p:nvPr/>
          </p:nvSpPr>
          <p:spPr>
            <a:xfrm>
              <a:off x="-4303939" y="190500"/>
              <a:ext cx="14290592"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3789410" y="172627"/>
              <a:ext cx="13261534"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CÂU HỎI TRẮC </a:t>
              </a: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5"/>
          <p:cNvPicPr>
            <a:picLocks noChangeAspect="1"/>
          </p:cNvPicPr>
          <p:nvPr/>
        </p:nvPicPr>
        <p:blipFill>
          <a:blip r:embed="rId2"/>
          <a:srcRect/>
          <a:stretch>
            <a:fillRect/>
          </a:stretch>
        </p:blipFill>
        <p:spPr>
          <a:xfrm>
            <a:off x="14630400" y="6019771"/>
            <a:ext cx="2364235" cy="3951369"/>
          </a:xfrm>
          <a:prstGeom prst="rect">
            <a:avLst/>
          </a:prstGeom>
        </p:spPr>
      </p:pic>
      <p:sp>
        <p:nvSpPr>
          <p:cNvPr id="5" name="Rectangle 4"/>
          <p:cNvSpPr/>
          <p:nvPr/>
        </p:nvSpPr>
        <p:spPr>
          <a:xfrm>
            <a:off x="1203158" y="4042708"/>
            <a:ext cx="15925800" cy="1938992"/>
          </a:xfrm>
          <a:prstGeom prst="rect">
            <a:avLst/>
          </a:prstGeom>
        </p:spPr>
        <p:txBody>
          <a:bodyPr wrap="square">
            <a:spAutoFit/>
          </a:bodyPr>
          <a:lstStyle/>
          <a:p>
            <a:pPr marR="30480" lvl="0" algn="just">
              <a:lnSpc>
                <a:spcPct val="150000"/>
              </a:lnSpc>
            </a:pPr>
            <a:r>
              <a:rPr lang="fr-FR" sz="4200" b="1">
                <a:solidFill>
                  <a:prstClr val="black"/>
                </a:solidFill>
                <a:latin typeface="Arial" panose="020B0604020202020204" pitchFamily="34" charset="0"/>
                <a:ea typeface="Times New Roman" panose="02020603050405020304" pitchFamily="18" charset="0"/>
                <a:cs typeface="Arial" panose="020B0604020202020204" pitchFamily="34" charset="0"/>
              </a:rPr>
              <a:t>Câu 2. </a:t>
            </a:r>
            <a:r>
              <a:rPr lang="fr-FR" sz="4200">
                <a:solidFill>
                  <a:prstClr val="black"/>
                </a:solidFill>
                <a:latin typeface="Arial" panose="020B0604020202020204" pitchFamily="34" charset="0"/>
                <a:ea typeface="Times New Roman" panose="02020603050405020304" pitchFamily="18" charset="0"/>
                <a:cs typeface="Arial" panose="020B0604020202020204" pitchFamily="34" charset="0"/>
              </a:rPr>
              <a:t>Gieo một con xúc xắc cân đối, đồng chất và quan sát số chấm xuất hiện. Hãy liệt kê các kết quả có thể xảy ra</a:t>
            </a:r>
            <a:endParaRPr kumimoji="0" lang="en-US" sz="42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2950711" y="6162913"/>
            <a:ext cx="9241289" cy="3323987"/>
          </a:xfrm>
          <a:prstGeom prst="rect">
            <a:avLst/>
          </a:prstGeom>
        </p:spPr>
        <p:txBody>
          <a:bodyPr wrap="square">
            <a:spAutoFit/>
          </a:bodyPr>
          <a:lstStyle/>
          <a:p>
            <a:pPr marR="30480" lvl="0" algn="just">
              <a:lnSpc>
                <a:spcPct val="250000"/>
              </a:lnSpc>
            </a:pP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A. </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4200" smtClean="0">
                <a:solidFill>
                  <a:prstClr val="black"/>
                </a:solidFill>
                <a:latin typeface="Arial" panose="020B0604020202020204" pitchFamily="34" charset="0"/>
                <a:ea typeface="Times New Roman" panose="02020603050405020304" pitchFamily="18" charset="0"/>
                <a:cs typeface="Arial" panose="020B0604020202020204" pitchFamily="34" charset="0"/>
              </a:rPr>
              <a:t>2,4,6}			B</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 {1,3,5}</a:t>
            </a:r>
          </a:p>
          <a:p>
            <a:pPr marR="30480" lvl="0" algn="just">
              <a:lnSpc>
                <a:spcPct val="250000"/>
              </a:lnSpc>
            </a:pP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C. </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4200" smtClean="0">
                <a:solidFill>
                  <a:prstClr val="black"/>
                </a:solidFill>
                <a:latin typeface="Arial" panose="020B0604020202020204" pitchFamily="34" charset="0"/>
                <a:ea typeface="Times New Roman" panose="02020603050405020304" pitchFamily="18" charset="0"/>
                <a:cs typeface="Arial" panose="020B0604020202020204" pitchFamily="34" charset="0"/>
              </a:rPr>
              <a:t>1,2,3,4}			D. </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{1,2,3,4,5,6}</a:t>
            </a:r>
            <a:endParaRPr lang="en-US" sz="42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p:cNvSpPr/>
          <p:nvPr/>
        </p:nvSpPr>
        <p:spPr>
          <a:xfrm>
            <a:off x="6529761" y="462271"/>
            <a:ext cx="5272598" cy="1557029"/>
          </a:xfrm>
          <a:prstGeom prst="rect">
            <a:avLst/>
          </a:prstGeom>
        </p:spPr>
        <p:txBody>
          <a:bodyPr wrap="none">
            <a:spAutoFit/>
          </a:bodyPr>
          <a:lstStyle/>
          <a:p>
            <a:pPr marL="0" marR="0" lvl="0" indent="0" algn="ctr" defTabSz="914400" rtl="0" eaLnBrk="1" fontAlgn="auto" latinLnBrk="0" hangingPunct="1">
              <a:lnSpc>
                <a:spcPct val="156316"/>
              </a:lnSpc>
              <a:spcBef>
                <a:spcPts val="0"/>
              </a:spcBef>
              <a:spcAft>
                <a:spcPts val="0"/>
              </a:spcAft>
              <a:buClrTx/>
              <a:buSzTx/>
              <a:buFontTx/>
              <a:buNone/>
              <a:tabLst/>
              <a:defRPr/>
            </a:pPr>
            <a:r>
              <a:rPr kumimoji="0" lang="en-US" sz="7000" b="1" i="0" u="none" strike="noStrike" kern="1200" cap="none" spc="0" normalizeH="0" baseline="0" noProof="0" smtClean="0">
                <a:ln>
                  <a:noFill/>
                </a:ln>
                <a:solidFill>
                  <a:srgbClr val="C00000"/>
                </a:solidFill>
                <a:effectLst/>
                <a:uLnTx/>
                <a:uFillTx/>
                <a:latin typeface="Arial"/>
                <a:ea typeface="Arial"/>
                <a:cs typeface="Arial"/>
                <a:sym typeface="Arial"/>
              </a:rPr>
              <a:t>LUYỆN TẬP</a:t>
            </a:r>
            <a:endParaRPr kumimoji="0" lang="en-US" sz="7000" b="1" i="0" u="none" strike="noStrike" kern="1200" cap="none" spc="0" normalizeH="0" baseline="0" noProof="0" dirty="0">
              <a:ln>
                <a:noFill/>
              </a:ln>
              <a:solidFill>
                <a:srgbClr val="C00000"/>
              </a:solidFill>
              <a:effectLst/>
              <a:uLnTx/>
              <a:uFillTx/>
              <a:latin typeface="Arial"/>
              <a:ea typeface="Arial"/>
              <a:cs typeface="Arial"/>
              <a:sym typeface="Arial"/>
            </a:endParaRPr>
          </a:p>
        </p:txBody>
      </p:sp>
      <p:sp>
        <p:nvSpPr>
          <p:cNvPr id="12" name="Oval 11"/>
          <p:cNvSpPr/>
          <p:nvPr/>
        </p:nvSpPr>
        <p:spPr>
          <a:xfrm>
            <a:off x="7359316" y="8359942"/>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81892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2" name="Group 2"/>
          <p:cNvGrpSpPr/>
          <p:nvPr/>
        </p:nvGrpSpPr>
        <p:grpSpPr>
          <a:xfrm>
            <a:off x="517358" y="543214"/>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16" name="Group 15"/>
          <p:cNvGrpSpPr/>
          <p:nvPr/>
        </p:nvGrpSpPr>
        <p:grpSpPr>
          <a:xfrm>
            <a:off x="5473586" y="2412221"/>
            <a:ext cx="7384944" cy="1131079"/>
            <a:chOff x="-4303939" y="172627"/>
            <a:chExt cx="14290592" cy="1131079"/>
          </a:xfrm>
        </p:grpSpPr>
        <p:sp>
          <p:nvSpPr>
            <p:cNvPr id="17" name="Rectangle 16"/>
            <p:cNvSpPr/>
            <p:nvPr/>
          </p:nvSpPr>
          <p:spPr>
            <a:xfrm>
              <a:off x="-4303939" y="190500"/>
              <a:ext cx="14290592"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3789410" y="172627"/>
              <a:ext cx="13261534"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CÂU HỎI TRẮC </a:t>
              </a: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5"/>
          <p:cNvPicPr>
            <a:picLocks noChangeAspect="1"/>
          </p:cNvPicPr>
          <p:nvPr/>
        </p:nvPicPr>
        <p:blipFill>
          <a:blip r:embed="rId2"/>
          <a:srcRect/>
          <a:stretch>
            <a:fillRect/>
          </a:stretch>
        </p:blipFill>
        <p:spPr>
          <a:xfrm>
            <a:off x="14630400" y="6019771"/>
            <a:ext cx="2364235" cy="3951369"/>
          </a:xfrm>
          <a:prstGeom prst="rect">
            <a:avLst/>
          </a:prstGeom>
        </p:spPr>
      </p:pic>
      <p:sp>
        <p:nvSpPr>
          <p:cNvPr id="5" name="Rectangle 4"/>
          <p:cNvSpPr/>
          <p:nvPr/>
        </p:nvSpPr>
        <p:spPr>
          <a:xfrm>
            <a:off x="1203158" y="4042708"/>
            <a:ext cx="15925800" cy="1938992"/>
          </a:xfrm>
          <a:prstGeom prst="rect">
            <a:avLst/>
          </a:prstGeom>
        </p:spPr>
        <p:txBody>
          <a:bodyPr wrap="square">
            <a:spAutoFit/>
          </a:bodyPr>
          <a:lstStyle/>
          <a:p>
            <a:pPr marR="30480" lvl="0" algn="just">
              <a:lnSpc>
                <a:spcPct val="150000"/>
              </a:lnSpc>
            </a:pPr>
            <a:r>
              <a:rPr lang="vi-VN" sz="4200" b="1">
                <a:solidFill>
                  <a:prstClr val="black"/>
                </a:solidFill>
                <a:ea typeface="Times New Roman" panose="02020603050405020304" pitchFamily="18" charset="0"/>
                <a:cs typeface="Arial" panose="020B0604020202020204" pitchFamily="34" charset="0"/>
              </a:rPr>
              <a:t>Câu 3. </a:t>
            </a:r>
            <a:r>
              <a:rPr lang="vi-VN" sz="4200">
                <a:solidFill>
                  <a:prstClr val="black"/>
                </a:solidFill>
                <a:ea typeface="Times New Roman" panose="02020603050405020304" pitchFamily="18" charset="0"/>
                <a:cs typeface="Arial" panose="020B0604020202020204" pitchFamily="34" charset="0"/>
              </a:rPr>
              <a:t>Chọn ngẫu nhiên một số trong bốn số 11, 12, 13, 14. Tính xác suất để chọn được số chia hết cho 6.</a:t>
            </a:r>
            <a:endParaRPr kumimoji="0" lang="en-US" sz="42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3931803" y="5894223"/>
                <a:ext cx="7260089" cy="3897477"/>
              </a:xfrm>
              <a:prstGeom prst="rect">
                <a:avLst/>
              </a:prstGeom>
            </p:spPr>
            <p:txBody>
              <a:bodyPr wrap="square">
                <a:spAutoFit/>
              </a:bodyPr>
              <a:lstStyle/>
              <a:p>
                <a:pPr marR="30480" algn="just">
                  <a:lnSpc>
                    <a:spcPct val="200000"/>
                  </a:lnSpc>
                  <a:spcBef>
                    <a:spcPts val="300"/>
                  </a:spcBef>
                  <a:spcAft>
                    <a:spcPts val="300"/>
                  </a:spcAft>
                </a:pPr>
                <a:r>
                  <a:rPr lang="vi-VN" sz="4200">
                    <a:ea typeface="Times New Roman" panose="02020603050405020304" pitchFamily="18" charset="0"/>
                    <a:cs typeface="Times New Roman" panose="02020603050405020304" pitchFamily="18" charset="0"/>
                  </a:rPr>
                  <a:t>A. </a:t>
                </a:r>
                <a14:m>
                  <m:oMath xmlns:m="http://schemas.openxmlformats.org/officeDocument/2006/math">
                    <m:f>
                      <m:fPr>
                        <m:ctrlPr>
                          <a:rPr lang="en-US" sz="4200" i="1">
                            <a:effectLst/>
                            <a:ea typeface="Times New Roman" panose="02020603050405020304" pitchFamily="18" charset="0"/>
                            <a:cs typeface="Times New Roman" panose="02020603050405020304" pitchFamily="18" charset="0"/>
                          </a:rPr>
                        </m:ctrlPr>
                      </m:fPr>
                      <m:num>
                        <m:r>
                          <a:rPr lang="vi-VN" sz="4200" i="1">
                            <a:effectLst/>
                            <a:ea typeface="Times New Roman" panose="02020603050405020304" pitchFamily="18" charset="0"/>
                            <a:cs typeface="Times New Roman" panose="02020603050405020304" pitchFamily="18" charset="0"/>
                          </a:rPr>
                          <m:t>1</m:t>
                        </m:r>
                      </m:num>
                      <m:den>
                        <m:r>
                          <a:rPr lang="vi-VN" sz="4200" i="1">
                            <a:effectLst/>
                            <a:ea typeface="Times New Roman" panose="02020603050405020304" pitchFamily="18" charset="0"/>
                            <a:cs typeface="Times New Roman" panose="02020603050405020304" pitchFamily="18" charset="0"/>
                          </a:rPr>
                          <m:t>4</m:t>
                        </m:r>
                      </m:den>
                    </m:f>
                  </m:oMath>
                </a14:m>
                <a:r>
                  <a:rPr lang="en-US" sz="4200" smtClean="0">
                    <a:effectLst/>
                    <a:ea typeface="Times New Roman" panose="02020603050405020304" pitchFamily="18" charset="0"/>
                    <a:cs typeface="Times New Roman" panose="02020603050405020304" pitchFamily="18" charset="0"/>
                  </a:rPr>
                  <a:t>					</a:t>
                </a:r>
                <a:r>
                  <a:rPr lang="vi-VN" sz="4200" smtClean="0">
                    <a:effectLst/>
                    <a:ea typeface="Times New Roman" panose="02020603050405020304" pitchFamily="18" charset="0"/>
                    <a:cs typeface="Times New Roman" panose="02020603050405020304" pitchFamily="18" charset="0"/>
                  </a:rPr>
                  <a:t>B</a:t>
                </a:r>
                <a:r>
                  <a:rPr lang="vi-VN" sz="4200">
                    <a:effectLst/>
                    <a:ea typeface="Times New Roman" panose="02020603050405020304" pitchFamily="18" charset="0"/>
                    <a:cs typeface="Times New Roman" panose="02020603050405020304" pitchFamily="18" charset="0"/>
                  </a:rPr>
                  <a:t>. </a:t>
                </a:r>
                <a14:m>
                  <m:oMath xmlns:m="http://schemas.openxmlformats.org/officeDocument/2006/math">
                    <m:f>
                      <m:fPr>
                        <m:ctrlPr>
                          <a:rPr lang="en-US" sz="4200" i="1">
                            <a:effectLst/>
                            <a:ea typeface="Times New Roman" panose="02020603050405020304" pitchFamily="18" charset="0"/>
                            <a:cs typeface="Times New Roman" panose="02020603050405020304" pitchFamily="18" charset="0"/>
                          </a:rPr>
                        </m:ctrlPr>
                      </m:fPr>
                      <m:num>
                        <m:r>
                          <a:rPr lang="vi-VN" sz="4200" i="1">
                            <a:effectLst/>
                            <a:ea typeface="Times New Roman" panose="02020603050405020304" pitchFamily="18" charset="0"/>
                            <a:cs typeface="Times New Roman" panose="02020603050405020304" pitchFamily="18" charset="0"/>
                          </a:rPr>
                          <m:t>1</m:t>
                        </m:r>
                      </m:num>
                      <m:den>
                        <m:r>
                          <a:rPr lang="vi-VN" sz="4200" i="1">
                            <a:effectLst/>
                            <a:ea typeface="Times New Roman" panose="02020603050405020304" pitchFamily="18" charset="0"/>
                            <a:cs typeface="Times New Roman" panose="02020603050405020304" pitchFamily="18" charset="0"/>
                          </a:rPr>
                          <m:t>2</m:t>
                        </m:r>
                      </m:den>
                    </m:f>
                  </m:oMath>
                </a14:m>
                <a:endParaRPr lang="en-US" sz="4200">
                  <a:effectLst/>
                  <a:ea typeface="Times New Roman" panose="02020603050405020304" pitchFamily="18" charset="0"/>
                </a:endParaRPr>
              </a:p>
              <a:p>
                <a:pPr marR="30480" algn="just">
                  <a:lnSpc>
                    <a:spcPct val="200000"/>
                  </a:lnSpc>
                  <a:spcBef>
                    <a:spcPts val="300"/>
                  </a:spcBef>
                  <a:spcAft>
                    <a:spcPts val="300"/>
                  </a:spcAft>
                </a:pPr>
                <a:r>
                  <a:rPr lang="vi-VN" sz="4200">
                    <a:effectLst/>
                    <a:ea typeface="Times New Roman" panose="02020603050405020304" pitchFamily="18" charset="0"/>
                    <a:cs typeface="Times New Roman" panose="02020603050405020304" pitchFamily="18" charset="0"/>
                  </a:rPr>
                  <a:t>C. </a:t>
                </a:r>
                <a14:m>
                  <m:oMath xmlns:m="http://schemas.openxmlformats.org/officeDocument/2006/math">
                    <m:f>
                      <m:fPr>
                        <m:ctrlPr>
                          <a:rPr lang="en-US" sz="4200" i="1">
                            <a:effectLst/>
                            <a:ea typeface="Times New Roman" panose="02020603050405020304" pitchFamily="18" charset="0"/>
                            <a:cs typeface="Times New Roman" panose="02020603050405020304" pitchFamily="18" charset="0"/>
                          </a:rPr>
                        </m:ctrlPr>
                      </m:fPr>
                      <m:num>
                        <m:r>
                          <a:rPr lang="vi-VN" sz="4200" i="1">
                            <a:effectLst/>
                            <a:ea typeface="Times New Roman" panose="02020603050405020304" pitchFamily="18" charset="0"/>
                            <a:cs typeface="Times New Roman" panose="02020603050405020304" pitchFamily="18" charset="0"/>
                          </a:rPr>
                          <m:t>1</m:t>
                        </m:r>
                      </m:num>
                      <m:den>
                        <m:r>
                          <a:rPr lang="vi-VN" sz="4200" i="1">
                            <a:effectLst/>
                            <a:ea typeface="Times New Roman" panose="02020603050405020304" pitchFamily="18" charset="0"/>
                            <a:cs typeface="Times New Roman" panose="02020603050405020304" pitchFamily="18" charset="0"/>
                          </a:rPr>
                          <m:t>3</m:t>
                        </m:r>
                      </m:den>
                    </m:f>
                  </m:oMath>
                </a14:m>
                <a:r>
                  <a:rPr lang="en-US" sz="4200" smtClean="0">
                    <a:effectLst/>
                    <a:ea typeface="Times New Roman" panose="02020603050405020304" pitchFamily="18" charset="0"/>
                    <a:cs typeface="Times New Roman" panose="02020603050405020304" pitchFamily="18" charset="0"/>
                  </a:rPr>
                  <a:t>					</a:t>
                </a:r>
                <a:r>
                  <a:rPr lang="vi-VN" sz="4200" smtClean="0">
                    <a:effectLst/>
                    <a:ea typeface="Times New Roman" panose="02020603050405020304" pitchFamily="18" charset="0"/>
                    <a:cs typeface="Times New Roman" panose="02020603050405020304" pitchFamily="18" charset="0"/>
                  </a:rPr>
                  <a:t>D</a:t>
                </a:r>
                <a:r>
                  <a:rPr lang="vi-VN" sz="4200">
                    <a:effectLst/>
                    <a:ea typeface="Times New Roman" panose="02020603050405020304" pitchFamily="18" charset="0"/>
                    <a:cs typeface="Times New Roman" panose="02020603050405020304" pitchFamily="18" charset="0"/>
                  </a:rPr>
                  <a:t>. </a:t>
                </a:r>
                <a14:m>
                  <m:oMath xmlns:m="http://schemas.openxmlformats.org/officeDocument/2006/math">
                    <m:f>
                      <m:fPr>
                        <m:ctrlPr>
                          <a:rPr lang="en-US" sz="4200" i="1">
                            <a:effectLst/>
                            <a:ea typeface="Times New Roman" panose="02020603050405020304" pitchFamily="18" charset="0"/>
                            <a:cs typeface="Times New Roman" panose="02020603050405020304" pitchFamily="18" charset="0"/>
                          </a:rPr>
                        </m:ctrlPr>
                      </m:fPr>
                      <m:num>
                        <m:r>
                          <a:rPr lang="vi-VN" sz="4200" i="1">
                            <a:effectLst/>
                            <a:ea typeface="Times New Roman" panose="02020603050405020304" pitchFamily="18" charset="0"/>
                            <a:cs typeface="Times New Roman" panose="02020603050405020304" pitchFamily="18" charset="0"/>
                          </a:rPr>
                          <m:t>1</m:t>
                        </m:r>
                      </m:num>
                      <m:den>
                        <m:r>
                          <a:rPr lang="vi-VN" sz="4200" i="1">
                            <a:effectLst/>
                            <a:ea typeface="Times New Roman" panose="02020603050405020304" pitchFamily="18" charset="0"/>
                            <a:cs typeface="Times New Roman" panose="02020603050405020304" pitchFamily="18" charset="0"/>
                          </a:rPr>
                          <m:t>5</m:t>
                        </m:r>
                      </m:den>
                    </m:f>
                  </m:oMath>
                </a14:m>
                <a:endParaRPr lang="en-US" sz="4200">
                  <a:effectLst/>
                  <a:ea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3931803" y="5894223"/>
                <a:ext cx="7260089" cy="3897477"/>
              </a:xfrm>
              <a:prstGeom prst="rect">
                <a:avLst/>
              </a:prstGeom>
              <a:blipFill>
                <a:blip r:embed="rId3"/>
                <a:stretch>
                  <a:fillRect l="-3275"/>
                </a:stretch>
              </a:blipFill>
            </p:spPr>
            <p:txBody>
              <a:bodyPr/>
              <a:lstStyle/>
              <a:p>
                <a:r>
                  <a:rPr lang="en-US">
                    <a:noFill/>
                  </a:rPr>
                  <a:t> </a:t>
                </a:r>
              </a:p>
            </p:txBody>
          </p:sp>
        </mc:Fallback>
      </mc:AlternateContent>
      <p:sp>
        <p:nvSpPr>
          <p:cNvPr id="20" name="Rectangle 19"/>
          <p:cNvSpPr/>
          <p:nvPr/>
        </p:nvSpPr>
        <p:spPr>
          <a:xfrm>
            <a:off x="6529761" y="462271"/>
            <a:ext cx="5272598" cy="1557029"/>
          </a:xfrm>
          <a:prstGeom prst="rect">
            <a:avLst/>
          </a:prstGeom>
        </p:spPr>
        <p:txBody>
          <a:bodyPr wrap="none">
            <a:spAutoFit/>
          </a:bodyPr>
          <a:lstStyle/>
          <a:p>
            <a:pPr marL="0" marR="0" lvl="0" indent="0" algn="ctr" defTabSz="914400" rtl="0" eaLnBrk="1" fontAlgn="auto" latinLnBrk="0" hangingPunct="1">
              <a:lnSpc>
                <a:spcPct val="156316"/>
              </a:lnSpc>
              <a:spcBef>
                <a:spcPts val="0"/>
              </a:spcBef>
              <a:spcAft>
                <a:spcPts val="0"/>
              </a:spcAft>
              <a:buClrTx/>
              <a:buSzTx/>
              <a:buFontTx/>
              <a:buNone/>
              <a:tabLst/>
              <a:defRPr/>
            </a:pPr>
            <a:r>
              <a:rPr kumimoji="0" lang="en-US" sz="7000" b="1" i="0" u="none" strike="noStrike" kern="1200" cap="none" spc="0" normalizeH="0" baseline="0" noProof="0" smtClean="0">
                <a:ln>
                  <a:noFill/>
                </a:ln>
                <a:solidFill>
                  <a:srgbClr val="C00000"/>
                </a:solidFill>
                <a:effectLst/>
                <a:uLnTx/>
                <a:uFillTx/>
                <a:latin typeface="Arial"/>
                <a:ea typeface="Arial"/>
                <a:cs typeface="Arial"/>
                <a:sym typeface="Arial"/>
              </a:rPr>
              <a:t>LUYỆN TẬP</a:t>
            </a:r>
            <a:endParaRPr kumimoji="0" lang="en-US" sz="7000" b="1" i="0" u="none" strike="noStrike" kern="1200" cap="none" spc="0" normalizeH="0" baseline="0" noProof="0" dirty="0">
              <a:ln>
                <a:noFill/>
              </a:ln>
              <a:solidFill>
                <a:srgbClr val="C00000"/>
              </a:solidFill>
              <a:effectLst/>
              <a:uLnTx/>
              <a:uFillTx/>
              <a:latin typeface="Arial"/>
              <a:ea typeface="Arial"/>
              <a:cs typeface="Arial"/>
              <a:sym typeface="Arial"/>
            </a:endParaRPr>
          </a:p>
        </p:txBody>
      </p:sp>
      <p:sp>
        <p:nvSpPr>
          <p:cNvPr id="12" name="Oval 11"/>
          <p:cNvSpPr/>
          <p:nvPr/>
        </p:nvSpPr>
        <p:spPr>
          <a:xfrm>
            <a:off x="3733800" y="6663490"/>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66841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2" name="Group 2"/>
          <p:cNvGrpSpPr/>
          <p:nvPr/>
        </p:nvGrpSpPr>
        <p:grpSpPr>
          <a:xfrm>
            <a:off x="517358" y="543214"/>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16" name="Group 15"/>
          <p:cNvGrpSpPr/>
          <p:nvPr/>
        </p:nvGrpSpPr>
        <p:grpSpPr>
          <a:xfrm>
            <a:off x="5473586" y="2412221"/>
            <a:ext cx="7384944" cy="1131079"/>
            <a:chOff x="-4303939" y="172627"/>
            <a:chExt cx="14290592" cy="1131079"/>
          </a:xfrm>
        </p:grpSpPr>
        <p:sp>
          <p:nvSpPr>
            <p:cNvPr id="17" name="Rectangle 16"/>
            <p:cNvSpPr/>
            <p:nvPr/>
          </p:nvSpPr>
          <p:spPr>
            <a:xfrm>
              <a:off x="-4303939" y="190500"/>
              <a:ext cx="14290592"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3789410" y="172627"/>
              <a:ext cx="13261534"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CÂU HỎI TRẮC </a:t>
              </a: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5"/>
          <p:cNvPicPr>
            <a:picLocks noChangeAspect="1"/>
          </p:cNvPicPr>
          <p:nvPr/>
        </p:nvPicPr>
        <p:blipFill>
          <a:blip r:embed="rId2"/>
          <a:srcRect/>
          <a:stretch>
            <a:fillRect/>
          </a:stretch>
        </p:blipFill>
        <p:spPr>
          <a:xfrm>
            <a:off x="15544800" y="891381"/>
            <a:ext cx="1695511" cy="2833725"/>
          </a:xfrm>
          <a:prstGeom prst="rect">
            <a:avLst/>
          </a:prstGeom>
        </p:spPr>
      </p:pic>
      <p:sp>
        <p:nvSpPr>
          <p:cNvPr id="5" name="Rectangle 4"/>
          <p:cNvSpPr/>
          <p:nvPr/>
        </p:nvSpPr>
        <p:spPr>
          <a:xfrm>
            <a:off x="1325509" y="3848100"/>
            <a:ext cx="15637042" cy="861133"/>
          </a:xfrm>
          <a:prstGeom prst="rect">
            <a:avLst/>
          </a:prstGeom>
        </p:spPr>
        <p:txBody>
          <a:bodyPr wrap="square">
            <a:spAutoFit/>
          </a:bodyPr>
          <a:lstStyle/>
          <a:p>
            <a:pPr marR="30480" lvl="0" algn="ctr">
              <a:lnSpc>
                <a:spcPct val="150000"/>
              </a:lnSpc>
            </a:pPr>
            <a:r>
              <a:rPr lang="vi-VN" sz="3800" b="1">
                <a:solidFill>
                  <a:prstClr val="black"/>
                </a:solidFill>
                <a:ea typeface="Times New Roman" panose="02020603050405020304" pitchFamily="18" charset="0"/>
                <a:cs typeface="Arial" panose="020B0604020202020204" pitchFamily="34" charset="0"/>
              </a:rPr>
              <a:t>Câu 4. </a:t>
            </a:r>
            <a:r>
              <a:rPr lang="vi-VN" sz="3800">
                <a:solidFill>
                  <a:prstClr val="black"/>
                </a:solidFill>
                <a:ea typeface="Times New Roman" panose="02020603050405020304" pitchFamily="18" charset="0"/>
                <a:cs typeface="Arial" panose="020B0604020202020204" pitchFamily="34" charset="0"/>
              </a:rPr>
              <a:t>Gieo một con xúc sắc 6 mặt 50 lần ta được kết quả như sau</a:t>
            </a:r>
            <a:endParaRPr kumimoji="0" lang="en-US" sz="38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2743200" y="8682216"/>
            <a:ext cx="13419221" cy="1261884"/>
          </a:xfrm>
          <a:prstGeom prst="rect">
            <a:avLst/>
          </a:prstGeom>
        </p:spPr>
        <p:txBody>
          <a:bodyPr wrap="square">
            <a:spAutoFit/>
          </a:bodyPr>
          <a:lstStyle/>
          <a:p>
            <a:pPr marR="30480" lvl="0" algn="just">
              <a:lnSpc>
                <a:spcPct val="200000"/>
              </a:lnSpc>
              <a:spcBef>
                <a:spcPts val="300"/>
              </a:spcBef>
              <a:spcAft>
                <a:spcPts val="300"/>
              </a:spcAft>
            </a:pPr>
            <a:r>
              <a:rPr lang="vi-VN" sz="3800">
                <a:solidFill>
                  <a:prstClr val="black"/>
                </a:solidFill>
                <a:ea typeface="Times New Roman" panose="02020603050405020304" pitchFamily="18" charset="0"/>
                <a:cs typeface="Times New Roman" panose="02020603050405020304" pitchFamily="18" charset="0"/>
              </a:rPr>
              <a:t>A</a:t>
            </a:r>
            <a:r>
              <a:rPr lang="vi-VN" sz="3800">
                <a:solidFill>
                  <a:prstClr val="black"/>
                </a:solidFill>
                <a:ea typeface="Times New Roman" panose="02020603050405020304" pitchFamily="18" charset="0"/>
                <a:cs typeface="Times New Roman" panose="02020603050405020304" pitchFamily="18" charset="0"/>
              </a:rPr>
              <a:t>. </a:t>
            </a:r>
            <a:r>
              <a:rPr lang="vi-VN" sz="3800" smtClean="0">
                <a:solidFill>
                  <a:prstClr val="black"/>
                </a:solidFill>
                <a:ea typeface="Times New Roman" panose="02020603050405020304" pitchFamily="18" charset="0"/>
                <a:cs typeface="Times New Roman" panose="02020603050405020304" pitchFamily="18" charset="0"/>
              </a:rPr>
              <a:t>0,21</a:t>
            </a:r>
            <a:r>
              <a:rPr lang="en-US" sz="3800" smtClean="0">
                <a:solidFill>
                  <a:prstClr val="black"/>
                </a:solidFill>
                <a:ea typeface="Times New Roman" panose="02020603050405020304" pitchFamily="18" charset="0"/>
                <a:cs typeface="Times New Roman" panose="02020603050405020304" pitchFamily="18" charset="0"/>
              </a:rPr>
              <a:t>			</a:t>
            </a:r>
            <a:r>
              <a:rPr lang="vi-VN" sz="3800" smtClean="0">
                <a:solidFill>
                  <a:prstClr val="black"/>
                </a:solidFill>
                <a:ea typeface="Times New Roman" panose="02020603050405020304" pitchFamily="18" charset="0"/>
                <a:cs typeface="Times New Roman" panose="02020603050405020304" pitchFamily="18" charset="0"/>
              </a:rPr>
              <a:t>B</a:t>
            </a:r>
            <a:r>
              <a:rPr lang="vi-VN" sz="3800">
                <a:solidFill>
                  <a:prstClr val="black"/>
                </a:solidFill>
                <a:ea typeface="Times New Roman" panose="02020603050405020304" pitchFamily="18" charset="0"/>
                <a:cs typeface="Times New Roman" panose="02020603050405020304" pitchFamily="18" charset="0"/>
              </a:rPr>
              <a:t>. </a:t>
            </a:r>
            <a:r>
              <a:rPr lang="vi-VN" sz="3800" smtClean="0">
                <a:solidFill>
                  <a:prstClr val="black"/>
                </a:solidFill>
                <a:ea typeface="Times New Roman" panose="02020603050405020304" pitchFamily="18" charset="0"/>
                <a:cs typeface="Times New Roman" panose="02020603050405020304" pitchFamily="18" charset="0"/>
              </a:rPr>
              <a:t>0,44</a:t>
            </a:r>
            <a:r>
              <a:rPr lang="en-US" sz="3800" smtClean="0">
                <a:solidFill>
                  <a:prstClr val="black"/>
                </a:solidFill>
                <a:ea typeface="Times New Roman" panose="02020603050405020304" pitchFamily="18" charset="0"/>
                <a:cs typeface="Times New Roman" panose="02020603050405020304" pitchFamily="18" charset="0"/>
              </a:rPr>
              <a:t>			</a:t>
            </a:r>
            <a:r>
              <a:rPr lang="vi-VN" sz="3800" smtClean="0">
                <a:solidFill>
                  <a:prstClr val="black"/>
                </a:solidFill>
                <a:ea typeface="Times New Roman" panose="02020603050405020304" pitchFamily="18" charset="0"/>
                <a:cs typeface="Times New Roman" panose="02020603050405020304" pitchFamily="18" charset="0"/>
              </a:rPr>
              <a:t>C</a:t>
            </a:r>
            <a:r>
              <a:rPr lang="vi-VN" sz="3800">
                <a:solidFill>
                  <a:prstClr val="black"/>
                </a:solidFill>
                <a:ea typeface="Times New Roman" panose="02020603050405020304" pitchFamily="18" charset="0"/>
                <a:cs typeface="Times New Roman" panose="02020603050405020304" pitchFamily="18" charset="0"/>
              </a:rPr>
              <a:t>. </a:t>
            </a:r>
            <a:r>
              <a:rPr lang="vi-VN" sz="3800" smtClean="0">
                <a:solidFill>
                  <a:prstClr val="black"/>
                </a:solidFill>
                <a:ea typeface="Times New Roman" panose="02020603050405020304" pitchFamily="18" charset="0"/>
                <a:cs typeface="Times New Roman" panose="02020603050405020304" pitchFamily="18" charset="0"/>
              </a:rPr>
              <a:t>0,42</a:t>
            </a:r>
            <a:r>
              <a:rPr lang="en-US" sz="3800" smtClean="0">
                <a:solidFill>
                  <a:prstClr val="black"/>
                </a:solidFill>
                <a:ea typeface="Times New Roman" panose="02020603050405020304" pitchFamily="18" charset="0"/>
                <a:cs typeface="Times New Roman" panose="02020603050405020304" pitchFamily="18" charset="0"/>
              </a:rPr>
              <a:t>			</a:t>
            </a:r>
            <a:r>
              <a:rPr lang="vi-VN" sz="3800" smtClean="0">
                <a:solidFill>
                  <a:prstClr val="black"/>
                </a:solidFill>
                <a:ea typeface="Times New Roman" panose="02020603050405020304" pitchFamily="18" charset="0"/>
                <a:cs typeface="Times New Roman" panose="02020603050405020304" pitchFamily="18" charset="0"/>
              </a:rPr>
              <a:t>D</a:t>
            </a:r>
            <a:r>
              <a:rPr lang="vi-VN" sz="3800">
                <a:solidFill>
                  <a:prstClr val="black"/>
                </a:solidFill>
                <a:ea typeface="Times New Roman" panose="02020603050405020304" pitchFamily="18" charset="0"/>
                <a:cs typeface="Times New Roman" panose="02020603050405020304" pitchFamily="18" charset="0"/>
              </a:rPr>
              <a:t>. 0,18</a:t>
            </a:r>
            <a:endParaRPr lang="vi-VN" sz="3800">
              <a:solidFill>
                <a:prstClr val="black"/>
              </a:solidFill>
              <a:ea typeface="Times New Roman" panose="02020603050405020304" pitchFamily="18" charset="0"/>
              <a:cs typeface="Times New Roman" panose="02020603050405020304" pitchFamily="18" charset="0"/>
            </a:endParaRPr>
          </a:p>
        </p:txBody>
      </p:sp>
      <p:sp>
        <p:nvSpPr>
          <p:cNvPr id="20" name="Rectangle 19"/>
          <p:cNvSpPr/>
          <p:nvPr/>
        </p:nvSpPr>
        <p:spPr>
          <a:xfrm>
            <a:off x="6529761" y="462271"/>
            <a:ext cx="5272598" cy="1557029"/>
          </a:xfrm>
          <a:prstGeom prst="rect">
            <a:avLst/>
          </a:prstGeom>
        </p:spPr>
        <p:txBody>
          <a:bodyPr wrap="none">
            <a:spAutoFit/>
          </a:bodyPr>
          <a:lstStyle/>
          <a:p>
            <a:pPr marL="0" marR="0" lvl="0" indent="0" algn="ctr" defTabSz="914400" rtl="0" eaLnBrk="1" fontAlgn="auto" latinLnBrk="0" hangingPunct="1">
              <a:lnSpc>
                <a:spcPct val="156316"/>
              </a:lnSpc>
              <a:spcBef>
                <a:spcPts val="0"/>
              </a:spcBef>
              <a:spcAft>
                <a:spcPts val="0"/>
              </a:spcAft>
              <a:buClrTx/>
              <a:buSzTx/>
              <a:buFontTx/>
              <a:buNone/>
              <a:tabLst/>
              <a:defRPr/>
            </a:pPr>
            <a:r>
              <a:rPr kumimoji="0" lang="en-US" sz="7000" b="1" i="0" u="none" strike="noStrike" kern="1200" cap="none" spc="0" normalizeH="0" baseline="0" noProof="0" smtClean="0">
                <a:ln>
                  <a:noFill/>
                </a:ln>
                <a:solidFill>
                  <a:srgbClr val="C00000"/>
                </a:solidFill>
                <a:effectLst/>
                <a:uLnTx/>
                <a:uFillTx/>
                <a:latin typeface="Arial"/>
                <a:ea typeface="Arial"/>
                <a:cs typeface="Arial"/>
                <a:sym typeface="Arial"/>
              </a:rPr>
              <a:t>LUYỆN TẬP</a:t>
            </a:r>
            <a:endParaRPr kumimoji="0" lang="en-US" sz="7000" b="1" i="0" u="none" strike="noStrike" kern="1200" cap="none" spc="0" normalizeH="0" baseline="0" noProof="0" dirty="0">
              <a:ln>
                <a:noFill/>
              </a:ln>
              <a:solidFill>
                <a:srgbClr val="C00000"/>
              </a:solidFill>
              <a:effectLst/>
              <a:uLnTx/>
              <a:uFillTx/>
              <a:latin typeface="Arial"/>
              <a:ea typeface="Arial"/>
              <a:cs typeface="Arial"/>
              <a:sym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1349749305"/>
              </p:ext>
            </p:extLst>
          </p:nvPr>
        </p:nvGraphicFramePr>
        <p:xfrm>
          <a:off x="2552732" y="5034406"/>
          <a:ext cx="13182596" cy="1633094"/>
        </p:xfrm>
        <a:graphic>
          <a:graphicData uri="http://schemas.openxmlformats.org/drawingml/2006/table">
            <a:tbl>
              <a:tblPr firstRow="1" firstCol="1" bandRow="1"/>
              <a:tblGrid>
                <a:gridCol w="1883228">
                  <a:extLst>
                    <a:ext uri="{9D8B030D-6E8A-4147-A177-3AD203B41FA5}">
                      <a16:colId xmlns:a16="http://schemas.microsoft.com/office/drawing/2014/main" val="4073297722"/>
                    </a:ext>
                  </a:extLst>
                </a:gridCol>
                <a:gridCol w="1883228">
                  <a:extLst>
                    <a:ext uri="{9D8B030D-6E8A-4147-A177-3AD203B41FA5}">
                      <a16:colId xmlns:a16="http://schemas.microsoft.com/office/drawing/2014/main" val="2069291150"/>
                    </a:ext>
                  </a:extLst>
                </a:gridCol>
                <a:gridCol w="1883228">
                  <a:extLst>
                    <a:ext uri="{9D8B030D-6E8A-4147-A177-3AD203B41FA5}">
                      <a16:colId xmlns:a16="http://schemas.microsoft.com/office/drawing/2014/main" val="3408313663"/>
                    </a:ext>
                  </a:extLst>
                </a:gridCol>
                <a:gridCol w="1883228">
                  <a:extLst>
                    <a:ext uri="{9D8B030D-6E8A-4147-A177-3AD203B41FA5}">
                      <a16:colId xmlns:a16="http://schemas.microsoft.com/office/drawing/2014/main" val="4136421382"/>
                    </a:ext>
                  </a:extLst>
                </a:gridCol>
                <a:gridCol w="1883228">
                  <a:extLst>
                    <a:ext uri="{9D8B030D-6E8A-4147-A177-3AD203B41FA5}">
                      <a16:colId xmlns:a16="http://schemas.microsoft.com/office/drawing/2014/main" val="3592367013"/>
                    </a:ext>
                  </a:extLst>
                </a:gridCol>
                <a:gridCol w="1883228">
                  <a:extLst>
                    <a:ext uri="{9D8B030D-6E8A-4147-A177-3AD203B41FA5}">
                      <a16:colId xmlns:a16="http://schemas.microsoft.com/office/drawing/2014/main" val="2262090906"/>
                    </a:ext>
                  </a:extLst>
                </a:gridCol>
                <a:gridCol w="1883228">
                  <a:extLst>
                    <a:ext uri="{9D8B030D-6E8A-4147-A177-3AD203B41FA5}">
                      <a16:colId xmlns:a16="http://schemas.microsoft.com/office/drawing/2014/main" val="2794057002"/>
                    </a:ext>
                  </a:extLst>
                </a:gridCol>
              </a:tblGrid>
              <a:tr h="0">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Mặt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1 chấm</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2 chấm</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3 chấm</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4 chấm</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5 chấm</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6 chấm</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3198899"/>
                  </a:ext>
                </a:extLst>
              </a:tr>
              <a:tr h="0">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Số lần</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8</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7</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3</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12</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04340986"/>
                  </a:ext>
                </a:extLst>
              </a:tr>
            </a:tbl>
          </a:graphicData>
        </a:graphic>
      </p:graphicFrame>
      <p:sp>
        <p:nvSpPr>
          <p:cNvPr id="6" name="Rectangle 5"/>
          <p:cNvSpPr/>
          <p:nvPr/>
        </p:nvSpPr>
        <p:spPr>
          <a:xfrm>
            <a:off x="1981200" y="6802041"/>
            <a:ext cx="14554200" cy="1846659"/>
          </a:xfrm>
          <a:prstGeom prst="rect">
            <a:avLst/>
          </a:prstGeom>
        </p:spPr>
        <p:txBody>
          <a:bodyPr wrap="square">
            <a:spAutoFit/>
          </a:bodyPr>
          <a:lstStyle/>
          <a:p>
            <a:pPr algn="just">
              <a:lnSpc>
                <a:spcPct val="150000"/>
              </a:lnSpc>
              <a:spcBef>
                <a:spcPts val="300"/>
              </a:spcBef>
              <a:spcAft>
                <a:spcPts val="300"/>
              </a:spcAft>
            </a:pPr>
            <a:r>
              <a:rPr lang="en-US" sz="3800">
                <a:latin typeface="Arial" panose="020B0604020202020204" pitchFamily="34" charset="0"/>
                <a:ea typeface="Times New Roman" panose="02020603050405020304" pitchFamily="18" charset="0"/>
                <a:cs typeface="Arial" panose="020B0604020202020204" pitchFamily="34" charset="0"/>
              </a:rPr>
              <a:t>Hãy tính xác suất thực nghiệm của sự kiện gieo được mặt có số chấm là số lẻ trong 50 lần gieo trên</a:t>
            </a:r>
            <a:endParaRPr lang="en-US" sz="3800">
              <a:effectLst/>
              <a:latin typeface="Arial" panose="020B0604020202020204" pitchFamily="34" charset="0"/>
              <a:ea typeface="Arial" panose="020B0604020202020204" pitchFamily="34" charset="0"/>
              <a:cs typeface="Arial" panose="020B0604020202020204" pitchFamily="34" charset="0"/>
            </a:endParaRPr>
          </a:p>
        </p:txBody>
      </p:sp>
      <p:sp>
        <p:nvSpPr>
          <p:cNvPr id="14" name="Oval 13"/>
          <p:cNvSpPr/>
          <p:nvPr/>
        </p:nvSpPr>
        <p:spPr>
          <a:xfrm>
            <a:off x="9861884" y="8951683"/>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1138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2" name="Group 2"/>
          <p:cNvGrpSpPr/>
          <p:nvPr/>
        </p:nvGrpSpPr>
        <p:grpSpPr>
          <a:xfrm>
            <a:off x="517358" y="543214"/>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16" name="Group 15"/>
          <p:cNvGrpSpPr/>
          <p:nvPr/>
        </p:nvGrpSpPr>
        <p:grpSpPr>
          <a:xfrm>
            <a:off x="5473586" y="2412221"/>
            <a:ext cx="7384944" cy="1131079"/>
            <a:chOff x="-4303939" y="172627"/>
            <a:chExt cx="14290592" cy="1131079"/>
          </a:xfrm>
        </p:grpSpPr>
        <p:sp>
          <p:nvSpPr>
            <p:cNvPr id="17" name="Rectangle 16"/>
            <p:cNvSpPr/>
            <p:nvPr/>
          </p:nvSpPr>
          <p:spPr>
            <a:xfrm>
              <a:off x="-4303939" y="190500"/>
              <a:ext cx="14290592"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3789410" y="172627"/>
              <a:ext cx="13261534"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CÂU HỎI TRẮC </a:t>
              </a: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5"/>
          <p:cNvPicPr>
            <a:picLocks noChangeAspect="1"/>
          </p:cNvPicPr>
          <p:nvPr/>
        </p:nvPicPr>
        <p:blipFill>
          <a:blip r:embed="rId2"/>
          <a:srcRect/>
          <a:stretch>
            <a:fillRect/>
          </a:stretch>
        </p:blipFill>
        <p:spPr>
          <a:xfrm>
            <a:off x="14935200" y="6667500"/>
            <a:ext cx="1983235" cy="3314600"/>
          </a:xfrm>
          <a:prstGeom prst="rect">
            <a:avLst/>
          </a:prstGeom>
        </p:spPr>
      </p:pic>
      <p:sp>
        <p:nvSpPr>
          <p:cNvPr id="5" name="Rectangle 4"/>
          <p:cNvSpPr/>
          <p:nvPr/>
        </p:nvSpPr>
        <p:spPr>
          <a:xfrm>
            <a:off x="1203158" y="4042708"/>
            <a:ext cx="15925800" cy="1911549"/>
          </a:xfrm>
          <a:prstGeom prst="rect">
            <a:avLst/>
          </a:prstGeom>
        </p:spPr>
        <p:txBody>
          <a:bodyPr wrap="square">
            <a:spAutoFit/>
          </a:bodyPr>
          <a:lstStyle/>
          <a:p>
            <a:pPr marR="30480" lvl="0" algn="just">
              <a:lnSpc>
                <a:spcPct val="150000"/>
              </a:lnSpc>
            </a:pPr>
            <a:r>
              <a:rPr lang="fr-FR" sz="4200" b="1">
                <a:solidFill>
                  <a:prstClr val="black"/>
                </a:solidFill>
                <a:latin typeface="Arial" panose="020B0604020202020204" pitchFamily="34" charset="0"/>
                <a:ea typeface="Times New Roman" panose="02020603050405020304" pitchFamily="18" charset="0"/>
                <a:cs typeface="Arial" panose="020B0604020202020204" pitchFamily="34" charset="0"/>
              </a:rPr>
              <a:t>Câu 5. </a:t>
            </a:r>
            <a:r>
              <a:rPr lang="fr-FR" sz="4200">
                <a:solidFill>
                  <a:prstClr val="black"/>
                </a:solidFill>
                <a:latin typeface="Arial" panose="020B0604020202020204" pitchFamily="34" charset="0"/>
                <a:ea typeface="Times New Roman" panose="02020603050405020304" pitchFamily="18" charset="0"/>
                <a:cs typeface="Arial" panose="020B0604020202020204" pitchFamily="34" charset="0"/>
              </a:rPr>
              <a:t>Gieo một con xúc xắc 20 lần liên tiếp, có 6 lần xuất hiện mặt 3 chấm thì xác suất thực nghiệm xuất hiện mặt 3 chấm bằng:</a:t>
            </a:r>
            <a:endParaRPr kumimoji="0" lang="en-US" sz="42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3048000" y="6129764"/>
            <a:ext cx="7488689" cy="3323987"/>
          </a:xfrm>
          <a:prstGeom prst="rect">
            <a:avLst/>
          </a:prstGeom>
        </p:spPr>
        <p:txBody>
          <a:bodyPr wrap="square">
            <a:spAutoFit/>
          </a:bodyPr>
          <a:lstStyle/>
          <a:p>
            <a:pPr marR="30480" lvl="0" algn="just">
              <a:lnSpc>
                <a:spcPct val="250000"/>
              </a:lnSpc>
            </a:pP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A</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smtClean="0">
                <a:solidFill>
                  <a:prstClr val="black"/>
                </a:solidFill>
                <a:latin typeface="Arial" panose="020B0604020202020204" pitchFamily="34" charset="0"/>
                <a:ea typeface="Times New Roman" panose="02020603050405020304" pitchFamily="18" charset="0"/>
                <a:cs typeface="Arial" panose="020B0604020202020204" pitchFamily="34" charset="0"/>
              </a:rPr>
              <a:t>0,15				B</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 0,3</a:t>
            </a:r>
          </a:p>
          <a:p>
            <a:pPr marR="30480" lvl="0" algn="just">
              <a:lnSpc>
                <a:spcPct val="250000"/>
              </a:lnSpc>
            </a:pP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C</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smtClean="0">
                <a:solidFill>
                  <a:prstClr val="black"/>
                </a:solidFill>
                <a:latin typeface="Arial" panose="020B0604020202020204" pitchFamily="34" charset="0"/>
                <a:ea typeface="Times New Roman" panose="02020603050405020304" pitchFamily="18" charset="0"/>
                <a:cs typeface="Arial" panose="020B0604020202020204" pitchFamily="34" charset="0"/>
              </a:rPr>
              <a:t>0,6				D</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smtClean="0">
                <a:solidFill>
                  <a:prstClr val="black"/>
                </a:solidFill>
                <a:latin typeface="Arial" panose="020B0604020202020204" pitchFamily="34" charset="0"/>
                <a:ea typeface="Times New Roman" panose="02020603050405020304" pitchFamily="18" charset="0"/>
                <a:cs typeface="Arial" panose="020B0604020202020204" pitchFamily="34" charset="0"/>
              </a:rPr>
              <a:t>0,36</a:t>
            </a:r>
            <a:endParaRPr lang="en-US" sz="42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p:cNvSpPr/>
          <p:nvPr/>
        </p:nvSpPr>
        <p:spPr>
          <a:xfrm>
            <a:off x="6529761" y="462271"/>
            <a:ext cx="5272598" cy="1557029"/>
          </a:xfrm>
          <a:prstGeom prst="rect">
            <a:avLst/>
          </a:prstGeom>
        </p:spPr>
        <p:txBody>
          <a:bodyPr wrap="none">
            <a:spAutoFit/>
          </a:bodyPr>
          <a:lstStyle/>
          <a:p>
            <a:pPr marL="0" marR="0" lvl="0" indent="0" algn="ctr" defTabSz="914400" rtl="0" eaLnBrk="1" fontAlgn="auto" latinLnBrk="0" hangingPunct="1">
              <a:lnSpc>
                <a:spcPct val="156316"/>
              </a:lnSpc>
              <a:spcBef>
                <a:spcPts val="0"/>
              </a:spcBef>
              <a:spcAft>
                <a:spcPts val="0"/>
              </a:spcAft>
              <a:buClrTx/>
              <a:buSzTx/>
              <a:buFontTx/>
              <a:buNone/>
              <a:tabLst/>
              <a:defRPr/>
            </a:pPr>
            <a:r>
              <a:rPr kumimoji="0" lang="en-US" sz="7000" b="1" i="0" u="none" strike="noStrike" kern="1200" cap="none" spc="0" normalizeH="0" baseline="0" noProof="0" smtClean="0">
                <a:ln>
                  <a:noFill/>
                </a:ln>
                <a:solidFill>
                  <a:srgbClr val="C00000"/>
                </a:solidFill>
                <a:effectLst/>
                <a:uLnTx/>
                <a:uFillTx/>
                <a:latin typeface="Arial"/>
                <a:ea typeface="Arial"/>
                <a:cs typeface="Arial"/>
                <a:sym typeface="Arial"/>
              </a:rPr>
              <a:t>LUYỆN TẬP</a:t>
            </a:r>
            <a:endParaRPr kumimoji="0" lang="en-US" sz="7000" b="1" i="0" u="none" strike="noStrike" kern="1200" cap="none" spc="0" normalizeH="0" baseline="0" noProof="0" dirty="0">
              <a:ln>
                <a:noFill/>
              </a:ln>
              <a:solidFill>
                <a:srgbClr val="C00000"/>
              </a:solidFill>
              <a:effectLst/>
              <a:uLnTx/>
              <a:uFillTx/>
              <a:latin typeface="Arial"/>
              <a:ea typeface="Arial"/>
              <a:cs typeface="Arial"/>
              <a:sym typeface="Arial"/>
            </a:endParaRPr>
          </a:p>
        </p:txBody>
      </p:sp>
      <p:sp>
        <p:nvSpPr>
          <p:cNvPr id="12" name="Oval 11"/>
          <p:cNvSpPr/>
          <p:nvPr/>
        </p:nvSpPr>
        <p:spPr>
          <a:xfrm>
            <a:off x="7435516" y="6741694"/>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36563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sp>
        <p:nvSpPr>
          <p:cNvPr id="11" name="Rounded Rectangle 10"/>
          <p:cNvSpPr/>
          <p:nvPr/>
        </p:nvSpPr>
        <p:spPr>
          <a:xfrm>
            <a:off x="380999" y="266700"/>
            <a:ext cx="17572143" cy="9677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12"/>
          <p:cNvSpPr/>
          <p:nvPr/>
        </p:nvSpPr>
        <p:spPr>
          <a:xfrm>
            <a:off x="8505283" y="5372100"/>
            <a:ext cx="1323573" cy="762000"/>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2">
            <a:duotone>
              <a:schemeClr val="accent1">
                <a:shade val="45000"/>
                <a:satMod val="135000"/>
              </a:schemeClr>
              <a:prstClr val="white"/>
            </a:duotone>
          </a:blip>
          <a:stretch>
            <a:fillRect/>
          </a:stretch>
        </p:blipFill>
        <p:spPr>
          <a:xfrm>
            <a:off x="16376984" y="2400300"/>
            <a:ext cx="1815931" cy="1600200"/>
          </a:xfrm>
          <a:prstGeom prst="rect">
            <a:avLst/>
          </a:prstGeom>
        </p:spPr>
      </p:pic>
      <p:pic>
        <p:nvPicPr>
          <p:cNvPr id="20" name="Picture 19"/>
          <p:cNvPicPr>
            <a:picLocks noChangeAspect="1"/>
          </p:cNvPicPr>
          <p:nvPr/>
        </p:nvPicPr>
        <p:blipFill>
          <a:blip r:embed="rId3"/>
          <a:stretch>
            <a:fillRect/>
          </a:stretch>
        </p:blipFill>
        <p:spPr>
          <a:xfrm rot="18023162">
            <a:off x="16144442" y="7528896"/>
            <a:ext cx="2397161" cy="1834563"/>
          </a:xfrm>
          <a:prstGeom prst="rect">
            <a:avLst/>
          </a:prstGeom>
        </p:spPr>
      </p:pic>
      <mc:AlternateContent xmlns:mc="http://schemas.openxmlformats.org/markup-compatibility/2006">
        <mc:Choice xmlns:a14="http://schemas.microsoft.com/office/drawing/2010/main" Requires="a14">
          <p:sp>
            <p:nvSpPr>
              <p:cNvPr id="2" name="Rectangle 1"/>
              <p:cNvSpPr>
                <a:spLocks noChangeArrowheads="1"/>
              </p:cNvSpPr>
              <p:nvPr/>
            </p:nvSpPr>
            <p:spPr bwMode="auto">
              <a:xfrm>
                <a:off x="1014063" y="457822"/>
                <a:ext cx="16359537" cy="44135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eaLnBrk="1" fontAlgn="auto" hangingPunct="1">
                  <a:lnSpc>
                    <a:spcPct val="130000"/>
                  </a:lnSpc>
                  <a:spcBef>
                    <a:spcPts val="0"/>
                  </a:spcBef>
                  <a:spcAft>
                    <a:spcPts val="0"/>
                  </a:spcAft>
                </a:pPr>
                <a:r>
                  <a:rPr lang="en-US" sz="3600" b="1">
                    <a:solidFill>
                      <a:srgbClr val="1F497D"/>
                    </a:solidFill>
                    <a:cs typeface="Arial" panose="020B0604020202020204" pitchFamily="34" charset="0"/>
                  </a:rPr>
                  <a:t>Bài 8.14 (SGK </a:t>
                </a:r>
                <a:r>
                  <a:rPr lang="en-US" sz="3600" b="1">
                    <a:solidFill>
                      <a:srgbClr val="1F497D"/>
                    </a:solidFill>
                    <a:cs typeface="Arial" panose="020B0604020202020204" pitchFamily="34" charset="0"/>
                  </a:rPr>
                  <a:t>– </a:t>
                </a:r>
                <a:r>
                  <a:rPr lang="en-US" sz="3600" b="1" smtClean="0">
                    <a:solidFill>
                      <a:srgbClr val="1F497D"/>
                    </a:solidFill>
                    <a:cs typeface="Arial" panose="020B0604020202020204" pitchFamily="34" charset="0"/>
                  </a:rPr>
                  <a:t>tr75) </a:t>
                </a:r>
                <a:r>
                  <a:rPr lang="en-US" altLang="en-US" sz="3600" smtClean="0">
                    <a:solidFill>
                      <a:srgbClr val="000000"/>
                    </a:solidFill>
                    <a:cs typeface="Arial" panose="020B0604020202020204" pitchFamily="34" charset="0"/>
                  </a:rPr>
                  <a:t>Gieo </a:t>
                </a:r>
                <a:r>
                  <a:rPr lang="en-US" altLang="en-US" sz="3600">
                    <a:solidFill>
                      <a:srgbClr val="000000"/>
                    </a:solidFill>
                    <a:cs typeface="Arial" panose="020B0604020202020204" pitchFamily="34" charset="0"/>
                  </a:rPr>
                  <a:t>một con xúc xắc cân đối. Tính xác suất của biến cố </a:t>
                </a:r>
                <a:r>
                  <a:rPr lang="en-US" altLang="en-US" sz="3600">
                    <a:solidFill>
                      <a:srgbClr val="000000"/>
                    </a:solidFill>
                    <a:cs typeface="Arial" panose="020B0604020202020204" pitchFamily="34" charset="0"/>
                  </a:rPr>
                  <a:t>sau</a:t>
                </a:r>
                <a:r>
                  <a:rPr lang="en-US" altLang="en-US" sz="3600" smtClean="0">
                    <a:solidFill>
                      <a:srgbClr val="000000"/>
                    </a:solidFill>
                    <a:cs typeface="Arial" panose="020B0604020202020204" pitchFamily="34" charset="0"/>
                  </a:rPr>
                  <a:t>:</a:t>
                </a:r>
              </a:p>
              <a:p>
                <a:pPr lvl="0" eaLnBrk="1" fontAlgn="auto" hangingPunct="1">
                  <a:lnSpc>
                    <a:spcPct val="130000"/>
                  </a:lnSpc>
                  <a:spcBef>
                    <a:spcPts val="0"/>
                  </a:spcBef>
                  <a:spcAft>
                    <a:spcPts val="0"/>
                  </a:spcAft>
                </a:pPr>
                <a:r>
                  <a:rPr lang="vi-VN" altLang="en-US" sz="3600">
                    <a:cs typeface="Arial" panose="020B0604020202020204" pitchFamily="34" charset="0"/>
                  </a:rPr>
                  <a:t>a)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𝐴</m:t>
                    </m:r>
                  </m:oMath>
                </a14:m>
                <a:r>
                  <a:rPr lang="vi-VN" altLang="en-US" sz="3600">
                    <a:cs typeface="Arial" panose="020B0604020202020204" pitchFamily="34" charset="0"/>
                  </a:rPr>
                  <a:t>: "Số chấm xuất hiện trên con xúc xắc khác </a:t>
                </a:r>
                <a:r>
                  <a:rPr lang="vi-VN" altLang="en-US" sz="3600">
                    <a:cs typeface="Arial" panose="020B0604020202020204" pitchFamily="34" charset="0"/>
                  </a:rPr>
                  <a:t>6</a:t>
                </a:r>
                <a:r>
                  <a:rPr lang="vi-VN" altLang="en-US" sz="3600" smtClean="0">
                    <a:cs typeface="Arial" panose="020B0604020202020204" pitchFamily="34" charset="0"/>
                  </a:rPr>
                  <a:t>";</a:t>
                </a:r>
                <a:endParaRPr lang="vi-VN" altLang="en-US" sz="3600">
                  <a:cs typeface="Arial" panose="020B0604020202020204" pitchFamily="34" charset="0"/>
                </a:endParaRPr>
              </a:p>
              <a:p>
                <a:pPr lvl="0" eaLnBrk="1" fontAlgn="auto" hangingPunct="1">
                  <a:lnSpc>
                    <a:spcPct val="130000"/>
                  </a:lnSpc>
                  <a:spcBef>
                    <a:spcPts val="0"/>
                  </a:spcBef>
                  <a:spcAft>
                    <a:spcPts val="0"/>
                  </a:spcAft>
                </a:pPr>
                <a:r>
                  <a:rPr lang="vi-VN" altLang="en-US" sz="3600">
                    <a:cs typeface="Arial" panose="020B0604020202020204" pitchFamily="34" charset="0"/>
                  </a:rPr>
                  <a:t>b)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𝐵</m:t>
                    </m:r>
                  </m:oMath>
                </a14:m>
                <a:r>
                  <a:rPr lang="vi-VN" altLang="en-US" sz="3600">
                    <a:cs typeface="Arial" panose="020B0604020202020204" pitchFamily="34" charset="0"/>
                  </a:rPr>
                  <a:t>: "Số chấm xuất hiện trên con xúc xắc bé hơn </a:t>
                </a:r>
                <a:r>
                  <a:rPr lang="vi-VN" altLang="en-US" sz="3600">
                    <a:cs typeface="Arial" panose="020B0604020202020204" pitchFamily="34" charset="0"/>
                  </a:rPr>
                  <a:t>3</a:t>
                </a:r>
                <a:r>
                  <a:rPr lang="vi-VN" altLang="en-US" sz="3600" smtClean="0">
                    <a:cs typeface="Arial" panose="020B0604020202020204" pitchFamily="34" charset="0"/>
                  </a:rPr>
                  <a:t>";</a:t>
                </a:r>
                <a:endParaRPr lang="vi-VN" altLang="en-US" sz="3600">
                  <a:cs typeface="Arial" panose="020B0604020202020204" pitchFamily="34" charset="0"/>
                </a:endParaRPr>
              </a:p>
              <a:p>
                <a:pPr lvl="0" eaLnBrk="1" fontAlgn="auto" hangingPunct="1">
                  <a:lnSpc>
                    <a:spcPct val="130000"/>
                  </a:lnSpc>
                  <a:spcBef>
                    <a:spcPts val="0"/>
                  </a:spcBef>
                  <a:spcAft>
                    <a:spcPts val="0"/>
                  </a:spcAft>
                </a:pPr>
                <a:r>
                  <a:rPr lang="vi-VN" altLang="en-US" sz="3600">
                    <a:cs typeface="Arial" panose="020B0604020202020204" pitchFamily="34" charset="0"/>
                  </a:rPr>
                  <a:t>c)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𝐶</m:t>
                    </m:r>
                  </m:oMath>
                </a14:m>
                <a:r>
                  <a:rPr lang="vi-VN" altLang="en-US" sz="3600">
                    <a:cs typeface="Arial" panose="020B0604020202020204" pitchFamily="34" charset="0"/>
                  </a:rPr>
                  <a:t>: "Số chấm xuất hiện trên con xúc xắc lớn hơn </a:t>
                </a:r>
                <a:r>
                  <a:rPr lang="vi-VN" altLang="en-US" sz="3600">
                    <a:cs typeface="Arial" panose="020B0604020202020204" pitchFamily="34" charset="0"/>
                  </a:rPr>
                  <a:t>2</a:t>
                </a:r>
                <a:r>
                  <a:rPr lang="vi-VN" altLang="en-US" sz="3600" smtClean="0">
                    <a:cs typeface="Arial" panose="020B0604020202020204" pitchFamily="34" charset="0"/>
                  </a:rPr>
                  <a:t>";</a:t>
                </a:r>
                <a:endParaRPr lang="vi-VN" altLang="en-US" sz="3600">
                  <a:cs typeface="Arial" panose="020B0604020202020204" pitchFamily="34" charset="0"/>
                </a:endParaRPr>
              </a:p>
              <a:p>
                <a:pPr lvl="0" eaLnBrk="1" fontAlgn="auto" hangingPunct="1">
                  <a:lnSpc>
                    <a:spcPct val="130000"/>
                  </a:lnSpc>
                  <a:spcBef>
                    <a:spcPts val="0"/>
                  </a:spcBef>
                  <a:spcAft>
                    <a:spcPts val="0"/>
                  </a:spcAft>
                </a:pPr>
                <a:r>
                  <a:rPr lang="vi-VN" altLang="en-US" sz="3600">
                    <a:cs typeface="Arial" panose="020B0604020202020204" pitchFamily="34" charset="0"/>
                  </a:rPr>
                  <a:t>d)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𝐷</m:t>
                    </m:r>
                  </m:oMath>
                </a14:m>
                <a:r>
                  <a:rPr lang="vi-VN" altLang="en-US" sz="3600">
                    <a:cs typeface="Arial" panose="020B0604020202020204" pitchFamily="34" charset="0"/>
                  </a:rPr>
                  <a:t>: "Số chấm xuất hiện trên con xúc xắc là số nguyên tố".</a:t>
                </a:r>
                <a:endParaRPr kumimoji="0" lang="en-US" altLang="en-US" sz="3600" b="0" i="0" u="none" strike="noStrike" cap="none" normalizeH="0" baseline="0" smtClean="0">
                  <a:ln>
                    <a:noFill/>
                  </a:ln>
                  <a:solidFill>
                    <a:schemeClr val="tx1"/>
                  </a:solidFill>
                  <a:effectLst/>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bwMode="auto">
              <a:xfrm>
                <a:off x="1014063" y="457822"/>
                <a:ext cx="16359537" cy="4413516"/>
              </a:xfrm>
              <a:prstGeom prst="rect">
                <a:avLst/>
              </a:prstGeom>
              <a:blipFill>
                <a:blip r:embed="rId4"/>
                <a:stretch>
                  <a:fillRect l="-1118" r="-1267" b="-317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1447800" y="6495798"/>
                <a:ext cx="14929184" cy="3295902"/>
              </a:xfrm>
              <a:prstGeom prst="rect">
                <a:avLst/>
              </a:prstGeom>
            </p:spPr>
            <p:txBody>
              <a:bodyPr wrap="square">
                <a:spAutoFit/>
              </a:bodyPr>
              <a:lstStyle/>
              <a:p>
                <a:pPr algn="just">
                  <a:lnSpc>
                    <a:spcPct val="150000"/>
                  </a:lnSpc>
                </a:pPr>
                <a:r>
                  <a:rPr lang="fr-FR" sz="3600" smtClean="0">
                    <a:latin typeface="Arial" panose="020B0604020202020204" pitchFamily="34" charset="0"/>
                    <a:ea typeface="Calibri" panose="020F0502020204030204" pitchFamily="34" charset="0"/>
                    <a:cs typeface="Arial" panose="020B0604020202020204" pitchFamily="34" charset="0"/>
                  </a:rPr>
                  <a:t>- Có 6 kết quả có thể, đồng khả năng là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1;2;3;4;5;6</m:t>
                    </m:r>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Calibri" panose="020F0502020204030204" pitchFamily="34" charset="0"/>
                    <a:cs typeface="Arial" panose="020B0604020202020204" pitchFamily="34" charset="0"/>
                  </a:rPr>
                  <a:t>a) Có 5 kết quả thuận lợi cho biến cố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360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1;2;3;4;5</m:t>
                    </m:r>
                    <m:r>
                      <a:rPr lang="en-US" sz="3600">
                        <a:latin typeface="Cambria Math" panose="02040503050406030204" pitchFamily="18" charset="0"/>
                        <a:ea typeface="Calibri" panose="020F0502020204030204" pitchFamily="34" charset="0"/>
                        <a:cs typeface="Times New Roman" panose="02020603050405020304" pitchFamily="18" charset="0"/>
                      </a:rPr>
                      <m:t>⇒</m:t>
                    </m:r>
                    <m:r>
                      <a:rPr lang="en-US" sz="3600" i="1">
                        <a:latin typeface="Cambria Math" panose="02040503050406030204" pitchFamily="18" charset="0"/>
                        <a:ea typeface="Calibri" panose="020F0502020204030204" pitchFamily="34" charset="0"/>
                        <a:cs typeface="Times New Roman" panose="02020603050405020304" pitchFamily="18" charset="0"/>
                      </a:rPr>
                      <m:t> </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e>
                    </m:d>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5</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6</m:t>
                        </m:r>
                      </m:den>
                    </m:f>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Calibri" panose="020F0502020204030204" pitchFamily="34" charset="0"/>
                    <a:cs typeface="Arial" panose="020B0604020202020204" pitchFamily="34" charset="0"/>
                  </a:rPr>
                  <a:t>b) Có 2 kết quả thuận lợi cho biến cố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360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1;2</m:t>
                    </m:r>
                  </m:oMath>
                </a14:m>
                <a:r>
                  <a:rPr lang="fr-FR" sz="36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e>
                    </m:d>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6</m:t>
                        </m:r>
                      </m:den>
                    </m:f>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447800" y="6495798"/>
                <a:ext cx="14929184" cy="3295902"/>
              </a:xfrm>
              <a:prstGeom prst="rect">
                <a:avLst/>
              </a:prstGeom>
              <a:blipFill>
                <a:blip r:embed="rId5"/>
                <a:stretch>
                  <a:fillRect l="-1266"/>
                </a:stretch>
              </a:blipFill>
            </p:spPr>
            <p:txBody>
              <a:bodyPr/>
              <a:lstStyle/>
              <a:p>
                <a:r>
                  <a:rPr lang="en-US">
                    <a:noFill/>
                  </a:rPr>
                  <a:t> </a:t>
                </a:r>
              </a:p>
            </p:txBody>
          </p:sp>
        </mc:Fallback>
      </mc:AlternateContent>
    </p:spTree>
    <p:extLst>
      <p:ext uri="{BB962C8B-B14F-4D97-AF65-F5344CB8AC3E}">
        <p14:creationId xmlns:p14="http://schemas.microsoft.com/office/powerpoint/2010/main" val="3983998879"/>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left)">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up)">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sp>
        <p:nvSpPr>
          <p:cNvPr id="11" name="Rounded Rectangle 10"/>
          <p:cNvSpPr/>
          <p:nvPr/>
        </p:nvSpPr>
        <p:spPr>
          <a:xfrm>
            <a:off x="380999" y="266700"/>
            <a:ext cx="17572143" cy="9677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12"/>
          <p:cNvSpPr/>
          <p:nvPr/>
        </p:nvSpPr>
        <p:spPr>
          <a:xfrm>
            <a:off x="8505283" y="5372100"/>
            <a:ext cx="1323573" cy="762000"/>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2">
            <a:duotone>
              <a:schemeClr val="accent1">
                <a:shade val="45000"/>
                <a:satMod val="135000"/>
              </a:schemeClr>
              <a:prstClr val="white"/>
            </a:duotone>
          </a:blip>
          <a:stretch>
            <a:fillRect/>
          </a:stretch>
        </p:blipFill>
        <p:spPr>
          <a:xfrm>
            <a:off x="16376984" y="2400300"/>
            <a:ext cx="1815931" cy="1600200"/>
          </a:xfrm>
          <a:prstGeom prst="rect">
            <a:avLst/>
          </a:prstGeom>
        </p:spPr>
      </p:pic>
      <p:pic>
        <p:nvPicPr>
          <p:cNvPr id="20" name="Picture 19"/>
          <p:cNvPicPr>
            <a:picLocks noChangeAspect="1"/>
          </p:cNvPicPr>
          <p:nvPr/>
        </p:nvPicPr>
        <p:blipFill>
          <a:blip r:embed="rId3"/>
          <a:stretch>
            <a:fillRect/>
          </a:stretch>
        </p:blipFill>
        <p:spPr>
          <a:xfrm rot="18023162">
            <a:off x="16144442" y="7528896"/>
            <a:ext cx="2397161" cy="1834563"/>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1702477" y="6438900"/>
                <a:ext cx="14929184" cy="2354619"/>
              </a:xfrm>
              <a:prstGeom prst="rect">
                <a:avLst/>
              </a:prstGeom>
            </p:spPr>
            <p:txBody>
              <a:bodyPr wrap="square">
                <a:spAutoFit/>
              </a:bodyPr>
              <a:lstStyle/>
              <a:p>
                <a:pPr lvl="0" algn="just">
                  <a:lnSpc>
                    <a:spcPct val="150000"/>
                  </a:lnSpc>
                  <a:defRPr/>
                </a:pPr>
                <a:r>
                  <a:rPr lang="fr-FR" sz="3600" smtClean="0">
                    <a:solidFill>
                      <a:prstClr val="black"/>
                    </a:solidFill>
                    <a:latin typeface="Arial" panose="020B0604020202020204" pitchFamily="34" charset="0"/>
                    <a:ea typeface="Calibri" panose="020F0502020204030204" pitchFamily="34" charset="0"/>
                    <a:cs typeface="Arial" panose="020B0604020202020204" pitchFamily="34" charset="0"/>
                  </a:rPr>
                  <a:t>c) Có 4 kết quả thuận lợi cho biến cố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3;4;5;6</m:t>
                    </m:r>
                    <m:r>
                      <a:rPr lang="en-US" sz="36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d>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d) Có 3 kết quả thuận lợi cho biến cố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𝐷</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2;3;5</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𝐷</m:t>
                        </m:r>
                      </m:e>
                    </m:d>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702477" y="6438900"/>
                <a:ext cx="14929184" cy="2354619"/>
              </a:xfrm>
              <a:prstGeom prst="rect">
                <a:avLst/>
              </a:prstGeom>
              <a:blipFill>
                <a:blip r:embed="rId4"/>
                <a:stretch>
                  <a:fillRect l="-1225" b="-310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a:spLocks noChangeArrowheads="1"/>
              </p:cNvSpPr>
              <p:nvPr/>
            </p:nvSpPr>
            <p:spPr bwMode="auto">
              <a:xfrm>
                <a:off x="1014063" y="457822"/>
                <a:ext cx="16359537" cy="44135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eaLnBrk="1" fontAlgn="auto" hangingPunct="1">
                  <a:lnSpc>
                    <a:spcPct val="130000"/>
                  </a:lnSpc>
                  <a:spcBef>
                    <a:spcPts val="0"/>
                  </a:spcBef>
                  <a:spcAft>
                    <a:spcPts val="0"/>
                  </a:spcAft>
                </a:pPr>
                <a:r>
                  <a:rPr lang="en-US" sz="3600" b="1">
                    <a:solidFill>
                      <a:srgbClr val="1F497D"/>
                    </a:solidFill>
                    <a:cs typeface="Arial" panose="020B0604020202020204" pitchFamily="34" charset="0"/>
                  </a:rPr>
                  <a:t>Bài 8.14 (SGK </a:t>
                </a:r>
                <a:r>
                  <a:rPr lang="en-US" sz="3600" b="1">
                    <a:solidFill>
                      <a:srgbClr val="1F497D"/>
                    </a:solidFill>
                    <a:cs typeface="Arial" panose="020B0604020202020204" pitchFamily="34" charset="0"/>
                  </a:rPr>
                  <a:t>– </a:t>
                </a:r>
                <a:r>
                  <a:rPr lang="en-US" sz="3600" b="1" smtClean="0">
                    <a:solidFill>
                      <a:srgbClr val="1F497D"/>
                    </a:solidFill>
                    <a:cs typeface="Arial" panose="020B0604020202020204" pitchFamily="34" charset="0"/>
                  </a:rPr>
                  <a:t>tr75) </a:t>
                </a:r>
                <a:r>
                  <a:rPr lang="en-US" altLang="en-US" sz="3600" smtClean="0">
                    <a:solidFill>
                      <a:srgbClr val="000000"/>
                    </a:solidFill>
                    <a:cs typeface="Arial" panose="020B0604020202020204" pitchFamily="34" charset="0"/>
                  </a:rPr>
                  <a:t>Gieo </a:t>
                </a:r>
                <a:r>
                  <a:rPr lang="en-US" altLang="en-US" sz="3600">
                    <a:solidFill>
                      <a:srgbClr val="000000"/>
                    </a:solidFill>
                    <a:cs typeface="Arial" panose="020B0604020202020204" pitchFamily="34" charset="0"/>
                  </a:rPr>
                  <a:t>một con xúc xắc cân đối. Tính xác suất của biến cố </a:t>
                </a:r>
                <a:r>
                  <a:rPr lang="en-US" altLang="en-US" sz="3600">
                    <a:solidFill>
                      <a:srgbClr val="000000"/>
                    </a:solidFill>
                    <a:cs typeface="Arial" panose="020B0604020202020204" pitchFamily="34" charset="0"/>
                  </a:rPr>
                  <a:t>sau</a:t>
                </a:r>
                <a:r>
                  <a:rPr lang="en-US" altLang="en-US" sz="3600" smtClean="0">
                    <a:solidFill>
                      <a:srgbClr val="000000"/>
                    </a:solidFill>
                    <a:cs typeface="Arial" panose="020B0604020202020204" pitchFamily="34" charset="0"/>
                  </a:rPr>
                  <a:t>:</a:t>
                </a:r>
              </a:p>
              <a:p>
                <a:pPr lvl="0" eaLnBrk="1" fontAlgn="auto" hangingPunct="1">
                  <a:lnSpc>
                    <a:spcPct val="130000"/>
                  </a:lnSpc>
                  <a:spcBef>
                    <a:spcPts val="0"/>
                  </a:spcBef>
                  <a:spcAft>
                    <a:spcPts val="0"/>
                  </a:spcAft>
                </a:pPr>
                <a:r>
                  <a:rPr lang="vi-VN" altLang="en-US" sz="3600">
                    <a:cs typeface="Arial" panose="020B0604020202020204" pitchFamily="34" charset="0"/>
                  </a:rPr>
                  <a:t>a)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𝐴</m:t>
                    </m:r>
                  </m:oMath>
                </a14:m>
                <a:r>
                  <a:rPr lang="vi-VN" altLang="en-US" sz="3600">
                    <a:cs typeface="Arial" panose="020B0604020202020204" pitchFamily="34" charset="0"/>
                  </a:rPr>
                  <a:t>: "Số chấm xuất hiện trên con xúc xắc khác </a:t>
                </a:r>
                <a:r>
                  <a:rPr lang="vi-VN" altLang="en-US" sz="3600">
                    <a:cs typeface="Arial" panose="020B0604020202020204" pitchFamily="34" charset="0"/>
                  </a:rPr>
                  <a:t>6</a:t>
                </a:r>
                <a:r>
                  <a:rPr lang="vi-VN" altLang="en-US" sz="3600" smtClean="0">
                    <a:cs typeface="Arial" panose="020B0604020202020204" pitchFamily="34" charset="0"/>
                  </a:rPr>
                  <a:t>";</a:t>
                </a:r>
                <a:endParaRPr lang="vi-VN" altLang="en-US" sz="3600">
                  <a:cs typeface="Arial" panose="020B0604020202020204" pitchFamily="34" charset="0"/>
                </a:endParaRPr>
              </a:p>
              <a:p>
                <a:pPr lvl="0" eaLnBrk="1" fontAlgn="auto" hangingPunct="1">
                  <a:lnSpc>
                    <a:spcPct val="130000"/>
                  </a:lnSpc>
                  <a:spcBef>
                    <a:spcPts val="0"/>
                  </a:spcBef>
                  <a:spcAft>
                    <a:spcPts val="0"/>
                  </a:spcAft>
                </a:pPr>
                <a:r>
                  <a:rPr lang="vi-VN" altLang="en-US" sz="3600">
                    <a:cs typeface="Arial" panose="020B0604020202020204" pitchFamily="34" charset="0"/>
                  </a:rPr>
                  <a:t>b)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𝐵</m:t>
                    </m:r>
                  </m:oMath>
                </a14:m>
                <a:r>
                  <a:rPr lang="vi-VN" altLang="en-US" sz="3600">
                    <a:cs typeface="Arial" panose="020B0604020202020204" pitchFamily="34" charset="0"/>
                  </a:rPr>
                  <a:t>: "Số chấm xuất hiện trên con xúc xắc bé hơn </a:t>
                </a:r>
                <a:r>
                  <a:rPr lang="vi-VN" altLang="en-US" sz="3600">
                    <a:cs typeface="Arial" panose="020B0604020202020204" pitchFamily="34" charset="0"/>
                  </a:rPr>
                  <a:t>3</a:t>
                </a:r>
                <a:r>
                  <a:rPr lang="vi-VN" altLang="en-US" sz="3600" smtClean="0">
                    <a:cs typeface="Arial" panose="020B0604020202020204" pitchFamily="34" charset="0"/>
                  </a:rPr>
                  <a:t>";</a:t>
                </a:r>
                <a:endParaRPr lang="vi-VN" altLang="en-US" sz="3600">
                  <a:cs typeface="Arial" panose="020B0604020202020204" pitchFamily="34" charset="0"/>
                </a:endParaRPr>
              </a:p>
              <a:p>
                <a:pPr lvl="0" eaLnBrk="1" fontAlgn="auto" hangingPunct="1">
                  <a:lnSpc>
                    <a:spcPct val="130000"/>
                  </a:lnSpc>
                  <a:spcBef>
                    <a:spcPts val="0"/>
                  </a:spcBef>
                  <a:spcAft>
                    <a:spcPts val="0"/>
                  </a:spcAft>
                </a:pPr>
                <a:r>
                  <a:rPr lang="vi-VN" altLang="en-US" sz="3600">
                    <a:cs typeface="Arial" panose="020B0604020202020204" pitchFamily="34" charset="0"/>
                  </a:rPr>
                  <a:t>c)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𝐶</m:t>
                    </m:r>
                  </m:oMath>
                </a14:m>
                <a:r>
                  <a:rPr lang="vi-VN" altLang="en-US" sz="3600">
                    <a:cs typeface="Arial" panose="020B0604020202020204" pitchFamily="34" charset="0"/>
                  </a:rPr>
                  <a:t>: "Số chấm xuất hiện trên con xúc xắc lớn hơn </a:t>
                </a:r>
                <a:r>
                  <a:rPr lang="vi-VN" altLang="en-US" sz="3600">
                    <a:cs typeface="Arial" panose="020B0604020202020204" pitchFamily="34" charset="0"/>
                  </a:rPr>
                  <a:t>2</a:t>
                </a:r>
                <a:r>
                  <a:rPr lang="vi-VN" altLang="en-US" sz="3600" smtClean="0">
                    <a:cs typeface="Arial" panose="020B0604020202020204" pitchFamily="34" charset="0"/>
                  </a:rPr>
                  <a:t>";</a:t>
                </a:r>
                <a:endParaRPr lang="vi-VN" altLang="en-US" sz="3600">
                  <a:cs typeface="Arial" panose="020B0604020202020204" pitchFamily="34" charset="0"/>
                </a:endParaRPr>
              </a:p>
              <a:p>
                <a:pPr lvl="0" eaLnBrk="1" fontAlgn="auto" hangingPunct="1">
                  <a:lnSpc>
                    <a:spcPct val="130000"/>
                  </a:lnSpc>
                  <a:spcBef>
                    <a:spcPts val="0"/>
                  </a:spcBef>
                  <a:spcAft>
                    <a:spcPts val="0"/>
                  </a:spcAft>
                </a:pPr>
                <a:r>
                  <a:rPr lang="vi-VN" altLang="en-US" sz="3600">
                    <a:cs typeface="Arial" panose="020B0604020202020204" pitchFamily="34" charset="0"/>
                  </a:rPr>
                  <a:t>d)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𝐷</m:t>
                    </m:r>
                  </m:oMath>
                </a14:m>
                <a:r>
                  <a:rPr lang="vi-VN" altLang="en-US" sz="3600">
                    <a:cs typeface="Arial" panose="020B0604020202020204" pitchFamily="34" charset="0"/>
                  </a:rPr>
                  <a:t>: "Số chấm xuất hiện trên con xúc xắc là số nguyên tố".</a:t>
                </a:r>
                <a:endParaRPr kumimoji="0" lang="en-US" altLang="en-US" sz="3600" b="0" i="0" u="none" strike="noStrike" cap="none" normalizeH="0" baseline="0" smtClean="0">
                  <a:ln>
                    <a:noFill/>
                  </a:ln>
                  <a:solidFill>
                    <a:schemeClr val="tx1"/>
                  </a:solidFill>
                  <a:effectLst/>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bwMode="auto">
              <a:xfrm>
                <a:off x="1014063" y="457822"/>
                <a:ext cx="16359537" cy="4413516"/>
              </a:xfrm>
              <a:prstGeom prst="rect">
                <a:avLst/>
              </a:prstGeom>
              <a:blipFill>
                <a:blip r:embed="rId5"/>
                <a:stretch>
                  <a:fillRect l="-1118" r="-1267" b="-317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500178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429126" y="2171700"/>
            <a:ext cx="17373600" cy="7467600"/>
            <a:chOff x="0" y="0"/>
            <a:chExt cx="3668599" cy="2032694"/>
          </a:xfrm>
        </p:grpSpPr>
        <p:sp>
          <p:nvSpPr>
            <p:cNvPr id="5" name="Freeform 5"/>
            <p:cNvSpPr/>
            <p:nvPr/>
          </p:nvSpPr>
          <p:spPr>
            <a:xfrm>
              <a:off x="0" y="0"/>
              <a:ext cx="3668599" cy="2032694"/>
            </a:xfrm>
            <a:custGeom>
              <a:avLst/>
              <a:gdLst/>
              <a:ahLst/>
              <a:cxnLst/>
              <a:rect l="l" t="t" r="r" b="b"/>
              <a:pathLst>
                <a:path w="3668599" h="2032694">
                  <a:moveTo>
                    <a:pt x="0" y="0"/>
                  </a:moveTo>
                  <a:lnTo>
                    <a:pt x="3668599" y="0"/>
                  </a:lnTo>
                  <a:lnTo>
                    <a:pt x="3668599" y="2032694"/>
                  </a:lnTo>
                  <a:lnTo>
                    <a:pt x="0" y="2032694"/>
                  </a:lnTo>
                  <a:close/>
                </a:path>
              </a:pathLst>
            </a:custGeom>
            <a:solidFill>
              <a:srgbClr val="5A3F2B"/>
            </a:solidFill>
          </p:spPr>
        </p:sp>
      </p:grpSp>
      <p:sp>
        <p:nvSpPr>
          <p:cNvPr id="9" name="Google Shape;107;p2"/>
          <p:cNvSpPr txBox="1"/>
          <p:nvPr/>
        </p:nvSpPr>
        <p:spPr>
          <a:xfrm>
            <a:off x="4755449" y="553833"/>
            <a:ext cx="8720951" cy="100027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6500" b="1" i="0" u="none" strike="noStrike" kern="1200" cap="none" spc="0" normalizeH="0" baseline="0" noProof="0" dirty="0">
                <a:ln>
                  <a:noFill/>
                </a:ln>
                <a:solidFill>
                  <a:srgbClr val="C00000"/>
                </a:solidFill>
                <a:effectLst/>
                <a:uLnTx/>
                <a:uFillTx/>
                <a:latin typeface="Arial"/>
                <a:ea typeface="Arial"/>
                <a:cs typeface="Arial"/>
                <a:sym typeface="Arial"/>
              </a:rPr>
              <a:t>KHỞI ĐỘNG</a:t>
            </a:r>
            <a:endParaRPr kumimoji="0" sz="6500" b="1" i="0" u="none" strike="noStrike" kern="1200" cap="none" spc="0" normalizeH="0" baseline="0" noProof="0" dirty="0">
              <a:ln>
                <a:noFill/>
              </a:ln>
              <a:solidFill>
                <a:srgbClr val="C00000"/>
              </a:solidFill>
              <a:effectLst/>
              <a:uLnTx/>
              <a:uFillTx/>
              <a:latin typeface="Arial"/>
              <a:ea typeface="Arial"/>
              <a:cs typeface="Arial"/>
              <a:sym typeface="Arial"/>
            </a:endParaRPr>
          </a:p>
        </p:txBody>
      </p:sp>
      <p:pic>
        <p:nvPicPr>
          <p:cNvPr id="6" name="Picture 5"/>
          <p:cNvPicPr>
            <a:picLocks noChangeAspect="1"/>
          </p:cNvPicPr>
          <p:nvPr/>
        </p:nvPicPr>
        <p:blipFill>
          <a:blip r:embed="rId2"/>
          <a:stretch>
            <a:fillRect/>
          </a:stretch>
        </p:blipFill>
        <p:spPr>
          <a:xfrm>
            <a:off x="228600" y="266700"/>
            <a:ext cx="2057400" cy="1574541"/>
          </a:xfrm>
          <a:prstGeom prst="rect">
            <a:avLst/>
          </a:prstGeom>
        </p:spPr>
      </p:pic>
      <p:pic>
        <p:nvPicPr>
          <p:cNvPr id="7" name="Picture 6"/>
          <p:cNvPicPr>
            <a:picLocks noChangeAspect="1"/>
          </p:cNvPicPr>
          <p:nvPr/>
        </p:nvPicPr>
        <p:blipFill>
          <a:blip r:embed="rId3"/>
          <a:stretch>
            <a:fillRect/>
          </a:stretch>
        </p:blipFill>
        <p:spPr>
          <a:xfrm rot="20675176">
            <a:off x="16772829" y="400942"/>
            <a:ext cx="1288784" cy="2059004"/>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1098884" y="4076700"/>
                <a:ext cx="16034084" cy="4218463"/>
              </a:xfrm>
              <a:prstGeom prst="rect">
                <a:avLst/>
              </a:prstGeom>
            </p:spPr>
            <p:txBody>
              <a:bodyPr wrap="square">
                <a:spAutoFit/>
              </a:bodyPr>
              <a:lstStyle/>
              <a:p>
                <a:pPr algn="just">
                  <a:lnSpc>
                    <a:spcPct val="150000"/>
                  </a:lnSpc>
                  <a:spcBef>
                    <a:spcPts val="600"/>
                  </a:spcBef>
                  <a:spcAft>
                    <a:spcPts val="600"/>
                  </a:spcAft>
                </a:pPr>
                <a:r>
                  <a:rPr lang="da-DK" sz="4000" b="1" smtClean="0">
                    <a:solidFill>
                      <a:schemeClr val="bg1"/>
                    </a:solidFill>
                    <a:latin typeface="Arial" panose="020B0604020202020204" pitchFamily="34" charset="0"/>
                    <a:ea typeface="Calibri" panose="020F0502020204030204" pitchFamily="34" charset="0"/>
                    <a:cs typeface="Arial" panose="020B0604020202020204" pitchFamily="34" charset="0"/>
                  </a:rPr>
                  <a:t>Bài 1:</a:t>
                </a:r>
                <a:r>
                  <a:rPr lang="da-DK" sz="4000">
                    <a:solidFill>
                      <a:schemeClr val="bg1"/>
                    </a:solidFill>
                    <a:effectLst/>
                    <a:latin typeface="Arial" panose="020B0604020202020204" pitchFamily="34" charset="0"/>
                    <a:ea typeface="Calibri" panose="020F0502020204030204" pitchFamily="34" charset="0"/>
                    <a:cs typeface="Arial" panose="020B0604020202020204" pitchFamily="34" charset="0"/>
                  </a:rPr>
                  <a:t> Một hộp có 10 lá thăm có kích thước giống nhau và được đánh số từ 1 đến 10. Lấy ngẫu nhiên 1 lá thăm từ hộp. Tính xác suất của biến cố “Lấy được là thăm ghi số 9”.</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600"/>
                  </a:spcBef>
                  <a:spcAft>
                    <a:spcPts val="600"/>
                  </a:spcAft>
                </a:pPr>
                <a:r>
                  <a:rPr lang="da-DK" sz="40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da-DK"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da-DK" sz="40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a-DK" sz="40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a-DK" sz="4000">
                    <a:solidFill>
                      <a:schemeClr val="bg1"/>
                    </a:solidFill>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9</m:t>
                        </m:r>
                      </m:num>
                      <m:den>
                        <m:r>
                          <a:rPr lang="da-DK"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da-DK" sz="40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a-DK" sz="40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a-DK" sz="4000">
                    <a:solidFill>
                      <a:schemeClr val="bg1"/>
                    </a:solidFill>
                    <a:effectLst/>
                    <a:latin typeface="Arial" panose="020B0604020202020204" pitchFamily="34" charset="0"/>
                    <a:ea typeface="Calibri" panose="020F0502020204030204" pitchFamily="34" charset="0"/>
                    <a:cs typeface="Arial" panose="020B0604020202020204" pitchFamily="34" charset="0"/>
                  </a:rPr>
                  <a:t>	C.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da-DK"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da-DK" sz="40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a-DK" sz="40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da-DK" sz="4000">
                    <a:solidFill>
                      <a:schemeClr val="bg1"/>
                    </a:solidFill>
                    <a:effectLst/>
                    <a:latin typeface="Arial" panose="020B0604020202020204" pitchFamily="34" charset="0"/>
                    <a:ea typeface="Calibri" panose="020F0502020204030204" pitchFamily="34" charset="0"/>
                    <a:cs typeface="Arial" panose="020B0604020202020204" pitchFamily="34" charset="0"/>
                  </a:rPr>
                  <a:t>		D. </a:t>
                </a:r>
                <a14:m>
                  <m:oMath xmlns:m="http://schemas.openxmlformats.org/officeDocument/2006/math">
                    <m:r>
                      <a:rPr lang="da-DK"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1098884" y="4076700"/>
                <a:ext cx="16034084" cy="4218463"/>
              </a:xfrm>
              <a:prstGeom prst="rect">
                <a:avLst/>
              </a:prstGeom>
              <a:blipFill>
                <a:blip r:embed="rId4"/>
                <a:stretch>
                  <a:fillRect l="-1330" r="-1330" b="-1879"/>
                </a:stretch>
              </a:blipFill>
            </p:spPr>
            <p:txBody>
              <a:bodyPr/>
              <a:lstStyle/>
              <a:p>
                <a:r>
                  <a:rPr lang="en-US">
                    <a:noFill/>
                  </a:rPr>
                  <a:t> </a:t>
                </a:r>
              </a:p>
            </p:txBody>
          </p:sp>
        </mc:Fallback>
      </mc:AlternateContent>
      <p:sp>
        <p:nvSpPr>
          <p:cNvPr id="2" name="Rectangle 1"/>
          <p:cNvSpPr/>
          <p:nvPr/>
        </p:nvSpPr>
        <p:spPr>
          <a:xfrm>
            <a:off x="6464398" y="2789247"/>
            <a:ext cx="5303055" cy="754053"/>
          </a:xfrm>
          <a:prstGeom prst="rect">
            <a:avLst/>
          </a:prstGeom>
        </p:spPr>
        <p:txBody>
          <a:bodyPr wrap="none">
            <a:spAutoFit/>
          </a:bodyPr>
          <a:lstStyle/>
          <a:p>
            <a:pPr lvl="0" algn="ctr">
              <a:defRPr/>
            </a:pPr>
            <a:r>
              <a:rPr lang="en-US" sz="4300" b="1">
                <a:solidFill>
                  <a:srgbClr val="FFFF00"/>
                </a:solidFill>
                <a:latin typeface="Arial" panose="020B0604020202020204" pitchFamily="34" charset="0"/>
                <a:cs typeface="Arial" panose="020B0604020202020204" pitchFamily="34" charset="0"/>
              </a:rPr>
              <a:t>Bài tập trắc nghiệm</a:t>
            </a:r>
          </a:p>
        </p:txBody>
      </p:sp>
      <p:sp>
        <p:nvSpPr>
          <p:cNvPr id="3" name="Oval 2"/>
          <p:cNvSpPr/>
          <p:nvPr/>
        </p:nvSpPr>
        <p:spPr>
          <a:xfrm>
            <a:off x="10086474" y="6896100"/>
            <a:ext cx="1905000" cy="18288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00408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5914353" y="8328212"/>
            <a:ext cx="1844258" cy="1768288"/>
          </a:xfrm>
          <a:prstGeom prst="rect">
            <a:avLst/>
          </a:prstGeom>
        </p:spPr>
      </p:pic>
      <mc:AlternateContent xmlns:mc="http://schemas.openxmlformats.org/markup-compatibility/2006">
        <mc:Choice xmlns:a14="http://schemas.microsoft.com/office/drawing/2010/main" Requires="a14">
          <p:sp>
            <p:nvSpPr>
              <p:cNvPr id="10" name="Rectangle 9"/>
              <p:cNvSpPr>
                <a:spLocks noChangeArrowheads="1"/>
              </p:cNvSpPr>
              <p:nvPr/>
            </p:nvSpPr>
            <p:spPr bwMode="auto">
              <a:xfrm>
                <a:off x="457200" y="190500"/>
                <a:ext cx="17297400" cy="44135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30000"/>
                  </a:lnSpc>
                  <a:spcBef>
                    <a:spcPts val="0"/>
                  </a:spcBef>
                  <a:spcAft>
                    <a:spcPts val="0"/>
                  </a:spcAft>
                </a:pPr>
                <a:r>
                  <a:rPr lang="en-US" sz="3600" b="1">
                    <a:solidFill>
                      <a:schemeClr val="tx2"/>
                    </a:solidFill>
                    <a:cs typeface="Arial" panose="020B0604020202020204" pitchFamily="34" charset="0"/>
                  </a:rPr>
                  <a:t>Bài </a:t>
                </a:r>
                <a:r>
                  <a:rPr lang="en-US" sz="3600" b="1" smtClean="0">
                    <a:solidFill>
                      <a:schemeClr val="tx2"/>
                    </a:solidFill>
                    <a:cs typeface="Arial" panose="020B0604020202020204" pitchFamily="34" charset="0"/>
                  </a:rPr>
                  <a:t>8.15 </a:t>
                </a:r>
                <a:r>
                  <a:rPr lang="en-US" sz="3600" b="1">
                    <a:solidFill>
                      <a:schemeClr val="tx2"/>
                    </a:solidFill>
                    <a:cs typeface="Arial" panose="020B0604020202020204" pitchFamily="34" charset="0"/>
                  </a:rPr>
                  <a:t>(SGK </a:t>
                </a:r>
                <a:r>
                  <a:rPr lang="en-US" sz="3600" b="1">
                    <a:solidFill>
                      <a:schemeClr val="tx2"/>
                    </a:solidFill>
                    <a:cs typeface="Arial" panose="020B0604020202020204" pitchFamily="34" charset="0"/>
                  </a:rPr>
                  <a:t>– </a:t>
                </a:r>
                <a:r>
                  <a:rPr lang="en-US" sz="3600" b="1" smtClean="0">
                    <a:solidFill>
                      <a:schemeClr val="tx2"/>
                    </a:solidFill>
                    <a:cs typeface="Arial" panose="020B0604020202020204" pitchFamily="34" charset="0"/>
                  </a:rPr>
                  <a:t>tr75)</a:t>
                </a:r>
                <a:r>
                  <a:rPr lang="en-US" sz="3600" b="1" smtClean="0">
                    <a:cs typeface="Arial" panose="020B0604020202020204" pitchFamily="34" charset="0"/>
                  </a:rPr>
                  <a:t> </a:t>
                </a:r>
                <a:r>
                  <a:rPr lang="vi-VN" altLang="en-US" sz="3600">
                    <a:cs typeface="Arial" panose="020B0604020202020204" pitchFamily="34" charset="0"/>
                  </a:rPr>
                  <a:t>Một túi đựng các quả bóng giống hệt nhau, chỉ khác màu, trong đó có 15 quả bóng màu xanh, 13 quả bóng màu đỏ và 17 quả bóng màu trắng. Lẫy ngẫu nhiên một quả bóng từ trong túi. Tính xác suất của các biến cố </a:t>
                </a:r>
                <a:r>
                  <a:rPr lang="vi-VN" altLang="en-US" sz="3600">
                    <a:cs typeface="Arial" panose="020B0604020202020204" pitchFamily="34" charset="0"/>
                  </a:rPr>
                  <a:t>sau</a:t>
                </a:r>
                <a:r>
                  <a:rPr lang="vi-VN" altLang="en-US" sz="3600" smtClean="0">
                    <a:cs typeface="Arial" panose="020B0604020202020204" pitchFamily="34" charset="0"/>
                  </a:rPr>
                  <a:t>:</a:t>
                </a:r>
                <a:endParaRPr lang="vi-VN" altLang="en-US" sz="3600">
                  <a:cs typeface="Arial" panose="020B0604020202020204" pitchFamily="34" charset="0"/>
                </a:endParaRPr>
              </a:p>
              <a:p>
                <a:pPr lvl="0" algn="just" eaLnBrk="1" fontAlgn="auto" hangingPunct="1">
                  <a:lnSpc>
                    <a:spcPct val="130000"/>
                  </a:lnSpc>
                  <a:spcBef>
                    <a:spcPts val="0"/>
                  </a:spcBef>
                  <a:spcAft>
                    <a:spcPts val="0"/>
                  </a:spcAft>
                </a:pPr>
                <a:r>
                  <a:rPr lang="vi-VN" altLang="en-US" sz="3600">
                    <a:cs typeface="Arial" panose="020B0604020202020204" pitchFamily="34" charset="0"/>
                  </a:rPr>
                  <a:t>a)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𝐶</m:t>
                    </m:r>
                  </m:oMath>
                </a14:m>
                <a:r>
                  <a:rPr lang="vi-VN" altLang="en-US" sz="3600">
                    <a:cs typeface="Arial" panose="020B0604020202020204" pitchFamily="34" charset="0"/>
                  </a:rPr>
                  <a:t>: "Lấy được quả bóng màu </a:t>
                </a:r>
                <a:r>
                  <a:rPr lang="vi-VN" altLang="en-US" sz="3600">
                    <a:cs typeface="Arial" panose="020B0604020202020204" pitchFamily="34" charset="0"/>
                  </a:rPr>
                  <a:t>xanh</a:t>
                </a:r>
                <a:r>
                  <a:rPr lang="vi-VN" altLang="en-US" sz="3600" smtClean="0">
                    <a:cs typeface="Arial" panose="020B0604020202020204" pitchFamily="34" charset="0"/>
                  </a:rPr>
                  <a:t>";</a:t>
                </a:r>
                <a:endParaRPr lang="vi-VN" altLang="en-US" sz="3600">
                  <a:cs typeface="Arial" panose="020B0604020202020204" pitchFamily="34" charset="0"/>
                </a:endParaRPr>
              </a:p>
              <a:p>
                <a:pPr lvl="0" algn="just" eaLnBrk="1" fontAlgn="auto" hangingPunct="1">
                  <a:lnSpc>
                    <a:spcPct val="130000"/>
                  </a:lnSpc>
                  <a:spcBef>
                    <a:spcPts val="0"/>
                  </a:spcBef>
                  <a:spcAft>
                    <a:spcPts val="0"/>
                  </a:spcAft>
                </a:pPr>
                <a:r>
                  <a:rPr lang="vi-VN" altLang="en-US" sz="3600">
                    <a:cs typeface="Arial" panose="020B0604020202020204" pitchFamily="34" charset="0"/>
                  </a:rPr>
                  <a:t>b)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𝐷</m:t>
                    </m:r>
                  </m:oMath>
                </a14:m>
                <a:r>
                  <a:rPr lang="vi-VN" altLang="en-US" sz="3600">
                    <a:cs typeface="Arial" panose="020B0604020202020204" pitchFamily="34" charset="0"/>
                  </a:rPr>
                  <a:t>: "Lấy được quả bóng màu </a:t>
                </a:r>
                <a:r>
                  <a:rPr lang="vi-VN" altLang="en-US" sz="3600">
                    <a:cs typeface="Arial" panose="020B0604020202020204" pitchFamily="34" charset="0"/>
                  </a:rPr>
                  <a:t>đỏ</a:t>
                </a:r>
                <a:r>
                  <a:rPr lang="vi-VN" altLang="en-US" sz="3600" smtClean="0">
                    <a:cs typeface="Arial" panose="020B0604020202020204" pitchFamily="34" charset="0"/>
                  </a:rPr>
                  <a:t>";</a:t>
                </a:r>
                <a:endParaRPr lang="vi-VN" altLang="en-US" sz="3600">
                  <a:cs typeface="Arial" panose="020B0604020202020204" pitchFamily="34" charset="0"/>
                </a:endParaRPr>
              </a:p>
              <a:p>
                <a:pPr lvl="0" algn="just" eaLnBrk="1" fontAlgn="auto" hangingPunct="1">
                  <a:lnSpc>
                    <a:spcPct val="130000"/>
                  </a:lnSpc>
                  <a:spcBef>
                    <a:spcPts val="0"/>
                  </a:spcBef>
                  <a:spcAft>
                    <a:spcPts val="0"/>
                  </a:spcAft>
                </a:pPr>
                <a:r>
                  <a:rPr lang="vi-VN" altLang="en-US" sz="3600">
                    <a:cs typeface="Arial" panose="020B0604020202020204" pitchFamily="34" charset="0"/>
                  </a:rPr>
                  <a:t>c)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𝐸</m:t>
                    </m:r>
                  </m:oMath>
                </a14:m>
                <a:r>
                  <a:rPr lang="vi-VN" altLang="en-US" sz="3600">
                    <a:cs typeface="Arial" panose="020B0604020202020204" pitchFamily="34" charset="0"/>
                  </a:rPr>
                  <a:t>: "Không lấy được quả bóng màu trắng".</a:t>
                </a:r>
                <a:endParaRPr kumimoji="0" lang="en-US" altLang="en-US" sz="3600" b="0" i="0" u="none" strike="noStrike" cap="none" normalizeH="0" baseline="0" smtClean="0">
                  <a:ln>
                    <a:noFill/>
                  </a:ln>
                  <a:effectLst/>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bwMode="auto">
              <a:xfrm>
                <a:off x="457200" y="190500"/>
                <a:ext cx="17297400" cy="4413516"/>
              </a:xfrm>
              <a:prstGeom prst="rect">
                <a:avLst/>
              </a:prstGeom>
              <a:blipFill>
                <a:blip r:embed="rId3"/>
                <a:stretch>
                  <a:fillRect l="-1057" r="-1022" b="-317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Freeform 12"/>
          <p:cNvSpPr/>
          <p:nvPr/>
        </p:nvSpPr>
        <p:spPr>
          <a:xfrm>
            <a:off x="8444113" y="4838700"/>
            <a:ext cx="1323573" cy="762000"/>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461211" y="5718635"/>
                <a:ext cx="15163800" cy="4377865"/>
              </a:xfrm>
              <a:prstGeom prst="rect">
                <a:avLst/>
              </a:prstGeom>
            </p:spPr>
            <p:txBody>
              <a:bodyPr wrap="square">
                <a:spAutoFit/>
              </a:bodyPr>
              <a:lstStyle/>
              <a:p>
                <a:pPr algn="just">
                  <a:lnSpc>
                    <a:spcPct val="150000"/>
                  </a:lnSpc>
                </a:pPr>
                <a:r>
                  <a:rPr lang="fr-FR" sz="3600" smtClean="0">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15+13+17=45</m:t>
                    </m:r>
                  </m:oMath>
                </a14:m>
                <a:r>
                  <a:rPr lang="fr-FR" sz="3600">
                    <a:effectLst/>
                    <a:latin typeface="Arial" panose="020B0604020202020204" pitchFamily="34" charset="0"/>
                    <a:ea typeface="Calibri" panose="020F0502020204030204" pitchFamily="34" charset="0"/>
                    <a:cs typeface="Arial" panose="020B0604020202020204" pitchFamily="34" charset="0"/>
                  </a:rPr>
                  <a:t> kết quả có thể, chúng là đồng khả năng</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Times New Roman" panose="02020603050405020304" pitchFamily="18" charset="0"/>
                    <a:cs typeface="Arial" panose="020B0604020202020204" pitchFamily="34" charset="0"/>
                  </a:rPr>
                  <a:t>a) Có 15 kết quả thuận lợi cho biến cố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𝐶</m:t>
                    </m:r>
                  </m:oMath>
                </a14:m>
                <a:r>
                  <a:rPr lang="fr-FR" sz="3600" smtClean="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𝐶</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15</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45</m:t>
                        </m:r>
                      </m:den>
                    </m:f>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Times New Roman" panose="02020603050405020304" pitchFamily="18" charset="0"/>
                    <a:cs typeface="Arial" panose="020B0604020202020204" pitchFamily="34" charset="0"/>
                  </a:rPr>
                  <a:t>b) Có 13 kết quả thuận lợi cho biến cố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𝐷</m:t>
                    </m:r>
                  </m:oMath>
                </a14:m>
                <a:r>
                  <a:rPr lang="fr-FR" sz="36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a:latin typeface="Cambria Math" panose="02040503050406030204" pitchFamily="18" charset="0"/>
                        <a:ea typeface="Times New Roman" panose="02020603050405020304" pitchFamily="18" charset="0"/>
                        <a:cs typeface="Times New Roman" panose="02020603050405020304" pitchFamily="18" charset="0"/>
                      </a:rPr>
                      <m:t>⇒</m:t>
                    </m:r>
                  </m:oMath>
                </a14:m>
                <a:r>
                  <a:rPr lang="fr-FR" sz="36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𝐷</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latin typeface="Cambria Math" panose="02040503050406030204" pitchFamily="18" charset="0"/>
                            <a:ea typeface="Times New Roman" panose="02020603050405020304" pitchFamily="18" charset="0"/>
                            <a:cs typeface="Times New Roman" panose="02020603050405020304" pitchFamily="18" charset="0"/>
                          </a:rPr>
                          <m:t>1</m:t>
                        </m:r>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3</m:t>
                        </m:r>
                      </m:num>
                      <m:den>
                        <m:r>
                          <a:rPr lang="fr-FR" sz="3600" i="1">
                            <a:latin typeface="Cambria Math" panose="02040503050406030204" pitchFamily="18" charset="0"/>
                            <a:ea typeface="Times New Roman" panose="02020603050405020304" pitchFamily="18" charset="0"/>
                            <a:cs typeface="Times New Roman" panose="02020603050405020304" pitchFamily="18" charset="0"/>
                          </a:rPr>
                          <m:t>45</m:t>
                        </m:r>
                      </m:den>
                    </m:f>
                  </m:oMath>
                </a14:m>
                <a:endParaRPr lang="fr-FR" sz="3600" smtClean="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fr-FR" sz="3600" smtClean="0">
                    <a:effectLst/>
                    <a:latin typeface="Arial" panose="020B0604020202020204" pitchFamily="34" charset="0"/>
                    <a:ea typeface="Times New Roman" panose="02020603050405020304" pitchFamily="18" charset="0"/>
                    <a:cs typeface="Arial" panose="020B0604020202020204" pitchFamily="34" charset="0"/>
                  </a:rPr>
                  <a:t>c</a:t>
                </a:r>
                <a:r>
                  <a:rPr lang="fr-FR" sz="360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15+13=28</m:t>
                    </m:r>
                  </m:oMath>
                </a14:m>
                <a:r>
                  <a:rPr lang="fr-FR" sz="3600">
                    <a:effectLst/>
                    <a:latin typeface="Arial" panose="020B0604020202020204" pitchFamily="34" charset="0"/>
                    <a:ea typeface="Times New Roman" panose="02020603050405020304" pitchFamily="18" charset="0"/>
                    <a:cs typeface="Arial" panose="020B0604020202020204" pitchFamily="34" charset="0"/>
                  </a:rPr>
                  <a:t> kết quả thuận lợi cho biến cố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𝐸</m:t>
                    </m:r>
                  </m:oMath>
                </a14:m>
                <a:r>
                  <a:rPr lang="fr-FR" sz="36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a:latin typeface="Cambria Math" panose="02040503050406030204" pitchFamily="18" charset="0"/>
                        <a:ea typeface="Times New Roman" panose="02020603050405020304" pitchFamily="18" charset="0"/>
                        <a:cs typeface="Times New Roman" panose="02020603050405020304" pitchFamily="18" charset="0"/>
                      </a:rPr>
                      <m:t>⇒</m:t>
                    </m:r>
                  </m:oMath>
                </a14:m>
                <a:r>
                  <a:rPr lang="fr-FR" sz="36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𝐸</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28</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45</m:t>
                        </m:r>
                      </m:den>
                    </m:f>
                  </m:oMath>
                </a14:m>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461211" y="5718635"/>
                <a:ext cx="15163800" cy="4377865"/>
              </a:xfrm>
              <a:prstGeom prst="rect">
                <a:avLst/>
              </a:prstGeom>
              <a:blipFill>
                <a:blip r:embed="rId4"/>
                <a:stretch>
                  <a:fillRect l="-1246" b="-1393"/>
                </a:stretch>
              </a:blipFill>
            </p:spPr>
            <p:txBody>
              <a:bodyPr/>
              <a:lstStyle/>
              <a:p>
                <a:r>
                  <a:rPr lang="en-US">
                    <a:noFill/>
                  </a:rPr>
                  <a:t> </a:t>
                </a:r>
              </a:p>
            </p:txBody>
          </p:sp>
        </mc:Fallback>
      </mc:AlternateContent>
      <p:grpSp>
        <p:nvGrpSpPr>
          <p:cNvPr id="16" name="Group 8"/>
          <p:cNvGrpSpPr/>
          <p:nvPr/>
        </p:nvGrpSpPr>
        <p:grpSpPr>
          <a:xfrm>
            <a:off x="17985226" y="3275690"/>
            <a:ext cx="334857" cy="1563010"/>
            <a:chOff x="0" y="0"/>
            <a:chExt cx="505184" cy="2358041"/>
          </a:xfrm>
        </p:grpSpPr>
        <p:sp>
          <p:nvSpPr>
            <p:cNvPr id="17" name="Freeform 9"/>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Tree>
    <p:extLst>
      <p:ext uri="{BB962C8B-B14F-4D97-AF65-F5344CB8AC3E}">
        <p14:creationId xmlns:p14="http://schemas.microsoft.com/office/powerpoint/2010/main" val="3609318936"/>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left)">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8" name="Group 8"/>
          <p:cNvGrpSpPr/>
          <p:nvPr/>
        </p:nvGrpSpPr>
        <p:grpSpPr>
          <a:xfrm>
            <a:off x="-135221" y="252396"/>
            <a:ext cx="334857" cy="1563010"/>
            <a:chOff x="0" y="0"/>
            <a:chExt cx="505184" cy="2358041"/>
          </a:xfrm>
        </p:grpSpPr>
        <p:sp>
          <p:nvSpPr>
            <p:cNvPr id="9" name="Freeform 9"/>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pic>
        <p:nvPicPr>
          <p:cNvPr id="25" name="Picture 24"/>
          <p:cNvPicPr>
            <a:picLocks noChangeAspect="1"/>
          </p:cNvPicPr>
          <p:nvPr/>
        </p:nvPicPr>
        <p:blipFill>
          <a:blip r:embed="rId2"/>
          <a:stretch>
            <a:fillRect/>
          </a:stretch>
        </p:blipFill>
        <p:spPr>
          <a:xfrm rot="18023162">
            <a:off x="16651231" y="4003374"/>
            <a:ext cx="1395500" cy="1067985"/>
          </a:xfrm>
          <a:prstGeom prst="rect">
            <a:avLst/>
          </a:prstGeom>
        </p:spPr>
      </p:pic>
      <p:sp>
        <p:nvSpPr>
          <p:cNvPr id="5" name="Rectangle 4"/>
          <p:cNvSpPr/>
          <p:nvPr/>
        </p:nvSpPr>
        <p:spPr>
          <a:xfrm>
            <a:off x="6262156" y="-71129"/>
            <a:ext cx="4971234" cy="1557029"/>
          </a:xfrm>
          <a:prstGeom prst="rect">
            <a:avLst/>
          </a:prstGeom>
        </p:spPr>
        <p:txBody>
          <a:bodyPr wrap="none">
            <a:spAutoFit/>
          </a:bodyPr>
          <a:lstStyle/>
          <a:p>
            <a:pPr lvl="0" algn="ctr">
              <a:lnSpc>
                <a:spcPct val="156316"/>
              </a:lnSpc>
              <a:defRPr/>
            </a:pPr>
            <a:r>
              <a:rPr lang="en-US" sz="7000" b="1" smtClean="0">
                <a:solidFill>
                  <a:srgbClr val="C00000"/>
                </a:solidFill>
                <a:latin typeface="Arial"/>
                <a:ea typeface="Arial"/>
                <a:cs typeface="Arial"/>
                <a:sym typeface="Arial"/>
              </a:rPr>
              <a:t>VẬN DỤNG</a:t>
            </a:r>
            <a:endParaRPr lang="en-US" sz="7000" b="1" dirty="0">
              <a:solidFill>
                <a:srgbClr val="C00000"/>
              </a:solidFill>
              <a:latin typeface="Arial"/>
              <a:ea typeface="Arial"/>
              <a:cs typeface="Arial"/>
              <a:sym typeface="Arial"/>
            </a:endParaRPr>
          </a:p>
        </p:txBody>
      </p:sp>
      <p:sp>
        <p:nvSpPr>
          <p:cNvPr id="13" name="Rectangle 12"/>
          <p:cNvSpPr>
            <a:spLocks noChangeArrowheads="1"/>
          </p:cNvSpPr>
          <p:nvPr/>
        </p:nvSpPr>
        <p:spPr bwMode="auto">
          <a:xfrm>
            <a:off x="401052" y="1747576"/>
            <a:ext cx="16693442" cy="225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30000"/>
              </a:lnSpc>
              <a:spcBef>
                <a:spcPts val="0"/>
              </a:spcBef>
              <a:spcAft>
                <a:spcPts val="0"/>
              </a:spcAft>
            </a:pPr>
            <a:r>
              <a:rPr lang="en-US" sz="3600" b="1">
                <a:solidFill>
                  <a:schemeClr val="tx2"/>
                </a:solidFill>
                <a:cs typeface="Arial" panose="020B0604020202020204" pitchFamily="34" charset="0"/>
              </a:rPr>
              <a:t>Bài </a:t>
            </a:r>
            <a:r>
              <a:rPr lang="en-US" sz="3600" b="1" smtClean="0">
                <a:solidFill>
                  <a:schemeClr val="tx2"/>
                </a:solidFill>
                <a:cs typeface="Arial" panose="020B0604020202020204" pitchFamily="34" charset="0"/>
              </a:rPr>
              <a:t>8.16 (SGK </a:t>
            </a:r>
            <a:r>
              <a:rPr lang="en-US" sz="3600" b="1">
                <a:solidFill>
                  <a:schemeClr val="tx2"/>
                </a:solidFill>
                <a:cs typeface="Arial" panose="020B0604020202020204" pitchFamily="34" charset="0"/>
              </a:rPr>
              <a:t>– </a:t>
            </a:r>
            <a:r>
              <a:rPr lang="en-US" sz="3600" b="1" smtClean="0">
                <a:solidFill>
                  <a:schemeClr val="tx2"/>
                </a:solidFill>
                <a:cs typeface="Arial" panose="020B0604020202020204" pitchFamily="34" charset="0"/>
              </a:rPr>
              <a:t>tr75)</a:t>
            </a:r>
            <a:r>
              <a:rPr lang="en-US" sz="3600" b="1" smtClean="0">
                <a:cs typeface="Arial" panose="020B0604020202020204" pitchFamily="34" charset="0"/>
              </a:rPr>
              <a:t> </a:t>
            </a:r>
            <a:r>
              <a:rPr lang="vi-VN" altLang="en-US" sz="3600">
                <a:cs typeface="Arial" panose="020B0604020202020204" pitchFamily="34" charset="0"/>
              </a:rPr>
              <a:t>Trong trò chơi "Xúc xắc may mắn", ở mỗi ván chơi, người chơi gieo đồng thời hai con xúc xắc và ghi lại tổng số chấm xuất hiện trên hai con xúc xắc. Một người chơi 80 ván và ghi lại kết quả trong bảng </a:t>
            </a:r>
            <a:r>
              <a:rPr lang="vi-VN" altLang="en-US" sz="3600">
                <a:cs typeface="Arial" panose="020B0604020202020204" pitchFamily="34" charset="0"/>
              </a:rPr>
              <a:t>sau</a:t>
            </a:r>
            <a:r>
              <a:rPr lang="vi-VN" altLang="en-US" sz="3600" smtClean="0">
                <a:cs typeface="Arial" panose="020B0604020202020204" pitchFamily="34" charset="0"/>
              </a:rPr>
              <a:t>:</a:t>
            </a:r>
            <a:endParaRPr lang="vi-VN" altLang="en-US" sz="3600">
              <a:cs typeface="Arial" panose="020B0604020202020204" pitchFamily="34"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bright="20000" contrast="-40000"/>
                    </a14:imgEffect>
                  </a14:imgLayer>
                </a14:imgProps>
              </a:ext>
            </a:extLst>
          </a:blip>
          <a:stretch>
            <a:fillRect/>
          </a:stretch>
        </p:blipFill>
        <p:spPr>
          <a:xfrm>
            <a:off x="1540753" y="4172063"/>
            <a:ext cx="14414040" cy="1504837"/>
          </a:xfrm>
          <a:prstGeom prst="rect">
            <a:avLst/>
          </a:prstGeom>
        </p:spPr>
      </p:pic>
      <p:sp>
        <p:nvSpPr>
          <p:cNvPr id="7" name="Rectangle 6"/>
          <p:cNvSpPr/>
          <p:nvPr/>
        </p:nvSpPr>
        <p:spPr>
          <a:xfrm>
            <a:off x="401052" y="5834140"/>
            <a:ext cx="16693442" cy="4338560"/>
          </a:xfrm>
          <a:prstGeom prst="rect">
            <a:avLst/>
          </a:prstGeom>
        </p:spPr>
        <p:txBody>
          <a:bodyPr wrap="square">
            <a:spAutoFit/>
          </a:bodyPr>
          <a:lstStyle/>
          <a:p>
            <a:pPr algn="just">
              <a:lnSpc>
                <a:spcPct val="130000"/>
              </a:lnSpc>
            </a:pPr>
            <a:r>
              <a:rPr lang="vi-VN" sz="3600">
                <a:solidFill>
                  <a:srgbClr val="000000"/>
                </a:solidFill>
              </a:rPr>
              <a:t>a) Giả sử người chơi thắng nếu tổng số chấm xuất hiện trên hai con xúc xắc là 5 hoặc 7. Tính xác suất thực nghiệm của biến cố E: "Người chơi thắng trong một ván chơi".</a:t>
            </a:r>
          </a:p>
          <a:p>
            <a:pPr algn="just">
              <a:lnSpc>
                <a:spcPct val="130000"/>
              </a:lnSpc>
            </a:pPr>
            <a:r>
              <a:rPr lang="vi-VN" sz="3600">
                <a:solidFill>
                  <a:srgbClr val="000000"/>
                </a:solidFill>
              </a:rPr>
              <a:t>b) Giả sử người chơi thắng nếu tổng số chấm xuất hiện trên hai con xúc xắc từ 10 trở lên. Tính xác suất thực nghiệm của biến cố F: "Người chơi thắng trong một ván chơi".</a:t>
            </a:r>
            <a:endParaRPr lang="vi-VN" sz="3600" b="0" i="0">
              <a:solidFill>
                <a:srgbClr val="000000"/>
              </a:solidFill>
              <a:effectLst/>
            </a:endParaRPr>
          </a:p>
        </p:txBody>
      </p:sp>
      <p:grpSp>
        <p:nvGrpSpPr>
          <p:cNvPr id="16" name="Group 2"/>
          <p:cNvGrpSpPr/>
          <p:nvPr/>
        </p:nvGrpSpPr>
        <p:grpSpPr>
          <a:xfrm>
            <a:off x="17607297" y="0"/>
            <a:ext cx="4160289" cy="10287000"/>
            <a:chOff x="0" y="0"/>
            <a:chExt cx="1766077" cy="3752725"/>
          </a:xfrm>
        </p:grpSpPr>
        <p:sp>
          <p:nvSpPr>
            <p:cNvPr id="17" name="Freeform 3"/>
            <p:cNvSpPr/>
            <p:nvPr/>
          </p:nvSpPr>
          <p:spPr>
            <a:xfrm>
              <a:off x="0" y="0"/>
              <a:ext cx="1766077" cy="3752726"/>
            </a:xfrm>
            <a:custGeom>
              <a:avLst/>
              <a:gdLst/>
              <a:ahLst/>
              <a:cxnLst/>
              <a:rect l="l" t="t" r="r" b="b"/>
              <a:pathLst>
                <a:path w="1766077" h="3752726">
                  <a:moveTo>
                    <a:pt x="0" y="0"/>
                  </a:moveTo>
                  <a:lnTo>
                    <a:pt x="1766077" y="0"/>
                  </a:lnTo>
                  <a:lnTo>
                    <a:pt x="1766077" y="3752726"/>
                  </a:lnTo>
                  <a:lnTo>
                    <a:pt x="0" y="3752726"/>
                  </a:lnTo>
                  <a:close/>
                </a:path>
              </a:pathLst>
            </a:custGeom>
            <a:solidFill>
              <a:srgbClr val="5A3F2B"/>
            </a:solidFill>
          </p:spPr>
        </p:sp>
      </p:grpSp>
    </p:spTree>
    <p:extLst>
      <p:ext uri="{BB962C8B-B14F-4D97-AF65-F5344CB8AC3E}">
        <p14:creationId xmlns:p14="http://schemas.microsoft.com/office/powerpoint/2010/main" val="3111522618"/>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17607297" y="0"/>
            <a:ext cx="4160289" cy="10287000"/>
            <a:chOff x="0" y="0"/>
            <a:chExt cx="1766077" cy="3752725"/>
          </a:xfrm>
        </p:grpSpPr>
        <p:sp>
          <p:nvSpPr>
            <p:cNvPr id="3" name="Freeform 3"/>
            <p:cNvSpPr/>
            <p:nvPr/>
          </p:nvSpPr>
          <p:spPr>
            <a:xfrm>
              <a:off x="0" y="0"/>
              <a:ext cx="1766077" cy="3752726"/>
            </a:xfrm>
            <a:custGeom>
              <a:avLst/>
              <a:gdLst/>
              <a:ahLst/>
              <a:cxnLst/>
              <a:rect l="l" t="t" r="r" b="b"/>
              <a:pathLst>
                <a:path w="1766077" h="3752726">
                  <a:moveTo>
                    <a:pt x="0" y="0"/>
                  </a:moveTo>
                  <a:lnTo>
                    <a:pt x="1766077" y="0"/>
                  </a:lnTo>
                  <a:lnTo>
                    <a:pt x="1766077" y="3752726"/>
                  </a:lnTo>
                  <a:lnTo>
                    <a:pt x="0" y="3752726"/>
                  </a:lnTo>
                  <a:close/>
                </a:path>
              </a:pathLst>
            </a:custGeom>
            <a:solidFill>
              <a:srgbClr val="5A3F2B"/>
            </a:solidFill>
          </p:spPr>
        </p:sp>
      </p:grpSp>
      <p:grpSp>
        <p:nvGrpSpPr>
          <p:cNvPr id="8" name="Group 8"/>
          <p:cNvGrpSpPr/>
          <p:nvPr/>
        </p:nvGrpSpPr>
        <p:grpSpPr>
          <a:xfrm>
            <a:off x="-135221" y="252396"/>
            <a:ext cx="334857" cy="1563010"/>
            <a:chOff x="0" y="0"/>
            <a:chExt cx="505184" cy="2358041"/>
          </a:xfrm>
        </p:grpSpPr>
        <p:sp>
          <p:nvSpPr>
            <p:cNvPr id="9" name="Freeform 9"/>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pic>
        <p:nvPicPr>
          <p:cNvPr id="25" name="Picture 24"/>
          <p:cNvPicPr>
            <a:picLocks noChangeAspect="1"/>
          </p:cNvPicPr>
          <p:nvPr/>
        </p:nvPicPr>
        <p:blipFill>
          <a:blip r:embed="rId2"/>
          <a:stretch>
            <a:fillRect/>
          </a:stretch>
        </p:blipFill>
        <p:spPr>
          <a:xfrm rot="18023162">
            <a:off x="16346431" y="8453319"/>
            <a:ext cx="1395500" cy="1067985"/>
          </a:xfrm>
          <a:prstGeom prst="rect">
            <a:avLst/>
          </a:prstGeom>
        </p:spPr>
      </p:pic>
      <p:sp>
        <p:nvSpPr>
          <p:cNvPr id="11" name="Freeform 12"/>
          <p:cNvSpPr/>
          <p:nvPr/>
        </p:nvSpPr>
        <p:spPr>
          <a:xfrm>
            <a:off x="8175580" y="1257300"/>
            <a:ext cx="1511920" cy="914400"/>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2590800" y="2933700"/>
                <a:ext cx="12496800" cy="5024709"/>
              </a:xfrm>
              <a:prstGeom prst="rect">
                <a:avLst/>
              </a:prstGeom>
            </p:spPr>
            <p:txBody>
              <a:bodyPr wrap="square">
                <a:spAutoFit/>
              </a:bodyPr>
              <a:lstStyle/>
              <a:p>
                <a:pPr algn="just">
                  <a:lnSpc>
                    <a:spcPct val="150000"/>
                  </a:lnSpc>
                  <a:spcBef>
                    <a:spcPts val="600"/>
                  </a:spcBef>
                  <a:spcAft>
                    <a:spcPts val="600"/>
                  </a:spcAft>
                </a:pPr>
                <a:r>
                  <a:rPr lang="fr-FR" sz="4000" smtClean="0">
                    <a:latin typeface="Arial" panose="020B0604020202020204" pitchFamily="34" charset="0"/>
                    <a:ea typeface="Calibri" panose="020F0502020204030204" pitchFamily="34" charset="0"/>
                    <a:cs typeface="Arial" panose="020B0604020202020204" pitchFamily="34" charset="0"/>
                  </a:rPr>
                  <a:t>a) Số </a:t>
                </a:r>
                <a:r>
                  <a:rPr lang="fr-FR" sz="4000">
                    <a:latin typeface="Arial" panose="020B0604020202020204" pitchFamily="34" charset="0"/>
                    <a:ea typeface="Calibri" panose="020F0502020204030204" pitchFamily="34" charset="0"/>
                    <a:cs typeface="Arial" panose="020B0604020202020204" pitchFamily="34" charset="0"/>
                  </a:rPr>
                  <a:t>ván thắng là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14+8=22</m:t>
                    </m:r>
                  </m:oMath>
                </a14:m>
                <a:r>
                  <a:rPr lang="fr-FR" sz="4000">
                    <a:effectLst/>
                    <a:latin typeface="Arial" panose="020B0604020202020204" pitchFamily="34" charset="0"/>
                    <a:ea typeface="Calibri" panose="020F0502020204030204" pitchFamily="34" charset="0"/>
                    <a:cs typeface="Arial" panose="020B0604020202020204" pitchFamily="34" charset="0"/>
                  </a:rPr>
                  <a:t>. </a:t>
                </a:r>
                <a:endParaRPr lang="fr-FR"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smtClean="0">
                    <a:effectLst/>
                    <a:latin typeface="Arial" panose="020B0604020202020204" pitchFamily="34" charset="0"/>
                    <a:ea typeface="Calibri" panose="020F0502020204030204" pitchFamily="34" charset="0"/>
                    <a:cs typeface="Arial" panose="020B0604020202020204" pitchFamily="34" charset="0"/>
                  </a:rPr>
                  <a:t>Vậy </a:t>
                </a:r>
                <a:r>
                  <a:rPr lang="fr-FR" sz="4000">
                    <a:effectLst/>
                    <a:latin typeface="Arial" panose="020B0604020202020204" pitchFamily="34" charset="0"/>
                    <a:ea typeface="Calibri" panose="020F0502020204030204" pitchFamily="34" charset="0"/>
                    <a:cs typeface="Arial" panose="020B0604020202020204" pitchFamily="34" charset="0"/>
                  </a:rPr>
                  <a:t>xác suất thực nghiệm của biến cố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fr-FR" sz="4000">
                    <a:effectLst/>
                    <a:latin typeface="Arial" panose="020B0604020202020204" pitchFamily="34" charset="0"/>
                    <a:ea typeface="Calibri" panose="020F0502020204030204" pitchFamily="34" charset="0"/>
                    <a:cs typeface="Arial" panose="020B0604020202020204" pitchFamily="34" charset="0"/>
                  </a:rPr>
                  <a:t> </a:t>
                </a:r>
                <a:r>
                  <a:rPr lang="fr-FR" sz="4000" smtClean="0">
                    <a:effectLst/>
                    <a:latin typeface="Arial" panose="020B0604020202020204" pitchFamily="34" charset="0"/>
                    <a:ea typeface="Calibri" panose="020F0502020204030204" pitchFamily="34" charset="0"/>
                    <a:cs typeface="Arial" panose="020B0604020202020204" pitchFamily="34" charset="0"/>
                  </a:rPr>
                  <a:t>là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22</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80</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11</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40</m:t>
                        </m:r>
                      </m:den>
                    </m:f>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4000">
                    <a:effectLst/>
                    <a:latin typeface="Arial" panose="020B0604020202020204" pitchFamily="34" charset="0"/>
                    <a:ea typeface="Calibri" panose="020F0502020204030204" pitchFamily="34" charset="0"/>
                    <a:cs typeface="Arial" panose="020B0604020202020204" pitchFamily="34" charset="0"/>
                  </a:rPr>
                  <a:t>b) Số ván thắng là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6+4+3=13</m:t>
                    </m:r>
                  </m:oMath>
                </a14:m>
                <a:r>
                  <a:rPr lang="fr-FR" sz="4000">
                    <a:effectLst/>
                    <a:latin typeface="Arial" panose="020B0604020202020204" pitchFamily="34" charset="0"/>
                    <a:ea typeface="Calibri" panose="020F0502020204030204" pitchFamily="34" charset="0"/>
                    <a:cs typeface="Arial" panose="020B0604020202020204" pitchFamily="34" charset="0"/>
                  </a:rPr>
                  <a:t>. </a:t>
                </a:r>
                <a:endParaRPr lang="fr-FR"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4000" smtClean="0">
                    <a:effectLst/>
                    <a:latin typeface="Arial" panose="020B0604020202020204" pitchFamily="34" charset="0"/>
                    <a:ea typeface="Calibri" panose="020F0502020204030204" pitchFamily="34" charset="0"/>
                    <a:cs typeface="Arial" panose="020B0604020202020204" pitchFamily="34" charset="0"/>
                  </a:rPr>
                  <a:t>Vậy </a:t>
                </a:r>
                <a:r>
                  <a:rPr lang="fr-FR" sz="4000">
                    <a:effectLst/>
                    <a:latin typeface="Arial" panose="020B0604020202020204" pitchFamily="34" charset="0"/>
                    <a:ea typeface="Calibri" panose="020F0502020204030204" pitchFamily="34" charset="0"/>
                    <a:cs typeface="Arial" panose="020B0604020202020204" pitchFamily="34" charset="0"/>
                  </a:rPr>
                  <a:t>xác suất thực nghiệm của biến cố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𝐹</m:t>
                    </m:r>
                  </m:oMath>
                </a14:m>
                <a:r>
                  <a:rPr lang="fr-FR" sz="4000">
                    <a:effectLst/>
                    <a:latin typeface="Arial" panose="020B0604020202020204" pitchFamily="34" charset="0"/>
                    <a:ea typeface="Calibri" panose="020F0502020204030204" pitchFamily="34" charset="0"/>
                    <a:cs typeface="Arial" panose="020B0604020202020204" pitchFamily="34" charset="0"/>
                  </a:rPr>
                  <a:t> </a:t>
                </a:r>
                <a:r>
                  <a:rPr lang="fr-FR" sz="4000" smtClean="0">
                    <a:effectLst/>
                    <a:latin typeface="Arial" panose="020B0604020202020204" pitchFamily="34" charset="0"/>
                    <a:ea typeface="Calibri" panose="020F0502020204030204" pitchFamily="34" charset="0"/>
                    <a:cs typeface="Arial" panose="020B0604020202020204" pitchFamily="34" charset="0"/>
                  </a:rPr>
                  <a:t>là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13</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80</m:t>
                        </m:r>
                      </m:den>
                    </m:f>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2590800" y="2933700"/>
                <a:ext cx="12496800" cy="5024709"/>
              </a:xfrm>
              <a:prstGeom prst="rect">
                <a:avLst/>
              </a:prstGeom>
              <a:blipFill>
                <a:blip r:embed="rId3"/>
                <a:stretch>
                  <a:fillRect l="-1707"/>
                </a:stretch>
              </a:blipFill>
            </p:spPr>
            <p:txBody>
              <a:bodyPr/>
              <a:lstStyle/>
              <a:p>
                <a:r>
                  <a:rPr lang="en-US">
                    <a:noFill/>
                  </a:rPr>
                  <a:t> </a:t>
                </a:r>
              </a:p>
            </p:txBody>
          </p:sp>
        </mc:Fallback>
      </mc:AlternateContent>
    </p:spTree>
    <p:extLst>
      <p:ext uri="{BB962C8B-B14F-4D97-AF65-F5344CB8AC3E}">
        <p14:creationId xmlns:p14="http://schemas.microsoft.com/office/powerpoint/2010/main" val="1496681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17953143" y="8272232"/>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Rounded Rectangle 10"/>
          <p:cNvSpPr/>
          <p:nvPr/>
        </p:nvSpPr>
        <p:spPr>
          <a:xfrm>
            <a:off x="641684" y="462642"/>
            <a:ext cx="16992600" cy="9372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2"/>
          <a:stretch>
            <a:fillRect/>
          </a:stretch>
        </p:blipFill>
        <p:spPr>
          <a:xfrm rot="6225536">
            <a:off x="16929026" y="1959478"/>
            <a:ext cx="1315834" cy="1280271"/>
          </a:xfrm>
          <a:prstGeom prst="rect">
            <a:avLst/>
          </a:prstGeom>
        </p:spPr>
      </p:pic>
      <p:sp>
        <p:nvSpPr>
          <p:cNvPr id="12" name="Rectangle 11"/>
          <p:cNvSpPr>
            <a:spLocks noChangeArrowheads="1"/>
          </p:cNvSpPr>
          <p:nvPr/>
        </p:nvSpPr>
        <p:spPr bwMode="auto">
          <a:xfrm>
            <a:off x="1409585" y="1028700"/>
            <a:ext cx="15456798" cy="193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60000"/>
              </a:lnSpc>
              <a:spcBef>
                <a:spcPts val="0"/>
              </a:spcBef>
              <a:spcAft>
                <a:spcPts val="0"/>
              </a:spcAft>
            </a:pPr>
            <a:r>
              <a:rPr lang="en-US" sz="4000" b="1">
                <a:solidFill>
                  <a:schemeClr val="tx2"/>
                </a:solidFill>
                <a:cs typeface="Arial" panose="020B0604020202020204" pitchFamily="34" charset="0"/>
              </a:rPr>
              <a:t>Bài </a:t>
            </a:r>
            <a:r>
              <a:rPr lang="en-US" sz="4000" b="1" smtClean="0">
                <a:solidFill>
                  <a:schemeClr val="tx2"/>
                </a:solidFill>
                <a:cs typeface="Arial" panose="020B0604020202020204" pitchFamily="34" charset="0"/>
              </a:rPr>
              <a:t>8.17 (SGK </a:t>
            </a:r>
            <a:r>
              <a:rPr lang="en-US" sz="4000" b="1">
                <a:solidFill>
                  <a:schemeClr val="tx2"/>
                </a:solidFill>
                <a:cs typeface="Arial" panose="020B0604020202020204" pitchFamily="34" charset="0"/>
              </a:rPr>
              <a:t>– </a:t>
            </a:r>
            <a:r>
              <a:rPr lang="en-US" sz="4000" b="1" smtClean="0">
                <a:solidFill>
                  <a:schemeClr val="tx2"/>
                </a:solidFill>
                <a:cs typeface="Arial" panose="020B0604020202020204" pitchFamily="34" charset="0"/>
              </a:rPr>
              <a:t>tr75)</a:t>
            </a:r>
            <a:r>
              <a:rPr lang="en-US" sz="4000" b="1" smtClean="0">
                <a:cs typeface="Arial" panose="020B0604020202020204" pitchFamily="34" charset="0"/>
              </a:rPr>
              <a:t> </a:t>
            </a:r>
            <a:r>
              <a:rPr lang="vi-VN" altLang="en-US" sz="4000">
                <a:cs typeface="Arial" panose="020B0604020202020204" pitchFamily="34" charset="0"/>
              </a:rPr>
              <a:t>Thống kê số vụ tai nạn giao thông trong hai tháng 8 và 9 của thành phố X được kết quả như bảng </a:t>
            </a:r>
            <a:r>
              <a:rPr lang="vi-VN" altLang="en-US" sz="4000">
                <a:cs typeface="Arial" panose="020B0604020202020204" pitchFamily="34" charset="0"/>
              </a:rPr>
              <a:t>sau</a:t>
            </a:r>
            <a:r>
              <a:rPr lang="vi-VN" altLang="en-US" sz="4000" smtClean="0">
                <a:cs typeface="Arial" panose="020B0604020202020204" pitchFamily="34" charset="0"/>
              </a:rPr>
              <a:t>:</a:t>
            </a:r>
            <a:endParaRPr lang="vi-VN" altLang="en-US" sz="4000">
              <a:cs typeface="Arial" panose="020B0604020202020204" pitchFamily="34" charset="0"/>
            </a:endParaRPr>
          </a:p>
        </p:txBody>
      </p:sp>
      <p:sp>
        <p:nvSpPr>
          <p:cNvPr id="14" name="Rectangle 13"/>
          <p:cNvSpPr/>
          <p:nvPr/>
        </p:nvSpPr>
        <p:spPr>
          <a:xfrm>
            <a:off x="1448942" y="5465061"/>
            <a:ext cx="15467458" cy="3902415"/>
          </a:xfrm>
          <a:prstGeom prst="rect">
            <a:avLst/>
          </a:prstGeom>
        </p:spPr>
        <p:txBody>
          <a:bodyPr wrap="square">
            <a:spAutoFit/>
          </a:bodyPr>
          <a:lstStyle/>
          <a:p>
            <a:pPr algn="just">
              <a:lnSpc>
                <a:spcPct val="160000"/>
              </a:lnSpc>
            </a:pPr>
            <a:r>
              <a:rPr lang="vi-VN" sz="4000">
                <a:solidFill>
                  <a:srgbClr val="000000"/>
                </a:solidFill>
              </a:rPr>
              <a:t>Từ bảng thống kê trên, hãy dự đoán xem trong ba tháng 10; 11; 12 tới tại thành phố </a:t>
            </a:r>
            <a:r>
              <a:rPr lang="vi-VN" sz="4000">
                <a:solidFill>
                  <a:srgbClr val="000000"/>
                </a:solidFill>
              </a:rPr>
              <a:t>X</a:t>
            </a:r>
            <a:r>
              <a:rPr lang="vi-VN" sz="4000" smtClean="0">
                <a:solidFill>
                  <a:srgbClr val="000000"/>
                </a:solidFill>
              </a:rPr>
              <a:t>:</a:t>
            </a:r>
            <a:endParaRPr lang="vi-VN" sz="4000">
              <a:solidFill>
                <a:srgbClr val="000000"/>
              </a:solidFill>
            </a:endParaRPr>
          </a:p>
          <a:p>
            <a:pPr algn="just">
              <a:lnSpc>
                <a:spcPct val="160000"/>
              </a:lnSpc>
            </a:pPr>
            <a:r>
              <a:rPr lang="vi-VN" sz="4000">
                <a:solidFill>
                  <a:srgbClr val="000000"/>
                </a:solidFill>
              </a:rPr>
              <a:t>a) Có bao nhiêu ngày có nhiều nhất 3 vụ tai nạn giao </a:t>
            </a:r>
            <a:r>
              <a:rPr lang="vi-VN" sz="4000">
                <a:solidFill>
                  <a:srgbClr val="000000"/>
                </a:solidFill>
              </a:rPr>
              <a:t>thông</a:t>
            </a:r>
            <a:r>
              <a:rPr lang="vi-VN" sz="4000" smtClean="0">
                <a:solidFill>
                  <a:srgbClr val="000000"/>
                </a:solidFill>
              </a:rPr>
              <a:t>.</a:t>
            </a:r>
            <a:endParaRPr lang="vi-VN" sz="4000">
              <a:solidFill>
                <a:srgbClr val="000000"/>
              </a:solidFill>
            </a:endParaRPr>
          </a:p>
          <a:p>
            <a:pPr algn="just">
              <a:lnSpc>
                <a:spcPct val="160000"/>
              </a:lnSpc>
            </a:pPr>
            <a:r>
              <a:rPr lang="vi-VN" sz="4000">
                <a:solidFill>
                  <a:srgbClr val="000000"/>
                </a:solidFill>
              </a:rPr>
              <a:t>b) Có bao nhiêu ngày có ít nhất 5 vụ tai nạn giao </a:t>
            </a:r>
            <a:r>
              <a:rPr lang="vi-VN" sz="4000">
                <a:solidFill>
                  <a:srgbClr val="000000"/>
                </a:solidFill>
              </a:rPr>
              <a:t>thông</a:t>
            </a:r>
            <a:r>
              <a:rPr lang="vi-VN" sz="4000" smtClean="0">
                <a:solidFill>
                  <a:srgbClr val="000000"/>
                </a:solidFill>
              </a:rPr>
              <a:t>.</a:t>
            </a:r>
            <a:endParaRPr lang="vi-VN" sz="4000">
              <a:solidFill>
                <a:srgbClr val="000000"/>
              </a:solidFil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596937" y="3298803"/>
            <a:ext cx="15082094" cy="1920897"/>
          </a:xfrm>
          <a:prstGeom prst="rect">
            <a:avLst/>
          </a:prstGeom>
        </p:spPr>
      </p:pic>
      <p:pic>
        <p:nvPicPr>
          <p:cNvPr id="4" name="Picture 3"/>
          <p:cNvPicPr>
            <a:picLocks noChangeAspect="1"/>
          </p:cNvPicPr>
          <p:nvPr/>
        </p:nvPicPr>
        <p:blipFill>
          <a:blip r:embed="rId5"/>
          <a:stretch>
            <a:fillRect/>
          </a:stretch>
        </p:blipFill>
        <p:spPr>
          <a:xfrm>
            <a:off x="16165514" y="7924570"/>
            <a:ext cx="1286367" cy="1969179"/>
          </a:xfrm>
          <a:prstGeom prst="rect">
            <a:avLst/>
          </a:prstGeom>
        </p:spPr>
      </p:pic>
    </p:spTree>
    <p:extLst>
      <p:ext uri="{BB962C8B-B14F-4D97-AF65-F5344CB8AC3E}">
        <p14:creationId xmlns:p14="http://schemas.microsoft.com/office/powerpoint/2010/main" val="239171662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17953143" y="8272232"/>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Rounded Rectangle 10"/>
          <p:cNvSpPr/>
          <p:nvPr/>
        </p:nvSpPr>
        <p:spPr>
          <a:xfrm>
            <a:off x="228600" y="234616"/>
            <a:ext cx="17830800" cy="9829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2"/>
          <a:stretch>
            <a:fillRect/>
          </a:stretch>
        </p:blipFill>
        <p:spPr>
          <a:xfrm rot="3458711">
            <a:off x="16511200" y="16821"/>
            <a:ext cx="1751343" cy="1704009"/>
          </a:xfrm>
          <a:prstGeom prst="rect">
            <a:avLst/>
          </a:prstGeom>
        </p:spPr>
      </p:pic>
      <p:sp>
        <p:nvSpPr>
          <p:cNvPr id="12" name="Freeform 12"/>
          <p:cNvSpPr/>
          <p:nvPr/>
        </p:nvSpPr>
        <p:spPr>
          <a:xfrm>
            <a:off x="8332525" y="190500"/>
            <a:ext cx="1610917" cy="862263"/>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914400" y="1152551"/>
                <a:ext cx="16611600" cy="8867749"/>
              </a:xfrm>
              <a:prstGeom prst="rect">
                <a:avLst/>
              </a:prstGeom>
            </p:spPr>
            <p:txBody>
              <a:bodyPr wrap="square">
                <a:spAutoFit/>
              </a:bodyPr>
              <a:lstStyle/>
              <a:p>
                <a:pPr algn="just">
                  <a:lnSpc>
                    <a:spcPct val="150000"/>
                  </a:lnSpc>
                </a:pPr>
                <a:r>
                  <a:rPr lang="fr-FR" sz="3500" smtClean="0">
                    <a:latin typeface="Arial" panose="020B0604020202020204" pitchFamily="34" charset="0"/>
                    <a:ea typeface="Calibri" panose="020F0502020204030204" pitchFamily="34" charset="0"/>
                    <a:cs typeface="Arial" panose="020B0604020202020204" pitchFamily="34" charset="0"/>
                  </a:rPr>
                  <a:t>Ba tháng 10, 11, 12 có 92 ngày</a:t>
                </a:r>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500" smtClean="0">
                    <a:effectLst/>
                    <a:latin typeface="Arial" panose="020B0604020202020204" pitchFamily="34" charset="0"/>
                    <a:ea typeface="Calibri" panose="020F0502020204030204" pitchFamily="34" charset="0"/>
                    <a:cs typeface="Arial" panose="020B0604020202020204" pitchFamily="34" charset="0"/>
                  </a:rPr>
                  <a:t>a) Gọi </a:t>
                </a:r>
                <a14:m>
                  <m:oMath xmlns:m="http://schemas.openxmlformats.org/officeDocument/2006/math">
                    <m:r>
                      <a:rPr lang="fr-FR" sz="35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fr-FR" sz="3500">
                    <a:effectLst/>
                    <a:latin typeface="Arial" panose="020B0604020202020204" pitchFamily="34" charset="0"/>
                    <a:ea typeface="Calibri" panose="020F0502020204030204" pitchFamily="34" charset="0"/>
                    <a:cs typeface="Arial" panose="020B0604020202020204" pitchFamily="34" charset="0"/>
                  </a:rPr>
                  <a:t> là biến cố </a:t>
                </a:r>
                <a:r>
                  <a:rPr lang="vi-VN" sz="3500">
                    <a:effectLst/>
                    <a:latin typeface="Arial" panose="020B0604020202020204" pitchFamily="34" charset="0"/>
                    <a:ea typeface="Calibri" panose="020F0502020204030204" pitchFamily="34" charset="0"/>
                    <a:cs typeface="Arial" panose="020B0604020202020204" pitchFamily="34" charset="0"/>
                  </a:rPr>
                  <a:t>“</a:t>
                </a:r>
                <a:r>
                  <a:rPr lang="fr-FR" sz="3500">
                    <a:effectLst/>
                    <a:latin typeface="Arial" panose="020B0604020202020204" pitchFamily="34" charset="0"/>
                    <a:ea typeface="Calibri" panose="020F0502020204030204" pitchFamily="34" charset="0"/>
                    <a:cs typeface="Arial" panose="020B0604020202020204" pitchFamily="34" charset="0"/>
                  </a:rPr>
                  <a:t>Trong một ngày có nhiều nhất 3 vụ tai nạn giao thông</a:t>
                </a:r>
                <a:r>
                  <a:rPr lang="vi-VN" sz="3500">
                    <a:effectLst/>
                    <a:latin typeface="Arial" panose="020B0604020202020204" pitchFamily="34" charset="0"/>
                    <a:ea typeface="Calibri" panose="020F0502020204030204" pitchFamily="34" charset="0"/>
                    <a:cs typeface="Arial" panose="020B0604020202020204" pitchFamily="34" charset="0"/>
                  </a:rPr>
                  <a:t>”. </a:t>
                </a:r>
                <a:endParaRPr lang="en-US" sz="35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3500" smtClean="0">
                    <a:effectLst/>
                    <a:latin typeface="Arial" panose="020B0604020202020204" pitchFamily="34" charset="0"/>
                    <a:ea typeface="Calibri" panose="020F0502020204030204" pitchFamily="34" charset="0"/>
                    <a:cs typeface="Arial" panose="020B0604020202020204" pitchFamily="34" charset="0"/>
                  </a:rPr>
                  <a:t>Trong </a:t>
                </a:r>
                <a:r>
                  <a:rPr lang="vi-VN" sz="3500">
                    <a:effectLst/>
                    <a:latin typeface="Arial" panose="020B0604020202020204" pitchFamily="34" charset="0"/>
                    <a:ea typeface="Calibri" panose="020F0502020204030204" pitchFamily="34" charset="0"/>
                    <a:cs typeface="Arial" panose="020B0604020202020204" pitchFamily="34" charset="0"/>
                  </a:rPr>
                  <a:t>hai tháng 8 và 9 (61 ngày) có </a:t>
                </a:r>
                <a14:m>
                  <m:oMath xmlns:m="http://schemas.openxmlformats.org/officeDocument/2006/math">
                    <m:r>
                      <a:rPr lang="vi-VN" sz="3500" i="1">
                        <a:effectLst/>
                        <a:latin typeface="Cambria Math" panose="02040503050406030204" pitchFamily="18" charset="0"/>
                        <a:ea typeface="Calibri" panose="020F0502020204030204" pitchFamily="34" charset="0"/>
                        <a:cs typeface="Times New Roman" panose="02020603050405020304" pitchFamily="18" charset="0"/>
                      </a:rPr>
                      <m:t>4+9+15+10=38</m:t>
                    </m:r>
                  </m:oMath>
                </a14:m>
                <a:r>
                  <a:rPr lang="vi-VN" sz="3500">
                    <a:effectLst/>
                    <a:latin typeface="Arial" panose="020B0604020202020204" pitchFamily="34" charset="0"/>
                    <a:ea typeface="Calibri" panose="020F0502020204030204" pitchFamily="34" charset="0"/>
                    <a:cs typeface="Arial" panose="020B0604020202020204" pitchFamily="34" charset="0"/>
                  </a:rPr>
                  <a:t> ngày có nhiều nhất 3 vụ tại nạn giao thông</a:t>
                </a:r>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3500">
                    <a:effectLst/>
                    <a:latin typeface="Arial" panose="020B0604020202020204" pitchFamily="34" charset="0"/>
                    <a:ea typeface="Calibri" panose="020F0502020204030204" pitchFamily="34" charset="0"/>
                    <a:cs typeface="Arial" panose="020B0604020202020204" pitchFamily="34" charset="0"/>
                  </a:rPr>
                  <a:t>Xác suất thực nghiệm của biến cố </a:t>
                </a:r>
                <a14:m>
                  <m:oMath xmlns:m="http://schemas.openxmlformats.org/officeDocument/2006/math">
                    <m:r>
                      <a:rPr lang="vi-VN" sz="35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vi-VN" sz="350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f>
                      <m:fPr>
                        <m:ctrlPr>
                          <a:rPr lang="en-US" sz="35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500" i="1">
                            <a:effectLst/>
                            <a:latin typeface="Cambria Math" panose="02040503050406030204" pitchFamily="18" charset="0"/>
                            <a:ea typeface="Calibri" panose="020F0502020204030204" pitchFamily="34" charset="0"/>
                            <a:cs typeface="Times New Roman" panose="02020603050405020304" pitchFamily="18" charset="0"/>
                          </a:rPr>
                          <m:t>38</m:t>
                        </m:r>
                      </m:num>
                      <m:den>
                        <m:r>
                          <a:rPr lang="vi-VN" sz="3500" i="1">
                            <a:effectLst/>
                            <a:latin typeface="Cambria Math" panose="02040503050406030204" pitchFamily="18" charset="0"/>
                            <a:ea typeface="Calibri" panose="020F0502020204030204" pitchFamily="34" charset="0"/>
                            <a:cs typeface="Times New Roman" panose="02020603050405020304" pitchFamily="18" charset="0"/>
                          </a:rPr>
                          <m:t>61</m:t>
                        </m:r>
                      </m:den>
                    </m:f>
                  </m:oMath>
                </a14:m>
                <a:r>
                  <a:rPr lang="vi-VN" sz="3500">
                    <a:effectLst/>
                    <a:latin typeface="Arial" panose="020B0604020202020204" pitchFamily="34" charset="0"/>
                    <a:ea typeface="Calibri" panose="020F0502020204030204" pitchFamily="34" charset="0"/>
                    <a:cs typeface="Arial" panose="020B0604020202020204" pitchFamily="34" charset="0"/>
                  </a:rPr>
                  <a:t>. Ta có </a:t>
                </a:r>
                <a14:m>
                  <m:oMath xmlns:m="http://schemas.openxmlformats.org/officeDocument/2006/math">
                    <m:r>
                      <a:rPr lang="vi-VN" sz="3500" i="1">
                        <a:effectLst/>
                        <a:latin typeface="Cambria Math" panose="02040503050406030204" pitchFamily="18" charset="0"/>
                        <a:ea typeface="Calibri" panose="020F0502020204030204" pitchFamily="34" charset="0"/>
                        <a:cs typeface="Times New Roman" panose="02020603050405020304" pitchFamily="18" charset="0"/>
                      </a:rPr>
                      <m:t>𝑃</m:t>
                    </m:r>
                    <m:r>
                      <a:rPr lang="vi-VN" sz="3500" i="1">
                        <a:effectLst/>
                        <a:latin typeface="Cambria Math" panose="02040503050406030204" pitchFamily="18" charset="0"/>
                        <a:ea typeface="Calibri" panose="020F0502020204030204" pitchFamily="34" charset="0"/>
                        <a:cs typeface="Times New Roman" panose="02020603050405020304" pitchFamily="18" charset="0"/>
                      </a:rPr>
                      <m:t>(</m:t>
                    </m:r>
                    <m:r>
                      <a:rPr lang="vi-VN" sz="3500" i="1">
                        <a:effectLst/>
                        <a:latin typeface="Cambria Math" panose="02040503050406030204" pitchFamily="18" charset="0"/>
                        <a:ea typeface="Calibri" panose="020F0502020204030204" pitchFamily="34" charset="0"/>
                        <a:cs typeface="Times New Roman" panose="02020603050405020304" pitchFamily="18" charset="0"/>
                      </a:rPr>
                      <m:t>𝐸</m:t>
                    </m:r>
                    <m:r>
                      <a:rPr lang="vi-VN" sz="3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5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500" i="1">
                            <a:effectLst/>
                            <a:latin typeface="Cambria Math" panose="02040503050406030204" pitchFamily="18" charset="0"/>
                            <a:ea typeface="Calibri" panose="020F0502020204030204" pitchFamily="34" charset="0"/>
                            <a:cs typeface="Times New Roman" panose="02020603050405020304" pitchFamily="18" charset="0"/>
                          </a:rPr>
                          <m:t>38</m:t>
                        </m:r>
                      </m:num>
                      <m:den>
                        <m:r>
                          <a:rPr lang="vi-VN" sz="3500" i="1">
                            <a:effectLst/>
                            <a:latin typeface="Cambria Math" panose="02040503050406030204" pitchFamily="18" charset="0"/>
                            <a:ea typeface="Calibri" panose="020F0502020204030204" pitchFamily="34" charset="0"/>
                            <a:cs typeface="Times New Roman" panose="02020603050405020304" pitchFamily="18" charset="0"/>
                          </a:rPr>
                          <m:t>61</m:t>
                        </m:r>
                      </m:den>
                    </m:f>
                  </m:oMath>
                </a14:m>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350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vi-VN" sz="3500" i="1">
                        <a:effectLst/>
                        <a:latin typeface="Cambria Math" panose="02040503050406030204" pitchFamily="18" charset="0"/>
                        <a:ea typeface="Calibri" panose="020F0502020204030204" pitchFamily="34" charset="0"/>
                        <a:cs typeface="Times New Roman" panose="02020603050405020304" pitchFamily="18" charset="0"/>
                      </a:rPr>
                      <m:t>𝑘</m:t>
                    </m:r>
                  </m:oMath>
                </a14:m>
                <a:r>
                  <a:rPr lang="vi-VN" sz="3500">
                    <a:effectLst/>
                    <a:latin typeface="Arial" panose="020B0604020202020204" pitchFamily="34" charset="0"/>
                    <a:ea typeface="Calibri" panose="020F0502020204030204" pitchFamily="34" charset="0"/>
                    <a:cs typeface="Arial" panose="020B0604020202020204" pitchFamily="34" charset="0"/>
                  </a:rPr>
                  <a:t> là số ngày có nhiều nhất 3 vụ tai nạn giao thông trong ba tháng 10, 11, 12 (92 ngày)</a:t>
                </a:r>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3500">
                    <a:effectLst/>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vi-VN" sz="35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vi-VN" sz="35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3500" i="1">
                            <a:effectLst/>
                            <a:latin typeface="Cambria Math" panose="02040503050406030204" pitchFamily="18" charset="0"/>
                            <a:ea typeface="Calibri" panose="020F0502020204030204" pitchFamily="34" charset="0"/>
                            <a:cs typeface="Times New Roman" panose="02020603050405020304" pitchFamily="18" charset="0"/>
                          </a:rPr>
                          <m:t>𝐸</m:t>
                        </m:r>
                      </m:e>
                    </m:d>
                    <m:r>
                      <a:rPr lang="vi-VN" sz="3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5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500" i="1">
                            <a:effectLst/>
                            <a:latin typeface="Cambria Math" panose="02040503050406030204" pitchFamily="18" charset="0"/>
                            <a:ea typeface="Calibri" panose="020F0502020204030204" pitchFamily="34" charset="0"/>
                            <a:cs typeface="Times New Roman" panose="02020603050405020304" pitchFamily="18" charset="0"/>
                          </a:rPr>
                          <m:t>𝑘</m:t>
                        </m:r>
                      </m:num>
                      <m:den>
                        <m:r>
                          <a:rPr lang="vi-VN" sz="3500" i="1">
                            <a:effectLst/>
                            <a:latin typeface="Cambria Math" panose="02040503050406030204" pitchFamily="18" charset="0"/>
                            <a:ea typeface="Calibri" panose="020F0502020204030204" pitchFamily="34" charset="0"/>
                            <a:cs typeface="Times New Roman" panose="02020603050405020304" pitchFamily="18" charset="0"/>
                          </a:rPr>
                          <m:t>92</m:t>
                        </m:r>
                      </m:den>
                    </m:f>
                    <m:r>
                      <a:rPr lang="en-US" sz="3500" b="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5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500" i="1">
                            <a:effectLst/>
                            <a:latin typeface="Cambria Math" panose="02040503050406030204" pitchFamily="18" charset="0"/>
                            <a:ea typeface="Calibri" panose="020F0502020204030204" pitchFamily="34" charset="0"/>
                            <a:cs typeface="Times New Roman" panose="02020603050405020304" pitchFamily="18" charset="0"/>
                          </a:rPr>
                          <m:t>38</m:t>
                        </m:r>
                      </m:num>
                      <m:den>
                        <m:r>
                          <a:rPr lang="vi-VN" sz="3500" i="1">
                            <a:effectLst/>
                            <a:latin typeface="Cambria Math" panose="02040503050406030204" pitchFamily="18" charset="0"/>
                            <a:ea typeface="Calibri" panose="020F0502020204030204" pitchFamily="34" charset="0"/>
                            <a:cs typeface="Times New Roman" panose="02020603050405020304" pitchFamily="18" charset="0"/>
                          </a:rPr>
                          <m:t>61</m:t>
                        </m:r>
                      </m:den>
                    </m:f>
                    <m:r>
                      <a:rPr lang="vi-VN" sz="3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5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500" i="1">
                            <a:effectLst/>
                            <a:latin typeface="Cambria Math" panose="02040503050406030204" pitchFamily="18" charset="0"/>
                            <a:ea typeface="Calibri" panose="020F0502020204030204" pitchFamily="34" charset="0"/>
                            <a:cs typeface="Times New Roman" panose="02020603050405020304" pitchFamily="18" charset="0"/>
                          </a:rPr>
                          <m:t>𝑘</m:t>
                        </m:r>
                      </m:num>
                      <m:den>
                        <m:r>
                          <a:rPr lang="vi-VN" sz="3500" i="1">
                            <a:effectLst/>
                            <a:latin typeface="Cambria Math" panose="02040503050406030204" pitchFamily="18" charset="0"/>
                            <a:ea typeface="Calibri" panose="020F0502020204030204" pitchFamily="34" charset="0"/>
                            <a:cs typeface="Times New Roman" panose="02020603050405020304" pitchFamily="18" charset="0"/>
                          </a:rPr>
                          <m:t>92</m:t>
                        </m:r>
                      </m:den>
                    </m:f>
                  </m:oMath>
                </a14:m>
                <a:r>
                  <a:rPr lang="vi-VN" sz="35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500">
                        <a:latin typeface="Cambria Math" panose="02040503050406030204" pitchFamily="18" charset="0"/>
                        <a:ea typeface="Calibri" panose="020F0502020204030204" pitchFamily="34" charset="0"/>
                        <a:cs typeface="Times New Roman" panose="02020603050405020304" pitchFamily="18" charset="0"/>
                      </a:rPr>
                      <m:t>⇒</m:t>
                    </m:r>
                  </m:oMath>
                </a14:m>
                <a:r>
                  <a:rPr lang="vi-VN" sz="35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3500" i="1">
                        <a:effectLst/>
                        <a:latin typeface="Cambria Math" panose="02040503050406030204" pitchFamily="18" charset="0"/>
                        <a:ea typeface="Calibri" panose="020F0502020204030204" pitchFamily="34" charset="0"/>
                        <a:cs typeface="Times New Roman" panose="02020603050405020304" pitchFamily="18" charset="0"/>
                      </a:rPr>
                      <m:t>𝑘</m:t>
                    </m:r>
                    <m:r>
                      <a:rPr lang="vi-VN" sz="3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5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500" i="1">
                            <a:effectLst/>
                            <a:latin typeface="Cambria Math" panose="02040503050406030204" pitchFamily="18" charset="0"/>
                            <a:ea typeface="Calibri" panose="020F0502020204030204" pitchFamily="34" charset="0"/>
                            <a:cs typeface="Times New Roman" panose="02020603050405020304" pitchFamily="18" charset="0"/>
                          </a:rPr>
                          <m:t>92.38</m:t>
                        </m:r>
                      </m:num>
                      <m:den>
                        <m:r>
                          <a:rPr lang="vi-VN" sz="3500" i="1">
                            <a:effectLst/>
                            <a:latin typeface="Cambria Math" panose="02040503050406030204" pitchFamily="18" charset="0"/>
                            <a:ea typeface="Calibri" panose="020F0502020204030204" pitchFamily="34" charset="0"/>
                            <a:cs typeface="Times New Roman" panose="02020603050405020304" pitchFamily="18" charset="0"/>
                          </a:rPr>
                          <m:t>61</m:t>
                        </m:r>
                      </m:den>
                    </m:f>
                    <m:r>
                      <a:rPr lang="vi-VN" sz="3500" i="1">
                        <a:effectLst/>
                        <a:latin typeface="Cambria Math" panose="02040503050406030204" pitchFamily="18" charset="0"/>
                        <a:ea typeface="Calibri" panose="020F0502020204030204" pitchFamily="34" charset="0"/>
                        <a:cs typeface="Times New Roman" panose="02020603050405020304" pitchFamily="18" charset="0"/>
                      </a:rPr>
                      <m:t>=57,311…</m:t>
                    </m:r>
                  </m:oMath>
                </a14:m>
                <a:r>
                  <a:rPr lang="vi-VN" sz="3500">
                    <a:effectLst/>
                    <a:latin typeface="Arial" panose="020B0604020202020204" pitchFamily="34" charset="0"/>
                    <a:ea typeface="Calibri" panose="020F0502020204030204" pitchFamily="34" charset="0"/>
                    <a:cs typeface="Arial" panose="020B0604020202020204" pitchFamily="34" charset="0"/>
                  </a:rPr>
                  <a:t> </a:t>
                </a:r>
                <a:endParaRPr lang="en-US" sz="35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3500" smtClean="0">
                    <a:effectLst/>
                    <a:latin typeface="Arial" panose="020B0604020202020204" pitchFamily="34" charset="0"/>
                    <a:ea typeface="Calibri" panose="020F0502020204030204" pitchFamily="34" charset="0"/>
                    <a:cs typeface="Arial" panose="020B0604020202020204" pitchFamily="34" charset="0"/>
                  </a:rPr>
                  <a:t>Vậy </a:t>
                </a:r>
                <a:r>
                  <a:rPr lang="vi-VN" sz="3500">
                    <a:effectLst/>
                    <a:latin typeface="Arial" panose="020B0604020202020204" pitchFamily="34" charset="0"/>
                    <a:ea typeface="Calibri" panose="020F0502020204030204" pitchFamily="34" charset="0"/>
                    <a:cs typeface="Arial" panose="020B0604020202020204" pitchFamily="34" charset="0"/>
                  </a:rPr>
                  <a:t>ta dự đoán trong ba tháng 10, 11, 12 có khoảng 57 ngày có nhiều nhất 3 vụ tại nạn giao </a:t>
                </a:r>
                <a:r>
                  <a:rPr lang="vi-VN" sz="3500">
                    <a:effectLst/>
                    <a:latin typeface="Arial" panose="020B0604020202020204" pitchFamily="34" charset="0"/>
                    <a:ea typeface="Calibri" panose="020F0502020204030204" pitchFamily="34" charset="0"/>
                    <a:cs typeface="Arial" panose="020B0604020202020204" pitchFamily="34" charset="0"/>
                  </a:rPr>
                  <a:t>thông</a:t>
                </a:r>
                <a:r>
                  <a:rPr lang="vi-VN" sz="3500" smtClean="0">
                    <a:effectLst/>
                    <a:latin typeface="Arial" panose="020B0604020202020204" pitchFamily="34" charset="0"/>
                    <a:ea typeface="Calibri" panose="020F0502020204030204" pitchFamily="34" charset="0"/>
                    <a:cs typeface="Arial" panose="020B0604020202020204" pitchFamily="34" charset="0"/>
                  </a:rPr>
                  <a:t>.</a:t>
                </a:r>
                <a:endParaRPr lang="en-US" sz="35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914400" y="1152551"/>
                <a:ext cx="16611600" cy="8867749"/>
              </a:xfrm>
              <a:prstGeom prst="rect">
                <a:avLst/>
              </a:prstGeom>
              <a:blipFill>
                <a:blip r:embed="rId3"/>
                <a:stretch>
                  <a:fillRect l="-1064" r="-1064" b="-412"/>
                </a:stretch>
              </a:blipFill>
            </p:spPr>
            <p:txBody>
              <a:bodyPr/>
              <a:lstStyle/>
              <a:p>
                <a:r>
                  <a:rPr lang="en-US">
                    <a:noFill/>
                  </a:rPr>
                  <a:t> </a:t>
                </a:r>
              </a:p>
            </p:txBody>
          </p:sp>
        </mc:Fallback>
      </mc:AlternateContent>
    </p:spTree>
    <p:extLst>
      <p:ext uri="{BB962C8B-B14F-4D97-AF65-F5344CB8AC3E}">
        <p14:creationId xmlns:p14="http://schemas.microsoft.com/office/powerpoint/2010/main" val="256454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17953143" y="8272232"/>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Rounded Rectangle 10"/>
          <p:cNvSpPr/>
          <p:nvPr/>
        </p:nvSpPr>
        <p:spPr>
          <a:xfrm>
            <a:off x="228600" y="234616"/>
            <a:ext cx="17830800" cy="9829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2"/>
          <a:stretch>
            <a:fillRect/>
          </a:stretch>
        </p:blipFill>
        <p:spPr>
          <a:xfrm rot="3458711">
            <a:off x="16511200" y="16821"/>
            <a:ext cx="1751343" cy="1704009"/>
          </a:xfrm>
          <a:prstGeom prst="rect">
            <a:avLst/>
          </a:prstGeom>
        </p:spPr>
      </p:pic>
      <p:sp>
        <p:nvSpPr>
          <p:cNvPr id="12" name="Freeform 12"/>
          <p:cNvSpPr/>
          <p:nvPr/>
        </p:nvSpPr>
        <p:spPr>
          <a:xfrm>
            <a:off x="8332525" y="190500"/>
            <a:ext cx="1610917" cy="862263"/>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1563114" y="1485900"/>
                <a:ext cx="15055515" cy="8299195"/>
              </a:xfrm>
              <a:prstGeom prst="rect">
                <a:avLst/>
              </a:prstGeom>
            </p:spPr>
            <p:txBody>
              <a:bodyPr wrap="square">
                <a:spAutoFit/>
              </a:bodyPr>
              <a:lstStyle/>
              <a:p>
                <a:pPr marL="0" marR="0" lvl="0" indent="0" algn="just" defTabSz="914400" rtl="0" eaLnBrk="1" fontAlgn="auto" latinLnBrk="0" hangingPunct="1">
                  <a:lnSpc>
                    <a:spcPct val="150000"/>
                  </a:lnSpc>
                  <a:buClrTx/>
                  <a:buSzTx/>
                  <a:buFontTx/>
                  <a:buNone/>
                  <a:tabLst/>
                  <a:defRPr/>
                </a:pPr>
                <a:r>
                  <a:rPr kumimoji="0" lang="vi-VN"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t>
                </a: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Gọi </a:t>
                </a:r>
                <a14:m>
                  <m:oMath xmlns:m="http://schemas.openxmlformats.org/officeDocument/2006/math">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𝐹</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biến cố “Trong một ngày có ít nhất 5 vụ tai nạn giao thông”. </a:t>
                </a:r>
                <a:endPar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buClrTx/>
                  <a:buSzTx/>
                  <a:buFontTx/>
                  <a:buNone/>
                  <a:tabLst/>
                  <a:defRPr/>
                </a:pPr>
                <a:r>
                  <a:rPr kumimoji="0" lang="vi-VN"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Trong </a:t>
                </a: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hai tháng </a:t>
                </a:r>
                <a14:m>
                  <m:oMath xmlns:m="http://schemas.openxmlformats.org/officeDocument/2006/math">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và 9 (61 ngày) có </a:t>
                </a:r>
                <a14:m>
                  <m:oMath xmlns:m="http://schemas.openxmlformats.org/officeDocument/2006/math">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6+4+3+2=15</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ngày có ít nhất </a:t>
                </a: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 </a:t>
                </a: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vụ tại nạ giao thông</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Xác suất thực nghiệm của biến cố </a:t>
                </a:r>
                <a14:m>
                  <m:oMath xmlns:m="http://schemas.openxmlformats.org/officeDocument/2006/math">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𝐹</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15</m:t>
                        </m:r>
                      </m:num>
                      <m:den>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61</m:t>
                        </m:r>
                      </m:den>
                    </m:f>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𝐹</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15</m:t>
                        </m:r>
                      </m:num>
                      <m:den>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61</m:t>
                        </m:r>
                      </m:den>
                    </m:f>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số ngày ó ít nhất 5 tai nạn giao thông trong ba tháng 10, 11 12 (92 ngày)</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lvl="0">
                  <a:lnSpc>
                    <a:spcPct val="150000"/>
                  </a:lnSpc>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𝐹</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num>
                      <m:den>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92</m:t>
                        </m:r>
                      </m:den>
                    </m:f>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15</m:t>
                        </m:r>
                      </m:num>
                      <m:den>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61</m:t>
                        </m:r>
                      </m:den>
                    </m:f>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num>
                      <m:den>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92</m:t>
                        </m:r>
                      </m:den>
                    </m:f>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92.15</m:t>
                        </m:r>
                      </m:num>
                      <m:den>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61</m:t>
                        </m:r>
                      </m:den>
                    </m:f>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=22,622…</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buClrTx/>
                  <a:buSzTx/>
                  <a:buFontTx/>
                  <a:buNone/>
                  <a:tabLst/>
                  <a:defRPr/>
                </a:pPr>
                <a:r>
                  <a:rPr kumimoji="0" lang="vi-VN"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Vậy </a:t>
                </a: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 dự đoán trong ba tháng 10, 11, 12 có khoảng 23 ngày có ít nhất </a:t>
                </a: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 </a:t>
                </a: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vụ tai nạn giao </a:t>
                </a:r>
                <a:r>
                  <a:rPr kumimoji="0" lang="vi-VN"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thông</a:t>
                </a: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1563114" y="1485900"/>
                <a:ext cx="15055515" cy="8299195"/>
              </a:xfrm>
              <a:prstGeom prst="rect">
                <a:avLst/>
              </a:prstGeom>
              <a:blipFill>
                <a:blip r:embed="rId3"/>
                <a:stretch>
                  <a:fillRect l="-1215" r="-1255" b="-661"/>
                </a:stretch>
              </a:blipFill>
            </p:spPr>
            <p:txBody>
              <a:bodyPr/>
              <a:lstStyle/>
              <a:p>
                <a:r>
                  <a:rPr lang="en-US">
                    <a:noFill/>
                  </a:rPr>
                  <a:t> </a:t>
                </a:r>
              </a:p>
            </p:txBody>
          </p:sp>
        </mc:Fallback>
      </mc:AlternateContent>
    </p:spTree>
    <p:extLst>
      <p:ext uri="{BB962C8B-B14F-4D97-AF65-F5344CB8AC3E}">
        <p14:creationId xmlns:p14="http://schemas.microsoft.com/office/powerpoint/2010/main" val="174964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up)">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randombar(horizontal)">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sp>
        <p:nvSpPr>
          <p:cNvPr id="24" name="Rectangle 23"/>
          <p:cNvSpPr/>
          <p:nvPr/>
        </p:nvSpPr>
        <p:spPr>
          <a:xfrm>
            <a:off x="4482562" y="1333500"/>
            <a:ext cx="8861721" cy="1452385"/>
          </a:xfrm>
          <a:prstGeom prst="rect">
            <a:avLst/>
          </a:prstGeom>
        </p:spPr>
        <p:txBody>
          <a:bodyPr wrap="none">
            <a:spAutoFit/>
          </a:bodyPr>
          <a:lstStyle/>
          <a:p>
            <a:pPr lvl="0" algn="ctr">
              <a:lnSpc>
                <a:spcPct val="156316"/>
              </a:lnSpc>
              <a:defRPr/>
            </a:pPr>
            <a:r>
              <a:rPr lang="vi-VN" sz="6500" b="1">
                <a:solidFill>
                  <a:srgbClr val="C00000"/>
                </a:solidFill>
                <a:latin typeface="Arial"/>
                <a:ea typeface="Arial"/>
                <a:cs typeface="Arial"/>
                <a:sym typeface="Arial"/>
              </a:rPr>
              <a:t>HƯỚNG DẪN VỀ NHÀ</a:t>
            </a:r>
          </a:p>
        </p:txBody>
      </p:sp>
      <p:grpSp>
        <p:nvGrpSpPr>
          <p:cNvPr id="25" name="Google Shape;1097;p63"/>
          <p:cNvGrpSpPr/>
          <p:nvPr/>
        </p:nvGrpSpPr>
        <p:grpSpPr>
          <a:xfrm>
            <a:off x="1026411" y="3898627"/>
            <a:ext cx="4447408" cy="3378473"/>
            <a:chOff x="1026411" y="3000040"/>
            <a:chExt cx="4447408" cy="4574994"/>
          </a:xfrm>
        </p:grpSpPr>
        <p:sp>
          <p:nvSpPr>
            <p:cNvPr id="26" name="Google Shape;1098;p63"/>
            <p:cNvSpPr/>
            <p:nvPr/>
          </p:nvSpPr>
          <p:spPr>
            <a:xfrm rot="10800000">
              <a:off x="1026411" y="3000040"/>
              <a:ext cx="4447408" cy="4574994"/>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5A3F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latin typeface="Calibri"/>
                <a:ea typeface="+mn-ea"/>
                <a:cs typeface="+mn-cs"/>
              </a:endParaRPr>
            </a:p>
          </p:txBody>
        </p:sp>
        <p:sp>
          <p:nvSpPr>
            <p:cNvPr id="28" name="Google Shape;1100;p63"/>
            <p:cNvSpPr txBox="1"/>
            <p:nvPr/>
          </p:nvSpPr>
          <p:spPr>
            <a:xfrm>
              <a:off x="1219192" y="3963488"/>
              <a:ext cx="4030937" cy="233527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Ôn</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tập</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kiến</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thức</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err="1">
                  <a:ln>
                    <a:noFill/>
                  </a:ln>
                  <a:solidFill>
                    <a:schemeClr val="bg1"/>
                  </a:solidFill>
                  <a:effectLst/>
                  <a:uLnTx/>
                  <a:uFillTx/>
                  <a:latin typeface="Arial"/>
                  <a:ea typeface="Arial"/>
                  <a:cs typeface="Arial"/>
                  <a:sym typeface="Arial"/>
                </a:rPr>
                <a:t>đã</a:t>
              </a:r>
              <a:r>
                <a:rPr kumimoji="0" lang="en-US" sz="4000" b="0" i="0" u="none" strike="noStrike" kern="1200" cap="none" spc="0" normalizeH="0" baseline="0" noProof="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smtClean="0">
                  <a:ln>
                    <a:noFill/>
                  </a:ln>
                  <a:solidFill>
                    <a:schemeClr val="bg1"/>
                  </a:solidFill>
                  <a:effectLst/>
                  <a:uLnTx/>
                  <a:uFillTx/>
                  <a:latin typeface="Arial"/>
                  <a:ea typeface="Arial"/>
                  <a:cs typeface="Arial"/>
                  <a:sym typeface="Arial"/>
                </a:rPr>
                <a:t>học.</a:t>
              </a:r>
              <a:endParaRPr kumimoji="0" sz="4000" b="0" i="0" u="none" strike="noStrike" kern="1200" cap="none" spc="0" normalizeH="0" baseline="0" noProof="0" dirty="0">
                <a:ln>
                  <a:noFill/>
                </a:ln>
                <a:solidFill>
                  <a:schemeClr val="bg1"/>
                </a:solidFill>
                <a:effectLst/>
                <a:uLnTx/>
                <a:uFillTx/>
                <a:latin typeface="Arial"/>
                <a:ea typeface="Arial"/>
                <a:cs typeface="Arial"/>
                <a:sym typeface="Arial"/>
              </a:endParaRPr>
            </a:p>
          </p:txBody>
        </p:sp>
      </p:grpSp>
      <p:grpSp>
        <p:nvGrpSpPr>
          <p:cNvPr id="29" name="Google Shape;1101;p63"/>
          <p:cNvGrpSpPr/>
          <p:nvPr/>
        </p:nvGrpSpPr>
        <p:grpSpPr>
          <a:xfrm>
            <a:off x="6514545" y="3898628"/>
            <a:ext cx="4797758" cy="3378472"/>
            <a:chOff x="6899689" y="2868931"/>
            <a:chExt cx="4797758" cy="3798570"/>
          </a:xfrm>
        </p:grpSpPr>
        <p:sp>
          <p:nvSpPr>
            <p:cNvPr id="30" name="Google Shape;1102;p63"/>
            <p:cNvSpPr/>
            <p:nvPr/>
          </p:nvSpPr>
          <p:spPr>
            <a:xfrm rot="10800000">
              <a:off x="6899689" y="2868931"/>
              <a:ext cx="4797758" cy="3798570"/>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5A3F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latin typeface="Calibri"/>
                <a:ea typeface="+mn-ea"/>
                <a:cs typeface="+mn-cs"/>
              </a:endParaRPr>
            </a:p>
          </p:txBody>
        </p:sp>
        <p:sp>
          <p:nvSpPr>
            <p:cNvPr id="32" name="Google Shape;1104;p63"/>
            <p:cNvSpPr txBox="1"/>
            <p:nvPr/>
          </p:nvSpPr>
          <p:spPr>
            <a:xfrm>
              <a:off x="6982285" y="3668871"/>
              <a:ext cx="4632565" cy="193899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Hoàn</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thành</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bài</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tập</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err="1">
                  <a:ln>
                    <a:noFill/>
                  </a:ln>
                  <a:solidFill>
                    <a:schemeClr val="bg1"/>
                  </a:solidFill>
                  <a:effectLst/>
                  <a:uLnTx/>
                  <a:uFillTx/>
                  <a:latin typeface="Arial"/>
                  <a:ea typeface="Arial"/>
                  <a:cs typeface="Arial"/>
                  <a:sym typeface="Arial"/>
                </a:rPr>
                <a:t>trong</a:t>
              </a:r>
              <a:r>
                <a:rPr kumimoji="0" lang="en-US" sz="4000" b="0" i="0" u="none" strike="noStrike" kern="1200" cap="none" spc="0" normalizeH="0" baseline="0" noProof="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smtClean="0">
                  <a:ln>
                    <a:noFill/>
                  </a:ln>
                  <a:solidFill>
                    <a:schemeClr val="bg1"/>
                  </a:solidFill>
                  <a:effectLst/>
                  <a:uLnTx/>
                  <a:uFillTx/>
                  <a:latin typeface="Arial"/>
                  <a:ea typeface="Arial"/>
                  <a:cs typeface="Arial"/>
                  <a:sym typeface="Arial"/>
                </a:rPr>
                <a:t>SBT.</a:t>
              </a:r>
              <a:endParaRPr kumimoji="0" sz="4000" b="0" i="0" u="none" strike="noStrike" kern="1200" cap="none" spc="0" normalizeH="0" baseline="0" noProof="0" dirty="0">
                <a:ln>
                  <a:noFill/>
                </a:ln>
                <a:solidFill>
                  <a:schemeClr val="bg1"/>
                </a:solidFill>
                <a:effectLst/>
                <a:uLnTx/>
                <a:uFillTx/>
                <a:latin typeface="Arial"/>
                <a:ea typeface="Arial"/>
                <a:cs typeface="Arial"/>
                <a:sym typeface="Arial"/>
              </a:endParaRPr>
            </a:p>
          </p:txBody>
        </p:sp>
      </p:grpSp>
      <p:grpSp>
        <p:nvGrpSpPr>
          <p:cNvPr id="33" name="Google Shape;1105;p63"/>
          <p:cNvGrpSpPr/>
          <p:nvPr/>
        </p:nvGrpSpPr>
        <p:grpSpPr>
          <a:xfrm>
            <a:off x="12263298" y="3898627"/>
            <a:ext cx="4962749" cy="3378473"/>
            <a:chOff x="12263298" y="3009914"/>
            <a:chExt cx="4962749" cy="4565119"/>
          </a:xfrm>
        </p:grpSpPr>
        <p:sp>
          <p:nvSpPr>
            <p:cNvPr id="34" name="Google Shape;1106;p63"/>
            <p:cNvSpPr/>
            <p:nvPr/>
          </p:nvSpPr>
          <p:spPr>
            <a:xfrm rot="10800000">
              <a:off x="12263298" y="3009914"/>
              <a:ext cx="4957847" cy="4565119"/>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5A3F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latin typeface="Calibri"/>
                <a:ea typeface="+mn-ea"/>
                <a:cs typeface="+mn-cs"/>
              </a:endParaRPr>
            </a:p>
          </p:txBody>
        </p:sp>
        <p:sp>
          <p:nvSpPr>
            <p:cNvPr id="36" name="Google Shape;1108;p63"/>
            <p:cNvSpPr txBox="1"/>
            <p:nvPr/>
          </p:nvSpPr>
          <p:spPr>
            <a:xfrm>
              <a:off x="12268200" y="3406328"/>
              <a:ext cx="4957847" cy="386762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Đọc</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trước</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bài</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sau</a:t>
              </a:r>
              <a:endParaRPr kumimoji="0" sz="4000" b="0" i="0" u="none" strike="noStrike" kern="1200" cap="none" spc="0" normalizeH="0" baseline="0" noProof="0" dirty="0">
                <a:ln>
                  <a:noFill/>
                </a:ln>
                <a:solidFill>
                  <a:schemeClr val="bg1"/>
                </a:solidFill>
                <a:effectLst/>
                <a:uLnTx/>
                <a:uFillTx/>
                <a:latin typeface="Arial"/>
                <a:ea typeface="Arial"/>
                <a:cs typeface="Arial"/>
                <a:sym typeface="Arial"/>
              </a:endParaRPr>
            </a:p>
            <a:p>
              <a:pPr lvl="0" algn="ctr">
                <a:lnSpc>
                  <a:spcPct val="150000"/>
                </a:lnSpc>
              </a:pPr>
              <a:r>
                <a:rPr lang="vi-VN" sz="4000" b="1">
                  <a:solidFill>
                    <a:schemeClr val="bg1"/>
                  </a:solidFill>
                  <a:ea typeface="Times New Roman" panose="02020603050405020304" pitchFamily="18" charset="0"/>
                </a:rPr>
                <a:t>Bài tập cuối </a:t>
              </a:r>
              <a:r>
                <a:rPr lang="vi-VN" sz="4000" b="1">
                  <a:solidFill>
                    <a:schemeClr val="bg1"/>
                  </a:solidFill>
                  <a:ea typeface="Times New Roman" panose="02020603050405020304" pitchFamily="18" charset="0"/>
                </a:rPr>
                <a:t>chương </a:t>
              </a:r>
              <a:r>
                <a:rPr lang="vi-VN" sz="4000" b="1" smtClean="0">
                  <a:solidFill>
                    <a:schemeClr val="bg1"/>
                  </a:solidFill>
                  <a:ea typeface="Times New Roman" panose="02020603050405020304" pitchFamily="18" charset="0"/>
                </a:rPr>
                <a:t>VIII</a:t>
              </a:r>
              <a:r>
                <a:rPr lang="en-US" sz="4000" b="1" smtClean="0">
                  <a:solidFill>
                    <a:schemeClr val="bg1"/>
                  </a:solidFill>
                  <a:ea typeface="Times New Roman" panose="02020603050405020304" pitchFamily="18" charset="0"/>
                </a:rPr>
                <a:t>.</a:t>
              </a:r>
              <a:endParaRPr kumimoji="0" sz="4000" b="1" i="1" u="none" strike="noStrike" kern="1200" cap="none" spc="0" normalizeH="0" baseline="0" noProof="0" dirty="0">
                <a:ln>
                  <a:noFill/>
                </a:ln>
                <a:solidFill>
                  <a:schemeClr val="bg1"/>
                </a:solidFill>
                <a:effectLst/>
                <a:uLnTx/>
                <a:uFillTx/>
                <a:latin typeface="Calibri"/>
                <a:ea typeface="Calibri"/>
                <a:cs typeface="Calibri"/>
                <a:sym typeface="Calibri"/>
              </a:endParaRPr>
            </a:p>
          </p:txBody>
        </p:sp>
      </p:grpSp>
      <p:pic>
        <p:nvPicPr>
          <p:cNvPr id="37" name="Picture 36"/>
          <p:cNvPicPr>
            <a:picLocks noChangeAspect="1"/>
          </p:cNvPicPr>
          <p:nvPr/>
        </p:nvPicPr>
        <p:blipFill>
          <a:blip r:embed="rId2"/>
          <a:stretch>
            <a:fillRect/>
          </a:stretch>
        </p:blipFill>
        <p:spPr>
          <a:xfrm>
            <a:off x="6273070" y="8554269"/>
            <a:ext cx="4793747" cy="1694631"/>
          </a:xfrm>
          <a:prstGeom prst="rect">
            <a:avLst/>
          </a:prstGeom>
        </p:spPr>
      </p:pic>
      <p:grpSp>
        <p:nvGrpSpPr>
          <p:cNvPr id="39" name="Group 4"/>
          <p:cNvGrpSpPr/>
          <p:nvPr/>
        </p:nvGrpSpPr>
        <p:grpSpPr>
          <a:xfrm rot="5400000">
            <a:off x="8155597" y="-10632096"/>
            <a:ext cx="1028700" cy="21911894"/>
            <a:chOff x="0" y="0"/>
            <a:chExt cx="1659891" cy="3752725"/>
          </a:xfrm>
        </p:grpSpPr>
        <p:sp>
          <p:nvSpPr>
            <p:cNvPr id="40" name="Freeform 5"/>
            <p:cNvSpPr/>
            <p:nvPr/>
          </p:nvSpPr>
          <p:spPr>
            <a:xfrm>
              <a:off x="0" y="0"/>
              <a:ext cx="1659891" cy="3752726"/>
            </a:xfrm>
            <a:custGeom>
              <a:avLst/>
              <a:gdLst/>
              <a:ahLst/>
              <a:cxnLst/>
              <a:rect l="l" t="t" r="r" b="b"/>
              <a:pathLst>
                <a:path w="1659891" h="3752726">
                  <a:moveTo>
                    <a:pt x="0" y="0"/>
                  </a:moveTo>
                  <a:lnTo>
                    <a:pt x="1659891" y="0"/>
                  </a:lnTo>
                  <a:lnTo>
                    <a:pt x="1659891" y="3752726"/>
                  </a:lnTo>
                  <a:lnTo>
                    <a:pt x="0" y="3752726"/>
                  </a:lnTo>
                  <a:close/>
                </a:path>
              </a:pathLst>
            </a:custGeom>
            <a:solidFill>
              <a:srgbClr val="5A3F2B"/>
            </a:solidFill>
          </p:spPr>
        </p:sp>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0" y="6884429"/>
            <a:ext cx="18288000" cy="3402571"/>
            <a:chOff x="0" y="0"/>
            <a:chExt cx="6671512" cy="1241267"/>
          </a:xfrm>
        </p:grpSpPr>
        <p:sp>
          <p:nvSpPr>
            <p:cNvPr id="3" name="Freeform 3"/>
            <p:cNvSpPr/>
            <p:nvPr/>
          </p:nvSpPr>
          <p:spPr>
            <a:xfrm>
              <a:off x="0" y="0"/>
              <a:ext cx="6671512" cy="1241267"/>
            </a:xfrm>
            <a:custGeom>
              <a:avLst/>
              <a:gdLst/>
              <a:ahLst/>
              <a:cxnLst/>
              <a:rect l="l" t="t" r="r" b="b"/>
              <a:pathLst>
                <a:path w="6671512" h="1241267">
                  <a:moveTo>
                    <a:pt x="0" y="0"/>
                  </a:moveTo>
                  <a:lnTo>
                    <a:pt x="6671512" y="0"/>
                  </a:lnTo>
                  <a:lnTo>
                    <a:pt x="6671512" y="1241267"/>
                  </a:lnTo>
                  <a:lnTo>
                    <a:pt x="0" y="1241267"/>
                  </a:lnTo>
                  <a:close/>
                </a:path>
              </a:pathLst>
            </a:custGeom>
            <a:solidFill>
              <a:srgbClr val="5A3F2B"/>
            </a:solidFill>
          </p:spPr>
        </p:sp>
      </p:grpSp>
      <p:sp>
        <p:nvSpPr>
          <p:cNvPr id="8" name="TextBox 8"/>
          <p:cNvSpPr txBox="1"/>
          <p:nvPr/>
        </p:nvSpPr>
        <p:spPr>
          <a:xfrm>
            <a:off x="-1828800" y="1016571"/>
            <a:ext cx="16230600" cy="5193729"/>
          </a:xfrm>
          <a:prstGeom prst="rect">
            <a:avLst/>
          </a:prstGeom>
        </p:spPr>
        <p:txBody>
          <a:bodyPr lIns="0" tIns="0" rIns="0" bIns="0" rtlCol="0" anchor="t">
            <a:spAutoFit/>
          </a:bodyPr>
          <a:lstStyle/>
          <a:p>
            <a:pPr algn="ctr">
              <a:lnSpc>
                <a:spcPct val="150000"/>
              </a:lnSpc>
              <a:spcBef>
                <a:spcPct val="0"/>
              </a:spcBef>
            </a:pPr>
            <a:r>
              <a:rPr lang="vi-VN" sz="7500" b="1">
                <a:solidFill>
                  <a:srgbClr val="5A3F2B"/>
                </a:solidFill>
              </a:rPr>
              <a:t>CẢM ƠN CÁC EM </a:t>
            </a:r>
          </a:p>
          <a:p>
            <a:pPr algn="ctr">
              <a:lnSpc>
                <a:spcPct val="150000"/>
              </a:lnSpc>
              <a:spcBef>
                <a:spcPct val="0"/>
              </a:spcBef>
            </a:pPr>
            <a:r>
              <a:rPr lang="vi-VN" sz="7500" b="1">
                <a:solidFill>
                  <a:srgbClr val="5A3F2B"/>
                </a:solidFill>
              </a:rPr>
              <a:t>ĐÃ </a:t>
            </a:r>
            <a:r>
              <a:rPr lang="en-US" sz="7500" b="1" smtClean="0">
                <a:solidFill>
                  <a:srgbClr val="5A3F2B"/>
                </a:solidFill>
                <a:latin typeface="Arial" panose="020B0604020202020204" pitchFamily="34" charset="0"/>
                <a:cs typeface="Arial" panose="020B0604020202020204" pitchFamily="34" charset="0"/>
              </a:rPr>
              <a:t>THEO DÕI </a:t>
            </a:r>
            <a:r>
              <a:rPr lang="vi-VN" sz="7500" b="1" smtClean="0">
                <a:solidFill>
                  <a:srgbClr val="5A3F2B"/>
                </a:solidFill>
              </a:rPr>
              <a:t>BÀI HỌC</a:t>
            </a:r>
            <a:endParaRPr lang="en-US" sz="7500" b="1" smtClean="0">
              <a:solidFill>
                <a:srgbClr val="5A3F2B"/>
              </a:solidFill>
            </a:endParaRPr>
          </a:p>
          <a:p>
            <a:pPr algn="ctr">
              <a:lnSpc>
                <a:spcPct val="150000"/>
              </a:lnSpc>
              <a:spcBef>
                <a:spcPct val="0"/>
              </a:spcBef>
            </a:pPr>
            <a:r>
              <a:rPr lang="en-US" sz="7500" b="1" smtClean="0">
                <a:solidFill>
                  <a:srgbClr val="5A3F2B"/>
                </a:solidFill>
              </a:rPr>
              <a:t> </a:t>
            </a:r>
            <a:r>
              <a:rPr lang="en-US" sz="7500" b="1" smtClean="0">
                <a:solidFill>
                  <a:srgbClr val="5A3F2B"/>
                </a:solidFill>
                <a:latin typeface="Arial" panose="020B0604020202020204" pitchFamily="34" charset="0"/>
                <a:cs typeface="Arial" panose="020B0604020202020204" pitchFamily="34" charset="0"/>
              </a:rPr>
              <a:t>HÔM NAY</a:t>
            </a:r>
            <a:r>
              <a:rPr lang="vi-VN" sz="7500" b="1" smtClean="0">
                <a:solidFill>
                  <a:srgbClr val="5A3F2B"/>
                </a:solidFill>
              </a:rPr>
              <a:t>!</a:t>
            </a:r>
            <a:endParaRPr lang="vi-VN" sz="7500" b="1">
              <a:solidFill>
                <a:srgbClr val="5A3F2B"/>
              </a:solidFill>
            </a:endParaRPr>
          </a:p>
        </p:txBody>
      </p:sp>
      <p:grpSp>
        <p:nvGrpSpPr>
          <p:cNvPr id="9" name="Group 9"/>
          <p:cNvGrpSpPr/>
          <p:nvPr/>
        </p:nvGrpSpPr>
        <p:grpSpPr>
          <a:xfrm>
            <a:off x="0" y="7695290"/>
            <a:ext cx="334857" cy="1563010"/>
            <a:chOff x="0" y="0"/>
            <a:chExt cx="505184" cy="2358041"/>
          </a:xfrm>
        </p:grpSpPr>
        <p:sp>
          <p:nvSpPr>
            <p:cNvPr id="10" name="Freeform 10"/>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pic>
        <p:nvPicPr>
          <p:cNvPr id="12" name="Picture 11"/>
          <p:cNvPicPr>
            <a:picLocks noChangeAspect="1"/>
          </p:cNvPicPr>
          <p:nvPr/>
        </p:nvPicPr>
        <p:blipFill>
          <a:blip r:embed="rId2"/>
          <a:stretch>
            <a:fillRect/>
          </a:stretch>
        </p:blipFill>
        <p:spPr>
          <a:xfrm>
            <a:off x="12649200" y="1333500"/>
            <a:ext cx="3968840" cy="8297375"/>
          </a:xfrm>
          <a:prstGeom prst="rect">
            <a:avLst/>
          </a:prstGeom>
        </p:spPr>
      </p:pic>
    </p:spTree>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429126" y="2171700"/>
            <a:ext cx="17373600" cy="7467600"/>
            <a:chOff x="0" y="0"/>
            <a:chExt cx="3668599" cy="2032694"/>
          </a:xfrm>
        </p:grpSpPr>
        <p:sp>
          <p:nvSpPr>
            <p:cNvPr id="5" name="Freeform 5"/>
            <p:cNvSpPr/>
            <p:nvPr/>
          </p:nvSpPr>
          <p:spPr>
            <a:xfrm>
              <a:off x="0" y="0"/>
              <a:ext cx="3668599" cy="2032694"/>
            </a:xfrm>
            <a:custGeom>
              <a:avLst/>
              <a:gdLst/>
              <a:ahLst/>
              <a:cxnLst/>
              <a:rect l="l" t="t" r="r" b="b"/>
              <a:pathLst>
                <a:path w="3668599" h="2032694">
                  <a:moveTo>
                    <a:pt x="0" y="0"/>
                  </a:moveTo>
                  <a:lnTo>
                    <a:pt x="3668599" y="0"/>
                  </a:lnTo>
                  <a:lnTo>
                    <a:pt x="3668599" y="2032694"/>
                  </a:lnTo>
                  <a:lnTo>
                    <a:pt x="0" y="2032694"/>
                  </a:lnTo>
                  <a:close/>
                </a:path>
              </a:pathLst>
            </a:custGeom>
            <a:solidFill>
              <a:srgbClr val="5A3F2B"/>
            </a:solidFill>
          </p:spPr>
        </p:sp>
      </p:grpSp>
      <p:sp>
        <p:nvSpPr>
          <p:cNvPr id="9" name="Google Shape;107;p2"/>
          <p:cNvSpPr txBox="1"/>
          <p:nvPr/>
        </p:nvSpPr>
        <p:spPr>
          <a:xfrm>
            <a:off x="4755449" y="553833"/>
            <a:ext cx="8720951" cy="100027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dirty="0">
                <a:ln>
                  <a:noFill/>
                </a:ln>
                <a:solidFill>
                  <a:srgbClr val="C00000"/>
                </a:solidFill>
                <a:effectLst/>
                <a:uLnTx/>
                <a:uFillTx/>
                <a:latin typeface="Arial"/>
                <a:ea typeface="Arial"/>
                <a:cs typeface="Arial"/>
                <a:sym typeface="Arial"/>
              </a:rPr>
              <a:t>KHỞI ĐỘNG</a:t>
            </a:r>
            <a:endParaRPr kumimoji="0" sz="6500" b="1" i="0" u="none" strike="noStrike" kern="1200" cap="none" spc="0" normalizeH="0" baseline="0" noProof="0" dirty="0">
              <a:ln>
                <a:noFill/>
              </a:ln>
              <a:solidFill>
                <a:srgbClr val="C00000"/>
              </a:solidFill>
              <a:effectLst/>
              <a:uLnTx/>
              <a:uFillTx/>
              <a:latin typeface="Arial"/>
              <a:ea typeface="Arial"/>
              <a:cs typeface="Arial"/>
              <a:sym typeface="Arial"/>
            </a:endParaRPr>
          </a:p>
        </p:txBody>
      </p:sp>
      <p:pic>
        <p:nvPicPr>
          <p:cNvPr id="6" name="Picture 5"/>
          <p:cNvPicPr>
            <a:picLocks noChangeAspect="1"/>
          </p:cNvPicPr>
          <p:nvPr/>
        </p:nvPicPr>
        <p:blipFill>
          <a:blip r:embed="rId2"/>
          <a:stretch>
            <a:fillRect/>
          </a:stretch>
        </p:blipFill>
        <p:spPr>
          <a:xfrm>
            <a:off x="228600" y="266700"/>
            <a:ext cx="2057400" cy="1574541"/>
          </a:xfrm>
          <a:prstGeom prst="rect">
            <a:avLst/>
          </a:prstGeom>
        </p:spPr>
      </p:pic>
      <p:pic>
        <p:nvPicPr>
          <p:cNvPr id="7" name="Picture 6"/>
          <p:cNvPicPr>
            <a:picLocks noChangeAspect="1"/>
          </p:cNvPicPr>
          <p:nvPr/>
        </p:nvPicPr>
        <p:blipFill>
          <a:blip r:embed="rId3"/>
          <a:stretch>
            <a:fillRect/>
          </a:stretch>
        </p:blipFill>
        <p:spPr>
          <a:xfrm rot="20675176">
            <a:off x="16772829" y="400942"/>
            <a:ext cx="1288784" cy="2059004"/>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1098884" y="4076700"/>
                <a:ext cx="16034084" cy="4263988"/>
              </a:xfrm>
              <a:prstGeom prst="rect">
                <a:avLst/>
              </a:prstGeom>
            </p:spPr>
            <p:txBody>
              <a:bodyPr wrap="square">
                <a:spAutoFit/>
              </a:bodyPr>
              <a:lstStyle/>
              <a:p>
                <a:pPr lvl="0" algn="just">
                  <a:lnSpc>
                    <a:spcPct val="150000"/>
                  </a:lnSpc>
                  <a:spcBef>
                    <a:spcPts val="600"/>
                  </a:spcBef>
                  <a:spcAft>
                    <a:spcPts val="600"/>
                  </a:spcAft>
                  <a:defRPr/>
                </a:pPr>
                <a:r>
                  <a:rPr lang="da-DK" sz="4000" b="1">
                    <a:solidFill>
                      <a:prstClr val="white"/>
                    </a:solidFill>
                    <a:latin typeface="Arial" panose="020B0604020202020204" pitchFamily="34" charset="0"/>
                    <a:ea typeface="Calibri" panose="020F0502020204030204" pitchFamily="34" charset="0"/>
                    <a:cs typeface="Arial" panose="020B0604020202020204" pitchFamily="34" charset="0"/>
                  </a:rPr>
                  <a:t>Bài 2:</a:t>
                </a:r>
                <a:r>
                  <a:rPr lang="da-DK" sz="4000">
                    <a:solidFill>
                      <a:prstClr val="white"/>
                    </a:solidFill>
                    <a:latin typeface="Arial" panose="020B0604020202020204" pitchFamily="34" charset="0"/>
                    <a:ea typeface="Calibri" panose="020F0502020204030204" pitchFamily="34" charset="0"/>
                    <a:cs typeface="Arial" panose="020B0604020202020204" pitchFamily="34" charset="0"/>
                  </a:rPr>
                  <a:t> Đội múa có 1 bạn nam và 5 bạn nữ. Chọn ngẫu nhiên 1 bạn để phỏng vấn. Biết mỗi bạn đều có khả năng được chọn. Tính xác suất của biến cố “Bạn được chọn là nam”.</a:t>
                </a:r>
                <a:endParaRPr lang="en-US" sz="40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gn="ctr">
                  <a:lnSpc>
                    <a:spcPct val="150000"/>
                  </a:lnSpc>
                  <a:spcBef>
                    <a:spcPts val="600"/>
                  </a:spcBef>
                  <a:spcAft>
                    <a:spcPts val="600"/>
                  </a:spcAft>
                  <a:defRPr/>
                </a:pPr>
                <a:r>
                  <a:rPr lang="da-DK" sz="4000" smtClean="0">
                    <a:solidFill>
                      <a:prstClr val="white"/>
                    </a:solidFill>
                    <a:latin typeface="Arial" panose="020B0604020202020204" pitchFamily="34" charset="0"/>
                    <a:ea typeface="Calibri" panose="020F0502020204030204" pitchFamily="34" charset="0"/>
                    <a:cs typeface="Arial" panose="020B0604020202020204" pitchFamily="34" charset="0"/>
                  </a:rPr>
                  <a:t>A</a:t>
                </a:r>
                <a:r>
                  <a:rPr lang="da-DK" sz="4000">
                    <a:solidFill>
                      <a:prstClr val="white"/>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da-DK"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oMath>
                </a14:m>
                <a:r>
                  <a:rPr lang="da-DK" sz="4000">
                    <a:solidFill>
                      <a:prstClr val="white"/>
                    </a:solidFill>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num>
                      <m:den>
                        <m:r>
                          <a:rPr lang="da-DK"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den>
                    </m:f>
                  </m:oMath>
                </a14:m>
                <a:r>
                  <a:rPr lang="da-DK" sz="4000">
                    <a:solidFill>
                      <a:prstClr val="white"/>
                    </a:solidFill>
                    <a:latin typeface="Arial" panose="020B0604020202020204" pitchFamily="34" charset="0"/>
                    <a:ea typeface="Calibri" panose="020F0502020204030204" pitchFamily="34" charset="0"/>
                    <a:cs typeface="Arial" panose="020B0604020202020204" pitchFamily="34" charset="0"/>
                  </a:rPr>
                  <a:t>			C. </a:t>
                </a:r>
                <a14:m>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num>
                      <m:den>
                        <m:r>
                          <a:rPr lang="da-DK"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den>
                    </m:f>
                  </m:oMath>
                </a14:m>
                <a:r>
                  <a:rPr lang="da-DK" sz="4000">
                    <a:solidFill>
                      <a:prstClr val="white"/>
                    </a:solidFill>
                    <a:latin typeface="Arial" panose="020B0604020202020204" pitchFamily="34" charset="0"/>
                    <a:ea typeface="Calibri" panose="020F0502020204030204" pitchFamily="34" charset="0"/>
                    <a:cs typeface="Arial" panose="020B0604020202020204" pitchFamily="34" charset="0"/>
                  </a:rPr>
                  <a:t>			D. </a:t>
                </a:r>
                <a14:m>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num>
                      <m:den>
                        <m:r>
                          <a:rPr lang="da-DK"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den>
                    </m:f>
                  </m:oMath>
                </a14:m>
                <a:endParaRPr lang="en-US" sz="40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1098884" y="4076700"/>
                <a:ext cx="16034084" cy="4263988"/>
              </a:xfrm>
              <a:prstGeom prst="rect">
                <a:avLst/>
              </a:prstGeom>
              <a:blipFill>
                <a:blip r:embed="rId4"/>
                <a:stretch>
                  <a:fillRect l="-1330" r="-1330" b="-1144"/>
                </a:stretch>
              </a:blipFill>
            </p:spPr>
            <p:txBody>
              <a:bodyPr/>
              <a:lstStyle/>
              <a:p>
                <a:r>
                  <a:rPr lang="en-US">
                    <a:noFill/>
                  </a:rPr>
                  <a:t> </a:t>
                </a:r>
              </a:p>
            </p:txBody>
          </p:sp>
        </mc:Fallback>
      </mc:AlternateContent>
      <p:sp>
        <p:nvSpPr>
          <p:cNvPr id="2" name="Rectangle 1"/>
          <p:cNvSpPr/>
          <p:nvPr/>
        </p:nvSpPr>
        <p:spPr>
          <a:xfrm>
            <a:off x="6464398" y="2789247"/>
            <a:ext cx="5303055" cy="75405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p>
        </p:txBody>
      </p:sp>
      <p:sp>
        <p:nvSpPr>
          <p:cNvPr id="3" name="Oval 2"/>
          <p:cNvSpPr/>
          <p:nvPr/>
        </p:nvSpPr>
        <p:spPr>
          <a:xfrm>
            <a:off x="12268200" y="6840342"/>
            <a:ext cx="1905000" cy="18288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10351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400177" y="342900"/>
            <a:ext cx="17430623" cy="9573379"/>
            <a:chOff x="0" y="0"/>
            <a:chExt cx="21640800" cy="10972800"/>
          </a:xfrm>
        </p:grpSpPr>
        <p:pic>
          <p:nvPicPr>
            <p:cNvPr id="3" name="Picture 3"/>
            <p:cNvPicPr>
              <a:picLocks noChangeAspect="1"/>
            </p:cNvPicPr>
            <p:nvPr/>
          </p:nvPicPr>
          <p:blipFill>
            <a:blip r:embed="rId2"/>
            <a:srcRect t="13845" b="10193"/>
            <a:stretch>
              <a:fillRect/>
            </a:stretch>
          </p:blipFill>
          <p:spPr>
            <a:xfrm>
              <a:off x="0" y="0"/>
              <a:ext cx="21640800" cy="10972800"/>
            </a:xfrm>
            <a:prstGeom prst="rect">
              <a:avLst/>
            </a:prstGeom>
          </p:spPr>
        </p:pic>
      </p:grpSp>
      <p:grpSp>
        <p:nvGrpSpPr>
          <p:cNvPr id="4" name="Group 4"/>
          <p:cNvGrpSpPr/>
          <p:nvPr/>
        </p:nvGrpSpPr>
        <p:grpSpPr>
          <a:xfrm>
            <a:off x="0" y="1333500"/>
            <a:ext cx="18288000" cy="7010400"/>
            <a:chOff x="0" y="0"/>
            <a:chExt cx="6671512" cy="1635764"/>
          </a:xfrm>
        </p:grpSpPr>
        <p:sp>
          <p:nvSpPr>
            <p:cNvPr id="5" name="Freeform 5"/>
            <p:cNvSpPr/>
            <p:nvPr/>
          </p:nvSpPr>
          <p:spPr>
            <a:xfrm>
              <a:off x="0" y="0"/>
              <a:ext cx="6671512" cy="1635764"/>
            </a:xfrm>
            <a:custGeom>
              <a:avLst/>
              <a:gdLst/>
              <a:ahLst/>
              <a:cxnLst/>
              <a:rect l="l" t="t" r="r" b="b"/>
              <a:pathLst>
                <a:path w="6671512" h="1635764">
                  <a:moveTo>
                    <a:pt x="0" y="0"/>
                  </a:moveTo>
                  <a:lnTo>
                    <a:pt x="6671512" y="0"/>
                  </a:lnTo>
                  <a:lnTo>
                    <a:pt x="6671512" y="1635764"/>
                  </a:lnTo>
                  <a:lnTo>
                    <a:pt x="0" y="1635764"/>
                  </a:lnTo>
                  <a:close/>
                </a:path>
              </a:pathLst>
            </a:custGeom>
            <a:solidFill>
              <a:srgbClr val="5A3F2B">
                <a:alpha val="89804"/>
              </a:srgbClr>
            </a:solidFill>
          </p:spPr>
        </p:sp>
      </p:grpSp>
      <p:sp>
        <p:nvSpPr>
          <p:cNvPr id="6" name="Freeform 6"/>
          <p:cNvSpPr/>
          <p:nvPr/>
        </p:nvSpPr>
        <p:spPr>
          <a:xfrm>
            <a:off x="228600" y="1485900"/>
            <a:ext cx="1266949" cy="960297"/>
          </a:xfrm>
          <a:custGeom>
            <a:avLst/>
            <a:gdLst/>
            <a:ahLst/>
            <a:cxnLst/>
            <a:rect l="l" t="t" r="r" b="b"/>
            <a:pathLst>
              <a:path w="1702568" h="1293951">
                <a:moveTo>
                  <a:pt x="0" y="0"/>
                </a:moveTo>
                <a:lnTo>
                  <a:pt x="1702568" y="0"/>
                </a:lnTo>
                <a:lnTo>
                  <a:pt x="1702568" y="1293952"/>
                </a:lnTo>
                <a:lnTo>
                  <a:pt x="0" y="129395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flipH="1" flipV="1">
            <a:off x="16129611" y="7429500"/>
            <a:ext cx="1286526" cy="990600"/>
          </a:xfrm>
          <a:custGeom>
            <a:avLst/>
            <a:gdLst/>
            <a:ahLst/>
            <a:cxnLst/>
            <a:rect l="l" t="t" r="r" b="b"/>
            <a:pathLst>
              <a:path w="1702568" h="1293951">
                <a:moveTo>
                  <a:pt x="1702568" y="1293952"/>
                </a:moveTo>
                <a:lnTo>
                  <a:pt x="0" y="1293952"/>
                </a:lnTo>
                <a:lnTo>
                  <a:pt x="0" y="0"/>
                </a:lnTo>
                <a:lnTo>
                  <a:pt x="1702568" y="0"/>
                </a:lnTo>
                <a:lnTo>
                  <a:pt x="1702568" y="1293952"/>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Google Shape;132;p3"/>
          <p:cNvSpPr/>
          <p:nvPr/>
        </p:nvSpPr>
        <p:spPr>
          <a:xfrm>
            <a:off x="1664092" y="1485900"/>
            <a:ext cx="14959814" cy="3554779"/>
          </a:xfrm>
          <a:prstGeom prst="rect">
            <a:avLst/>
          </a:prstGeom>
          <a:noFill/>
          <a:ln>
            <a:noFill/>
          </a:ln>
        </p:spPr>
        <p:txBody>
          <a:bodyPr spcFirstLastPara="1" wrap="square" lIns="91425" tIns="45700" rIns="91425" bIns="45700" anchor="t" anchorCtr="0">
            <a:spAutoFit/>
          </a:bodyPr>
          <a:lstStyle/>
          <a:p>
            <a:pPr lvl="0" algn="ctr">
              <a:lnSpc>
                <a:spcPct val="150000"/>
              </a:lnSpc>
            </a:pPr>
            <a:r>
              <a:rPr lang="vi-VN" sz="7500" b="1">
                <a:solidFill>
                  <a:schemeClr val="lt1"/>
                </a:solidFill>
                <a:latin typeface="Arial"/>
                <a:ea typeface="Arial"/>
                <a:cs typeface="Arial"/>
                <a:sym typeface="Arial"/>
              </a:rPr>
              <a:t>CHƯƠNG VIII. MỞ ĐẦU VỀ TÍNH XÁC SUẤT CỦA BIẾN CỐ</a:t>
            </a:r>
            <a:endParaRPr sz="7500" dirty="0">
              <a:solidFill>
                <a:schemeClr val="lt1"/>
              </a:solidFill>
              <a:latin typeface="Calibri"/>
              <a:ea typeface="Calibri"/>
              <a:cs typeface="Calibri"/>
              <a:sym typeface="Calibri"/>
            </a:endParaRPr>
          </a:p>
        </p:txBody>
      </p:sp>
      <p:sp>
        <p:nvSpPr>
          <p:cNvPr id="10" name="Google Shape;133;p3"/>
          <p:cNvSpPr/>
          <p:nvPr/>
        </p:nvSpPr>
        <p:spPr>
          <a:xfrm>
            <a:off x="3138178" y="4991100"/>
            <a:ext cx="12011641" cy="1823536"/>
          </a:xfrm>
          <a:prstGeom prst="rect">
            <a:avLst/>
          </a:prstGeom>
          <a:noFill/>
          <a:ln>
            <a:noFill/>
          </a:ln>
        </p:spPr>
        <p:txBody>
          <a:bodyPr spcFirstLastPara="1" wrap="square" lIns="91425" tIns="45700" rIns="91425" bIns="45700" anchor="t" anchorCtr="0">
            <a:spAutoFit/>
          </a:bodyPr>
          <a:lstStyle/>
          <a:p>
            <a:pPr lvl="0" algn="ctr">
              <a:lnSpc>
                <a:spcPct val="150000"/>
              </a:lnSpc>
            </a:pPr>
            <a:r>
              <a:rPr lang="en-US" sz="7500" b="1">
                <a:solidFill>
                  <a:srgbClr val="FFFF00"/>
                </a:solidFill>
                <a:latin typeface="Arial"/>
                <a:ea typeface="Arial"/>
                <a:cs typeface="Arial"/>
                <a:sym typeface="Arial"/>
              </a:rPr>
              <a:t>LUYỆN TẬP CHUNG </a:t>
            </a:r>
            <a:endParaRPr lang="en-US" sz="7500" b="1" dirty="0">
              <a:solidFill>
                <a:srgbClr val="FFFF00"/>
              </a:solidFill>
              <a:ea typeface="Calibri"/>
              <a:cs typeface="Calibri"/>
              <a:sym typeface="Calibri"/>
            </a:endParaRPr>
          </a:p>
        </p:txBody>
      </p:sp>
      <p:sp>
        <p:nvSpPr>
          <p:cNvPr id="11" name="Google Shape;133;p3"/>
          <p:cNvSpPr/>
          <p:nvPr/>
        </p:nvSpPr>
        <p:spPr>
          <a:xfrm>
            <a:off x="3109667" y="6792645"/>
            <a:ext cx="12011641" cy="1246455"/>
          </a:xfrm>
          <a:prstGeom prst="rect">
            <a:avLst/>
          </a:prstGeom>
          <a:noFill/>
          <a:ln>
            <a:noFill/>
          </a:ln>
        </p:spPr>
        <p:txBody>
          <a:bodyPr spcFirstLastPara="1" wrap="square" lIns="91425" tIns="45700" rIns="91425" bIns="45700" anchor="t" anchorCtr="0">
            <a:spAutoFit/>
          </a:bodyPr>
          <a:lstStyle/>
          <a:p>
            <a:pPr lvl="0" algn="ctr">
              <a:lnSpc>
                <a:spcPct val="150000"/>
              </a:lnSpc>
            </a:pPr>
            <a:r>
              <a:rPr lang="en-US" sz="5000" b="1" i="1" smtClean="0">
                <a:solidFill>
                  <a:srgbClr val="FFFF00"/>
                </a:solidFill>
                <a:latin typeface="Arial"/>
                <a:ea typeface="Arial"/>
                <a:cs typeface="Arial"/>
                <a:sym typeface="Arial"/>
              </a:rPr>
              <a:t>Trang 74</a:t>
            </a:r>
            <a:endParaRPr lang="en-US" sz="5000" b="1" i="1" dirty="0">
              <a:solidFill>
                <a:srgbClr val="FFFF00"/>
              </a:solidFill>
              <a:ea typeface="Calibri"/>
              <a:cs typeface="Calibri"/>
              <a:sym typeface="Calibri"/>
            </a:endParaRPr>
          </a:p>
        </p:txBody>
      </p:sp>
    </p:spTree>
    <p:extLst>
      <p:ext uri="{BB962C8B-B14F-4D97-AF65-F5344CB8AC3E}">
        <p14:creationId xmlns:p14="http://schemas.microsoft.com/office/powerpoint/2010/main" val="2745410469"/>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17921059" y="2476500"/>
            <a:ext cx="334857" cy="1563010"/>
            <a:chOff x="0" y="0"/>
            <a:chExt cx="505184" cy="2358041"/>
          </a:xfrm>
        </p:grpSpPr>
        <p:sp>
          <p:nvSpPr>
            <p:cNvPr id="5" name="Freeform 5"/>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mc:AlternateContent xmlns:mc="http://schemas.openxmlformats.org/markup-compatibility/2006">
        <mc:Choice xmlns:a14="http://schemas.microsoft.com/office/drawing/2010/main" Requires="a14">
          <p:sp>
            <p:nvSpPr>
              <p:cNvPr id="9" name="TextBox 8"/>
              <p:cNvSpPr txBox="1"/>
              <p:nvPr/>
            </p:nvSpPr>
            <p:spPr>
              <a:xfrm>
                <a:off x="155396" y="114300"/>
                <a:ext cx="18211800" cy="4478149"/>
              </a:xfrm>
              <a:prstGeom prst="rect">
                <a:avLst/>
              </a:prstGeom>
              <a:noFill/>
            </p:spPr>
            <p:txBody>
              <a:bodyPr wrap="square" rtlCol="0">
                <a:spAutoFit/>
              </a:bodyPr>
              <a:lstStyle/>
              <a:p>
                <a:pPr lvl="0">
                  <a:lnSpc>
                    <a:spcPct val="150000"/>
                  </a:lnSpc>
                  <a:defRPr/>
                </a:pPr>
                <a:r>
                  <a:rPr lang="en-US" sz="4200" b="1">
                    <a:solidFill>
                      <a:srgbClr val="C00000"/>
                    </a:solidFill>
                    <a:latin typeface="Arial" panose="020B0604020202020204" pitchFamily="34" charset="0"/>
                    <a:cs typeface="Arial" panose="020B0604020202020204" pitchFamily="34" charset="0"/>
                  </a:rPr>
                  <a:t>Ví </a:t>
                </a:r>
                <a:r>
                  <a:rPr lang="en-US" sz="4200" b="1">
                    <a:solidFill>
                      <a:srgbClr val="C00000"/>
                    </a:solidFill>
                    <a:latin typeface="Arial" panose="020B0604020202020204" pitchFamily="34" charset="0"/>
                    <a:cs typeface="Arial" panose="020B0604020202020204" pitchFamily="34" charset="0"/>
                  </a:rPr>
                  <a:t>dụ </a:t>
                </a:r>
                <a:r>
                  <a:rPr lang="en-US" sz="4200" b="1" smtClean="0">
                    <a:solidFill>
                      <a:srgbClr val="C00000"/>
                    </a:solidFill>
                    <a:latin typeface="Arial" panose="020B0604020202020204" pitchFamily="34" charset="0"/>
                    <a:cs typeface="Arial" panose="020B0604020202020204" pitchFamily="34" charset="0"/>
                  </a:rPr>
                  <a:t>1: </a:t>
                </a:r>
                <a:r>
                  <a:rPr lang="vi-VN" sz="3700" smtClean="0">
                    <a:latin typeface="Arial" panose="020B0604020202020204" pitchFamily="34" charset="0"/>
                    <a:cs typeface="Arial" panose="020B0604020202020204" pitchFamily="34" charset="0"/>
                  </a:rPr>
                  <a:t>Một </a:t>
                </a:r>
                <a:r>
                  <a:rPr lang="vi-VN" sz="3700">
                    <a:latin typeface="Arial" panose="020B0604020202020204" pitchFamily="34" charset="0"/>
                    <a:cs typeface="Arial" panose="020B0604020202020204" pitchFamily="34" charset="0"/>
                  </a:rPr>
                  <a:t>hộp đựng 36 tấm thẻ giống nhau được đánh số 1; 2; 3;...; 36. Bạn Nam rút ngẫu nhiên một tấm thẻ trong hộp. Tính xác suất của các biến cố sau:</a:t>
                </a:r>
              </a:p>
              <a:p>
                <a:pPr algn="just">
                  <a:lnSpc>
                    <a:spcPct val="150000"/>
                  </a:lnSpc>
                </a:pPr>
                <a:r>
                  <a:rPr lang="vi-VN" sz="3700">
                    <a:latin typeface="Arial" panose="020B0604020202020204" pitchFamily="34" charset="0"/>
                    <a:cs typeface="Arial" panose="020B0604020202020204" pitchFamily="34" charset="0"/>
                  </a:rPr>
                  <a:t>a) </a:t>
                </a:r>
                <a14:m>
                  <m:oMath xmlns:m="http://schemas.openxmlformats.org/officeDocument/2006/math">
                    <m:r>
                      <a:rPr lang="vi-VN" sz="3700" i="1" smtClean="0">
                        <a:latin typeface="Cambria Math" panose="02040503050406030204" pitchFamily="18" charset="0"/>
                        <a:cs typeface="Arial" panose="020B0604020202020204" pitchFamily="34" charset="0"/>
                      </a:rPr>
                      <m:t>𝐸</m:t>
                    </m:r>
                  </m:oMath>
                </a14:m>
                <a:r>
                  <a:rPr lang="vi-VN" sz="3700">
                    <a:latin typeface="Arial" panose="020B0604020202020204" pitchFamily="34" charset="0"/>
                    <a:cs typeface="Arial" panose="020B0604020202020204" pitchFamily="34" charset="0"/>
                  </a:rPr>
                  <a:t>: “Rút được tấm thẻ ghi số chia hết cho 4”;</a:t>
                </a:r>
              </a:p>
              <a:p>
                <a:pPr algn="just">
                  <a:lnSpc>
                    <a:spcPct val="150000"/>
                  </a:lnSpc>
                </a:pPr>
                <a:r>
                  <a:rPr lang="vi-VN" sz="3700">
                    <a:latin typeface="Arial" panose="020B0604020202020204" pitchFamily="34" charset="0"/>
                    <a:cs typeface="Arial" panose="020B0604020202020204" pitchFamily="34" charset="0"/>
                  </a:rPr>
                  <a:t>b) </a:t>
                </a:r>
                <a14:m>
                  <m:oMath xmlns:m="http://schemas.openxmlformats.org/officeDocument/2006/math">
                    <m:r>
                      <a:rPr lang="vi-VN" sz="3700" i="1" smtClean="0">
                        <a:latin typeface="Cambria Math" panose="02040503050406030204" pitchFamily="18" charset="0"/>
                        <a:cs typeface="Arial" panose="020B0604020202020204" pitchFamily="34" charset="0"/>
                      </a:rPr>
                      <m:t>𝐹</m:t>
                    </m:r>
                  </m:oMath>
                </a14:m>
                <a:r>
                  <a:rPr lang="vi-VN" sz="3700">
                    <a:latin typeface="Arial" panose="020B0604020202020204" pitchFamily="34" charset="0"/>
                    <a:cs typeface="Arial" panose="020B0604020202020204" pitchFamily="34" charset="0"/>
                  </a:rPr>
                  <a:t>: “Rút được tấm thẻ ghi số là bội của 4 hoặc 6”;</a:t>
                </a:r>
              </a:p>
              <a:p>
                <a:pPr algn="just">
                  <a:lnSpc>
                    <a:spcPct val="150000"/>
                  </a:lnSpc>
                </a:pPr>
                <a:r>
                  <a:rPr lang="vi-VN" sz="3700">
                    <a:latin typeface="Arial" panose="020B0604020202020204" pitchFamily="34" charset="0"/>
                    <a:cs typeface="Arial" panose="020B0604020202020204" pitchFamily="34" charset="0"/>
                  </a:rPr>
                  <a:t>c) </a:t>
                </a:r>
                <a14:m>
                  <m:oMath xmlns:m="http://schemas.openxmlformats.org/officeDocument/2006/math">
                    <m:r>
                      <a:rPr lang="vi-VN" sz="3700" i="1" smtClean="0">
                        <a:latin typeface="Cambria Math" panose="02040503050406030204" pitchFamily="18" charset="0"/>
                        <a:cs typeface="Arial" panose="020B0604020202020204" pitchFamily="34" charset="0"/>
                      </a:rPr>
                      <m:t>𝐺</m:t>
                    </m:r>
                  </m:oMath>
                </a14:m>
                <a:r>
                  <a:rPr lang="vi-VN" sz="3700">
                    <a:latin typeface="Arial" panose="020B0604020202020204" pitchFamily="34" charset="0"/>
                    <a:cs typeface="Arial" panose="020B0604020202020204" pitchFamily="34" charset="0"/>
                  </a:rPr>
                  <a:t>: “Rút được tấm thẻ ghi số nguyên </a:t>
                </a:r>
                <a:r>
                  <a:rPr lang="vi-VN" sz="3700">
                    <a:latin typeface="Arial" panose="020B0604020202020204" pitchFamily="34" charset="0"/>
                    <a:cs typeface="Arial" panose="020B0604020202020204" pitchFamily="34" charset="0"/>
                  </a:rPr>
                  <a:t>tố</a:t>
                </a:r>
                <a:r>
                  <a:rPr lang="vi-VN" sz="3700" smtClean="0">
                    <a:latin typeface="Arial" panose="020B0604020202020204" pitchFamily="34" charset="0"/>
                    <a:cs typeface="Arial" panose="020B0604020202020204" pitchFamily="34" charset="0"/>
                  </a:rPr>
                  <a:t>”.</a:t>
                </a:r>
                <a:endParaRPr lang="vi-VN" sz="3700">
                  <a:latin typeface="Arial" panose="020B0604020202020204" pitchFamily="34" charset="0"/>
                  <a:cs typeface="Arial" panose="020B0604020202020204"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155396" y="114300"/>
                <a:ext cx="18211800" cy="4478149"/>
              </a:xfrm>
              <a:prstGeom prst="rect">
                <a:avLst/>
              </a:prstGeom>
              <a:blipFill>
                <a:blip r:embed="rId2"/>
                <a:stretch>
                  <a:fillRect l="-1272" r="-703" b="-2044"/>
                </a:stretch>
              </a:blipFill>
            </p:spPr>
            <p:txBody>
              <a:bodyPr/>
              <a:lstStyle/>
              <a:p>
                <a:r>
                  <a:rPr lang="en-US">
                    <a:noFill/>
                  </a:rPr>
                  <a:t> </a:t>
                </a:r>
              </a:p>
            </p:txBody>
          </p:sp>
        </mc:Fallback>
      </mc:AlternateContent>
      <p:sp>
        <p:nvSpPr>
          <p:cNvPr id="11" name="Freeform 12"/>
          <p:cNvSpPr/>
          <p:nvPr/>
        </p:nvSpPr>
        <p:spPr>
          <a:xfrm>
            <a:off x="8423975" y="4819095"/>
            <a:ext cx="1674641" cy="935959"/>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algn="ctr">
              <a:lnSpc>
                <a:spcPct val="150000"/>
              </a:lnSpc>
            </a:pPr>
            <a:r>
              <a:rPr lang="en-US" sz="3700" b="1" smtClean="0">
                <a:solidFill>
                  <a:schemeClr val="bg1"/>
                </a:solidFill>
                <a:latin typeface="Arial" panose="020B0604020202020204" pitchFamily="34" charset="0"/>
                <a:cs typeface="Arial" panose="020B0604020202020204" pitchFamily="34" charset="0"/>
              </a:rPr>
              <a:t>Giải:</a:t>
            </a:r>
            <a:endParaRPr lang="en-US" sz="3700" b="1">
              <a:solidFill>
                <a:schemeClr val="bg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a:stretch>
            <a:fillRect/>
          </a:stretch>
        </p:blipFill>
        <p:spPr>
          <a:xfrm>
            <a:off x="16611600" y="7886700"/>
            <a:ext cx="1399120" cy="2086113"/>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205089" y="5981700"/>
                <a:ext cx="17855324" cy="3964162"/>
              </a:xfrm>
              <a:prstGeom prst="rect">
                <a:avLst/>
              </a:prstGeom>
            </p:spPr>
            <p:txBody>
              <a:bodyPr wrap="square">
                <a:spAutoFit/>
              </a:bodyPr>
              <a:lstStyle/>
              <a:p>
                <a:pPr algn="just">
                  <a:lnSpc>
                    <a:spcPct val="150000"/>
                  </a:lnSpc>
                  <a:spcAft>
                    <a:spcPts val="500"/>
                  </a:spcAft>
                </a:pPr>
                <a:r>
                  <a:rPr lang="en-US" sz="3700" smtClean="0">
                    <a:latin typeface="Arial" panose="020B0604020202020204" pitchFamily="34" charset="0"/>
                    <a:cs typeface="Arial" panose="020B0604020202020204" pitchFamily="34" charset="0"/>
                  </a:rPr>
                  <a:t>Có 36 kết quả có thể, đó là 1; 2; 3;...; 36. Do rút ngẫu nhiên nên các kết quả có thể này là đồng khả năng.</a:t>
                </a:r>
              </a:p>
              <a:p>
                <a:pPr algn="just">
                  <a:lnSpc>
                    <a:spcPct val="150000"/>
                  </a:lnSpc>
                  <a:spcAft>
                    <a:spcPts val="500"/>
                  </a:spcAft>
                </a:pPr>
                <a:r>
                  <a:rPr lang="en-US" sz="3700">
                    <a:latin typeface="Arial" panose="020B0604020202020204" pitchFamily="34" charset="0"/>
                    <a:cs typeface="Arial" panose="020B0604020202020204" pitchFamily="34" charset="0"/>
                  </a:rPr>
                  <a:t>a) Có 9 kết quả thuận lợi cho biến cố </a:t>
                </a:r>
                <a14:m>
                  <m:oMath xmlns:m="http://schemas.openxmlformats.org/officeDocument/2006/math">
                    <m:r>
                      <a:rPr lang="en-US" sz="3700" i="1" smtClean="0">
                        <a:latin typeface="Cambria Math" panose="02040503050406030204" pitchFamily="18" charset="0"/>
                        <a:cs typeface="Arial" panose="020B0604020202020204" pitchFamily="34" charset="0"/>
                      </a:rPr>
                      <m:t>𝐸</m:t>
                    </m:r>
                  </m:oMath>
                </a14:m>
                <a:r>
                  <a:rPr lang="en-US" sz="3700">
                    <a:latin typeface="Arial" panose="020B0604020202020204" pitchFamily="34" charset="0"/>
                    <a:cs typeface="Arial" panose="020B0604020202020204" pitchFamily="34" charset="0"/>
                  </a:rPr>
                  <a:t> là: 4; 8; 12; 16; 20; 24; 28; 32; 36.</a:t>
                </a:r>
              </a:p>
              <a:p>
                <a:pPr algn="just">
                  <a:lnSpc>
                    <a:spcPct val="150000"/>
                  </a:lnSpc>
                  <a:spcAft>
                    <a:spcPts val="500"/>
                  </a:spcAft>
                </a:pPr>
                <a:r>
                  <a:rPr lang="en-US" sz="3700">
                    <a:latin typeface="Arial" panose="020B0604020202020204" pitchFamily="34" charset="0"/>
                    <a:cs typeface="Arial" panose="020B0604020202020204" pitchFamily="34" charset="0"/>
                  </a:rPr>
                  <a:t>Vậy </a:t>
                </a:r>
                <a14:m>
                  <m:oMath xmlns:m="http://schemas.openxmlformats.org/officeDocument/2006/math">
                    <m:r>
                      <a:rPr lang="en-US" sz="3700" i="1" smtClean="0">
                        <a:latin typeface="Cambria Math" panose="02040503050406030204" pitchFamily="18" charset="0"/>
                        <a:cs typeface="Arial" panose="020B0604020202020204" pitchFamily="34" charset="0"/>
                      </a:rPr>
                      <m:t>𝑃</m:t>
                    </m:r>
                    <m:d>
                      <m:dPr>
                        <m:ctrlPr>
                          <a:rPr lang="en-US" sz="3700" i="1" smtClean="0">
                            <a:latin typeface="Cambria Math" panose="02040503050406030204" pitchFamily="18" charset="0"/>
                            <a:cs typeface="Arial" panose="020B0604020202020204" pitchFamily="34" charset="0"/>
                          </a:rPr>
                        </m:ctrlPr>
                      </m:dPr>
                      <m:e>
                        <m:r>
                          <a:rPr lang="en-US" sz="3700" i="1" smtClean="0">
                            <a:latin typeface="Cambria Math" panose="02040503050406030204" pitchFamily="18" charset="0"/>
                            <a:cs typeface="Arial" panose="020B0604020202020204" pitchFamily="34" charset="0"/>
                          </a:rPr>
                          <m:t>𝐸</m:t>
                        </m:r>
                      </m:e>
                    </m:d>
                    <m:r>
                      <a:rPr lang="en-US" sz="3700" b="0" i="0" smtClean="0">
                        <a:latin typeface="Cambria Math" panose="02040503050406030204" pitchFamily="18" charset="0"/>
                        <a:cs typeface="Arial" panose="020B0604020202020204" pitchFamily="34" charset="0"/>
                      </a:rPr>
                      <m:t>=</m:t>
                    </m:r>
                    <m:f>
                      <m:fPr>
                        <m:ctrlPr>
                          <a:rPr lang="en-US" sz="3700" b="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9</m:t>
                        </m:r>
                      </m:num>
                      <m:den>
                        <m:r>
                          <a:rPr lang="en-US" sz="3700" b="0" i="1" smtClean="0">
                            <a:latin typeface="Cambria Math" panose="02040503050406030204" pitchFamily="18" charset="0"/>
                            <a:cs typeface="Arial" panose="020B0604020202020204" pitchFamily="34" charset="0"/>
                          </a:rPr>
                          <m:t>36</m:t>
                        </m:r>
                      </m:den>
                    </m:f>
                    <m:r>
                      <a:rPr lang="en-US" sz="3700" b="0" i="1" smtClean="0">
                        <a:latin typeface="Cambria Math" panose="02040503050406030204" pitchFamily="18" charset="0"/>
                        <a:cs typeface="Arial" panose="020B0604020202020204" pitchFamily="34" charset="0"/>
                      </a:rPr>
                      <m:t>=</m:t>
                    </m:r>
                    <m:f>
                      <m:fPr>
                        <m:ctrlPr>
                          <a:rPr lang="en-US" sz="3700" b="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1</m:t>
                        </m:r>
                      </m:num>
                      <m:den>
                        <m:r>
                          <a:rPr lang="en-US" sz="3700" b="0" i="1" smtClean="0">
                            <a:latin typeface="Cambria Math" panose="02040503050406030204" pitchFamily="18" charset="0"/>
                            <a:cs typeface="Arial" panose="020B0604020202020204" pitchFamily="34" charset="0"/>
                          </a:rPr>
                          <m:t>4</m:t>
                        </m:r>
                      </m:den>
                    </m:f>
                    <m:r>
                      <a:rPr lang="en-US" sz="3700" b="0" i="1" smtClean="0">
                        <a:latin typeface="Cambria Math" panose="02040503050406030204" pitchFamily="18" charset="0"/>
                        <a:cs typeface="Arial" panose="020B0604020202020204" pitchFamily="34" charset="0"/>
                      </a:rPr>
                      <m:t>.</m:t>
                    </m:r>
                  </m:oMath>
                </a14:m>
                <a:endParaRPr lang="en-US" sz="3700">
                  <a:latin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205089" y="5981700"/>
                <a:ext cx="17855324" cy="3964162"/>
              </a:xfrm>
              <a:prstGeom prst="rect">
                <a:avLst/>
              </a:prstGeom>
              <a:blipFill>
                <a:blip r:embed="rId4"/>
                <a:stretch>
                  <a:fillRect l="-1093" r="-105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left)">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17921059" y="2476500"/>
            <a:ext cx="334857" cy="1563010"/>
            <a:chOff x="0" y="0"/>
            <a:chExt cx="505184" cy="2358041"/>
          </a:xfrm>
        </p:grpSpPr>
        <p:sp>
          <p:nvSpPr>
            <p:cNvPr id="5" name="Freeform 5"/>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Freeform 12"/>
          <p:cNvSpPr/>
          <p:nvPr/>
        </p:nvSpPr>
        <p:spPr>
          <a:xfrm>
            <a:off x="8251263" y="854741"/>
            <a:ext cx="1762972" cy="935959"/>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5" name="Picture 14"/>
          <p:cNvPicPr>
            <a:picLocks noChangeAspect="1"/>
          </p:cNvPicPr>
          <p:nvPr/>
        </p:nvPicPr>
        <p:blipFill>
          <a:blip r:embed="rId2"/>
          <a:stretch>
            <a:fillRect/>
          </a:stretch>
        </p:blipFill>
        <p:spPr>
          <a:xfrm>
            <a:off x="16611600" y="7886700"/>
            <a:ext cx="1399120" cy="2086113"/>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907556" y="2247900"/>
                <a:ext cx="14450387" cy="6860276"/>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b</a:t>
                </a:r>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Có 12 kết quả thuận lợi cho biến cố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𝐹</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là: </a:t>
                </a:r>
                <a:endParaRPr kumimoji="0" lang="en-US" sz="38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4</a:t>
                </a:r>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6; 8; 12; 16; 18; 20; 24; 28; 30; 32; 36.</a:t>
                </a:r>
              </a:p>
              <a:p>
                <a:pPr lvl="0" algn="just">
                  <a:lnSpc>
                    <a:spcPct val="150000"/>
                  </a:lnSpc>
                  <a:spcBef>
                    <a:spcPts val="600"/>
                  </a:spcBef>
                  <a:spcAft>
                    <a:spcPts val="600"/>
                  </a:spcAft>
                </a:pPr>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Vậy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𝑃</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𝐹</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r>
                      <a:rPr lang="en-US" sz="3800">
                        <a:solidFill>
                          <a:prstClr val="black"/>
                        </a:solidFill>
                        <a:latin typeface="Cambria Math" panose="02040503050406030204" pitchFamily="18" charset="0"/>
                        <a:cs typeface="Arial" panose="020B0604020202020204" pitchFamily="34" charset="0"/>
                      </a:rPr>
                      <m:t>=</m:t>
                    </m:r>
                    <m:f>
                      <m:fPr>
                        <m:ctrlPr>
                          <a:rPr lang="en-US" sz="3800" i="1">
                            <a:solidFill>
                              <a:prstClr val="black"/>
                            </a:solidFill>
                            <a:latin typeface="Cambria Math" panose="02040503050406030204" pitchFamily="18" charset="0"/>
                            <a:cs typeface="Arial" panose="020B0604020202020204" pitchFamily="34" charset="0"/>
                          </a:rPr>
                        </m:ctrlPr>
                      </m:fPr>
                      <m:num>
                        <m:r>
                          <a:rPr lang="en-US" sz="3800" b="0" i="1" smtClean="0">
                            <a:solidFill>
                              <a:prstClr val="black"/>
                            </a:solidFill>
                            <a:latin typeface="Cambria Math" panose="02040503050406030204" pitchFamily="18" charset="0"/>
                            <a:cs typeface="Arial" panose="020B0604020202020204" pitchFamily="34" charset="0"/>
                          </a:rPr>
                          <m:t>12</m:t>
                        </m:r>
                      </m:num>
                      <m:den>
                        <m:r>
                          <a:rPr lang="en-US" sz="3800" i="1">
                            <a:solidFill>
                              <a:prstClr val="black"/>
                            </a:solidFill>
                            <a:latin typeface="Cambria Math" panose="02040503050406030204" pitchFamily="18" charset="0"/>
                            <a:cs typeface="Arial" panose="020B0604020202020204" pitchFamily="34" charset="0"/>
                          </a:rPr>
                          <m:t>36</m:t>
                        </m:r>
                      </m:den>
                    </m:f>
                    <m:r>
                      <a:rPr lang="en-US" sz="3800" i="1">
                        <a:solidFill>
                          <a:prstClr val="black"/>
                        </a:solidFill>
                        <a:latin typeface="Cambria Math" panose="02040503050406030204" pitchFamily="18" charset="0"/>
                        <a:cs typeface="Arial" panose="020B0604020202020204" pitchFamily="34" charset="0"/>
                      </a:rPr>
                      <m:t>=</m:t>
                    </m:r>
                    <m:f>
                      <m:fPr>
                        <m:ctrlPr>
                          <a:rPr lang="en-US" sz="3800" i="1">
                            <a:solidFill>
                              <a:prstClr val="black"/>
                            </a:solidFill>
                            <a:latin typeface="Cambria Math" panose="02040503050406030204" pitchFamily="18" charset="0"/>
                            <a:cs typeface="Arial" panose="020B0604020202020204" pitchFamily="34" charset="0"/>
                          </a:rPr>
                        </m:ctrlPr>
                      </m:fPr>
                      <m:num>
                        <m:r>
                          <a:rPr lang="en-US" sz="3800" i="1">
                            <a:solidFill>
                              <a:prstClr val="black"/>
                            </a:solidFill>
                            <a:latin typeface="Cambria Math" panose="02040503050406030204" pitchFamily="18" charset="0"/>
                            <a:cs typeface="Arial" panose="020B0604020202020204" pitchFamily="34" charset="0"/>
                          </a:rPr>
                          <m:t>1</m:t>
                        </m:r>
                      </m:num>
                      <m:den>
                        <m:r>
                          <a:rPr lang="en-US" sz="3800" b="0" i="1" smtClean="0">
                            <a:solidFill>
                              <a:prstClr val="black"/>
                            </a:solidFill>
                            <a:latin typeface="Cambria Math" panose="02040503050406030204" pitchFamily="18" charset="0"/>
                            <a:cs typeface="Arial" panose="020B0604020202020204" pitchFamily="34" charset="0"/>
                          </a:rPr>
                          <m:t>3</m:t>
                        </m:r>
                      </m:den>
                    </m:f>
                    <m:r>
                      <a:rPr lang="en-US" sz="3800" i="1">
                        <a:solidFill>
                          <a:prstClr val="black"/>
                        </a:solidFill>
                        <a:latin typeface="Cambria Math" panose="02040503050406030204" pitchFamily="18" charset="0"/>
                        <a:cs typeface="Arial" panose="020B0604020202020204" pitchFamily="34" charset="0"/>
                      </a:rPr>
                      <m:t>.</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 Có 11 kết quả thuận lợi cho biến cố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𝐺</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là: </a:t>
                </a:r>
                <a:endParaRPr kumimoji="0" lang="en-US" sz="38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2</a:t>
                </a:r>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3; 5; 7; 11; 13; 17; 19; 23; 29; 31.</a:t>
                </a:r>
              </a:p>
              <a:p>
                <a:pPr lvl="0" algn="just">
                  <a:lnSpc>
                    <a:spcPct val="150000"/>
                  </a:lnSpc>
                  <a:spcBef>
                    <a:spcPts val="600"/>
                  </a:spcBef>
                  <a:spcAft>
                    <a:spcPts val="600"/>
                  </a:spcAft>
                </a:pPr>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Vậy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𝑃</m:t>
                    </m:r>
                    <m:d>
                      <m:d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d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𝐺</m:t>
                        </m:r>
                      </m:e>
                    </m:d>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f>
                      <m:fPr>
                        <m:ctrlPr>
                          <a:rPr lang="en-US" sz="3800" i="1">
                            <a:solidFill>
                              <a:prstClr val="black"/>
                            </a:solidFill>
                            <a:latin typeface="Cambria Math" panose="02040503050406030204" pitchFamily="18" charset="0"/>
                            <a:cs typeface="Arial" panose="020B0604020202020204" pitchFamily="34" charset="0"/>
                          </a:rPr>
                        </m:ctrlPr>
                      </m:fPr>
                      <m:num>
                        <m:r>
                          <a:rPr lang="en-US" sz="3800" i="1">
                            <a:solidFill>
                              <a:prstClr val="black"/>
                            </a:solidFill>
                            <a:latin typeface="Cambria Math" panose="02040503050406030204" pitchFamily="18" charset="0"/>
                            <a:cs typeface="Arial" panose="020B0604020202020204" pitchFamily="34" charset="0"/>
                          </a:rPr>
                          <m:t>1</m:t>
                        </m:r>
                        <m:r>
                          <a:rPr lang="en-US" sz="3800" b="0" i="1" smtClean="0">
                            <a:solidFill>
                              <a:prstClr val="black"/>
                            </a:solidFill>
                            <a:latin typeface="Cambria Math" panose="02040503050406030204" pitchFamily="18" charset="0"/>
                            <a:cs typeface="Arial" panose="020B0604020202020204" pitchFamily="34" charset="0"/>
                          </a:rPr>
                          <m:t>1</m:t>
                        </m:r>
                      </m:num>
                      <m:den>
                        <m:r>
                          <a:rPr lang="en-US" sz="3800" i="1">
                            <a:solidFill>
                              <a:prstClr val="black"/>
                            </a:solidFill>
                            <a:latin typeface="Cambria Math" panose="02040503050406030204" pitchFamily="18" charset="0"/>
                            <a:cs typeface="Arial" panose="020B0604020202020204" pitchFamily="34" charset="0"/>
                          </a:rPr>
                          <m:t>36</m:t>
                        </m:r>
                      </m:den>
                    </m:f>
                    <m:r>
                      <a:rPr lang="en-US" sz="3800" b="0" i="1" smtClean="0">
                        <a:solidFill>
                          <a:prstClr val="black"/>
                        </a:solidFill>
                        <a:latin typeface="Cambria Math" panose="02040503050406030204" pitchFamily="18" charset="0"/>
                        <a:cs typeface="Arial" panose="020B0604020202020204" pitchFamily="34" charset="0"/>
                      </a:rPr>
                      <m:t>.</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907556" y="2247900"/>
                <a:ext cx="14450387" cy="6860276"/>
              </a:xfrm>
              <a:prstGeom prst="rect">
                <a:avLst/>
              </a:prstGeom>
              <a:blipFill>
                <a:blip r:embed="rId3"/>
                <a:stretch>
                  <a:fillRect l="-1392"/>
                </a:stretch>
              </a:blipFill>
            </p:spPr>
            <p:txBody>
              <a:bodyPr/>
              <a:lstStyle/>
              <a:p>
                <a:r>
                  <a:rPr lang="en-US">
                    <a:noFill/>
                  </a:rPr>
                  <a:t> </a:t>
                </a:r>
              </a:p>
            </p:txBody>
          </p:sp>
        </mc:Fallback>
      </mc:AlternateContent>
    </p:spTree>
    <p:extLst>
      <p:ext uri="{BB962C8B-B14F-4D97-AF65-F5344CB8AC3E}">
        <p14:creationId xmlns:p14="http://schemas.microsoft.com/office/powerpoint/2010/main" val="1252818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up)">
                                      <p:cBhvr>
                                        <p:cTn id="12" dur="500"/>
                                        <p:tgtEl>
                                          <p:spTgt spid="2">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up)">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left)">
                                      <p:cBhvr>
                                        <p:cTn id="25" dur="500"/>
                                        <p:tgtEl>
                                          <p:spTgt spid="2">
                                            <p:txEl>
                                              <p:pRg st="3" end="3"/>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ipe(left)">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barn(inVertical)">
                                      <p:cBhvr>
                                        <p:cTn id="3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sp>
        <p:nvSpPr>
          <p:cNvPr id="11" name="Rounded Rectangle 10"/>
          <p:cNvSpPr/>
          <p:nvPr/>
        </p:nvSpPr>
        <p:spPr>
          <a:xfrm>
            <a:off x="228600" y="174457"/>
            <a:ext cx="17830800" cy="993745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a:p>
        </p:txBody>
      </p:sp>
      <p:sp>
        <p:nvSpPr>
          <p:cNvPr id="12" name="TextBox 11"/>
          <p:cNvSpPr txBox="1"/>
          <p:nvPr/>
        </p:nvSpPr>
        <p:spPr>
          <a:xfrm>
            <a:off x="704395" y="495300"/>
            <a:ext cx="16897805" cy="1754326"/>
          </a:xfrm>
          <a:prstGeom prst="rect">
            <a:avLst/>
          </a:prstGeom>
          <a:noFill/>
        </p:spPr>
        <p:txBody>
          <a:bodyPr wrap="square" rtlCol="0">
            <a:spAutoFit/>
          </a:bodyPr>
          <a:lstStyle/>
          <a:p>
            <a:pPr lvl="0">
              <a:lnSpc>
                <a:spcPct val="150000"/>
              </a:lnSpc>
              <a:defRPr/>
            </a:pPr>
            <a:r>
              <a:rPr lang="en-US" sz="3800" b="1">
                <a:solidFill>
                  <a:srgbClr val="1F497D"/>
                </a:solidFill>
                <a:latin typeface="Arial" panose="020B0604020202020204" pitchFamily="34" charset="0"/>
                <a:cs typeface="Arial" panose="020B0604020202020204" pitchFamily="34" charset="0"/>
              </a:rPr>
              <a:t>Ví </a:t>
            </a:r>
            <a:r>
              <a:rPr lang="en-US" sz="3800" b="1">
                <a:solidFill>
                  <a:srgbClr val="1F497D"/>
                </a:solidFill>
                <a:latin typeface="Arial" panose="020B0604020202020204" pitchFamily="34" charset="0"/>
                <a:cs typeface="Arial" panose="020B0604020202020204" pitchFamily="34" charset="0"/>
              </a:rPr>
              <a:t>dụ </a:t>
            </a:r>
            <a:r>
              <a:rPr lang="en-US" sz="3800" b="1" smtClean="0">
                <a:solidFill>
                  <a:srgbClr val="1F497D"/>
                </a:solidFill>
                <a:latin typeface="Arial" panose="020B0604020202020204" pitchFamily="34" charset="0"/>
                <a:cs typeface="Arial" panose="020B0604020202020204" pitchFamily="34" charset="0"/>
              </a:rPr>
              <a:t>2: </a:t>
            </a:r>
            <a:r>
              <a:rPr lang="vi-VN" sz="3400" smtClean="0">
                <a:latin typeface="Arial" panose="020B0604020202020204" pitchFamily="34" charset="0"/>
                <a:cs typeface="Arial" panose="020B0604020202020204" pitchFamily="34" charset="0"/>
              </a:rPr>
              <a:t>Một </a:t>
            </a:r>
            <a:r>
              <a:rPr lang="vi-VN" sz="3400">
                <a:latin typeface="Arial" panose="020B0604020202020204" pitchFamily="34" charset="0"/>
                <a:cs typeface="Arial" panose="020B0604020202020204" pitchFamily="34" charset="0"/>
              </a:rPr>
              <a:t>cơ quan quản lí đã thống kê được số lượt khách đến tham quan di tích X </a:t>
            </a:r>
            <a:r>
              <a:rPr lang="vi-VN" sz="3400">
                <a:latin typeface="Arial" panose="020B0604020202020204" pitchFamily="34" charset="0"/>
                <a:cs typeface="Arial" panose="020B0604020202020204" pitchFamily="34" charset="0"/>
              </a:rPr>
              <a:t>trong </a:t>
            </a:r>
            <a:r>
              <a:rPr lang="vi-VN" sz="3400" smtClean="0">
                <a:latin typeface="Arial" panose="020B0604020202020204" pitchFamily="34" charset="0"/>
                <a:cs typeface="Arial" panose="020B0604020202020204" pitchFamily="34" charset="0"/>
              </a:rPr>
              <a:t>năm</a:t>
            </a:r>
            <a:r>
              <a:rPr lang="en-US" sz="3400" smtClean="0">
                <a:latin typeface="Arial" panose="020B0604020202020204" pitchFamily="34" charset="0"/>
                <a:cs typeface="Arial" panose="020B0604020202020204" pitchFamily="34" charset="0"/>
              </a:rPr>
              <a:t> </a:t>
            </a:r>
            <a:r>
              <a:rPr lang="vi-VN" sz="3400" smtClean="0">
                <a:latin typeface="Arial" panose="020B0604020202020204" pitchFamily="34" charset="0"/>
                <a:cs typeface="Arial" panose="020B0604020202020204" pitchFamily="34" charset="0"/>
              </a:rPr>
              <a:t>qua </a:t>
            </a:r>
            <a:r>
              <a:rPr lang="vi-VN" sz="3400">
                <a:latin typeface="Arial" panose="020B0604020202020204" pitchFamily="34" charset="0"/>
                <a:cs typeface="Arial" panose="020B0604020202020204" pitchFamily="34" charset="0"/>
              </a:rPr>
              <a:t>như sau:</a:t>
            </a:r>
          </a:p>
        </p:txBody>
      </p:sp>
      <p:pic>
        <p:nvPicPr>
          <p:cNvPr id="21" name="Picture 20"/>
          <p:cNvPicPr>
            <a:picLocks noChangeAspect="1"/>
          </p:cNvPicPr>
          <p:nvPr/>
        </p:nvPicPr>
        <p:blipFill>
          <a:blip r:embed="rId2"/>
          <a:stretch>
            <a:fillRect/>
          </a:stretch>
        </p:blipFill>
        <p:spPr>
          <a:xfrm rot="1498245">
            <a:off x="-153525" y="2703843"/>
            <a:ext cx="932689" cy="93546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074000810"/>
              </p:ext>
            </p:extLst>
          </p:nvPr>
        </p:nvGraphicFramePr>
        <p:xfrm>
          <a:off x="2404311" y="2550694"/>
          <a:ext cx="13563598" cy="1449806"/>
        </p:xfrm>
        <a:graphic>
          <a:graphicData uri="http://schemas.openxmlformats.org/drawingml/2006/table">
            <a:tbl>
              <a:tblPr firstRow="1" bandRow="1">
                <a:tableStyleId>{5C22544A-7EE6-4342-B048-85BDC9FD1C3A}</a:tableStyleId>
              </a:tblPr>
              <a:tblGrid>
                <a:gridCol w="3570514">
                  <a:extLst>
                    <a:ext uri="{9D8B030D-6E8A-4147-A177-3AD203B41FA5}">
                      <a16:colId xmlns:a16="http://schemas.microsoft.com/office/drawing/2014/main" val="3052763940"/>
                    </a:ext>
                  </a:extLst>
                </a:gridCol>
                <a:gridCol w="1665514">
                  <a:extLst>
                    <a:ext uri="{9D8B030D-6E8A-4147-A177-3AD203B41FA5}">
                      <a16:colId xmlns:a16="http://schemas.microsoft.com/office/drawing/2014/main" val="3680400754"/>
                    </a:ext>
                  </a:extLst>
                </a:gridCol>
                <a:gridCol w="1665514">
                  <a:extLst>
                    <a:ext uri="{9D8B030D-6E8A-4147-A177-3AD203B41FA5}">
                      <a16:colId xmlns:a16="http://schemas.microsoft.com/office/drawing/2014/main" val="906969800"/>
                    </a:ext>
                  </a:extLst>
                </a:gridCol>
                <a:gridCol w="1665514">
                  <a:extLst>
                    <a:ext uri="{9D8B030D-6E8A-4147-A177-3AD203B41FA5}">
                      <a16:colId xmlns:a16="http://schemas.microsoft.com/office/drawing/2014/main" val="706774504"/>
                    </a:ext>
                  </a:extLst>
                </a:gridCol>
                <a:gridCol w="1665514">
                  <a:extLst>
                    <a:ext uri="{9D8B030D-6E8A-4147-A177-3AD203B41FA5}">
                      <a16:colId xmlns:a16="http://schemas.microsoft.com/office/drawing/2014/main" val="981365629"/>
                    </a:ext>
                  </a:extLst>
                </a:gridCol>
                <a:gridCol w="1665514">
                  <a:extLst>
                    <a:ext uri="{9D8B030D-6E8A-4147-A177-3AD203B41FA5}">
                      <a16:colId xmlns:a16="http://schemas.microsoft.com/office/drawing/2014/main" val="220128929"/>
                    </a:ext>
                  </a:extLst>
                </a:gridCol>
                <a:gridCol w="1665514">
                  <a:extLst>
                    <a:ext uri="{9D8B030D-6E8A-4147-A177-3AD203B41FA5}">
                      <a16:colId xmlns:a16="http://schemas.microsoft.com/office/drawing/2014/main" val="2865824959"/>
                    </a:ext>
                  </a:extLst>
                </a:gridCol>
              </a:tblGrid>
              <a:tr h="724903">
                <a:tc>
                  <a:txBody>
                    <a:bodyPr/>
                    <a:lstStyle/>
                    <a:p>
                      <a:pPr algn="ctr"/>
                      <a:r>
                        <a:rPr lang="en-US" sz="3200" b="0" smtClean="0">
                          <a:solidFill>
                            <a:schemeClr val="tx1"/>
                          </a:solidFill>
                          <a:latin typeface="Arial" panose="020B0604020202020204" pitchFamily="34" charset="0"/>
                          <a:cs typeface="Arial" panose="020B0604020202020204" pitchFamily="34" charset="0"/>
                        </a:rPr>
                        <a:t>Tháng</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1;2</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3;4</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5;6</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7;8</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9;10</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11;12</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9613009"/>
                  </a:ext>
                </a:extLst>
              </a:tr>
              <a:tr h="724903">
                <a:tc>
                  <a:txBody>
                    <a:bodyPr/>
                    <a:lstStyle/>
                    <a:p>
                      <a:pPr algn="ctr"/>
                      <a:r>
                        <a:rPr lang="en-US" sz="3200" b="0" smtClean="0">
                          <a:solidFill>
                            <a:schemeClr val="tx1"/>
                          </a:solidFill>
                          <a:latin typeface="Arial" panose="020B0604020202020204" pitchFamily="34" charset="0"/>
                          <a:cs typeface="Arial" panose="020B0604020202020204" pitchFamily="34" charset="0"/>
                        </a:rPr>
                        <a:t>Số l</a:t>
                      </a:r>
                      <a:r>
                        <a:rPr lang="en-US" sz="3200" b="0" baseline="0" smtClean="0">
                          <a:solidFill>
                            <a:schemeClr val="tx1"/>
                          </a:solidFill>
                          <a:latin typeface="Arial" panose="020B0604020202020204" pitchFamily="34" charset="0"/>
                          <a:cs typeface="Arial" panose="020B0604020202020204" pitchFamily="34" charset="0"/>
                        </a:rPr>
                        <a:t>ượt khách</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137</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181</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148</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117</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116</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smtClean="0">
                          <a:solidFill>
                            <a:schemeClr val="tx1"/>
                          </a:solidFill>
                          <a:latin typeface="Arial" panose="020B0604020202020204" pitchFamily="34" charset="0"/>
                          <a:cs typeface="Arial" panose="020B0604020202020204" pitchFamily="34" charset="0"/>
                        </a:rPr>
                        <a:t>111</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7632894"/>
                  </a:ext>
                </a:extLst>
              </a:tr>
            </a:tbl>
          </a:graphicData>
        </a:graphic>
      </p:graphicFrame>
      <mc:AlternateContent xmlns:mc="http://schemas.openxmlformats.org/markup-compatibility/2006">
        <mc:Choice xmlns:a14="http://schemas.microsoft.com/office/drawing/2010/main" Requires="a14">
          <p:sp>
            <p:nvSpPr>
              <p:cNvPr id="3" name="Rectangle 2"/>
              <p:cNvSpPr/>
              <p:nvPr/>
            </p:nvSpPr>
            <p:spPr>
              <a:xfrm>
                <a:off x="453189" y="4160082"/>
                <a:ext cx="17465842" cy="5403018"/>
              </a:xfrm>
              <a:prstGeom prst="rect">
                <a:avLst/>
              </a:prstGeom>
            </p:spPr>
            <p:txBody>
              <a:bodyPr wrap="square">
                <a:spAutoFit/>
              </a:bodyPr>
              <a:lstStyle/>
              <a:p>
                <a:pPr algn="just">
                  <a:lnSpc>
                    <a:spcPct val="145000"/>
                  </a:lnSpc>
                </a:pPr>
                <a:r>
                  <a:rPr lang="vi-VN" sz="3400"/>
                  <a:t>a) Tính xác suất thực nghiệm của biến cố </a:t>
                </a:r>
                <a14:m>
                  <m:oMath xmlns:m="http://schemas.openxmlformats.org/officeDocument/2006/math">
                    <m:r>
                      <a:rPr lang="vi-VN" sz="3400" i="1" smtClean="0">
                        <a:latin typeface="Cambria Math" panose="02040503050406030204" pitchFamily="18" charset="0"/>
                      </a:rPr>
                      <m:t>𝐸</m:t>
                    </m:r>
                  </m:oMath>
                </a14:m>
                <a:r>
                  <a:rPr lang="vi-VN" sz="3400"/>
                  <a:t>: “Khách đến tham quan di </a:t>
                </a:r>
                <a:r>
                  <a:rPr lang="vi-VN" sz="3400"/>
                  <a:t>tích </a:t>
                </a:r>
                <a:r>
                  <a:rPr lang="vi-VN" sz="3400" smtClean="0"/>
                  <a:t>trong</a:t>
                </a:r>
                <a:r>
                  <a:rPr lang="en-US" sz="3400" smtClean="0"/>
                  <a:t> </a:t>
                </a:r>
                <a:r>
                  <a:rPr lang="vi-VN" sz="3400" smtClean="0"/>
                  <a:t>tháng </a:t>
                </a:r>
                <a:r>
                  <a:rPr lang="vi-VN" sz="3400"/>
                  <a:t>7 và tháng 8”;</a:t>
                </a:r>
              </a:p>
              <a:p>
                <a:pPr algn="just">
                  <a:lnSpc>
                    <a:spcPct val="145000"/>
                  </a:lnSpc>
                </a:pPr>
                <a:r>
                  <a:rPr lang="vi-VN" sz="3400"/>
                  <a:t>b) Tính xác suất thực nghiệm của biến cố </a:t>
                </a:r>
                <a14:m>
                  <m:oMath xmlns:m="http://schemas.openxmlformats.org/officeDocument/2006/math">
                    <m:r>
                      <a:rPr lang="vi-VN" sz="3400" i="1" smtClean="0">
                        <a:latin typeface="Cambria Math" panose="02040503050406030204" pitchFamily="18" charset="0"/>
                      </a:rPr>
                      <m:t>𝐹</m:t>
                    </m:r>
                  </m:oMath>
                </a14:m>
                <a:r>
                  <a:rPr lang="vi-VN" sz="3400"/>
                  <a:t>: “Khách đến tham quan di tích trong thời gian từ tháng 7 đến tháng 12”;</a:t>
                </a:r>
              </a:p>
              <a:p>
                <a:pPr algn="just">
                  <a:lnSpc>
                    <a:spcPct val="145000"/>
                  </a:lnSpc>
                </a:pPr>
                <a:r>
                  <a:rPr lang="vi-VN" sz="3400"/>
                  <a:t>c) Giả sử năm tới có 1 196 lượt khách đến tham quan di tích. Hãy dự đoán xem:</a:t>
                </a:r>
              </a:p>
              <a:p>
                <a:pPr algn="just">
                  <a:lnSpc>
                    <a:spcPct val="145000"/>
                  </a:lnSpc>
                </a:pPr>
                <a:r>
                  <a:rPr lang="vi-VN" sz="3400"/>
                  <a:t>• Có bao nhiêu lượt khách đến tham quan di tích trong tháng 7 và tháng 8.</a:t>
                </a:r>
              </a:p>
              <a:p>
                <a:pPr algn="just">
                  <a:lnSpc>
                    <a:spcPct val="145000"/>
                  </a:lnSpc>
                </a:pPr>
                <a:r>
                  <a:rPr lang="vi-VN" sz="3400"/>
                  <a:t>• Có bao nhiêu lượt khách đến tham quan di tích trong thời gian từ tháng 7 đến tháng </a:t>
                </a:r>
                <a:r>
                  <a:rPr lang="vi-VN" sz="3400"/>
                  <a:t>12</a:t>
                </a:r>
                <a:r>
                  <a:rPr lang="vi-VN" sz="3400" smtClean="0"/>
                  <a:t>.</a:t>
                </a:r>
                <a:endParaRPr lang="vi-VN" sz="3400"/>
              </a:p>
            </p:txBody>
          </p:sp>
        </mc:Choice>
        <mc:Fallback>
          <p:sp>
            <p:nvSpPr>
              <p:cNvPr id="3" name="Rectangle 2"/>
              <p:cNvSpPr>
                <a:spLocks noRot="1" noChangeAspect="1" noMove="1" noResize="1" noEditPoints="1" noAdjustHandles="1" noChangeArrowheads="1" noChangeShapeType="1" noTextEdit="1"/>
              </p:cNvSpPr>
              <p:nvPr/>
            </p:nvSpPr>
            <p:spPr>
              <a:xfrm>
                <a:off x="453189" y="4160082"/>
                <a:ext cx="17465842" cy="5403018"/>
              </a:xfrm>
              <a:prstGeom prst="rect">
                <a:avLst/>
              </a:prstGeom>
              <a:blipFill>
                <a:blip r:embed="rId3"/>
                <a:stretch>
                  <a:fillRect l="-977" r="-977" b="-1353"/>
                </a:stretch>
              </a:blipFill>
            </p:spPr>
            <p:txBody>
              <a:bodyPr/>
              <a:lstStyle/>
              <a:p>
                <a:r>
                  <a:rPr lang="en-US">
                    <a:noFill/>
                  </a:rPr>
                  <a:t> </a:t>
                </a:r>
              </a:p>
            </p:txBody>
          </p:sp>
        </mc:Fallback>
      </mc:AlternateContent>
      <p:grpSp>
        <p:nvGrpSpPr>
          <p:cNvPr id="14" name="Group 6"/>
          <p:cNvGrpSpPr/>
          <p:nvPr/>
        </p:nvGrpSpPr>
        <p:grpSpPr>
          <a:xfrm rot="16200000">
            <a:off x="16802100" y="9170299"/>
            <a:ext cx="362405" cy="1353005"/>
            <a:chOff x="0" y="0"/>
            <a:chExt cx="505184" cy="2358041"/>
          </a:xfrm>
        </p:grpSpPr>
        <p:sp>
          <p:nvSpPr>
            <p:cNvPr id="15"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sp>
        <p:nvSpPr>
          <p:cNvPr id="11" name="Rounded Rectangle 10"/>
          <p:cNvSpPr/>
          <p:nvPr/>
        </p:nvSpPr>
        <p:spPr>
          <a:xfrm>
            <a:off x="228600" y="174457"/>
            <a:ext cx="17830800" cy="993745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3"/>
          <a:stretch>
            <a:fillRect/>
          </a:stretch>
        </p:blipFill>
        <p:spPr>
          <a:xfrm rot="1498245">
            <a:off x="16537475" y="420105"/>
            <a:ext cx="1398315" cy="1402471"/>
          </a:xfrm>
          <a:prstGeom prst="rect">
            <a:avLst/>
          </a:prstGeom>
        </p:spPr>
      </p:pic>
      <p:grpSp>
        <p:nvGrpSpPr>
          <p:cNvPr id="14" name="Group 6"/>
          <p:cNvGrpSpPr/>
          <p:nvPr/>
        </p:nvGrpSpPr>
        <p:grpSpPr>
          <a:xfrm rot="16200000">
            <a:off x="16802100" y="9170299"/>
            <a:ext cx="362405" cy="1353005"/>
            <a:chOff x="0" y="0"/>
            <a:chExt cx="505184" cy="2358041"/>
          </a:xfrm>
        </p:grpSpPr>
        <p:sp>
          <p:nvSpPr>
            <p:cNvPr id="15"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9" name="Freeform 12"/>
          <p:cNvSpPr/>
          <p:nvPr/>
        </p:nvSpPr>
        <p:spPr>
          <a:xfrm>
            <a:off x="8362950" y="995749"/>
            <a:ext cx="1562100" cy="762000"/>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942747" y="2091785"/>
                <a:ext cx="16364405" cy="7249805"/>
              </a:xfrm>
              <a:prstGeom prst="rect">
                <a:avLst/>
              </a:prstGeom>
            </p:spPr>
            <p:txBody>
              <a:bodyPr wrap="square">
                <a:spAutoFit/>
              </a:bodyPr>
              <a:lstStyle/>
              <a:p>
                <a:pPr algn="just">
                  <a:lnSpc>
                    <a:spcPct val="150000"/>
                  </a:lnSpc>
                  <a:spcBef>
                    <a:spcPts val="300"/>
                  </a:spcBef>
                  <a:spcAft>
                    <a:spcPts val="300"/>
                  </a:spcAft>
                </a:pPr>
                <a:r>
                  <a:rPr lang="vi-VN" sz="3700" smtClean="0">
                    <a:latin typeface="Arial" panose="020B0604020202020204" pitchFamily="34" charset="0"/>
                    <a:cs typeface="Arial" panose="020B0604020202020204" pitchFamily="34" charset="0"/>
                  </a:rPr>
                  <a:t>a) Số lượt khách tham quan di tích trong năm </a:t>
                </a:r>
                <a:r>
                  <a:rPr lang="vi-VN" sz="3700">
                    <a:latin typeface="Arial" panose="020B0604020202020204" pitchFamily="34" charset="0"/>
                    <a:cs typeface="Arial" panose="020B0604020202020204" pitchFamily="34" charset="0"/>
                  </a:rPr>
                  <a:t>qua </a:t>
                </a:r>
                <a:r>
                  <a:rPr lang="vi-VN" sz="3700" smtClean="0">
                    <a:latin typeface="Arial" panose="020B0604020202020204" pitchFamily="34" charset="0"/>
                    <a:cs typeface="Arial" panose="020B0604020202020204" pitchFamily="34" charset="0"/>
                  </a:rPr>
                  <a:t>là</a:t>
                </a:r>
                <a:r>
                  <a:rPr lang="en-US" sz="3700" smtClean="0">
                    <a:latin typeface="Arial" panose="020B0604020202020204" pitchFamily="34" charset="0"/>
                    <a:cs typeface="Arial" panose="020B0604020202020204" pitchFamily="34" charset="0"/>
                  </a:rPr>
                  <a:t>:</a:t>
                </a:r>
                <a:endParaRPr lang="vi-VN" sz="3700">
                  <a:latin typeface="Arial" panose="020B0604020202020204" pitchFamily="34" charset="0"/>
                  <a:cs typeface="Arial" panose="020B0604020202020204" pitchFamily="34" charset="0"/>
                </a:endParaRPr>
              </a:p>
              <a:p>
                <a:pPr algn="ctr">
                  <a:lnSpc>
                    <a:spcPct val="150000"/>
                  </a:lnSpc>
                  <a:spcBef>
                    <a:spcPts val="300"/>
                  </a:spcBef>
                  <a:spcAft>
                    <a:spcPts val="300"/>
                  </a:spcAft>
                </a:pPr>
                <a:r>
                  <a:rPr lang="vi-VN" sz="3700">
                    <a:latin typeface="Arial" panose="020B0604020202020204" pitchFamily="34" charset="0"/>
                    <a:cs typeface="Arial" panose="020B0604020202020204" pitchFamily="34" charset="0"/>
                  </a:rPr>
                  <a:t>137 +181 +148 + 117 +116 111 = 810</a:t>
                </a:r>
                <a:r>
                  <a:rPr lang="vi-VN" sz="3700">
                    <a:latin typeface="Arial" panose="020B0604020202020204" pitchFamily="34" charset="0"/>
                    <a:cs typeface="Arial" panose="020B0604020202020204" pitchFamily="34" charset="0"/>
                  </a:rPr>
                  <a:t>. </a:t>
                </a:r>
                <a:endParaRPr lang="en-US" sz="3700" smtClean="0">
                  <a:latin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3700" smtClean="0">
                    <a:latin typeface="Arial" panose="020B0604020202020204" pitchFamily="34" charset="0"/>
                    <a:cs typeface="Arial" panose="020B0604020202020204" pitchFamily="34" charset="0"/>
                  </a:rPr>
                  <a:t>Có </a:t>
                </a:r>
                <a:r>
                  <a:rPr lang="vi-VN" sz="3700">
                    <a:latin typeface="Arial" panose="020B0604020202020204" pitchFamily="34" charset="0"/>
                    <a:cs typeface="Arial" panose="020B0604020202020204" pitchFamily="34" charset="0"/>
                  </a:rPr>
                  <a:t>117 lượt khách tham quan vào tháng 7, tháng 8.</a:t>
                </a:r>
              </a:p>
              <a:p>
                <a:pPr algn="just">
                  <a:lnSpc>
                    <a:spcPct val="150000"/>
                  </a:lnSpc>
                  <a:spcBef>
                    <a:spcPts val="300"/>
                  </a:spcBef>
                  <a:spcAft>
                    <a:spcPts val="300"/>
                  </a:spcAft>
                </a:pPr>
                <a:r>
                  <a:rPr lang="vi-VN" sz="3700">
                    <a:latin typeface="Arial" panose="020B0604020202020204" pitchFamily="34" charset="0"/>
                    <a:cs typeface="Arial" panose="020B0604020202020204" pitchFamily="34" charset="0"/>
                  </a:rPr>
                  <a:t>Vậy xác suất thực nghiệm của biến cố </a:t>
                </a:r>
                <a14:m>
                  <m:oMath xmlns:m="http://schemas.openxmlformats.org/officeDocument/2006/math">
                    <m:r>
                      <a:rPr lang="vi-VN" sz="3700" i="1" smtClean="0">
                        <a:latin typeface="Cambria Math" panose="02040503050406030204" pitchFamily="18" charset="0"/>
                      </a:rPr>
                      <m:t>𝐸</m:t>
                    </m:r>
                  </m:oMath>
                </a14:m>
                <a:r>
                  <a:rPr lang="vi-VN" sz="3700">
                    <a:latin typeface="Arial" panose="020B0604020202020204" pitchFamily="34" charset="0"/>
                    <a:cs typeface="Arial" panose="020B0604020202020204" pitchFamily="34" charset="0"/>
                  </a:rPr>
                  <a:t> </a:t>
                </a:r>
                <a:r>
                  <a:rPr lang="vi-VN" sz="3700" smtClean="0">
                    <a:latin typeface="Arial" panose="020B0604020202020204" pitchFamily="34" charset="0"/>
                    <a:cs typeface="Arial" panose="020B0604020202020204" pitchFamily="34" charset="0"/>
                  </a:rPr>
                  <a:t>là</a:t>
                </a:r>
                <a:r>
                  <a:rPr lang="en-US" sz="3700" smtClean="0">
                    <a:latin typeface="Arial" panose="020B0604020202020204" pitchFamily="34" charset="0"/>
                    <a:cs typeface="Arial" panose="020B0604020202020204" pitchFamily="34" charset="0"/>
                  </a:rPr>
                  <a:t> </a:t>
                </a:r>
                <a14:m>
                  <m:oMath xmlns:m="http://schemas.openxmlformats.org/officeDocument/2006/math">
                    <m:f>
                      <m:fPr>
                        <m:ctrlPr>
                          <a:rPr lang="en-US" sz="3700" i="1" smtClean="0">
                            <a:latin typeface="Cambria Math" panose="02040503050406030204" pitchFamily="18" charset="0"/>
                          </a:rPr>
                        </m:ctrlPr>
                      </m:fPr>
                      <m:num>
                        <m:r>
                          <a:rPr lang="en-US" sz="3700" b="0" i="1" smtClean="0">
                            <a:latin typeface="Cambria Math" panose="02040503050406030204" pitchFamily="18" charset="0"/>
                          </a:rPr>
                          <m:t>117</m:t>
                        </m:r>
                      </m:num>
                      <m:den>
                        <m:r>
                          <a:rPr lang="en-US" sz="3700" b="0" i="1" smtClean="0">
                            <a:latin typeface="Cambria Math" panose="02040503050406030204" pitchFamily="18" charset="0"/>
                          </a:rPr>
                          <m:t>810</m:t>
                        </m:r>
                      </m:den>
                    </m:f>
                    <m:r>
                      <a:rPr lang="en-US" sz="3700" i="1" smtClean="0">
                        <a:latin typeface="Cambria Math" panose="02040503050406030204" pitchFamily="18" charset="0"/>
                        <a:ea typeface="Cambria Math" panose="02040503050406030204" pitchFamily="18" charset="0"/>
                      </a:rPr>
                      <m:t>≈</m:t>
                    </m:r>
                    <m:r>
                      <a:rPr lang="en-US" sz="3700" b="0" i="1" smtClean="0">
                        <a:latin typeface="Cambria Math" panose="02040503050406030204" pitchFamily="18" charset="0"/>
                        <a:ea typeface="Cambria Math" panose="02040503050406030204" pitchFamily="18" charset="0"/>
                      </a:rPr>
                      <m:t>0,144.</m:t>
                    </m:r>
                  </m:oMath>
                </a14:m>
                <a:endParaRPr lang="en-US" sz="3700" smtClean="0">
                  <a:latin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3700">
                    <a:latin typeface="Arial" panose="020B0604020202020204" pitchFamily="34" charset="0"/>
                    <a:cs typeface="Arial" panose="020B0604020202020204" pitchFamily="34" charset="0"/>
                  </a:rPr>
                  <a:t>b) Số lượt khách tham quan di tích từ tháng 7 đến tháng 12 trong năm </a:t>
                </a:r>
                <a:r>
                  <a:rPr lang="vi-VN" sz="3700">
                    <a:latin typeface="Arial" panose="020B0604020202020204" pitchFamily="34" charset="0"/>
                    <a:cs typeface="Arial" panose="020B0604020202020204" pitchFamily="34" charset="0"/>
                  </a:rPr>
                  <a:t>qua </a:t>
                </a:r>
                <a:r>
                  <a:rPr lang="vi-VN" sz="3700" smtClean="0">
                    <a:latin typeface="Arial" panose="020B0604020202020204" pitchFamily="34" charset="0"/>
                    <a:cs typeface="Arial" panose="020B0604020202020204" pitchFamily="34" charset="0"/>
                  </a:rPr>
                  <a:t>là</a:t>
                </a:r>
                <a:r>
                  <a:rPr lang="en-US" sz="3700" smtClean="0">
                    <a:latin typeface="Arial" panose="020B0604020202020204" pitchFamily="34" charset="0"/>
                    <a:cs typeface="Arial" panose="020B0604020202020204" pitchFamily="34" charset="0"/>
                  </a:rPr>
                  <a:t>:</a:t>
                </a:r>
              </a:p>
              <a:p>
                <a:pPr algn="ctr">
                  <a:lnSpc>
                    <a:spcPct val="150000"/>
                  </a:lnSpc>
                  <a:spcBef>
                    <a:spcPts val="300"/>
                  </a:spcBef>
                  <a:spcAft>
                    <a:spcPts val="300"/>
                  </a:spcAft>
                </a:pPr>
                <a:r>
                  <a:rPr lang="vi-VN" sz="3700" smtClean="0">
                    <a:latin typeface="Arial" panose="020B0604020202020204" pitchFamily="34" charset="0"/>
                    <a:cs typeface="Arial" panose="020B0604020202020204" pitchFamily="34" charset="0"/>
                  </a:rPr>
                  <a:t>117 </a:t>
                </a:r>
                <a:r>
                  <a:rPr lang="vi-VN" sz="3700">
                    <a:latin typeface="Arial" panose="020B0604020202020204" pitchFamily="34" charset="0"/>
                    <a:cs typeface="Arial" panose="020B0604020202020204" pitchFamily="34" charset="0"/>
                  </a:rPr>
                  <a:t>116+ 111 = 344.</a:t>
                </a:r>
              </a:p>
              <a:p>
                <a:pPr algn="just">
                  <a:lnSpc>
                    <a:spcPct val="150000"/>
                  </a:lnSpc>
                  <a:spcBef>
                    <a:spcPts val="300"/>
                  </a:spcBef>
                  <a:spcAft>
                    <a:spcPts val="300"/>
                  </a:spcAft>
                </a:pPr>
                <a:r>
                  <a:rPr lang="vi-VN" sz="3700">
                    <a:latin typeface="Arial" panose="020B0604020202020204" pitchFamily="34" charset="0"/>
                    <a:cs typeface="Arial" panose="020B0604020202020204" pitchFamily="34" charset="0"/>
                  </a:rPr>
                  <a:t>Vậy xác suất thực nghiệm của biến cố </a:t>
                </a:r>
                <a14:m>
                  <m:oMath xmlns:m="http://schemas.openxmlformats.org/officeDocument/2006/math">
                    <m:r>
                      <a:rPr lang="vi-VN" sz="3700" i="1" smtClean="0">
                        <a:latin typeface="Cambria Math" panose="02040503050406030204" pitchFamily="18" charset="0"/>
                      </a:rPr>
                      <m:t>𝐹</m:t>
                    </m:r>
                  </m:oMath>
                </a14:m>
                <a:r>
                  <a:rPr lang="vi-VN" sz="3700">
                    <a:latin typeface="Arial" panose="020B0604020202020204" pitchFamily="34" charset="0"/>
                    <a:cs typeface="Arial" panose="020B0604020202020204" pitchFamily="34" charset="0"/>
                  </a:rPr>
                  <a:t> </a:t>
                </a:r>
                <a:r>
                  <a:rPr lang="vi-VN" sz="3700" smtClean="0">
                    <a:latin typeface="Arial" panose="020B0604020202020204" pitchFamily="34" charset="0"/>
                    <a:cs typeface="Arial" panose="020B0604020202020204" pitchFamily="34" charset="0"/>
                  </a:rPr>
                  <a:t>là</a:t>
                </a:r>
                <a:r>
                  <a:rPr lang="en-US" sz="3700" smtClean="0">
                    <a:latin typeface="Arial" panose="020B0604020202020204" pitchFamily="34" charset="0"/>
                    <a:cs typeface="Arial" panose="020B0604020202020204" pitchFamily="34" charset="0"/>
                  </a:rPr>
                  <a:t> </a:t>
                </a:r>
                <a14:m>
                  <m:oMath xmlns:m="http://schemas.openxmlformats.org/officeDocument/2006/math">
                    <m:f>
                      <m:fPr>
                        <m:ctrlPr>
                          <a:rPr lang="en-US" sz="3700" i="1">
                            <a:latin typeface="Cambria Math" panose="02040503050406030204" pitchFamily="18" charset="0"/>
                          </a:rPr>
                        </m:ctrlPr>
                      </m:fPr>
                      <m:num>
                        <m:r>
                          <a:rPr lang="en-US" sz="3700" b="0" i="1" smtClean="0">
                            <a:latin typeface="Cambria Math" panose="02040503050406030204" pitchFamily="18" charset="0"/>
                          </a:rPr>
                          <m:t>344</m:t>
                        </m:r>
                      </m:num>
                      <m:den>
                        <m:r>
                          <a:rPr lang="en-US" sz="3700" i="1">
                            <a:latin typeface="Cambria Math" panose="02040503050406030204" pitchFamily="18" charset="0"/>
                          </a:rPr>
                          <m:t>810</m:t>
                        </m:r>
                      </m:den>
                    </m:f>
                    <m:r>
                      <a:rPr lang="en-US" sz="3700" i="1">
                        <a:latin typeface="Cambria Math" panose="02040503050406030204" pitchFamily="18" charset="0"/>
                        <a:ea typeface="Cambria Math" panose="02040503050406030204" pitchFamily="18" charset="0"/>
                      </a:rPr>
                      <m:t>≈0,</m:t>
                    </m:r>
                    <m:r>
                      <a:rPr lang="en-US" sz="3700" b="0" i="1" smtClean="0">
                        <a:latin typeface="Cambria Math" panose="02040503050406030204" pitchFamily="18" charset="0"/>
                        <a:ea typeface="Cambria Math" panose="02040503050406030204" pitchFamily="18" charset="0"/>
                      </a:rPr>
                      <m:t>425</m:t>
                    </m:r>
                    <m:r>
                      <a:rPr lang="en-US" sz="3700" i="1">
                        <a:latin typeface="Cambria Math" panose="02040503050406030204" pitchFamily="18" charset="0"/>
                        <a:ea typeface="Cambria Math" panose="02040503050406030204" pitchFamily="18" charset="0"/>
                      </a:rPr>
                      <m:t>.</m:t>
                    </m:r>
                  </m:oMath>
                </a14:m>
                <a:endParaRPr lang="en-US" sz="3700">
                  <a:latin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942747" y="2091785"/>
                <a:ext cx="16364405" cy="7249805"/>
              </a:xfrm>
              <a:prstGeom prst="rect">
                <a:avLst/>
              </a:prstGeom>
              <a:blipFill>
                <a:blip r:embed="rId4"/>
                <a:stretch>
                  <a:fillRect l="-1192" r="-1155"/>
                </a:stretch>
              </a:blipFill>
            </p:spPr>
            <p:txBody>
              <a:bodyPr/>
              <a:lstStyle/>
              <a:p>
                <a:r>
                  <a:rPr lang="en-US">
                    <a:noFill/>
                  </a:rPr>
                  <a:t> </a:t>
                </a:r>
              </a:p>
            </p:txBody>
          </p:sp>
        </mc:Fallback>
      </mc:AlternateContent>
    </p:spTree>
    <p:extLst>
      <p:ext uri="{BB962C8B-B14F-4D97-AF65-F5344CB8AC3E}">
        <p14:creationId xmlns:p14="http://schemas.microsoft.com/office/powerpoint/2010/main" val="38580671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left)">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0" dur="500"/>
                                        <p:tgtEl>
                                          <p:spTgt spid="4">
                                            <p:txEl>
                                              <p:pRg st="4" end="4"/>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3" dur="500"/>
                                        <p:tgtEl>
                                          <p:spTgt spid="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wipe(down)">
                                      <p:cBhvr>
                                        <p:cTn id="3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sp>
        <p:nvSpPr>
          <p:cNvPr id="11" name="Rounded Rectangle 10"/>
          <p:cNvSpPr/>
          <p:nvPr/>
        </p:nvSpPr>
        <p:spPr>
          <a:xfrm>
            <a:off x="228600" y="174457"/>
            <a:ext cx="17830800" cy="993745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a:ln>
                <a:noFill/>
              </a:ln>
              <a:solidFill>
                <a:prstClr val="white"/>
              </a:solidFill>
              <a:effectLst/>
              <a:uLnTx/>
              <a:uFillTx/>
              <a:latin typeface="Calibri"/>
              <a:ea typeface="+mn-ea"/>
              <a:cs typeface="+mn-cs"/>
            </a:endParaRPr>
          </a:p>
        </p:txBody>
      </p:sp>
      <p:grpSp>
        <p:nvGrpSpPr>
          <p:cNvPr id="14" name="Group 6"/>
          <p:cNvGrpSpPr/>
          <p:nvPr/>
        </p:nvGrpSpPr>
        <p:grpSpPr>
          <a:xfrm rot="16200000">
            <a:off x="16802100" y="9170299"/>
            <a:ext cx="362405" cy="1353005"/>
            <a:chOff x="0" y="0"/>
            <a:chExt cx="505184" cy="2358041"/>
          </a:xfrm>
        </p:grpSpPr>
        <p:sp>
          <p:nvSpPr>
            <p:cNvPr id="15"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mc:AlternateContent xmlns:mc="http://schemas.openxmlformats.org/markup-compatibility/2006">
        <mc:Choice xmlns:a14="http://schemas.microsoft.com/office/drawing/2010/main" Requires="a14">
          <p:sp>
            <p:nvSpPr>
              <p:cNvPr id="4" name="Rectangle 3"/>
              <p:cNvSpPr/>
              <p:nvPr/>
            </p:nvSpPr>
            <p:spPr>
              <a:xfrm>
                <a:off x="1066800" y="2324100"/>
                <a:ext cx="16154400" cy="6395725"/>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c</a:t>
                </a:r>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rPr>
                  <a:t>) Ta có </a:t>
                </a:r>
                <a14:m>
                  <m:oMath xmlns:m="http://schemas.openxmlformats.org/officeDocument/2006/math">
                    <m:r>
                      <a:rPr kumimoji="0" lang="vi-VN"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n-US"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vi-VN"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196</m:t>
                    </m:r>
                    <m:r>
                      <a:rPr kumimoji="0" lang="en-US"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117</m:t>
                        </m:r>
                      </m:num>
                      <m:den>
                        <m:r>
                          <a:rPr kumimoji="0" lang="en-US"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810</m:t>
                        </m:r>
                      </m:den>
                    </m:f>
                    <m:r>
                      <a:rPr kumimoji="0" lang="vi-VN"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≈172,76</m:t>
                    </m:r>
                  </m:oMath>
                </a14:m>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endParaRPr kumimoji="0" lang="en-US"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Vậy </a:t>
                </a:r>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rPr>
                  <a:t>ta dự đoán trong năm tới có khoảng 173 lượt </a:t>
                </a: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khách</a:t>
                </a:r>
                <a:r>
                  <a:rPr kumimoji="0" lang="en-US" sz="3700" b="0" i="0" u="none" strike="noStrike" kern="1200" cap="none" spc="0" normalizeH="0" noProof="0" smtClean="0">
                    <a:ln>
                      <a:noFill/>
                    </a:ln>
                    <a:solidFill>
                      <a:prstClr val="black"/>
                    </a:solidFill>
                    <a:effectLst/>
                    <a:uLnTx/>
                    <a:uFillTx/>
                    <a:latin typeface="Arial" panose="020B0604020202020204" pitchFamily="34" charset="0"/>
                    <a:ea typeface="+mn-ea"/>
                    <a:cs typeface="+mn-cs"/>
                  </a:rPr>
                  <a:t> </a:t>
                </a: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tham </a:t>
                </a:r>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rPr>
                  <a:t>quan di tích vào tháng 7 và tháng 8.</a:t>
                </a:r>
              </a:p>
              <a:p>
                <a:pPr lvl="0" algn="just">
                  <a:lnSpc>
                    <a:spcPct val="150000"/>
                  </a:lnSpc>
                  <a:spcBef>
                    <a:spcPts val="600"/>
                  </a:spcBef>
                  <a:spcAft>
                    <a:spcPts val="600"/>
                  </a:spcAft>
                </a:pPr>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rPr>
                  <a:t>Ta có </a:t>
                </a:r>
                <a14:m>
                  <m:oMath xmlns:m="http://schemas.openxmlformats.org/officeDocument/2006/math">
                    <m:r>
                      <a:rPr lang="vi-VN" sz="3700" i="1">
                        <a:solidFill>
                          <a:prstClr val="black"/>
                        </a:solidFill>
                        <a:latin typeface="Cambria Math" panose="02040503050406030204" pitchFamily="18" charset="0"/>
                      </a:rPr>
                      <m:t>1</m:t>
                    </m:r>
                    <m:r>
                      <a:rPr lang="en-US" sz="3700" i="1">
                        <a:solidFill>
                          <a:prstClr val="black"/>
                        </a:solidFill>
                        <a:latin typeface="Cambria Math" panose="02040503050406030204" pitchFamily="18" charset="0"/>
                      </a:rPr>
                      <m:t> </m:t>
                    </m:r>
                    <m:r>
                      <a:rPr lang="vi-VN" sz="3700" i="1">
                        <a:solidFill>
                          <a:prstClr val="black"/>
                        </a:solidFill>
                        <a:latin typeface="Cambria Math" panose="02040503050406030204" pitchFamily="18" charset="0"/>
                      </a:rPr>
                      <m:t>196</m:t>
                    </m:r>
                    <m:r>
                      <a:rPr lang="en-US" sz="3700" i="1">
                        <a:solidFill>
                          <a:prstClr val="black"/>
                        </a:solidFill>
                        <a:latin typeface="Cambria Math" panose="02040503050406030204" pitchFamily="18" charset="0"/>
                      </a:rPr>
                      <m:t>.</m:t>
                    </m:r>
                    <m:f>
                      <m:fPr>
                        <m:ctrlPr>
                          <a:rPr lang="en-US" sz="3700" i="1">
                            <a:solidFill>
                              <a:prstClr val="black"/>
                            </a:solidFill>
                            <a:latin typeface="Cambria Math" panose="02040503050406030204" pitchFamily="18" charset="0"/>
                          </a:rPr>
                        </m:ctrlPr>
                      </m:fPr>
                      <m:num>
                        <m:r>
                          <a:rPr lang="en-US" sz="3700" b="0" i="1" smtClean="0">
                            <a:solidFill>
                              <a:prstClr val="black"/>
                            </a:solidFill>
                            <a:latin typeface="Cambria Math" panose="02040503050406030204" pitchFamily="18" charset="0"/>
                          </a:rPr>
                          <m:t>344</m:t>
                        </m:r>
                      </m:num>
                      <m:den>
                        <m:r>
                          <a:rPr lang="en-US" sz="3700" i="1">
                            <a:solidFill>
                              <a:prstClr val="black"/>
                            </a:solidFill>
                            <a:latin typeface="Cambria Math" panose="02040503050406030204" pitchFamily="18" charset="0"/>
                          </a:rPr>
                          <m:t>810</m:t>
                        </m:r>
                      </m:den>
                    </m:f>
                    <m:r>
                      <a:rPr lang="vi-VN" sz="3700" i="1">
                        <a:solidFill>
                          <a:prstClr val="black"/>
                        </a:solidFill>
                        <a:latin typeface="Cambria Math" panose="02040503050406030204" pitchFamily="18" charset="0"/>
                      </a:rPr>
                      <m:t>≈</m:t>
                    </m:r>
                    <m:r>
                      <a:rPr lang="en-US" sz="3700" i="1" smtClean="0">
                        <a:solidFill>
                          <a:prstClr val="black"/>
                        </a:solidFill>
                        <a:latin typeface="Cambria Math" panose="02040503050406030204" pitchFamily="18" charset="0"/>
                      </a:rPr>
                      <m:t>5</m:t>
                    </m:r>
                    <m:r>
                      <a:rPr lang="en-US" sz="3700" b="0" i="1" smtClean="0">
                        <a:solidFill>
                          <a:prstClr val="black"/>
                        </a:solidFill>
                        <a:latin typeface="Cambria Math" panose="02040503050406030204" pitchFamily="18" charset="0"/>
                      </a:rPr>
                      <m:t>07,93.</m:t>
                    </m:r>
                  </m:oMath>
                </a14:m>
                <a:endParaRPr kumimoji="0" lang="en-US"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a:p>
                <a:pPr lvl="0" algn="just">
                  <a:lnSpc>
                    <a:spcPct val="150000"/>
                  </a:lnSpc>
                  <a:spcBef>
                    <a:spcPts val="600"/>
                  </a:spcBef>
                  <a:spcAft>
                    <a:spcPts val="600"/>
                  </a:spcAft>
                </a:pP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Vậy </a:t>
                </a:r>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rPr>
                  <a:t>ta dự đoán trong năm tới có khoảng 508 lượt </a:t>
                </a: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khách</a:t>
                </a:r>
                <a:r>
                  <a:rPr kumimoji="0" lang="en-US" sz="3700" b="0" i="0" u="none" strike="noStrike" kern="1200" cap="none" spc="0" normalizeH="0" noProof="0" smtClean="0">
                    <a:ln>
                      <a:noFill/>
                    </a:ln>
                    <a:solidFill>
                      <a:prstClr val="black"/>
                    </a:solidFill>
                    <a:effectLst/>
                    <a:uLnTx/>
                    <a:uFillTx/>
                    <a:latin typeface="Arial" panose="020B0604020202020204" pitchFamily="34" charset="0"/>
                    <a:ea typeface="+mn-ea"/>
                    <a:cs typeface="+mn-cs"/>
                  </a:rPr>
                  <a:t> </a:t>
                </a: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tham </a:t>
                </a:r>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rPr>
                  <a:t>quan di tích trong thời gian từ tháng 7 đến tháng 12</a:t>
                </a: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a:t>
                </a:r>
                <a:endPar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mc:Choice>
        <mc:Fallback>
          <p:sp>
            <p:nvSpPr>
              <p:cNvPr id="4" name="Rectangle 3"/>
              <p:cNvSpPr>
                <a:spLocks noRot="1" noChangeAspect="1" noMove="1" noResize="1" noEditPoints="1" noAdjustHandles="1" noChangeArrowheads="1" noChangeShapeType="1" noTextEdit="1"/>
              </p:cNvSpPr>
              <p:nvPr/>
            </p:nvSpPr>
            <p:spPr>
              <a:xfrm>
                <a:off x="1066800" y="2324100"/>
                <a:ext cx="16154400" cy="6395725"/>
              </a:xfrm>
              <a:prstGeom prst="rect">
                <a:avLst/>
              </a:prstGeom>
              <a:blipFill>
                <a:blip r:embed="rId2"/>
                <a:stretch>
                  <a:fillRect l="-1170" r="-1170" b="-1049"/>
                </a:stretch>
              </a:blipFill>
            </p:spPr>
            <p:txBody>
              <a:bodyPr/>
              <a:lstStyle/>
              <a:p>
                <a:r>
                  <a:rPr lang="en-US">
                    <a:noFill/>
                  </a:rPr>
                  <a:t> </a:t>
                </a:r>
              </a:p>
            </p:txBody>
          </p:sp>
        </mc:Fallback>
      </mc:AlternateContent>
      <p:sp>
        <p:nvSpPr>
          <p:cNvPr id="8" name="Freeform 12"/>
          <p:cNvSpPr/>
          <p:nvPr/>
        </p:nvSpPr>
        <p:spPr>
          <a:xfrm>
            <a:off x="8362950" y="995749"/>
            <a:ext cx="1562100" cy="762000"/>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2" name="Picture 11"/>
          <p:cNvPicPr>
            <a:picLocks noChangeAspect="1"/>
          </p:cNvPicPr>
          <p:nvPr/>
        </p:nvPicPr>
        <p:blipFill>
          <a:blip r:embed="rId3"/>
          <a:stretch>
            <a:fillRect/>
          </a:stretch>
        </p:blipFill>
        <p:spPr>
          <a:xfrm rot="1498245">
            <a:off x="16537475" y="420105"/>
            <a:ext cx="1398315" cy="1402471"/>
          </a:xfrm>
          <a:prstGeom prst="rect">
            <a:avLst/>
          </a:prstGeom>
        </p:spPr>
      </p:pic>
    </p:spTree>
    <p:extLst>
      <p:ext uri="{BB962C8B-B14F-4D97-AF65-F5344CB8AC3E}">
        <p14:creationId xmlns:p14="http://schemas.microsoft.com/office/powerpoint/2010/main" val="11243242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1761</Words>
  <Application>Microsoft Office PowerPoint</Application>
  <PresentationFormat>Custom</PresentationFormat>
  <Paragraphs>183</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Dotum</vt:lpstr>
      <vt:lpstr>Arial</vt:lpstr>
      <vt:lpstr>Cambria Math</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Cream and Brown Minimalist Let's Learn Presentation</dc:title>
  <cp:lastModifiedBy>Admin</cp:lastModifiedBy>
  <cp:revision>37</cp:revision>
  <dcterms:created xsi:type="dcterms:W3CDTF">2006-08-16T00:00:00Z</dcterms:created>
  <dcterms:modified xsi:type="dcterms:W3CDTF">2023-12-07T10:05:23Z</dcterms:modified>
  <dc:identifier>DAFn1FeQN-k</dc:identifier>
</cp:coreProperties>
</file>