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69" r:id="rId4"/>
    <p:sldId id="258" r:id="rId5"/>
    <p:sldId id="257" r:id="rId6"/>
    <p:sldId id="259" r:id="rId7"/>
    <p:sldId id="260" r:id="rId8"/>
    <p:sldId id="267" r:id="rId9"/>
    <p:sldId id="270" r:id="rId10"/>
    <p:sldId id="271" r:id="rId11"/>
    <p:sldId id="263" r:id="rId12"/>
    <p:sldId id="27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7" r:id="rId26"/>
    <p:sldId id="293" r:id="rId27"/>
    <p:sldId id="288" r:id="rId28"/>
    <p:sldId id="294" r:id="rId29"/>
    <p:sldId id="295" r:id="rId30"/>
    <p:sldId id="296" r:id="rId31"/>
    <p:sldId id="297" r:id="rId32"/>
    <p:sldId id="261" r:id="rId33"/>
    <p:sldId id="265" r:id="rId34"/>
    <p:sldId id="298" r:id="rId35"/>
    <p:sldId id="299" r:id="rId36"/>
    <p:sldId id="300" r:id="rId37"/>
    <p:sldId id="302" r:id="rId38"/>
    <p:sldId id="301" r:id="rId39"/>
    <p:sldId id="304" r:id="rId40"/>
    <p:sldId id="305" r:id="rId41"/>
    <p:sldId id="306" r:id="rId42"/>
    <p:sldId id="307" r:id="rId43"/>
    <p:sldId id="308" r:id="rId44"/>
    <p:sldId id="262" r:id="rId45"/>
    <p:sldId id="268" r:id="rId46"/>
  </p:sldIdLst>
  <p:sldSz cx="18288000" cy="10287000"/>
  <p:notesSz cx="6858000" cy="9144000"/>
  <p:embeddedFontLst>
    <p:embeddedFont>
      <p:font typeface="Dotum" panose="020B0600000101010101" pitchFamily="34" charset="-127"/>
      <p:regular r:id="rId47"/>
    </p:embeddedFont>
    <p:embeddedFont>
      <p:font typeface="Cambria Math" panose="02040503050406030204" pitchFamily="18" charset="0"/>
      <p:regular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E7"/>
    <a:srgbClr val="FFFDEA"/>
    <a:srgbClr val="DA7075"/>
    <a:srgbClr val="E39599"/>
    <a:srgbClr val="FFF0EF"/>
    <a:srgbClr val="B72F35"/>
    <a:srgbClr val="F8E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22" autoAdjust="0"/>
  </p:normalViewPr>
  <p:slideViewPr>
    <p:cSldViewPr>
      <p:cViewPr varScale="1">
        <p:scale>
          <a:sx n="42" d="100"/>
          <a:sy n="42" d="100"/>
        </p:scale>
        <p:origin x="3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157687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022791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23716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2923563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3428822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661315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4025625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2769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552138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2146005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61277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565783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6.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5.pn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58.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14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audio" Target="../media/audio3.wav"/><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audio" Target="../media/audio3.wav"/><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slide" Target="slide1.xml"/><Relationship Id="rId1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75.png"/><Relationship Id="rId12" Type="http://schemas.openxmlformats.org/officeDocument/2006/relationships/image" Target="../media/image50.png"/><Relationship Id="rId17" Type="http://schemas.openxmlformats.org/officeDocument/2006/relationships/image" Target="../media/image54.png"/><Relationship Id="rId2" Type="http://schemas.openxmlformats.org/officeDocument/2006/relationships/audio" Target="../media/audio1.wav"/><Relationship Id="rId16"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74.png"/><Relationship Id="rId11" Type="http://schemas.openxmlformats.org/officeDocument/2006/relationships/image" Target="../media/image49.png"/><Relationship Id="rId1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audio" Target="../media/audio3.wav"/><Relationship Id="rId9" Type="http://schemas.openxmlformats.org/officeDocument/2006/relationships/image" Target="../media/image77.png"/><Relationship Id="rId14" Type="http://schemas.openxmlformats.org/officeDocument/2006/relationships/image" Target="../media/image51.png"/></Relationships>
</file>

<file path=ppt/slides/_rels/slide29.xml.rels><?xml version="1.0" encoding="UTF-8" standalone="yes"?>
<Relationships xmlns="http://schemas.openxmlformats.org/package/2006/relationships"><Relationship Id="rId26" Type="http://schemas.openxmlformats.org/officeDocument/2006/relationships/slide" Target="slide1.xml"/><Relationship Id="rId3" Type="http://schemas.openxmlformats.org/officeDocument/2006/relationships/audio" Target="../media/audio2.wav"/><Relationship Id="rId21" Type="http://schemas.openxmlformats.org/officeDocument/2006/relationships/image" Target="../media/image80.png"/><Relationship Id="rId25" Type="http://schemas.openxmlformats.org/officeDocument/2006/relationships/image" Target="../media/image50.png"/><Relationship Id="rId2" Type="http://schemas.openxmlformats.org/officeDocument/2006/relationships/audio" Target="../media/audio1.wav"/><Relationship Id="rId20" Type="http://schemas.openxmlformats.org/officeDocument/2006/relationships/image" Target="../media/image79.png"/><Relationship Id="rId29" Type="http://schemas.openxmlformats.org/officeDocument/2006/relationships/image" Target="../media/image53.png"/><Relationship Id="rId1" Type="http://schemas.openxmlformats.org/officeDocument/2006/relationships/slideLayout" Target="../slideLayouts/slideLayout12.xml"/><Relationship Id="rId24" Type="http://schemas.openxmlformats.org/officeDocument/2006/relationships/image" Target="../media/image49.png"/><Relationship Id="rId23" Type="http://schemas.openxmlformats.org/officeDocument/2006/relationships/image" Target="../media/image48.png"/><Relationship Id="rId28" Type="http://schemas.openxmlformats.org/officeDocument/2006/relationships/image" Target="../media/image52.png"/><Relationship Id="rId19" Type="http://schemas.openxmlformats.org/officeDocument/2006/relationships/image" Target="../media/image78.png"/><Relationship Id="rId31" Type="http://schemas.openxmlformats.org/officeDocument/2006/relationships/image" Target="../media/image56.png"/><Relationship Id="rId4" Type="http://schemas.openxmlformats.org/officeDocument/2006/relationships/audio" Target="../media/audio3.wav"/><Relationship Id="rId22" Type="http://schemas.openxmlformats.org/officeDocument/2006/relationships/image" Target="../media/image81.png"/><Relationship Id="rId27" Type="http://schemas.openxmlformats.org/officeDocument/2006/relationships/image" Target="../media/image51.png"/><Relationship Id="rId30"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slide" Target="slide1.xml"/><Relationship Id="rId1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83.png"/><Relationship Id="rId12" Type="http://schemas.openxmlformats.org/officeDocument/2006/relationships/image" Target="../media/image50.png"/><Relationship Id="rId17" Type="http://schemas.openxmlformats.org/officeDocument/2006/relationships/image" Target="../media/image54.png"/><Relationship Id="rId2" Type="http://schemas.openxmlformats.org/officeDocument/2006/relationships/audio" Target="../media/audio1.wav"/><Relationship Id="rId16"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82.png"/><Relationship Id="rId11" Type="http://schemas.openxmlformats.org/officeDocument/2006/relationships/image" Target="../media/image49.png"/><Relationship Id="rId1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audio" Target="../media/audio3.wav"/><Relationship Id="rId9" Type="http://schemas.openxmlformats.org/officeDocument/2006/relationships/image" Target="../media/image85.png"/><Relationship Id="rId14"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0.svg"/><Relationship Id="rId12"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5.png"/><Relationship Id="rId10" Type="http://schemas.openxmlformats.org/officeDocument/2006/relationships/image" Target="../media/image88.png"/><Relationship Id="rId9" Type="http://schemas.openxmlformats.org/officeDocument/2006/relationships/image" Target="../media/image87.png"/></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7"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90.png"/><Relationship Id="rId9"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95.png"/></Relationships>
</file>

<file path=ppt/slides/_rels/slide35.xml.rels><?xml version="1.0" encoding="UTF-8" standalone="yes"?>
<Relationships xmlns="http://schemas.openxmlformats.org/package/2006/relationships"><Relationship Id="rId8" Type="http://schemas.openxmlformats.org/officeDocument/2006/relationships/image" Target="../media/image100.png"/><Relationship Id="rId3" Type="http://schemas.microsoft.com/office/2007/relationships/hdphoto" Target="../media/hdphoto2.wdp"/><Relationship Id="rId7" Type="http://schemas.openxmlformats.org/officeDocument/2006/relationships/image" Target="../media/image9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23.png"/><Relationship Id="rId9" Type="http://schemas.openxmlformats.org/officeDocument/2006/relationships/image" Target="../media/image101.png"/></Relationships>
</file>

<file path=ppt/slides/_rels/slide36.xml.rels><?xml version="1.0" encoding="UTF-8" standalone="yes"?>
<Relationships xmlns="http://schemas.openxmlformats.org/package/2006/relationships"><Relationship Id="rId3" Type="http://schemas.openxmlformats.org/officeDocument/2006/relationships/image" Target="../media/image14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1.png"/><Relationship Id="rId5" Type="http://schemas.microsoft.com/office/2007/relationships/hdphoto" Target="../media/hdphoto5.wdp"/><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38.sv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0.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6.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0" y="-405875"/>
            <a:ext cx="18288000" cy="6997520"/>
            <a:chOff x="0" y="0"/>
            <a:chExt cx="4816593" cy="1842968"/>
          </a:xfrm>
        </p:grpSpPr>
        <p:sp>
          <p:nvSpPr>
            <p:cNvPr id="3" name="Freeform 3"/>
            <p:cNvSpPr/>
            <p:nvPr/>
          </p:nvSpPr>
          <p:spPr>
            <a:xfrm>
              <a:off x="0" y="0"/>
              <a:ext cx="4816592" cy="1842968"/>
            </a:xfrm>
            <a:custGeom>
              <a:avLst/>
              <a:gdLst/>
              <a:ahLst/>
              <a:cxnLst/>
              <a:rect l="l" t="t" r="r" b="b"/>
              <a:pathLst>
                <a:path w="4816592" h="1842968">
                  <a:moveTo>
                    <a:pt x="0" y="0"/>
                  </a:moveTo>
                  <a:lnTo>
                    <a:pt x="4816592" y="0"/>
                  </a:lnTo>
                  <a:lnTo>
                    <a:pt x="4816592" y="1842968"/>
                  </a:lnTo>
                  <a:lnTo>
                    <a:pt x="0" y="1842968"/>
                  </a:lnTo>
                  <a:close/>
                </a:path>
              </a:pathLst>
            </a:custGeom>
            <a:solidFill>
              <a:srgbClr val="F3D0D2"/>
            </a:solidFill>
          </p:spPr>
        </p:sp>
        <p:sp>
          <p:nvSpPr>
            <p:cNvPr id="4" name="TextBox 4"/>
            <p:cNvSpPr txBox="1"/>
            <p:nvPr/>
          </p:nvSpPr>
          <p:spPr>
            <a:xfrm>
              <a:off x="0" y="-38100"/>
              <a:ext cx="4816593" cy="18810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522971"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292074"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3347541"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58855">
            <a:off x="14137055" y="5841063"/>
            <a:ext cx="3533366" cy="3902312"/>
          </a:xfrm>
          <a:custGeom>
            <a:avLst/>
            <a:gdLst/>
            <a:ahLst/>
            <a:cxnLst/>
            <a:rect l="l" t="t" r="r" b="b"/>
            <a:pathLst>
              <a:path w="3533366" h="3902312">
                <a:moveTo>
                  <a:pt x="0" y="0"/>
                </a:moveTo>
                <a:lnTo>
                  <a:pt x="3533366" y="0"/>
                </a:lnTo>
                <a:lnTo>
                  <a:pt x="3533366" y="3902312"/>
                </a:lnTo>
                <a:lnTo>
                  <a:pt x="0" y="390231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800339" y="4980371"/>
            <a:ext cx="1682172" cy="3637129"/>
          </a:xfrm>
          <a:custGeom>
            <a:avLst/>
            <a:gdLst/>
            <a:ahLst/>
            <a:cxnLst/>
            <a:rect l="l" t="t" r="r" b="b"/>
            <a:pathLst>
              <a:path w="1682172" h="3637129">
                <a:moveTo>
                  <a:pt x="0" y="0"/>
                </a:moveTo>
                <a:lnTo>
                  <a:pt x="1682172" y="0"/>
                </a:lnTo>
                <a:lnTo>
                  <a:pt x="1682172" y="3637129"/>
                </a:lnTo>
                <a:lnTo>
                  <a:pt x="0" y="36371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472470" y="7042520"/>
            <a:ext cx="3633929" cy="2825380"/>
          </a:xfrm>
          <a:custGeom>
            <a:avLst/>
            <a:gdLst/>
            <a:ahLst/>
            <a:cxnLst/>
            <a:rect l="l" t="t" r="r" b="b"/>
            <a:pathLst>
              <a:path w="3633929" h="2825380">
                <a:moveTo>
                  <a:pt x="0" y="0"/>
                </a:moveTo>
                <a:lnTo>
                  <a:pt x="3633929" y="0"/>
                </a:lnTo>
                <a:lnTo>
                  <a:pt x="3633929" y="2825380"/>
                </a:lnTo>
                <a:lnTo>
                  <a:pt x="0" y="28253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TextBox 11"/>
          <p:cNvSpPr txBox="1"/>
          <p:nvPr/>
        </p:nvSpPr>
        <p:spPr>
          <a:xfrm>
            <a:off x="852820" y="342900"/>
            <a:ext cx="16518187" cy="4254050"/>
          </a:xfrm>
          <a:prstGeom prst="rect">
            <a:avLst/>
          </a:prstGeom>
        </p:spPr>
        <p:txBody>
          <a:bodyPr wrap="square" lIns="0" tIns="0" rIns="0" bIns="0" rtlCol="0" anchor="t">
            <a:spAutoFit/>
          </a:bodyPr>
          <a:lstStyle/>
          <a:p>
            <a:pPr algn="ctr">
              <a:lnSpc>
                <a:spcPct val="175000"/>
              </a:lnSpc>
            </a:pPr>
            <a:r>
              <a:rPr lang="en-US" sz="8500" b="1">
                <a:solidFill>
                  <a:srgbClr val="143C3C"/>
                </a:solidFill>
                <a:latin typeface="Arial" panose="020B0604020202020204" pitchFamily="34" charset="0"/>
                <a:cs typeface="Arial" panose="020B0604020202020204" pitchFamily="34" charset="0"/>
              </a:rPr>
              <a:t>THÂN MẾN CHÀO ĐÓN CẢ LỚP ĐẾN VỚI TIẾT HỌC HÔM NAY!</a:t>
            </a: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838200" y="-434992"/>
            <a:ext cx="1752600" cy="10721992"/>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algn="ctr">
                <a:lnSpc>
                  <a:spcPts val="2659"/>
                </a:lnSpc>
                <a:spcBef>
                  <a:spcPct val="0"/>
                </a:spcBef>
              </a:pPr>
              <a:endParaRPr/>
            </a:p>
          </p:txBody>
        </p:sp>
      </p:grpSp>
      <p:sp>
        <p:nvSpPr>
          <p:cNvPr id="10" name="Rectangle 9"/>
          <p:cNvSpPr/>
          <p:nvPr/>
        </p:nvSpPr>
        <p:spPr>
          <a:xfrm>
            <a:off x="1295400" y="1181100"/>
            <a:ext cx="16611600" cy="1800493"/>
          </a:xfrm>
          <a:prstGeom prst="rect">
            <a:avLst/>
          </a:prstGeom>
        </p:spPr>
        <p:txBody>
          <a:bodyPr wrap="square">
            <a:spAutoFit/>
          </a:bodyPr>
          <a:lstStyle/>
          <a:p>
            <a:pPr lvl="0" algn="just">
              <a:lnSpc>
                <a:spcPct val="150000"/>
              </a:lnSpc>
            </a:pPr>
            <a:r>
              <a:rPr lang="vi-VN" sz="3700">
                <a:solidFill>
                  <a:srgbClr val="000000"/>
                </a:solidFill>
                <a:cs typeface="Arial" panose="020B0604020202020204" pitchFamily="34" charset="0"/>
              </a:rPr>
              <a:t>Một cửa hàng thống kê số lượng các loại điện thoại bán được trong một năm vừa qua như sau</a:t>
            </a:r>
            <a:r>
              <a:rPr lang="vi-VN" sz="3700" smtClean="0">
                <a:solidFill>
                  <a:srgbClr val="000000"/>
                </a:solidFill>
                <a:cs typeface="Arial" panose="020B0604020202020204" pitchFamily="34" charset="0"/>
              </a:rPr>
              <a:t>:</a:t>
            </a:r>
            <a:endParaRPr lang="vi-VN" sz="3700">
              <a:solidFill>
                <a:srgbClr val="000000"/>
              </a:solidFill>
              <a:cs typeface="Arial" panose="020B0604020202020204" pitchFamily="34" charset="0"/>
            </a:endParaRPr>
          </a:p>
        </p:txBody>
      </p:sp>
      <p:sp>
        <p:nvSpPr>
          <p:cNvPr id="11" name="TextBox 10"/>
          <p:cNvSpPr txBox="1"/>
          <p:nvPr/>
        </p:nvSpPr>
        <p:spPr>
          <a:xfrm>
            <a:off x="7167402" y="280480"/>
            <a:ext cx="5019996" cy="938719"/>
          </a:xfrm>
          <a:prstGeom prst="rect">
            <a:avLst/>
          </a:prstGeom>
          <a:noFill/>
        </p:spPr>
        <p:txBody>
          <a:bodyPr wrap="square" rtlCol="0">
            <a:spAutoFit/>
          </a:bodyPr>
          <a:lstStyle/>
          <a:p>
            <a:pPr algn="ctr"/>
            <a:r>
              <a:rPr lang="en-US" sz="5500" b="1" smtClean="0">
                <a:solidFill>
                  <a:srgbClr val="C00000"/>
                </a:solidFill>
                <a:latin typeface="Arial" panose="020B0604020202020204" pitchFamily="34" charset="0"/>
                <a:cs typeface="Arial" panose="020B0604020202020204" pitchFamily="34" charset="0"/>
              </a:rPr>
              <a:t>LUYỆN TẬP 1</a:t>
            </a:r>
            <a:endParaRPr lang="en-US" sz="5500" b="1">
              <a:solidFill>
                <a:srgbClr val="C00000"/>
              </a:solidFill>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933095895"/>
              </p:ext>
            </p:extLst>
          </p:nvPr>
        </p:nvGraphicFramePr>
        <p:xfrm>
          <a:off x="2514601" y="3078750"/>
          <a:ext cx="14173199" cy="1226550"/>
        </p:xfrm>
        <a:graphic>
          <a:graphicData uri="http://schemas.openxmlformats.org/drawingml/2006/table">
            <a:tbl>
              <a:tblPr/>
              <a:tblGrid>
                <a:gridCol w="6324476">
                  <a:extLst>
                    <a:ext uri="{9D8B030D-6E8A-4147-A177-3AD203B41FA5}">
                      <a16:colId xmlns:a16="http://schemas.microsoft.com/office/drawing/2014/main" val="2276472157"/>
                    </a:ext>
                  </a:extLst>
                </a:gridCol>
                <a:gridCol w="2616241">
                  <a:extLst>
                    <a:ext uri="{9D8B030D-6E8A-4147-A177-3AD203B41FA5}">
                      <a16:colId xmlns:a16="http://schemas.microsoft.com/office/drawing/2014/main" val="1709375603"/>
                    </a:ext>
                  </a:extLst>
                </a:gridCol>
                <a:gridCol w="2616241">
                  <a:extLst>
                    <a:ext uri="{9D8B030D-6E8A-4147-A177-3AD203B41FA5}">
                      <a16:colId xmlns:a16="http://schemas.microsoft.com/office/drawing/2014/main" val="1406375585"/>
                    </a:ext>
                  </a:extLst>
                </a:gridCol>
                <a:gridCol w="2616241">
                  <a:extLst>
                    <a:ext uri="{9D8B030D-6E8A-4147-A177-3AD203B41FA5}">
                      <a16:colId xmlns:a16="http://schemas.microsoft.com/office/drawing/2014/main" val="474363256"/>
                    </a:ext>
                  </a:extLst>
                </a:gridCol>
              </a:tblGrid>
              <a:tr h="613275">
                <a:tc>
                  <a:txBody>
                    <a:bodyPr/>
                    <a:lstStyle/>
                    <a:p>
                      <a:pPr algn="ctr"/>
                      <a:r>
                        <a:rPr lang="en-US" sz="3400">
                          <a:solidFill>
                            <a:srgbClr val="000000"/>
                          </a:solidFill>
                          <a:effectLst/>
                          <a:latin typeface="Arial" panose="020B0604020202020204" pitchFamily="34" charset="0"/>
                          <a:cs typeface="Arial" panose="020B0604020202020204" pitchFamily="34" charset="0"/>
                        </a:rPr>
                        <a:t>Loại điện thoại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a:solidFill>
                            <a:srgbClr val="000000"/>
                          </a:solidFill>
                          <a:effectLst/>
                          <a:latin typeface="Arial" panose="020B0604020202020204" pitchFamily="34" charset="0"/>
                          <a:cs typeface="Arial" panose="020B0604020202020204" pitchFamily="34"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a:solidFill>
                            <a:srgbClr val="000000"/>
                          </a:solidFill>
                          <a:effectLst/>
                          <a:latin typeface="Arial" panose="020B0604020202020204" pitchFamily="34" charset="0"/>
                          <a:cs typeface="Arial" panose="020B0604020202020204" pitchFamily="34" charset="0"/>
                        </a:rPr>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a:solidFill>
                            <a:srgbClr val="000000"/>
                          </a:solidFill>
                          <a:effectLst/>
                          <a:latin typeface="Arial" panose="020B0604020202020204" pitchFamily="34" charset="0"/>
                          <a:cs typeface="Arial" panose="020B0604020202020204" pitchFamily="34" charset="0"/>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6260271"/>
                  </a:ext>
                </a:extLst>
              </a:tr>
              <a:tr h="613275">
                <a:tc>
                  <a:txBody>
                    <a:bodyPr/>
                    <a:lstStyle/>
                    <a:p>
                      <a:pPr algn="ctr"/>
                      <a:r>
                        <a:rPr lang="vi-VN" sz="3400">
                          <a:solidFill>
                            <a:srgbClr val="000000"/>
                          </a:solidFill>
                          <a:effectLst/>
                          <a:latin typeface="Arial" panose="020B0604020202020204" pitchFamily="34" charset="0"/>
                          <a:cs typeface="Arial" panose="020B0604020202020204" pitchFamily="34" charset="0"/>
                        </a:rPr>
                        <a:t>Số lượng bán </a:t>
                      </a:r>
                      <a:r>
                        <a:rPr lang="vi-VN" sz="3400" smtClean="0">
                          <a:solidFill>
                            <a:srgbClr val="000000"/>
                          </a:solidFill>
                          <a:effectLst/>
                          <a:latin typeface="Arial" panose="020B0604020202020204" pitchFamily="34" charset="0"/>
                          <a:cs typeface="Arial" panose="020B0604020202020204" pitchFamily="34" charset="0"/>
                        </a:rPr>
                        <a:t>được</a:t>
                      </a:r>
                      <a:r>
                        <a:rPr lang="en-US" sz="3400" smtClean="0">
                          <a:solidFill>
                            <a:srgbClr val="000000"/>
                          </a:solidFill>
                          <a:effectLst/>
                          <a:latin typeface="Arial" panose="020B0604020202020204" pitchFamily="34" charset="0"/>
                          <a:cs typeface="Arial" panose="020B0604020202020204" pitchFamily="34" charset="0"/>
                        </a:rPr>
                        <a:t> </a:t>
                      </a:r>
                      <a:r>
                        <a:rPr lang="vi-VN" sz="3400" smtClean="0">
                          <a:solidFill>
                            <a:srgbClr val="000000"/>
                          </a:solidFill>
                          <a:effectLst/>
                          <a:latin typeface="Arial" panose="020B0604020202020204" pitchFamily="34" charset="0"/>
                          <a:cs typeface="Arial" panose="020B0604020202020204" pitchFamily="34" charset="0"/>
                        </a:rPr>
                        <a:t>(chiếc</a:t>
                      </a:r>
                      <a:r>
                        <a:rPr lang="vi-VN" sz="340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a:solidFill>
                            <a:srgbClr val="000000"/>
                          </a:solidFill>
                          <a:effectLst/>
                          <a:latin typeface="Arial" panose="020B0604020202020204" pitchFamily="34" charset="0"/>
                          <a:cs typeface="Arial" panose="020B0604020202020204" pitchFamily="34" charset="0"/>
                        </a:rPr>
                        <a:t>712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a:solidFill>
                            <a:srgbClr val="000000"/>
                          </a:solidFill>
                          <a:effectLst/>
                          <a:latin typeface="Arial" panose="020B0604020202020204" pitchFamily="34" charset="0"/>
                          <a:cs typeface="Arial" panose="020B0604020202020204" pitchFamily="34" charset="0"/>
                        </a:rPr>
                        <a:t>1 035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a:solidFill>
                            <a:srgbClr val="000000"/>
                          </a:solidFill>
                          <a:effectLst/>
                          <a:latin typeface="Arial" panose="020B0604020202020204" pitchFamily="34" charset="0"/>
                          <a:cs typeface="Arial" panose="020B0604020202020204" pitchFamily="34" charset="0"/>
                        </a:rPr>
                        <a:t>1 085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6152"/>
                  </a:ext>
                </a:extLst>
              </a:tr>
            </a:tbl>
          </a:graphicData>
        </a:graphic>
      </p:graphicFrame>
      <mc:AlternateContent xmlns:mc="http://schemas.openxmlformats.org/markup-compatibility/2006" xmlns:a14="http://schemas.microsoft.com/office/drawing/2010/main">
        <mc:Choice Requires="a14">
          <p:sp>
            <p:nvSpPr>
              <p:cNvPr id="13" name="Rectangle 12"/>
              <p:cNvSpPr/>
              <p:nvPr/>
            </p:nvSpPr>
            <p:spPr>
              <a:xfrm>
                <a:off x="1295400" y="4333607"/>
                <a:ext cx="16611600" cy="1800493"/>
              </a:xfrm>
              <a:prstGeom prst="rect">
                <a:avLst/>
              </a:prstGeom>
            </p:spPr>
            <p:txBody>
              <a:bodyPr wrap="square">
                <a:spAutoFit/>
              </a:bodyPr>
              <a:lstStyle/>
              <a:p>
                <a:pPr algn="just">
                  <a:lnSpc>
                    <a:spcPct val="150000"/>
                  </a:lnSpc>
                </a:pPr>
                <a:r>
                  <a:rPr lang="vi-VN" sz="3700">
                    <a:solidFill>
                      <a:srgbClr val="000000"/>
                    </a:solidFill>
                    <a:latin typeface="Arial" panose="020B0604020202020204" pitchFamily="34" charset="0"/>
                    <a:cs typeface="Arial" panose="020B0604020202020204" pitchFamily="34" charset="0"/>
                  </a:rPr>
                  <a:t>Tính xác suất thực nghiệm của biến cố </a:t>
                </a:r>
                <a14:m>
                  <m:oMath xmlns:m="http://schemas.openxmlformats.org/officeDocument/2006/math">
                    <m:r>
                      <a:rPr lang="vi-VN" sz="3700" i="1" smtClean="0">
                        <a:solidFill>
                          <a:srgbClr val="000000"/>
                        </a:solidFill>
                        <a:latin typeface="Cambria Math" panose="02040503050406030204" pitchFamily="18" charset="0"/>
                      </a:rPr>
                      <m:t>𝐸</m:t>
                    </m:r>
                  </m:oMath>
                </a14:m>
                <a:r>
                  <a:rPr lang="vi-VN" sz="3700">
                    <a:solidFill>
                      <a:srgbClr val="000000"/>
                    </a:solidFill>
                    <a:latin typeface="Arial" panose="020B0604020202020204" pitchFamily="34" charset="0"/>
                    <a:cs typeface="Arial" panose="020B0604020202020204" pitchFamily="34" charset="0"/>
                  </a:rPr>
                  <a:t>: </a:t>
                </a:r>
                <a:r>
                  <a:rPr lang="en-US" sz="3700" smtClean="0">
                    <a:solidFill>
                      <a:srgbClr val="000000"/>
                    </a:solidFill>
                    <a:latin typeface="Arial" panose="020B0604020202020204" pitchFamily="34" charset="0"/>
                    <a:cs typeface="Arial" panose="020B0604020202020204" pitchFamily="34" charset="0"/>
                  </a:rPr>
                  <a:t>“</a:t>
                </a:r>
                <a:r>
                  <a:rPr lang="vi-VN" sz="3700" smtClean="0">
                    <a:solidFill>
                      <a:srgbClr val="000000"/>
                    </a:solidFill>
                    <a:latin typeface="Arial" panose="020B0604020202020204" pitchFamily="34" charset="0"/>
                    <a:cs typeface="Arial" panose="020B0604020202020204" pitchFamily="34" charset="0"/>
                  </a:rPr>
                  <a:t>Chiếc </a:t>
                </a:r>
                <a:r>
                  <a:rPr lang="vi-VN" sz="3700">
                    <a:solidFill>
                      <a:srgbClr val="000000"/>
                    </a:solidFill>
                    <a:latin typeface="Arial" panose="020B0604020202020204" pitchFamily="34" charset="0"/>
                    <a:cs typeface="Arial" panose="020B0604020202020204" pitchFamily="34" charset="0"/>
                  </a:rPr>
                  <a:t>điện thoại loại A được bán ra trong năm đó của cửa </a:t>
                </a:r>
                <a:r>
                  <a:rPr lang="vi-VN" sz="3700" smtClean="0">
                    <a:solidFill>
                      <a:srgbClr val="000000"/>
                    </a:solidFill>
                    <a:latin typeface="Arial" panose="020B0604020202020204" pitchFamily="34" charset="0"/>
                    <a:cs typeface="Arial" panose="020B0604020202020204" pitchFamily="34" charset="0"/>
                  </a:rPr>
                  <a:t>h</a:t>
                </a:r>
                <a:r>
                  <a:rPr lang="en-US" sz="3700" smtClean="0">
                    <a:solidFill>
                      <a:srgbClr val="000000"/>
                    </a:solidFill>
                    <a:latin typeface="Arial" panose="020B0604020202020204" pitchFamily="34" charset="0"/>
                    <a:cs typeface="Arial" panose="020B0604020202020204" pitchFamily="34" charset="0"/>
                  </a:rPr>
                  <a:t>à</a:t>
                </a:r>
                <a:r>
                  <a:rPr lang="vi-VN" sz="3700" smtClean="0">
                    <a:solidFill>
                      <a:srgbClr val="000000"/>
                    </a:solidFill>
                    <a:latin typeface="Arial" panose="020B0604020202020204" pitchFamily="34" charset="0"/>
                    <a:cs typeface="Arial" panose="020B0604020202020204" pitchFamily="34" charset="0"/>
                  </a:rPr>
                  <a:t>ng</a:t>
                </a:r>
                <a:r>
                  <a:rPr lang="en-US" sz="3700" smtClean="0">
                    <a:solidFill>
                      <a:srgbClr val="000000"/>
                    </a:solidFill>
                    <a:latin typeface="Arial" panose="020B0604020202020204" pitchFamily="34" charset="0"/>
                    <a:cs typeface="Arial" panose="020B0604020202020204" pitchFamily="34" charset="0"/>
                  </a:rPr>
                  <a:t>”</a:t>
                </a:r>
                <a:r>
                  <a:rPr lang="vi-VN" sz="3700" smtClean="0">
                    <a:solidFill>
                      <a:srgbClr val="000000"/>
                    </a:solidFill>
                    <a:latin typeface="Arial" panose="020B0604020202020204" pitchFamily="34" charset="0"/>
                    <a:cs typeface="Arial" panose="020B0604020202020204" pitchFamily="34" charset="0"/>
                  </a:rPr>
                  <a:t>.</a:t>
                </a:r>
                <a:endParaRPr lang="en-US" sz="3700">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95400" y="4333607"/>
                <a:ext cx="16611600" cy="1800493"/>
              </a:xfrm>
              <a:prstGeom prst="rect">
                <a:avLst/>
              </a:prstGeom>
              <a:blipFill>
                <a:blip r:embed="rId2"/>
                <a:stretch>
                  <a:fillRect l="-1174" r="-1138" b="-64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95400" y="6972300"/>
                <a:ext cx="16764000" cy="3104568"/>
              </a:xfrm>
              <a:prstGeom prst="rect">
                <a:avLst/>
              </a:prstGeom>
            </p:spPr>
            <p:txBody>
              <a:bodyPr wrap="square">
                <a:spAutoFit/>
              </a:bodyPr>
              <a:lstStyle/>
              <a:p>
                <a:pPr algn="just">
                  <a:lnSpc>
                    <a:spcPct val="150000"/>
                  </a:lnSpc>
                  <a:spcBef>
                    <a:spcPts val="300"/>
                  </a:spcBef>
                  <a:spcAft>
                    <a:spcPts val="300"/>
                  </a:spcAft>
                </a:pPr>
                <a:r>
                  <a:rPr lang="da-DK" sz="3700">
                    <a:latin typeface="Arial" panose="020B0604020202020204" pitchFamily="34" charset="0"/>
                    <a:ea typeface="Dotum" panose="020B0600000101010101" pitchFamily="34" charset="-127"/>
                    <a:cs typeface="Arial" panose="020B0604020202020204" pitchFamily="34" charset="0"/>
                  </a:rPr>
                  <a:t>Năm vừa qua cửa hàng bán được:</a:t>
                </a:r>
                <a:endParaRPr lang="en-US" sz="37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712+1 035+1 085=2 832</m:t>
                    </m:r>
                  </m:oMath>
                </a14:m>
                <a:r>
                  <a:rPr lang="da-DK" sz="3700">
                    <a:effectLst/>
                    <a:latin typeface="Arial" panose="020B0604020202020204" pitchFamily="34" charset="0"/>
                    <a:ea typeface="Dotum" panose="020B0600000101010101" pitchFamily="34" charset="-127"/>
                    <a:cs typeface="Arial" panose="020B0604020202020204" pitchFamily="34" charset="0"/>
                  </a:rPr>
                  <a:t> (chiếc điện thoại)</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da-DK" sz="3700">
                    <a:effectLst/>
                    <a:latin typeface="Arial" panose="020B0604020202020204" pitchFamily="34" charset="0"/>
                    <a:ea typeface="Dotum" panose="020B0600000101010101" pitchFamily="34" charset="-127"/>
                    <a:cs typeface="Arial" panose="020B0604020202020204" pitchFamily="34" charset="0"/>
                  </a:rPr>
                  <a:t>Vậy xác suất thực nghiệm của biến cố </a:t>
                </a: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3700">
                    <a:effectLst/>
                    <a:latin typeface="Arial" panose="020B0604020202020204" pitchFamily="34" charset="0"/>
                    <a:ea typeface="Dotum" panose="020B0600000101010101" pitchFamily="34" charset="-127"/>
                    <a:cs typeface="Arial" panose="020B0604020202020204" pitchFamily="34" charset="0"/>
                  </a:rPr>
                  <a:t> là</a:t>
                </a:r>
                <a:r>
                  <a:rPr lang="da-DK" sz="3700" smtClean="0">
                    <a:effectLst/>
                    <a:latin typeface="Arial" panose="020B0604020202020204" pitchFamily="34" charset="0"/>
                    <a:ea typeface="Dotum" panose="020B0600000101010101" pitchFamily="34" charset="-127"/>
                    <a:cs typeface="Arial" panose="020B0604020202020204" pitchFamily="34" charset="0"/>
                  </a:rPr>
                  <a:t>:</a:t>
                </a:r>
                <a:r>
                  <a:rPr lang="en-US" sz="370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da-DK" sz="3700" i="1">
                            <a:effectLst/>
                            <a:latin typeface="Cambria Math" panose="02040503050406030204" pitchFamily="18" charset="0"/>
                            <a:ea typeface="Dotum" panose="020B0600000101010101" pitchFamily="34" charset="-127"/>
                            <a:cs typeface="Times New Roman" panose="02020603050405020304" pitchFamily="18" charset="0"/>
                          </a:rPr>
                          <m:t>712</m:t>
                        </m:r>
                      </m:num>
                      <m:den>
                        <m:r>
                          <a:rPr lang="da-DK" sz="3700" i="1">
                            <a:effectLst/>
                            <a:latin typeface="Cambria Math" panose="02040503050406030204" pitchFamily="18" charset="0"/>
                            <a:ea typeface="Dotum" panose="020B0600000101010101" pitchFamily="34" charset="-127"/>
                            <a:cs typeface="Times New Roman" panose="02020603050405020304" pitchFamily="18" charset="0"/>
                          </a:rPr>
                          <m:t>2832</m:t>
                        </m:r>
                      </m:den>
                    </m:f>
                    <m:r>
                      <a:rPr lang="da-DK" sz="3700" i="1">
                        <a:effectLst/>
                        <a:latin typeface="Cambria Math" panose="02040503050406030204" pitchFamily="18" charset="0"/>
                        <a:ea typeface="Dotum" panose="020B0600000101010101" pitchFamily="34" charset="-127"/>
                        <a:cs typeface="Times New Roman" panose="02020603050405020304" pitchFamily="18" charset="0"/>
                      </a:rPr>
                      <m:t>≈0,2514</m:t>
                    </m:r>
                  </m:oMath>
                </a14:m>
                <a:r>
                  <a:rPr lang="en-US" sz="3700" smtClean="0">
                    <a:effectLst/>
                    <a:latin typeface="Arial" panose="020B0604020202020204" pitchFamily="34" charset="0"/>
                    <a:ea typeface="Arial" panose="020B0604020202020204" pitchFamily="34" charset="0"/>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95400" y="6972300"/>
                <a:ext cx="16764000" cy="3104568"/>
              </a:xfrm>
              <a:prstGeom prst="rect">
                <a:avLst/>
              </a:prstGeom>
              <a:blipFill>
                <a:blip r:embed="rId3"/>
                <a:stretch>
                  <a:fillRect l="-1164"/>
                </a:stretch>
              </a:blipFill>
            </p:spPr>
            <p:txBody>
              <a:bodyPr/>
              <a:lstStyle/>
              <a:p>
                <a:r>
                  <a:rPr lang="en-US">
                    <a:noFill/>
                  </a:rPr>
                  <a:t> </a:t>
                </a:r>
              </a:p>
            </p:txBody>
          </p:sp>
        </mc:Fallback>
      </mc:AlternateContent>
      <p:sp>
        <p:nvSpPr>
          <p:cNvPr id="15" name="Rectangle 14"/>
          <p:cNvSpPr/>
          <p:nvPr/>
        </p:nvSpPr>
        <p:spPr>
          <a:xfrm>
            <a:off x="9058480" y="6134100"/>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7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7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4"/>
          <a:stretch>
            <a:fillRect/>
          </a:stretch>
        </p:blipFill>
        <p:spPr>
          <a:xfrm>
            <a:off x="16483460" y="8354476"/>
            <a:ext cx="1423540" cy="1744450"/>
          </a:xfrm>
          <a:prstGeom prst="rect">
            <a:avLst/>
          </a:prstGeom>
        </p:spPr>
      </p:pic>
      <p:pic>
        <p:nvPicPr>
          <p:cNvPr id="17" name="Picture 16"/>
          <p:cNvPicPr>
            <a:picLocks noChangeAspect="1"/>
          </p:cNvPicPr>
          <p:nvPr/>
        </p:nvPicPr>
        <p:blipFill>
          <a:blip r:embed="rId5">
            <a:duotone>
              <a:prstClr val="black"/>
              <a:srgbClr val="DA7075">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731575" y="475316"/>
            <a:ext cx="559814" cy="549049"/>
          </a:xfrm>
          <a:prstGeom prst="rect">
            <a:avLst/>
          </a:prstGeom>
          <a:ln>
            <a:noFill/>
          </a:ln>
        </p:spPr>
      </p:pic>
      <p:pic>
        <p:nvPicPr>
          <p:cNvPr id="18" name="Picture 17"/>
          <p:cNvPicPr>
            <a:picLocks noChangeAspect="1"/>
          </p:cNvPicPr>
          <p:nvPr/>
        </p:nvPicPr>
        <p:blipFill>
          <a:blip r:embed="rId5">
            <a:duotone>
              <a:prstClr val="black"/>
              <a:srgbClr val="DA7075">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7651986" y="8029631"/>
            <a:ext cx="331214" cy="324845"/>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Effect transition="in" filter="wipe(down)">
                                      <p:cBhvr>
                                        <p:cTn id="39" dur="500"/>
                                        <p:tgtEl>
                                          <p:spTgt spid="1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44"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0" y="-114300"/>
            <a:ext cx="165354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1844011" y="1866900"/>
            <a:ext cx="14599117" cy="3621312"/>
          </a:xfrm>
          <a:prstGeom prst="rect">
            <a:avLst/>
          </a:prstGeom>
        </p:spPr>
        <p:txBody>
          <a:bodyPr wrap="square">
            <a:spAutoFit/>
          </a:bodyPr>
          <a:lstStyle/>
          <a:p>
            <a:pPr lvl="0" algn="ctr">
              <a:lnSpc>
                <a:spcPct val="175000"/>
              </a:lnSpc>
              <a:spcBef>
                <a:spcPts val="300"/>
              </a:spcBef>
              <a:spcAft>
                <a:spcPts val="300"/>
              </a:spcAft>
            </a:pPr>
            <a:r>
              <a:rPr lang="en-US" sz="7000" b="1" smtClean="0">
                <a:solidFill>
                  <a:srgbClr val="1F497D"/>
                </a:solidFill>
                <a:latin typeface="Arial" panose="020B0604020202020204" pitchFamily="34" charset="0"/>
                <a:ea typeface="Calibri" panose="020F0502020204030204" pitchFamily="34" charset="0"/>
                <a:cs typeface="Arial" panose="020B0604020202020204" pitchFamily="34" charset="0"/>
              </a:rPr>
              <a:t>2. MỐI </a:t>
            </a:r>
            <a:r>
              <a:rPr lang="en-US" sz="7000" b="1">
                <a:solidFill>
                  <a:srgbClr val="1F497D"/>
                </a:solidFill>
                <a:latin typeface="Arial" panose="020B0604020202020204" pitchFamily="34" charset="0"/>
                <a:ea typeface="Calibri" panose="020F0502020204030204" pitchFamily="34" charset="0"/>
                <a:cs typeface="Arial" panose="020B0604020202020204" pitchFamily="34" charset="0"/>
              </a:rPr>
              <a:t>LIÊN HỆ GIỮA XÁC SUẤT THỰC NGHIỆM VỚI XÁC SUẤT</a:t>
            </a:r>
            <a:endParaRPr kumimoji="0" lang="en-US" sz="7000" b="0" i="0" u="none" strike="noStrike" kern="1200" cap="none" spc="0" normalizeH="0" baseline="0" noProof="0">
              <a:ln>
                <a:noFill/>
              </a:ln>
              <a:solidFill>
                <a:srgbClr val="1F497D"/>
              </a:solidFill>
              <a:effectLst/>
              <a:uLnTx/>
              <a:uFillTx/>
              <a:latin typeface="Calibri"/>
              <a:ea typeface="Arial" panose="020B0604020202020204" pitchFamily="34" charset="0"/>
              <a:cs typeface="Times New Roman" panose="02020603050405020304" pitchFamily="18" charset="0"/>
            </a:endParaRPr>
          </a:p>
        </p:txBody>
      </p:sp>
      <p:sp>
        <p:nvSpPr>
          <p:cNvPr id="14" name="Freeform 14"/>
          <p:cNvSpPr/>
          <p:nvPr/>
        </p:nvSpPr>
        <p:spPr>
          <a:xfrm flipH="1">
            <a:off x="14173200" y="6210300"/>
            <a:ext cx="3048000" cy="3867976"/>
          </a:xfrm>
          <a:custGeom>
            <a:avLst/>
            <a:gdLst/>
            <a:ahLst/>
            <a:cxnLst/>
            <a:rect l="l" t="t" r="r" b="b"/>
            <a:pathLst>
              <a:path w="6093762" h="7200900">
                <a:moveTo>
                  <a:pt x="6093761" y="0"/>
                </a:moveTo>
                <a:lnTo>
                  <a:pt x="0" y="0"/>
                </a:lnTo>
                <a:lnTo>
                  <a:pt x="0" y="7200900"/>
                </a:lnTo>
                <a:lnTo>
                  <a:pt x="6093761" y="7200900"/>
                </a:lnTo>
                <a:lnTo>
                  <a:pt x="6093761"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6" name="Picture 15"/>
          <p:cNvPicPr>
            <a:picLocks noChangeAspect="1"/>
          </p:cNvPicPr>
          <p:nvPr/>
        </p:nvPicPr>
        <p:blipFill>
          <a:blip r:embed="rId6"/>
          <a:stretch>
            <a:fillRect/>
          </a:stretch>
        </p:blipFill>
        <p:spPr>
          <a:xfrm rot="19841600">
            <a:off x="608404" y="616900"/>
            <a:ext cx="2218262" cy="1820520"/>
          </a:xfrm>
          <a:prstGeom prst="rect">
            <a:avLst/>
          </a:prstGeom>
        </p:spPr>
      </p:pic>
    </p:spTree>
    <p:extLst>
      <p:ext uri="{BB962C8B-B14F-4D97-AF65-F5344CB8AC3E}">
        <p14:creationId xmlns:p14="http://schemas.microsoft.com/office/powerpoint/2010/main" val="3155625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9" name="Freeform 5"/>
          <p:cNvSpPr/>
          <p:nvPr/>
        </p:nvSpPr>
        <p:spPr>
          <a:xfrm>
            <a:off x="-4173030" y="-304205"/>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1472469" y="723900"/>
            <a:ext cx="15316200" cy="10638154"/>
            <a:chOff x="0" y="0"/>
            <a:chExt cx="1968665" cy="2801818"/>
          </a:xfrm>
        </p:grpSpPr>
        <p:sp>
          <p:nvSpPr>
            <p:cNvPr id="3" name="Freeform 3"/>
            <p:cNvSpPr/>
            <p:nvPr/>
          </p:nvSpPr>
          <p:spPr>
            <a:xfrm>
              <a:off x="0" y="0"/>
              <a:ext cx="1968665" cy="2801819"/>
            </a:xfrm>
            <a:custGeom>
              <a:avLst/>
              <a:gdLst/>
              <a:ahLst/>
              <a:cxnLst/>
              <a:rect l="l" t="t" r="r" b="b"/>
              <a:pathLst>
                <a:path w="1968665" h="2801819">
                  <a:moveTo>
                    <a:pt x="0" y="0"/>
                  </a:moveTo>
                  <a:lnTo>
                    <a:pt x="1968665" y="0"/>
                  </a:lnTo>
                  <a:lnTo>
                    <a:pt x="1968665" y="2801819"/>
                  </a:lnTo>
                  <a:lnTo>
                    <a:pt x="0" y="2801819"/>
                  </a:lnTo>
                  <a:close/>
                </a:path>
              </a:pathLst>
            </a:custGeom>
            <a:solidFill>
              <a:srgbClr val="F3D0D2"/>
            </a:solidFill>
          </p:spPr>
        </p:sp>
        <p:sp>
          <p:nvSpPr>
            <p:cNvPr id="4" name="TextBox 4"/>
            <p:cNvSpPr txBox="1"/>
            <p:nvPr/>
          </p:nvSpPr>
          <p:spPr>
            <a:xfrm>
              <a:off x="0" y="-38100"/>
              <a:ext cx="1968665"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352943" y="439646"/>
            <a:ext cx="2658413" cy="2354461"/>
          </a:xfrm>
          <a:custGeom>
            <a:avLst/>
            <a:gdLst/>
            <a:ahLst/>
            <a:cxnLst/>
            <a:rect l="l" t="t" r="r" b="b"/>
            <a:pathLst>
              <a:path w="5948912" h="4885544">
                <a:moveTo>
                  <a:pt x="0" y="0"/>
                </a:moveTo>
                <a:lnTo>
                  <a:pt x="5948912" y="0"/>
                </a:lnTo>
                <a:lnTo>
                  <a:pt x="5948912" y="4885544"/>
                </a:lnTo>
                <a:lnTo>
                  <a:pt x="0" y="48855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Rectangle 9"/>
          <p:cNvSpPr/>
          <p:nvPr/>
        </p:nvSpPr>
        <p:spPr>
          <a:xfrm>
            <a:off x="6834106" y="1406220"/>
            <a:ext cx="4592925" cy="113877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KẾT LUẬN</a:t>
            </a:r>
            <a:endParaRPr kumimoji="0" lang="en-US" sz="6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2272569" y="2933700"/>
                <a:ext cx="13716000" cy="5810117"/>
              </a:xfrm>
              <a:prstGeom prst="rect">
                <a:avLst/>
              </a:prstGeom>
            </p:spPr>
            <p:txBody>
              <a:bodyPr wrap="square">
                <a:spAutoFit/>
              </a:bodyPr>
              <a:lstStyle/>
              <a:p>
                <a:pPr algn="just">
                  <a:lnSpc>
                    <a:spcPct val="150000"/>
                  </a:lnSpc>
                </a:pPr>
                <a:r>
                  <a:rPr lang="en-US" sz="4200">
                    <a:latin typeface="Arial" panose="020B0604020202020204" pitchFamily="34" charset="0"/>
                    <a:ea typeface="Arial" panose="020B0604020202020204" pitchFamily="34" charset="0"/>
                    <a:cs typeface="Arial" panose="020B0604020202020204" pitchFamily="34" charset="0"/>
                  </a:rPr>
                  <a:t>Xác suất của biến cố </a:t>
                </a: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𝐸</m:t>
                    </m:r>
                  </m:oMath>
                </a14:m>
                <a:r>
                  <a:rPr lang="en-US" sz="4200">
                    <a:effectLst/>
                    <a:latin typeface="Arial" panose="020B0604020202020204" pitchFamily="34" charset="0"/>
                    <a:ea typeface="Dotum" panose="020B0600000101010101" pitchFamily="34" charset="-127"/>
                    <a:cs typeface="Arial" panose="020B0604020202020204" pitchFamily="34" charset="0"/>
                  </a:rPr>
                  <a:t> được ước lượng bằng xác suất thực nghiệm của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𝑃</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𝐸</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200" i="1">
                              <a:effectLst/>
                              <a:latin typeface="Cambria Math" panose="02040503050406030204" pitchFamily="18" charset="0"/>
                              <a:ea typeface="Arial" panose="020B0604020202020204" pitchFamily="34" charset="0"/>
                              <a:cs typeface="Times New Roman" panose="02020603050405020304" pitchFamily="18" charset="0"/>
                            </a:rPr>
                            <m:t>𝑘</m:t>
                          </m:r>
                        </m:num>
                        <m:den>
                          <m:r>
                            <a:rPr lang="en-US" sz="4200" i="1">
                              <a:effectLst/>
                              <a:latin typeface="Cambria Math" panose="02040503050406030204" pitchFamily="18" charset="0"/>
                              <a:ea typeface="Arial" panose="020B0604020202020204" pitchFamily="34" charset="0"/>
                              <a:cs typeface="Times New Roman" panose="02020603050405020304" pitchFamily="18" charset="0"/>
                            </a:rPr>
                            <m:t>𝑛</m:t>
                          </m:r>
                        </m:den>
                      </m:f>
                    </m:oMath>
                  </m:oMathPara>
                </a14:m>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4200">
                    <a:effectLst/>
                    <a:latin typeface="Arial" panose="020B0604020202020204" pitchFamily="34" charset="0"/>
                    <a:ea typeface="Arial" panose="020B0604020202020204" pitchFamily="34" charset="0"/>
                    <a:cs typeface="Arial" panose="020B0604020202020204" pitchFamily="34" charset="0"/>
                  </a:rPr>
                  <a:t>Trong đó </a:t>
                </a: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𝑛</m:t>
                    </m:r>
                  </m:oMath>
                </a14:m>
                <a:r>
                  <a:rPr lang="en-US" sz="4200">
                    <a:effectLst/>
                    <a:latin typeface="Arial" panose="020B0604020202020204" pitchFamily="34" charset="0"/>
                    <a:ea typeface="Dotum" panose="020B0600000101010101" pitchFamily="34" charset="-127"/>
                    <a:cs typeface="Arial" panose="020B0604020202020204" pitchFamily="34" charset="0"/>
                  </a:rPr>
                  <a:t> là số lần thực nghiệm hay theo dõi một hiện tượng,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200">
                    <a:effectLst/>
                    <a:latin typeface="Arial" panose="020B0604020202020204" pitchFamily="34" charset="0"/>
                    <a:ea typeface="Dotum" panose="020B0600000101010101" pitchFamily="34" charset="-127"/>
                    <a:cs typeface="Arial" panose="020B0604020202020204" pitchFamily="34" charset="0"/>
                  </a:rPr>
                  <a:t> là số lần biến cố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en-US" sz="4200">
                    <a:effectLst/>
                    <a:latin typeface="Arial" panose="020B0604020202020204" pitchFamily="34" charset="0"/>
                    <a:ea typeface="Dotum" panose="020B0600000101010101" pitchFamily="34" charset="-127"/>
                    <a:cs typeface="Arial" panose="020B0604020202020204" pitchFamily="34" charset="0"/>
                  </a:rPr>
                  <a:t> xảy ra.</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272569" y="2933700"/>
                <a:ext cx="13716000" cy="5810117"/>
              </a:xfrm>
              <a:prstGeom prst="rect">
                <a:avLst/>
              </a:prstGeom>
              <a:blipFill>
                <a:blip r:embed="rId6"/>
                <a:stretch>
                  <a:fillRect l="-1733" r="-1689" b="-1889"/>
                </a:stretch>
              </a:blipFill>
            </p:spPr>
            <p:txBody>
              <a:bodyPr/>
              <a:lstStyle/>
              <a:p>
                <a:r>
                  <a:rPr lang="en-US">
                    <a:noFill/>
                  </a:rPr>
                  <a:t> </a:t>
                </a:r>
              </a:p>
            </p:txBody>
          </p:sp>
        </mc:Fallback>
      </mc:AlternateContent>
      <p:pic>
        <p:nvPicPr>
          <p:cNvPr id="12" name="Picture 11"/>
          <p:cNvPicPr>
            <a:picLocks noChangeAspect="1"/>
          </p:cNvPicPr>
          <p:nvPr/>
        </p:nvPicPr>
        <p:blipFill>
          <a:blip r:embed="rId7"/>
          <a:stretch>
            <a:fillRect/>
          </a:stretch>
        </p:blipFill>
        <p:spPr>
          <a:xfrm rot="20007888">
            <a:off x="14015879" y="6986397"/>
            <a:ext cx="3945379" cy="3965981"/>
          </a:xfrm>
          <a:prstGeom prst="rect">
            <a:avLst/>
          </a:prstGeom>
        </p:spPr>
      </p:pic>
    </p:spTree>
    <p:extLst>
      <p:ext uri="{BB962C8B-B14F-4D97-AF65-F5344CB8AC3E}">
        <p14:creationId xmlns:p14="http://schemas.microsoft.com/office/powerpoint/2010/main" val="802622480"/>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9" name="Group 18"/>
          <p:cNvGrpSpPr/>
          <p:nvPr/>
        </p:nvGrpSpPr>
        <p:grpSpPr>
          <a:xfrm>
            <a:off x="533399" y="406870"/>
            <a:ext cx="17221200" cy="4070012"/>
            <a:chOff x="1744107" y="2016771"/>
            <a:chExt cx="16843542" cy="4070012"/>
          </a:xfrm>
        </p:grpSpPr>
        <p:sp>
          <p:nvSpPr>
            <p:cNvPr id="20" name="Horizontal Scroll 19"/>
            <p:cNvSpPr/>
            <p:nvPr/>
          </p:nvSpPr>
          <p:spPr>
            <a:xfrm>
              <a:off x="1775488" y="2016771"/>
              <a:ext cx="2393281"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Ví dụ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1744107" y="3099811"/>
                  <a:ext cx="16843542" cy="2986972"/>
                </a:xfrm>
                <a:prstGeom prst="rect">
                  <a:avLst/>
                </a:prstGeom>
                <a:noFill/>
              </p:spPr>
              <p:txBody>
                <a:bodyPr wrap="square" rtlCol="0">
                  <a:spAutoFit/>
                </a:bodyPr>
                <a:lstStyle/>
                <a:p>
                  <a:pPr lvl="0" algn="just">
                    <a:lnSpc>
                      <a:spcPct val="165000"/>
                    </a:lnSpc>
                    <a:spcBef>
                      <a:spcPts val="300"/>
                    </a:spcBef>
                    <a:spcAft>
                      <a:spcPts val="300"/>
                    </a:spcAft>
                    <a:defRPr/>
                  </a:pPr>
                  <a:r>
                    <a:rPr lang="vi-VN" sz="3800">
                      <a:solidFill>
                        <a:prstClr val="black"/>
                      </a:solidFill>
                      <a:cs typeface="Arial" panose="020B0604020202020204" pitchFamily="34" charset="0"/>
                    </a:rPr>
                    <a:t>Kiểm tra ngẫu nhiên 500 chiếc ti vi do nhà máy X sản xuất thì có 4 chiếc không đạt chất lượng. Hãy ước lượng xác suất của biến cố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𝐸</m:t>
                      </m:r>
                    </m:oMath>
                  </a14:m>
                  <a:r>
                    <a:rPr lang="vi-VN" sz="3800">
                      <a:solidFill>
                        <a:prstClr val="black"/>
                      </a:solidFill>
                      <a:cs typeface="Arial" panose="020B0604020202020204" pitchFamily="34" charset="0"/>
                    </a:rPr>
                    <a:t>: “Một ti vi do nhà máy X sản xuất không đạt chất lượng”.</a:t>
                  </a:r>
                </a:p>
              </p:txBody>
            </p:sp>
          </mc:Choice>
          <mc:Fallback xmlns="">
            <p:sp>
              <p:nvSpPr>
                <p:cNvPr id="21" name="TextBox 20"/>
                <p:cNvSpPr txBox="1">
                  <a:spLocks noRot="1" noChangeAspect="1" noMove="1" noResize="1" noEditPoints="1" noAdjustHandles="1" noChangeArrowheads="1" noChangeShapeType="1" noTextEdit="1"/>
                </p:cNvSpPr>
                <p:nvPr/>
              </p:nvSpPr>
              <p:spPr>
                <a:xfrm>
                  <a:off x="1744107" y="3099811"/>
                  <a:ext cx="16843542" cy="2986972"/>
                </a:xfrm>
                <a:prstGeom prst="rect">
                  <a:avLst/>
                </a:prstGeom>
                <a:blipFill>
                  <a:blip r:embed="rId2"/>
                  <a:stretch>
                    <a:fillRect l="-1133" r="-1168" b="-3061"/>
                  </a:stretch>
                </a:blipFill>
              </p:spPr>
              <p:txBody>
                <a:bodyPr/>
                <a:lstStyle/>
                <a:p>
                  <a:r>
                    <a:rPr lang="en-US">
                      <a:noFill/>
                    </a:rPr>
                    <a:t> </a:t>
                  </a:r>
                </a:p>
              </p:txBody>
            </p:sp>
          </mc:Fallback>
        </mc:AlternateContent>
      </p:grpSp>
      <p:sp>
        <p:nvSpPr>
          <p:cNvPr id="22" name="Rectangle 21"/>
          <p:cNvSpPr/>
          <p:nvPr/>
        </p:nvSpPr>
        <p:spPr>
          <a:xfrm>
            <a:off x="8492995" y="4690310"/>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33400" y="5680910"/>
                <a:ext cx="17189115" cy="4274055"/>
              </a:xfrm>
              <a:prstGeom prst="rect">
                <a:avLst/>
              </a:prstGeom>
            </p:spPr>
            <p:txBody>
              <a:bodyPr wrap="square">
                <a:spAutoFit/>
              </a:bodyPr>
              <a:lstStyle/>
              <a:p>
                <a:pPr lvl="0" algn="just">
                  <a:lnSpc>
                    <a:spcPct val="150000"/>
                  </a:lnSpc>
                </a:pPr>
                <a:r>
                  <a:rPr lang="vi-VN" sz="3800" smtClean="0">
                    <a:solidFill>
                      <a:prstClr val="black"/>
                    </a:solidFill>
                  </a:rPr>
                  <a:t>Trong 500 lần quan sát ta thấy biến cố </a:t>
                </a:r>
                <a14:m>
                  <m:oMath xmlns:m="http://schemas.openxmlformats.org/officeDocument/2006/math">
                    <m:r>
                      <a:rPr lang="vi-VN" sz="3800" i="1" smtClean="0">
                        <a:solidFill>
                          <a:prstClr val="black"/>
                        </a:solidFill>
                        <a:latin typeface="Cambria Math" panose="02040503050406030204" pitchFamily="18" charset="0"/>
                      </a:rPr>
                      <m:t>𝐸</m:t>
                    </m:r>
                  </m:oMath>
                </a14:m>
                <a:r>
                  <a:rPr lang="vi-VN" sz="3800">
                    <a:solidFill>
                      <a:prstClr val="black"/>
                    </a:solidFill>
                  </a:rPr>
                  <a:t> xảy ra 4 lần.</a:t>
                </a:r>
              </a:p>
              <a:p>
                <a:pPr lvl="0" algn="just">
                  <a:lnSpc>
                    <a:spcPct val="150000"/>
                  </a:lnSpc>
                </a:pPr>
                <a:r>
                  <a:rPr lang="vi-VN" sz="3800">
                    <a:solidFill>
                      <a:prstClr val="black"/>
                    </a:solidFill>
                  </a:rPr>
                  <a:t>Do đó, xác suất thực nghiệm của biến cố </a:t>
                </a:r>
                <a14:m>
                  <m:oMath xmlns:m="http://schemas.openxmlformats.org/officeDocument/2006/math">
                    <m:r>
                      <a:rPr lang="vi-VN" sz="3800" i="1" smtClean="0">
                        <a:solidFill>
                          <a:prstClr val="black"/>
                        </a:solidFill>
                        <a:latin typeface="Cambria Math" panose="02040503050406030204" pitchFamily="18" charset="0"/>
                      </a:rPr>
                      <m:t>𝐸</m:t>
                    </m:r>
                  </m:oMath>
                </a14:m>
                <a:r>
                  <a:rPr lang="vi-VN" sz="3800">
                    <a:solidFill>
                      <a:prstClr val="black"/>
                    </a:solidFill>
                  </a:rPr>
                  <a:t> </a:t>
                </a:r>
                <a:r>
                  <a:rPr lang="vi-VN" sz="3800" smtClean="0">
                    <a:solidFill>
                      <a:prstClr val="black"/>
                    </a:solidFill>
                  </a:rPr>
                  <a:t>là</a:t>
                </a:r>
                <a:r>
                  <a:rPr lang="en-US" sz="3800" smtClean="0">
                    <a:solidFill>
                      <a:prstClr val="black"/>
                    </a:solidFill>
                  </a:rPr>
                  <a:t> </a:t>
                </a:r>
              </a:p>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rPr>
                          </m:ctrlPr>
                        </m:fPr>
                        <m:num>
                          <m:r>
                            <a:rPr lang="en-US" sz="3800" b="0" i="1" smtClean="0">
                              <a:solidFill>
                                <a:prstClr val="black"/>
                              </a:solidFill>
                              <a:latin typeface="Cambria Math" panose="02040503050406030204" pitchFamily="18" charset="0"/>
                            </a:rPr>
                            <m:t>4</m:t>
                          </m:r>
                        </m:num>
                        <m:den>
                          <m:r>
                            <a:rPr lang="en-US" sz="3800" b="0" i="1" smtClean="0">
                              <a:solidFill>
                                <a:prstClr val="black"/>
                              </a:solidFill>
                              <a:latin typeface="Cambria Math" panose="02040503050406030204" pitchFamily="18" charset="0"/>
                            </a:rPr>
                            <m:t>500</m:t>
                          </m:r>
                        </m:den>
                      </m:f>
                      <m:r>
                        <a:rPr lang="en-US" sz="3800" b="0" i="1" smtClean="0">
                          <a:solidFill>
                            <a:prstClr val="black"/>
                          </a:solidFill>
                          <a:latin typeface="Cambria Math" panose="02040503050406030204" pitchFamily="18" charset="0"/>
                        </a:rPr>
                        <m:t>=0,008=0,8%</m:t>
                      </m:r>
                    </m:oMath>
                  </m:oMathPara>
                </a14:m>
                <a:endParaRPr lang="vi-VN" sz="3800">
                  <a:solidFill>
                    <a:prstClr val="black"/>
                  </a:solidFill>
                </a:endParaRPr>
              </a:p>
              <a:p>
                <a:pPr lvl="0" algn="just">
                  <a:lnSpc>
                    <a:spcPct val="150000"/>
                  </a:lnSpc>
                </a:pPr>
                <a:r>
                  <a:rPr lang="vi-VN" sz="3800" smtClean="0">
                    <a:solidFill>
                      <a:prstClr val="black"/>
                    </a:solidFill>
                  </a:rPr>
                  <a:t>Vậy xác suất của biến cố </a:t>
                </a:r>
                <a14:m>
                  <m:oMath xmlns:m="http://schemas.openxmlformats.org/officeDocument/2006/math">
                    <m:r>
                      <a:rPr lang="vi-VN" sz="3800" i="1" smtClean="0">
                        <a:solidFill>
                          <a:prstClr val="black"/>
                        </a:solidFill>
                        <a:latin typeface="Cambria Math" panose="02040503050406030204" pitchFamily="18" charset="0"/>
                      </a:rPr>
                      <m:t>𝐸</m:t>
                    </m:r>
                  </m:oMath>
                </a14:m>
                <a:r>
                  <a:rPr lang="vi-VN" sz="3800" smtClean="0">
                    <a:solidFill>
                      <a:prstClr val="black"/>
                    </a:solidFill>
                  </a:rPr>
                  <a:t> được ước lượng là </a:t>
                </a:r>
                <a14:m>
                  <m:oMath xmlns:m="http://schemas.openxmlformats.org/officeDocument/2006/math">
                    <m:r>
                      <a:rPr lang="en-US" sz="3800" i="1">
                        <a:solidFill>
                          <a:prstClr val="black"/>
                        </a:solidFill>
                        <a:latin typeface="Cambria Math" panose="02040503050406030204" pitchFamily="18" charset="0"/>
                      </a:rPr>
                      <m:t>0,8%</m:t>
                    </m:r>
                  </m:oMath>
                </a14:m>
                <a:r>
                  <a:rPr lang="en-US" sz="3800" smtClean="0">
                    <a:solidFill>
                      <a:prstClr val="black"/>
                    </a:solidFill>
                  </a:rPr>
                  <a:t>.</a:t>
                </a:r>
                <a:endParaRPr lang="vi-VN" sz="380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533400" y="5680910"/>
                <a:ext cx="17189115" cy="4274055"/>
              </a:xfrm>
              <a:prstGeom prst="rect">
                <a:avLst/>
              </a:prstGeom>
              <a:blipFill>
                <a:blip r:embed="rId3"/>
                <a:stretch>
                  <a:fillRect l="-1171" b="-4850"/>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15697200" y="6786509"/>
            <a:ext cx="2249672" cy="3237801"/>
          </a:xfrm>
          <a:prstGeom prst="rect">
            <a:avLst/>
          </a:prstGeom>
        </p:spPr>
      </p:pic>
    </p:spTree>
    <p:extLst>
      <p:ext uri="{BB962C8B-B14F-4D97-AF65-F5344CB8AC3E}">
        <p14:creationId xmlns:p14="http://schemas.microsoft.com/office/powerpoint/2010/main" val="336201246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wipe(down)">
                                      <p:cBhvr>
                                        <p:cTn id="19" dur="500"/>
                                        <p:tgtEl>
                                          <p:spTgt spid="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fade">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wipe(up)">
                                      <p:cBhvr>
                                        <p:cTn id="29" dur="500"/>
                                        <p:tgtEl>
                                          <p:spTgt spid="2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wipe(left)">
                                      <p:cBhvr>
                                        <p:cTn id="3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030002" y="313897"/>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10" name="Rectangle 9"/>
              <p:cNvSpPr/>
              <p:nvPr/>
            </p:nvSpPr>
            <p:spPr>
              <a:xfrm>
                <a:off x="1011482" y="1678872"/>
                <a:ext cx="16239920" cy="3600986"/>
              </a:xfrm>
              <a:prstGeom prst="rect">
                <a:avLst/>
              </a:prstGeom>
            </p:spPr>
            <p:txBody>
              <a:bodyPr wrap="square">
                <a:spAutoFit/>
              </a:bodyPr>
              <a:lstStyle/>
              <a:p>
                <a:pPr lvl="0" algn="just">
                  <a:lnSpc>
                    <a:spcPct val="150000"/>
                  </a:lnSpc>
                </a:pPr>
                <a:r>
                  <a:rPr lang="vi-VN" sz="3800">
                    <a:solidFill>
                      <a:srgbClr val="000000"/>
                    </a:solidFill>
                    <a:cs typeface="Arial" panose="020B0604020202020204" pitchFamily="34" charset="0"/>
                  </a:rPr>
                  <a:t>Trở lại tình huống mở đầu. Giả sử camera quan sát đường Nguyễn Trãi trong 365 ngày ghi nhận được 217 ngày tắc đường vào giờ cao điểm </a:t>
                </a:r>
                <a:r>
                  <a:rPr lang="en-US" sz="3800" smtClean="0">
                    <a:solidFill>
                      <a:srgbClr val="000000"/>
                    </a:solidFill>
                    <a:cs typeface="Arial" panose="020B0604020202020204" pitchFamily="34" charset="0"/>
                  </a:rPr>
                  <a:t>    </a:t>
                </a:r>
                <a:r>
                  <a:rPr lang="vi-VN" sz="3800" smtClean="0">
                    <a:solidFill>
                      <a:srgbClr val="000000"/>
                    </a:solidFill>
                    <a:cs typeface="Arial" panose="020B0604020202020204" pitchFamily="34" charset="0"/>
                  </a:rPr>
                  <a:t>buổi </a:t>
                </a:r>
                <a:r>
                  <a:rPr lang="vi-VN" sz="3800">
                    <a:solidFill>
                      <a:srgbClr val="000000"/>
                    </a:solidFill>
                    <a:cs typeface="Arial" panose="020B0604020202020204" pitchFamily="34" charset="0"/>
                  </a:rPr>
                  <a:t>chiều. Từ số liệu thống kê đó, hãy ước lượng xác suất của biến </a:t>
                </a:r>
                <a:r>
                  <a:rPr lang="vi-VN" sz="3800" smtClean="0">
                    <a:solidFill>
                      <a:srgbClr val="000000"/>
                    </a:solidFill>
                    <a:cs typeface="Arial" panose="020B0604020202020204" pitchFamily="34" charset="0"/>
                  </a:rPr>
                  <a:t>cố</a:t>
                </a:r>
                <a:r>
                  <a:rPr lang="en-US" sz="3800" smtClean="0">
                    <a:solidFill>
                      <a:srgbClr val="000000"/>
                    </a:solidFill>
                    <a:cs typeface="Arial" panose="020B0604020202020204" pitchFamily="34" charset="0"/>
                  </a:rPr>
                  <a:t>   </a:t>
                </a:r>
                <a:r>
                  <a:rPr lang="vi-VN" sz="3800" smtClean="0">
                    <a:solidFill>
                      <a:srgbClr val="000000"/>
                    </a:solidFill>
                    <a:cs typeface="Arial" panose="020B0604020202020204" pitchFamily="34" charset="0"/>
                  </a:rPr>
                  <a:t>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𝐸</m:t>
                    </m:r>
                  </m:oMath>
                </a14:m>
                <a:r>
                  <a:rPr lang="vi-VN" sz="3800">
                    <a:solidFill>
                      <a:srgbClr val="000000"/>
                    </a:solidFill>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a:t>
                </a:r>
                <a:r>
                  <a:rPr lang="vi-VN" sz="3800" smtClean="0">
                    <a:solidFill>
                      <a:srgbClr val="000000"/>
                    </a:solidFill>
                    <a:cs typeface="Arial" panose="020B0604020202020204" pitchFamily="34" charset="0"/>
                  </a:rPr>
                  <a:t>Tắc </a:t>
                </a:r>
                <a:r>
                  <a:rPr lang="vi-VN" sz="3800">
                    <a:solidFill>
                      <a:srgbClr val="000000"/>
                    </a:solidFill>
                    <a:cs typeface="Arial" panose="020B0604020202020204" pitchFamily="34" charset="0"/>
                  </a:rPr>
                  <a:t>đường vào giờ cao điểm buổi chiều ở đường Nguyễn </a:t>
                </a:r>
                <a:r>
                  <a:rPr lang="vi-VN" sz="3800" smtClean="0">
                    <a:solidFill>
                      <a:srgbClr val="000000"/>
                    </a:solidFill>
                    <a:cs typeface="Arial" panose="020B0604020202020204" pitchFamily="34" charset="0"/>
                  </a:rPr>
                  <a:t>Trãi</a:t>
                </a:r>
                <a:r>
                  <a:rPr lang="en-US" sz="3800" smtClean="0">
                    <a:solidFill>
                      <a:srgbClr val="000000"/>
                    </a:solidFill>
                    <a:latin typeface="Arial" panose="020B0604020202020204" pitchFamily="34" charset="0"/>
                    <a:cs typeface="Arial" panose="020B0604020202020204" pitchFamily="34" charset="0"/>
                  </a:rPr>
                  <a:t>”</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011482" y="1678872"/>
                <a:ext cx="16239920" cy="3600986"/>
              </a:xfrm>
              <a:prstGeom prst="rect">
                <a:avLst/>
              </a:prstGeom>
              <a:blipFill>
                <a:blip r:embed="rId2"/>
                <a:stretch>
                  <a:fillRect l="-1239" r="-1239" b="-2876"/>
                </a:stretch>
              </a:blipFill>
            </p:spPr>
            <p:txBody>
              <a:bodyPr/>
              <a:lstStyle/>
              <a:p>
                <a:r>
                  <a:rPr lang="en-US">
                    <a:noFill/>
                  </a:rPr>
                  <a:t> </a:t>
                </a:r>
              </a:p>
            </p:txBody>
          </p:sp>
        </mc:Fallback>
      </mc:AlternateContent>
      <p:sp>
        <p:nvSpPr>
          <p:cNvPr id="11" name="TextBox 10"/>
          <p:cNvSpPr txBox="1"/>
          <p:nvPr/>
        </p:nvSpPr>
        <p:spPr>
          <a:xfrm>
            <a:off x="6369881" y="475316"/>
            <a:ext cx="53419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LUYỆN TẬP 2</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1011482" y="6563908"/>
                <a:ext cx="16764000" cy="2694392"/>
              </a:xfrm>
              <a:prstGeom prst="rect">
                <a:avLst/>
              </a:prstGeom>
            </p:spPr>
            <p:txBody>
              <a:bodyPr wrap="square">
                <a:spAutoFit/>
              </a:bodyPr>
              <a:lstStyle/>
              <a:p>
                <a:pPr algn="just">
                  <a:lnSpc>
                    <a:spcPct val="150000"/>
                  </a:lnSpc>
                </a:pPr>
                <a:r>
                  <a:rPr lang="en-US" sz="3800">
                    <a:latin typeface="Arial" panose="020B0604020202020204" pitchFamily="34" charset="0"/>
                    <a:ea typeface="Arial" panose="020B0604020202020204" pitchFamily="34" charset="0"/>
                    <a:cs typeface="Arial" panose="020B0604020202020204" pitchFamily="34" charset="0"/>
                  </a:rPr>
                  <a:t>Xác suất thực nghiệm cho biến cố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𝐸</m:t>
                    </m:r>
                  </m:oMath>
                </a14:m>
                <a:r>
                  <a:rPr lang="en-US" sz="3800">
                    <a:effectLst/>
                    <a:latin typeface="Arial" panose="020B0604020202020204" pitchFamily="34" charset="0"/>
                    <a:ea typeface="Dotum" panose="020B0600000101010101" pitchFamily="34" charset="-127"/>
                    <a:cs typeface="Arial" panose="020B0604020202020204" pitchFamily="34" charset="0"/>
                  </a:rPr>
                  <a:t> là:</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217</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365</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≈0,5945=58,45%</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011482" y="6563908"/>
                <a:ext cx="16764000" cy="2694392"/>
              </a:xfrm>
              <a:prstGeom prst="rect">
                <a:avLst/>
              </a:prstGeom>
              <a:blipFill>
                <a:blip r:embed="rId3"/>
                <a:stretch>
                  <a:fillRect l="-1200"/>
                </a:stretch>
              </a:blipFill>
            </p:spPr>
            <p:txBody>
              <a:bodyPr/>
              <a:lstStyle/>
              <a:p>
                <a:r>
                  <a:rPr lang="en-US">
                    <a:noFill/>
                  </a:rPr>
                  <a:t> </a:t>
                </a:r>
              </a:p>
            </p:txBody>
          </p:sp>
        </mc:Fallback>
      </mc:AlternateContent>
      <p:sp>
        <p:nvSpPr>
          <p:cNvPr id="15" name="Rectangle 14"/>
          <p:cNvSpPr/>
          <p:nvPr/>
        </p:nvSpPr>
        <p:spPr>
          <a:xfrm>
            <a:off x="8512522" y="5533192"/>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4">
            <a:duotone>
              <a:prstClr val="black"/>
              <a:srgbClr val="DA7075">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31575" y="475316"/>
            <a:ext cx="559814" cy="549049"/>
          </a:xfrm>
          <a:prstGeom prst="rect">
            <a:avLst/>
          </a:prstGeom>
          <a:ln>
            <a:noFill/>
          </a:ln>
        </p:spPr>
      </p:pic>
      <p:pic>
        <p:nvPicPr>
          <p:cNvPr id="18" name="Picture 17"/>
          <p:cNvPicPr>
            <a:picLocks noChangeAspect="1"/>
          </p:cNvPicPr>
          <p:nvPr/>
        </p:nvPicPr>
        <p:blipFill>
          <a:blip r:embed="rId4">
            <a:duotone>
              <a:prstClr val="black"/>
              <a:srgbClr val="DA7075">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7499586" y="5295900"/>
            <a:ext cx="331214" cy="324845"/>
          </a:xfrm>
          <a:prstGeom prst="rect">
            <a:avLst/>
          </a:prstGeom>
          <a:ln>
            <a:noFill/>
          </a:ln>
        </p:spPr>
      </p:pic>
      <p:pic>
        <p:nvPicPr>
          <p:cNvPr id="5" name="Picture 4"/>
          <p:cNvPicPr>
            <a:picLocks noChangeAspect="1"/>
          </p:cNvPicPr>
          <p:nvPr/>
        </p:nvPicPr>
        <p:blipFill>
          <a:blip r:embed="rId6"/>
          <a:stretch>
            <a:fillRect/>
          </a:stretch>
        </p:blipFill>
        <p:spPr>
          <a:xfrm>
            <a:off x="16245687" y="7476673"/>
            <a:ext cx="1664352" cy="1932599"/>
          </a:xfrm>
          <a:prstGeom prst="rect">
            <a:avLst/>
          </a:prstGeom>
        </p:spPr>
      </p:pic>
    </p:spTree>
    <p:extLst>
      <p:ext uri="{BB962C8B-B14F-4D97-AF65-F5344CB8AC3E}">
        <p14:creationId xmlns:p14="http://schemas.microsoft.com/office/powerpoint/2010/main" val="264686646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wipe(up)">
                                      <p:cBhvr>
                                        <p:cTn id="29"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22" name="Rectangle 21"/>
          <p:cNvSpPr/>
          <p:nvPr/>
        </p:nvSpPr>
        <p:spPr>
          <a:xfrm>
            <a:off x="8500014" y="3981435"/>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3" name="Rectangle 22"/>
              <p:cNvSpPr/>
              <p:nvPr/>
            </p:nvSpPr>
            <p:spPr>
              <a:xfrm>
                <a:off x="587542" y="4838700"/>
                <a:ext cx="17068800" cy="5058885"/>
              </a:xfrm>
              <a:prstGeom prst="rect">
                <a:avLst/>
              </a:prstGeom>
            </p:spPr>
            <p:txBody>
              <a:bodyPr wrap="square">
                <a:spAutoFit/>
              </a:bodyPr>
              <a:lstStyle/>
              <a:p>
                <a:pPr lvl="0" algn="just">
                  <a:lnSpc>
                    <a:spcPct val="150000"/>
                  </a:lnSpc>
                </a:pPr>
                <a:r>
                  <a:rPr lang="vi-VN" sz="3800" smtClean="0">
                    <a:solidFill>
                      <a:prstClr val="black"/>
                    </a:solidFill>
                  </a:rPr>
                  <a:t>Theo dõi 279 830 788 người nhiễm Covid-19 và thống kê có 5 413 126 người tử vong. </a:t>
                </a:r>
                <a:endParaRPr lang="en-US" sz="3800" smtClean="0">
                  <a:solidFill>
                    <a:prstClr val="black"/>
                  </a:solidFill>
                </a:endParaRPr>
              </a:p>
              <a:p>
                <a:pPr lvl="0" algn="just">
                  <a:lnSpc>
                    <a:spcPct val="150000"/>
                  </a:lnSpc>
                </a:pPr>
                <a:r>
                  <a:rPr lang="vi-VN" sz="3800" smtClean="0">
                    <a:solidFill>
                      <a:prstClr val="black"/>
                    </a:solidFill>
                  </a:rPr>
                  <a:t>Do </a:t>
                </a:r>
                <a:r>
                  <a:rPr lang="vi-VN" sz="3800" smtClean="0">
                    <a:solidFill>
                      <a:prstClr val="black"/>
                    </a:solidFill>
                  </a:rPr>
                  <a:t>đó, xác suất thực nghiệm của biến cố “Người nhiễm Covid-19 bị tử vong</a:t>
                </a:r>
                <a:r>
                  <a:rPr lang="vi-VN" sz="3800">
                    <a:solidFill>
                      <a:prstClr val="black"/>
                    </a:solidFill>
                  </a:rPr>
                  <a:t>” </a:t>
                </a:r>
                <a:r>
                  <a:rPr lang="vi-VN" sz="3800" smtClean="0">
                    <a:solidFill>
                      <a:prstClr val="black"/>
                    </a:solidFill>
                  </a:rPr>
                  <a:t>là</a:t>
                </a:r>
                <a:r>
                  <a:rPr lang="en-US" sz="3800">
                    <a:solidFill>
                      <a:prstClr val="black"/>
                    </a:solidFill>
                  </a:rPr>
                  <a:t> </a:t>
                </a:r>
                <a14:m>
                  <m:oMath xmlns:m="http://schemas.openxmlformats.org/officeDocument/2006/math">
                    <m:f>
                      <m:fPr>
                        <m:ctrlPr>
                          <a:rPr lang="vi-VN" sz="3800" i="1" smtClean="0">
                            <a:solidFill>
                              <a:prstClr val="black"/>
                            </a:solidFill>
                            <a:latin typeface="Cambria Math" panose="02040503050406030204" pitchFamily="18" charset="0"/>
                          </a:rPr>
                        </m:ctrlPr>
                      </m:fPr>
                      <m:num>
                        <m:r>
                          <m:rPr>
                            <m:nor/>
                          </m:rPr>
                          <a:rPr lang="vi-VN" sz="3800">
                            <a:solidFill>
                              <a:prstClr val="black"/>
                            </a:solidFill>
                          </a:rPr>
                          <m:t>5 413 126</m:t>
                        </m:r>
                      </m:num>
                      <m:den>
                        <m:r>
                          <m:rPr>
                            <m:nor/>
                          </m:rPr>
                          <a:rPr lang="vi-VN" sz="3800">
                            <a:solidFill>
                              <a:prstClr val="black"/>
                            </a:solidFill>
                          </a:rPr>
                          <m:t>279 830 788</m:t>
                        </m:r>
                      </m:den>
                    </m:f>
                    <m:r>
                      <a:rPr lang="vi-VN" sz="3800" i="1" smtClean="0">
                        <a:solidFill>
                          <a:prstClr val="black"/>
                        </a:solidFill>
                        <a:latin typeface="Cambria Math" panose="02040503050406030204" pitchFamily="18" charset="0"/>
                        <a:ea typeface="Cambria Math" panose="02040503050406030204" pitchFamily="18" charset="0"/>
                      </a:rPr>
                      <m:t>≈</m:t>
                    </m:r>
                    <m:r>
                      <a:rPr lang="en-US" sz="3800" b="0" i="1" smtClean="0">
                        <a:solidFill>
                          <a:prstClr val="black"/>
                        </a:solidFill>
                        <a:latin typeface="Cambria Math" panose="02040503050406030204" pitchFamily="18" charset="0"/>
                        <a:ea typeface="Cambria Math" panose="02040503050406030204" pitchFamily="18" charset="0"/>
                      </a:rPr>
                      <m:t>0,0193=1,93%</m:t>
                    </m:r>
                  </m:oMath>
                </a14:m>
                <a:r>
                  <a:rPr lang="en-US" sz="3800" smtClean="0">
                    <a:solidFill>
                      <a:prstClr val="black"/>
                    </a:solidFill>
                  </a:rPr>
                  <a:t> </a:t>
                </a:r>
                <a:endParaRPr lang="vi-VN" sz="3800">
                  <a:solidFill>
                    <a:prstClr val="black"/>
                  </a:solidFill>
                </a:endParaRPr>
              </a:p>
              <a:p>
                <a:pPr lvl="0" algn="just">
                  <a:lnSpc>
                    <a:spcPct val="150000"/>
                  </a:lnSpc>
                </a:pPr>
                <a:r>
                  <a:rPr lang="vi-VN" sz="3800" smtClean="0">
                    <a:solidFill>
                      <a:prstClr val="black"/>
                    </a:solidFill>
                  </a:rPr>
                  <a:t>Vậy </a:t>
                </a:r>
                <a:r>
                  <a:rPr lang="vi-VN" sz="3800">
                    <a:solidFill>
                      <a:prstClr val="black"/>
                    </a:solidFill>
                  </a:rPr>
                  <a:t>xác suất người nhiễm Covid-19 bị tử vong được ước lượng là 1,93%.</a:t>
                </a:r>
              </a:p>
            </p:txBody>
          </p:sp>
        </mc:Choice>
        <mc:Fallback>
          <p:sp>
            <p:nvSpPr>
              <p:cNvPr id="23" name="Rectangle 22"/>
              <p:cNvSpPr>
                <a:spLocks noRot="1" noChangeAspect="1" noMove="1" noResize="1" noEditPoints="1" noAdjustHandles="1" noChangeArrowheads="1" noChangeShapeType="1" noTextEdit="1"/>
              </p:cNvSpPr>
              <p:nvPr/>
            </p:nvSpPr>
            <p:spPr>
              <a:xfrm>
                <a:off x="587542" y="4838700"/>
                <a:ext cx="17068800" cy="5058885"/>
              </a:xfrm>
              <a:prstGeom prst="rect">
                <a:avLst/>
              </a:prstGeom>
              <a:blipFill>
                <a:blip r:embed="rId2"/>
                <a:stretch>
                  <a:fillRect l="-1179" r="-1179" b="-1687"/>
                </a:stretch>
              </a:blipFill>
            </p:spPr>
            <p:txBody>
              <a:bodyPr/>
              <a:lstStyle/>
              <a:p>
                <a:r>
                  <a:rPr lang="en-US">
                    <a:noFill/>
                  </a:rPr>
                  <a:t> </a:t>
                </a:r>
              </a:p>
            </p:txBody>
          </p:sp>
        </mc:Fallback>
      </mc:AlternateContent>
      <p:grpSp>
        <p:nvGrpSpPr>
          <p:cNvPr id="11" name="Group 10"/>
          <p:cNvGrpSpPr/>
          <p:nvPr/>
        </p:nvGrpSpPr>
        <p:grpSpPr>
          <a:xfrm>
            <a:off x="587542" y="203377"/>
            <a:ext cx="17068801" cy="3951851"/>
            <a:chOff x="2052029" y="1909121"/>
            <a:chExt cx="16694485" cy="3951851"/>
          </a:xfrm>
        </p:grpSpPr>
        <p:sp>
          <p:nvSpPr>
            <p:cNvPr id="12" name="Horizontal Scroll 11"/>
            <p:cNvSpPr/>
            <p:nvPr/>
          </p:nvSpPr>
          <p:spPr>
            <a:xfrm>
              <a:off x="2139778" y="1939200"/>
              <a:ext cx="2393281"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Ví dụ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052029" y="1909121"/>
              <a:ext cx="16694485" cy="3951851"/>
            </a:xfrm>
            <a:prstGeom prst="rect">
              <a:avLst/>
            </a:prstGeom>
            <a:noFill/>
          </p:spPr>
          <p:txBody>
            <a:bodyPr wrap="square" rtlCol="0">
              <a:spAutoFit/>
            </a:bodyPr>
            <a:lstStyle/>
            <a:p>
              <a:pPr lvl="0" algn="just">
                <a:lnSpc>
                  <a:spcPct val="165000"/>
                </a:lnSpc>
                <a:spcBef>
                  <a:spcPts val="300"/>
                </a:spcBef>
                <a:spcAft>
                  <a:spcPts val="300"/>
                </a:spcAft>
                <a:defRPr/>
              </a:pPr>
              <a:r>
                <a:rPr lang="en-US" sz="3800" smtClean="0">
                  <a:solidFill>
                    <a:prstClr val="black"/>
                  </a:solidFill>
                  <a:latin typeface="Arial" panose="020B0604020202020204" pitchFamily="34" charset="0"/>
                  <a:cs typeface="Arial" panose="020B0604020202020204" pitchFamily="34" charset="0"/>
                </a:rPr>
                <a:t>                    </a:t>
              </a:r>
              <a:r>
                <a:rPr lang="vi-VN" sz="3800" smtClean="0">
                  <a:solidFill>
                    <a:prstClr val="black"/>
                  </a:solidFill>
                  <a:latin typeface="Arial" panose="020B0604020202020204" pitchFamily="34" charset="0"/>
                  <a:cs typeface="Arial" panose="020B0604020202020204" pitchFamily="34" charset="0"/>
                </a:rPr>
                <a:t>Thống </a:t>
              </a:r>
              <a:r>
                <a:rPr lang="vi-VN" sz="3800">
                  <a:solidFill>
                    <a:prstClr val="black"/>
                  </a:solidFill>
                  <a:latin typeface="Arial" panose="020B0604020202020204" pitchFamily="34" charset="0"/>
                  <a:cs typeface="Arial" panose="020B0604020202020204" pitchFamily="34" charset="0"/>
                </a:rPr>
                <a:t>kê tới ngày 26-12-2021, toàn thế giới có 279 830 788 người nhiễm Covid-19, trong đó có 5 413 126 người tử vong. (</a:t>
              </a:r>
              <a:r>
                <a:rPr lang="vi-VN" sz="3800" smtClean="0">
                  <a:solidFill>
                    <a:prstClr val="black"/>
                  </a:solidFill>
                  <a:cs typeface="Arial" panose="020B0604020202020204" pitchFamily="34" charset="0"/>
                </a:rPr>
                <a:t>Theo</a:t>
              </a:r>
              <a:r>
                <a:rPr lang="en-US" sz="3800" smtClean="0">
                  <a:solidFill>
                    <a:prstClr val="black"/>
                  </a:solidFill>
                  <a:cs typeface="Arial" panose="020B0604020202020204" pitchFamily="34" charset="0"/>
                </a:rPr>
                <a:t> </a:t>
              </a:r>
              <a:r>
                <a:rPr lang="vi-VN" sz="3800" smtClean="0">
                  <a:solidFill>
                    <a:prstClr val="black"/>
                  </a:solidFill>
                  <a:cs typeface="Arial" panose="020B0604020202020204" pitchFamily="34" charset="0"/>
                </a:rPr>
                <a:t>www.worldometers.info</a:t>
              </a:r>
              <a:r>
                <a:rPr lang="vi-VN" sz="3800">
                  <a:solidFill>
                    <a:prstClr val="black"/>
                  </a:solidFill>
                  <a:latin typeface="Arial" panose="020B0604020202020204" pitchFamily="34" charset="0"/>
                  <a:cs typeface="Arial" panose="020B0604020202020204" pitchFamily="34" charset="0"/>
                </a:rPr>
                <a:t>). Hãy ước lượng xác suất người nhiễm Covid-19 bị </a:t>
              </a:r>
              <a:r>
                <a:rPr lang="en-US" sz="3800" smtClean="0">
                  <a:solidFill>
                    <a:prstClr val="black"/>
                  </a:solidFill>
                  <a:latin typeface="Arial" panose="020B0604020202020204" pitchFamily="34" charset="0"/>
                  <a:cs typeface="Arial" panose="020B0604020202020204" pitchFamily="34" charset="0"/>
                </a:rPr>
                <a:t>   </a:t>
              </a:r>
              <a:r>
                <a:rPr lang="vi-VN" sz="3800" smtClean="0">
                  <a:solidFill>
                    <a:prstClr val="black"/>
                  </a:solidFill>
                  <a:latin typeface="Arial" panose="020B0604020202020204" pitchFamily="34" charset="0"/>
                  <a:cs typeface="Arial" panose="020B0604020202020204" pitchFamily="34" charset="0"/>
                </a:rPr>
                <a:t>tử </a:t>
              </a:r>
              <a:r>
                <a:rPr lang="vi-VN" sz="3800">
                  <a:solidFill>
                    <a:prstClr val="black"/>
                  </a:solidFill>
                  <a:latin typeface="Arial" panose="020B0604020202020204" pitchFamily="34" charset="0"/>
                  <a:cs typeface="Arial" panose="020B0604020202020204" pitchFamily="34" charset="0"/>
                </a:rPr>
                <a:t>vong.</a:t>
              </a:r>
            </a:p>
          </p:txBody>
        </p:sp>
      </p:grpSp>
      <p:pic>
        <p:nvPicPr>
          <p:cNvPr id="3" name="Picture 2"/>
          <p:cNvPicPr>
            <a:picLocks noChangeAspect="1"/>
          </p:cNvPicPr>
          <p:nvPr/>
        </p:nvPicPr>
        <p:blipFill>
          <a:blip r:embed="rId3"/>
          <a:stretch>
            <a:fillRect/>
          </a:stretch>
        </p:blipFill>
        <p:spPr>
          <a:xfrm rot="16651028">
            <a:off x="16446650" y="7711127"/>
            <a:ext cx="2419383" cy="2287304"/>
          </a:xfrm>
          <a:prstGeom prst="rect">
            <a:avLst/>
          </a:prstGeom>
        </p:spPr>
      </p:pic>
      <p:pic>
        <p:nvPicPr>
          <p:cNvPr id="15" name="Picture 14"/>
          <p:cNvPicPr>
            <a:picLocks noChangeAspect="1"/>
          </p:cNvPicPr>
          <p:nvPr/>
        </p:nvPicPr>
        <p:blipFill>
          <a:blip r:embed="rId4">
            <a:duotone>
              <a:prstClr val="black"/>
              <a:srgbClr val="DA7075">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4">
            <a:duotone>
              <a:prstClr val="black"/>
              <a:srgbClr val="DA7075">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7650325" y="3848924"/>
            <a:ext cx="422046" cy="413930"/>
          </a:xfrm>
          <a:prstGeom prst="rect">
            <a:avLst/>
          </a:prstGeom>
          <a:ln>
            <a:noFill/>
          </a:ln>
        </p:spPr>
      </p:pic>
    </p:spTree>
    <p:extLst>
      <p:ext uri="{BB962C8B-B14F-4D97-AF65-F5344CB8AC3E}">
        <p14:creationId xmlns:p14="http://schemas.microsoft.com/office/powerpoint/2010/main" val="332107793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9" dur="500"/>
                                        <p:tgtEl>
                                          <p:spTgt spid="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wipe(down)">
                                      <p:cBhvr>
                                        <p:cTn id="29"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7251402" y="-4693244"/>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Rectangle 9"/>
          <p:cNvSpPr/>
          <p:nvPr/>
        </p:nvSpPr>
        <p:spPr>
          <a:xfrm>
            <a:off x="811135" y="1925241"/>
            <a:ext cx="15482334" cy="1846659"/>
          </a:xfrm>
          <a:prstGeom prst="rect">
            <a:avLst/>
          </a:prstGeom>
        </p:spPr>
        <p:txBody>
          <a:bodyPr wrap="square">
            <a:spAutoFit/>
          </a:bodyPr>
          <a:lstStyle/>
          <a:p>
            <a:pPr lvl="0" algn="just">
              <a:lnSpc>
                <a:spcPct val="150000"/>
              </a:lnSpc>
            </a:pPr>
            <a:r>
              <a:rPr lang="vi-VN" sz="3800">
                <a:solidFill>
                  <a:srgbClr val="000000"/>
                </a:solidFill>
                <a:cs typeface="Arial" panose="020B0604020202020204" pitchFamily="34" charset="0"/>
              </a:rPr>
              <a:t>Trong 240 000 trẻ sơ sinh chào đời người ta thấy có 123 120 bé trai. Hãy ước lượng xác suất của biến cố "Trẻ sơ sinh là bé gái</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p:txBody>
      </p:sp>
      <p:sp>
        <p:nvSpPr>
          <p:cNvPr id="11" name="TextBox 10"/>
          <p:cNvSpPr txBox="1"/>
          <p:nvPr/>
        </p:nvSpPr>
        <p:spPr>
          <a:xfrm>
            <a:off x="5858452" y="622637"/>
            <a:ext cx="53876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LUYỆN TẬP 3</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811136" y="5265358"/>
                <a:ext cx="15482333" cy="4602542"/>
              </a:xfrm>
              <a:prstGeom prst="rect">
                <a:avLst/>
              </a:prstGeom>
            </p:spPr>
            <p:txBody>
              <a:bodyPr wrap="square">
                <a:spAutoFit/>
              </a:bodyPr>
              <a:lstStyle/>
              <a:p>
                <a:pPr algn="just">
                  <a:lnSpc>
                    <a:spcPct val="150000"/>
                  </a:lnSpc>
                  <a:spcBef>
                    <a:spcPts val="300"/>
                  </a:spcBef>
                  <a:spcAft>
                    <a:spcPts val="300"/>
                  </a:spcAft>
                </a:pPr>
                <a:r>
                  <a:rPr lang="en-US" sz="3800">
                    <a:latin typeface="Arial" panose="020B0604020202020204" pitchFamily="34" charset="0"/>
                    <a:ea typeface="Arial" panose="020B0604020202020204" pitchFamily="34" charset="0"/>
                    <a:cs typeface="Arial" panose="020B0604020202020204" pitchFamily="34" charset="0"/>
                  </a:rPr>
                  <a:t>Trong tổng số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240 000</m:t>
                    </m:r>
                  </m:oMath>
                </a14:m>
                <a:r>
                  <a:rPr lang="en-US" sz="3800">
                    <a:effectLst/>
                    <a:latin typeface="Arial" panose="020B0604020202020204" pitchFamily="34" charset="0"/>
                    <a:ea typeface="Dotum" panose="020B0600000101010101" pitchFamily="34" charset="-127"/>
                    <a:cs typeface="Arial" panose="020B0604020202020204" pitchFamily="34" charset="0"/>
                  </a:rPr>
                  <a:t> trẻ sơ sinh chào đời có </a:t>
                </a:r>
                <a:endParaRPr lang="en-US" sz="3800" smtClean="0">
                  <a:effectLst/>
                  <a:latin typeface="Arial" panose="020B0604020202020204" pitchFamily="34" charset="0"/>
                  <a:ea typeface="Dotum" panose="020B0600000101010101" pitchFamily="34" charset="-127"/>
                  <a:cs typeface="Arial" panose="020B0604020202020204" pitchFamily="34" charset="0"/>
                </a:endParaRPr>
              </a:p>
              <a:p>
                <a:pPr algn="ctr">
                  <a:lnSpc>
                    <a:spcPct val="150000"/>
                  </a:lnSpc>
                  <a:spcBef>
                    <a:spcPts val="300"/>
                  </a:spcBef>
                  <a:spcAft>
                    <a:spcPts val="300"/>
                  </a:spcAft>
                </a:pP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240 000−123 120=116 880</m:t>
                    </m:r>
                  </m:oMath>
                </a14:m>
                <a:r>
                  <a:rPr lang="en-US" sz="3800">
                    <a:effectLst/>
                    <a:latin typeface="Arial" panose="020B0604020202020204" pitchFamily="34" charset="0"/>
                    <a:ea typeface="Dotum" panose="020B0600000101010101" pitchFamily="34" charset="-127"/>
                    <a:cs typeface="Arial" panose="020B0604020202020204" pitchFamily="34" charset="0"/>
                  </a:rPr>
                  <a:t> (bé gái)</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3800">
                    <a:effectLst/>
                    <a:latin typeface="Arial" panose="020B0604020202020204" pitchFamily="34" charset="0"/>
                    <a:ea typeface="Arial" panose="020B0604020202020204" pitchFamily="34" charset="0"/>
                    <a:cs typeface="Arial" panose="020B0604020202020204" pitchFamily="34" charset="0"/>
                  </a:rPr>
                  <a:t>Xác suất của biến cố “Trẻ em sơ sinh là bé gái” được ước lượng là </a:t>
                </a:r>
                <a:endParaRPr lang="en-US" sz="380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116880</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240000</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=0,487</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811136" y="5265358"/>
                <a:ext cx="15482333" cy="4602542"/>
              </a:xfrm>
              <a:prstGeom prst="rect">
                <a:avLst/>
              </a:prstGeom>
              <a:blipFill>
                <a:blip r:embed="rId2"/>
                <a:stretch>
                  <a:fillRect l="-1299"/>
                </a:stretch>
              </a:blipFill>
            </p:spPr>
            <p:txBody>
              <a:bodyPr/>
              <a:lstStyle/>
              <a:p>
                <a:r>
                  <a:rPr lang="en-US">
                    <a:noFill/>
                  </a:rPr>
                  <a:t> </a:t>
                </a:r>
              </a:p>
            </p:txBody>
          </p:sp>
        </mc:Fallback>
      </mc:AlternateContent>
      <p:sp>
        <p:nvSpPr>
          <p:cNvPr id="15" name="Rectangle 14"/>
          <p:cNvSpPr/>
          <p:nvPr/>
        </p:nvSpPr>
        <p:spPr>
          <a:xfrm>
            <a:off x="7933380" y="4233345"/>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1575" y="475316"/>
            <a:ext cx="559814" cy="549049"/>
          </a:xfrm>
          <a:prstGeom prst="rect">
            <a:avLst/>
          </a:prstGeom>
          <a:ln>
            <a:noFill/>
          </a:ln>
        </p:spPr>
      </p:pic>
      <p:pic>
        <p:nvPicPr>
          <p:cNvPr id="7" name="Picture 6"/>
          <p:cNvPicPr>
            <a:picLocks noChangeAspect="1"/>
          </p:cNvPicPr>
          <p:nvPr/>
        </p:nvPicPr>
        <p:blipFill>
          <a:blip r:embed="rId5"/>
          <a:stretch>
            <a:fillRect/>
          </a:stretch>
        </p:blipFill>
        <p:spPr>
          <a:xfrm>
            <a:off x="16180852" y="7256637"/>
            <a:ext cx="1910755" cy="2850298"/>
          </a:xfrm>
          <a:prstGeom prst="rect">
            <a:avLst/>
          </a:prstGeom>
        </p:spPr>
      </p:pic>
      <p:pic>
        <p:nvPicPr>
          <p:cNvPr id="16" name="Picture 15"/>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6971495" y="3497375"/>
            <a:ext cx="559814" cy="549049"/>
          </a:xfrm>
          <a:prstGeom prst="rect">
            <a:avLst/>
          </a:prstGeom>
          <a:ln>
            <a:noFill/>
          </a:ln>
        </p:spPr>
      </p:pic>
    </p:spTree>
    <p:extLst>
      <p:ext uri="{BB962C8B-B14F-4D97-AF65-F5344CB8AC3E}">
        <p14:creationId xmlns:p14="http://schemas.microsoft.com/office/powerpoint/2010/main" val="3545653948"/>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up)">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wipe(left)">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barn(inVertical)">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0" y="-114300"/>
            <a:ext cx="165354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1844011" y="1872740"/>
            <a:ext cx="14599117" cy="2675541"/>
          </a:xfrm>
          <a:prstGeom prst="rect">
            <a:avLst/>
          </a:prstGeom>
        </p:spPr>
        <p:txBody>
          <a:bodyPr wrap="square">
            <a:spAutoFit/>
          </a:bodyPr>
          <a:lstStyle/>
          <a:p>
            <a:pPr marL="0" marR="0" lvl="0" indent="0" algn="ctr" defTabSz="914400" rtl="0" eaLnBrk="1" fontAlgn="auto" latinLnBrk="0" hangingPunct="1">
              <a:lnSpc>
                <a:spcPct val="175000"/>
              </a:lnSpc>
              <a:spcBef>
                <a:spcPts val="300"/>
              </a:spcBef>
              <a:spcAft>
                <a:spcPts val="300"/>
              </a:spcAft>
              <a:buClrTx/>
              <a:buSzTx/>
              <a:buFontTx/>
              <a:buNone/>
              <a:tabLst/>
              <a:defRPr/>
            </a:pPr>
            <a:r>
              <a:rPr kumimoji="0" lang="en-US" sz="110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3. ỨNG</a:t>
            </a:r>
            <a:r>
              <a:rPr kumimoji="0" lang="en-US" sz="11000" b="1" i="0" u="none" strike="noStrike" kern="1200" cap="none" spc="0" normalizeH="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11000" b="0" i="0" u="none" strike="noStrike" kern="1200" cap="none" spc="0" normalizeH="0" baseline="0" noProof="0">
              <a:ln>
                <a:noFill/>
              </a:ln>
              <a:solidFill>
                <a:srgbClr val="1F497D"/>
              </a:solidFill>
              <a:effectLst/>
              <a:uLnTx/>
              <a:uFillTx/>
              <a:latin typeface="Calibri"/>
              <a:ea typeface="Arial" panose="020B0604020202020204" pitchFamily="34" charset="0"/>
              <a:cs typeface="Times New Roman" panose="02020603050405020304" pitchFamily="18" charset="0"/>
            </a:endParaRPr>
          </a:p>
        </p:txBody>
      </p:sp>
      <p:sp>
        <p:nvSpPr>
          <p:cNvPr id="14" name="Freeform 14"/>
          <p:cNvSpPr/>
          <p:nvPr/>
        </p:nvSpPr>
        <p:spPr>
          <a:xfrm flipH="1">
            <a:off x="14173200" y="6210300"/>
            <a:ext cx="3048000" cy="3867976"/>
          </a:xfrm>
          <a:custGeom>
            <a:avLst/>
            <a:gdLst/>
            <a:ahLst/>
            <a:cxnLst/>
            <a:rect l="l" t="t" r="r" b="b"/>
            <a:pathLst>
              <a:path w="6093762" h="7200900">
                <a:moveTo>
                  <a:pt x="6093761" y="0"/>
                </a:moveTo>
                <a:lnTo>
                  <a:pt x="0" y="0"/>
                </a:lnTo>
                <a:lnTo>
                  <a:pt x="0" y="7200900"/>
                </a:lnTo>
                <a:lnTo>
                  <a:pt x="6093761" y="7200900"/>
                </a:lnTo>
                <a:lnTo>
                  <a:pt x="6093761"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6" name="Picture 15"/>
          <p:cNvPicPr>
            <a:picLocks noChangeAspect="1"/>
          </p:cNvPicPr>
          <p:nvPr/>
        </p:nvPicPr>
        <p:blipFill>
          <a:blip r:embed="rId6"/>
          <a:stretch>
            <a:fillRect/>
          </a:stretch>
        </p:blipFill>
        <p:spPr>
          <a:xfrm rot="19841600">
            <a:off x="608404" y="616900"/>
            <a:ext cx="2218262" cy="1820520"/>
          </a:xfrm>
          <a:prstGeom prst="rect">
            <a:avLst/>
          </a:prstGeom>
        </p:spPr>
      </p:pic>
    </p:spTree>
    <p:extLst>
      <p:ext uri="{BB962C8B-B14F-4D97-AF65-F5344CB8AC3E}">
        <p14:creationId xmlns:p14="http://schemas.microsoft.com/office/powerpoint/2010/main" val="24628141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Rectangle 22"/>
              <p:cNvSpPr/>
              <p:nvPr/>
            </p:nvSpPr>
            <p:spPr>
              <a:xfrm>
                <a:off x="581006" y="3584793"/>
                <a:ext cx="17097396" cy="6740307"/>
              </a:xfrm>
              <a:prstGeom prst="rect">
                <a:avLst/>
              </a:prstGeom>
            </p:spPr>
            <p:txBody>
              <a:bodyPr wrap="square">
                <a:spAutoFit/>
              </a:bodyPr>
              <a:lstStyle/>
              <a:p>
                <a:pPr lvl="0" algn="just">
                  <a:lnSpc>
                    <a:spcPct val="150000"/>
                  </a:lnSpc>
                  <a:defRPr/>
                </a:pPr>
                <a:r>
                  <a:rPr lang="vi-VN" sz="3600">
                    <a:solidFill>
                      <a:prstClr val="black"/>
                    </a:solidFill>
                  </a:rPr>
                  <a:t>a) Chọn ngẫu nhiên một sản phẩm của nhà máy. Hãy ước lượng xác suất của </a:t>
                </a:r>
                <a:r>
                  <a:rPr lang="vi-VN" sz="3600" smtClean="0">
                    <a:solidFill>
                      <a:prstClr val="black"/>
                    </a:solidFill>
                  </a:rPr>
                  <a:t>các</a:t>
                </a:r>
                <a:r>
                  <a:rPr lang="en-US" sz="3600" smtClean="0">
                    <a:solidFill>
                      <a:prstClr val="black"/>
                    </a:solidFill>
                  </a:rPr>
                  <a:t> </a:t>
                </a:r>
                <a:r>
                  <a:rPr lang="vi-VN" sz="3600" smtClean="0">
                    <a:solidFill>
                      <a:prstClr val="black"/>
                    </a:solidFill>
                  </a:rPr>
                  <a:t>biến </a:t>
                </a:r>
                <a:r>
                  <a:rPr lang="vi-VN" sz="3600">
                    <a:solidFill>
                      <a:prstClr val="black"/>
                    </a:solidFill>
                  </a:rPr>
                  <a:t>cố sau:</a:t>
                </a:r>
              </a:p>
              <a:p>
                <a:pPr lvl="0" algn="just">
                  <a:lnSpc>
                    <a:spcPct val="150000"/>
                  </a:lnSpc>
                  <a:defRPr/>
                </a:pPr>
                <a14:m>
                  <m:oMath xmlns:m="http://schemas.openxmlformats.org/officeDocument/2006/math">
                    <m:r>
                      <a:rPr lang="vi-VN" sz="3600" i="1" smtClean="0">
                        <a:solidFill>
                          <a:prstClr val="black"/>
                        </a:solidFill>
                        <a:latin typeface="Cambria Math" panose="02040503050406030204" pitchFamily="18" charset="0"/>
                      </a:rPr>
                      <m:t>𝐴</m:t>
                    </m:r>
                  </m:oMath>
                </a14:m>
                <a:r>
                  <a:rPr lang="vi-VN" sz="3600">
                    <a:solidFill>
                      <a:prstClr val="black"/>
                    </a:solidFill>
                  </a:rPr>
                  <a:t>: </a:t>
                </a:r>
                <a:r>
                  <a:rPr lang="en-US" sz="3600" smtClean="0">
                    <a:solidFill>
                      <a:prstClr val="black"/>
                    </a:solidFill>
                    <a:latin typeface="Arial" panose="020B0604020202020204" pitchFamily="34" charset="0"/>
                    <a:cs typeface="Arial" panose="020B0604020202020204" pitchFamily="34" charset="0"/>
                  </a:rPr>
                  <a:t>“</a:t>
                </a:r>
                <a:r>
                  <a:rPr lang="vi-VN" sz="3600" smtClean="0">
                    <a:solidFill>
                      <a:prstClr val="black"/>
                    </a:solidFill>
                  </a:rPr>
                  <a:t>Sản </a:t>
                </a:r>
                <a:r>
                  <a:rPr lang="vi-VN" sz="3600">
                    <a:solidFill>
                      <a:prstClr val="black"/>
                    </a:solidFill>
                  </a:rPr>
                  <a:t>phẩm không có </a:t>
                </a:r>
                <a:r>
                  <a:rPr lang="vi-VN" sz="3600" smtClean="0">
                    <a:solidFill>
                      <a:prstClr val="black"/>
                    </a:solidFill>
                  </a:rPr>
                  <a:t>lỗi</a:t>
                </a:r>
                <a:r>
                  <a:rPr lang="en-US" sz="3600" smtClean="0">
                    <a:solidFill>
                      <a:prstClr val="black"/>
                    </a:solidFill>
                    <a:latin typeface="Arial" panose="020B0604020202020204" pitchFamily="34" charset="0"/>
                    <a:cs typeface="Arial" panose="020B0604020202020204" pitchFamily="34" charset="0"/>
                  </a:rPr>
                  <a:t>”</a:t>
                </a:r>
                <a:r>
                  <a:rPr lang="vi-VN" sz="3600" smtClean="0">
                    <a:solidFill>
                      <a:prstClr val="black"/>
                    </a:solidFill>
                  </a:rPr>
                  <a:t>;</a:t>
                </a:r>
                <a:r>
                  <a:rPr lang="en-US" sz="3600" smtClean="0">
                    <a:solidFill>
                      <a:prstClr val="black"/>
                    </a:solidFill>
                  </a:rPr>
                  <a:t>						</a:t>
                </a:r>
                <a14:m>
                  <m:oMath xmlns:m="http://schemas.openxmlformats.org/officeDocument/2006/math">
                    <m:r>
                      <a:rPr lang="vi-VN" sz="3600" i="1" smtClean="0">
                        <a:solidFill>
                          <a:prstClr val="black"/>
                        </a:solidFill>
                        <a:latin typeface="Cambria Math" panose="02040503050406030204" pitchFamily="18" charset="0"/>
                      </a:rPr>
                      <m:t>𝐵</m:t>
                    </m:r>
                  </m:oMath>
                </a14:m>
                <a:r>
                  <a:rPr lang="vi-VN" sz="3600">
                    <a:solidFill>
                      <a:prstClr val="black"/>
                    </a:solidFill>
                  </a:rPr>
                  <a:t>: “Sản phẩm có đúng 1 lỗi</a:t>
                </a:r>
                <a:r>
                  <a:rPr lang="vi-VN" sz="3600" smtClean="0">
                    <a:solidFill>
                      <a:prstClr val="black"/>
                    </a:solidFill>
                  </a:rPr>
                  <a:t>”;</a:t>
                </a:r>
                <a:r>
                  <a:rPr lang="en-US" sz="3600">
                    <a:solidFill>
                      <a:prstClr val="black"/>
                    </a:solidFill>
                  </a:rPr>
                  <a:t> </a:t>
                </a:r>
                <a:endParaRPr lang="en-US" sz="3600" smtClean="0">
                  <a:solidFill>
                    <a:prstClr val="black"/>
                  </a:solidFill>
                </a:endParaRPr>
              </a:p>
              <a:p>
                <a:pPr lvl="0" algn="just">
                  <a:lnSpc>
                    <a:spcPct val="150000"/>
                  </a:lnSpc>
                  <a:defRPr/>
                </a:pPr>
                <a14:m>
                  <m:oMath xmlns:m="http://schemas.openxmlformats.org/officeDocument/2006/math">
                    <m:r>
                      <a:rPr lang="vi-VN" sz="3600" i="1" smtClean="0">
                        <a:solidFill>
                          <a:prstClr val="black"/>
                        </a:solidFill>
                        <a:latin typeface="Cambria Math" panose="02040503050406030204" pitchFamily="18" charset="0"/>
                      </a:rPr>
                      <m:t>𝐶</m:t>
                    </m:r>
                  </m:oMath>
                </a14:m>
                <a:r>
                  <a:rPr lang="vi-VN" sz="3600">
                    <a:solidFill>
                      <a:prstClr val="black"/>
                    </a:solidFill>
                  </a:rPr>
                  <a:t>: </a:t>
                </a:r>
                <a:r>
                  <a:rPr lang="en-US" sz="3600" smtClean="0">
                    <a:solidFill>
                      <a:prstClr val="black"/>
                    </a:solidFill>
                    <a:latin typeface="Arial" panose="020B0604020202020204" pitchFamily="34" charset="0"/>
                    <a:cs typeface="Arial" panose="020B0604020202020204" pitchFamily="34" charset="0"/>
                  </a:rPr>
                  <a:t>“</a:t>
                </a:r>
                <a:r>
                  <a:rPr lang="vi-VN" sz="3600" smtClean="0">
                    <a:solidFill>
                      <a:prstClr val="black"/>
                    </a:solidFill>
                  </a:rPr>
                  <a:t>Sản </a:t>
                </a:r>
                <a:r>
                  <a:rPr lang="vi-VN" sz="3600">
                    <a:solidFill>
                      <a:prstClr val="black"/>
                    </a:solidFill>
                  </a:rPr>
                  <a:t>phẩm có nhiều hơn 1 </a:t>
                </a:r>
                <a:r>
                  <a:rPr lang="vi-VN" sz="3600" smtClean="0">
                    <a:solidFill>
                      <a:prstClr val="black"/>
                    </a:solidFill>
                  </a:rPr>
                  <a:t>lỗi</a:t>
                </a:r>
                <a:r>
                  <a:rPr lang="en-US" sz="3600" smtClean="0">
                    <a:solidFill>
                      <a:prstClr val="black"/>
                    </a:solidFill>
                    <a:latin typeface="Arial" panose="020B0604020202020204" pitchFamily="34" charset="0"/>
                    <a:cs typeface="Arial" panose="020B0604020202020204" pitchFamily="34" charset="0"/>
                  </a:rPr>
                  <a:t>”</a:t>
                </a:r>
                <a:r>
                  <a:rPr lang="vi-VN" sz="3600" smtClean="0">
                    <a:solidFill>
                      <a:prstClr val="black"/>
                    </a:solidFill>
                  </a:rPr>
                  <a:t>.</a:t>
                </a:r>
                <a:endParaRPr lang="vi-VN" sz="3600">
                  <a:solidFill>
                    <a:prstClr val="black"/>
                  </a:solidFill>
                </a:endParaRPr>
              </a:p>
              <a:p>
                <a:pPr lvl="0" algn="just">
                  <a:lnSpc>
                    <a:spcPct val="150000"/>
                  </a:lnSpc>
                  <a:defRPr/>
                </a:pPr>
                <a:r>
                  <a:rPr lang="vi-VN" sz="3600">
                    <a:solidFill>
                      <a:prstClr val="black"/>
                    </a:solidFill>
                  </a:rPr>
                  <a:t>b) Nếu kiểm tra 120 sản phẩm khác, hãy dự đoán xem:</a:t>
                </a:r>
              </a:p>
              <a:p>
                <a:pPr lvl="0" algn="just">
                  <a:lnSpc>
                    <a:spcPct val="150000"/>
                  </a:lnSpc>
                  <a:defRPr/>
                </a:pPr>
                <a:r>
                  <a:rPr lang="vi-VN" sz="3600">
                    <a:solidFill>
                      <a:prstClr val="black"/>
                    </a:solidFill>
                  </a:rPr>
                  <a:t>• Có bao nhiêu sản phẩm không có lỗi</a:t>
                </a:r>
                <a:r>
                  <a:rPr lang="vi-VN" sz="3600" smtClean="0">
                    <a:solidFill>
                      <a:prstClr val="black"/>
                    </a:solidFill>
                  </a:rPr>
                  <a:t>.</a:t>
                </a:r>
              </a:p>
              <a:p>
                <a:pPr lvl="0" algn="just">
                  <a:lnSpc>
                    <a:spcPct val="150000"/>
                  </a:lnSpc>
                  <a:defRPr/>
                </a:pPr>
                <a:r>
                  <a:rPr lang="vi-VN" sz="3600" smtClean="0">
                    <a:solidFill>
                      <a:prstClr val="black"/>
                    </a:solidFill>
                  </a:rPr>
                  <a:t>• Có bao nhiêu sản phẩm có đúng 1 lỗi.</a:t>
                </a:r>
              </a:p>
              <a:p>
                <a:pPr lvl="0" algn="just">
                  <a:lnSpc>
                    <a:spcPct val="150000"/>
                  </a:lnSpc>
                  <a:defRPr/>
                </a:pPr>
                <a:r>
                  <a:rPr lang="vi-VN" sz="3600" smtClean="0">
                    <a:solidFill>
                      <a:prstClr val="black"/>
                    </a:solidFill>
                  </a:rPr>
                  <a:t>• </a:t>
                </a:r>
                <a:r>
                  <a:rPr lang="vi-VN" sz="3600">
                    <a:solidFill>
                      <a:prstClr val="black"/>
                    </a:solidFill>
                  </a:rPr>
                  <a:t>Có bao nhiều sản phẩm nhiều hơn 1 lỗi.</a:t>
                </a:r>
              </a:p>
            </p:txBody>
          </p:sp>
        </mc:Choice>
        <mc:Fallback xmlns="">
          <p:sp>
            <p:nvSpPr>
              <p:cNvPr id="23" name="Rectangle 22"/>
              <p:cNvSpPr>
                <a:spLocks noRot="1" noChangeAspect="1" noMove="1" noResize="1" noEditPoints="1" noAdjustHandles="1" noChangeArrowheads="1" noChangeShapeType="1" noTextEdit="1"/>
              </p:cNvSpPr>
              <p:nvPr/>
            </p:nvSpPr>
            <p:spPr>
              <a:xfrm>
                <a:off x="581006" y="3584793"/>
                <a:ext cx="17097396" cy="6740307"/>
              </a:xfrm>
              <a:prstGeom prst="rect">
                <a:avLst/>
              </a:prstGeom>
              <a:blipFill>
                <a:blip r:embed="rId6"/>
                <a:stretch>
                  <a:fillRect l="-1070" r="-1070" b="-904"/>
                </a:stretch>
              </a:blipFill>
            </p:spPr>
            <p:txBody>
              <a:bodyPr/>
              <a:lstStyle/>
              <a:p>
                <a:r>
                  <a:rPr lang="en-US">
                    <a:noFill/>
                  </a:rPr>
                  <a:t> </a:t>
                </a:r>
              </a:p>
            </p:txBody>
          </p:sp>
        </mc:Fallback>
      </mc:AlternateContent>
      <p:grpSp>
        <p:nvGrpSpPr>
          <p:cNvPr id="11" name="Group 10"/>
          <p:cNvGrpSpPr/>
          <p:nvPr/>
        </p:nvGrpSpPr>
        <p:grpSpPr>
          <a:xfrm>
            <a:off x="609600" y="251174"/>
            <a:ext cx="17068801" cy="1920526"/>
            <a:chOff x="2070842" y="1896244"/>
            <a:chExt cx="16694485" cy="1920526"/>
          </a:xfrm>
        </p:grpSpPr>
        <p:sp>
          <p:nvSpPr>
            <p:cNvPr id="12" name="Horizontal Scroll 11"/>
            <p:cNvSpPr/>
            <p:nvPr/>
          </p:nvSpPr>
          <p:spPr>
            <a:xfrm>
              <a:off x="2139778" y="1939200"/>
              <a:ext cx="2241462"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Ví dụ </a:t>
              </a:r>
              <a:r>
                <a:rPr kumimoji="0" lang="en-US" sz="37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US"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070842" y="1896244"/>
              <a:ext cx="16694485" cy="1920526"/>
            </a:xfrm>
            <a:prstGeom prst="rect">
              <a:avLst/>
            </a:prstGeom>
            <a:noFill/>
          </p:spPr>
          <p:txBody>
            <a:bodyPr wrap="square" rtlCol="0">
              <a:spAutoFit/>
            </a:bodyPr>
            <a:lstStyle/>
            <a:p>
              <a:pPr lvl="0" algn="just">
                <a:lnSpc>
                  <a:spcPct val="165000"/>
                </a:lnSpc>
                <a:defRPr/>
              </a:pPr>
              <a:r>
                <a:rPr lang="en-US" sz="3600" smtClean="0">
                  <a:solidFill>
                    <a:prstClr val="black"/>
                  </a:solidFill>
                  <a:latin typeface="Arial" panose="020B0604020202020204" pitchFamily="34" charset="0"/>
                  <a:cs typeface="Arial" panose="020B0604020202020204" pitchFamily="34" charset="0"/>
                </a:rPr>
                <a:t>                   </a:t>
              </a:r>
              <a:r>
                <a:rPr lang="vi-VN" sz="3600" smtClean="0">
                  <a:solidFill>
                    <a:prstClr val="black"/>
                  </a:solidFill>
                  <a:latin typeface="Arial" panose="020B0604020202020204" pitchFamily="34" charset="0"/>
                  <a:cs typeface="Arial" panose="020B0604020202020204" pitchFamily="34" charset="0"/>
                </a:rPr>
                <a:t>Một </a:t>
              </a:r>
              <a:r>
                <a:rPr lang="vi-VN" sz="3600">
                  <a:solidFill>
                    <a:prstClr val="black"/>
                  </a:solidFill>
                  <a:latin typeface="Arial" panose="020B0604020202020204" pitchFamily="34" charset="0"/>
                  <a:cs typeface="Arial" panose="020B0604020202020204" pitchFamily="34" charset="0"/>
                </a:rPr>
                <a:t>nhà máy sản xuất linh kiện điện tử, kiểm tra chất lượng của 100 sản phẩm. Kết quả được ghi trong bảng sau</a:t>
              </a:r>
              <a:r>
                <a:rPr lang="vi-VN" sz="3600" smtClean="0">
                  <a:solidFill>
                    <a:prstClr val="black"/>
                  </a:solidFill>
                  <a:latin typeface="Arial" panose="020B0604020202020204" pitchFamily="34" charset="0"/>
                  <a:cs typeface="Arial" panose="020B0604020202020204" pitchFamily="34" charset="0"/>
                </a:rPr>
                <a:t>:</a:t>
              </a:r>
              <a:endParaRPr lang="vi-VN" sz="3600">
                <a:solidFill>
                  <a:prstClr val="black"/>
                </a:solidFill>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7"/>
          <a:stretch>
            <a:fillRect/>
          </a:stretch>
        </p:blipFill>
        <p:spPr>
          <a:xfrm rot="16651028">
            <a:off x="16312987" y="7634759"/>
            <a:ext cx="2419383" cy="2287304"/>
          </a:xfrm>
          <a:prstGeom prst="rect">
            <a:avLst/>
          </a:prstGeom>
        </p:spPr>
      </p:pic>
      <p:pic>
        <p:nvPicPr>
          <p:cNvPr id="15" name="Picture 14"/>
          <p:cNvPicPr>
            <a:picLocks noChangeAspect="1"/>
          </p:cNvPicPr>
          <p:nvPr/>
        </p:nvPicPr>
        <p:blipFill>
          <a:blip r:embed="rId8">
            <a:duotone>
              <a:prstClr val="black"/>
              <a:srgbClr val="DA7075">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8">
            <a:duotone>
              <a:prstClr val="black"/>
              <a:srgbClr val="DA7075">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17713554" y="3205570"/>
            <a:ext cx="422046" cy="413930"/>
          </a:xfrm>
          <a:prstGeom prst="rect">
            <a:avLst/>
          </a:prstGeom>
          <a:ln>
            <a:noFill/>
          </a:ln>
        </p:spPr>
      </p:pic>
      <p:graphicFrame>
        <p:nvGraphicFramePr>
          <p:cNvPr id="4" name="Table 3"/>
          <p:cNvGraphicFramePr>
            <a:graphicFrameLocks noGrp="1"/>
          </p:cNvGraphicFramePr>
          <p:nvPr>
            <p:extLst>
              <p:ext uri="{D42A27DB-BD31-4B8C-83A1-F6EECF244321}">
                <p14:modId xmlns:p14="http://schemas.microsoft.com/office/powerpoint/2010/main" val="935479253"/>
              </p:ext>
            </p:extLst>
          </p:nvPr>
        </p:nvGraphicFramePr>
        <p:xfrm>
          <a:off x="3048000" y="2324100"/>
          <a:ext cx="12192000" cy="1219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87170053"/>
                    </a:ext>
                  </a:extLst>
                </a:gridCol>
                <a:gridCol w="3048000">
                  <a:extLst>
                    <a:ext uri="{9D8B030D-6E8A-4147-A177-3AD203B41FA5}">
                      <a16:colId xmlns:a16="http://schemas.microsoft.com/office/drawing/2014/main" val="1204472904"/>
                    </a:ext>
                  </a:extLst>
                </a:gridCol>
                <a:gridCol w="3048000">
                  <a:extLst>
                    <a:ext uri="{9D8B030D-6E8A-4147-A177-3AD203B41FA5}">
                      <a16:colId xmlns:a16="http://schemas.microsoft.com/office/drawing/2014/main" val="2462690899"/>
                    </a:ext>
                  </a:extLst>
                </a:gridCol>
                <a:gridCol w="3048000">
                  <a:extLst>
                    <a:ext uri="{9D8B030D-6E8A-4147-A177-3AD203B41FA5}">
                      <a16:colId xmlns:a16="http://schemas.microsoft.com/office/drawing/2014/main" val="3199374583"/>
                    </a:ext>
                  </a:extLst>
                </a:gridCol>
              </a:tblGrid>
              <a:tr h="370840">
                <a:tc>
                  <a:txBody>
                    <a:bodyPr/>
                    <a:lstStyle/>
                    <a:p>
                      <a:pPr algn="ctr"/>
                      <a:r>
                        <a:rPr lang="en-US" sz="3400" b="0" smtClean="0">
                          <a:solidFill>
                            <a:schemeClr val="tx1"/>
                          </a:solidFill>
                          <a:latin typeface="Arial" panose="020B0604020202020204" pitchFamily="34" charset="0"/>
                          <a:cs typeface="Arial" panose="020B0604020202020204" pitchFamily="34" charset="0"/>
                        </a:rPr>
                        <a:t>Số</a:t>
                      </a:r>
                      <a:r>
                        <a:rPr lang="en-US" sz="3400" b="0" baseline="0" smtClean="0">
                          <a:solidFill>
                            <a:schemeClr val="tx1"/>
                          </a:solidFill>
                          <a:latin typeface="Arial" panose="020B0604020202020204" pitchFamily="34" charset="0"/>
                          <a:cs typeface="Arial" panose="020B0604020202020204" pitchFamily="34" charset="0"/>
                        </a:rPr>
                        <a:t> lỗi</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0</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1</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&gt;1</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691812"/>
                  </a:ext>
                </a:extLst>
              </a:tr>
              <a:tr h="370840">
                <a:tc>
                  <a:txBody>
                    <a:bodyPr/>
                    <a:lstStyle/>
                    <a:p>
                      <a:pPr algn="ctr"/>
                      <a:r>
                        <a:rPr lang="en-US" sz="3400" b="0" smtClean="0">
                          <a:solidFill>
                            <a:schemeClr val="tx1"/>
                          </a:solidFill>
                          <a:latin typeface="Arial" panose="020B0604020202020204" pitchFamily="34" charset="0"/>
                          <a:cs typeface="Arial" panose="020B0604020202020204" pitchFamily="34" charset="0"/>
                        </a:rPr>
                        <a:t>Số</a:t>
                      </a:r>
                      <a:r>
                        <a:rPr lang="en-US" sz="3400" b="0" baseline="0" smtClean="0">
                          <a:solidFill>
                            <a:schemeClr val="tx1"/>
                          </a:solidFill>
                          <a:latin typeface="Arial" panose="020B0604020202020204" pitchFamily="34" charset="0"/>
                          <a:cs typeface="Arial" panose="020B0604020202020204" pitchFamily="34" charset="0"/>
                        </a:rPr>
                        <a:t> sản phẩm</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62</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35</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3</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697780"/>
                  </a:ext>
                </a:extLst>
              </a:tr>
            </a:tbl>
          </a:graphicData>
        </a:graphic>
      </p:graphicFrame>
    </p:spTree>
    <p:extLst>
      <p:ext uri="{BB962C8B-B14F-4D97-AF65-F5344CB8AC3E}">
        <p14:creationId xmlns:p14="http://schemas.microsoft.com/office/powerpoint/2010/main" val="3186539908"/>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22" name="Rectangle 21"/>
          <p:cNvSpPr/>
          <p:nvPr/>
        </p:nvSpPr>
        <p:spPr>
          <a:xfrm>
            <a:off x="1600200" y="519380"/>
            <a:ext cx="1212190"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1F497D"/>
                </a:solidFill>
                <a:effectLst/>
                <a:uLnTx/>
                <a:uFillTx/>
                <a:cs typeface="Arial" panose="020B0604020202020204" pitchFamily="34" charset="0"/>
              </a:rPr>
              <a:t>Giải</a:t>
            </a:r>
            <a:r>
              <a:rPr kumimoji="0" lang="en-US" sz="3700" b="1" i="1" u="sng" strike="noStrike" kern="1200" cap="none" spc="0" normalizeH="0" baseline="0" noProof="0" smtClean="0">
                <a:ln>
                  <a:noFill/>
                </a:ln>
                <a:solidFill>
                  <a:srgbClr val="1F497D"/>
                </a:solidFill>
                <a:effectLst/>
                <a:uLnTx/>
                <a:uFillTx/>
                <a:cs typeface="Arial" panose="020B0604020202020204" pitchFamily="34" charset="0"/>
              </a:rPr>
              <a:t>:</a:t>
            </a:r>
            <a:endParaRPr kumimoji="0" lang="en-US" sz="3700" b="1" i="1" u="sng" strike="noStrike" kern="1200" cap="none" spc="0" normalizeH="0" baseline="0" noProof="0">
              <a:ln>
                <a:noFill/>
              </a:ln>
              <a:solidFill>
                <a:srgbClr val="1F497D"/>
              </a:solidFill>
              <a:effectLst/>
              <a:uLnTx/>
              <a:uFillTx/>
              <a:cs typeface="Arial" panose="020B0604020202020204" pitchFamily="34" charset="0"/>
            </a:endParaRPr>
          </a:p>
        </p:txBody>
      </p:sp>
      <p:pic>
        <p:nvPicPr>
          <p:cNvPr id="3" name="Picture 2"/>
          <p:cNvPicPr>
            <a:picLocks noChangeAspect="1"/>
          </p:cNvPicPr>
          <p:nvPr/>
        </p:nvPicPr>
        <p:blipFill>
          <a:blip r:embed="rId2"/>
          <a:stretch>
            <a:fillRect/>
          </a:stretch>
        </p:blipFill>
        <p:spPr>
          <a:xfrm rot="16651028">
            <a:off x="16446650" y="7711127"/>
            <a:ext cx="2419383" cy="2287304"/>
          </a:xfrm>
          <a:prstGeom prst="rect">
            <a:avLst/>
          </a:prstGeom>
        </p:spPr>
      </p:pic>
      <p:pic>
        <p:nvPicPr>
          <p:cNvPr id="15" name="Picture 14"/>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7566573" y="511639"/>
            <a:ext cx="422046" cy="413930"/>
          </a:xfrm>
          <a:prstGeom prst="rect">
            <a:avLst/>
          </a:prstGeom>
          <a:ln>
            <a:noFill/>
          </a:ln>
        </p:spPr>
      </p:pic>
      <mc:AlternateContent xmlns:mc="http://schemas.openxmlformats.org/markup-compatibility/2006" xmlns:a14="http://schemas.microsoft.com/office/drawing/2010/main">
        <mc:Choice Requires="a14">
          <p:sp>
            <p:nvSpPr>
              <p:cNvPr id="2" name="Rectangle 1"/>
              <p:cNvSpPr/>
              <p:nvPr/>
            </p:nvSpPr>
            <p:spPr>
              <a:xfrm>
                <a:off x="1600200" y="1445555"/>
                <a:ext cx="15230681" cy="8498545"/>
              </a:xfrm>
              <a:prstGeom prst="rect">
                <a:avLst/>
              </a:prstGeom>
            </p:spPr>
            <p:txBody>
              <a:bodyPr wrap="square">
                <a:spAutoFit/>
              </a:bodyPr>
              <a:lstStyle/>
              <a:p>
                <a:pPr algn="just">
                  <a:lnSpc>
                    <a:spcPct val="150000"/>
                  </a:lnSpc>
                  <a:spcAft>
                    <a:spcPts val="500"/>
                  </a:spcAft>
                </a:pPr>
                <a:r>
                  <a:rPr lang="vi-VN" sz="3700" smtClean="0">
                    <a:cs typeface="Arial" panose="020B0604020202020204" pitchFamily="34" charset="0"/>
                  </a:rPr>
                  <a:t>a) Xác suất thực nghiệm của các biến cố </a:t>
                </a:r>
                <a14:m>
                  <m:oMath xmlns:m="http://schemas.openxmlformats.org/officeDocument/2006/math">
                    <m:r>
                      <a:rPr lang="vi-VN" sz="3700" i="1" smtClean="0">
                        <a:latin typeface="Cambria Math" panose="02040503050406030204" pitchFamily="18" charset="0"/>
                        <a:cs typeface="Arial" panose="020B0604020202020204" pitchFamily="34" charset="0"/>
                      </a:rPr>
                      <m:t>𝐴</m:t>
                    </m:r>
                    <m:r>
                      <a:rPr lang="vi-VN" sz="3700" i="1" smtClean="0">
                        <a:latin typeface="Cambria Math" panose="02040503050406030204" pitchFamily="18" charset="0"/>
                        <a:cs typeface="Arial" panose="020B0604020202020204" pitchFamily="34" charset="0"/>
                      </a:rPr>
                      <m:t>, </m:t>
                    </m:r>
                    <m:r>
                      <a:rPr lang="vi-VN" sz="3700" i="1" smtClean="0">
                        <a:latin typeface="Cambria Math" panose="02040503050406030204" pitchFamily="18" charset="0"/>
                        <a:cs typeface="Arial" panose="020B0604020202020204" pitchFamily="34" charset="0"/>
                      </a:rPr>
                      <m:t>𝐵</m:t>
                    </m:r>
                  </m:oMath>
                </a14:m>
                <a:r>
                  <a:rPr lang="vi-VN" sz="3700">
                    <a:cs typeface="Arial" panose="020B0604020202020204" pitchFamily="34" charset="0"/>
                  </a:rPr>
                  <a:t> và </a:t>
                </a:r>
                <a14:m>
                  <m:oMath xmlns:m="http://schemas.openxmlformats.org/officeDocument/2006/math">
                    <m:r>
                      <a:rPr lang="vi-VN" sz="3700" i="1" smtClean="0">
                        <a:latin typeface="Cambria Math" panose="02040503050406030204" pitchFamily="18" charset="0"/>
                        <a:cs typeface="Arial" panose="020B0604020202020204" pitchFamily="34" charset="0"/>
                      </a:rPr>
                      <m:t>𝐶</m:t>
                    </m:r>
                  </m:oMath>
                </a14:m>
                <a:r>
                  <a:rPr lang="vi-VN" sz="3700">
                    <a:cs typeface="Arial" panose="020B0604020202020204" pitchFamily="34" charset="0"/>
                  </a:rPr>
                  <a:t> tương ứng là</a:t>
                </a:r>
              </a:p>
              <a:p>
                <a:pPr algn="ctr">
                  <a:lnSpc>
                    <a:spcPct val="150000"/>
                  </a:lnSpc>
                  <a:spcAft>
                    <a:spcPts val="500"/>
                  </a:spcAft>
                </a:pPr>
                <a14:m>
                  <m:oMath xmlns:m="http://schemas.openxmlformats.org/officeDocument/2006/math">
                    <m:f>
                      <m:fPr>
                        <m:ctrlPr>
                          <a:rPr lang="en-US" sz="370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62</m:t>
                        </m:r>
                      </m:num>
                      <m:den>
                        <m:r>
                          <a:rPr lang="en-US" sz="3700" b="0" i="1" smtClean="0">
                            <a:latin typeface="Cambria Math" panose="02040503050406030204" pitchFamily="18" charset="0"/>
                            <a:cs typeface="Arial" panose="020B0604020202020204" pitchFamily="34" charset="0"/>
                          </a:rPr>
                          <m:t>100</m:t>
                        </m:r>
                      </m:den>
                    </m:f>
                    <m:r>
                      <a:rPr lang="en-US" sz="3700" b="0" i="1" smtClean="0">
                        <a:latin typeface="Cambria Math" panose="02040503050406030204" pitchFamily="18" charset="0"/>
                        <a:cs typeface="Arial" panose="020B0604020202020204" pitchFamily="34" charset="0"/>
                      </a:rPr>
                      <m:t>=0,62;   </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35</m:t>
                        </m:r>
                      </m:num>
                      <m:den>
                        <m:r>
                          <a:rPr lang="en-US" sz="3700" b="0" i="1" smtClean="0">
                            <a:latin typeface="Cambria Math" panose="02040503050406030204" pitchFamily="18" charset="0"/>
                            <a:cs typeface="Arial" panose="020B0604020202020204" pitchFamily="34" charset="0"/>
                          </a:rPr>
                          <m:t>100</m:t>
                        </m:r>
                      </m:den>
                    </m:f>
                    <m:r>
                      <a:rPr lang="en-US" sz="3700" b="0" i="1" smtClean="0">
                        <a:latin typeface="Cambria Math" panose="02040503050406030204" pitchFamily="18" charset="0"/>
                        <a:cs typeface="Arial" panose="020B0604020202020204" pitchFamily="34" charset="0"/>
                      </a:rPr>
                      <m:t>=0,35 </m:t>
                    </m:r>
                    <m:r>
                      <m:rPr>
                        <m:sty m:val="p"/>
                      </m:rPr>
                      <a:rPr lang="en-US" sz="3700" b="0" i="0" smtClean="0">
                        <a:latin typeface="Cambria Math" panose="02040503050406030204" pitchFamily="18" charset="0"/>
                        <a:cs typeface="Arial" panose="020B0604020202020204" pitchFamily="34" charset="0"/>
                      </a:rPr>
                      <m:t>v</m:t>
                    </m:r>
                    <m:r>
                      <a:rPr lang="en-US" sz="3700" b="0" i="0" smtClean="0">
                        <a:latin typeface="Cambria Math" panose="02040503050406030204" pitchFamily="18" charset="0"/>
                        <a:cs typeface="Arial" panose="020B0604020202020204" pitchFamily="34" charset="0"/>
                      </a:rPr>
                      <m:t>à</m:t>
                    </m:r>
                    <m:r>
                      <a:rPr lang="en-US" sz="3700" b="0" i="1" smtClean="0">
                        <a:latin typeface="Cambria Math" panose="02040503050406030204" pitchFamily="18" charset="0"/>
                        <a:cs typeface="Arial" panose="020B0604020202020204" pitchFamily="34" charset="0"/>
                      </a:rPr>
                      <m:t>  </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3</m:t>
                        </m:r>
                      </m:num>
                      <m:den>
                        <m:r>
                          <a:rPr lang="en-US" sz="3700" b="0" i="1" smtClean="0">
                            <a:latin typeface="Cambria Math" panose="02040503050406030204" pitchFamily="18" charset="0"/>
                            <a:cs typeface="Arial" panose="020B0604020202020204" pitchFamily="34" charset="0"/>
                          </a:rPr>
                          <m:t>100</m:t>
                        </m:r>
                      </m:den>
                    </m:f>
                    <m:r>
                      <a:rPr lang="en-US" sz="3700" b="0" i="1" smtClean="0">
                        <a:latin typeface="Cambria Math" panose="02040503050406030204" pitchFamily="18" charset="0"/>
                        <a:cs typeface="Arial" panose="020B0604020202020204" pitchFamily="34" charset="0"/>
                      </a:rPr>
                      <m:t>=0,03</m:t>
                    </m:r>
                  </m:oMath>
                </a14:m>
                <a:r>
                  <a:rPr lang="en-US" sz="3700" smtClean="0">
                    <a:cs typeface="Arial" panose="020B0604020202020204" pitchFamily="34" charset="0"/>
                  </a:rPr>
                  <a:t> </a:t>
                </a:r>
              </a:p>
              <a:p>
                <a:pPr algn="just">
                  <a:lnSpc>
                    <a:spcPct val="150000"/>
                  </a:lnSpc>
                  <a:spcAft>
                    <a:spcPts val="500"/>
                  </a:spcAft>
                </a:pPr>
                <a:r>
                  <a:rPr lang="vi-VN" sz="3700" smtClean="0">
                    <a:cs typeface="Arial" panose="020B0604020202020204" pitchFamily="34" charset="0"/>
                  </a:rPr>
                  <a:t>Vậy </a:t>
                </a:r>
                <a:r>
                  <a:rPr lang="vi-VN" sz="3700">
                    <a:cs typeface="Arial" panose="020B0604020202020204" pitchFamily="34" charset="0"/>
                  </a:rPr>
                  <a:t>ta có các ước lượng sau: </a:t>
                </a:r>
                <a14:m>
                  <m:oMath xmlns:m="http://schemas.openxmlformats.org/officeDocument/2006/math">
                    <m:r>
                      <a:rPr lang="vi-VN" sz="3700" i="1" smtClean="0">
                        <a:latin typeface="Cambria Math" panose="02040503050406030204" pitchFamily="18" charset="0"/>
                        <a:cs typeface="Arial" panose="020B0604020202020204" pitchFamily="34" charset="0"/>
                      </a:rPr>
                      <m:t>𝑃</m:t>
                    </m:r>
                    <m:r>
                      <a:rPr lang="vi-VN" sz="370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𝐴</m:t>
                    </m:r>
                    <m:r>
                      <a:rPr lang="vi-VN" sz="3700" i="1" smtClean="0">
                        <a:latin typeface="Cambria Math" panose="02040503050406030204" pitchFamily="18" charset="0"/>
                        <a:cs typeface="Arial" panose="020B0604020202020204" pitchFamily="34" charset="0"/>
                      </a:rPr>
                      <m:t>)≈0,62; </m:t>
                    </m:r>
                    <m:r>
                      <a:rPr lang="vi-VN" sz="3700" i="1" smtClean="0">
                        <a:latin typeface="Cambria Math" panose="02040503050406030204" pitchFamily="18" charset="0"/>
                        <a:cs typeface="Arial" panose="020B0604020202020204" pitchFamily="34" charset="0"/>
                      </a:rPr>
                      <m:t>𝑃</m:t>
                    </m:r>
                    <m:r>
                      <a:rPr lang="vi-VN" sz="370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𝐵</m:t>
                    </m:r>
                    <m:r>
                      <a:rPr lang="vi-VN" sz="3700" i="1" smtClean="0">
                        <a:latin typeface="Cambria Math" panose="02040503050406030204" pitchFamily="18" charset="0"/>
                        <a:cs typeface="Arial" panose="020B0604020202020204" pitchFamily="34" charset="0"/>
                      </a:rPr>
                      <m:t>)≈0,35; </m:t>
                    </m:r>
                    <m:r>
                      <a:rPr lang="vi-VN" sz="3700" i="1" smtClean="0">
                        <a:latin typeface="Cambria Math" panose="02040503050406030204" pitchFamily="18" charset="0"/>
                        <a:cs typeface="Arial" panose="020B0604020202020204" pitchFamily="34" charset="0"/>
                      </a:rPr>
                      <m:t>𝑃</m:t>
                    </m:r>
                    <m:r>
                      <a:rPr lang="vi-VN" sz="370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𝐶</m:t>
                    </m:r>
                    <m:r>
                      <a:rPr lang="vi-VN" sz="3700" i="1" smtClean="0">
                        <a:latin typeface="Cambria Math" panose="02040503050406030204" pitchFamily="18" charset="0"/>
                        <a:cs typeface="Arial" panose="020B0604020202020204" pitchFamily="34" charset="0"/>
                      </a:rPr>
                      <m:t>)≈0,03.</m:t>
                    </m:r>
                  </m:oMath>
                </a14:m>
                <a:endParaRPr lang="en-US" sz="3700" smtClean="0">
                  <a:cs typeface="Arial" panose="020B0604020202020204" pitchFamily="34" charset="0"/>
                </a:endParaRPr>
              </a:p>
              <a:p>
                <a:pPr algn="just">
                  <a:lnSpc>
                    <a:spcPct val="150000"/>
                  </a:lnSpc>
                  <a:spcAft>
                    <a:spcPts val="500"/>
                  </a:spcAft>
                </a:pPr>
                <a:r>
                  <a:rPr lang="vi-VN" sz="3700">
                    <a:cs typeface="Arial" panose="020B0604020202020204" pitchFamily="34" charset="0"/>
                  </a:rPr>
                  <a:t>b) Khi kiểm tra 120 sản phẩm khác.</a:t>
                </a:r>
              </a:p>
              <a:p>
                <a:pPr algn="just">
                  <a:lnSpc>
                    <a:spcPct val="150000"/>
                  </a:lnSpc>
                  <a:spcAft>
                    <a:spcPts val="500"/>
                  </a:spcAft>
                </a:pPr>
                <a:r>
                  <a:rPr lang="vi-VN" sz="3700">
                    <a:cs typeface="Arial" panose="020B0604020202020204" pitchFamily="34" charset="0"/>
                  </a:rPr>
                  <a:t>• Gọi </a:t>
                </a:r>
                <a14:m>
                  <m:oMath xmlns:m="http://schemas.openxmlformats.org/officeDocument/2006/math">
                    <m:r>
                      <a:rPr lang="vi-VN" sz="3700" i="1" smtClean="0">
                        <a:latin typeface="Cambria Math" panose="02040503050406030204" pitchFamily="18" charset="0"/>
                        <a:cs typeface="Arial" panose="020B0604020202020204" pitchFamily="34" charset="0"/>
                      </a:rPr>
                      <m:t>𝑘</m:t>
                    </m:r>
                  </m:oMath>
                </a14:m>
                <a:r>
                  <a:rPr lang="vi-VN" sz="3700">
                    <a:cs typeface="Arial" panose="020B0604020202020204" pitchFamily="34" charset="0"/>
                  </a:rPr>
                  <a:t> là số sản phẩm không có lỗi. </a:t>
                </a:r>
                <a:r>
                  <a:rPr lang="vi-VN" sz="3700" smtClean="0">
                    <a:cs typeface="Arial" panose="020B0604020202020204" pitchFamily="34" charset="0"/>
                  </a:rPr>
                  <a:t>Ta </a:t>
                </a:r>
                <a:r>
                  <a:rPr lang="vi-VN" sz="3700">
                    <a:cs typeface="Arial" panose="020B0604020202020204" pitchFamily="34" charset="0"/>
                  </a:rPr>
                  <a:t>có </a:t>
                </a:r>
                <a14:m>
                  <m:oMath xmlns:m="http://schemas.openxmlformats.org/officeDocument/2006/math">
                    <m:r>
                      <a:rPr lang="vi-VN" sz="3700" i="1" smtClean="0">
                        <a:latin typeface="Cambria Math" panose="02040503050406030204" pitchFamily="18" charset="0"/>
                        <a:cs typeface="Arial" panose="020B0604020202020204" pitchFamily="34" charset="0"/>
                      </a:rPr>
                      <m:t>𝑃</m:t>
                    </m:r>
                    <m:d>
                      <m:dPr>
                        <m:ctrlPr>
                          <a:rPr lang="vi-VN" sz="3700" i="1" smtClean="0">
                            <a:latin typeface="Cambria Math" panose="02040503050406030204" pitchFamily="18" charset="0"/>
                            <a:cs typeface="Arial" panose="020B0604020202020204" pitchFamily="34" charset="0"/>
                          </a:rPr>
                        </m:ctrlPr>
                      </m:dPr>
                      <m:e>
                        <m:r>
                          <a:rPr lang="vi-VN" sz="3700" i="1" smtClean="0">
                            <a:latin typeface="Cambria Math" panose="02040503050406030204" pitchFamily="18" charset="0"/>
                            <a:cs typeface="Arial" panose="020B0604020202020204" pitchFamily="34" charset="0"/>
                          </a:rPr>
                          <m:t>𝐴</m:t>
                        </m:r>
                      </m:e>
                    </m:d>
                    <m:r>
                      <a:rPr lang="vi-VN" sz="3700" i="1">
                        <a:latin typeface="Cambria Math" panose="02040503050406030204" pitchFamily="18" charset="0"/>
                        <a:ea typeface="Cambria Math" panose="02040503050406030204" pitchFamily="18" charset="0"/>
                        <a:cs typeface="Arial" panose="020B0604020202020204" pitchFamily="34" charset="0"/>
                      </a:rPr>
                      <m:t>≈</m:t>
                    </m:r>
                    <m:f>
                      <m:fPr>
                        <m:ctrlPr>
                          <a:rPr lang="vi-VN" sz="370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𝑘</m:t>
                        </m:r>
                      </m:num>
                      <m:den>
                        <m:r>
                          <a:rPr lang="en-US" sz="3700" b="0" i="1" smtClean="0">
                            <a:latin typeface="Cambria Math" panose="02040503050406030204" pitchFamily="18" charset="0"/>
                            <a:cs typeface="Arial" panose="020B0604020202020204" pitchFamily="34" charset="0"/>
                          </a:rPr>
                          <m:t>120</m:t>
                        </m:r>
                      </m:den>
                    </m:f>
                    <m:r>
                      <a:rPr lang="en-US" sz="3700" b="0" i="1" smtClean="0">
                        <a:latin typeface="Cambria Math" panose="02040503050406030204" pitchFamily="18" charset="0"/>
                        <a:cs typeface="Arial" panose="020B0604020202020204" pitchFamily="34" charset="0"/>
                      </a:rPr>
                      <m:t>.</m:t>
                    </m:r>
                  </m:oMath>
                </a14:m>
                <a:endParaRPr lang="vi-VN" sz="3700">
                  <a:cs typeface="Arial" panose="020B0604020202020204" pitchFamily="34" charset="0"/>
                </a:endParaRPr>
              </a:p>
              <a:p>
                <a:pPr algn="just">
                  <a:lnSpc>
                    <a:spcPct val="150000"/>
                  </a:lnSpc>
                  <a:spcAft>
                    <a:spcPts val="500"/>
                  </a:spcAft>
                </a:pPr>
                <a:r>
                  <a:rPr lang="vi-VN" sz="3700" smtClean="0">
                    <a:cs typeface="Arial" panose="020B0604020202020204" pitchFamily="34" charset="0"/>
                  </a:rPr>
                  <a:t>Thay </a:t>
                </a:r>
                <a:r>
                  <a:rPr lang="vi-VN" sz="3700">
                    <a:cs typeface="Arial" panose="020B0604020202020204" pitchFamily="34" charset="0"/>
                  </a:rPr>
                  <a:t>giá trị ước lượng của </a:t>
                </a:r>
                <a14:m>
                  <m:oMath xmlns:m="http://schemas.openxmlformats.org/officeDocument/2006/math">
                    <m:r>
                      <a:rPr lang="vi-VN" sz="3700" i="1" smtClean="0">
                        <a:latin typeface="Cambria Math" panose="02040503050406030204" pitchFamily="18" charset="0"/>
                        <a:cs typeface="Arial" panose="020B0604020202020204" pitchFamily="34" charset="0"/>
                      </a:rPr>
                      <m:t>𝑃</m:t>
                    </m:r>
                    <m:r>
                      <a:rPr lang="vi-VN" sz="370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𝐴</m:t>
                    </m:r>
                    <m:r>
                      <a:rPr lang="vi-VN" sz="3700" i="1" smtClean="0">
                        <a:latin typeface="Cambria Math" panose="02040503050406030204" pitchFamily="18" charset="0"/>
                        <a:cs typeface="Arial" panose="020B0604020202020204" pitchFamily="34" charset="0"/>
                      </a:rPr>
                      <m:t>)</m:t>
                    </m:r>
                  </m:oMath>
                </a14:m>
                <a:r>
                  <a:rPr lang="vi-VN" sz="3700">
                    <a:cs typeface="Arial" panose="020B0604020202020204" pitchFamily="34" charset="0"/>
                  </a:rPr>
                  <a:t> ở trên, ta được</a:t>
                </a:r>
              </a:p>
              <a:p>
                <a:pPr algn="ctr">
                  <a:lnSpc>
                    <a:spcPct val="150000"/>
                  </a:lnSpc>
                  <a:spcAft>
                    <a:spcPts val="500"/>
                  </a:spcAft>
                </a:pPr>
                <a14:m>
                  <m:oMath xmlns:m="http://schemas.openxmlformats.org/officeDocument/2006/math">
                    <m:f>
                      <m:fPr>
                        <m:ctrlPr>
                          <a:rPr lang="vi-VN"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𝑘</m:t>
                        </m:r>
                      </m:num>
                      <m:den>
                        <m:r>
                          <a:rPr lang="en-US" sz="3700" i="1">
                            <a:latin typeface="Cambria Math" panose="02040503050406030204" pitchFamily="18" charset="0"/>
                            <a:cs typeface="Arial" panose="020B0604020202020204" pitchFamily="34" charset="0"/>
                          </a:rPr>
                          <m:t>120</m:t>
                        </m:r>
                      </m:den>
                    </m:f>
                    <m:r>
                      <a:rPr lang="vi-VN" sz="3700" i="1">
                        <a:latin typeface="Cambria Math" panose="02040503050406030204" pitchFamily="18" charset="0"/>
                        <a:ea typeface="Cambria Math" panose="02040503050406030204" pitchFamily="18" charset="0"/>
                        <a:cs typeface="Arial" panose="020B0604020202020204" pitchFamily="34" charset="0"/>
                      </a:rPr>
                      <m:t>≈</m:t>
                    </m:r>
                    <m:r>
                      <a:rPr lang="vi-VN" sz="3700" i="1">
                        <a:latin typeface="Cambria Math" panose="02040503050406030204" pitchFamily="18" charset="0"/>
                        <a:cs typeface="Arial" panose="020B0604020202020204" pitchFamily="34" charset="0"/>
                      </a:rPr>
                      <m:t>0,62</m:t>
                    </m:r>
                    <m:r>
                      <a:rPr lang="en-US" sz="3700" b="0" i="1" smtClean="0">
                        <a:latin typeface="Cambria Math" panose="02040503050406030204" pitchFamily="18" charset="0"/>
                        <a:cs typeface="Arial" panose="020B0604020202020204" pitchFamily="34" charset="0"/>
                      </a:rPr>
                      <m:t>.</m:t>
                    </m:r>
                  </m:oMath>
                </a14:m>
                <a:r>
                  <a:rPr lang="en-US" sz="3700" smtClean="0">
                    <a:cs typeface="Arial" panose="020B0604020202020204" pitchFamily="34" charset="0"/>
                  </a:rPr>
                  <a:t> </a:t>
                </a:r>
                <a:r>
                  <a:rPr lang="vi-VN" sz="3700">
                    <a:cs typeface="Arial" panose="020B0604020202020204" pitchFamily="34" charset="0"/>
                  </a:rPr>
                  <a:t>Suy ra </a:t>
                </a:r>
                <a14:m>
                  <m:oMath xmlns:m="http://schemas.openxmlformats.org/officeDocument/2006/math">
                    <m:r>
                      <a:rPr lang="vi-VN" sz="3700" i="1" smtClean="0">
                        <a:latin typeface="Cambria Math" panose="02040503050406030204" pitchFamily="18" charset="0"/>
                        <a:cs typeface="Arial" panose="020B0604020202020204" pitchFamily="34" charset="0"/>
                      </a:rPr>
                      <m:t>𝑘</m:t>
                    </m:r>
                    <m:r>
                      <a:rPr lang="vi-VN" sz="3700" i="1" smtClean="0">
                        <a:latin typeface="Cambria Math" panose="02040503050406030204" pitchFamily="18" charset="0"/>
                        <a:ea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120 </m:t>
                    </m:r>
                    <m:r>
                      <a:rPr lang="en-US" sz="3700" b="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0,62 = 74,4.</m:t>
                    </m:r>
                  </m:oMath>
                </a14:m>
                <a:endParaRPr lang="vi-VN" sz="3700">
                  <a:cs typeface="Arial" panose="020B0604020202020204" pitchFamily="34" charset="0"/>
                </a:endParaRPr>
              </a:p>
              <a:p>
                <a:pPr algn="just">
                  <a:lnSpc>
                    <a:spcPct val="150000"/>
                  </a:lnSpc>
                  <a:spcAft>
                    <a:spcPts val="500"/>
                  </a:spcAft>
                </a:pPr>
                <a:r>
                  <a:rPr lang="vi-VN" sz="3700" smtClean="0">
                    <a:cs typeface="Arial" panose="020B0604020202020204" pitchFamily="34" charset="0"/>
                  </a:rPr>
                  <a:t>Vậy </a:t>
                </a:r>
                <a:r>
                  <a:rPr lang="vi-VN" sz="3700">
                    <a:cs typeface="Arial" panose="020B0604020202020204" pitchFamily="34" charset="0"/>
                  </a:rPr>
                  <a:t>có khoảng </a:t>
                </a:r>
                <a14:m>
                  <m:oMath xmlns:m="http://schemas.openxmlformats.org/officeDocument/2006/math">
                    <m:r>
                      <a:rPr lang="vi-VN" sz="3700" i="1">
                        <a:latin typeface="Cambria Math" panose="02040503050406030204" pitchFamily="18" charset="0"/>
                        <a:cs typeface="Arial" panose="020B0604020202020204" pitchFamily="34" charset="0"/>
                      </a:rPr>
                      <m:t>74</m:t>
                    </m:r>
                  </m:oMath>
                </a14:m>
                <a:r>
                  <a:rPr lang="vi-VN" sz="3700">
                    <a:cs typeface="Arial" panose="020B0604020202020204" pitchFamily="34" charset="0"/>
                  </a:rPr>
                  <a:t> sản phẩm không có lỗi</a:t>
                </a:r>
                <a:r>
                  <a:rPr lang="vi-VN" sz="3700" smtClean="0">
                    <a:cs typeface="Arial" panose="020B0604020202020204" pitchFamily="34" charset="0"/>
                  </a:rPr>
                  <a:t>.</a:t>
                </a:r>
                <a:endParaRPr lang="vi-VN" sz="370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00200" y="1445555"/>
                <a:ext cx="15230681" cy="8498545"/>
              </a:xfrm>
              <a:prstGeom prst="rect">
                <a:avLst/>
              </a:prstGeom>
              <a:blipFill>
                <a:blip r:embed="rId6"/>
                <a:stretch>
                  <a:fillRect l="-1281" b="-574"/>
                </a:stretch>
              </a:blipFill>
            </p:spPr>
            <p:txBody>
              <a:bodyPr/>
              <a:lstStyle/>
              <a:p>
                <a:r>
                  <a:rPr lang="en-US">
                    <a:noFill/>
                  </a:rPr>
                  <a:t> </a:t>
                </a:r>
              </a:p>
            </p:txBody>
          </p:sp>
        </mc:Fallback>
      </mc:AlternateContent>
    </p:spTree>
    <p:extLst>
      <p:ext uri="{BB962C8B-B14F-4D97-AF65-F5344CB8AC3E}">
        <p14:creationId xmlns:p14="http://schemas.microsoft.com/office/powerpoint/2010/main" val="2078685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17" name="Rectangle 16"/>
          <p:cNvSpPr/>
          <p:nvPr/>
        </p:nvSpPr>
        <p:spPr>
          <a:xfrm>
            <a:off x="5327145" y="190500"/>
            <a:ext cx="5137945" cy="1655710"/>
          </a:xfrm>
          <a:prstGeom prst="rect">
            <a:avLst/>
          </a:prstGeom>
        </p:spPr>
        <p:txBody>
          <a:bodyPr wrap="none">
            <a:spAutoFit/>
          </a:bodyPr>
          <a:lstStyle/>
          <a:p>
            <a:pPr lvl="0" algn="ctr">
              <a:lnSpc>
                <a:spcPts val="13999"/>
              </a:lnSpc>
            </a:pPr>
            <a:r>
              <a:rPr lang="vi-VN" sz="6600" b="1">
                <a:solidFill>
                  <a:srgbClr val="C00000"/>
                </a:solidFill>
              </a:rPr>
              <a:t>KHỞI ĐỘNG</a:t>
            </a:r>
            <a:endParaRPr lang="en-US" sz="6600" b="1" dirty="0">
              <a:solidFill>
                <a:srgbClr val="C00000"/>
              </a:solidFill>
            </a:endParaRPr>
          </a:p>
        </p:txBody>
      </p:sp>
      <p:sp>
        <p:nvSpPr>
          <p:cNvPr id="18" name="Rectangle 17"/>
          <p:cNvSpPr/>
          <p:nvPr/>
        </p:nvSpPr>
        <p:spPr>
          <a:xfrm>
            <a:off x="468089" y="2247900"/>
            <a:ext cx="14856058" cy="19389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4000" smtClean="0">
                <a:ea typeface="Calibri" panose="020F0502020204030204" pitchFamily="34" charset="0"/>
                <a:cs typeface="Arial" panose="020B0604020202020204" pitchFamily="34" charset="0"/>
              </a:rPr>
              <a:t>H</a:t>
            </a:r>
            <a:r>
              <a:rPr lang="en-US" sz="4000">
                <a:latin typeface="Arial" panose="020B0604020202020204" pitchFamily="34" charset="0"/>
                <a:ea typeface="Calibri" panose="020F0502020204030204" pitchFamily="34" charset="0"/>
                <a:cs typeface="Arial" panose="020B0604020202020204" pitchFamily="34" charset="0"/>
              </a:rPr>
              <a:t>ì</a:t>
            </a:r>
            <a:r>
              <a:rPr lang="vi-VN" sz="4000" smtClean="0">
                <a:ea typeface="Calibri" panose="020F0502020204030204" pitchFamily="34" charset="0"/>
                <a:cs typeface="Arial" panose="020B0604020202020204" pitchFamily="34" charset="0"/>
              </a:rPr>
              <a:t>nh </a:t>
            </a:r>
            <a:r>
              <a:rPr lang="vi-VN" sz="4000">
                <a:ea typeface="Calibri" panose="020F0502020204030204" pitchFamily="34" charset="0"/>
                <a:cs typeface="Arial" panose="020B0604020202020204" pitchFamily="34" charset="0"/>
              </a:rPr>
              <a:t>8.4 là cảnh tắc đường ở đường Nguyễn Trãi (Hà Nội) vào giờ cao điểm buổi chiều, từ khoảng 17 giờ 30 phút đến 18 giờ. </a:t>
            </a:r>
            <a:endParaRPr lang="en-US" sz="400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2"/>
          <a:stretch>
            <a:fillRect/>
          </a:stretch>
        </p:blipFill>
        <p:spPr>
          <a:xfrm>
            <a:off x="8686800" y="4370614"/>
            <a:ext cx="6446272" cy="4141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Rectangle 26"/>
          <p:cNvSpPr/>
          <p:nvPr/>
        </p:nvSpPr>
        <p:spPr>
          <a:xfrm>
            <a:off x="468089" y="4211240"/>
            <a:ext cx="7756071" cy="3785652"/>
          </a:xfrm>
          <a:prstGeom prst="rect">
            <a:avLst/>
          </a:prstGeom>
        </p:spPr>
        <p:txBody>
          <a:bodyPr wrap="square">
            <a:spAutoFit/>
          </a:bodyPr>
          <a:lstStyle/>
          <a:p>
            <a:pPr lvl="0" algn="just">
              <a:lnSpc>
                <a:spcPct val="150000"/>
              </a:lnSpc>
            </a:pPr>
            <a:r>
              <a:rPr lang="vi-VN" sz="4000">
                <a:solidFill>
                  <a:prstClr val="black"/>
                </a:solidFill>
                <a:ea typeface="Calibri" panose="020F0502020204030204" pitchFamily="34" charset="0"/>
                <a:cs typeface="Arial" panose="020B0604020202020204" pitchFamily="34" charset="0"/>
              </a:rPr>
              <a:t>Liệu ta có thể tính được xác suất của biến cố “Tắc đường vào giờ cao điểm buổi chiều ở Nguyễn Trãi” </a:t>
            </a:r>
            <a:r>
              <a:rPr lang="vi-VN" sz="4000" smtClean="0">
                <a:solidFill>
                  <a:prstClr val="black"/>
                </a:solidFill>
                <a:ea typeface="Calibri" panose="020F0502020204030204" pitchFamily="34" charset="0"/>
                <a:cs typeface="Arial" panose="020B0604020202020204" pitchFamily="34" charset="0"/>
              </a:rPr>
              <a:t>h</a:t>
            </a: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a</a:t>
            </a:r>
            <a:r>
              <a:rPr lang="vi-VN" sz="4000" smtClean="0">
                <a:solidFill>
                  <a:prstClr val="black"/>
                </a:solidFill>
                <a:ea typeface="Calibri" panose="020F0502020204030204" pitchFamily="34" charset="0"/>
                <a:cs typeface="Arial" panose="020B0604020202020204" pitchFamily="34" charset="0"/>
              </a:rPr>
              <a:t>y </a:t>
            </a:r>
            <a:r>
              <a:rPr lang="vi-VN" sz="4000">
                <a:solidFill>
                  <a:prstClr val="black"/>
                </a:solidFill>
                <a:ea typeface="Calibri" panose="020F0502020204030204" pitchFamily="34" charset="0"/>
                <a:cs typeface="Arial" panose="020B0604020202020204" pitchFamily="34" charset="0"/>
              </a:rPr>
              <a:t>không?</a:t>
            </a:r>
            <a:endParaRPr lang="en-US" sz="4000">
              <a:solidFill>
                <a:prstClr val="black"/>
              </a:solidFill>
              <a:latin typeface="Arial" panose="020B0604020202020204" pitchFamily="34" charset="0"/>
              <a:cs typeface="Arial" panose="020B0604020202020204" pitchFamily="34" charset="0"/>
            </a:endParaRPr>
          </a:p>
        </p:txBody>
      </p:sp>
      <p:grpSp>
        <p:nvGrpSpPr>
          <p:cNvPr id="33" name="Group 32"/>
          <p:cNvGrpSpPr/>
          <p:nvPr/>
        </p:nvGrpSpPr>
        <p:grpSpPr>
          <a:xfrm>
            <a:off x="15925800" y="-61206"/>
            <a:ext cx="7474775" cy="12684022"/>
            <a:chOff x="14502875" y="-190500"/>
            <a:chExt cx="7474775" cy="12684022"/>
          </a:xfrm>
        </p:grpSpPr>
        <p:grpSp>
          <p:nvGrpSpPr>
            <p:cNvPr id="28" name="Group 2"/>
            <p:cNvGrpSpPr/>
            <p:nvPr/>
          </p:nvGrpSpPr>
          <p:grpSpPr>
            <a:xfrm>
              <a:off x="14502875" y="-190500"/>
              <a:ext cx="7474775" cy="10638154"/>
              <a:chOff x="0" y="0"/>
              <a:chExt cx="1968665" cy="2801818"/>
            </a:xfrm>
          </p:grpSpPr>
          <p:sp>
            <p:nvSpPr>
              <p:cNvPr id="29" name="Freeform 3"/>
              <p:cNvSpPr/>
              <p:nvPr/>
            </p:nvSpPr>
            <p:spPr>
              <a:xfrm>
                <a:off x="0" y="0"/>
                <a:ext cx="1968665" cy="2801819"/>
              </a:xfrm>
              <a:custGeom>
                <a:avLst/>
                <a:gdLst/>
                <a:ahLst/>
                <a:cxnLst/>
                <a:rect l="l" t="t" r="r" b="b"/>
                <a:pathLst>
                  <a:path w="1968665" h="2801819">
                    <a:moveTo>
                      <a:pt x="0" y="0"/>
                    </a:moveTo>
                    <a:lnTo>
                      <a:pt x="1968665" y="0"/>
                    </a:lnTo>
                    <a:lnTo>
                      <a:pt x="1968665" y="2801819"/>
                    </a:lnTo>
                    <a:lnTo>
                      <a:pt x="0" y="2801819"/>
                    </a:lnTo>
                    <a:close/>
                  </a:path>
                </a:pathLst>
              </a:custGeom>
              <a:solidFill>
                <a:srgbClr val="F3D0D2"/>
              </a:solidFill>
            </p:spPr>
          </p:sp>
          <p:sp>
            <p:nvSpPr>
              <p:cNvPr id="30" name="TextBox 4"/>
              <p:cNvSpPr txBox="1"/>
              <p:nvPr/>
            </p:nvSpPr>
            <p:spPr>
              <a:xfrm>
                <a:off x="0" y="-38100"/>
                <a:ext cx="1968665" cy="2839918"/>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6"/>
            <p:cNvSpPr/>
            <p:nvPr/>
          </p:nvSpPr>
          <p:spPr>
            <a:xfrm>
              <a:off x="14597201" y="125182"/>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2" name="Freeform 6"/>
            <p:cNvSpPr/>
            <p:nvPr/>
          </p:nvSpPr>
          <p:spPr>
            <a:xfrm>
              <a:off x="14605145" y="6309352"/>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pic>
        <p:nvPicPr>
          <p:cNvPr id="34" name="Picture 33"/>
          <p:cNvPicPr>
            <a:picLocks noChangeAspect="1"/>
          </p:cNvPicPr>
          <p:nvPr/>
        </p:nvPicPr>
        <p:blipFill>
          <a:blip r:embed="rId5"/>
          <a:stretch>
            <a:fillRect/>
          </a:stretch>
        </p:blipFill>
        <p:spPr>
          <a:xfrm>
            <a:off x="3536137" y="8877300"/>
            <a:ext cx="1619973" cy="866686"/>
          </a:xfrm>
          <a:prstGeom prst="rect">
            <a:avLst/>
          </a:prstGeom>
        </p:spPr>
      </p:pic>
      <p:pic>
        <p:nvPicPr>
          <p:cNvPr id="35" name="Picture 34"/>
          <p:cNvPicPr>
            <a:picLocks noChangeAspect="1"/>
          </p:cNvPicPr>
          <p:nvPr/>
        </p:nvPicPr>
        <p:blipFill>
          <a:blip r:embed="rId6"/>
          <a:stretch>
            <a:fillRect/>
          </a:stretch>
        </p:blipFill>
        <p:spPr>
          <a:xfrm>
            <a:off x="15324147" y="647700"/>
            <a:ext cx="914479" cy="914479"/>
          </a:xfrm>
          <a:prstGeom prst="rect">
            <a:avLst/>
          </a:prstGeom>
        </p:spPr>
      </p:pic>
    </p:spTree>
    <p:extLst>
      <p:ext uri="{BB962C8B-B14F-4D97-AF65-F5344CB8AC3E}">
        <p14:creationId xmlns:p14="http://schemas.microsoft.com/office/powerpoint/2010/main" val="92674214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6651028">
            <a:off x="16446650" y="7711127"/>
            <a:ext cx="2419383" cy="2287304"/>
          </a:xfrm>
          <a:prstGeom prst="rect">
            <a:avLst/>
          </a:prstGeom>
        </p:spPr>
      </p:pic>
      <p:pic>
        <p:nvPicPr>
          <p:cNvPr id="15" name="Picture 14"/>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7566573" y="511639"/>
            <a:ext cx="422046" cy="413930"/>
          </a:xfrm>
          <a:prstGeom prst="rect">
            <a:avLst/>
          </a:prstGeom>
          <a:ln>
            <a:noFill/>
          </a:ln>
        </p:spPr>
      </p:pic>
      <mc:AlternateContent xmlns:mc="http://schemas.openxmlformats.org/markup-compatibility/2006" xmlns:a14="http://schemas.microsoft.com/office/drawing/2010/main">
        <mc:Choice Requires="a14">
          <p:sp>
            <p:nvSpPr>
              <p:cNvPr id="2" name="Rectangle 1"/>
              <p:cNvSpPr/>
              <p:nvPr/>
            </p:nvSpPr>
            <p:spPr>
              <a:xfrm>
                <a:off x="2219119" y="1257300"/>
                <a:ext cx="14630400" cy="8600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500"/>
                  </a:spcAft>
                  <a:buClrTx/>
                  <a:buSzTx/>
                  <a:buFontTx/>
                  <a:buNone/>
                  <a:tabLst/>
                  <a:defRPr/>
                </a:pP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 </a:t>
                </a: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Gọi </a:t>
                </a:r>
                <a14:m>
                  <m:oMath xmlns:m="http://schemas.openxmlformats.org/officeDocument/2006/math">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h</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là số sản phẩm có đúng 1 lỗi.</a:t>
                </a:r>
              </a:p>
              <a:p>
                <a:pPr lvl="0" algn="just">
                  <a:lnSpc>
                    <a:spcPct val="150000"/>
                  </a:lnSpc>
                  <a:spcAft>
                    <a:spcPts val="500"/>
                  </a:spcAft>
                </a:pPr>
                <a:r>
                  <a:rPr lang="vi-VN" sz="3700">
                    <a:solidFill>
                      <a:prstClr val="black"/>
                    </a:solidFill>
                    <a:cs typeface="Arial" panose="020B0604020202020204" pitchFamily="34" charset="0"/>
                  </a:rPr>
                  <a:t>Ta có </a:t>
                </a:r>
                <a14:m>
                  <m:oMath xmlns:m="http://schemas.openxmlformats.org/officeDocument/2006/math">
                    <m:r>
                      <a:rPr lang="vi-VN" sz="3700" i="1">
                        <a:solidFill>
                          <a:prstClr val="black"/>
                        </a:solidFill>
                        <a:latin typeface="Cambria Math" panose="02040503050406030204" pitchFamily="18" charset="0"/>
                        <a:cs typeface="Arial" panose="020B0604020202020204" pitchFamily="34" charset="0"/>
                      </a:rPr>
                      <m:t>𝑃</m:t>
                    </m:r>
                    <m:d>
                      <m:dPr>
                        <m:ctrlPr>
                          <a:rPr lang="vi-VN" sz="3700" i="1">
                            <a:solidFill>
                              <a:prstClr val="black"/>
                            </a:solidFill>
                            <a:latin typeface="Cambria Math" panose="02040503050406030204" pitchFamily="18" charset="0"/>
                            <a:cs typeface="Arial" panose="020B0604020202020204" pitchFamily="34" charset="0"/>
                          </a:rPr>
                        </m:ctrlPr>
                      </m:dPr>
                      <m:e>
                        <m:r>
                          <a:rPr lang="en-US" sz="3700" b="0" i="1" smtClean="0">
                            <a:solidFill>
                              <a:prstClr val="black"/>
                            </a:solidFill>
                            <a:latin typeface="Cambria Math" panose="02040503050406030204" pitchFamily="18" charset="0"/>
                            <a:cs typeface="Arial" panose="020B0604020202020204" pitchFamily="34" charset="0"/>
                          </a:rPr>
                          <m:t>𝐵</m:t>
                        </m:r>
                      </m:e>
                    </m:d>
                    <m:r>
                      <a:rPr lang="vi-VN" sz="3700" i="1">
                        <a:latin typeface="Cambria Math" panose="02040503050406030204" pitchFamily="18" charset="0"/>
                        <a:ea typeface="Cambria Math" panose="02040503050406030204" pitchFamily="18" charset="0"/>
                        <a:cs typeface="Arial" panose="020B0604020202020204" pitchFamily="34" charset="0"/>
                      </a:rPr>
                      <m:t>≈</m:t>
                    </m:r>
                    <m:f>
                      <m:fPr>
                        <m:ctrlPr>
                          <a:rPr lang="vi-VN" sz="3700" i="1">
                            <a:solidFill>
                              <a:prstClr val="black"/>
                            </a:solidFill>
                            <a:latin typeface="Cambria Math" panose="02040503050406030204" pitchFamily="18" charset="0"/>
                            <a:cs typeface="Arial" panose="020B0604020202020204" pitchFamily="34" charset="0"/>
                          </a:rPr>
                        </m:ctrlPr>
                      </m:fPr>
                      <m:num>
                        <m:r>
                          <a:rPr lang="en-US" sz="3700" b="0" i="1" smtClean="0">
                            <a:solidFill>
                              <a:prstClr val="black"/>
                            </a:solidFill>
                            <a:latin typeface="Cambria Math" panose="02040503050406030204" pitchFamily="18" charset="0"/>
                            <a:cs typeface="Arial" panose="020B0604020202020204" pitchFamily="34" charset="0"/>
                          </a:rPr>
                          <m:t>h</m:t>
                        </m:r>
                      </m:num>
                      <m:den>
                        <m:r>
                          <a:rPr lang="en-US" sz="3700" i="1">
                            <a:solidFill>
                              <a:prstClr val="black"/>
                            </a:solidFill>
                            <a:latin typeface="Cambria Math" panose="02040503050406030204" pitchFamily="18" charset="0"/>
                            <a:cs typeface="Arial" panose="020B0604020202020204" pitchFamily="34" charset="0"/>
                          </a:rPr>
                          <m:t>120</m:t>
                        </m:r>
                      </m:den>
                    </m:f>
                    <m:r>
                      <a:rPr lang="en-US" sz="3700" i="1">
                        <a:solidFill>
                          <a:prstClr val="black"/>
                        </a:solidFill>
                        <a:latin typeface="Cambria Math" panose="02040503050406030204" pitchFamily="18" charset="0"/>
                        <a:cs typeface="Arial" panose="020B0604020202020204" pitchFamily="34" charset="0"/>
                      </a:rPr>
                      <m:t>.</m:t>
                    </m:r>
                  </m:oMath>
                </a14:m>
                <a:r>
                  <a:rPr lang="en-US" sz="3700" smtClean="0">
                    <a:solidFill>
                      <a:prstClr val="black"/>
                    </a:solidFill>
                    <a:cs typeface="Arial" panose="020B0604020202020204" pitchFamily="34" charset="0"/>
                  </a:rPr>
                  <a:t> </a:t>
                </a:r>
                <a:r>
                  <a:rPr lang="vi-VN" sz="3700">
                    <a:solidFill>
                      <a:prstClr val="black"/>
                    </a:solidFill>
                    <a:cs typeface="Arial" panose="020B0604020202020204" pitchFamily="34" charset="0"/>
                  </a:rPr>
                  <a:t>Thay giá trị ước lượng của </a:t>
                </a:r>
                <a14:m>
                  <m:oMath xmlns:m="http://schemas.openxmlformats.org/officeDocument/2006/math">
                    <m:r>
                      <a:rPr lang="vi-VN" sz="3700" i="1">
                        <a:solidFill>
                          <a:prstClr val="black"/>
                        </a:solidFill>
                        <a:latin typeface="Cambria Math" panose="02040503050406030204" pitchFamily="18" charset="0"/>
                        <a:cs typeface="Arial" panose="020B0604020202020204" pitchFamily="34" charset="0"/>
                      </a:rPr>
                      <m:t>𝑃</m:t>
                    </m:r>
                    <m:r>
                      <a:rPr lang="vi-VN" sz="3700" i="1">
                        <a:solidFill>
                          <a:prstClr val="black"/>
                        </a:solidFill>
                        <a:latin typeface="Cambria Math" panose="02040503050406030204" pitchFamily="18" charset="0"/>
                        <a:cs typeface="Arial" panose="020B0604020202020204" pitchFamily="34" charset="0"/>
                      </a:rPr>
                      <m:t>(</m:t>
                    </m:r>
                    <m:r>
                      <a:rPr lang="en-US" sz="3700" b="0" i="1" smtClean="0">
                        <a:solidFill>
                          <a:prstClr val="black"/>
                        </a:solidFill>
                        <a:latin typeface="Cambria Math" panose="02040503050406030204" pitchFamily="18" charset="0"/>
                        <a:cs typeface="Arial" panose="020B0604020202020204" pitchFamily="34" charset="0"/>
                      </a:rPr>
                      <m:t>𝐵</m:t>
                    </m:r>
                    <m:r>
                      <a:rPr lang="vi-VN" sz="3700" i="1">
                        <a:solidFill>
                          <a:prstClr val="black"/>
                        </a:solidFill>
                        <a:latin typeface="Cambria Math" panose="02040503050406030204" pitchFamily="18" charset="0"/>
                        <a:cs typeface="Arial" panose="020B0604020202020204" pitchFamily="34" charset="0"/>
                      </a:rPr>
                      <m:t>)</m:t>
                    </m:r>
                  </m:oMath>
                </a14:m>
                <a:r>
                  <a:rPr lang="vi-VN" sz="3700">
                    <a:solidFill>
                      <a:prstClr val="black"/>
                    </a:solidFill>
                    <a:cs typeface="Arial" panose="020B0604020202020204" pitchFamily="34" charset="0"/>
                  </a:rPr>
                  <a:t> ở trên, ta được</a:t>
                </a:r>
              </a:p>
              <a:p>
                <a:pPr lvl="0" algn="ctr">
                  <a:lnSpc>
                    <a:spcPct val="150000"/>
                  </a:lnSpc>
                  <a:spcAft>
                    <a:spcPts val="500"/>
                  </a:spcAft>
                </a:pPr>
                <a14:m>
                  <m:oMath xmlns:m="http://schemas.openxmlformats.org/officeDocument/2006/math">
                    <m:f>
                      <m:fPr>
                        <m:ctrlPr>
                          <a:rPr lang="vi-VN" sz="3700" i="1">
                            <a:solidFill>
                              <a:prstClr val="black"/>
                            </a:solidFill>
                            <a:latin typeface="Cambria Math" panose="02040503050406030204" pitchFamily="18" charset="0"/>
                            <a:cs typeface="Arial" panose="020B0604020202020204" pitchFamily="34" charset="0"/>
                          </a:rPr>
                        </m:ctrlPr>
                      </m:fPr>
                      <m:num>
                        <m:r>
                          <a:rPr lang="en-US" sz="3700" i="1">
                            <a:solidFill>
                              <a:prstClr val="black"/>
                            </a:solidFill>
                            <a:latin typeface="Cambria Math" panose="02040503050406030204" pitchFamily="18" charset="0"/>
                            <a:cs typeface="Arial" panose="020B0604020202020204" pitchFamily="34" charset="0"/>
                          </a:rPr>
                          <m:t>h</m:t>
                        </m:r>
                      </m:num>
                      <m:den>
                        <m:r>
                          <a:rPr lang="en-US" sz="3700" i="1">
                            <a:solidFill>
                              <a:prstClr val="black"/>
                            </a:solidFill>
                            <a:latin typeface="Cambria Math" panose="02040503050406030204" pitchFamily="18" charset="0"/>
                            <a:cs typeface="Arial" panose="020B0604020202020204" pitchFamily="34" charset="0"/>
                          </a:rPr>
                          <m:t>120</m:t>
                        </m:r>
                      </m:den>
                    </m:f>
                    <m:r>
                      <a:rPr lang="vi-VN" sz="37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0,</m:t>
                    </m:r>
                    <m:r>
                      <a:rPr lang="en-US" sz="3700" b="0" i="1" smtClean="0">
                        <a:solidFill>
                          <a:prstClr val="black"/>
                        </a:solidFill>
                        <a:latin typeface="Cambria Math" panose="02040503050406030204" pitchFamily="18" charset="0"/>
                        <a:cs typeface="Arial" panose="020B0604020202020204" pitchFamily="34" charset="0"/>
                      </a:rPr>
                      <m:t>35</m:t>
                    </m:r>
                    <m:r>
                      <a:rPr lang="en-US" sz="3700" i="1">
                        <a:solidFill>
                          <a:prstClr val="black"/>
                        </a:solidFill>
                        <a:latin typeface="Cambria Math" panose="02040503050406030204" pitchFamily="18" charset="0"/>
                        <a:cs typeface="Arial" panose="020B0604020202020204" pitchFamily="34" charset="0"/>
                      </a:rPr>
                      <m:t>.</m:t>
                    </m:r>
                  </m:oMath>
                </a14:m>
                <a:r>
                  <a:rPr lang="en-US" sz="3700">
                    <a:solidFill>
                      <a:prstClr val="black"/>
                    </a:solidFill>
                    <a:cs typeface="Arial" panose="020B0604020202020204" pitchFamily="34" charset="0"/>
                  </a:rPr>
                  <a:t> </a:t>
                </a:r>
                <a:r>
                  <a:rPr lang="vi-VN" sz="3700">
                    <a:solidFill>
                      <a:prstClr val="black"/>
                    </a:solidFill>
                    <a:cs typeface="Arial" panose="020B0604020202020204" pitchFamily="34" charset="0"/>
                  </a:rPr>
                  <a:t>Suy ra </a:t>
                </a:r>
                <a14:m>
                  <m:oMath xmlns:m="http://schemas.openxmlformats.org/officeDocument/2006/math">
                    <m:r>
                      <a:rPr lang="en-US" sz="3700" b="0" i="1" smtClean="0">
                        <a:solidFill>
                          <a:prstClr val="black"/>
                        </a:solidFill>
                        <a:latin typeface="Cambria Math" panose="02040503050406030204" pitchFamily="18" charset="0"/>
                        <a:cs typeface="Arial" panose="020B0604020202020204" pitchFamily="34" charset="0"/>
                      </a:rPr>
                      <m:t>h</m:t>
                    </m:r>
                    <m:r>
                      <a:rPr lang="vi-VN" sz="37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120 </m:t>
                    </m:r>
                    <m:r>
                      <a:rPr lang="en-US" sz="3700" i="1">
                        <a:solidFill>
                          <a:prstClr val="black"/>
                        </a:solidFill>
                        <a:latin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0,</m:t>
                    </m:r>
                    <m:r>
                      <a:rPr lang="en-US" sz="3700" b="0" i="1" smtClean="0">
                        <a:solidFill>
                          <a:prstClr val="black"/>
                        </a:solidFill>
                        <a:latin typeface="Cambria Math" panose="02040503050406030204" pitchFamily="18" charset="0"/>
                        <a:cs typeface="Arial" panose="020B0604020202020204" pitchFamily="34" charset="0"/>
                      </a:rPr>
                      <m:t>35</m:t>
                    </m:r>
                    <m:r>
                      <a:rPr lang="vi-VN" sz="3700" i="1">
                        <a:solidFill>
                          <a:prstClr val="black"/>
                        </a:solidFill>
                        <a:latin typeface="Cambria Math" panose="02040503050406030204" pitchFamily="18" charset="0"/>
                        <a:cs typeface="Arial" panose="020B0604020202020204" pitchFamily="34" charset="0"/>
                      </a:rPr>
                      <m:t> =</m:t>
                    </m:r>
                    <m:r>
                      <a:rPr lang="en-US" sz="3700" b="0" i="1" smtClean="0">
                        <a:solidFill>
                          <a:prstClr val="black"/>
                        </a:solidFill>
                        <a:latin typeface="Cambria Math" panose="02040503050406030204" pitchFamily="18" charset="0"/>
                        <a:cs typeface="Arial" panose="020B0604020202020204" pitchFamily="34" charset="0"/>
                      </a:rPr>
                      <m:t>42</m:t>
                    </m:r>
                    <m:r>
                      <a:rPr lang="vi-VN" sz="3700" i="1">
                        <a:solidFill>
                          <a:prstClr val="black"/>
                        </a:solidFill>
                        <a:latin typeface="Cambria Math" panose="02040503050406030204" pitchFamily="18" charset="0"/>
                        <a:cs typeface="Arial" panose="020B0604020202020204" pitchFamily="34" charset="0"/>
                      </a:rPr>
                      <m:t>.</m:t>
                    </m:r>
                  </m:oMath>
                </a14:m>
                <a:endPar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lvl="0" algn="just">
                  <a:lnSpc>
                    <a:spcPct val="150000"/>
                  </a:lnSpc>
                  <a:spcAft>
                    <a:spcPts val="500"/>
                  </a:spcAft>
                </a:pP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Vậy có khoảng </a:t>
                </a:r>
                <a14:m>
                  <m:oMath xmlns:m="http://schemas.openxmlformats.org/officeDocument/2006/math">
                    <m:r>
                      <a:rPr lang="en-US" sz="3700" i="1">
                        <a:solidFill>
                          <a:prstClr val="black"/>
                        </a:solidFill>
                        <a:latin typeface="Cambria Math" panose="02040503050406030204" pitchFamily="18" charset="0"/>
                        <a:cs typeface="Arial" panose="020B0604020202020204" pitchFamily="34" charset="0"/>
                      </a:rPr>
                      <m:t>42</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sản phẩm có đúng 1 lỗi.</a:t>
                </a:r>
              </a:p>
              <a:p>
                <a:pPr marL="0" marR="0" lvl="0" indent="0" algn="just" defTabSz="914400" rtl="0" eaLnBrk="1" fontAlgn="auto" latinLnBrk="0" hangingPunct="1">
                  <a:lnSpc>
                    <a:spcPct val="150000"/>
                  </a:lnSpc>
                  <a:spcBef>
                    <a:spcPts val="0"/>
                  </a:spcBef>
                  <a:spcAft>
                    <a:spcPts val="500"/>
                  </a:spcAft>
                  <a:buClrTx/>
                  <a:buSzTx/>
                  <a:buFontTx/>
                  <a:buNone/>
                  <a:tabLst/>
                  <a:defRPr/>
                </a:pP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Gọi </a:t>
                </a:r>
                <a14:m>
                  <m:oMath xmlns:m="http://schemas.openxmlformats.org/officeDocument/2006/math">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𝑚</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là số sản phẩm có nhiều hơn 1 lỗi.</a:t>
                </a:r>
              </a:p>
              <a:p>
                <a:pPr lvl="0" algn="just">
                  <a:lnSpc>
                    <a:spcPct val="150000"/>
                  </a:lnSpc>
                  <a:spcAft>
                    <a:spcPts val="500"/>
                  </a:spcAft>
                </a:pP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Ta có </a:t>
                </a:r>
                <a14:m>
                  <m:oMath xmlns:m="http://schemas.openxmlformats.org/officeDocument/2006/math">
                    <m:r>
                      <a:rPr lang="vi-VN" sz="3700" i="1">
                        <a:solidFill>
                          <a:prstClr val="black"/>
                        </a:solidFill>
                        <a:latin typeface="Cambria Math" panose="02040503050406030204" pitchFamily="18" charset="0"/>
                        <a:cs typeface="Arial" panose="020B0604020202020204" pitchFamily="34" charset="0"/>
                      </a:rPr>
                      <m:t>𝑃</m:t>
                    </m:r>
                    <m:d>
                      <m:dPr>
                        <m:ctrlPr>
                          <a:rPr lang="vi-VN" sz="3700" i="1">
                            <a:solidFill>
                              <a:prstClr val="black"/>
                            </a:solidFill>
                            <a:latin typeface="Cambria Math" panose="02040503050406030204" pitchFamily="18" charset="0"/>
                            <a:cs typeface="Arial" panose="020B0604020202020204" pitchFamily="34" charset="0"/>
                          </a:rPr>
                        </m:ctrlPr>
                      </m:dPr>
                      <m:e>
                        <m:r>
                          <a:rPr lang="en-US" sz="3700" b="0" i="1" smtClean="0">
                            <a:solidFill>
                              <a:prstClr val="black"/>
                            </a:solidFill>
                            <a:latin typeface="Cambria Math" panose="02040503050406030204" pitchFamily="18" charset="0"/>
                            <a:cs typeface="Arial" panose="020B0604020202020204" pitchFamily="34" charset="0"/>
                          </a:rPr>
                          <m:t>𝐶</m:t>
                        </m:r>
                      </m:e>
                    </m:d>
                    <m:r>
                      <a:rPr lang="vi-VN" sz="3700" i="1">
                        <a:latin typeface="Cambria Math" panose="02040503050406030204" pitchFamily="18" charset="0"/>
                        <a:ea typeface="Cambria Math" panose="02040503050406030204" pitchFamily="18" charset="0"/>
                        <a:cs typeface="Arial" panose="020B0604020202020204" pitchFamily="34" charset="0"/>
                      </a:rPr>
                      <m:t>≈</m:t>
                    </m:r>
                    <m:f>
                      <m:fPr>
                        <m:ctrlPr>
                          <a:rPr lang="vi-VN" sz="3700" i="1">
                            <a:solidFill>
                              <a:prstClr val="black"/>
                            </a:solidFill>
                            <a:latin typeface="Cambria Math" panose="02040503050406030204" pitchFamily="18" charset="0"/>
                            <a:cs typeface="Arial" panose="020B0604020202020204" pitchFamily="34" charset="0"/>
                          </a:rPr>
                        </m:ctrlPr>
                      </m:fPr>
                      <m:num>
                        <m:r>
                          <a:rPr lang="en-US" sz="3700" b="0" i="1" smtClean="0">
                            <a:solidFill>
                              <a:prstClr val="black"/>
                            </a:solidFill>
                            <a:latin typeface="Cambria Math" panose="02040503050406030204" pitchFamily="18" charset="0"/>
                            <a:cs typeface="Arial" panose="020B0604020202020204" pitchFamily="34" charset="0"/>
                          </a:rPr>
                          <m:t>𝑚</m:t>
                        </m:r>
                      </m:num>
                      <m:den>
                        <m:r>
                          <a:rPr lang="en-US" sz="3700" i="1">
                            <a:solidFill>
                              <a:prstClr val="black"/>
                            </a:solidFill>
                            <a:latin typeface="Cambria Math" panose="02040503050406030204" pitchFamily="18" charset="0"/>
                            <a:cs typeface="Arial" panose="020B0604020202020204" pitchFamily="34" charset="0"/>
                          </a:rPr>
                          <m:t>120</m:t>
                        </m:r>
                      </m:den>
                    </m:f>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Thay giá trị ước lượng của </a:t>
                </a:r>
                <a14:m>
                  <m:oMath xmlns:m="http://schemas.openxmlformats.org/officeDocument/2006/math">
                    <m:r>
                      <a:rPr lang="vi-VN" sz="3700" i="1">
                        <a:solidFill>
                          <a:prstClr val="black"/>
                        </a:solidFill>
                        <a:latin typeface="Cambria Math" panose="02040503050406030204" pitchFamily="18" charset="0"/>
                        <a:cs typeface="Arial" panose="020B0604020202020204" pitchFamily="34" charset="0"/>
                      </a:rPr>
                      <m:t>𝑃</m:t>
                    </m:r>
                    <m:r>
                      <a:rPr lang="vi-VN" sz="3700" i="1">
                        <a:solidFill>
                          <a:prstClr val="black"/>
                        </a:solidFill>
                        <a:latin typeface="Cambria Math" panose="02040503050406030204" pitchFamily="18" charset="0"/>
                        <a:cs typeface="Arial" panose="020B0604020202020204" pitchFamily="34" charset="0"/>
                      </a:rPr>
                      <m:t>(</m:t>
                    </m:r>
                    <m:r>
                      <a:rPr lang="en-US" sz="3700" b="0" i="1" smtClean="0">
                        <a:solidFill>
                          <a:prstClr val="black"/>
                        </a:solidFill>
                        <a:latin typeface="Cambria Math" panose="02040503050406030204" pitchFamily="18" charset="0"/>
                        <a:cs typeface="Arial" panose="020B0604020202020204" pitchFamily="34" charset="0"/>
                      </a:rPr>
                      <m:t>𝐶</m:t>
                    </m:r>
                    <m:r>
                      <a:rPr lang="vi-VN" sz="3700" i="1">
                        <a:solidFill>
                          <a:prstClr val="black"/>
                        </a:solidFill>
                        <a:latin typeface="Cambria Math" panose="02040503050406030204" pitchFamily="18" charset="0"/>
                        <a:cs typeface="Arial" panose="020B0604020202020204" pitchFamily="34" charset="0"/>
                      </a:rPr>
                      <m:t>)</m:t>
                    </m:r>
                  </m:oMath>
                </a14:m>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 ở </a:t>
                </a: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trên, ta được</a:t>
                </a:r>
              </a:p>
              <a:p>
                <a:pPr lvl="0" algn="ctr">
                  <a:lnSpc>
                    <a:spcPct val="150000"/>
                  </a:lnSpc>
                  <a:spcAft>
                    <a:spcPts val="500"/>
                  </a:spcAft>
                </a:pPr>
                <a14:m>
                  <m:oMath xmlns:m="http://schemas.openxmlformats.org/officeDocument/2006/math">
                    <m:f>
                      <m:fPr>
                        <m:ctrlPr>
                          <a:rPr lang="vi-VN" sz="3700" i="1">
                            <a:solidFill>
                              <a:prstClr val="black"/>
                            </a:solidFill>
                            <a:latin typeface="Cambria Math" panose="02040503050406030204" pitchFamily="18" charset="0"/>
                            <a:cs typeface="Arial" panose="020B0604020202020204" pitchFamily="34" charset="0"/>
                          </a:rPr>
                        </m:ctrlPr>
                      </m:fPr>
                      <m:num>
                        <m:r>
                          <a:rPr lang="en-US" sz="3700" b="0" i="1" smtClean="0">
                            <a:solidFill>
                              <a:prstClr val="black"/>
                            </a:solidFill>
                            <a:latin typeface="Cambria Math" panose="02040503050406030204" pitchFamily="18" charset="0"/>
                            <a:cs typeface="Arial" panose="020B0604020202020204" pitchFamily="34" charset="0"/>
                          </a:rPr>
                          <m:t>𝑚</m:t>
                        </m:r>
                      </m:num>
                      <m:den>
                        <m:r>
                          <a:rPr lang="en-US" sz="3700" i="1">
                            <a:solidFill>
                              <a:prstClr val="black"/>
                            </a:solidFill>
                            <a:latin typeface="Cambria Math" panose="02040503050406030204" pitchFamily="18" charset="0"/>
                            <a:cs typeface="Arial" panose="020B0604020202020204" pitchFamily="34" charset="0"/>
                          </a:rPr>
                          <m:t>120</m:t>
                        </m:r>
                      </m:den>
                    </m:f>
                    <m:r>
                      <a:rPr lang="vi-VN" sz="37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0,</m:t>
                    </m:r>
                    <m:r>
                      <a:rPr lang="en-US" sz="3700" b="0" i="1" smtClean="0">
                        <a:solidFill>
                          <a:prstClr val="black"/>
                        </a:solidFill>
                        <a:latin typeface="Cambria Math" panose="02040503050406030204" pitchFamily="18" charset="0"/>
                        <a:cs typeface="Arial" panose="020B0604020202020204" pitchFamily="34" charset="0"/>
                      </a:rPr>
                      <m:t>0</m:t>
                    </m:r>
                    <m:r>
                      <a:rPr lang="en-US" sz="3700" i="1">
                        <a:solidFill>
                          <a:prstClr val="black"/>
                        </a:solidFill>
                        <a:latin typeface="Cambria Math" panose="02040503050406030204" pitchFamily="18" charset="0"/>
                        <a:cs typeface="Arial" panose="020B0604020202020204" pitchFamily="34" charset="0"/>
                      </a:rPr>
                      <m:t>3.</m:t>
                    </m:r>
                  </m:oMath>
                </a14:m>
                <a:r>
                  <a:rPr lang="en-US" sz="3700">
                    <a:solidFill>
                      <a:prstClr val="black"/>
                    </a:solidFill>
                    <a:cs typeface="Arial" panose="020B0604020202020204" pitchFamily="34" charset="0"/>
                  </a:rPr>
                  <a:t> </a:t>
                </a:r>
                <a:r>
                  <a:rPr lang="vi-VN" sz="3700">
                    <a:solidFill>
                      <a:prstClr val="black"/>
                    </a:solidFill>
                    <a:cs typeface="Arial" panose="020B0604020202020204" pitchFamily="34" charset="0"/>
                  </a:rPr>
                  <a:t>Suy ra </a:t>
                </a:r>
                <a14:m>
                  <m:oMath xmlns:m="http://schemas.openxmlformats.org/officeDocument/2006/math">
                    <m:r>
                      <a:rPr lang="en-US" sz="3700" b="0" i="1" smtClean="0">
                        <a:solidFill>
                          <a:prstClr val="black"/>
                        </a:solidFill>
                        <a:latin typeface="Cambria Math" panose="02040503050406030204" pitchFamily="18" charset="0"/>
                        <a:cs typeface="Arial" panose="020B0604020202020204" pitchFamily="34" charset="0"/>
                      </a:rPr>
                      <m:t>𝑚</m:t>
                    </m:r>
                    <m:r>
                      <a:rPr lang="vi-VN" sz="37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120 </m:t>
                    </m:r>
                    <m:r>
                      <a:rPr lang="en-US" sz="3700" i="1">
                        <a:solidFill>
                          <a:prstClr val="black"/>
                        </a:solidFill>
                        <a:latin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0,</m:t>
                    </m:r>
                    <m:r>
                      <a:rPr lang="en-US" sz="3700" b="0" i="1" smtClean="0">
                        <a:solidFill>
                          <a:prstClr val="black"/>
                        </a:solidFill>
                        <a:latin typeface="Cambria Math" panose="02040503050406030204" pitchFamily="18" charset="0"/>
                        <a:cs typeface="Arial" panose="020B0604020202020204" pitchFamily="34" charset="0"/>
                      </a:rPr>
                      <m:t>0</m:t>
                    </m:r>
                    <m:r>
                      <a:rPr lang="en-US" sz="3700" i="1">
                        <a:solidFill>
                          <a:prstClr val="black"/>
                        </a:solidFill>
                        <a:latin typeface="Cambria Math" panose="02040503050406030204" pitchFamily="18" charset="0"/>
                        <a:cs typeface="Arial" panose="020B0604020202020204" pitchFamily="34" charset="0"/>
                      </a:rPr>
                      <m:t>3</m:t>
                    </m:r>
                    <m:r>
                      <a:rPr lang="vi-VN" sz="3700" i="1">
                        <a:solidFill>
                          <a:prstClr val="black"/>
                        </a:solidFill>
                        <a:latin typeface="Cambria Math" panose="02040503050406030204" pitchFamily="18" charset="0"/>
                        <a:cs typeface="Arial" panose="020B0604020202020204" pitchFamily="34" charset="0"/>
                      </a:rPr>
                      <m:t> =</m:t>
                    </m:r>
                    <m:r>
                      <a:rPr lang="en-US" sz="3700" b="0" i="1" smtClean="0">
                        <a:solidFill>
                          <a:prstClr val="black"/>
                        </a:solidFill>
                        <a:latin typeface="Cambria Math" panose="02040503050406030204" pitchFamily="18" charset="0"/>
                        <a:cs typeface="Arial" panose="020B0604020202020204" pitchFamily="34" charset="0"/>
                      </a:rPr>
                      <m:t>3,6</m:t>
                    </m:r>
                    <m:r>
                      <a:rPr lang="vi-VN" sz="3700" i="1">
                        <a:solidFill>
                          <a:prstClr val="black"/>
                        </a:solidFill>
                        <a:latin typeface="Cambria Math" panose="02040503050406030204" pitchFamily="18" charset="0"/>
                        <a:cs typeface="Arial" panose="020B0604020202020204" pitchFamily="34" charset="0"/>
                      </a:rPr>
                      <m:t>.</m:t>
                    </m:r>
                  </m:oMath>
                </a14:m>
                <a:endParaRPr kumimoji="0" lang="en-US" sz="3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a:p>
                <a:pPr lvl="0" algn="just">
                  <a:lnSpc>
                    <a:spcPct val="150000"/>
                  </a:lnSpc>
                  <a:spcAft>
                    <a:spcPts val="500"/>
                  </a:spcAft>
                </a:pP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Vậy có khoảng </a:t>
                </a:r>
                <a14:m>
                  <m:oMath xmlns:m="http://schemas.openxmlformats.org/officeDocument/2006/math">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4</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sản phẩm có nhiều hơn 1 lỗi</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a:t>
                </a:r>
                <a:endPar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219119" y="1257300"/>
                <a:ext cx="14630400" cy="8600816"/>
              </a:xfrm>
              <a:prstGeom prst="rect">
                <a:avLst/>
              </a:prstGeom>
              <a:blipFill>
                <a:blip r:embed="rId5"/>
                <a:stretch>
                  <a:fillRect l="-1292" b="-1772"/>
                </a:stretch>
              </a:blipFill>
            </p:spPr>
            <p:txBody>
              <a:bodyPr/>
              <a:lstStyle/>
              <a:p>
                <a:r>
                  <a:rPr lang="en-US">
                    <a:noFill/>
                  </a:rPr>
                  <a:t> </a:t>
                </a:r>
              </a:p>
            </p:txBody>
          </p:sp>
        </mc:Fallback>
      </mc:AlternateContent>
      <p:sp>
        <p:nvSpPr>
          <p:cNvPr id="7" name="Rectangle 6"/>
          <p:cNvSpPr/>
          <p:nvPr/>
        </p:nvSpPr>
        <p:spPr>
          <a:xfrm>
            <a:off x="1600200" y="519380"/>
            <a:ext cx="1212190"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1F497D"/>
                </a:solidFill>
                <a:effectLst/>
                <a:uLnTx/>
                <a:uFillTx/>
                <a:cs typeface="Arial" panose="020B0604020202020204" pitchFamily="34" charset="0"/>
              </a:rPr>
              <a:t>Giải</a:t>
            </a:r>
            <a:r>
              <a:rPr kumimoji="0" lang="en-US" sz="3700" b="1" i="1" u="sng" strike="noStrike" kern="1200" cap="none" spc="0" normalizeH="0" baseline="0" noProof="0" smtClean="0">
                <a:ln>
                  <a:noFill/>
                </a:ln>
                <a:solidFill>
                  <a:srgbClr val="1F497D"/>
                </a:solidFill>
                <a:effectLst/>
                <a:uLnTx/>
                <a:uFillTx/>
                <a:cs typeface="Arial" panose="020B0604020202020204" pitchFamily="34" charset="0"/>
              </a:rPr>
              <a:t>:</a:t>
            </a:r>
            <a:endParaRPr kumimoji="0" lang="en-US" sz="3700" b="1" i="1" u="sng" strike="noStrike" kern="1200" cap="none" spc="0" normalizeH="0" baseline="0" noProof="0">
              <a:ln>
                <a:noFill/>
              </a:ln>
              <a:solidFill>
                <a:srgbClr val="1F497D"/>
              </a:solidFill>
              <a:effectLst/>
              <a:uLnTx/>
              <a:uFillTx/>
              <a:cs typeface="Arial" panose="020B0604020202020204" pitchFamily="34" charset="0"/>
            </a:endParaRPr>
          </a:p>
        </p:txBody>
      </p:sp>
    </p:spTree>
    <p:extLst>
      <p:ext uri="{BB962C8B-B14F-4D97-AF65-F5344CB8AC3E}">
        <p14:creationId xmlns:p14="http://schemas.microsoft.com/office/powerpoint/2010/main" val="992310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6651028">
            <a:off x="16446650" y="7711127"/>
            <a:ext cx="2419383" cy="2287304"/>
          </a:xfrm>
          <a:prstGeom prst="rect">
            <a:avLst/>
          </a:prstGeom>
        </p:spPr>
      </p:pic>
      <p:pic>
        <p:nvPicPr>
          <p:cNvPr id="15" name="Picture 14"/>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7566573" y="511639"/>
            <a:ext cx="422046" cy="413930"/>
          </a:xfrm>
          <a:prstGeom prst="rect">
            <a:avLst/>
          </a:prstGeom>
          <a:ln>
            <a:noFill/>
          </a:ln>
        </p:spPr>
      </p:pic>
      <p:sp>
        <p:nvSpPr>
          <p:cNvPr id="2" name="Rectangle 1"/>
          <p:cNvSpPr/>
          <p:nvPr/>
        </p:nvSpPr>
        <p:spPr>
          <a:xfrm>
            <a:off x="2514600" y="1714500"/>
            <a:ext cx="13478081" cy="18004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500"/>
              </a:spcAft>
              <a:buClrTx/>
              <a:buSzTx/>
              <a:buFontTx/>
              <a:buNone/>
              <a:tabLst/>
              <a:defRPr/>
            </a:pPr>
            <a:r>
              <a:rPr kumimoji="0" lang="en-US"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Như</a:t>
            </a:r>
            <a:r>
              <a:rPr kumimoji="0" lang="en-US" sz="3700" b="0" i="0" u="none" strike="noStrike" kern="1200" cap="none" spc="0" normalizeH="0" noProof="0" smtClean="0">
                <a:ln>
                  <a:noFill/>
                </a:ln>
                <a:solidFill>
                  <a:prstClr val="black"/>
                </a:solidFill>
                <a:effectLst/>
                <a:uLnTx/>
                <a:uFillTx/>
                <a:latin typeface="Arial" panose="020B0604020202020204" pitchFamily="34" charset="0"/>
                <a:ea typeface="+mn-ea"/>
                <a:cs typeface="Arial" panose="020B0604020202020204" pitchFamily="34" charset="0"/>
              </a:rPr>
              <a:t> vậy, ta dự đoán kết quả khi kiểm tra 120 sản phẩm khác như sau:</a:t>
            </a:r>
            <a:endPar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600200" y="519380"/>
            <a:ext cx="1212190"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7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700" b="1" i="1" u="sng" strike="noStrike" kern="1200" cap="none" spc="0" normalizeH="0" baseline="0" noProof="0">
              <a:ln>
                <a:noFill/>
              </a:ln>
              <a:solidFill>
                <a:srgbClr val="1F497D"/>
              </a:solidFill>
              <a:effectLst/>
              <a:uLnTx/>
              <a:uFillTx/>
              <a:latin typeface="Calibri"/>
              <a:ea typeface="+mn-ea"/>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103056720"/>
              </p:ext>
            </p:extLst>
          </p:nvPr>
        </p:nvGraphicFramePr>
        <p:xfrm>
          <a:off x="3124200" y="4048393"/>
          <a:ext cx="12192000" cy="1905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87170053"/>
                    </a:ext>
                  </a:extLst>
                </a:gridCol>
                <a:gridCol w="3048000">
                  <a:extLst>
                    <a:ext uri="{9D8B030D-6E8A-4147-A177-3AD203B41FA5}">
                      <a16:colId xmlns:a16="http://schemas.microsoft.com/office/drawing/2014/main" val="1204472904"/>
                    </a:ext>
                  </a:extLst>
                </a:gridCol>
                <a:gridCol w="3048000">
                  <a:extLst>
                    <a:ext uri="{9D8B030D-6E8A-4147-A177-3AD203B41FA5}">
                      <a16:colId xmlns:a16="http://schemas.microsoft.com/office/drawing/2014/main" val="2462690899"/>
                    </a:ext>
                  </a:extLst>
                </a:gridCol>
                <a:gridCol w="3048000">
                  <a:extLst>
                    <a:ext uri="{9D8B030D-6E8A-4147-A177-3AD203B41FA5}">
                      <a16:colId xmlns:a16="http://schemas.microsoft.com/office/drawing/2014/main" val="3199374583"/>
                    </a:ext>
                  </a:extLst>
                </a:gridCol>
              </a:tblGrid>
              <a:tr h="952500">
                <a:tc>
                  <a:txBody>
                    <a:bodyPr/>
                    <a:lstStyle/>
                    <a:p>
                      <a:pPr algn="ctr"/>
                      <a:r>
                        <a:rPr lang="en-US" sz="3600" b="0" smtClean="0">
                          <a:solidFill>
                            <a:schemeClr val="tx1"/>
                          </a:solidFill>
                          <a:latin typeface="Arial" panose="020B0604020202020204" pitchFamily="34" charset="0"/>
                          <a:cs typeface="Arial" panose="020B0604020202020204" pitchFamily="34" charset="0"/>
                        </a:rPr>
                        <a:t>Số</a:t>
                      </a:r>
                      <a:r>
                        <a:rPr lang="en-US" sz="3600" b="0" baseline="0" smtClean="0">
                          <a:solidFill>
                            <a:schemeClr val="tx1"/>
                          </a:solidFill>
                          <a:latin typeface="Arial" panose="020B0604020202020204" pitchFamily="34" charset="0"/>
                          <a:cs typeface="Arial" panose="020B0604020202020204" pitchFamily="34" charset="0"/>
                        </a:rPr>
                        <a:t> lỗi</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0</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1</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&gt;1</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691812"/>
                  </a:ext>
                </a:extLst>
              </a:tr>
              <a:tr h="952500">
                <a:tc>
                  <a:txBody>
                    <a:bodyPr/>
                    <a:lstStyle/>
                    <a:p>
                      <a:pPr algn="ctr"/>
                      <a:r>
                        <a:rPr lang="en-US" sz="3600" b="0" smtClean="0">
                          <a:solidFill>
                            <a:schemeClr val="tx1"/>
                          </a:solidFill>
                          <a:latin typeface="Arial" panose="020B0604020202020204" pitchFamily="34" charset="0"/>
                          <a:cs typeface="Arial" panose="020B0604020202020204" pitchFamily="34" charset="0"/>
                        </a:rPr>
                        <a:t>Số</a:t>
                      </a:r>
                      <a:r>
                        <a:rPr lang="en-US" sz="3600" b="0" baseline="0" smtClean="0">
                          <a:solidFill>
                            <a:schemeClr val="tx1"/>
                          </a:solidFill>
                          <a:latin typeface="Arial" panose="020B0604020202020204" pitchFamily="34" charset="0"/>
                          <a:cs typeface="Arial" panose="020B0604020202020204" pitchFamily="34" charset="0"/>
                        </a:rPr>
                        <a:t> sản phẩm</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74</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42</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4</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697780"/>
                  </a:ext>
                </a:extLst>
              </a:tr>
            </a:tbl>
          </a:graphicData>
        </a:graphic>
      </p:graphicFrame>
    </p:spTree>
    <p:extLst>
      <p:ext uri="{BB962C8B-B14F-4D97-AF65-F5344CB8AC3E}">
        <p14:creationId xmlns:p14="http://schemas.microsoft.com/office/powerpoint/2010/main" val="2005627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235242" y="-499160"/>
            <a:ext cx="1752600" cy="10721992"/>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3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Rectangle 9"/>
          <p:cNvSpPr/>
          <p:nvPr/>
        </p:nvSpPr>
        <p:spPr>
          <a:xfrm>
            <a:off x="921245" y="1154366"/>
            <a:ext cx="16992600" cy="1615827"/>
          </a:xfrm>
          <a:prstGeom prst="rect">
            <a:avLst/>
          </a:prstGeom>
        </p:spPr>
        <p:txBody>
          <a:bodyPr wrap="square">
            <a:spAutoFit/>
          </a:bodyPr>
          <a:lstStyle/>
          <a:p>
            <a:pPr lvl="0" algn="just">
              <a:lnSpc>
                <a:spcPct val="150000"/>
              </a:lnSpc>
            </a:pPr>
            <a:r>
              <a:rPr lang="vi-VN" sz="3300">
                <a:solidFill>
                  <a:srgbClr val="000000"/>
                </a:solidFill>
                <a:cs typeface="Arial" panose="020B0604020202020204" pitchFamily="34" charset="0"/>
              </a:rPr>
              <a:t>Thống kê điểm kiểm tra cuối năm môn Toán của một nhóm 100 học sinh lớp 8 được chọn ngẫu nhiên tại ba lớp của trường Trung học cơ sở X, thu được kết quả như bảng sau:</a:t>
            </a:r>
            <a:endParaRPr kumimoji="0" lang="vi-VN" sz="33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6878471" y="246974"/>
            <a:ext cx="501999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LUYỆN TẬP 4</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303279" y="411146"/>
            <a:ext cx="559814" cy="549049"/>
          </a:xfrm>
          <a:prstGeom prst="rect">
            <a:avLst/>
          </a:prstGeom>
          <a:ln>
            <a:noFill/>
          </a:ln>
        </p:spPr>
      </p:pic>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7584358" y="9616925"/>
            <a:ext cx="719684" cy="705845"/>
          </a:xfrm>
          <a:prstGeom prst="rect">
            <a:avLst/>
          </a:prstGeom>
          <a:ln>
            <a:noFill/>
          </a:ln>
        </p:spPr>
      </p:pic>
      <p:graphicFrame>
        <p:nvGraphicFramePr>
          <p:cNvPr id="5" name="Table 4"/>
          <p:cNvGraphicFramePr>
            <a:graphicFrameLocks noGrp="1"/>
          </p:cNvGraphicFramePr>
          <p:nvPr>
            <p:extLst>
              <p:ext uri="{D42A27DB-BD31-4B8C-83A1-F6EECF244321}">
                <p14:modId xmlns:p14="http://schemas.microsoft.com/office/powerpoint/2010/main" val="1666368294"/>
              </p:ext>
            </p:extLst>
          </p:nvPr>
        </p:nvGraphicFramePr>
        <p:xfrm>
          <a:off x="2521444" y="3009900"/>
          <a:ext cx="13792201" cy="1524000"/>
        </p:xfrm>
        <a:graphic>
          <a:graphicData uri="http://schemas.openxmlformats.org/drawingml/2006/table">
            <a:tbl>
              <a:tblPr/>
              <a:tblGrid>
                <a:gridCol w="2942771">
                  <a:extLst>
                    <a:ext uri="{9D8B030D-6E8A-4147-A177-3AD203B41FA5}">
                      <a16:colId xmlns:a16="http://schemas.microsoft.com/office/drawing/2014/main" val="1447250496"/>
                    </a:ext>
                  </a:extLst>
                </a:gridCol>
                <a:gridCol w="1084943">
                  <a:extLst>
                    <a:ext uri="{9D8B030D-6E8A-4147-A177-3AD203B41FA5}">
                      <a16:colId xmlns:a16="http://schemas.microsoft.com/office/drawing/2014/main" val="2441279173"/>
                    </a:ext>
                  </a:extLst>
                </a:gridCol>
                <a:gridCol w="1084943">
                  <a:extLst>
                    <a:ext uri="{9D8B030D-6E8A-4147-A177-3AD203B41FA5}">
                      <a16:colId xmlns:a16="http://schemas.microsoft.com/office/drawing/2014/main" val="2061611018"/>
                    </a:ext>
                  </a:extLst>
                </a:gridCol>
                <a:gridCol w="1084943">
                  <a:extLst>
                    <a:ext uri="{9D8B030D-6E8A-4147-A177-3AD203B41FA5}">
                      <a16:colId xmlns:a16="http://schemas.microsoft.com/office/drawing/2014/main" val="2236339163"/>
                    </a:ext>
                  </a:extLst>
                </a:gridCol>
                <a:gridCol w="1084943">
                  <a:extLst>
                    <a:ext uri="{9D8B030D-6E8A-4147-A177-3AD203B41FA5}">
                      <a16:colId xmlns:a16="http://schemas.microsoft.com/office/drawing/2014/main" val="1403376134"/>
                    </a:ext>
                  </a:extLst>
                </a:gridCol>
                <a:gridCol w="1084943">
                  <a:extLst>
                    <a:ext uri="{9D8B030D-6E8A-4147-A177-3AD203B41FA5}">
                      <a16:colId xmlns:a16="http://schemas.microsoft.com/office/drawing/2014/main" val="2704375347"/>
                    </a:ext>
                  </a:extLst>
                </a:gridCol>
                <a:gridCol w="1084943">
                  <a:extLst>
                    <a:ext uri="{9D8B030D-6E8A-4147-A177-3AD203B41FA5}">
                      <a16:colId xmlns:a16="http://schemas.microsoft.com/office/drawing/2014/main" val="2861786595"/>
                    </a:ext>
                  </a:extLst>
                </a:gridCol>
                <a:gridCol w="1084943">
                  <a:extLst>
                    <a:ext uri="{9D8B030D-6E8A-4147-A177-3AD203B41FA5}">
                      <a16:colId xmlns:a16="http://schemas.microsoft.com/office/drawing/2014/main" val="2433177015"/>
                    </a:ext>
                  </a:extLst>
                </a:gridCol>
                <a:gridCol w="1084943">
                  <a:extLst>
                    <a:ext uri="{9D8B030D-6E8A-4147-A177-3AD203B41FA5}">
                      <a16:colId xmlns:a16="http://schemas.microsoft.com/office/drawing/2014/main" val="3749776023"/>
                    </a:ext>
                  </a:extLst>
                </a:gridCol>
                <a:gridCol w="1084943">
                  <a:extLst>
                    <a:ext uri="{9D8B030D-6E8A-4147-A177-3AD203B41FA5}">
                      <a16:colId xmlns:a16="http://schemas.microsoft.com/office/drawing/2014/main" val="540223807"/>
                    </a:ext>
                  </a:extLst>
                </a:gridCol>
                <a:gridCol w="1084943">
                  <a:extLst>
                    <a:ext uri="{9D8B030D-6E8A-4147-A177-3AD203B41FA5}">
                      <a16:colId xmlns:a16="http://schemas.microsoft.com/office/drawing/2014/main" val="3820387223"/>
                    </a:ext>
                  </a:extLst>
                </a:gridCol>
              </a:tblGrid>
              <a:tr h="762000">
                <a:tc>
                  <a:txBody>
                    <a:bodyPr/>
                    <a:lstStyle/>
                    <a:p>
                      <a:pPr algn="ctr"/>
                      <a:r>
                        <a:rPr lang="en-US" sz="3000">
                          <a:solidFill>
                            <a:srgbClr val="000000"/>
                          </a:solidFill>
                          <a:effectLst/>
                          <a:latin typeface="Arial" panose="020B0604020202020204" pitchFamily="34" charset="0"/>
                          <a:cs typeface="Arial" panose="020B0604020202020204" pitchFamily="34" charset="0"/>
                        </a:rPr>
                        <a:t>Điểm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smtClean="0">
                          <a:solidFill>
                            <a:srgbClr val="000000"/>
                          </a:solidFill>
                          <a:effectLst/>
                          <a:latin typeface="Arial" panose="020B0604020202020204" pitchFamily="34" charset="0"/>
                          <a:cs typeface="Arial" panose="020B0604020202020204" pitchFamily="34" charset="0"/>
                        </a:rPr>
                        <a:t>3</a:t>
                      </a:r>
                      <a:endParaRPr lang="en-US" sz="300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6314277"/>
                  </a:ext>
                </a:extLst>
              </a:tr>
              <a:tr h="762000">
                <a:tc>
                  <a:txBody>
                    <a:bodyPr/>
                    <a:lstStyle/>
                    <a:p>
                      <a:pPr algn="ctr"/>
                      <a:r>
                        <a:rPr lang="en-US" sz="3000">
                          <a:solidFill>
                            <a:srgbClr val="000000"/>
                          </a:solidFill>
                          <a:effectLst/>
                          <a:latin typeface="Arial" panose="020B0604020202020204" pitchFamily="34" charset="0"/>
                          <a:cs typeface="Arial" panose="020B0604020202020204" pitchFamily="34" charset="0"/>
                        </a:rPr>
                        <a:t>Số học sinh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000">
                          <a:solidFill>
                            <a:srgbClr val="000000"/>
                          </a:solidFill>
                          <a:effectLst/>
                          <a:latin typeface="Arial" panose="020B0604020202020204" pitchFamily="34" charset="0"/>
                          <a:cs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4262377"/>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863093" y="4762500"/>
                <a:ext cx="17050752" cy="5330498"/>
              </a:xfrm>
              <a:prstGeom prst="rect">
                <a:avLst/>
              </a:prstGeom>
            </p:spPr>
            <p:txBody>
              <a:bodyPr wrap="square">
                <a:spAutoFit/>
              </a:bodyPr>
              <a:lstStyle/>
              <a:p>
                <a:pPr algn="just">
                  <a:lnSpc>
                    <a:spcPct val="150000"/>
                  </a:lnSpc>
                </a:pPr>
                <a:r>
                  <a:rPr lang="vi-VN" sz="3300">
                    <a:solidFill>
                      <a:srgbClr val="000000"/>
                    </a:solidFill>
                    <a:latin typeface="Arial" panose="020B0604020202020204" pitchFamily="34" charset="0"/>
                    <a:cs typeface="Arial" panose="020B0604020202020204" pitchFamily="34" charset="0"/>
                  </a:rPr>
                  <a:t>a) Chọn ngẫu nhiên một học </a:t>
                </a:r>
                <a:r>
                  <a:rPr lang="vi-VN" sz="3300" smtClean="0">
                    <a:solidFill>
                      <a:srgbClr val="000000"/>
                    </a:solidFill>
                    <a:latin typeface="Arial" panose="020B0604020202020204" pitchFamily="34" charset="0"/>
                    <a:cs typeface="Arial" panose="020B0604020202020204" pitchFamily="34" charset="0"/>
                  </a:rPr>
                  <a:t>sinh</a:t>
                </a:r>
                <a:r>
                  <a:rPr lang="en-US" sz="3300" smtClean="0">
                    <a:solidFill>
                      <a:srgbClr val="000000"/>
                    </a:solidFill>
                    <a:latin typeface="Arial" panose="020B0604020202020204" pitchFamily="34" charset="0"/>
                    <a:cs typeface="Arial" panose="020B0604020202020204" pitchFamily="34" charset="0"/>
                  </a:rPr>
                  <a:t> lớp 8</a:t>
                </a:r>
                <a:r>
                  <a:rPr lang="vi-VN" sz="3300" smtClean="0">
                    <a:solidFill>
                      <a:srgbClr val="000000"/>
                    </a:solidFill>
                    <a:latin typeface="Arial" panose="020B0604020202020204" pitchFamily="34" charset="0"/>
                    <a:cs typeface="Arial" panose="020B0604020202020204" pitchFamily="34" charset="0"/>
                  </a:rPr>
                  <a:t> </a:t>
                </a:r>
                <a:r>
                  <a:rPr lang="vi-VN" sz="3300">
                    <a:solidFill>
                      <a:srgbClr val="000000"/>
                    </a:solidFill>
                    <a:latin typeface="Arial" panose="020B0604020202020204" pitchFamily="34" charset="0"/>
                    <a:cs typeface="Arial" panose="020B0604020202020204" pitchFamily="34" charset="0"/>
                  </a:rPr>
                  <a:t>của trường X. Hãy </a:t>
                </a:r>
                <a:r>
                  <a:rPr lang="en-US" sz="3300" smtClean="0">
                    <a:solidFill>
                      <a:srgbClr val="000000"/>
                    </a:solidFill>
                    <a:latin typeface="Arial" panose="020B0604020202020204" pitchFamily="34" charset="0"/>
                    <a:cs typeface="Arial" panose="020B0604020202020204" pitchFamily="34" charset="0"/>
                  </a:rPr>
                  <a:t>ước lượng</a:t>
                </a:r>
                <a:r>
                  <a:rPr lang="vi-VN" sz="3300" smtClean="0">
                    <a:solidFill>
                      <a:srgbClr val="000000"/>
                    </a:solidFill>
                    <a:latin typeface="Arial" panose="020B0604020202020204" pitchFamily="34" charset="0"/>
                    <a:cs typeface="Arial" panose="020B0604020202020204" pitchFamily="34" charset="0"/>
                  </a:rPr>
                  <a:t> </a:t>
                </a:r>
                <a:r>
                  <a:rPr lang="vi-VN" sz="3300">
                    <a:solidFill>
                      <a:srgbClr val="000000"/>
                    </a:solidFill>
                    <a:latin typeface="Arial" panose="020B0604020202020204" pitchFamily="34" charset="0"/>
                    <a:cs typeface="Arial" panose="020B0604020202020204" pitchFamily="34" charset="0"/>
                  </a:rPr>
                  <a:t>xác </a:t>
                </a:r>
                <a:r>
                  <a:rPr lang="vi-VN" sz="3300" smtClean="0">
                    <a:solidFill>
                      <a:srgbClr val="000000"/>
                    </a:solidFill>
                    <a:latin typeface="Arial" panose="020B0604020202020204" pitchFamily="34" charset="0"/>
                    <a:cs typeface="Arial" panose="020B0604020202020204" pitchFamily="34" charset="0"/>
                  </a:rPr>
                  <a:t>suất của </a:t>
                </a:r>
                <a:r>
                  <a:rPr lang="vi-VN" sz="3300">
                    <a:solidFill>
                      <a:srgbClr val="000000"/>
                    </a:solidFill>
                    <a:latin typeface="Arial" panose="020B0604020202020204" pitchFamily="34" charset="0"/>
                    <a:cs typeface="Arial" panose="020B0604020202020204" pitchFamily="34" charset="0"/>
                  </a:rPr>
                  <a:t>các </a:t>
                </a:r>
                <a:r>
                  <a:rPr lang="vi-VN" sz="3300" smtClean="0">
                    <a:solidFill>
                      <a:srgbClr val="000000"/>
                    </a:solidFill>
                    <a:latin typeface="Arial" panose="020B0604020202020204" pitchFamily="34" charset="0"/>
                    <a:cs typeface="Arial" panose="020B0604020202020204" pitchFamily="34" charset="0"/>
                  </a:rPr>
                  <a:t>biến </a:t>
                </a:r>
                <a:r>
                  <a:rPr lang="vi-VN" sz="3300">
                    <a:solidFill>
                      <a:srgbClr val="000000"/>
                    </a:solidFill>
                    <a:latin typeface="Arial" panose="020B0604020202020204" pitchFamily="34" charset="0"/>
                    <a:cs typeface="Arial" panose="020B0604020202020204" pitchFamily="34" charset="0"/>
                  </a:rPr>
                  <a:t>cố sau:</a:t>
                </a:r>
              </a:p>
              <a:p>
                <a:pPr algn="just">
                  <a:lnSpc>
                    <a:spcPct val="150000"/>
                  </a:lnSpc>
                </a:pPr>
                <a:r>
                  <a:rPr lang="vi-VN" sz="3300">
                    <a:solidFill>
                      <a:prstClr val="black"/>
                    </a:solidFill>
                    <a:latin typeface="Arial" panose="020B0604020202020204" pitchFamily="34" charset="0"/>
                    <a:cs typeface="Arial" panose="020B0604020202020204" pitchFamily="34" charset="0"/>
                  </a:rPr>
                  <a:t>• </a:t>
                </a:r>
                <a14:m>
                  <m:oMath xmlns:m="http://schemas.openxmlformats.org/officeDocument/2006/math">
                    <m:r>
                      <a:rPr lang="vi-VN" sz="3300" i="1" smtClean="0">
                        <a:solidFill>
                          <a:srgbClr val="000000"/>
                        </a:solidFill>
                        <a:latin typeface="Cambria Math" panose="02040503050406030204" pitchFamily="18" charset="0"/>
                      </a:rPr>
                      <m:t>𝐴</m:t>
                    </m:r>
                  </m:oMath>
                </a14:m>
                <a:r>
                  <a:rPr lang="vi-VN" sz="3300">
                    <a:solidFill>
                      <a:srgbClr val="000000"/>
                    </a:solidFill>
                    <a:latin typeface="Arial" panose="020B0604020202020204" pitchFamily="34" charset="0"/>
                    <a:cs typeface="Arial" panose="020B0604020202020204" pitchFamily="34" charset="0"/>
                  </a:rPr>
                  <a:t>: </a:t>
                </a:r>
                <a:r>
                  <a:rPr lang="en-US" sz="3300" smtClean="0">
                    <a:solidFill>
                      <a:srgbClr val="000000"/>
                    </a:solidFill>
                    <a:latin typeface="Arial" panose="020B0604020202020204" pitchFamily="34" charset="0"/>
                    <a:cs typeface="Arial" panose="020B0604020202020204" pitchFamily="34" charset="0"/>
                  </a:rPr>
                  <a:t>“</a:t>
                </a:r>
                <a:r>
                  <a:rPr lang="vi-VN" sz="3300" smtClean="0">
                    <a:solidFill>
                      <a:srgbClr val="000000"/>
                    </a:solidFill>
                    <a:latin typeface="Arial" panose="020B0604020202020204" pitchFamily="34" charset="0"/>
                    <a:cs typeface="Arial" panose="020B0604020202020204" pitchFamily="34" charset="0"/>
                  </a:rPr>
                  <a:t>Học </a:t>
                </a:r>
                <a:r>
                  <a:rPr lang="vi-VN" sz="3300">
                    <a:solidFill>
                      <a:srgbClr val="000000"/>
                    </a:solidFill>
                    <a:latin typeface="Arial" panose="020B0604020202020204" pitchFamily="34" charset="0"/>
                    <a:cs typeface="Arial" panose="020B0604020202020204" pitchFamily="34" charset="0"/>
                  </a:rPr>
                  <a:t>sinh đó có điểm nhỏ hơn hoặc bằng </a:t>
                </a:r>
                <a:r>
                  <a:rPr lang="vi-VN" sz="3300" smtClean="0">
                    <a:solidFill>
                      <a:srgbClr val="000000"/>
                    </a:solidFill>
                    <a:latin typeface="Arial" panose="020B0604020202020204" pitchFamily="34" charset="0"/>
                    <a:cs typeface="Arial" panose="020B0604020202020204" pitchFamily="34" charset="0"/>
                  </a:rPr>
                  <a:t>5</a:t>
                </a:r>
                <a:r>
                  <a:rPr lang="en-US" sz="3300" smtClean="0">
                    <a:solidFill>
                      <a:srgbClr val="000000"/>
                    </a:solidFill>
                    <a:latin typeface="Arial" panose="020B0604020202020204" pitchFamily="34" charset="0"/>
                    <a:cs typeface="Arial" panose="020B0604020202020204" pitchFamily="34" charset="0"/>
                  </a:rPr>
                  <a:t>”</a:t>
                </a:r>
                <a:r>
                  <a:rPr lang="vi-VN" sz="3300" smtClean="0">
                    <a:solidFill>
                      <a:srgbClr val="000000"/>
                    </a:solidFill>
                    <a:latin typeface="Arial" panose="020B0604020202020204" pitchFamily="34" charset="0"/>
                    <a:cs typeface="Arial" panose="020B0604020202020204" pitchFamily="34" charset="0"/>
                  </a:rPr>
                  <a:t>;</a:t>
                </a:r>
                <a:r>
                  <a:rPr lang="en-US" sz="3300" smtClean="0">
                    <a:solidFill>
                      <a:srgbClr val="000000"/>
                    </a:solidFill>
                    <a:latin typeface="Arial" panose="020B0604020202020204" pitchFamily="34" charset="0"/>
                    <a:cs typeface="Arial" panose="020B0604020202020204" pitchFamily="34" charset="0"/>
                  </a:rPr>
                  <a:t>       </a:t>
                </a:r>
                <a:r>
                  <a:rPr lang="vi-VN" sz="3300" smtClean="0">
                    <a:solidFill>
                      <a:prstClr val="black"/>
                    </a:solidFill>
                    <a:latin typeface="Arial" panose="020B0604020202020204" pitchFamily="34" charset="0"/>
                    <a:cs typeface="Arial" panose="020B0604020202020204" pitchFamily="34" charset="0"/>
                  </a:rPr>
                  <a:t>•</a:t>
                </a:r>
                <a:r>
                  <a:rPr lang="en-US" sz="3300" smtClean="0">
                    <a:solidFill>
                      <a:prstClr val="black"/>
                    </a:solidFill>
                    <a:latin typeface="Arial" panose="020B0604020202020204" pitchFamily="34" charset="0"/>
                    <a:cs typeface="Arial" panose="020B0604020202020204" pitchFamily="34" charset="0"/>
                  </a:rPr>
                  <a:t> </a:t>
                </a:r>
                <a14:m>
                  <m:oMath xmlns:m="http://schemas.openxmlformats.org/officeDocument/2006/math">
                    <m:r>
                      <a:rPr lang="vi-VN" sz="3300" i="1" smtClean="0">
                        <a:solidFill>
                          <a:srgbClr val="000000"/>
                        </a:solidFill>
                        <a:latin typeface="Cambria Math" panose="02040503050406030204" pitchFamily="18" charset="0"/>
                      </a:rPr>
                      <m:t>𝐵</m:t>
                    </m:r>
                    <m:r>
                      <a:rPr lang="vi-VN" sz="3300" i="1">
                        <a:solidFill>
                          <a:srgbClr val="000000"/>
                        </a:solidFill>
                        <a:latin typeface="Cambria Math" panose="02040503050406030204" pitchFamily="18" charset="0"/>
                      </a:rPr>
                      <m:t>:</m:t>
                    </m:r>
                  </m:oMath>
                </a14:m>
                <a:r>
                  <a:rPr lang="vi-VN" sz="3300">
                    <a:solidFill>
                      <a:srgbClr val="000000"/>
                    </a:solidFill>
                    <a:latin typeface="Arial" panose="020B0604020202020204" pitchFamily="34" charset="0"/>
                    <a:cs typeface="Arial" panose="020B0604020202020204" pitchFamily="34" charset="0"/>
                  </a:rPr>
                  <a:t> </a:t>
                </a:r>
                <a:r>
                  <a:rPr lang="en-US" sz="3300" smtClean="0">
                    <a:solidFill>
                      <a:srgbClr val="000000"/>
                    </a:solidFill>
                    <a:latin typeface="Arial" panose="020B0604020202020204" pitchFamily="34" charset="0"/>
                    <a:cs typeface="Arial" panose="020B0604020202020204" pitchFamily="34" charset="0"/>
                  </a:rPr>
                  <a:t>“</a:t>
                </a:r>
                <a:r>
                  <a:rPr lang="vi-VN" sz="3300" smtClean="0">
                    <a:solidFill>
                      <a:srgbClr val="000000"/>
                    </a:solidFill>
                    <a:latin typeface="Arial" panose="020B0604020202020204" pitchFamily="34" charset="0"/>
                    <a:cs typeface="Arial" panose="020B0604020202020204" pitchFamily="34" charset="0"/>
                  </a:rPr>
                  <a:t>Học </a:t>
                </a:r>
                <a:r>
                  <a:rPr lang="vi-VN" sz="3300">
                    <a:solidFill>
                      <a:srgbClr val="000000"/>
                    </a:solidFill>
                    <a:latin typeface="Arial" panose="020B0604020202020204" pitchFamily="34" charset="0"/>
                    <a:cs typeface="Arial" panose="020B0604020202020204" pitchFamily="34" charset="0"/>
                  </a:rPr>
                  <a:t>sinh đó có điểm từ 4 đến </a:t>
                </a:r>
                <a:r>
                  <a:rPr lang="vi-VN" sz="3300" smtClean="0">
                    <a:solidFill>
                      <a:srgbClr val="000000"/>
                    </a:solidFill>
                    <a:latin typeface="Arial" panose="020B0604020202020204" pitchFamily="34" charset="0"/>
                    <a:cs typeface="Arial" panose="020B0604020202020204" pitchFamily="34" charset="0"/>
                  </a:rPr>
                  <a:t>9</a:t>
                </a:r>
                <a:r>
                  <a:rPr lang="en-US" sz="3300" smtClean="0">
                    <a:solidFill>
                      <a:srgbClr val="000000"/>
                    </a:solidFill>
                    <a:latin typeface="Arial" panose="020B0604020202020204" pitchFamily="34" charset="0"/>
                    <a:cs typeface="Arial" panose="020B0604020202020204" pitchFamily="34" charset="0"/>
                  </a:rPr>
                  <a:t>”</a:t>
                </a:r>
                <a:r>
                  <a:rPr lang="vi-VN" sz="3300" smtClean="0">
                    <a:solidFill>
                      <a:srgbClr val="000000"/>
                    </a:solidFill>
                    <a:latin typeface="Arial" panose="020B0604020202020204" pitchFamily="34" charset="0"/>
                    <a:cs typeface="Arial" panose="020B0604020202020204" pitchFamily="34" charset="0"/>
                  </a:rPr>
                  <a:t>.</a:t>
                </a:r>
                <a:endParaRPr lang="vi-VN" sz="3300">
                  <a:solidFill>
                    <a:srgbClr val="000000"/>
                  </a:solidFill>
                  <a:latin typeface="Arial" panose="020B0604020202020204" pitchFamily="34" charset="0"/>
                  <a:cs typeface="Arial" panose="020B0604020202020204" pitchFamily="34" charset="0"/>
                </a:endParaRPr>
              </a:p>
              <a:p>
                <a:pPr algn="just">
                  <a:lnSpc>
                    <a:spcPct val="150000"/>
                  </a:lnSpc>
                </a:pPr>
                <a:r>
                  <a:rPr lang="vi-VN" sz="3300">
                    <a:solidFill>
                      <a:srgbClr val="000000"/>
                    </a:solidFill>
                    <a:latin typeface="Arial" panose="020B0604020202020204" pitchFamily="34" charset="0"/>
                    <a:cs typeface="Arial" panose="020B0604020202020204" pitchFamily="34" charset="0"/>
                  </a:rPr>
                  <a:t>b) Hãy dự đoán trong nhóm 80 học sinh lớp 8 chọn ngẫu nhiên từ ba lớp khác </a:t>
                </a:r>
                <a:r>
                  <a:rPr lang="vi-VN" sz="3300" smtClean="0">
                    <a:solidFill>
                      <a:srgbClr val="000000"/>
                    </a:solidFill>
                    <a:latin typeface="Arial" panose="020B0604020202020204" pitchFamily="34" charset="0"/>
                    <a:cs typeface="Arial" panose="020B0604020202020204" pitchFamily="34" charset="0"/>
                  </a:rPr>
                  <a:t>của</a:t>
                </a:r>
                <a:r>
                  <a:rPr lang="en-US" sz="3300" smtClean="0">
                    <a:solidFill>
                      <a:srgbClr val="000000"/>
                    </a:solidFill>
                    <a:latin typeface="Arial" panose="020B0604020202020204" pitchFamily="34" charset="0"/>
                    <a:cs typeface="Arial" panose="020B0604020202020204" pitchFamily="34" charset="0"/>
                  </a:rPr>
                  <a:t>    </a:t>
                </a:r>
                <a:r>
                  <a:rPr lang="vi-VN" sz="3300" smtClean="0">
                    <a:solidFill>
                      <a:srgbClr val="000000"/>
                    </a:solidFill>
                    <a:latin typeface="Arial" panose="020B0604020202020204" pitchFamily="34" charset="0"/>
                    <a:cs typeface="Arial" panose="020B0604020202020204" pitchFamily="34" charset="0"/>
                  </a:rPr>
                  <a:t> </a:t>
                </a:r>
                <a:r>
                  <a:rPr lang="vi-VN" sz="3300">
                    <a:solidFill>
                      <a:srgbClr val="000000"/>
                    </a:solidFill>
                    <a:latin typeface="Arial" panose="020B0604020202020204" pitchFamily="34" charset="0"/>
                    <a:cs typeface="Arial" panose="020B0604020202020204" pitchFamily="34" charset="0"/>
                  </a:rPr>
                  <a:t>trường X:</a:t>
                </a:r>
              </a:p>
              <a:p>
                <a:pPr algn="just">
                  <a:lnSpc>
                    <a:spcPct val="150000"/>
                  </a:lnSpc>
                </a:pPr>
                <a:r>
                  <a:rPr lang="vi-VN" sz="3300">
                    <a:solidFill>
                      <a:prstClr val="black"/>
                    </a:solidFill>
                    <a:latin typeface="Arial" panose="020B0604020202020204" pitchFamily="34" charset="0"/>
                    <a:cs typeface="Arial" panose="020B0604020202020204" pitchFamily="34" charset="0"/>
                  </a:rPr>
                  <a:t>• </a:t>
                </a:r>
                <a:r>
                  <a:rPr lang="vi-VN" sz="3300" smtClean="0">
                    <a:solidFill>
                      <a:srgbClr val="000000"/>
                    </a:solidFill>
                    <a:latin typeface="Arial" panose="020B0604020202020204" pitchFamily="34" charset="0"/>
                    <a:cs typeface="Arial" panose="020B0604020202020204" pitchFamily="34" charset="0"/>
                  </a:rPr>
                  <a:t>Có </a:t>
                </a:r>
                <a:r>
                  <a:rPr lang="vi-VN" sz="3300">
                    <a:solidFill>
                      <a:srgbClr val="000000"/>
                    </a:solidFill>
                    <a:latin typeface="Arial" panose="020B0604020202020204" pitchFamily="34" charset="0"/>
                    <a:cs typeface="Arial" panose="020B0604020202020204" pitchFamily="34" charset="0"/>
                  </a:rPr>
                  <a:t>bao nhiêu học sinh có số điểm không vượt quá 5 điểm?</a:t>
                </a:r>
              </a:p>
              <a:p>
                <a:pPr algn="just">
                  <a:lnSpc>
                    <a:spcPct val="150000"/>
                  </a:lnSpc>
                </a:pPr>
                <a:r>
                  <a:rPr lang="vi-VN" sz="3300">
                    <a:solidFill>
                      <a:prstClr val="black"/>
                    </a:solidFill>
                    <a:latin typeface="Arial" panose="020B0604020202020204" pitchFamily="34" charset="0"/>
                    <a:cs typeface="Arial" panose="020B0604020202020204" pitchFamily="34" charset="0"/>
                  </a:rPr>
                  <a:t>• </a:t>
                </a:r>
                <a:r>
                  <a:rPr lang="vi-VN" sz="3300" smtClean="0">
                    <a:solidFill>
                      <a:srgbClr val="000000"/>
                    </a:solidFill>
                    <a:latin typeface="Arial" panose="020B0604020202020204" pitchFamily="34" charset="0"/>
                    <a:cs typeface="Arial" panose="020B0604020202020204" pitchFamily="34" charset="0"/>
                  </a:rPr>
                  <a:t>Có </a:t>
                </a:r>
                <a:r>
                  <a:rPr lang="vi-VN" sz="3300">
                    <a:solidFill>
                      <a:srgbClr val="000000"/>
                    </a:solidFill>
                    <a:latin typeface="Arial" panose="020B0604020202020204" pitchFamily="34" charset="0"/>
                    <a:cs typeface="Arial" panose="020B0604020202020204" pitchFamily="34" charset="0"/>
                  </a:rPr>
                  <a:t>bao nhiêu học sinh có số điểm từ 4 đến 9 điểm?</a:t>
                </a:r>
                <a:endParaRPr lang="vi-VN" sz="3300" b="0" i="0">
                  <a:solidFill>
                    <a:srgbClr val="000000"/>
                  </a:solidFill>
                  <a:effectLst/>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63093" y="4762500"/>
                <a:ext cx="17050752" cy="5330498"/>
              </a:xfrm>
              <a:prstGeom prst="rect">
                <a:avLst/>
              </a:prstGeom>
              <a:blipFill>
                <a:blip r:embed="rId6"/>
                <a:stretch>
                  <a:fillRect l="-965" r="-965" b="-2971"/>
                </a:stretch>
              </a:blipFill>
            </p:spPr>
            <p:txBody>
              <a:bodyPr/>
              <a:lstStyle/>
              <a:p>
                <a:r>
                  <a:rPr lang="en-US">
                    <a:noFill/>
                  </a:rPr>
                  <a:t> </a:t>
                </a:r>
              </a:p>
            </p:txBody>
          </p:sp>
        </mc:Fallback>
      </mc:AlternateContent>
    </p:spTree>
    <p:extLst>
      <p:ext uri="{BB962C8B-B14F-4D97-AF65-F5344CB8AC3E}">
        <p14:creationId xmlns:p14="http://schemas.microsoft.com/office/powerpoint/2010/main" val="772697596"/>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235242" y="-499160"/>
            <a:ext cx="1752600" cy="10721992"/>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3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303279" y="411146"/>
            <a:ext cx="559814" cy="549049"/>
          </a:xfrm>
          <a:prstGeom prst="rect">
            <a:avLst/>
          </a:prstGeom>
          <a:ln>
            <a:noFill/>
          </a:ln>
        </p:spPr>
      </p:pic>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7584358" y="9616925"/>
            <a:ext cx="719684" cy="705845"/>
          </a:xfrm>
          <a:prstGeom prst="rect">
            <a:avLst/>
          </a:prstGeom>
          <a:ln>
            <a:noFill/>
          </a:ln>
        </p:spPr>
      </p:pic>
      <p:sp>
        <p:nvSpPr>
          <p:cNvPr id="12" name="Rectangle 11"/>
          <p:cNvSpPr/>
          <p:nvPr/>
        </p:nvSpPr>
        <p:spPr>
          <a:xfrm>
            <a:off x="8825290" y="625488"/>
            <a:ext cx="1225015" cy="66941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5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75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750" b="1" i="1" u="sng" strike="noStrike" kern="1200" cap="none" spc="0" normalizeH="0" baseline="0" noProof="0">
              <a:ln>
                <a:noFill/>
              </a:ln>
              <a:solidFill>
                <a:srgbClr val="1F497D"/>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487345" y="1485900"/>
                <a:ext cx="15900907" cy="8415894"/>
              </a:xfrm>
              <a:prstGeom prst="rect">
                <a:avLst/>
              </a:prstGeom>
            </p:spPr>
            <p:txBody>
              <a:bodyPr wrap="square">
                <a:spAutoFit/>
              </a:bodyPr>
              <a:lstStyle/>
              <a:p>
                <a:pPr algn="just">
                  <a:lnSpc>
                    <a:spcPct val="150000"/>
                  </a:lnSpc>
                </a:pPr>
                <a:r>
                  <a:rPr lang="nl-NL" sz="3700" smtClean="0">
                    <a:latin typeface="Arial" panose="020B0604020202020204" pitchFamily="34" charset="0"/>
                    <a:ea typeface="Arial" panose="020B0604020202020204" pitchFamily="34" charset="0"/>
                    <a:cs typeface="Arial" panose="020B0604020202020204" pitchFamily="34" charset="0"/>
                  </a:rPr>
                  <a:t>a) Căn cứ vào bảng thống kê, ta ước lượng xác suất của các biến cố </a:t>
                </a:r>
                <a14:m>
                  <m:oMath xmlns:m="http://schemas.openxmlformats.org/officeDocument/2006/math">
                    <m:r>
                      <a:rPr lang="nl-NL" sz="3700" i="1">
                        <a:effectLst/>
                        <a:latin typeface="Cambria Math" panose="02040503050406030204" pitchFamily="18" charset="0"/>
                        <a:ea typeface="Arial" panose="020B0604020202020204" pitchFamily="34" charset="0"/>
                        <a:cs typeface="Times New Roman" panose="02020603050405020304" pitchFamily="18" charset="0"/>
                      </a:rPr>
                      <m:t>𝐴</m:t>
                    </m:r>
                    <m:r>
                      <a:rPr lang="nl-NL" sz="3700" i="1">
                        <a:effectLst/>
                        <a:latin typeface="Cambria Math" panose="02040503050406030204" pitchFamily="18" charset="0"/>
                        <a:ea typeface="Arial" panose="020B0604020202020204" pitchFamily="34" charset="0"/>
                        <a:cs typeface="Times New Roman" panose="02020603050405020304" pitchFamily="18" charset="0"/>
                      </a:rPr>
                      <m:t>, </m:t>
                    </m:r>
                    <m:r>
                      <a:rPr lang="nl-NL" sz="3700" i="1">
                        <a:effectLst/>
                        <a:latin typeface="Cambria Math" panose="02040503050406030204" pitchFamily="18" charset="0"/>
                        <a:ea typeface="Arial" panose="020B0604020202020204" pitchFamily="34" charset="0"/>
                        <a:cs typeface="Times New Roman" panose="02020603050405020304" pitchFamily="18" charset="0"/>
                      </a:rPr>
                      <m:t>𝐵</m:t>
                    </m:r>
                  </m:oMath>
                </a14:m>
                <a:r>
                  <a:rPr lang="nl-NL"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nl-NL" sz="3700" smtClean="0">
                    <a:effectLst/>
                    <a:latin typeface="Arial" panose="020B0604020202020204" pitchFamily="34" charset="0"/>
                    <a:ea typeface="Dotum" panose="020B0600000101010101" pitchFamily="34" charset="-127"/>
                    <a:cs typeface="Arial" panose="020B0604020202020204" pitchFamily="34" charset="0"/>
                  </a:rPr>
                  <a:t>Trong </a:t>
                </a:r>
                <a:r>
                  <a:rPr lang="nl-NL" sz="3700">
                    <a:effectLst/>
                    <a:latin typeface="Arial" panose="020B0604020202020204" pitchFamily="34" charset="0"/>
                    <a:ea typeface="Dotum" panose="020B0600000101010101" pitchFamily="34" charset="-127"/>
                    <a:cs typeface="Arial" panose="020B0604020202020204" pitchFamily="34" charset="0"/>
                  </a:rPr>
                  <a:t>100 học sinh có </a:t>
                </a: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7+9+11+11+12=50</m:t>
                    </m:r>
                  </m:oMath>
                </a14:m>
                <a:r>
                  <a:rPr lang="nl-NL" sz="3700">
                    <a:effectLst/>
                    <a:latin typeface="Arial" panose="020B0604020202020204" pitchFamily="34" charset="0"/>
                    <a:ea typeface="Dotum" panose="020B0600000101010101" pitchFamily="34" charset="-127"/>
                    <a:cs typeface="Arial" panose="020B0604020202020204" pitchFamily="34" charset="0"/>
                  </a:rPr>
                  <a:t> học sinh có điểm nhỏ hơn hoặc bằng </a:t>
                </a: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5</m:t>
                    </m:r>
                  </m:oMath>
                </a14:m>
                <a:r>
                  <a:rPr lang="nl-NL"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nl-NL" sz="3700">
                    <a:effectLst/>
                    <a:latin typeface="Arial" panose="020B0604020202020204" pitchFamily="34" charset="0"/>
                    <a:ea typeface="Arial" panose="020B0604020202020204" pitchFamily="34" charset="0"/>
                    <a:cs typeface="Arial" panose="020B0604020202020204" pitchFamily="34" charset="0"/>
                  </a:rPr>
                  <a:t>Xác suất thực nghiệm của biến cố </a:t>
                </a:r>
                <a14:m>
                  <m:oMath xmlns:m="http://schemas.openxmlformats.org/officeDocument/2006/math">
                    <m:r>
                      <a:rPr lang="nl-NL" sz="3700" i="1">
                        <a:effectLst/>
                        <a:latin typeface="Cambria Math" panose="02040503050406030204" pitchFamily="18" charset="0"/>
                        <a:ea typeface="Arial" panose="020B0604020202020204" pitchFamily="34" charset="0"/>
                        <a:cs typeface="Times New Roman" panose="02020603050405020304" pitchFamily="18" charset="0"/>
                      </a:rPr>
                      <m:t>𝐴</m:t>
                    </m:r>
                  </m:oMath>
                </a14:m>
                <a:r>
                  <a:rPr lang="nl-NL" sz="3700">
                    <a:effectLst/>
                    <a:latin typeface="Arial" panose="020B0604020202020204" pitchFamily="34" charset="0"/>
                    <a:ea typeface="Dotum" panose="020B0600000101010101" pitchFamily="34" charset="-127"/>
                    <a:cs typeface="Arial" panose="020B0604020202020204" pitchFamily="34" charset="0"/>
                  </a:rPr>
                  <a:t> là </a:t>
                </a:r>
                <a14:m>
                  <m:oMath xmlns:m="http://schemas.openxmlformats.org/officeDocument/2006/math">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3700" i="1">
                            <a:effectLst/>
                            <a:latin typeface="Cambria Math" panose="02040503050406030204" pitchFamily="18" charset="0"/>
                            <a:ea typeface="Dotum" panose="020B0600000101010101" pitchFamily="34" charset="-127"/>
                            <a:cs typeface="Times New Roman" panose="02020603050405020304" pitchFamily="18" charset="0"/>
                          </a:rPr>
                          <m:t>50</m:t>
                        </m:r>
                      </m:num>
                      <m:den>
                        <m:r>
                          <a:rPr lang="nl-NL" sz="3700" i="1">
                            <a:effectLst/>
                            <a:latin typeface="Cambria Math" panose="02040503050406030204" pitchFamily="18" charset="0"/>
                            <a:ea typeface="Dotum" panose="020B0600000101010101" pitchFamily="34" charset="-127"/>
                            <a:cs typeface="Times New Roman" panose="02020603050405020304" pitchFamily="18" charset="0"/>
                          </a:rPr>
                          <m:t>100</m:t>
                        </m:r>
                      </m:den>
                    </m:f>
                    <m:r>
                      <a:rPr lang="nl-NL" sz="3700" i="1">
                        <a:effectLst/>
                        <a:latin typeface="Cambria Math" panose="02040503050406030204" pitchFamily="18" charset="0"/>
                        <a:ea typeface="Dotum" panose="020B0600000101010101" pitchFamily="34" charset="-127"/>
                        <a:cs typeface="Times New Roman" panose="02020603050405020304" pitchFamily="18" charset="0"/>
                      </a:rPr>
                      <m:t>=0,5</m:t>
                    </m:r>
                  </m:oMath>
                </a14:m>
                <a:r>
                  <a:rPr lang="nl-NL" sz="3700">
                    <a:effectLst/>
                    <a:latin typeface="Arial" panose="020B0604020202020204" pitchFamily="34" charset="0"/>
                    <a:ea typeface="Dotum" panose="020B0600000101010101" pitchFamily="34" charset="-127"/>
                    <a:cs typeface="Arial" panose="020B0604020202020204" pitchFamily="34" charset="0"/>
                  </a:rPr>
                  <a:t>. </a:t>
                </a:r>
                <a:endParaRPr lang="nl-NL" sz="370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pPr>
                <a:r>
                  <a:rPr lang="en-US" sz="3700" smtClean="0">
                    <a:effectLst/>
                    <a:latin typeface="Arial" panose="020B0604020202020204" pitchFamily="34" charset="0"/>
                    <a:ea typeface="Dotum" panose="020B0600000101010101" pitchFamily="34" charset="-127"/>
                    <a:cs typeface="Arial" panose="020B0604020202020204" pitchFamily="34" charset="0"/>
                  </a:rPr>
                  <a:t>Do </a:t>
                </a:r>
                <a:r>
                  <a:rPr lang="en-US" sz="3700">
                    <a:effectLst/>
                    <a:latin typeface="Arial" panose="020B0604020202020204" pitchFamily="34" charset="0"/>
                    <a:ea typeface="Dotum" panose="020B0600000101010101" pitchFamily="34" charset="-127"/>
                    <a:cs typeface="Arial" panose="020B0604020202020204" pitchFamily="34" charset="0"/>
                  </a:rPr>
                  <a:t>đó </a:t>
                </a: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𝑃</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nl-NL" sz="3700" i="1">
                        <a:effectLst/>
                        <a:latin typeface="Cambria Math" panose="02040503050406030204" pitchFamily="18" charset="0"/>
                        <a:ea typeface="Dotum" panose="020B0600000101010101" pitchFamily="34" charset="-127"/>
                        <a:cs typeface="Times New Roman" panose="02020603050405020304" pitchFamily="18" charset="0"/>
                      </a:rPr>
                      <m:t>𝐴</m:t>
                    </m:r>
                    <m:r>
                      <a:rPr lang="en-US" sz="3700" i="1">
                        <a:effectLst/>
                        <a:latin typeface="Cambria Math" panose="02040503050406030204" pitchFamily="18" charset="0"/>
                        <a:ea typeface="Dotum" panose="020B0600000101010101" pitchFamily="34" charset="-127"/>
                        <a:cs typeface="Times New Roman" panose="02020603050405020304" pitchFamily="18" charset="0"/>
                      </a:rPr>
                      <m:t>)≈0,5</m:t>
                    </m:r>
                  </m:oMath>
                </a14:m>
                <a:r>
                  <a:rPr lang="en-US"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700" smtClean="0">
                    <a:effectLst/>
                    <a:latin typeface="Arial" panose="020B0604020202020204" pitchFamily="34" charset="0"/>
                    <a:ea typeface="Arial" panose="020B0604020202020204" pitchFamily="34" charset="0"/>
                    <a:cs typeface="Arial" panose="020B0604020202020204" pitchFamily="34" charset="0"/>
                  </a:rPr>
                  <a:t>Trong </a:t>
                </a:r>
                <a:r>
                  <a:rPr lang="en-US" sz="3700">
                    <a:effectLst/>
                    <a:latin typeface="Arial" panose="020B0604020202020204" pitchFamily="34" charset="0"/>
                    <a:ea typeface="Arial" panose="020B0604020202020204" pitchFamily="34" charset="0"/>
                    <a:cs typeface="Arial" panose="020B0604020202020204" pitchFamily="34" charset="0"/>
                  </a:rPr>
                  <a:t>100 học sinh có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11+12+12+13+9+8=65</m:t>
                    </m:r>
                  </m:oMath>
                </a14:m>
                <a:r>
                  <a:rPr lang="en-US" sz="3700">
                    <a:effectLst/>
                    <a:latin typeface="Arial" panose="020B0604020202020204" pitchFamily="34" charset="0"/>
                    <a:ea typeface="Dotum" panose="020B0600000101010101" pitchFamily="34" charset="-127"/>
                    <a:cs typeface="Arial" panose="020B0604020202020204" pitchFamily="34" charset="0"/>
                  </a:rPr>
                  <a:t> học sinh có điểm từ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4</m:t>
                    </m:r>
                  </m:oMath>
                </a14:m>
                <a:r>
                  <a:rPr lang="en-US" sz="3700">
                    <a:effectLst/>
                    <a:latin typeface="Arial" panose="020B0604020202020204" pitchFamily="34" charset="0"/>
                    <a:ea typeface="Dotum" panose="020B0600000101010101" pitchFamily="34" charset="-127"/>
                    <a:cs typeface="Arial" panose="020B0604020202020204" pitchFamily="34" charset="0"/>
                  </a:rPr>
                  <a:t> đến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9</m:t>
                    </m:r>
                  </m:oMath>
                </a14:m>
                <a:r>
                  <a:rPr lang="en-US"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700">
                    <a:effectLst/>
                    <a:latin typeface="Arial" panose="020B0604020202020204" pitchFamily="34" charset="0"/>
                    <a:ea typeface="Arial" panose="020B0604020202020204" pitchFamily="34" charset="0"/>
                    <a:cs typeface="Arial" panose="020B0604020202020204" pitchFamily="34" charset="0"/>
                  </a:rPr>
                  <a:t>Xác suất thực nghiệm của biến cố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𝐵</m:t>
                    </m:r>
                  </m:oMath>
                </a14:m>
                <a:r>
                  <a:rPr lang="en-US" sz="3700">
                    <a:effectLst/>
                    <a:latin typeface="Arial" panose="020B0604020202020204" pitchFamily="34" charset="0"/>
                    <a:ea typeface="Dotum" panose="020B0600000101010101" pitchFamily="34" charset="-127"/>
                    <a:cs typeface="Arial" panose="020B0604020202020204" pitchFamily="34" charset="0"/>
                  </a:rPr>
                  <a:t> là </a:t>
                </a:r>
                <a14:m>
                  <m:oMath xmlns:m="http://schemas.openxmlformats.org/officeDocument/2006/math">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65</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100</m:t>
                        </m:r>
                      </m:den>
                    </m:f>
                    <m:r>
                      <a:rPr lang="en-US" sz="3700" i="1">
                        <a:effectLst/>
                        <a:latin typeface="Cambria Math" panose="02040503050406030204" pitchFamily="18" charset="0"/>
                        <a:ea typeface="Dotum" panose="020B0600000101010101" pitchFamily="34" charset="-127"/>
                        <a:cs typeface="Times New Roman" panose="02020603050405020304" pitchFamily="18" charset="0"/>
                      </a:rPr>
                      <m:t>=0,65</m:t>
                    </m:r>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pPr>
                <a:r>
                  <a:rPr lang="en-US" sz="3700" smtClean="0">
                    <a:effectLst/>
                    <a:latin typeface="Arial" panose="020B0604020202020204" pitchFamily="34" charset="0"/>
                    <a:ea typeface="Dotum" panose="020B0600000101010101" pitchFamily="34" charset="-127"/>
                    <a:cs typeface="Arial" panose="020B0604020202020204" pitchFamily="34" charset="0"/>
                  </a:rPr>
                  <a:t>Do </a:t>
                </a:r>
                <a:r>
                  <a:rPr lang="en-US" sz="3700">
                    <a:effectLst/>
                    <a:latin typeface="Arial" panose="020B0604020202020204" pitchFamily="34" charset="0"/>
                    <a:ea typeface="Dotum" panose="020B0600000101010101" pitchFamily="34" charset="-127"/>
                    <a:cs typeface="Arial" panose="020B0604020202020204" pitchFamily="34" charset="0"/>
                  </a:rPr>
                  <a:t>đó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𝑃</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)≈0,65.</m:t>
                    </m:r>
                  </m:oMath>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87345" y="1485900"/>
                <a:ext cx="15900907" cy="8415894"/>
              </a:xfrm>
              <a:prstGeom prst="rect">
                <a:avLst/>
              </a:prstGeom>
              <a:blipFill>
                <a:blip r:embed="rId5"/>
                <a:stretch>
                  <a:fillRect l="-1227" r="-1189" b="-1884"/>
                </a:stretch>
              </a:blipFill>
            </p:spPr>
            <p:txBody>
              <a:bodyPr/>
              <a:lstStyle/>
              <a:p>
                <a:r>
                  <a:rPr lang="en-US">
                    <a:noFill/>
                  </a:rPr>
                  <a:t> </a:t>
                </a:r>
              </a:p>
            </p:txBody>
          </p:sp>
        </mc:Fallback>
      </mc:AlternateContent>
    </p:spTree>
    <p:extLst>
      <p:ext uri="{BB962C8B-B14F-4D97-AF65-F5344CB8AC3E}">
        <p14:creationId xmlns:p14="http://schemas.microsoft.com/office/powerpoint/2010/main" val="3897846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randombar(horizontal)">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235242" y="-499160"/>
            <a:ext cx="1752600" cy="10721992"/>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3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303279" y="411146"/>
            <a:ext cx="559814" cy="549049"/>
          </a:xfrm>
          <a:prstGeom prst="rect">
            <a:avLst/>
          </a:prstGeom>
          <a:ln>
            <a:noFill/>
          </a:ln>
        </p:spPr>
      </p:pic>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7584358" y="9616925"/>
            <a:ext cx="719684" cy="705845"/>
          </a:xfrm>
          <a:prstGeom prst="rect">
            <a:avLst/>
          </a:prstGeom>
          <a:ln>
            <a:noFill/>
          </a:ln>
        </p:spPr>
      </p:pic>
      <p:sp>
        <p:nvSpPr>
          <p:cNvPr id="12" name="Rectangle 11"/>
          <p:cNvSpPr/>
          <p:nvPr/>
        </p:nvSpPr>
        <p:spPr>
          <a:xfrm>
            <a:off x="8825290" y="625488"/>
            <a:ext cx="1225015" cy="66941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5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75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750" b="1" i="1" u="sng" strike="noStrike" kern="1200" cap="none" spc="0" normalizeH="0" baseline="0" noProof="0">
              <a:ln>
                <a:noFill/>
              </a:ln>
              <a:solidFill>
                <a:srgbClr val="1F497D"/>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487343" y="1562100"/>
                <a:ext cx="15900907" cy="8286051"/>
              </a:xfrm>
              <a:prstGeom prst="rect">
                <a:avLst/>
              </a:prstGeom>
            </p:spPr>
            <p:txBody>
              <a:bodyPr wrap="square">
                <a:spAutoFit/>
              </a:bodyPr>
              <a:lstStyle/>
              <a:p>
                <a:pPr lvl="0" algn="just">
                  <a:lnSpc>
                    <a:spcPct val="150000"/>
                  </a:lnSpc>
                  <a:spcBef>
                    <a:spcPts val="100"/>
                  </a:spcBef>
                  <a:spcAft>
                    <a:spcPts val="100"/>
                  </a:spcAft>
                  <a:defRPr/>
                </a:pPr>
                <a:r>
                  <a:rPr lang="en-US" sz="3600" smtClean="0">
                    <a:solidFill>
                      <a:prstClr val="black"/>
                    </a:solidFill>
                    <a:latin typeface="Arial" panose="020B0604020202020204" pitchFamily="34" charset="0"/>
                    <a:ea typeface="Arial" panose="020B0604020202020204" pitchFamily="34" charset="0"/>
                    <a:cs typeface="Arial" panose="020B0604020202020204" pitchFamily="34" charset="0"/>
                  </a:rPr>
                  <a:t>b</a:t>
                </a: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 </a:t>
                </a:r>
                <a:r>
                  <a:rPr lang="en-US" sz="3600" smtClean="0">
                    <a:solidFill>
                      <a:prstClr val="black"/>
                    </a:solidFill>
                    <a:latin typeface="Arial" panose="020B0604020202020204" pitchFamily="34" charset="0"/>
                    <a:ea typeface="Arial" panose="020B0604020202020204" pitchFamily="34" charset="0"/>
                    <a:cs typeface="Arial" panose="020B0604020202020204" pitchFamily="34" charset="0"/>
                  </a:rPr>
                  <a:t>Gọi </a:t>
                </a:r>
                <a14:m>
                  <m:oMath xmlns:m="http://schemas.openxmlformats.org/officeDocument/2006/math">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𝑘</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là số học sinh có điểm không vượt quá 5 trong nhóm 80 học sinh.</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Ta có </a:t>
                </a:r>
                <a14:m>
                  <m:oMath xmlns:m="http://schemas.openxmlformats.org/officeDocument/2006/math">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𝑃</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𝑘</m:t>
                        </m:r>
                      </m:num>
                      <m:den>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80</m:t>
                        </m:r>
                      </m:den>
                    </m:f>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endParaRPr>
              </a:p>
              <a:p>
                <a:pPr lvl="0" algn="just">
                  <a:lnSpc>
                    <a:spcPct val="150000"/>
                  </a:lnSpc>
                  <a:spcBef>
                    <a:spcPts val="100"/>
                  </a:spcBef>
                  <a:spcAft>
                    <a:spcPts val="100"/>
                  </a:spcAft>
                  <a:defRPr/>
                </a:pPr>
                <a:r>
                  <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rPr>
                  <a:t>Do </a:t>
                </a: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đó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0,5≈</m:t>
                    </m:r>
                    <m:f>
                      <m:f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𝑘</m:t>
                        </m:r>
                      </m:num>
                      <m:den>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m:t>
                        </m:r>
                      </m:den>
                    </m:f>
                    <m:r>
                      <a:rPr lang="en-US" sz="3600" b="0" i="0"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𝑘</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≈40</m:t>
                    </m:r>
                  </m:oMath>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Vậy ta dự đoán có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40</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học sinh có điểm không vượt quá 5.</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rPr>
                  <a:t>Gọi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h</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là số học sinh có số điểm từ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đến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trong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học sinh. </a:t>
                </a:r>
                <a:endPar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endParaRPr>
              </a:p>
              <a:p>
                <a:pPr lvl="0" algn="just">
                  <a:lnSpc>
                    <a:spcPct val="150000"/>
                  </a:lnSpc>
                  <a:spcBef>
                    <a:spcPts val="100"/>
                  </a:spcBef>
                  <a:spcAft>
                    <a:spcPts val="100"/>
                  </a:spcAft>
                  <a:defRPr/>
                </a:pPr>
                <a:r>
                  <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rPr>
                  <a:t>Ta </a:t>
                </a: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có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𝑃</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h</m:t>
                        </m:r>
                      </m:num>
                      <m:den>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m:t>
                        </m:r>
                      </m:den>
                    </m:f>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𝑃</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)≈0,65</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Vậy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0,65≈</m:t>
                    </m:r>
                    <m:f>
                      <m:f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h</m:t>
                        </m:r>
                      </m:num>
                      <m:den>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m:t>
                        </m:r>
                      </m:den>
                    </m:f>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h</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 . 0,65=52</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Vậy ta dự đoán có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52</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học sinh có điểm từ 4 đến 9 trong 80 học sinh.</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87343" y="1562100"/>
                <a:ext cx="15900907" cy="8286051"/>
              </a:xfrm>
              <a:prstGeom prst="rect">
                <a:avLst/>
              </a:prstGeom>
              <a:blipFill>
                <a:blip r:embed="rId4"/>
                <a:stretch>
                  <a:fillRect l="-1189" b="-1765"/>
                </a:stretch>
              </a:blipFill>
            </p:spPr>
            <p:txBody>
              <a:bodyPr/>
              <a:lstStyle/>
              <a:p>
                <a:r>
                  <a:rPr lang="en-US">
                    <a:noFill/>
                  </a:rPr>
                  <a:t> </a:t>
                </a:r>
              </a:p>
            </p:txBody>
          </p:sp>
        </mc:Fallback>
      </mc:AlternateContent>
    </p:spTree>
    <p:extLst>
      <p:ext uri="{BB962C8B-B14F-4D97-AF65-F5344CB8AC3E}">
        <p14:creationId xmlns:p14="http://schemas.microsoft.com/office/powerpoint/2010/main" val="6720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0" y="-114300"/>
            <a:ext cx="165354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1844011" y="1872740"/>
            <a:ext cx="14599117" cy="2675541"/>
          </a:xfrm>
          <a:prstGeom prst="rect">
            <a:avLst/>
          </a:prstGeom>
        </p:spPr>
        <p:txBody>
          <a:bodyPr wrap="square">
            <a:spAutoFit/>
          </a:bodyPr>
          <a:lstStyle/>
          <a:p>
            <a:pPr marL="0" marR="0" lvl="0" indent="0" algn="ctr" defTabSz="914400" rtl="0" eaLnBrk="1" fontAlgn="auto" latinLnBrk="0" hangingPunct="1">
              <a:lnSpc>
                <a:spcPct val="175000"/>
              </a:lnSpc>
              <a:spcBef>
                <a:spcPts val="300"/>
              </a:spcBef>
              <a:spcAft>
                <a:spcPts val="300"/>
              </a:spcAft>
              <a:buClrTx/>
              <a:buSzTx/>
              <a:buFontTx/>
              <a:buNone/>
              <a:tabLst/>
              <a:defRPr/>
            </a:pPr>
            <a:r>
              <a:rPr kumimoji="0" lang="en-US" sz="110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a:t>
            </a:r>
            <a:r>
              <a:rPr kumimoji="0" lang="en-US" sz="11000" b="1" i="0" u="none" strike="noStrike" kern="1200" cap="none" spc="0" normalizeH="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TẬP</a:t>
            </a:r>
            <a:endParaRPr kumimoji="0" lang="en-US" sz="11000" b="0" i="0" u="none" strike="noStrike" kern="1200" cap="none" spc="0" normalizeH="0" baseline="0" noProof="0">
              <a:ln>
                <a:noFill/>
              </a:ln>
              <a:solidFill>
                <a:srgbClr val="1F497D"/>
              </a:solidFill>
              <a:effectLst/>
              <a:uLnTx/>
              <a:uFillTx/>
              <a:latin typeface="Calibri"/>
              <a:ea typeface="Arial" panose="020B0604020202020204" pitchFamily="34"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rot="19841600">
            <a:off x="608404" y="616900"/>
            <a:ext cx="2218262" cy="1820520"/>
          </a:xfrm>
          <a:prstGeom prst="rect">
            <a:avLst/>
          </a:prstGeom>
        </p:spPr>
      </p:pic>
      <p:pic>
        <p:nvPicPr>
          <p:cNvPr id="5" name="Picture 4"/>
          <p:cNvPicPr>
            <a:picLocks noChangeAspect="1"/>
          </p:cNvPicPr>
          <p:nvPr/>
        </p:nvPicPr>
        <p:blipFill>
          <a:blip r:embed="rId5"/>
          <a:stretch>
            <a:fillRect/>
          </a:stretch>
        </p:blipFill>
        <p:spPr>
          <a:xfrm>
            <a:off x="11887200" y="5143500"/>
            <a:ext cx="4976438" cy="5153759"/>
          </a:xfrm>
          <a:prstGeom prst="rect">
            <a:avLst/>
          </a:prstGeom>
        </p:spPr>
      </p:pic>
    </p:spTree>
    <p:extLst>
      <p:ext uri="{BB962C8B-B14F-4D97-AF65-F5344CB8AC3E}">
        <p14:creationId xmlns:p14="http://schemas.microsoft.com/office/powerpoint/2010/main" val="3229773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736204"/>
            <a:ext cx="16723797" cy="506765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300"/>
              </a:spcBef>
              <a:spcAft>
                <a:spcPts val="300"/>
              </a:spcAft>
            </a:pPr>
            <a:endParaRPr lang="fr-FR" sz="4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Rectangle 25"/>
          <p:cNvSpPr/>
          <p:nvPr/>
        </p:nvSpPr>
        <p:spPr>
          <a:xfrm>
            <a:off x="2427330" y="7263350"/>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800">
                <a:solidFill>
                  <a:prstClr val="black"/>
                </a:solidFill>
              </a:rPr>
              <a:t>A. 0,2</a:t>
            </a:r>
            <a:endParaRPr lang="vi-VN" sz="3800" dirty="0">
              <a:solidFill>
                <a:prstClr val="black"/>
              </a:solidFill>
              <a:latin typeface="Arial" panose="020B0604020202020204" pitchFamily="34" charset="0"/>
            </a:endParaRPr>
          </a:p>
        </p:txBody>
      </p:sp>
      <p:sp>
        <p:nvSpPr>
          <p:cNvPr id="42" name="Rectangle 41"/>
          <p:cNvSpPr/>
          <p:nvPr/>
        </p:nvSpPr>
        <p:spPr>
          <a:xfrm>
            <a:off x="9957923" y="7269634"/>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800">
                <a:solidFill>
                  <a:prstClr val="black"/>
                </a:solidFill>
              </a:rPr>
              <a:t>B. 0,4</a:t>
            </a:r>
            <a:endParaRPr lang="vi-VN" sz="3800" dirty="0">
              <a:solidFill>
                <a:prstClr val="black"/>
              </a:solidFill>
              <a:latin typeface="Arial" panose="020B0604020202020204" pitchFamily="34" charset="0"/>
            </a:endParaRPr>
          </a:p>
        </p:txBody>
      </p:sp>
      <p:sp>
        <p:nvSpPr>
          <p:cNvPr id="43" name="Rectangle 42"/>
          <p:cNvSpPr/>
          <p:nvPr/>
        </p:nvSpPr>
        <p:spPr>
          <a:xfrm>
            <a:off x="2427330" y="8857792"/>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800">
                <a:solidFill>
                  <a:prstClr val="black"/>
                </a:solidFill>
              </a:rPr>
              <a:t>C. 0,44</a:t>
            </a:r>
            <a:endParaRPr lang="vi-VN" sz="3800" dirty="0">
              <a:solidFill>
                <a:prstClr val="black"/>
              </a:solidFill>
              <a:latin typeface="Arial" panose="020B0604020202020204" pitchFamily="34" charset="0"/>
            </a:endParaRPr>
          </a:p>
        </p:txBody>
      </p:sp>
      <p:sp>
        <p:nvSpPr>
          <p:cNvPr id="44" name="Rectangle 43"/>
          <p:cNvSpPr/>
          <p:nvPr/>
        </p:nvSpPr>
        <p:spPr>
          <a:xfrm>
            <a:off x="9957923" y="8864076"/>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800">
                <a:solidFill>
                  <a:prstClr val="black"/>
                </a:solidFill>
              </a:rPr>
              <a:t>D. 0,16</a:t>
            </a:r>
            <a:endParaRPr lang="vi-VN" sz="3800" dirty="0">
              <a:solidFill>
                <a:prstClr val="black"/>
              </a:solidFill>
              <a:latin typeface="Arial" panose="020B0604020202020204" pitchFamily="34" charset="0"/>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7301563"/>
            <a:ext cx="1208583" cy="106208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12179" y="8907838"/>
            <a:ext cx="1206804" cy="1056132"/>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69157" y="8891152"/>
            <a:ext cx="1207113" cy="1060796"/>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69157" y="7344989"/>
            <a:ext cx="1207113" cy="965690"/>
          </a:xfrm>
          <a:prstGeom prst="rect">
            <a:avLst/>
          </a:prstGeom>
        </p:spPr>
      </p:pic>
      <p:pic>
        <p:nvPicPr>
          <p:cNvPr id="17" name="Picture 16">
            <a:hlinkClick r:id="rId8"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188336" y="1207194"/>
            <a:ext cx="1934553" cy="1831377"/>
          </a:xfrm>
          <a:prstGeom prst="rect">
            <a:avLst/>
          </a:prstGeom>
        </p:spPr>
      </p:pic>
      <p:pic>
        <p:nvPicPr>
          <p:cNvPr id="13" name="Picture 12">
            <a:extLst>
              <a:ext uri="{FF2B5EF4-FFF2-40B4-BE49-F238E27FC236}">
                <a16:creationId xmlns:a16="http://schemas.microsoft.com/office/drawing/2014/main" id="{E22F02EA-C79B-4DE3-9C10-888373554C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410517" y="9029181"/>
            <a:ext cx="600437" cy="777352"/>
          </a:xfrm>
          <a:prstGeom prst="rect">
            <a:avLst/>
          </a:prstGeom>
        </p:spPr>
      </p:pic>
      <p:pic>
        <p:nvPicPr>
          <p:cNvPr id="14" name="Picture 13">
            <a:extLst>
              <a:ext uri="{FF2B5EF4-FFF2-40B4-BE49-F238E27FC236}">
                <a16:creationId xmlns:a16="http://schemas.microsoft.com/office/drawing/2014/main" id="{3A530223-8EEB-4D94-B23C-334FE5C8DC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239762" y="9047228"/>
            <a:ext cx="600437" cy="777352"/>
          </a:xfrm>
          <a:prstGeom prst="rect">
            <a:avLst/>
          </a:prstGeom>
        </p:spPr>
      </p:pic>
      <p:pic>
        <p:nvPicPr>
          <p:cNvPr id="15" name="Picture 14">
            <a:extLst>
              <a:ext uri="{FF2B5EF4-FFF2-40B4-BE49-F238E27FC236}">
                <a16:creationId xmlns:a16="http://schemas.microsoft.com/office/drawing/2014/main" id="{6E5FFACD-866F-48E1-8BE1-8045598D96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12579" y="7432892"/>
            <a:ext cx="598375" cy="777354"/>
          </a:xfrm>
          <a:prstGeom prst="rect">
            <a:avLst/>
          </a:prstGeom>
        </p:spPr>
      </p:pic>
      <p:pic>
        <p:nvPicPr>
          <p:cNvPr id="16" name="Picture 15">
            <a:extLst>
              <a:ext uri="{FF2B5EF4-FFF2-40B4-BE49-F238E27FC236}">
                <a16:creationId xmlns:a16="http://schemas.microsoft.com/office/drawing/2014/main" id="{BD88EA17-A8FF-43E3-8D2A-18A3436FEF2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239762" y="7432892"/>
            <a:ext cx="600438" cy="77735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26470335"/>
              </p:ext>
            </p:extLst>
          </p:nvPr>
        </p:nvGraphicFramePr>
        <p:xfrm>
          <a:off x="1574756" y="2765258"/>
          <a:ext cx="15130521" cy="1912614"/>
        </p:xfrm>
        <a:graphic>
          <a:graphicData uri="http://schemas.openxmlformats.org/drawingml/2006/table">
            <a:tbl>
              <a:tblPr firstRow="1" firstCol="1" bandRow="1"/>
              <a:tblGrid>
                <a:gridCol w="2012457">
                  <a:extLst>
                    <a:ext uri="{9D8B030D-6E8A-4147-A177-3AD203B41FA5}">
                      <a16:colId xmlns:a16="http://schemas.microsoft.com/office/drawing/2014/main" val="1349837377"/>
                    </a:ext>
                  </a:extLst>
                </a:gridCol>
                <a:gridCol w="2813686">
                  <a:extLst>
                    <a:ext uri="{9D8B030D-6E8A-4147-A177-3AD203B41FA5}">
                      <a16:colId xmlns:a16="http://schemas.microsoft.com/office/drawing/2014/main" val="1110383992"/>
                    </a:ext>
                  </a:extLst>
                </a:gridCol>
                <a:gridCol w="6521747">
                  <a:extLst>
                    <a:ext uri="{9D8B030D-6E8A-4147-A177-3AD203B41FA5}">
                      <a16:colId xmlns:a16="http://schemas.microsoft.com/office/drawing/2014/main" val="4171715175"/>
                    </a:ext>
                  </a:extLst>
                </a:gridCol>
                <a:gridCol w="3782631">
                  <a:extLst>
                    <a:ext uri="{9D8B030D-6E8A-4147-A177-3AD203B41FA5}">
                      <a16:colId xmlns:a16="http://schemas.microsoft.com/office/drawing/2014/main" val="3782061966"/>
                    </a:ext>
                  </a:extLst>
                </a:gridCol>
              </a:tblGrid>
              <a:tr h="994404">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Sự kiện</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Hai đồng sấp</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Một đồng sấp, một đồng ngửa </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Hai đồng ngửa</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9948751"/>
                  </a:ext>
                </a:extLst>
              </a:tr>
              <a:tr h="836620">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Số lần</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22</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20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766541"/>
                  </a:ext>
                </a:extLst>
              </a:tr>
            </a:tbl>
          </a:graphicData>
        </a:graphic>
      </p:graphicFrame>
      <p:sp>
        <p:nvSpPr>
          <p:cNvPr id="5" name="Rectangle 4"/>
          <p:cNvSpPr/>
          <p:nvPr/>
        </p:nvSpPr>
        <p:spPr>
          <a:xfrm>
            <a:off x="1158472" y="1736204"/>
            <a:ext cx="14538728" cy="969496"/>
          </a:xfrm>
          <a:prstGeom prst="rect">
            <a:avLst/>
          </a:prstGeom>
        </p:spPr>
        <p:txBody>
          <a:bodyPr wrap="square">
            <a:spAutoFit/>
          </a:bodyPr>
          <a:lstStyle/>
          <a:p>
            <a:pPr lvl="0">
              <a:lnSpc>
                <a:spcPct val="150000"/>
              </a:lnSpc>
              <a:spcBef>
                <a:spcPts val="300"/>
              </a:spcBef>
              <a:spcAft>
                <a:spcPts val="300"/>
              </a:spcAft>
            </a:pPr>
            <a:r>
              <a:rPr lang="fr-FR" sz="3800" b="1">
                <a:solidFill>
                  <a:prstClr val="black"/>
                </a:solidFill>
                <a:latin typeface="Arial" panose="020B0604020202020204" pitchFamily="34" charset="0"/>
                <a:ea typeface="Times New Roman" panose="02020603050405020304" pitchFamily="18" charset="0"/>
                <a:cs typeface="Arial" panose="020B0604020202020204" pitchFamily="34" charset="0"/>
              </a:rPr>
              <a:t>Câu 1.</a:t>
            </a:r>
            <a:r>
              <a:rPr lang="fr-FR" sz="3800">
                <a:solidFill>
                  <a:prstClr val="black"/>
                </a:solidFill>
                <a:latin typeface="Arial" panose="020B0604020202020204" pitchFamily="34" charset="0"/>
                <a:ea typeface="Times New Roman" panose="02020603050405020304" pitchFamily="18" charset="0"/>
                <a:cs typeface="Arial" panose="020B0604020202020204" pitchFamily="34" charset="0"/>
              </a:rPr>
              <a:t> Tung hai đồng xu cân đối 50 lần ta được kết quả như sau:</a:t>
            </a:r>
          </a:p>
        </p:txBody>
      </p:sp>
      <p:sp>
        <p:nvSpPr>
          <p:cNvPr id="6" name="Rectangle 5"/>
          <p:cNvSpPr/>
          <p:nvPr/>
        </p:nvSpPr>
        <p:spPr>
          <a:xfrm>
            <a:off x="1216869" y="4746458"/>
            <a:ext cx="15846296" cy="1846659"/>
          </a:xfrm>
          <a:prstGeom prst="rect">
            <a:avLst/>
          </a:prstGeom>
        </p:spPr>
        <p:txBody>
          <a:bodyPr wrap="square">
            <a:spAutoFit/>
          </a:bodyPr>
          <a:lstStyle/>
          <a:p>
            <a:pPr lvl="0" algn="just">
              <a:lnSpc>
                <a:spcPct val="150000"/>
              </a:lnSpc>
            </a:pPr>
            <a:r>
              <a:rPr lang="en-US" sz="3800" smtClean="0">
                <a:solidFill>
                  <a:prstClr val="black"/>
                </a:solidFill>
                <a:latin typeface="Arial" panose="020B0604020202020204" pitchFamily="34" charset="0"/>
                <a:ea typeface="Times New Roman" panose="02020603050405020304" pitchFamily="18" charset="0"/>
                <a:cs typeface="Arial" panose="020B0604020202020204" pitchFamily="34" charset="0"/>
              </a:rPr>
              <a:t>Xác </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suất thực nghiệm của sự kiện “Có một đồng xu sấp, một đồng xu ngửa” là</a:t>
            </a:r>
          </a:p>
        </p:txBody>
      </p:sp>
      <p:sp>
        <p:nvSpPr>
          <p:cNvPr id="20" name="Rectangle 19"/>
          <p:cNvSpPr/>
          <p:nvPr/>
        </p:nvSpPr>
        <p:spPr>
          <a:xfrm>
            <a:off x="3541759" y="224923"/>
            <a:ext cx="11308326" cy="1205073"/>
          </a:xfrm>
          <a:prstGeom prst="rect">
            <a:avLst/>
          </a:prstGeom>
        </p:spPr>
        <p:txBody>
          <a:bodyPr wrap="square">
            <a:spAutoFit/>
          </a:bodyPr>
          <a:lstStyle/>
          <a:p>
            <a:pPr algn="ctr" defTabSz="1828800">
              <a:lnSpc>
                <a:spcPct val="150000"/>
              </a:lnSpc>
              <a:buClr>
                <a:srgbClr val="070185"/>
              </a:buClr>
              <a:defRPr/>
            </a:pPr>
            <a:r>
              <a:rPr lang="en-US" sz="5500" b="1" kern="0" smtClean="0">
                <a:solidFill>
                  <a:schemeClr val="accent5">
                    <a:lumMod val="75000"/>
                  </a:schemeClr>
                </a:solidFill>
                <a:latin typeface="Arial" panose="020B0604020202020204" pitchFamily="34" charset="0"/>
                <a:cs typeface="Arial" panose="020B0604020202020204" pitchFamily="34" charset="0"/>
              </a:rPr>
              <a:t>CÂU HỎI TRẮC NGHIỆM</a:t>
            </a:r>
            <a:endParaRPr lang="vi-VN" sz="5500" b="1" kern="0">
              <a:solidFill>
                <a:schemeClr val="accent5">
                  <a:lumMod val="75000"/>
                </a:schemeClr>
              </a:solidFill>
              <a:cs typeface="Arial" panose="020B0604020202020204" pitchFamily="34" charset="0"/>
            </a:endParaRPr>
          </a:p>
        </p:txBody>
      </p:sp>
    </p:spTree>
    <p:extLst>
      <p:ext uri="{BB962C8B-B14F-4D97-AF65-F5344CB8AC3E}">
        <p14:creationId xmlns:p14="http://schemas.microsoft.com/office/powerpoint/2010/main" val="2577247126"/>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anim calcmode="lin" valueType="num">
                                      <p:cBhvr>
                                        <p:cTn id="39" dur="500" fill="hold"/>
                                        <p:tgtEl>
                                          <p:spTgt spid="26"/>
                                        </p:tgtEl>
                                        <p:attrNameLst>
                                          <p:attrName>ppt_x</p:attrName>
                                        </p:attrNameLst>
                                      </p:cBhvr>
                                      <p:tavLst>
                                        <p:tav tm="0">
                                          <p:val>
                                            <p:strVal val="#ppt_x"/>
                                          </p:val>
                                        </p:tav>
                                        <p:tav tm="100000">
                                          <p:val>
                                            <p:strVal val="#ppt_x"/>
                                          </p:val>
                                        </p:tav>
                                      </p:tavLst>
                                    </p:anim>
                                    <p:anim calcmode="lin" valueType="num">
                                      <p:cBhvr>
                                        <p:cTn id="40" dur="5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anim calcmode="lin" valueType="num">
                                      <p:cBhvr>
                                        <p:cTn id="44" dur="500" fill="hold"/>
                                        <p:tgtEl>
                                          <p:spTgt spid="15"/>
                                        </p:tgtEl>
                                        <p:attrNameLst>
                                          <p:attrName>ppt_x</p:attrName>
                                        </p:attrNameLst>
                                      </p:cBhvr>
                                      <p:tavLst>
                                        <p:tav tm="0">
                                          <p:val>
                                            <p:strVal val="#ppt_x"/>
                                          </p:val>
                                        </p:tav>
                                        <p:tav tm="100000">
                                          <p:val>
                                            <p:strVal val="#ppt_x"/>
                                          </p:val>
                                        </p:tav>
                                      </p:tavLst>
                                    </p:anim>
                                    <p:anim calcmode="lin" valueType="num">
                                      <p:cBhvr>
                                        <p:cTn id="45" dur="5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anim calcmode="lin" valueType="num">
                                      <p:cBhvr>
                                        <p:cTn id="49" dur="500" fill="hold"/>
                                        <p:tgtEl>
                                          <p:spTgt spid="42"/>
                                        </p:tgtEl>
                                        <p:attrNameLst>
                                          <p:attrName>ppt_x</p:attrName>
                                        </p:attrNameLst>
                                      </p:cBhvr>
                                      <p:tavLst>
                                        <p:tav tm="0">
                                          <p:val>
                                            <p:strVal val="#ppt_x"/>
                                          </p:val>
                                        </p:tav>
                                        <p:tav tm="100000">
                                          <p:val>
                                            <p:strVal val="#ppt_x"/>
                                          </p:val>
                                        </p:tav>
                                      </p:tavLst>
                                    </p:anim>
                                    <p:anim calcmode="lin" valueType="num">
                                      <p:cBhvr>
                                        <p:cTn id="50" dur="500" fill="hold"/>
                                        <p:tgtEl>
                                          <p:spTgt spid="4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5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anim calcmode="lin" valueType="num">
                                      <p:cBhvr>
                                        <p:cTn id="54" dur="500" fill="hold"/>
                                        <p:tgtEl>
                                          <p:spTgt spid="16"/>
                                        </p:tgtEl>
                                        <p:attrNameLst>
                                          <p:attrName>ppt_x</p:attrName>
                                        </p:attrNameLst>
                                      </p:cBhvr>
                                      <p:tavLst>
                                        <p:tav tm="0">
                                          <p:val>
                                            <p:strVal val="#ppt_x"/>
                                          </p:val>
                                        </p:tav>
                                        <p:tav tm="100000">
                                          <p:val>
                                            <p:strVal val="#ppt_x"/>
                                          </p:val>
                                        </p:tav>
                                      </p:tavLst>
                                    </p:anim>
                                    <p:anim calcmode="lin" valueType="num">
                                      <p:cBhvr>
                                        <p:cTn id="55" dur="5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00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anim calcmode="lin" valueType="num">
                                      <p:cBhvr>
                                        <p:cTn id="59" dur="500" fill="hold"/>
                                        <p:tgtEl>
                                          <p:spTgt spid="43"/>
                                        </p:tgtEl>
                                        <p:attrNameLst>
                                          <p:attrName>ppt_x</p:attrName>
                                        </p:attrNameLst>
                                      </p:cBhvr>
                                      <p:tavLst>
                                        <p:tav tm="0">
                                          <p:val>
                                            <p:strVal val="#ppt_x"/>
                                          </p:val>
                                        </p:tav>
                                        <p:tav tm="100000">
                                          <p:val>
                                            <p:strVal val="#ppt_x"/>
                                          </p:val>
                                        </p:tav>
                                      </p:tavLst>
                                    </p:anim>
                                    <p:anim calcmode="lin" valueType="num">
                                      <p:cBhvr>
                                        <p:cTn id="60" dur="500" fill="hold"/>
                                        <p:tgtEl>
                                          <p:spTgt spid="4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100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ppt_x</p:attrName>
                                        </p:attrNameLst>
                                      </p:cBhvr>
                                      <p:tavLst>
                                        <p:tav tm="0">
                                          <p:val>
                                            <p:strVal val="#ppt_x"/>
                                          </p:val>
                                        </p:tav>
                                        <p:tav tm="100000">
                                          <p:val>
                                            <p:strVal val="#ppt_x"/>
                                          </p:val>
                                        </p:tav>
                                      </p:tavLst>
                                    </p:anim>
                                    <p:anim calcmode="lin" valueType="num">
                                      <p:cBhvr>
                                        <p:cTn id="65" dur="500" fill="hold"/>
                                        <p:tgtEl>
                                          <p:spTgt spid="1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50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anim calcmode="lin" valueType="num">
                                      <p:cBhvr>
                                        <p:cTn id="69" dur="500" fill="hold"/>
                                        <p:tgtEl>
                                          <p:spTgt spid="44"/>
                                        </p:tgtEl>
                                        <p:attrNameLst>
                                          <p:attrName>ppt_x</p:attrName>
                                        </p:attrNameLst>
                                      </p:cBhvr>
                                      <p:tavLst>
                                        <p:tav tm="0">
                                          <p:val>
                                            <p:strVal val="#ppt_x"/>
                                          </p:val>
                                        </p:tav>
                                        <p:tav tm="100000">
                                          <p:val>
                                            <p:strVal val="#ppt_x"/>
                                          </p:val>
                                        </p:tav>
                                      </p:tavLst>
                                    </p:anim>
                                    <p:anim calcmode="lin" valueType="num">
                                      <p:cBhvr>
                                        <p:cTn id="70" dur="500" fill="hold"/>
                                        <p:tgtEl>
                                          <p:spTgt spid="4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50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anim calcmode="lin" valueType="num">
                                      <p:cBhvr>
                                        <p:cTn id="74" dur="500" fill="hold"/>
                                        <p:tgtEl>
                                          <p:spTgt spid="14"/>
                                        </p:tgtEl>
                                        <p:attrNameLst>
                                          <p:attrName>ppt_x</p:attrName>
                                        </p:attrNameLst>
                                      </p:cBhvr>
                                      <p:tavLst>
                                        <p:tav tm="0">
                                          <p:val>
                                            <p:strVal val="#ppt_x"/>
                                          </p:val>
                                        </p:tav>
                                        <p:tav tm="100000">
                                          <p:val>
                                            <p:strVal val="#ppt_x"/>
                                          </p:val>
                                        </p:tav>
                                      </p:tavLst>
                                    </p:anim>
                                    <p:anim calcmode="lin" valueType="num">
                                      <p:cBhvr>
                                        <p:cTn id="7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26"/>
                                        </p:tgtEl>
                                        <p:attrNameLst>
                                          <p:attrName>fillcolor</p:attrName>
                                        </p:attrNameLst>
                                      </p:cBhvr>
                                      <p:to>
                                        <a:srgbClr val="FFF2CC"/>
                                      </p:to>
                                    </p:animClr>
                                    <p:set>
                                      <p:cBhvr>
                                        <p:cTn id="81" dur="250" fill="hold"/>
                                        <p:tgtEl>
                                          <p:spTgt spid="26"/>
                                        </p:tgtEl>
                                        <p:attrNameLst>
                                          <p:attrName>fill.type</p:attrName>
                                        </p:attrNameLst>
                                      </p:cBhvr>
                                      <p:to>
                                        <p:strVal val="solid"/>
                                      </p:to>
                                    </p:set>
                                    <p:set>
                                      <p:cBhvr>
                                        <p:cTn id="82" dur="250" fill="hold"/>
                                        <p:tgtEl>
                                          <p:spTgt spid="26"/>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47"/>
                                        </p:tgtEl>
                                        <p:attrNameLst>
                                          <p:attrName>style.visibility</p:attrName>
                                        </p:attrNameLst>
                                      </p:cBhvr>
                                      <p:to>
                                        <p:strVal val="visible"/>
                                      </p:to>
                                    </p:set>
                                    <p:anim calcmode="lin" valueType="num">
                                      <p:cBhvr>
                                        <p:cTn id="85" dur="250" fill="hold"/>
                                        <p:tgtEl>
                                          <p:spTgt spid="47"/>
                                        </p:tgtEl>
                                        <p:attrNameLst>
                                          <p:attrName>ppt_w</p:attrName>
                                        </p:attrNameLst>
                                      </p:cBhvr>
                                      <p:tavLst>
                                        <p:tav tm="0">
                                          <p:val>
                                            <p:strVal val="4*#ppt_w"/>
                                          </p:val>
                                        </p:tav>
                                        <p:tav tm="100000">
                                          <p:val>
                                            <p:strVal val="#ppt_w"/>
                                          </p:val>
                                        </p:tav>
                                      </p:tavLst>
                                    </p:anim>
                                    <p:anim calcmode="lin" valueType="num">
                                      <p:cBhvr>
                                        <p:cTn id="86"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Wrong Buzzer.wav"/>
                                        </p:tgtEl>
                                      </p:cMediaNode>
                                    </p:audio>
                                  </p:subTnLst>
                                </p:cTn>
                              </p:par>
                              <p:par>
                                <p:cTn id="87" presetID="1" presetClass="emph" presetSubtype="2" fill="hold" nodeType="withEffect">
                                  <p:stCondLst>
                                    <p:cond delay="1000"/>
                                  </p:stCondLst>
                                  <p:childTnLst>
                                    <p:animClr clrSpc="rgb" dir="cw">
                                      <p:cBhvr>
                                        <p:cTn id="88" dur="250" fill="hold"/>
                                        <p:tgtEl>
                                          <p:spTgt spid="26"/>
                                        </p:tgtEl>
                                        <p:attrNameLst>
                                          <p:attrName>fillcolor</p:attrName>
                                        </p:attrNameLst>
                                      </p:cBhvr>
                                      <p:to>
                                        <a:srgbClr val="FFFF00"/>
                                      </p:to>
                                    </p:animClr>
                                    <p:set>
                                      <p:cBhvr>
                                        <p:cTn id="89" dur="250" fill="hold"/>
                                        <p:tgtEl>
                                          <p:spTgt spid="26"/>
                                        </p:tgtEl>
                                        <p:attrNameLst>
                                          <p:attrName>fill.type</p:attrName>
                                        </p:attrNameLst>
                                      </p:cBhvr>
                                      <p:to>
                                        <p:strVal val="solid"/>
                                      </p:to>
                                    </p:set>
                                    <p:set>
                                      <p:cBhvr>
                                        <p:cTn id="90"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91" restart="whenNotActive" fill="hold" evtFilter="cancelBubble" nodeType="interactiveSeq">
                <p:stCondLst>
                  <p:cond evt="onClick" delay="0">
                    <p:tgtEl>
                      <p:spTgt spid="42"/>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50" fill="hold"/>
                                        <p:tgtEl>
                                          <p:spTgt spid="42"/>
                                        </p:tgtEl>
                                        <p:attrNameLst>
                                          <p:attrName>fillcolor</p:attrName>
                                        </p:attrNameLst>
                                      </p:cBhvr>
                                      <p:to>
                                        <a:srgbClr val="FFF2CC"/>
                                      </p:to>
                                    </p:animClr>
                                    <p:set>
                                      <p:cBhvr>
                                        <p:cTn id="96" dur="250" fill="hold"/>
                                        <p:tgtEl>
                                          <p:spTgt spid="42"/>
                                        </p:tgtEl>
                                        <p:attrNameLst>
                                          <p:attrName>fill.type</p:attrName>
                                        </p:attrNameLst>
                                      </p:cBhvr>
                                      <p:to>
                                        <p:strVal val="solid"/>
                                      </p:to>
                                    </p:set>
                                    <p:set>
                                      <p:cBhvr>
                                        <p:cTn id="97" dur="250" fill="hold"/>
                                        <p:tgtEl>
                                          <p:spTgt spid="42"/>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par>
                                <p:cTn id="98" presetID="23" presetClass="entr" presetSubtype="32" fill="hold" nodeType="withEffect">
                                  <p:stCondLst>
                                    <p:cond delay="1000"/>
                                  </p:stCondLst>
                                  <p:childTnLst>
                                    <p:set>
                                      <p:cBhvr>
                                        <p:cTn id="99" dur="1" fill="hold">
                                          <p:stCondLst>
                                            <p:cond delay="0"/>
                                          </p:stCondLst>
                                        </p:cTn>
                                        <p:tgtEl>
                                          <p:spTgt spid="53"/>
                                        </p:tgtEl>
                                        <p:attrNameLst>
                                          <p:attrName>style.visibility</p:attrName>
                                        </p:attrNameLst>
                                      </p:cBhvr>
                                      <p:to>
                                        <p:strVal val="visible"/>
                                      </p:to>
                                    </p:set>
                                    <p:anim calcmode="lin" valueType="num">
                                      <p:cBhvr>
                                        <p:cTn id="100" dur="250" fill="hold"/>
                                        <p:tgtEl>
                                          <p:spTgt spid="53"/>
                                        </p:tgtEl>
                                        <p:attrNameLst>
                                          <p:attrName>ppt_w</p:attrName>
                                        </p:attrNameLst>
                                      </p:cBhvr>
                                      <p:tavLst>
                                        <p:tav tm="0">
                                          <p:val>
                                            <p:strVal val="4*#ppt_w"/>
                                          </p:val>
                                        </p:tav>
                                        <p:tav tm="100000">
                                          <p:val>
                                            <p:strVal val="#ppt_w"/>
                                          </p:val>
                                        </p:tav>
                                      </p:tavLst>
                                    </p:anim>
                                    <p:anim calcmode="lin" valueType="num">
                                      <p:cBhvr>
                                        <p:cTn id="101"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8"/>
                                            </p:cond>
                                          </p:stCondLst>
                                          <p:endCondLst>
                                            <p:cond evt="onStopAudio" delay="0">
                                              <p:tgtEl>
                                                <p:sldTgt/>
                                              </p:tgtEl>
                                            </p:cond>
                                          </p:endCondLst>
                                        </p:cTn>
                                        <p:tgtEl>
                                          <p:sndTgt r:embed="rId4" name="Check mark.wav"/>
                                        </p:tgtEl>
                                      </p:cMediaNode>
                                    </p:audio>
                                  </p:subTnLst>
                                </p:cTn>
                              </p:par>
                              <p:par>
                                <p:cTn id="102" presetID="1" presetClass="emph" presetSubtype="2" fill="hold" nodeType="withEffect">
                                  <p:stCondLst>
                                    <p:cond delay="1000"/>
                                  </p:stCondLst>
                                  <p:childTnLst>
                                    <p:animClr clrSpc="rgb" dir="cw">
                                      <p:cBhvr>
                                        <p:cTn id="103" dur="250" fill="hold"/>
                                        <p:tgtEl>
                                          <p:spTgt spid="42"/>
                                        </p:tgtEl>
                                        <p:attrNameLst>
                                          <p:attrName>fillcolor</p:attrName>
                                        </p:attrNameLst>
                                      </p:cBhvr>
                                      <p:to>
                                        <a:srgbClr val="00B050"/>
                                      </p:to>
                                    </p:animClr>
                                    <p:set>
                                      <p:cBhvr>
                                        <p:cTn id="104" dur="250" fill="hold"/>
                                        <p:tgtEl>
                                          <p:spTgt spid="42"/>
                                        </p:tgtEl>
                                        <p:attrNameLst>
                                          <p:attrName>fill.type</p:attrName>
                                        </p:attrNameLst>
                                      </p:cBhvr>
                                      <p:to>
                                        <p:strVal val="solid"/>
                                      </p:to>
                                    </p:set>
                                    <p:set>
                                      <p:cBhvr>
                                        <p:cTn id="105"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6" restart="whenNotActive" fill="hold" evtFilter="cancelBubble" nodeType="interactiveSeq">
                <p:stCondLst>
                  <p:cond evt="onClick" delay="0">
                    <p:tgtEl>
                      <p:spTgt spid="43"/>
                    </p:tgtEl>
                  </p:cond>
                </p:stCondLst>
                <p:endSync evt="end" delay="0">
                  <p:rtn val="all"/>
                </p:endSync>
                <p:childTnLst>
                  <p:par>
                    <p:cTn id="107" fill="hold">
                      <p:stCondLst>
                        <p:cond delay="0"/>
                      </p:stCondLst>
                      <p:childTnLst>
                        <p:par>
                          <p:cTn id="108" fill="hold">
                            <p:stCondLst>
                              <p:cond delay="0"/>
                            </p:stCondLst>
                            <p:childTnLst>
                              <p:par>
                                <p:cTn id="109" presetID="1" presetClass="emph" presetSubtype="2" fill="hold" nodeType="clickEffect">
                                  <p:stCondLst>
                                    <p:cond delay="0"/>
                                  </p:stCondLst>
                                  <p:childTnLst>
                                    <p:animClr clrSpc="rgb" dir="cw">
                                      <p:cBhvr>
                                        <p:cTn id="110" dur="250" fill="hold"/>
                                        <p:tgtEl>
                                          <p:spTgt spid="43"/>
                                        </p:tgtEl>
                                        <p:attrNameLst>
                                          <p:attrName>fillcolor</p:attrName>
                                        </p:attrNameLst>
                                      </p:cBhvr>
                                      <p:to>
                                        <a:srgbClr val="FFF2CC"/>
                                      </p:to>
                                    </p:animClr>
                                    <p:set>
                                      <p:cBhvr>
                                        <p:cTn id="111" dur="250" fill="hold"/>
                                        <p:tgtEl>
                                          <p:spTgt spid="43"/>
                                        </p:tgtEl>
                                        <p:attrNameLst>
                                          <p:attrName>fill.type</p:attrName>
                                        </p:attrNameLst>
                                      </p:cBhvr>
                                      <p:to>
                                        <p:strVal val="solid"/>
                                      </p:to>
                                    </p:set>
                                    <p:set>
                                      <p:cBhvr>
                                        <p:cTn id="112" dur="250" fill="hold"/>
                                        <p:tgtEl>
                                          <p:spTgt spid="43"/>
                                        </p:tgtEl>
                                        <p:attrNameLst>
                                          <p:attrName>fill.on</p:attrName>
                                        </p:attrNameLst>
                                      </p:cBhvr>
                                      <p:to>
                                        <p:strVal val="true"/>
                                      </p:to>
                                    </p:se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par>
                                <p:cTn id="113" presetID="23" presetClass="entr" presetSubtype="32" fill="hold" nodeType="withEffect">
                                  <p:stCondLst>
                                    <p:cond delay="1000"/>
                                  </p:stCondLst>
                                  <p:childTnLst>
                                    <p:set>
                                      <p:cBhvr>
                                        <p:cTn id="114" dur="1" fill="hold">
                                          <p:stCondLst>
                                            <p:cond delay="0"/>
                                          </p:stCondLst>
                                        </p:cTn>
                                        <p:tgtEl>
                                          <p:spTgt spid="51"/>
                                        </p:tgtEl>
                                        <p:attrNameLst>
                                          <p:attrName>style.visibility</p:attrName>
                                        </p:attrNameLst>
                                      </p:cBhvr>
                                      <p:to>
                                        <p:strVal val="visible"/>
                                      </p:to>
                                    </p:set>
                                    <p:anim calcmode="lin" valueType="num">
                                      <p:cBhvr>
                                        <p:cTn id="115" dur="250" fill="hold"/>
                                        <p:tgtEl>
                                          <p:spTgt spid="51"/>
                                        </p:tgtEl>
                                        <p:attrNameLst>
                                          <p:attrName>ppt_w</p:attrName>
                                        </p:attrNameLst>
                                      </p:cBhvr>
                                      <p:tavLst>
                                        <p:tav tm="0">
                                          <p:val>
                                            <p:strVal val="4*#ppt_w"/>
                                          </p:val>
                                        </p:tav>
                                        <p:tav tm="100000">
                                          <p:val>
                                            <p:strVal val="#ppt_w"/>
                                          </p:val>
                                        </p:tav>
                                      </p:tavLst>
                                    </p:anim>
                                    <p:anim calcmode="lin" valueType="num">
                                      <p:cBhvr>
                                        <p:cTn id="116"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3" name="Wrong Buzzer.wav"/>
                                        </p:tgtEl>
                                      </p:cMediaNode>
                                    </p:audio>
                                  </p:subTnLst>
                                </p:cTn>
                              </p:par>
                              <p:par>
                                <p:cTn id="117" presetID="1" presetClass="emph" presetSubtype="2" fill="hold" nodeType="withEffect">
                                  <p:stCondLst>
                                    <p:cond delay="1000"/>
                                  </p:stCondLst>
                                  <p:childTnLst>
                                    <p:animClr clrSpc="rgb" dir="cw">
                                      <p:cBhvr>
                                        <p:cTn id="118" dur="250" fill="hold"/>
                                        <p:tgtEl>
                                          <p:spTgt spid="43"/>
                                        </p:tgtEl>
                                        <p:attrNameLst>
                                          <p:attrName>fillcolor</p:attrName>
                                        </p:attrNameLst>
                                      </p:cBhvr>
                                      <p:to>
                                        <a:srgbClr val="FFFF00"/>
                                      </p:to>
                                    </p:animClr>
                                    <p:set>
                                      <p:cBhvr>
                                        <p:cTn id="119" dur="250" fill="hold"/>
                                        <p:tgtEl>
                                          <p:spTgt spid="43"/>
                                        </p:tgtEl>
                                        <p:attrNameLst>
                                          <p:attrName>fill.type</p:attrName>
                                        </p:attrNameLst>
                                      </p:cBhvr>
                                      <p:to>
                                        <p:strVal val="solid"/>
                                      </p:to>
                                    </p:set>
                                    <p:set>
                                      <p:cBhvr>
                                        <p:cTn id="120"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21" restart="whenNotActive" fill="hold" evtFilter="cancelBubble" nodeType="interactiveSeq">
                <p:stCondLst>
                  <p:cond evt="onClick" delay="0">
                    <p:tgtEl>
                      <p:spTgt spid="44"/>
                    </p:tgtEl>
                  </p:cond>
                </p:stCondLst>
                <p:endSync evt="end" delay="0">
                  <p:rtn val="all"/>
                </p:endSync>
                <p:childTnLst>
                  <p:par>
                    <p:cTn id="122" fill="hold">
                      <p:stCondLst>
                        <p:cond delay="0"/>
                      </p:stCondLst>
                      <p:childTnLst>
                        <p:par>
                          <p:cTn id="123" fill="hold">
                            <p:stCondLst>
                              <p:cond delay="0"/>
                            </p:stCondLst>
                            <p:childTnLst>
                              <p:par>
                                <p:cTn id="124" presetID="1" presetClass="emph" presetSubtype="2" fill="hold" nodeType="clickEffect">
                                  <p:stCondLst>
                                    <p:cond delay="0"/>
                                  </p:stCondLst>
                                  <p:childTnLst>
                                    <p:animClr clrSpc="rgb" dir="cw">
                                      <p:cBhvr>
                                        <p:cTn id="125" dur="250" fill="hold"/>
                                        <p:tgtEl>
                                          <p:spTgt spid="44"/>
                                        </p:tgtEl>
                                        <p:attrNameLst>
                                          <p:attrName>fillcolor</p:attrName>
                                        </p:attrNameLst>
                                      </p:cBhvr>
                                      <p:to>
                                        <a:srgbClr val="FFF2CC"/>
                                      </p:to>
                                    </p:animClr>
                                    <p:set>
                                      <p:cBhvr>
                                        <p:cTn id="126" dur="250" fill="hold"/>
                                        <p:tgtEl>
                                          <p:spTgt spid="44"/>
                                        </p:tgtEl>
                                        <p:attrNameLst>
                                          <p:attrName>fill.type</p:attrName>
                                        </p:attrNameLst>
                                      </p:cBhvr>
                                      <p:to>
                                        <p:strVal val="solid"/>
                                      </p:to>
                                    </p:set>
                                    <p:set>
                                      <p:cBhvr>
                                        <p:cTn id="127" dur="250" fill="hold"/>
                                        <p:tgtEl>
                                          <p:spTgt spid="44"/>
                                        </p:tgtEl>
                                        <p:attrNameLst>
                                          <p:attrName>fill.on</p:attrName>
                                        </p:attrNameLst>
                                      </p:cBhvr>
                                      <p:to>
                                        <p:strVal val="true"/>
                                      </p:to>
                                    </p:se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par>
                                <p:cTn id="128" presetID="23" presetClass="entr" presetSubtype="32" fill="hold" nodeType="withEffect">
                                  <p:stCondLst>
                                    <p:cond delay="100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250" fill="hold"/>
                                        <p:tgtEl>
                                          <p:spTgt spid="49"/>
                                        </p:tgtEl>
                                        <p:attrNameLst>
                                          <p:attrName>ppt_w</p:attrName>
                                        </p:attrNameLst>
                                      </p:cBhvr>
                                      <p:tavLst>
                                        <p:tav tm="0">
                                          <p:val>
                                            <p:strVal val="4*#ppt_w"/>
                                          </p:val>
                                        </p:tav>
                                        <p:tav tm="100000">
                                          <p:val>
                                            <p:strVal val="#ppt_w"/>
                                          </p:val>
                                        </p:tav>
                                      </p:tavLst>
                                    </p:anim>
                                    <p:anim calcmode="lin" valueType="num">
                                      <p:cBhvr>
                                        <p:cTn id="131"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8"/>
                                            </p:cond>
                                          </p:stCondLst>
                                          <p:endCondLst>
                                            <p:cond evt="onStopAudio" delay="0">
                                              <p:tgtEl>
                                                <p:sldTgt/>
                                              </p:tgtEl>
                                            </p:cond>
                                          </p:endCondLst>
                                        </p:cTn>
                                        <p:tgtEl>
                                          <p:sndTgt r:embed="rId3" name="Wrong Buzzer.wav"/>
                                        </p:tgtEl>
                                      </p:cMediaNode>
                                    </p:audio>
                                  </p:subTnLst>
                                </p:cTn>
                              </p:par>
                              <p:par>
                                <p:cTn id="132" presetID="1" presetClass="emph" presetSubtype="2" fill="hold" nodeType="withEffect">
                                  <p:stCondLst>
                                    <p:cond delay="1000"/>
                                  </p:stCondLst>
                                  <p:childTnLst>
                                    <p:animClr clrSpc="rgb" dir="cw">
                                      <p:cBhvr>
                                        <p:cTn id="133" dur="250" fill="hold"/>
                                        <p:tgtEl>
                                          <p:spTgt spid="44"/>
                                        </p:tgtEl>
                                        <p:attrNameLst>
                                          <p:attrName>fillcolor</p:attrName>
                                        </p:attrNameLst>
                                      </p:cBhvr>
                                      <p:to>
                                        <a:srgbClr val="FFFF00"/>
                                      </p:to>
                                    </p:animClr>
                                    <p:set>
                                      <p:cBhvr>
                                        <p:cTn id="134" dur="250" fill="hold"/>
                                        <p:tgtEl>
                                          <p:spTgt spid="44"/>
                                        </p:tgtEl>
                                        <p:attrNameLst>
                                          <p:attrName>fill.type</p:attrName>
                                        </p:attrNameLst>
                                      </p:cBhvr>
                                      <p:to>
                                        <p:strVal val="solid"/>
                                      </p:to>
                                    </p:set>
                                    <p:set>
                                      <p:cBhvr>
                                        <p:cTn id="135"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P spid="6"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652518"/>
            <a:ext cx="16723797" cy="524358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300"/>
              </a:spcBef>
              <a:spcAft>
                <a:spcPts val="300"/>
              </a:spcAft>
              <a:buClrTx/>
              <a:buSzTx/>
              <a:buFontTx/>
              <a:buNone/>
              <a:tabLst/>
              <a:defRPr/>
            </a:pPr>
            <a:endParaRPr kumimoji="0" lang="fr-FR"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6" name="Rectangle 25"/>
          <p:cNvSpPr/>
          <p:nvPr/>
        </p:nvSpPr>
        <p:spPr>
          <a:xfrm>
            <a:off x="2427330" y="7267360"/>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a:solidFill>
                  <a:prstClr val="black"/>
                </a:solidFill>
              </a:rPr>
              <a:t>A. 0,25</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 name="Rectangle 41"/>
          <p:cNvSpPr/>
          <p:nvPr/>
        </p:nvSpPr>
        <p:spPr>
          <a:xfrm>
            <a:off x="9957923" y="7273644"/>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a:solidFill>
                  <a:prstClr val="black"/>
                </a:solidFill>
              </a:rPr>
              <a:t>B. 0,75</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2427330" y="8781592"/>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a:solidFill>
                  <a:prstClr val="black"/>
                </a:solidFill>
              </a:rPr>
              <a:t>C. 0,1</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9957923" y="8787876"/>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a:solidFill>
                  <a:prstClr val="black"/>
                </a:solidFill>
              </a:rPr>
              <a:t>D. 0,9</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7305573"/>
            <a:ext cx="1208583" cy="106208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12179" y="8831638"/>
            <a:ext cx="1206804" cy="1056132"/>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69157" y="8814952"/>
            <a:ext cx="1207113" cy="1060796"/>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69157" y="7348999"/>
            <a:ext cx="1207113" cy="965690"/>
          </a:xfrm>
          <a:prstGeom prst="rect">
            <a:avLst/>
          </a:prstGeom>
        </p:spPr>
      </p:pic>
      <p:pic>
        <p:nvPicPr>
          <p:cNvPr id="17" name="Picture 16">
            <a:hlinkClick r:id="rId8"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025323" y="3540723"/>
            <a:ext cx="1934553" cy="1831377"/>
          </a:xfrm>
          <a:prstGeom prst="rect">
            <a:avLst/>
          </a:prstGeom>
        </p:spPr>
      </p:pic>
      <p:sp>
        <p:nvSpPr>
          <p:cNvPr id="5" name="Rectangle 4"/>
          <p:cNvSpPr/>
          <p:nvPr/>
        </p:nvSpPr>
        <p:spPr>
          <a:xfrm>
            <a:off x="1445795" y="1553482"/>
            <a:ext cx="15546805" cy="2615460"/>
          </a:xfrm>
          <a:prstGeom prst="rect">
            <a:avLst/>
          </a:prstGeom>
        </p:spPr>
        <p:txBody>
          <a:bodyPr wrap="square">
            <a:spAutoFit/>
          </a:bodyPr>
          <a:lstStyle/>
          <a:p>
            <a:pPr lvl="0" algn="just">
              <a:lnSpc>
                <a:spcPct val="150000"/>
              </a:lnSpc>
            </a:pPr>
            <a:r>
              <a:rPr lang="vi-VN" sz="3700" b="1">
                <a:solidFill>
                  <a:prstClr val="black"/>
                </a:solidFill>
                <a:ea typeface="Times New Roman" panose="02020603050405020304" pitchFamily="18" charset="0"/>
                <a:cs typeface="Arial" panose="020B0604020202020204" pitchFamily="34" charset="0"/>
              </a:rPr>
              <a:t>Câu 2. </a:t>
            </a:r>
            <a:r>
              <a:rPr lang="vi-VN" sz="3700">
                <a:solidFill>
                  <a:prstClr val="black"/>
                </a:solidFill>
                <a:ea typeface="Times New Roman" panose="02020603050405020304" pitchFamily="18" charset="0"/>
                <a:cs typeface="Arial" panose="020B0604020202020204" pitchFamily="34" charset="0"/>
              </a:rPr>
              <a:t>Trong hộp có một số bút xanh, một số bút vàng và một số bút đỏ. lấy ngẫu nhiên 1 bút từ hộp, xem màu gì rồi trả lại. Lặp lại hoạt động trên 40 lần ta được kết quả như sau:</a:t>
            </a:r>
            <a:endParaRPr kumimoji="0" lang="fr-FR" sz="37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1907575" y="5921542"/>
            <a:ext cx="14632405" cy="875048"/>
          </a:xfrm>
          <a:prstGeom prst="rect">
            <a:avLst/>
          </a:prstGeom>
        </p:spPr>
        <p:txBody>
          <a:bodyPr wrap="square">
            <a:spAutoFit/>
          </a:bodyPr>
          <a:lstStyle/>
          <a:p>
            <a:pPr lvl="0" algn="ctr">
              <a:lnSpc>
                <a:spcPct val="150000"/>
              </a:lnSpc>
              <a:spcBef>
                <a:spcPts val="300"/>
              </a:spcBef>
              <a:spcAft>
                <a:spcPts val="300"/>
              </a:spcAft>
            </a:pPr>
            <a:r>
              <a:rPr lang="vi-VN" sz="3700">
                <a:solidFill>
                  <a:prstClr val="black"/>
                </a:solidFill>
                <a:ea typeface="Times New Roman" panose="02020603050405020304" pitchFamily="18" charset="0"/>
                <a:cs typeface="Arial" panose="020B0604020202020204" pitchFamily="34" charset="0"/>
              </a:rPr>
              <a:t>Tính xác suất thực nghiệm của sự kiện không lấy được màu </a:t>
            </a:r>
            <a:r>
              <a:rPr lang="vi-VN" sz="3700" smtClean="0">
                <a:solidFill>
                  <a:prstClr val="black"/>
                </a:solidFill>
                <a:ea typeface="Times New Roman" panose="02020603050405020304" pitchFamily="18" charset="0"/>
                <a:cs typeface="Arial" panose="020B0604020202020204" pitchFamily="34" charset="0"/>
              </a:rPr>
              <a:t>vàng</a:t>
            </a:r>
            <a:r>
              <a:rPr lang="en-US" sz="3700" smtClean="0">
                <a:solidFill>
                  <a:prstClr val="black"/>
                </a:solidFill>
                <a:ea typeface="Times New Roman" panose="02020603050405020304" pitchFamily="18" charset="0"/>
                <a:cs typeface="Arial" panose="020B0604020202020204" pitchFamily="34" charset="0"/>
              </a:rPr>
              <a:t>.</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80191419"/>
              </p:ext>
            </p:extLst>
          </p:nvPr>
        </p:nvGraphicFramePr>
        <p:xfrm>
          <a:off x="4724400" y="4305300"/>
          <a:ext cx="9668968" cy="1654706"/>
        </p:xfrm>
        <a:graphic>
          <a:graphicData uri="http://schemas.openxmlformats.org/drawingml/2006/table">
            <a:tbl>
              <a:tblPr firstRow="1" firstCol="1" bandRow="1"/>
              <a:tblGrid>
                <a:gridCol w="2417242">
                  <a:extLst>
                    <a:ext uri="{9D8B030D-6E8A-4147-A177-3AD203B41FA5}">
                      <a16:colId xmlns:a16="http://schemas.microsoft.com/office/drawing/2014/main" val="2290440888"/>
                    </a:ext>
                  </a:extLst>
                </a:gridCol>
                <a:gridCol w="2417242">
                  <a:extLst>
                    <a:ext uri="{9D8B030D-6E8A-4147-A177-3AD203B41FA5}">
                      <a16:colId xmlns:a16="http://schemas.microsoft.com/office/drawing/2014/main" val="571279785"/>
                    </a:ext>
                  </a:extLst>
                </a:gridCol>
                <a:gridCol w="2417242">
                  <a:extLst>
                    <a:ext uri="{9D8B030D-6E8A-4147-A177-3AD203B41FA5}">
                      <a16:colId xmlns:a16="http://schemas.microsoft.com/office/drawing/2014/main" val="825766989"/>
                    </a:ext>
                  </a:extLst>
                </a:gridCol>
                <a:gridCol w="2417242">
                  <a:extLst>
                    <a:ext uri="{9D8B030D-6E8A-4147-A177-3AD203B41FA5}">
                      <a16:colId xmlns:a16="http://schemas.microsoft.com/office/drawing/2014/main" val="3931381501"/>
                    </a:ext>
                  </a:extLst>
                </a:gridCol>
              </a:tblGrid>
              <a:tr h="827353">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Màu bút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Bút xanh</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Bút vàng</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Bút đỏ</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399281"/>
                  </a:ext>
                </a:extLst>
              </a:tr>
              <a:tr h="827353">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Số lần</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14</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16</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6984508"/>
                  </a:ext>
                </a:extLst>
              </a:tr>
            </a:tbl>
          </a:graphicData>
        </a:graphic>
      </p:graphicFrame>
      <p:sp>
        <p:nvSpPr>
          <p:cNvPr id="20" name="Rectangle 19"/>
          <p:cNvSpPr/>
          <p:nvPr/>
        </p:nvSpPr>
        <p:spPr>
          <a:xfrm>
            <a:off x="3541759" y="224923"/>
            <a:ext cx="11308326" cy="1205073"/>
          </a:xfrm>
          <a:prstGeom prst="rect">
            <a:avLst/>
          </a:prstGeom>
        </p:spPr>
        <p:txBody>
          <a:bodyPr wrap="square">
            <a:spAutoFit/>
          </a:bodyPr>
          <a:lstStyle/>
          <a:p>
            <a:pPr algn="ctr" defTabSz="1828800">
              <a:lnSpc>
                <a:spcPct val="150000"/>
              </a:lnSpc>
              <a:buClr>
                <a:srgbClr val="070185"/>
              </a:buClr>
              <a:defRPr/>
            </a:pPr>
            <a:r>
              <a:rPr lang="en-US" sz="5500" b="1" kern="0" smtClean="0">
                <a:solidFill>
                  <a:schemeClr val="accent5">
                    <a:lumMod val="75000"/>
                  </a:schemeClr>
                </a:solidFill>
                <a:latin typeface="Arial" panose="020B0604020202020204" pitchFamily="34" charset="0"/>
                <a:cs typeface="Arial" panose="020B0604020202020204" pitchFamily="34" charset="0"/>
              </a:rPr>
              <a:t>CÂU HỎI TRẮC NGHIỆM</a:t>
            </a:r>
            <a:endParaRPr lang="vi-VN" sz="5500" b="1" kern="0">
              <a:solidFill>
                <a:schemeClr val="accent5">
                  <a:lumMod val="75000"/>
                </a:schemeClr>
              </a:solidFill>
              <a:cs typeface="Arial" panose="020B0604020202020204" pitchFamily="34" charset="0"/>
            </a:endParaRPr>
          </a:p>
        </p:txBody>
      </p:sp>
      <p:pic>
        <p:nvPicPr>
          <p:cNvPr id="21" name="Picture 20">
            <a:extLst>
              <a:ext uri="{FF2B5EF4-FFF2-40B4-BE49-F238E27FC236}">
                <a16:creationId xmlns:a16="http://schemas.microsoft.com/office/drawing/2014/main" id="{E22F02EA-C79B-4DE3-9C10-888373554C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445795" y="8971028"/>
            <a:ext cx="600437" cy="777352"/>
          </a:xfrm>
          <a:prstGeom prst="rect">
            <a:avLst/>
          </a:prstGeom>
        </p:spPr>
      </p:pic>
      <p:pic>
        <p:nvPicPr>
          <p:cNvPr id="22" name="Picture 21">
            <a:extLst>
              <a:ext uri="{FF2B5EF4-FFF2-40B4-BE49-F238E27FC236}">
                <a16:creationId xmlns:a16="http://schemas.microsoft.com/office/drawing/2014/main" id="{3A530223-8EEB-4D94-B23C-334FE5C8DC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239762" y="9047228"/>
            <a:ext cx="600437" cy="777352"/>
          </a:xfrm>
          <a:prstGeom prst="rect">
            <a:avLst/>
          </a:prstGeom>
        </p:spPr>
      </p:pic>
      <p:pic>
        <p:nvPicPr>
          <p:cNvPr id="23" name="Picture 22">
            <a:extLst>
              <a:ext uri="{FF2B5EF4-FFF2-40B4-BE49-F238E27FC236}">
                <a16:creationId xmlns:a16="http://schemas.microsoft.com/office/drawing/2014/main" id="{6E5FFACD-866F-48E1-8BE1-8045598D96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12579" y="7432892"/>
            <a:ext cx="598375" cy="777354"/>
          </a:xfrm>
          <a:prstGeom prst="rect">
            <a:avLst/>
          </a:prstGeom>
        </p:spPr>
      </p:pic>
      <p:pic>
        <p:nvPicPr>
          <p:cNvPr id="24" name="Picture 23">
            <a:extLst>
              <a:ext uri="{FF2B5EF4-FFF2-40B4-BE49-F238E27FC236}">
                <a16:creationId xmlns:a16="http://schemas.microsoft.com/office/drawing/2014/main" id="{BD88EA17-A8FF-43E3-8D2A-18A3436FEF2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239762" y="7432892"/>
            <a:ext cx="600438" cy="777352"/>
          </a:xfrm>
          <a:prstGeom prst="rect">
            <a:avLst/>
          </a:prstGeom>
        </p:spPr>
      </p:pic>
    </p:spTree>
    <p:extLst>
      <p:ext uri="{BB962C8B-B14F-4D97-AF65-F5344CB8AC3E}">
        <p14:creationId xmlns:p14="http://schemas.microsoft.com/office/powerpoint/2010/main" val="1561146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0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0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
                                          </p:val>
                                        </p:tav>
                                        <p:tav tm="100000">
                                          <p:val>
                                            <p:strVal val="#ppt_x"/>
                                          </p:val>
                                        </p:tav>
                                      </p:tavLst>
                                    </p:anim>
                                    <p:anim calcmode="lin" valueType="num">
                                      <p:cBhvr>
                                        <p:cTn id="49" dur="5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anim calcmode="lin" valueType="num">
                                      <p:cBhvr>
                                        <p:cTn id="53" dur="500" fill="hold"/>
                                        <p:tgtEl>
                                          <p:spTgt spid="43"/>
                                        </p:tgtEl>
                                        <p:attrNameLst>
                                          <p:attrName>ppt_x</p:attrName>
                                        </p:attrNameLst>
                                      </p:cBhvr>
                                      <p:tavLst>
                                        <p:tav tm="0">
                                          <p:val>
                                            <p:strVal val="#ppt_x"/>
                                          </p:val>
                                        </p:tav>
                                        <p:tav tm="100000">
                                          <p:val>
                                            <p:strVal val="#ppt_x"/>
                                          </p:val>
                                        </p:tav>
                                      </p:tavLst>
                                    </p:anim>
                                    <p:anim calcmode="lin" valueType="num">
                                      <p:cBhvr>
                                        <p:cTn id="54" dur="5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50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anim calcmode="lin" valueType="num">
                                      <p:cBhvr>
                                        <p:cTn id="58" dur="500" fill="hold"/>
                                        <p:tgtEl>
                                          <p:spTgt spid="21"/>
                                        </p:tgtEl>
                                        <p:attrNameLst>
                                          <p:attrName>ppt_x</p:attrName>
                                        </p:attrNameLst>
                                      </p:cBhvr>
                                      <p:tavLst>
                                        <p:tav tm="0">
                                          <p:val>
                                            <p:strVal val="#ppt_x"/>
                                          </p:val>
                                        </p:tav>
                                        <p:tav tm="100000">
                                          <p:val>
                                            <p:strVal val="#ppt_x"/>
                                          </p:val>
                                        </p:tav>
                                      </p:tavLst>
                                    </p:anim>
                                    <p:anim calcmode="lin" valueType="num">
                                      <p:cBhvr>
                                        <p:cTn id="59" dur="5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anim calcmode="lin" valueType="num">
                                      <p:cBhvr>
                                        <p:cTn id="63" dur="500" fill="hold"/>
                                        <p:tgtEl>
                                          <p:spTgt spid="44"/>
                                        </p:tgtEl>
                                        <p:attrNameLst>
                                          <p:attrName>ppt_x</p:attrName>
                                        </p:attrNameLst>
                                      </p:cBhvr>
                                      <p:tavLst>
                                        <p:tav tm="0">
                                          <p:val>
                                            <p:strVal val="#ppt_x"/>
                                          </p:val>
                                        </p:tav>
                                        <p:tav tm="100000">
                                          <p:val>
                                            <p:strVal val="#ppt_x"/>
                                          </p:val>
                                        </p:tav>
                                      </p:tavLst>
                                    </p:anim>
                                    <p:anim calcmode="lin" valueType="num">
                                      <p:cBhvr>
                                        <p:cTn id="64" dur="5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0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anim calcmode="lin" valueType="num">
                                      <p:cBhvr>
                                        <p:cTn id="68" dur="500" fill="hold"/>
                                        <p:tgtEl>
                                          <p:spTgt spid="22"/>
                                        </p:tgtEl>
                                        <p:attrNameLst>
                                          <p:attrName>ppt_x</p:attrName>
                                        </p:attrNameLst>
                                      </p:cBhvr>
                                      <p:tavLst>
                                        <p:tav tm="0">
                                          <p:val>
                                            <p:strVal val="#ppt_x"/>
                                          </p:val>
                                        </p:tav>
                                        <p:tav tm="100000">
                                          <p:val>
                                            <p:strVal val="#ppt_x"/>
                                          </p:val>
                                        </p:tav>
                                      </p:tavLst>
                                    </p:anim>
                                    <p:anim calcmode="lin" valueType="num">
                                      <p:cBhvr>
                                        <p:cTn id="6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2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26"/>
                                        </p:tgtEl>
                                        <p:attrNameLst>
                                          <p:attrName>fillcolor</p:attrName>
                                        </p:attrNameLst>
                                      </p:cBhvr>
                                      <p:to>
                                        <a:srgbClr val="FFF2CC"/>
                                      </p:to>
                                    </p:animClr>
                                    <p:set>
                                      <p:cBhvr>
                                        <p:cTn id="75" dur="250" fill="hold"/>
                                        <p:tgtEl>
                                          <p:spTgt spid="26"/>
                                        </p:tgtEl>
                                        <p:attrNameLst>
                                          <p:attrName>fill.type</p:attrName>
                                        </p:attrNameLst>
                                      </p:cBhvr>
                                      <p:to>
                                        <p:strVal val="solid"/>
                                      </p:to>
                                    </p:set>
                                    <p:set>
                                      <p:cBhvr>
                                        <p:cTn id="76" dur="250" fill="hold"/>
                                        <p:tgtEl>
                                          <p:spTgt spid="26"/>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47"/>
                                        </p:tgtEl>
                                        <p:attrNameLst>
                                          <p:attrName>style.visibility</p:attrName>
                                        </p:attrNameLst>
                                      </p:cBhvr>
                                      <p:to>
                                        <p:strVal val="visible"/>
                                      </p:to>
                                    </p:set>
                                    <p:anim calcmode="lin" valueType="num">
                                      <p:cBhvr>
                                        <p:cTn id="79" dur="250" fill="hold"/>
                                        <p:tgtEl>
                                          <p:spTgt spid="47"/>
                                        </p:tgtEl>
                                        <p:attrNameLst>
                                          <p:attrName>ppt_w</p:attrName>
                                        </p:attrNameLst>
                                      </p:cBhvr>
                                      <p:tavLst>
                                        <p:tav tm="0">
                                          <p:val>
                                            <p:strVal val="4*#ppt_w"/>
                                          </p:val>
                                        </p:tav>
                                        <p:tav tm="100000">
                                          <p:val>
                                            <p:strVal val="#ppt_w"/>
                                          </p:val>
                                        </p:tav>
                                      </p:tavLst>
                                    </p:anim>
                                    <p:anim calcmode="lin" valueType="num">
                                      <p:cBhvr>
                                        <p:cTn id="8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26"/>
                                        </p:tgtEl>
                                        <p:attrNameLst>
                                          <p:attrName>fillcolor</p:attrName>
                                        </p:attrNameLst>
                                      </p:cBhvr>
                                      <p:to>
                                        <a:srgbClr val="FFFF00"/>
                                      </p:to>
                                    </p:animClr>
                                    <p:set>
                                      <p:cBhvr>
                                        <p:cTn id="83" dur="250" fill="hold"/>
                                        <p:tgtEl>
                                          <p:spTgt spid="26"/>
                                        </p:tgtEl>
                                        <p:attrNameLst>
                                          <p:attrName>fill.type</p:attrName>
                                        </p:attrNameLst>
                                      </p:cBhvr>
                                      <p:to>
                                        <p:strVal val="solid"/>
                                      </p:to>
                                    </p:set>
                                    <p:set>
                                      <p:cBhvr>
                                        <p:cTn id="8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5" restart="whenNotActive" fill="hold" evtFilter="cancelBubble" nodeType="interactiveSeq">
                <p:stCondLst>
                  <p:cond evt="onClick" delay="0">
                    <p:tgtEl>
                      <p:spTgt spid="42"/>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250" fill="hold"/>
                                        <p:tgtEl>
                                          <p:spTgt spid="42"/>
                                        </p:tgtEl>
                                        <p:attrNameLst>
                                          <p:attrName>fillcolor</p:attrName>
                                        </p:attrNameLst>
                                      </p:cBhvr>
                                      <p:to>
                                        <a:srgbClr val="FFF2CC"/>
                                      </p:to>
                                    </p:animClr>
                                    <p:set>
                                      <p:cBhvr>
                                        <p:cTn id="90" dur="250" fill="hold"/>
                                        <p:tgtEl>
                                          <p:spTgt spid="42"/>
                                        </p:tgtEl>
                                        <p:attrNameLst>
                                          <p:attrName>fill.type</p:attrName>
                                        </p:attrNameLst>
                                      </p:cBhvr>
                                      <p:to>
                                        <p:strVal val="solid"/>
                                      </p:to>
                                    </p:set>
                                    <p:set>
                                      <p:cBhvr>
                                        <p:cTn id="91" dur="250" fill="hold"/>
                                        <p:tgtEl>
                                          <p:spTgt spid="42"/>
                                        </p:tgtEl>
                                        <p:attrNameLst>
                                          <p:attrName>fill.on</p:attrName>
                                        </p:attrNameLst>
                                      </p:cBhvr>
                                      <p:to>
                                        <p:strVal val="true"/>
                                      </p:to>
                                    </p:se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par>
                                <p:cTn id="92" presetID="23" presetClass="entr" presetSubtype="32" fill="hold" nodeType="withEffect">
                                  <p:stCondLst>
                                    <p:cond delay="1000"/>
                                  </p:stCondLst>
                                  <p:childTnLst>
                                    <p:set>
                                      <p:cBhvr>
                                        <p:cTn id="93" dur="1" fill="hold">
                                          <p:stCondLst>
                                            <p:cond delay="0"/>
                                          </p:stCondLst>
                                        </p:cTn>
                                        <p:tgtEl>
                                          <p:spTgt spid="53"/>
                                        </p:tgtEl>
                                        <p:attrNameLst>
                                          <p:attrName>style.visibility</p:attrName>
                                        </p:attrNameLst>
                                      </p:cBhvr>
                                      <p:to>
                                        <p:strVal val="visible"/>
                                      </p:to>
                                    </p:set>
                                    <p:anim calcmode="lin" valueType="num">
                                      <p:cBhvr>
                                        <p:cTn id="94" dur="250" fill="hold"/>
                                        <p:tgtEl>
                                          <p:spTgt spid="53"/>
                                        </p:tgtEl>
                                        <p:attrNameLst>
                                          <p:attrName>ppt_w</p:attrName>
                                        </p:attrNameLst>
                                      </p:cBhvr>
                                      <p:tavLst>
                                        <p:tav tm="0">
                                          <p:val>
                                            <p:strVal val="4*#ppt_w"/>
                                          </p:val>
                                        </p:tav>
                                        <p:tav tm="100000">
                                          <p:val>
                                            <p:strVal val="#ppt_w"/>
                                          </p:val>
                                        </p:tav>
                                      </p:tavLst>
                                    </p:anim>
                                    <p:anim calcmode="lin" valueType="num">
                                      <p:cBhvr>
                                        <p:cTn id="9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4" name="Check mark.wav"/>
                                        </p:tgtEl>
                                      </p:cMediaNode>
                                    </p:audio>
                                  </p:subTnLst>
                                </p:cTn>
                              </p:par>
                              <p:par>
                                <p:cTn id="96" presetID="1" presetClass="emph" presetSubtype="2" fill="hold" nodeType="withEffect">
                                  <p:stCondLst>
                                    <p:cond delay="1000"/>
                                  </p:stCondLst>
                                  <p:childTnLst>
                                    <p:animClr clrSpc="rgb" dir="cw">
                                      <p:cBhvr>
                                        <p:cTn id="97" dur="250" fill="hold"/>
                                        <p:tgtEl>
                                          <p:spTgt spid="42"/>
                                        </p:tgtEl>
                                        <p:attrNameLst>
                                          <p:attrName>fillcolor</p:attrName>
                                        </p:attrNameLst>
                                      </p:cBhvr>
                                      <p:to>
                                        <a:srgbClr val="00B050"/>
                                      </p:to>
                                    </p:animClr>
                                    <p:set>
                                      <p:cBhvr>
                                        <p:cTn id="98" dur="250" fill="hold"/>
                                        <p:tgtEl>
                                          <p:spTgt spid="42"/>
                                        </p:tgtEl>
                                        <p:attrNameLst>
                                          <p:attrName>fill.type</p:attrName>
                                        </p:attrNameLst>
                                      </p:cBhvr>
                                      <p:to>
                                        <p:strVal val="solid"/>
                                      </p:to>
                                    </p:set>
                                    <p:set>
                                      <p:cBhvr>
                                        <p:cTn id="9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3"/>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250" fill="hold"/>
                                        <p:tgtEl>
                                          <p:spTgt spid="43"/>
                                        </p:tgtEl>
                                        <p:attrNameLst>
                                          <p:attrName>fillcolor</p:attrName>
                                        </p:attrNameLst>
                                      </p:cBhvr>
                                      <p:to>
                                        <a:srgbClr val="FFF2CC"/>
                                      </p:to>
                                    </p:animClr>
                                    <p:set>
                                      <p:cBhvr>
                                        <p:cTn id="105" dur="250" fill="hold"/>
                                        <p:tgtEl>
                                          <p:spTgt spid="43"/>
                                        </p:tgtEl>
                                        <p:attrNameLst>
                                          <p:attrName>fill.type</p:attrName>
                                        </p:attrNameLst>
                                      </p:cBhvr>
                                      <p:to>
                                        <p:strVal val="solid"/>
                                      </p:to>
                                    </p:set>
                                    <p:set>
                                      <p:cBhvr>
                                        <p:cTn id="106" dur="250" fill="hold"/>
                                        <p:tgtEl>
                                          <p:spTgt spid="43"/>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par>
                                <p:cTn id="107" presetID="23" presetClass="entr" presetSubtype="32" fill="hold" nodeType="withEffect">
                                  <p:stCondLst>
                                    <p:cond delay="100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250" fill="hold"/>
                                        <p:tgtEl>
                                          <p:spTgt spid="51"/>
                                        </p:tgtEl>
                                        <p:attrNameLst>
                                          <p:attrName>ppt_w</p:attrName>
                                        </p:attrNameLst>
                                      </p:cBhvr>
                                      <p:tavLst>
                                        <p:tav tm="0">
                                          <p:val>
                                            <p:strVal val="4*#ppt_w"/>
                                          </p:val>
                                        </p:tav>
                                        <p:tav tm="100000">
                                          <p:val>
                                            <p:strVal val="#ppt_w"/>
                                          </p:val>
                                        </p:tav>
                                      </p:tavLst>
                                    </p:anim>
                                    <p:anim calcmode="lin" valueType="num">
                                      <p:cBhvr>
                                        <p:cTn id="11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3" name="Wrong Buzzer.wav"/>
                                        </p:tgtEl>
                                      </p:cMediaNode>
                                    </p:audio>
                                  </p:subTnLst>
                                </p:cTn>
                              </p:par>
                              <p:par>
                                <p:cTn id="111" presetID="1" presetClass="emph" presetSubtype="2" fill="hold" nodeType="withEffect">
                                  <p:stCondLst>
                                    <p:cond delay="1000"/>
                                  </p:stCondLst>
                                  <p:childTnLst>
                                    <p:animClr clrSpc="rgb" dir="cw">
                                      <p:cBhvr>
                                        <p:cTn id="112" dur="250" fill="hold"/>
                                        <p:tgtEl>
                                          <p:spTgt spid="43"/>
                                        </p:tgtEl>
                                        <p:attrNameLst>
                                          <p:attrName>fillcolor</p:attrName>
                                        </p:attrNameLst>
                                      </p:cBhvr>
                                      <p:to>
                                        <a:srgbClr val="FFFF00"/>
                                      </p:to>
                                    </p:animClr>
                                    <p:set>
                                      <p:cBhvr>
                                        <p:cTn id="113" dur="250" fill="hold"/>
                                        <p:tgtEl>
                                          <p:spTgt spid="43"/>
                                        </p:tgtEl>
                                        <p:attrNameLst>
                                          <p:attrName>fill.type</p:attrName>
                                        </p:attrNameLst>
                                      </p:cBhvr>
                                      <p:to>
                                        <p:strVal val="solid"/>
                                      </p:to>
                                    </p:set>
                                    <p:set>
                                      <p:cBhvr>
                                        <p:cTn id="11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5" restart="whenNotActive" fill="hold" evtFilter="cancelBubble" nodeType="interactiveSeq">
                <p:stCondLst>
                  <p:cond evt="onClick" delay="0">
                    <p:tgtEl>
                      <p:spTgt spid="44"/>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fill="hold" nodeType="clickEffect">
                                  <p:stCondLst>
                                    <p:cond delay="0"/>
                                  </p:stCondLst>
                                  <p:childTnLst>
                                    <p:animClr clrSpc="rgb" dir="cw">
                                      <p:cBhvr>
                                        <p:cTn id="119" dur="250" fill="hold"/>
                                        <p:tgtEl>
                                          <p:spTgt spid="44"/>
                                        </p:tgtEl>
                                        <p:attrNameLst>
                                          <p:attrName>fillcolor</p:attrName>
                                        </p:attrNameLst>
                                      </p:cBhvr>
                                      <p:to>
                                        <a:srgbClr val="FFF2CC"/>
                                      </p:to>
                                    </p:animClr>
                                    <p:set>
                                      <p:cBhvr>
                                        <p:cTn id="120" dur="250" fill="hold"/>
                                        <p:tgtEl>
                                          <p:spTgt spid="44"/>
                                        </p:tgtEl>
                                        <p:attrNameLst>
                                          <p:attrName>fill.type</p:attrName>
                                        </p:attrNameLst>
                                      </p:cBhvr>
                                      <p:to>
                                        <p:strVal val="solid"/>
                                      </p:to>
                                    </p:set>
                                    <p:set>
                                      <p:cBhvr>
                                        <p:cTn id="121" dur="250" fill="hold"/>
                                        <p:tgtEl>
                                          <p:spTgt spid="44"/>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par>
                                <p:cTn id="122" presetID="23" presetClass="entr" presetSubtype="32" fill="hold" nodeType="withEffect">
                                  <p:stCondLst>
                                    <p:cond delay="100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250" fill="hold"/>
                                        <p:tgtEl>
                                          <p:spTgt spid="49"/>
                                        </p:tgtEl>
                                        <p:attrNameLst>
                                          <p:attrName>ppt_w</p:attrName>
                                        </p:attrNameLst>
                                      </p:cBhvr>
                                      <p:tavLst>
                                        <p:tav tm="0">
                                          <p:val>
                                            <p:strVal val="4*#ppt_w"/>
                                          </p:val>
                                        </p:tav>
                                        <p:tav tm="100000">
                                          <p:val>
                                            <p:strVal val="#ppt_w"/>
                                          </p:val>
                                        </p:tav>
                                      </p:tavLst>
                                    </p:anim>
                                    <p:anim calcmode="lin" valueType="num">
                                      <p:cBhvr>
                                        <p:cTn id="12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2"/>
                                            </p:cond>
                                          </p:stCondLst>
                                          <p:endCondLst>
                                            <p:cond evt="onStopAudio" delay="0">
                                              <p:tgtEl>
                                                <p:sldTgt/>
                                              </p:tgtEl>
                                            </p:cond>
                                          </p:endCondLst>
                                        </p:cTn>
                                        <p:tgtEl>
                                          <p:sndTgt r:embed="rId3" name="Wrong Buzzer.wav"/>
                                        </p:tgtEl>
                                      </p:cMediaNode>
                                    </p:audio>
                                  </p:subTnLst>
                                </p:cTn>
                              </p:par>
                              <p:par>
                                <p:cTn id="126" presetID="1" presetClass="emph" presetSubtype="2" fill="hold" nodeType="withEffect">
                                  <p:stCondLst>
                                    <p:cond delay="1000"/>
                                  </p:stCondLst>
                                  <p:childTnLst>
                                    <p:animClr clrSpc="rgb" dir="cw">
                                      <p:cBhvr>
                                        <p:cTn id="127" dur="250" fill="hold"/>
                                        <p:tgtEl>
                                          <p:spTgt spid="44"/>
                                        </p:tgtEl>
                                        <p:attrNameLst>
                                          <p:attrName>fillcolor</p:attrName>
                                        </p:attrNameLst>
                                      </p:cBhvr>
                                      <p:to>
                                        <a:srgbClr val="FFFF00"/>
                                      </p:to>
                                    </p:animClr>
                                    <p:set>
                                      <p:cBhvr>
                                        <p:cTn id="128" dur="250" fill="hold"/>
                                        <p:tgtEl>
                                          <p:spTgt spid="44"/>
                                        </p:tgtEl>
                                        <p:attrNameLst>
                                          <p:attrName>fill.type</p:attrName>
                                        </p:attrNameLst>
                                      </p:cBhvr>
                                      <p:to>
                                        <p:strVal val="solid"/>
                                      </p:to>
                                    </p:set>
                                    <p:set>
                                      <p:cBhvr>
                                        <p:cTn id="12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865291"/>
            <a:ext cx="16723797" cy="3583009"/>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300"/>
              </a:spcBef>
              <a:spcAft>
                <a:spcPts val="300"/>
              </a:spcAft>
              <a:buClrTx/>
              <a:buSzTx/>
              <a:buFontTx/>
              <a:buNone/>
              <a:tabLst/>
              <a:defRPr/>
            </a:pPr>
            <a:endParaRPr kumimoji="0" lang="fr-FR" sz="4000" b="0" i="0" u="none" strike="noStrike" kern="1200" cap="none" spc="0" normalizeH="0" baseline="0" noProof="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9957923" y="605790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9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39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9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num>
                        <m:den>
                          <m:r>
                            <a:rPr lang="fr-FR" sz="3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11</m:t>
                          </m:r>
                        </m:den>
                      </m:f>
                    </m:oMath>
                  </m:oMathPara>
                </a14:m>
                <a:endParaRPr lang="en-US" sz="390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9957923" y="6057900"/>
                <a:ext cx="5818347" cy="1505140"/>
              </a:xfrm>
              <a:prstGeom prst="rect">
                <a:avLst/>
              </a:prstGeom>
              <a:blipFill>
                <a:blip r:embed="rId6"/>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478457" y="605790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9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9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fr-FR" sz="3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11</m:t>
                          </m:r>
                        </m:den>
                      </m:f>
                    </m:oMath>
                  </m:oMathPara>
                </a14:m>
                <a:endParaRPr lang="en-US" sz="39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2478457" y="6057900"/>
                <a:ext cx="5818347" cy="1505140"/>
              </a:xfrm>
              <a:prstGeom prst="rect">
                <a:avLst/>
              </a:prstGeom>
              <a:blipFill>
                <a:blip r:embed="rId7"/>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427330" y="813416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9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num>
                        <m:den>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7</m:t>
                          </m:r>
                        </m:den>
                      </m:f>
                    </m:oMath>
                  </m:oMathPara>
                </a14:m>
                <a:endParaRPr lang="en-US" sz="39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2427330" y="8134160"/>
                <a:ext cx="5818347" cy="1505140"/>
              </a:xfrm>
              <a:prstGeom prst="rect">
                <a:avLst/>
              </a:prstGeom>
              <a:blipFill>
                <a:blip r:embed="rId8"/>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9957923" y="813416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39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9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7</m:t>
                          </m:r>
                        </m:den>
                      </m:f>
                    </m:oMath>
                  </m:oMathPara>
                </a14:m>
                <a:endParaRPr lang="en-US" sz="39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9957923" y="8134160"/>
                <a:ext cx="5818347" cy="1505140"/>
              </a:xfrm>
              <a:prstGeom prst="rect">
                <a:avLst/>
              </a:prstGeom>
              <a:blipFill>
                <a:blip r:embed="rId9"/>
                <a:stretch>
                  <a:fillRect/>
                </a:stretch>
              </a:blipFill>
              <a:ln w="28575">
                <a:noFill/>
              </a:ln>
            </p:spPr>
            <p:txBody>
              <a:bodyPr/>
              <a:lstStyle/>
              <a:p>
                <a:r>
                  <a:rPr lang="en-US">
                    <a:noFill/>
                  </a:rPr>
                  <a:t> </a:t>
                </a:r>
              </a:p>
            </p:txBody>
          </p:sp>
        </mc:Fallback>
      </mc:AlternateContent>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40993" y="6286500"/>
            <a:ext cx="1208583" cy="1062089"/>
          </a:xfrm>
          <a:prstGeom prst="rect">
            <a:avLst/>
          </a:prstGeom>
        </p:spPr>
      </p:pic>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12179" y="8368518"/>
            <a:ext cx="1206804" cy="1056132"/>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69157" y="8368518"/>
            <a:ext cx="1207113" cy="1060796"/>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03038" y="6327625"/>
            <a:ext cx="1207113" cy="965690"/>
          </a:xfrm>
          <a:prstGeom prst="rect">
            <a:avLst/>
          </a:prstGeom>
        </p:spPr>
      </p:pic>
      <p:pic>
        <p:nvPicPr>
          <p:cNvPr id="17" name="Picture 16">
            <a:hlinkClick r:id="rId13"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002000" y="1189036"/>
            <a:ext cx="1934553" cy="1831377"/>
          </a:xfrm>
          <a:prstGeom prst="rect">
            <a:avLst/>
          </a:prstGeom>
        </p:spPr>
      </p:pic>
      <p:sp>
        <p:nvSpPr>
          <p:cNvPr id="5" name="Rectangle 4"/>
          <p:cNvSpPr/>
          <p:nvPr/>
        </p:nvSpPr>
        <p:spPr>
          <a:xfrm>
            <a:off x="1981200" y="2286481"/>
            <a:ext cx="14330475" cy="2748253"/>
          </a:xfrm>
          <a:prstGeom prst="rect">
            <a:avLst/>
          </a:prstGeom>
        </p:spPr>
        <p:txBody>
          <a:bodyPr wrap="square">
            <a:spAutoFit/>
          </a:bodyPr>
          <a:lstStyle/>
          <a:p>
            <a:pPr lvl="0" algn="just">
              <a:lnSpc>
                <a:spcPct val="150000"/>
              </a:lnSpc>
            </a:pPr>
            <a:r>
              <a:rPr lang="vi-VN" sz="4000" b="1">
                <a:ea typeface="Times New Roman" panose="02020603050405020304" pitchFamily="18" charset="0"/>
                <a:cs typeface="Arial" panose="020B0604020202020204" pitchFamily="34" charset="0"/>
              </a:rPr>
              <a:t>Câu 3. </a:t>
            </a:r>
            <a:r>
              <a:rPr lang="vi-VN" sz="4000">
                <a:ea typeface="Times New Roman" panose="02020603050405020304" pitchFamily="18" charset="0"/>
                <a:cs typeface="Arial" panose="020B0604020202020204" pitchFamily="34" charset="0"/>
              </a:rPr>
              <a:t>Nếu tung một đồng xu 22 lần liên tiếp thì, có 14 lần xuất hiện mặt N thì xác suất thực nghiệm xuất hiện mặt N bằng bao nhiêu?</a:t>
            </a:r>
            <a:endParaRPr kumimoji="0" lang="fr-FR" sz="400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3541759" y="224923"/>
            <a:ext cx="11308326" cy="1205073"/>
          </a:xfrm>
          <a:prstGeom prst="rect">
            <a:avLst/>
          </a:prstGeom>
        </p:spPr>
        <p:txBody>
          <a:bodyPr wrap="square">
            <a:spAutoFit/>
          </a:bodyPr>
          <a:lstStyle/>
          <a:p>
            <a:pPr algn="ctr" defTabSz="1828800">
              <a:lnSpc>
                <a:spcPct val="150000"/>
              </a:lnSpc>
              <a:buClr>
                <a:srgbClr val="070185"/>
              </a:buClr>
              <a:defRPr/>
            </a:pPr>
            <a:r>
              <a:rPr lang="en-US" sz="5500" b="1" kern="0" smtClean="0">
                <a:solidFill>
                  <a:schemeClr val="accent5">
                    <a:lumMod val="75000"/>
                  </a:schemeClr>
                </a:solidFill>
                <a:latin typeface="Arial" panose="020B0604020202020204" pitchFamily="34" charset="0"/>
                <a:cs typeface="Arial" panose="020B0604020202020204" pitchFamily="34" charset="0"/>
              </a:rPr>
              <a:t>CÂU HỎI TRẮC NGHIỆM</a:t>
            </a:r>
            <a:endParaRPr lang="vi-VN" sz="5500" b="1" kern="0">
              <a:solidFill>
                <a:schemeClr val="accent5">
                  <a:lumMod val="75000"/>
                </a:schemeClr>
              </a:solidFill>
              <a:cs typeface="Arial" panose="020B0604020202020204" pitchFamily="34" charset="0"/>
            </a:endParaRPr>
          </a:p>
        </p:txBody>
      </p:sp>
      <p:pic>
        <p:nvPicPr>
          <p:cNvPr id="18" name="Picture 17">
            <a:extLst>
              <a:ext uri="{FF2B5EF4-FFF2-40B4-BE49-F238E27FC236}">
                <a16:creationId xmlns:a16="http://schemas.microsoft.com/office/drawing/2014/main" id="{E22F02EA-C79B-4DE3-9C10-888373554CC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410517" y="8496300"/>
            <a:ext cx="600437" cy="777352"/>
          </a:xfrm>
          <a:prstGeom prst="rect">
            <a:avLst/>
          </a:prstGeom>
        </p:spPr>
      </p:pic>
      <p:pic>
        <p:nvPicPr>
          <p:cNvPr id="19" name="Picture 18">
            <a:extLst>
              <a:ext uri="{FF2B5EF4-FFF2-40B4-BE49-F238E27FC236}">
                <a16:creationId xmlns:a16="http://schemas.microsoft.com/office/drawing/2014/main" id="{3A530223-8EEB-4D94-B23C-334FE5C8DCA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239762" y="8514347"/>
            <a:ext cx="600437" cy="777352"/>
          </a:xfrm>
          <a:prstGeom prst="rect">
            <a:avLst/>
          </a:prstGeom>
        </p:spPr>
      </p:pic>
      <p:pic>
        <p:nvPicPr>
          <p:cNvPr id="21" name="Picture 20">
            <a:extLst>
              <a:ext uri="{FF2B5EF4-FFF2-40B4-BE49-F238E27FC236}">
                <a16:creationId xmlns:a16="http://schemas.microsoft.com/office/drawing/2014/main" id="{6E5FFACD-866F-48E1-8BE1-8045598D96D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12579" y="6499746"/>
            <a:ext cx="598375" cy="777354"/>
          </a:xfrm>
          <a:prstGeom prst="rect">
            <a:avLst/>
          </a:prstGeom>
        </p:spPr>
      </p:pic>
      <p:pic>
        <p:nvPicPr>
          <p:cNvPr id="22" name="Picture 21">
            <a:extLst>
              <a:ext uri="{FF2B5EF4-FFF2-40B4-BE49-F238E27FC236}">
                <a16:creationId xmlns:a16="http://schemas.microsoft.com/office/drawing/2014/main" id="{BD88EA17-A8FF-43E3-8D2A-18A3436FEF2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239762" y="6499746"/>
            <a:ext cx="600438" cy="777352"/>
          </a:xfrm>
          <a:prstGeom prst="rect">
            <a:avLst/>
          </a:prstGeom>
        </p:spPr>
      </p:pic>
    </p:spTree>
    <p:extLst>
      <p:ext uri="{BB962C8B-B14F-4D97-AF65-F5344CB8AC3E}">
        <p14:creationId xmlns:p14="http://schemas.microsoft.com/office/powerpoint/2010/main" val="2508893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5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anim calcmode="lin" valueType="num">
                                      <p:cBhvr>
                                        <p:cTn id="46" dur="500" fill="hold"/>
                                        <p:tgtEl>
                                          <p:spTgt spid="43"/>
                                        </p:tgtEl>
                                        <p:attrNameLst>
                                          <p:attrName>ppt_x</p:attrName>
                                        </p:attrNameLst>
                                      </p:cBhvr>
                                      <p:tavLst>
                                        <p:tav tm="0">
                                          <p:val>
                                            <p:strVal val="#ppt_x"/>
                                          </p:val>
                                        </p:tav>
                                        <p:tav tm="100000">
                                          <p:val>
                                            <p:strVal val="#ppt_x"/>
                                          </p:val>
                                        </p:tav>
                                      </p:tavLst>
                                    </p:anim>
                                    <p:anim calcmode="lin" valueType="num">
                                      <p:cBhvr>
                                        <p:cTn id="47" dur="500" fill="hold"/>
                                        <p:tgtEl>
                                          <p:spTgt spid="4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anim calcmode="lin" valueType="num">
                                      <p:cBhvr>
                                        <p:cTn id="51" dur="500" fill="hold"/>
                                        <p:tgtEl>
                                          <p:spTgt spid="18"/>
                                        </p:tgtEl>
                                        <p:attrNameLst>
                                          <p:attrName>ppt_x</p:attrName>
                                        </p:attrNameLst>
                                      </p:cBhvr>
                                      <p:tavLst>
                                        <p:tav tm="0">
                                          <p:val>
                                            <p:strVal val="#ppt_x"/>
                                          </p:val>
                                        </p:tav>
                                        <p:tav tm="100000">
                                          <p:val>
                                            <p:strVal val="#ppt_x"/>
                                          </p:val>
                                        </p:tav>
                                      </p:tavLst>
                                    </p:anim>
                                    <p:anim calcmode="lin" valueType="num">
                                      <p:cBhvr>
                                        <p:cTn id="52" dur="50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anim calcmode="lin" valueType="num">
                                      <p:cBhvr>
                                        <p:cTn id="57" dur="500" fill="hold"/>
                                        <p:tgtEl>
                                          <p:spTgt spid="44"/>
                                        </p:tgtEl>
                                        <p:attrNameLst>
                                          <p:attrName>ppt_x</p:attrName>
                                        </p:attrNameLst>
                                      </p:cBhvr>
                                      <p:tavLst>
                                        <p:tav tm="0">
                                          <p:val>
                                            <p:strVal val="#ppt_x"/>
                                          </p:val>
                                        </p:tav>
                                        <p:tav tm="100000">
                                          <p:val>
                                            <p:strVal val="#ppt_x"/>
                                          </p:val>
                                        </p:tav>
                                      </p:tavLst>
                                    </p:anim>
                                    <p:anim calcmode="lin" valueType="num">
                                      <p:cBhvr>
                                        <p:cTn id="58" dur="500" fill="hold"/>
                                        <p:tgtEl>
                                          <p:spTgt spid="4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anim calcmode="lin" valueType="num">
                                      <p:cBhvr>
                                        <p:cTn id="62" dur="500" fill="hold"/>
                                        <p:tgtEl>
                                          <p:spTgt spid="19"/>
                                        </p:tgtEl>
                                        <p:attrNameLst>
                                          <p:attrName>ppt_x</p:attrName>
                                        </p:attrNameLst>
                                      </p:cBhvr>
                                      <p:tavLst>
                                        <p:tav tm="0">
                                          <p:val>
                                            <p:strVal val="#ppt_x"/>
                                          </p:val>
                                        </p:tav>
                                        <p:tav tm="100000">
                                          <p:val>
                                            <p:strVal val="#ppt_x"/>
                                          </p:val>
                                        </p:tav>
                                      </p:tavLst>
                                    </p:anim>
                                    <p:anim calcmode="lin" valueType="num">
                                      <p:cBhvr>
                                        <p:cTn id="6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2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26"/>
                                        </p:tgtEl>
                                        <p:attrNameLst>
                                          <p:attrName>fillcolor</p:attrName>
                                        </p:attrNameLst>
                                      </p:cBhvr>
                                      <p:to>
                                        <a:srgbClr val="FFF2CC"/>
                                      </p:to>
                                    </p:animClr>
                                    <p:set>
                                      <p:cBhvr>
                                        <p:cTn id="69" dur="250" fill="hold"/>
                                        <p:tgtEl>
                                          <p:spTgt spid="26"/>
                                        </p:tgtEl>
                                        <p:attrNameLst>
                                          <p:attrName>fill.type</p:attrName>
                                        </p:attrNameLst>
                                      </p:cBhvr>
                                      <p:to>
                                        <p:strVal val="solid"/>
                                      </p:to>
                                    </p:set>
                                    <p:set>
                                      <p:cBhvr>
                                        <p:cTn id="70" dur="250" fill="hold"/>
                                        <p:tgtEl>
                                          <p:spTgt spid="26"/>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47"/>
                                        </p:tgtEl>
                                        <p:attrNameLst>
                                          <p:attrName>style.visibility</p:attrName>
                                        </p:attrNameLst>
                                      </p:cBhvr>
                                      <p:to>
                                        <p:strVal val="visible"/>
                                      </p:to>
                                    </p:set>
                                    <p:anim calcmode="lin" valueType="num">
                                      <p:cBhvr>
                                        <p:cTn id="73" dur="250" fill="hold"/>
                                        <p:tgtEl>
                                          <p:spTgt spid="47"/>
                                        </p:tgtEl>
                                        <p:attrNameLst>
                                          <p:attrName>ppt_w</p:attrName>
                                        </p:attrNameLst>
                                      </p:cBhvr>
                                      <p:tavLst>
                                        <p:tav tm="0">
                                          <p:val>
                                            <p:strVal val="4*#ppt_w"/>
                                          </p:val>
                                        </p:tav>
                                        <p:tav tm="100000">
                                          <p:val>
                                            <p:strVal val="#ppt_w"/>
                                          </p:val>
                                        </p:tav>
                                      </p:tavLst>
                                    </p:anim>
                                    <p:anim calcmode="lin" valueType="num">
                                      <p:cBhvr>
                                        <p:cTn id="7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3" name="Wrong Buzzer.wav"/>
                                        </p:tgtEl>
                                      </p:cMediaNode>
                                    </p:audio>
                                  </p:subTnLst>
                                </p:cTn>
                              </p:par>
                              <p:par>
                                <p:cTn id="75" presetID="1" presetClass="emph" presetSubtype="2" fill="hold" nodeType="withEffect">
                                  <p:stCondLst>
                                    <p:cond delay="1000"/>
                                  </p:stCondLst>
                                  <p:childTnLst>
                                    <p:animClr clrSpc="rgb" dir="cw">
                                      <p:cBhvr>
                                        <p:cTn id="76" dur="250" fill="hold"/>
                                        <p:tgtEl>
                                          <p:spTgt spid="26"/>
                                        </p:tgtEl>
                                        <p:attrNameLst>
                                          <p:attrName>fillcolor</p:attrName>
                                        </p:attrNameLst>
                                      </p:cBhvr>
                                      <p:to>
                                        <a:srgbClr val="FFFF00"/>
                                      </p:to>
                                    </p:animClr>
                                    <p:set>
                                      <p:cBhvr>
                                        <p:cTn id="77" dur="250" fill="hold"/>
                                        <p:tgtEl>
                                          <p:spTgt spid="26"/>
                                        </p:tgtEl>
                                        <p:attrNameLst>
                                          <p:attrName>fill.type</p:attrName>
                                        </p:attrNameLst>
                                      </p:cBhvr>
                                      <p:to>
                                        <p:strVal val="solid"/>
                                      </p:to>
                                    </p:set>
                                    <p:set>
                                      <p:cBhvr>
                                        <p:cTn id="7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4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2"/>
                                        </p:tgtEl>
                                        <p:attrNameLst>
                                          <p:attrName>fillcolor</p:attrName>
                                        </p:attrNameLst>
                                      </p:cBhvr>
                                      <p:to>
                                        <a:srgbClr val="FFF2CC"/>
                                      </p:to>
                                    </p:animClr>
                                    <p:set>
                                      <p:cBhvr>
                                        <p:cTn id="84" dur="250" fill="hold"/>
                                        <p:tgtEl>
                                          <p:spTgt spid="42"/>
                                        </p:tgtEl>
                                        <p:attrNameLst>
                                          <p:attrName>fill.type</p:attrName>
                                        </p:attrNameLst>
                                      </p:cBhvr>
                                      <p:to>
                                        <p:strVal val="solid"/>
                                      </p:to>
                                    </p:set>
                                    <p:set>
                                      <p:cBhvr>
                                        <p:cTn id="85" dur="250" fill="hold"/>
                                        <p:tgtEl>
                                          <p:spTgt spid="42"/>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53"/>
                                        </p:tgtEl>
                                        <p:attrNameLst>
                                          <p:attrName>style.visibility</p:attrName>
                                        </p:attrNameLst>
                                      </p:cBhvr>
                                      <p:to>
                                        <p:strVal val="visible"/>
                                      </p:to>
                                    </p:set>
                                    <p:anim calcmode="lin" valueType="num">
                                      <p:cBhvr>
                                        <p:cTn id="88" dur="250" fill="hold"/>
                                        <p:tgtEl>
                                          <p:spTgt spid="53"/>
                                        </p:tgtEl>
                                        <p:attrNameLst>
                                          <p:attrName>ppt_w</p:attrName>
                                        </p:attrNameLst>
                                      </p:cBhvr>
                                      <p:tavLst>
                                        <p:tav tm="0">
                                          <p:val>
                                            <p:strVal val="4*#ppt_w"/>
                                          </p:val>
                                        </p:tav>
                                        <p:tav tm="100000">
                                          <p:val>
                                            <p:strVal val="#ppt_w"/>
                                          </p:val>
                                        </p:tav>
                                      </p:tavLst>
                                    </p:anim>
                                    <p:anim calcmode="lin" valueType="num">
                                      <p:cBhvr>
                                        <p:cTn id="8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Check mark.wav"/>
                                        </p:tgtEl>
                                      </p:cMediaNode>
                                    </p:audio>
                                  </p:subTnLst>
                                </p:cTn>
                              </p:par>
                              <p:par>
                                <p:cTn id="90" presetID="1" presetClass="emph" presetSubtype="2" fill="hold" nodeType="withEffect">
                                  <p:stCondLst>
                                    <p:cond delay="1000"/>
                                  </p:stCondLst>
                                  <p:childTnLst>
                                    <p:animClr clrSpc="rgb" dir="cw">
                                      <p:cBhvr>
                                        <p:cTn id="91" dur="250" fill="hold"/>
                                        <p:tgtEl>
                                          <p:spTgt spid="42"/>
                                        </p:tgtEl>
                                        <p:attrNameLst>
                                          <p:attrName>fillcolor</p:attrName>
                                        </p:attrNameLst>
                                      </p:cBhvr>
                                      <p:to>
                                        <a:srgbClr val="00B050"/>
                                      </p:to>
                                    </p:animClr>
                                    <p:set>
                                      <p:cBhvr>
                                        <p:cTn id="92" dur="250" fill="hold"/>
                                        <p:tgtEl>
                                          <p:spTgt spid="42"/>
                                        </p:tgtEl>
                                        <p:attrNameLst>
                                          <p:attrName>fill.type</p:attrName>
                                        </p:attrNameLst>
                                      </p:cBhvr>
                                      <p:to>
                                        <p:strVal val="solid"/>
                                      </p:to>
                                    </p:set>
                                    <p:set>
                                      <p:cBhvr>
                                        <p:cTn id="9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94" restart="whenNotActive" fill="hold" evtFilter="cancelBubble" nodeType="interactiveSeq">
                <p:stCondLst>
                  <p:cond evt="onClick" delay="0">
                    <p:tgtEl>
                      <p:spTgt spid="43"/>
                    </p:tgtEl>
                  </p:cond>
                </p:stCondLst>
                <p:endSync evt="end" delay="0">
                  <p:rtn val="all"/>
                </p:endSync>
                <p:childTnLst>
                  <p:par>
                    <p:cTn id="95" fill="hold">
                      <p:stCondLst>
                        <p:cond delay="0"/>
                      </p:stCondLst>
                      <p:childTnLst>
                        <p:par>
                          <p:cTn id="96" fill="hold">
                            <p:stCondLst>
                              <p:cond delay="0"/>
                            </p:stCondLst>
                            <p:childTnLst>
                              <p:par>
                                <p:cTn id="97" presetID="1" presetClass="emph" presetSubtype="2" fill="hold" nodeType="clickEffect">
                                  <p:stCondLst>
                                    <p:cond delay="0"/>
                                  </p:stCondLst>
                                  <p:childTnLst>
                                    <p:animClr clrSpc="rgb" dir="cw">
                                      <p:cBhvr>
                                        <p:cTn id="98" dur="250" fill="hold"/>
                                        <p:tgtEl>
                                          <p:spTgt spid="43"/>
                                        </p:tgtEl>
                                        <p:attrNameLst>
                                          <p:attrName>fillcolor</p:attrName>
                                        </p:attrNameLst>
                                      </p:cBhvr>
                                      <p:to>
                                        <a:srgbClr val="FFF2CC"/>
                                      </p:to>
                                    </p:animClr>
                                    <p:set>
                                      <p:cBhvr>
                                        <p:cTn id="99" dur="250" fill="hold"/>
                                        <p:tgtEl>
                                          <p:spTgt spid="43"/>
                                        </p:tgtEl>
                                        <p:attrNameLst>
                                          <p:attrName>fill.type</p:attrName>
                                        </p:attrNameLst>
                                      </p:cBhvr>
                                      <p:to>
                                        <p:strVal val="solid"/>
                                      </p:to>
                                    </p:set>
                                    <p:set>
                                      <p:cBhvr>
                                        <p:cTn id="100" dur="250" fill="hold"/>
                                        <p:tgtEl>
                                          <p:spTgt spid="43"/>
                                        </p:tgtEl>
                                        <p:attrNameLst>
                                          <p:attrName>fill.on</p:attrName>
                                        </p:attrNameLst>
                                      </p:cBhvr>
                                      <p:to>
                                        <p:strVal val="true"/>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par>
                                <p:cTn id="101" presetID="23" presetClass="entr" presetSubtype="32" fill="hold" nodeType="withEffect">
                                  <p:stCondLst>
                                    <p:cond delay="1000"/>
                                  </p:stCondLst>
                                  <p:childTnLst>
                                    <p:set>
                                      <p:cBhvr>
                                        <p:cTn id="102" dur="1" fill="hold">
                                          <p:stCondLst>
                                            <p:cond delay="0"/>
                                          </p:stCondLst>
                                        </p:cTn>
                                        <p:tgtEl>
                                          <p:spTgt spid="51"/>
                                        </p:tgtEl>
                                        <p:attrNameLst>
                                          <p:attrName>style.visibility</p:attrName>
                                        </p:attrNameLst>
                                      </p:cBhvr>
                                      <p:to>
                                        <p:strVal val="visible"/>
                                      </p:to>
                                    </p:set>
                                    <p:anim calcmode="lin" valueType="num">
                                      <p:cBhvr>
                                        <p:cTn id="103" dur="250" fill="hold"/>
                                        <p:tgtEl>
                                          <p:spTgt spid="51"/>
                                        </p:tgtEl>
                                        <p:attrNameLst>
                                          <p:attrName>ppt_w</p:attrName>
                                        </p:attrNameLst>
                                      </p:cBhvr>
                                      <p:tavLst>
                                        <p:tav tm="0">
                                          <p:val>
                                            <p:strVal val="4*#ppt_w"/>
                                          </p:val>
                                        </p:tav>
                                        <p:tav tm="100000">
                                          <p:val>
                                            <p:strVal val="#ppt_w"/>
                                          </p:val>
                                        </p:tav>
                                      </p:tavLst>
                                    </p:anim>
                                    <p:anim calcmode="lin" valueType="num">
                                      <p:cBhvr>
                                        <p:cTn id="10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1"/>
                                            </p:cond>
                                          </p:stCondLst>
                                          <p:endCondLst>
                                            <p:cond evt="onStopAudio" delay="0">
                                              <p:tgtEl>
                                                <p:sldTgt/>
                                              </p:tgtEl>
                                            </p:cond>
                                          </p:endCondLst>
                                        </p:cTn>
                                        <p:tgtEl>
                                          <p:sndTgt r:embed="rId3" name="Wrong Buzzer.wav"/>
                                        </p:tgtEl>
                                      </p:cMediaNode>
                                    </p:audio>
                                  </p:subTnLst>
                                </p:cTn>
                              </p:par>
                              <p:par>
                                <p:cTn id="105" presetID="1" presetClass="emph" presetSubtype="2" fill="hold" nodeType="withEffect">
                                  <p:stCondLst>
                                    <p:cond delay="1000"/>
                                  </p:stCondLst>
                                  <p:childTnLst>
                                    <p:animClr clrSpc="rgb" dir="cw">
                                      <p:cBhvr>
                                        <p:cTn id="106" dur="250" fill="hold"/>
                                        <p:tgtEl>
                                          <p:spTgt spid="43"/>
                                        </p:tgtEl>
                                        <p:attrNameLst>
                                          <p:attrName>fillcolor</p:attrName>
                                        </p:attrNameLst>
                                      </p:cBhvr>
                                      <p:to>
                                        <a:srgbClr val="FFFF00"/>
                                      </p:to>
                                    </p:animClr>
                                    <p:set>
                                      <p:cBhvr>
                                        <p:cTn id="107" dur="250" fill="hold"/>
                                        <p:tgtEl>
                                          <p:spTgt spid="43"/>
                                        </p:tgtEl>
                                        <p:attrNameLst>
                                          <p:attrName>fill.type</p:attrName>
                                        </p:attrNameLst>
                                      </p:cBhvr>
                                      <p:to>
                                        <p:strVal val="solid"/>
                                      </p:to>
                                    </p:set>
                                    <p:set>
                                      <p:cBhvr>
                                        <p:cTn id="10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09" restart="whenNotActive" fill="hold" evtFilter="cancelBubble" nodeType="interactiveSeq">
                <p:stCondLst>
                  <p:cond evt="onClick" delay="0">
                    <p:tgtEl>
                      <p:spTgt spid="44"/>
                    </p:tgtEl>
                  </p:cond>
                </p:stCondLst>
                <p:endSync evt="end" delay="0">
                  <p:rtn val="all"/>
                </p:endSync>
                <p:childTnLst>
                  <p:par>
                    <p:cTn id="110" fill="hold">
                      <p:stCondLst>
                        <p:cond delay="0"/>
                      </p:stCondLst>
                      <p:childTnLst>
                        <p:par>
                          <p:cTn id="111" fill="hold">
                            <p:stCondLst>
                              <p:cond delay="0"/>
                            </p:stCondLst>
                            <p:childTnLst>
                              <p:par>
                                <p:cTn id="112" presetID="1" presetClass="emph" presetSubtype="2" fill="hold" nodeType="clickEffect">
                                  <p:stCondLst>
                                    <p:cond delay="0"/>
                                  </p:stCondLst>
                                  <p:childTnLst>
                                    <p:animClr clrSpc="rgb" dir="cw">
                                      <p:cBhvr>
                                        <p:cTn id="113" dur="250" fill="hold"/>
                                        <p:tgtEl>
                                          <p:spTgt spid="44"/>
                                        </p:tgtEl>
                                        <p:attrNameLst>
                                          <p:attrName>fillcolor</p:attrName>
                                        </p:attrNameLst>
                                      </p:cBhvr>
                                      <p:to>
                                        <a:srgbClr val="FFF2CC"/>
                                      </p:to>
                                    </p:animClr>
                                    <p:set>
                                      <p:cBhvr>
                                        <p:cTn id="114" dur="250" fill="hold"/>
                                        <p:tgtEl>
                                          <p:spTgt spid="44"/>
                                        </p:tgtEl>
                                        <p:attrNameLst>
                                          <p:attrName>fill.type</p:attrName>
                                        </p:attrNameLst>
                                      </p:cBhvr>
                                      <p:to>
                                        <p:strVal val="solid"/>
                                      </p:to>
                                    </p:set>
                                    <p:set>
                                      <p:cBhvr>
                                        <p:cTn id="115" dur="250" fill="hold"/>
                                        <p:tgtEl>
                                          <p:spTgt spid="44"/>
                                        </p:tgtEl>
                                        <p:attrNameLst>
                                          <p:attrName>fill.on</p:attrName>
                                        </p:attrNameLst>
                                      </p:cBhvr>
                                      <p:to>
                                        <p:strVal val="true"/>
                                      </p:to>
                                    </p:se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par>
                                <p:cTn id="116" presetID="23" presetClass="entr" presetSubtype="32" fill="hold" nodeType="withEffect">
                                  <p:stCondLst>
                                    <p:cond delay="1000"/>
                                  </p:stCondLst>
                                  <p:childTnLst>
                                    <p:set>
                                      <p:cBhvr>
                                        <p:cTn id="117" dur="1" fill="hold">
                                          <p:stCondLst>
                                            <p:cond delay="0"/>
                                          </p:stCondLst>
                                        </p:cTn>
                                        <p:tgtEl>
                                          <p:spTgt spid="49"/>
                                        </p:tgtEl>
                                        <p:attrNameLst>
                                          <p:attrName>style.visibility</p:attrName>
                                        </p:attrNameLst>
                                      </p:cBhvr>
                                      <p:to>
                                        <p:strVal val="visible"/>
                                      </p:to>
                                    </p:set>
                                    <p:anim calcmode="lin" valueType="num">
                                      <p:cBhvr>
                                        <p:cTn id="118" dur="250" fill="hold"/>
                                        <p:tgtEl>
                                          <p:spTgt spid="49"/>
                                        </p:tgtEl>
                                        <p:attrNameLst>
                                          <p:attrName>ppt_w</p:attrName>
                                        </p:attrNameLst>
                                      </p:cBhvr>
                                      <p:tavLst>
                                        <p:tav tm="0">
                                          <p:val>
                                            <p:strVal val="4*#ppt_w"/>
                                          </p:val>
                                        </p:tav>
                                        <p:tav tm="100000">
                                          <p:val>
                                            <p:strVal val="#ppt_w"/>
                                          </p:val>
                                        </p:tav>
                                      </p:tavLst>
                                    </p:anim>
                                    <p:anim calcmode="lin" valueType="num">
                                      <p:cBhvr>
                                        <p:cTn id="11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6"/>
                                            </p:cond>
                                          </p:stCondLst>
                                          <p:endCondLst>
                                            <p:cond evt="onStopAudio" delay="0">
                                              <p:tgtEl>
                                                <p:sldTgt/>
                                              </p:tgtEl>
                                            </p:cond>
                                          </p:endCondLst>
                                        </p:cTn>
                                        <p:tgtEl>
                                          <p:sndTgt r:embed="rId3" name="Wrong Buzzer.wav"/>
                                        </p:tgtEl>
                                      </p:cMediaNode>
                                    </p:audio>
                                  </p:subTnLst>
                                </p:cTn>
                              </p:par>
                              <p:par>
                                <p:cTn id="120" presetID="1" presetClass="emph" presetSubtype="2" fill="hold" nodeType="withEffect">
                                  <p:stCondLst>
                                    <p:cond delay="1000"/>
                                  </p:stCondLst>
                                  <p:childTnLst>
                                    <p:animClr clrSpc="rgb" dir="cw">
                                      <p:cBhvr>
                                        <p:cTn id="121" dur="250" fill="hold"/>
                                        <p:tgtEl>
                                          <p:spTgt spid="44"/>
                                        </p:tgtEl>
                                        <p:attrNameLst>
                                          <p:attrName>fillcolor</p:attrName>
                                        </p:attrNameLst>
                                      </p:cBhvr>
                                      <p:to>
                                        <a:srgbClr val="FFFF00"/>
                                      </p:to>
                                    </p:animClr>
                                    <p:set>
                                      <p:cBhvr>
                                        <p:cTn id="122" dur="250" fill="hold"/>
                                        <p:tgtEl>
                                          <p:spTgt spid="44"/>
                                        </p:tgtEl>
                                        <p:attrNameLst>
                                          <p:attrName>fill.type</p:attrName>
                                        </p:attrNameLst>
                                      </p:cBhvr>
                                      <p:to>
                                        <p:strVal val="solid"/>
                                      </p:to>
                                    </p:set>
                                    <p:set>
                                      <p:cBhvr>
                                        <p:cTn id="12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865291"/>
            <a:ext cx="16723797" cy="3583009"/>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300"/>
              </a:spcBef>
              <a:spcAft>
                <a:spcPts val="300"/>
              </a:spcAft>
              <a:buClrTx/>
              <a:buSzTx/>
              <a:buFontTx/>
              <a:buNone/>
              <a:tabLst/>
              <a:defRPr/>
            </a:pPr>
            <a:endParaRPr kumimoji="0" lang="fr-FR"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9957923" y="605790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9957923" y="6057900"/>
                <a:ext cx="5818347" cy="1505140"/>
              </a:xfrm>
              <a:prstGeom prst="rect">
                <a:avLst/>
              </a:prstGeom>
              <a:blipFill>
                <a:blip r:embed="rId19"/>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506530" y="8132155"/>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m:t>
                      </m:r>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num>
                        <m:den>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2506530" y="8132155"/>
                <a:ext cx="5818347" cy="1505140"/>
              </a:xfrm>
              <a:prstGeom prst="rect">
                <a:avLst/>
              </a:prstGeom>
              <a:blipFill>
                <a:blip r:embed="rId20"/>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506530" y="603866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num>
                        <m:den>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2506530" y="6038660"/>
                <a:ext cx="5818347" cy="1505140"/>
              </a:xfrm>
              <a:prstGeom prst="rect">
                <a:avLst/>
              </a:prstGeom>
              <a:blipFill>
                <a:blip r:embed="rId21"/>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9957923" y="813416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𝐷</m:t>
                      </m:r>
                      <m: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num>
                        <m:den>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den>
                      </m:f>
                    </m:oMath>
                  </m:oMathPara>
                </a14:m>
                <a:endPar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9957923" y="8134160"/>
                <a:ext cx="5818347" cy="1505140"/>
              </a:xfrm>
              <a:prstGeom prst="rect">
                <a:avLst/>
              </a:prstGeom>
              <a:blipFill>
                <a:blip r:embed="rId22"/>
                <a:stretch>
                  <a:fillRect/>
                </a:stretch>
              </a:blipFill>
              <a:ln w="28575">
                <a:noFill/>
              </a:ln>
            </p:spPr>
            <p:txBody>
              <a:bodyPr/>
              <a:lstStyle/>
              <a:p>
                <a:r>
                  <a:rPr lang="en-US">
                    <a:noFill/>
                  </a:rPr>
                  <a:t> </a:t>
                </a:r>
              </a:p>
            </p:txBody>
          </p:sp>
        </mc:Fallback>
      </mc:AlternateContent>
      <p:pic>
        <p:nvPicPr>
          <p:cNvPr id="47" name="Picture 4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540993" y="6286500"/>
            <a:ext cx="1208583" cy="1062089"/>
          </a:xfrm>
          <a:prstGeom prst="rect">
            <a:avLst/>
          </a:prstGeom>
        </p:spPr>
      </p:pic>
      <p:pic>
        <p:nvPicPr>
          <p:cNvPr id="51" name="Picture 50"/>
          <p:cNvPicPr>
            <a:picLocks noChangeAspect="1"/>
          </p:cNvPicPr>
          <p:nvPr/>
        </p:nvPicPr>
        <p:blipFill rotWithShape="1">
          <a:blip r:embed="rId2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91379" y="6273018"/>
            <a:ext cx="1206804" cy="1056132"/>
          </a:xfrm>
          <a:prstGeom prst="rect">
            <a:avLst/>
          </a:prstGeom>
        </p:spPr>
      </p:pic>
      <p:pic>
        <p:nvPicPr>
          <p:cNvPr id="49" name="Picture 4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569157" y="8368518"/>
            <a:ext cx="1207113" cy="1060796"/>
          </a:xfrm>
          <a:prstGeom prst="rect">
            <a:avLst/>
          </a:prstGeom>
        </p:spPr>
      </p:pic>
      <p:pic>
        <p:nvPicPr>
          <p:cNvPr id="53" name="Picture 5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099027" y="8401880"/>
            <a:ext cx="1207113" cy="965690"/>
          </a:xfrm>
          <a:prstGeom prst="rect">
            <a:avLst/>
          </a:prstGeom>
        </p:spPr>
      </p:pic>
      <p:pic>
        <p:nvPicPr>
          <p:cNvPr id="17" name="Picture 16">
            <a:hlinkClick r:id="rId26"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2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674012" y="1610989"/>
            <a:ext cx="1427095" cy="1350983"/>
          </a:xfrm>
          <a:prstGeom prst="rect">
            <a:avLst/>
          </a:prstGeom>
        </p:spPr>
      </p:pic>
      <p:sp>
        <p:nvSpPr>
          <p:cNvPr id="5" name="Rectangle 4"/>
          <p:cNvSpPr/>
          <p:nvPr/>
        </p:nvSpPr>
        <p:spPr>
          <a:xfrm>
            <a:off x="1981200" y="2286481"/>
            <a:ext cx="14330475" cy="2748253"/>
          </a:xfrm>
          <a:prstGeom prst="rect">
            <a:avLst/>
          </a:prstGeom>
        </p:spPr>
        <p:txBody>
          <a:bodyPr wrap="square">
            <a:spAutoFit/>
          </a:bodyPr>
          <a:lstStyle/>
          <a:p>
            <a:pPr lvl="0" algn="just">
              <a:lnSpc>
                <a:spcPct val="150000"/>
              </a:lnSpc>
            </a:pPr>
            <a:r>
              <a:rPr lang="vi-VN" sz="4000" b="1">
                <a:solidFill>
                  <a:prstClr val="black"/>
                </a:solidFill>
                <a:ea typeface="Times New Roman" panose="02020603050405020304" pitchFamily="18" charset="0"/>
                <a:cs typeface="Arial" panose="020B0604020202020204" pitchFamily="34" charset="0"/>
              </a:rPr>
              <a:t>Câu 4. </a:t>
            </a:r>
            <a:r>
              <a:rPr lang="vi-VN" sz="4000">
                <a:solidFill>
                  <a:prstClr val="black"/>
                </a:solidFill>
                <a:ea typeface="Times New Roman" panose="02020603050405020304" pitchFamily="18" charset="0"/>
                <a:cs typeface="Arial" panose="020B0604020202020204" pitchFamily="34" charset="0"/>
              </a:rPr>
              <a:t>Nếu tung một đồng xu 30 lần liên tiếp có 12 lần xuất hiện mặt N thì xác suất thực nghiệm xuất hiện mặt S bằng bao nhiêu?</a:t>
            </a:r>
            <a:endParaRPr kumimoji="0" lang="fr-FR" sz="40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3541759" y="224923"/>
            <a:ext cx="11308326" cy="1205073"/>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5500" b="1" i="0" u="none" strike="noStrike" kern="0" cap="none" spc="0" normalizeH="0" baseline="0" noProof="0" smtClean="0">
                <a:ln>
                  <a:noFill/>
                </a:ln>
                <a:solidFill>
                  <a:srgbClr val="4472C4">
                    <a:lumMod val="75000"/>
                  </a:srgbClr>
                </a:solidFill>
                <a:effectLst/>
                <a:uLnTx/>
                <a:uFillTx/>
                <a:latin typeface="Arial" panose="020B0604020202020204" pitchFamily="34" charset="0"/>
                <a:ea typeface="+mn-ea"/>
                <a:cs typeface="Arial" panose="020B0604020202020204" pitchFamily="34" charset="0"/>
              </a:rPr>
              <a:t>CÂU HỎI TRẮC NGHIỆM</a:t>
            </a:r>
            <a:endParaRPr kumimoji="0" lang="vi-VN" sz="5500" b="1" i="0" u="none" strike="noStrike" kern="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p:txBody>
      </p:sp>
      <p:pic>
        <p:nvPicPr>
          <p:cNvPr id="18" name="Picture 17">
            <a:extLst>
              <a:ext uri="{FF2B5EF4-FFF2-40B4-BE49-F238E27FC236}">
                <a16:creationId xmlns:a16="http://schemas.microsoft.com/office/drawing/2014/main" id="{E22F02EA-C79B-4DE3-9C10-888373554CCA}"/>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flipH="1">
            <a:off x="1410517" y="8496300"/>
            <a:ext cx="600437" cy="777352"/>
          </a:xfrm>
          <a:prstGeom prst="rect">
            <a:avLst/>
          </a:prstGeom>
        </p:spPr>
      </p:pic>
      <p:pic>
        <p:nvPicPr>
          <p:cNvPr id="19" name="Picture 18">
            <a:extLst>
              <a:ext uri="{FF2B5EF4-FFF2-40B4-BE49-F238E27FC236}">
                <a16:creationId xmlns:a16="http://schemas.microsoft.com/office/drawing/2014/main" id="{3A530223-8EEB-4D94-B23C-334FE5C8DCA6}"/>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6239762" y="8514347"/>
            <a:ext cx="600437" cy="777352"/>
          </a:xfrm>
          <a:prstGeom prst="rect">
            <a:avLst/>
          </a:prstGeom>
        </p:spPr>
      </p:pic>
      <p:pic>
        <p:nvPicPr>
          <p:cNvPr id="21" name="Picture 20">
            <a:extLst>
              <a:ext uri="{FF2B5EF4-FFF2-40B4-BE49-F238E27FC236}">
                <a16:creationId xmlns:a16="http://schemas.microsoft.com/office/drawing/2014/main" id="{6E5FFACD-866F-48E1-8BE1-8045598D96D6}"/>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412579" y="6499746"/>
            <a:ext cx="598375" cy="777354"/>
          </a:xfrm>
          <a:prstGeom prst="rect">
            <a:avLst/>
          </a:prstGeom>
        </p:spPr>
      </p:pic>
      <p:pic>
        <p:nvPicPr>
          <p:cNvPr id="22" name="Picture 21">
            <a:extLst>
              <a:ext uri="{FF2B5EF4-FFF2-40B4-BE49-F238E27FC236}">
                <a16:creationId xmlns:a16="http://schemas.microsoft.com/office/drawing/2014/main" id="{BD88EA17-A8FF-43E3-8D2A-18A3436FEF2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6239762" y="6499746"/>
            <a:ext cx="600438" cy="777352"/>
          </a:xfrm>
          <a:prstGeom prst="rect">
            <a:avLst/>
          </a:prstGeom>
        </p:spPr>
      </p:pic>
    </p:spTree>
    <p:extLst>
      <p:ext uri="{BB962C8B-B14F-4D97-AF65-F5344CB8AC3E}">
        <p14:creationId xmlns:p14="http://schemas.microsoft.com/office/powerpoint/2010/main" val="3740364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anim calcmode="lin" valueType="num">
                                      <p:cBhvr>
                                        <p:cTn id="24" dur="500" fill="hold"/>
                                        <p:tgtEl>
                                          <p:spTgt spid="43"/>
                                        </p:tgtEl>
                                        <p:attrNameLst>
                                          <p:attrName>ppt_x</p:attrName>
                                        </p:attrNameLst>
                                      </p:cBhvr>
                                      <p:tavLst>
                                        <p:tav tm="0">
                                          <p:val>
                                            <p:strVal val="#ppt_x"/>
                                          </p:val>
                                        </p:tav>
                                        <p:tav tm="100000">
                                          <p:val>
                                            <p:strVal val="#ppt_x"/>
                                          </p:val>
                                        </p:tav>
                                      </p:tavLst>
                                    </p:anim>
                                    <p:anim calcmode="lin" valueType="num">
                                      <p:cBhvr>
                                        <p:cTn id="25" dur="500" fill="hold"/>
                                        <p:tgtEl>
                                          <p:spTgt spid="4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anim calcmode="lin" valueType="num">
                                      <p:cBhvr>
                                        <p:cTn id="34" dur="500" fill="hold"/>
                                        <p:tgtEl>
                                          <p:spTgt spid="26"/>
                                        </p:tgtEl>
                                        <p:attrNameLst>
                                          <p:attrName>ppt_x</p:attrName>
                                        </p:attrNameLst>
                                      </p:cBhvr>
                                      <p:tavLst>
                                        <p:tav tm="0">
                                          <p:val>
                                            <p:strVal val="#ppt_x"/>
                                          </p:val>
                                        </p:tav>
                                        <p:tav tm="100000">
                                          <p:val>
                                            <p:strVal val="#ppt_x"/>
                                          </p:val>
                                        </p:tav>
                                      </p:tavLst>
                                    </p:anim>
                                    <p:anim calcmode="lin" valueType="num">
                                      <p:cBhvr>
                                        <p:cTn id="35" dur="5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0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anim calcmode="lin" valueType="num">
                                      <p:cBhvr>
                                        <p:cTn id="39" dur="500" fill="hold"/>
                                        <p:tgtEl>
                                          <p:spTgt spid="22"/>
                                        </p:tgtEl>
                                        <p:attrNameLst>
                                          <p:attrName>ppt_x</p:attrName>
                                        </p:attrNameLst>
                                      </p:cBhvr>
                                      <p:tavLst>
                                        <p:tav tm="0">
                                          <p:val>
                                            <p:strVal val="#ppt_x"/>
                                          </p:val>
                                        </p:tav>
                                        <p:tav tm="100000">
                                          <p:val>
                                            <p:strVal val="#ppt_x"/>
                                          </p:val>
                                        </p:tav>
                                      </p:tavLst>
                                    </p:anim>
                                    <p:anim calcmode="lin" valueType="num">
                                      <p:cBhvr>
                                        <p:cTn id="40" dur="50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anim calcmode="lin" valueType="num">
                                      <p:cBhvr>
                                        <p:cTn id="44" dur="500" fill="hold"/>
                                        <p:tgtEl>
                                          <p:spTgt spid="42"/>
                                        </p:tgtEl>
                                        <p:attrNameLst>
                                          <p:attrName>ppt_x</p:attrName>
                                        </p:attrNameLst>
                                      </p:cBhvr>
                                      <p:tavLst>
                                        <p:tav tm="0">
                                          <p:val>
                                            <p:strVal val="#ppt_x"/>
                                          </p:val>
                                        </p:tav>
                                        <p:tav tm="100000">
                                          <p:val>
                                            <p:strVal val="#ppt_x"/>
                                          </p:val>
                                        </p:tav>
                                      </p:tavLst>
                                    </p:anim>
                                    <p:anim calcmode="lin" valueType="num">
                                      <p:cBhvr>
                                        <p:cTn id="45" dur="500" fill="hold"/>
                                        <p:tgtEl>
                                          <p:spTgt spid="4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anim calcmode="lin" valueType="num">
                                      <p:cBhvr>
                                        <p:cTn id="55" dur="500" fill="hold"/>
                                        <p:tgtEl>
                                          <p:spTgt spid="44"/>
                                        </p:tgtEl>
                                        <p:attrNameLst>
                                          <p:attrName>ppt_x</p:attrName>
                                        </p:attrNameLst>
                                      </p:cBhvr>
                                      <p:tavLst>
                                        <p:tav tm="0">
                                          <p:val>
                                            <p:strVal val="#ppt_x"/>
                                          </p:val>
                                        </p:tav>
                                        <p:tav tm="100000">
                                          <p:val>
                                            <p:strVal val="#ppt_x"/>
                                          </p:val>
                                        </p:tav>
                                      </p:tavLst>
                                    </p:anim>
                                    <p:anim calcmode="lin" valueType="num">
                                      <p:cBhvr>
                                        <p:cTn id="56" dur="500" fill="hold"/>
                                        <p:tgtEl>
                                          <p:spTgt spid="4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anim calcmode="lin" valueType="num">
                                      <p:cBhvr>
                                        <p:cTn id="60" dur="500" fill="hold"/>
                                        <p:tgtEl>
                                          <p:spTgt spid="19"/>
                                        </p:tgtEl>
                                        <p:attrNameLst>
                                          <p:attrName>ppt_x</p:attrName>
                                        </p:attrNameLst>
                                      </p:cBhvr>
                                      <p:tavLst>
                                        <p:tav tm="0">
                                          <p:val>
                                            <p:strVal val="#ppt_x"/>
                                          </p:val>
                                        </p:tav>
                                        <p:tav tm="100000">
                                          <p:val>
                                            <p:strVal val="#ppt_x"/>
                                          </p:val>
                                        </p:tav>
                                      </p:tavLst>
                                    </p:anim>
                                    <p:anim calcmode="lin" valueType="num">
                                      <p:cBhvr>
                                        <p:cTn id="6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26"/>
                                        </p:tgtEl>
                                        <p:attrNameLst>
                                          <p:attrName>fillcolor</p:attrName>
                                        </p:attrNameLst>
                                      </p:cBhvr>
                                      <p:to>
                                        <a:srgbClr val="FFF2CC"/>
                                      </p:to>
                                    </p:animClr>
                                    <p:set>
                                      <p:cBhvr>
                                        <p:cTn id="67" dur="250" fill="hold"/>
                                        <p:tgtEl>
                                          <p:spTgt spid="26"/>
                                        </p:tgtEl>
                                        <p:attrNameLst>
                                          <p:attrName>fill.type</p:attrName>
                                        </p:attrNameLst>
                                      </p:cBhvr>
                                      <p:to>
                                        <p:strVal val="solid"/>
                                      </p:to>
                                    </p:set>
                                    <p:set>
                                      <p:cBhvr>
                                        <p:cTn id="68" dur="250" fill="hold"/>
                                        <p:tgtEl>
                                          <p:spTgt spid="26"/>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47"/>
                                        </p:tgtEl>
                                        <p:attrNameLst>
                                          <p:attrName>style.visibility</p:attrName>
                                        </p:attrNameLst>
                                      </p:cBhvr>
                                      <p:to>
                                        <p:strVal val="visible"/>
                                      </p:to>
                                    </p:set>
                                    <p:anim calcmode="lin" valueType="num">
                                      <p:cBhvr>
                                        <p:cTn id="71" dur="250" fill="hold"/>
                                        <p:tgtEl>
                                          <p:spTgt spid="47"/>
                                        </p:tgtEl>
                                        <p:attrNameLst>
                                          <p:attrName>ppt_w</p:attrName>
                                        </p:attrNameLst>
                                      </p:cBhvr>
                                      <p:tavLst>
                                        <p:tav tm="0">
                                          <p:val>
                                            <p:strVal val="4*#ppt_w"/>
                                          </p:val>
                                        </p:tav>
                                        <p:tav tm="100000">
                                          <p:val>
                                            <p:strVal val="#ppt_w"/>
                                          </p:val>
                                        </p:tav>
                                      </p:tavLst>
                                    </p:anim>
                                    <p:anim calcmode="lin" valueType="num">
                                      <p:cBhvr>
                                        <p:cTn id="7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26"/>
                                        </p:tgtEl>
                                        <p:attrNameLst>
                                          <p:attrName>fillcolor</p:attrName>
                                        </p:attrNameLst>
                                      </p:cBhvr>
                                      <p:to>
                                        <a:srgbClr val="FFFF00"/>
                                      </p:to>
                                    </p:animClr>
                                    <p:set>
                                      <p:cBhvr>
                                        <p:cTn id="75" dur="250" fill="hold"/>
                                        <p:tgtEl>
                                          <p:spTgt spid="26"/>
                                        </p:tgtEl>
                                        <p:attrNameLst>
                                          <p:attrName>fill.type</p:attrName>
                                        </p:attrNameLst>
                                      </p:cBhvr>
                                      <p:to>
                                        <p:strVal val="solid"/>
                                      </p:to>
                                    </p:set>
                                    <p:set>
                                      <p:cBhvr>
                                        <p:cTn id="7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7" restart="whenNotActive" fill="hold" evtFilter="cancelBubble" nodeType="interactiveSeq">
                <p:stCondLst>
                  <p:cond evt="onClick" delay="0">
                    <p:tgtEl>
                      <p:spTgt spid="42"/>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42"/>
                                        </p:tgtEl>
                                        <p:attrNameLst>
                                          <p:attrName>fillcolor</p:attrName>
                                        </p:attrNameLst>
                                      </p:cBhvr>
                                      <p:to>
                                        <a:srgbClr val="FFF2CC"/>
                                      </p:to>
                                    </p:animClr>
                                    <p:set>
                                      <p:cBhvr>
                                        <p:cTn id="82" dur="250" fill="hold"/>
                                        <p:tgtEl>
                                          <p:spTgt spid="42"/>
                                        </p:tgtEl>
                                        <p:attrNameLst>
                                          <p:attrName>fill.type</p:attrName>
                                        </p:attrNameLst>
                                      </p:cBhvr>
                                      <p:to>
                                        <p:strVal val="solid"/>
                                      </p:to>
                                    </p:set>
                                    <p:set>
                                      <p:cBhvr>
                                        <p:cTn id="83" dur="250" fill="hold"/>
                                        <p:tgtEl>
                                          <p:spTgt spid="42"/>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53"/>
                                        </p:tgtEl>
                                        <p:attrNameLst>
                                          <p:attrName>style.visibility</p:attrName>
                                        </p:attrNameLst>
                                      </p:cBhvr>
                                      <p:to>
                                        <p:strVal val="visible"/>
                                      </p:to>
                                    </p:set>
                                    <p:anim calcmode="lin" valueType="num">
                                      <p:cBhvr>
                                        <p:cTn id="86" dur="250" fill="hold"/>
                                        <p:tgtEl>
                                          <p:spTgt spid="53"/>
                                        </p:tgtEl>
                                        <p:attrNameLst>
                                          <p:attrName>ppt_w</p:attrName>
                                        </p:attrNameLst>
                                      </p:cBhvr>
                                      <p:tavLst>
                                        <p:tav tm="0">
                                          <p:val>
                                            <p:strVal val="4*#ppt_w"/>
                                          </p:val>
                                        </p:tav>
                                        <p:tav tm="100000">
                                          <p:val>
                                            <p:strVal val="#ppt_w"/>
                                          </p:val>
                                        </p:tav>
                                      </p:tavLst>
                                    </p:anim>
                                    <p:anim calcmode="lin" valueType="num">
                                      <p:cBhvr>
                                        <p:cTn id="8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Check mark.wav"/>
                                        </p:tgtEl>
                                      </p:cMediaNode>
                                    </p:audio>
                                  </p:subTnLst>
                                </p:cTn>
                              </p:par>
                              <p:par>
                                <p:cTn id="88" presetID="1" presetClass="emph" presetSubtype="2" fill="hold" nodeType="withEffect">
                                  <p:stCondLst>
                                    <p:cond delay="1000"/>
                                  </p:stCondLst>
                                  <p:childTnLst>
                                    <p:animClr clrSpc="rgb" dir="cw">
                                      <p:cBhvr>
                                        <p:cTn id="89" dur="250" fill="hold"/>
                                        <p:tgtEl>
                                          <p:spTgt spid="42"/>
                                        </p:tgtEl>
                                        <p:attrNameLst>
                                          <p:attrName>fillcolor</p:attrName>
                                        </p:attrNameLst>
                                      </p:cBhvr>
                                      <p:to>
                                        <a:srgbClr val="00B050"/>
                                      </p:to>
                                    </p:animClr>
                                    <p:set>
                                      <p:cBhvr>
                                        <p:cTn id="90" dur="250" fill="hold"/>
                                        <p:tgtEl>
                                          <p:spTgt spid="42"/>
                                        </p:tgtEl>
                                        <p:attrNameLst>
                                          <p:attrName>fill.type</p:attrName>
                                        </p:attrNameLst>
                                      </p:cBhvr>
                                      <p:to>
                                        <p:strVal val="solid"/>
                                      </p:to>
                                    </p:set>
                                    <p:set>
                                      <p:cBhvr>
                                        <p:cTn id="9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43"/>
                                        </p:tgtEl>
                                        <p:attrNameLst>
                                          <p:attrName>fillcolor</p:attrName>
                                        </p:attrNameLst>
                                      </p:cBhvr>
                                      <p:to>
                                        <a:srgbClr val="FFF2CC"/>
                                      </p:to>
                                    </p:animClr>
                                    <p:set>
                                      <p:cBhvr>
                                        <p:cTn id="97" dur="250" fill="hold"/>
                                        <p:tgtEl>
                                          <p:spTgt spid="43"/>
                                        </p:tgtEl>
                                        <p:attrNameLst>
                                          <p:attrName>fill.type</p:attrName>
                                        </p:attrNameLst>
                                      </p:cBhvr>
                                      <p:to>
                                        <p:strVal val="solid"/>
                                      </p:to>
                                    </p:set>
                                    <p:set>
                                      <p:cBhvr>
                                        <p:cTn id="98" dur="250" fill="hold"/>
                                        <p:tgtEl>
                                          <p:spTgt spid="43"/>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250" fill="hold"/>
                                        <p:tgtEl>
                                          <p:spTgt spid="51"/>
                                        </p:tgtEl>
                                        <p:attrNameLst>
                                          <p:attrName>ppt_w</p:attrName>
                                        </p:attrNameLst>
                                      </p:cBhvr>
                                      <p:tavLst>
                                        <p:tav tm="0">
                                          <p:val>
                                            <p:strVal val="4*#ppt_w"/>
                                          </p:val>
                                        </p:tav>
                                        <p:tav tm="100000">
                                          <p:val>
                                            <p:strVal val="#ppt_w"/>
                                          </p:val>
                                        </p:tav>
                                      </p:tavLst>
                                    </p:anim>
                                    <p:anim calcmode="lin" valueType="num">
                                      <p:cBhvr>
                                        <p:cTn id="10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43"/>
                                        </p:tgtEl>
                                        <p:attrNameLst>
                                          <p:attrName>fillcolor</p:attrName>
                                        </p:attrNameLst>
                                      </p:cBhvr>
                                      <p:to>
                                        <a:srgbClr val="FFFF00"/>
                                      </p:to>
                                    </p:animClr>
                                    <p:set>
                                      <p:cBhvr>
                                        <p:cTn id="105" dur="250" fill="hold"/>
                                        <p:tgtEl>
                                          <p:spTgt spid="43"/>
                                        </p:tgtEl>
                                        <p:attrNameLst>
                                          <p:attrName>fill.type</p:attrName>
                                        </p:attrNameLst>
                                      </p:cBhvr>
                                      <p:to>
                                        <p:strVal val="solid"/>
                                      </p:to>
                                    </p:set>
                                    <p:set>
                                      <p:cBhvr>
                                        <p:cTn id="10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07" restart="whenNotActive" fill="hold" evtFilter="cancelBubble" nodeType="interactiveSeq">
                <p:stCondLst>
                  <p:cond evt="onClick" delay="0">
                    <p:tgtEl>
                      <p:spTgt spid="44"/>
                    </p:tgtEl>
                  </p:cond>
                </p:stCondLst>
                <p:endSync evt="end" delay="0">
                  <p:rtn val="all"/>
                </p:endSync>
                <p:childTnLst>
                  <p:par>
                    <p:cTn id="108" fill="hold">
                      <p:stCondLst>
                        <p:cond delay="0"/>
                      </p:stCondLst>
                      <p:childTnLst>
                        <p:par>
                          <p:cTn id="109" fill="hold">
                            <p:stCondLst>
                              <p:cond delay="0"/>
                            </p:stCondLst>
                            <p:childTnLst>
                              <p:par>
                                <p:cTn id="110" presetID="1" presetClass="emph" presetSubtype="2" fill="hold" nodeType="clickEffect">
                                  <p:stCondLst>
                                    <p:cond delay="0"/>
                                  </p:stCondLst>
                                  <p:childTnLst>
                                    <p:animClr clrSpc="rgb" dir="cw">
                                      <p:cBhvr>
                                        <p:cTn id="111" dur="250" fill="hold"/>
                                        <p:tgtEl>
                                          <p:spTgt spid="44"/>
                                        </p:tgtEl>
                                        <p:attrNameLst>
                                          <p:attrName>fillcolor</p:attrName>
                                        </p:attrNameLst>
                                      </p:cBhvr>
                                      <p:to>
                                        <a:srgbClr val="FFF2CC"/>
                                      </p:to>
                                    </p:animClr>
                                    <p:set>
                                      <p:cBhvr>
                                        <p:cTn id="112" dur="250" fill="hold"/>
                                        <p:tgtEl>
                                          <p:spTgt spid="44"/>
                                        </p:tgtEl>
                                        <p:attrNameLst>
                                          <p:attrName>fill.type</p:attrName>
                                        </p:attrNameLst>
                                      </p:cBhvr>
                                      <p:to>
                                        <p:strVal val="solid"/>
                                      </p:to>
                                    </p:set>
                                    <p:set>
                                      <p:cBhvr>
                                        <p:cTn id="113" dur="250" fill="hold"/>
                                        <p:tgtEl>
                                          <p:spTgt spid="44"/>
                                        </p:tgtEl>
                                        <p:attrNameLst>
                                          <p:attrName>fill.on</p:attrName>
                                        </p:attrNameLst>
                                      </p:cBhvr>
                                      <p:to>
                                        <p:strVal val="true"/>
                                      </p:to>
                                    </p:se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par>
                                <p:cTn id="114" presetID="23" presetClass="entr" presetSubtype="32" fill="hold" nodeType="withEffect">
                                  <p:stCondLst>
                                    <p:cond delay="1000"/>
                                  </p:stCondLst>
                                  <p:childTnLst>
                                    <p:set>
                                      <p:cBhvr>
                                        <p:cTn id="115" dur="1" fill="hold">
                                          <p:stCondLst>
                                            <p:cond delay="0"/>
                                          </p:stCondLst>
                                        </p:cTn>
                                        <p:tgtEl>
                                          <p:spTgt spid="49"/>
                                        </p:tgtEl>
                                        <p:attrNameLst>
                                          <p:attrName>style.visibility</p:attrName>
                                        </p:attrNameLst>
                                      </p:cBhvr>
                                      <p:to>
                                        <p:strVal val="visible"/>
                                      </p:to>
                                    </p:set>
                                    <p:anim calcmode="lin" valueType="num">
                                      <p:cBhvr>
                                        <p:cTn id="116" dur="250" fill="hold"/>
                                        <p:tgtEl>
                                          <p:spTgt spid="49"/>
                                        </p:tgtEl>
                                        <p:attrNameLst>
                                          <p:attrName>ppt_w</p:attrName>
                                        </p:attrNameLst>
                                      </p:cBhvr>
                                      <p:tavLst>
                                        <p:tav tm="0">
                                          <p:val>
                                            <p:strVal val="4*#ppt_w"/>
                                          </p:val>
                                        </p:tav>
                                        <p:tav tm="100000">
                                          <p:val>
                                            <p:strVal val="#ppt_w"/>
                                          </p:val>
                                        </p:tav>
                                      </p:tavLst>
                                    </p:anim>
                                    <p:anim calcmode="lin" valueType="num">
                                      <p:cBhvr>
                                        <p:cTn id="11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4"/>
                                            </p:cond>
                                          </p:stCondLst>
                                          <p:endCondLst>
                                            <p:cond evt="onStopAudio" delay="0">
                                              <p:tgtEl>
                                                <p:sldTgt/>
                                              </p:tgtEl>
                                            </p:cond>
                                          </p:endCondLst>
                                        </p:cTn>
                                        <p:tgtEl>
                                          <p:sndTgt r:embed="rId3" name="Wrong Buzzer.wav"/>
                                        </p:tgtEl>
                                      </p:cMediaNode>
                                    </p:audio>
                                  </p:subTnLst>
                                </p:cTn>
                              </p:par>
                              <p:par>
                                <p:cTn id="118" presetID="1" presetClass="emph" presetSubtype="2" fill="hold" nodeType="withEffect">
                                  <p:stCondLst>
                                    <p:cond delay="1000"/>
                                  </p:stCondLst>
                                  <p:childTnLst>
                                    <p:animClr clrSpc="rgb" dir="cw">
                                      <p:cBhvr>
                                        <p:cTn id="119" dur="250" fill="hold"/>
                                        <p:tgtEl>
                                          <p:spTgt spid="44"/>
                                        </p:tgtEl>
                                        <p:attrNameLst>
                                          <p:attrName>fillcolor</p:attrName>
                                        </p:attrNameLst>
                                      </p:cBhvr>
                                      <p:to>
                                        <a:srgbClr val="FFFF00"/>
                                      </p:to>
                                    </p:animClr>
                                    <p:set>
                                      <p:cBhvr>
                                        <p:cTn id="120" dur="250" fill="hold"/>
                                        <p:tgtEl>
                                          <p:spTgt spid="44"/>
                                        </p:tgtEl>
                                        <p:attrNameLst>
                                          <p:attrName>fill.type</p:attrName>
                                        </p:attrNameLst>
                                      </p:cBhvr>
                                      <p:to>
                                        <p:strVal val="solid"/>
                                      </p:to>
                                    </p:set>
                                    <p:set>
                                      <p:cBhvr>
                                        <p:cTn id="12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143000" y="495300"/>
            <a:ext cx="16031050" cy="3842321"/>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8E4E5"/>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3792200" y="-2541761"/>
            <a:ext cx="5295542" cy="5295542"/>
          </a:xfrm>
          <a:custGeom>
            <a:avLst/>
            <a:gdLst/>
            <a:ahLst/>
            <a:cxnLst/>
            <a:rect l="l" t="t" r="r" b="b"/>
            <a:pathLst>
              <a:path w="5295542" h="5295542">
                <a:moveTo>
                  <a:pt x="0" y="0"/>
                </a:moveTo>
                <a:lnTo>
                  <a:pt x="5295542" y="0"/>
                </a:lnTo>
                <a:lnTo>
                  <a:pt x="5295542" y="5295542"/>
                </a:lnTo>
                <a:lnTo>
                  <a:pt x="0" y="529554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032870" y="857250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4">
              <a:duotone>
                <a:prstClr val="black"/>
                <a:srgbClr val="FFE8E7">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96DAC541-7B7A-43D3-8B79-37D633B846F1}">
                  <asvg:svgBlip xmlns="" xmlns:asvg="http://schemas.microsoft.com/office/drawing/2016/SVG/main" r:embed="rId3"/>
                </a:ext>
              </a:extLst>
            </a:blip>
            <a:stretch>
              <a:fillRect/>
            </a:stretch>
          </a:blipFill>
        </p:spPr>
      </p:sp>
      <p:sp>
        <p:nvSpPr>
          <p:cNvPr id="13" name="Rectangle 12"/>
          <p:cNvSpPr/>
          <p:nvPr/>
        </p:nvSpPr>
        <p:spPr>
          <a:xfrm>
            <a:off x="348379" y="4658038"/>
            <a:ext cx="17620290" cy="4939365"/>
          </a:xfrm>
          <a:prstGeom prst="rect">
            <a:avLst/>
          </a:prstGeom>
        </p:spPr>
        <p:txBody>
          <a:bodyPr wrap="square">
            <a:spAutoFit/>
          </a:bodyPr>
          <a:lstStyle/>
          <a:p>
            <a:pPr algn="ctr">
              <a:lnSpc>
                <a:spcPct val="150000"/>
              </a:lnSpc>
            </a:pPr>
            <a:r>
              <a:rPr lang="vi-VN" sz="7300" b="1">
                <a:solidFill>
                  <a:srgbClr val="C00000"/>
                </a:solidFill>
                <a:cs typeface="Arial" panose="020B0604020202020204" pitchFamily="34" charset="0"/>
              </a:rPr>
              <a:t>BÀI 32. MỐI LIÊN HỆ GIỮA XÁC SUẤT THỰC NGHIỆM VỚI XÁC SUẤT VÀ ỨNG DỤNG</a:t>
            </a:r>
            <a:endParaRPr lang="en-US" sz="73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2059215" y="662723"/>
            <a:ext cx="14198619" cy="3554819"/>
          </a:xfrm>
          <a:prstGeom prst="rect">
            <a:avLst/>
          </a:prstGeom>
        </p:spPr>
        <p:txBody>
          <a:bodyPr wrap="square">
            <a:spAutoFit/>
          </a:bodyPr>
          <a:lstStyle/>
          <a:p>
            <a:pPr lvl="0" algn="ctr">
              <a:lnSpc>
                <a:spcPct val="150000"/>
              </a:lnSpc>
              <a:defRPr/>
            </a:pPr>
            <a:r>
              <a:rPr lang="vi-VN" sz="7500" b="1" kern="0">
                <a:solidFill>
                  <a:schemeClr val="tx2"/>
                </a:solidFill>
                <a:cs typeface="Arial" panose="020B0604020202020204" pitchFamily="34" charset="0"/>
              </a:rPr>
              <a:t>CHƯƠNG VIII. MỞ ĐẦU VỀ TÍNH XÁC SUẤT CỦA BIẾN CỐ</a:t>
            </a:r>
            <a:endParaRPr lang="en-US" sz="7500" b="1" kern="0" dirty="0">
              <a:solidFill>
                <a:schemeClr val="tx2"/>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stretch>
            <a:fillRect/>
          </a:stretch>
        </p:blipFill>
        <p:spPr>
          <a:xfrm>
            <a:off x="16002000" y="8572500"/>
            <a:ext cx="1693427" cy="1520742"/>
          </a:xfrm>
          <a:prstGeom prst="rect">
            <a:avLst/>
          </a:prstGeom>
        </p:spPr>
      </p:pic>
      <p:pic>
        <p:nvPicPr>
          <p:cNvPr id="16" name="Picture 15"/>
          <p:cNvPicPr>
            <a:picLocks noChangeAspect="1"/>
          </p:cNvPicPr>
          <p:nvPr/>
        </p:nvPicPr>
        <p:blipFill>
          <a:blip r:embed="rId7"/>
          <a:stretch>
            <a:fillRect/>
          </a:stretch>
        </p:blipFill>
        <p:spPr>
          <a:xfrm rot="1309717" flipH="1">
            <a:off x="334897" y="671715"/>
            <a:ext cx="1980834" cy="14005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14:prism/>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652518"/>
            <a:ext cx="16723797" cy="455778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300"/>
              </a:spcBef>
              <a:spcAft>
                <a:spcPts val="300"/>
              </a:spcAft>
              <a:buClrTx/>
              <a:buSzTx/>
              <a:buFontTx/>
              <a:buNone/>
              <a:tabLst/>
              <a:defRPr/>
            </a:pPr>
            <a:endParaRPr kumimoji="0" lang="fr-FR"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2427330" y="6623384"/>
                <a:ext cx="5818347" cy="14752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7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7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7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37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m:oMathPara>
                </a14:m>
                <a:endParaRPr lang="en-US" sz="3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427330" y="6623384"/>
                <a:ext cx="5818347" cy="1475267"/>
              </a:xfrm>
              <a:prstGeom prst="rect">
                <a:avLst/>
              </a:prstGeom>
              <a:blipFill>
                <a:blip r:embed="rId6"/>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9957923" y="6629668"/>
                <a:ext cx="5818347" cy="14752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num>
                        <m:den>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lang="en-US" sz="37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9957923" y="6629668"/>
                <a:ext cx="5818347" cy="1475267"/>
              </a:xfrm>
              <a:prstGeom prst="rect">
                <a:avLst/>
              </a:prstGeom>
              <a:blipFill>
                <a:blip r:embed="rId7"/>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427330" y="8496300"/>
                <a:ext cx="5818347" cy="14752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37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2427330" y="8496300"/>
                <a:ext cx="5818347" cy="1475267"/>
              </a:xfrm>
              <a:prstGeom prst="rect">
                <a:avLst/>
              </a:prstGeom>
              <a:blipFill>
                <a:blip r:embed="rId8"/>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9957923" y="8502584"/>
                <a:ext cx="5818347" cy="14752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7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37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7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r>
                            <a:rPr lang="en-US" sz="37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7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20</m:t>
                          </m:r>
                        </m:den>
                      </m:f>
                    </m:oMath>
                  </m:oMathPara>
                </a14:m>
                <a:endParaRPr lang="en-US" sz="370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9957923" y="8502584"/>
                <a:ext cx="5818347" cy="1475267"/>
              </a:xfrm>
              <a:prstGeom prst="rect">
                <a:avLst/>
              </a:prstGeom>
              <a:blipFill>
                <a:blip r:embed="rId9"/>
                <a:stretch>
                  <a:fillRect/>
                </a:stretch>
              </a:blipFill>
              <a:ln w="28575">
                <a:noFill/>
              </a:ln>
            </p:spPr>
            <p:txBody>
              <a:bodyPr/>
              <a:lstStyle/>
              <a:p>
                <a:r>
                  <a:rPr lang="en-US">
                    <a:noFill/>
                  </a:rPr>
                  <a:t> </a:t>
                </a:r>
              </a:p>
            </p:txBody>
          </p:sp>
        </mc:Fallback>
      </mc:AlternateContent>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10400" y="6875967"/>
            <a:ext cx="1208583" cy="1062089"/>
          </a:xfrm>
          <a:prstGeom prst="rect">
            <a:avLst/>
          </a:prstGeom>
        </p:spPr>
      </p:pic>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12179" y="8834851"/>
            <a:ext cx="1206804" cy="1056132"/>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69157" y="8758651"/>
            <a:ext cx="1207113" cy="1060796"/>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569157" y="6919393"/>
            <a:ext cx="1207113" cy="965690"/>
          </a:xfrm>
          <a:prstGeom prst="rect">
            <a:avLst/>
          </a:prstGeom>
        </p:spPr>
      </p:pic>
      <p:pic>
        <p:nvPicPr>
          <p:cNvPr id="17" name="Picture 16">
            <a:hlinkClick r:id="rId13"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195646" y="4359847"/>
            <a:ext cx="1934553" cy="1831377"/>
          </a:xfrm>
          <a:prstGeom prst="rect">
            <a:avLst/>
          </a:prstGeom>
        </p:spPr>
      </p:pic>
      <p:sp>
        <p:nvSpPr>
          <p:cNvPr id="5" name="Rectangle 4"/>
          <p:cNvSpPr/>
          <p:nvPr/>
        </p:nvSpPr>
        <p:spPr>
          <a:xfrm>
            <a:off x="1445795" y="1576404"/>
            <a:ext cx="15546805" cy="1738296"/>
          </a:xfrm>
          <a:prstGeom prst="rect">
            <a:avLst/>
          </a:prstGeom>
        </p:spPr>
        <p:txBody>
          <a:bodyPr wrap="square">
            <a:spAutoFit/>
          </a:bodyPr>
          <a:lstStyle/>
          <a:p>
            <a:pPr lvl="0" algn="just">
              <a:lnSpc>
                <a:spcPct val="150000"/>
              </a:lnSpc>
            </a:pPr>
            <a:r>
              <a:rPr lang="vi-VN" sz="3800" b="1">
                <a:solidFill>
                  <a:prstClr val="black"/>
                </a:solidFill>
                <a:ea typeface="Times New Roman" panose="02020603050405020304" pitchFamily="18" charset="0"/>
                <a:cs typeface="Arial" panose="020B0604020202020204" pitchFamily="34" charset="0"/>
              </a:rPr>
              <a:t>Câu 5. </a:t>
            </a:r>
            <a:r>
              <a:rPr lang="vi-VN" sz="3800">
                <a:solidFill>
                  <a:prstClr val="black"/>
                </a:solidFill>
                <a:ea typeface="Times New Roman" panose="02020603050405020304" pitchFamily="18" charset="0"/>
                <a:cs typeface="Arial" panose="020B0604020202020204" pitchFamily="34" charset="0"/>
              </a:rPr>
              <a:t>Một xạ thủ bắn 20 mũi tên vào một tấm bia. Điểm số ở các lần bắn được cho bởi bảng sau:</a:t>
            </a:r>
            <a:endParaRPr kumimoji="0" lang="fr-FR" sz="38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1902994" y="5219700"/>
            <a:ext cx="14632405" cy="875048"/>
          </a:xfrm>
          <a:prstGeom prst="rect">
            <a:avLst/>
          </a:prstGeom>
        </p:spPr>
        <p:txBody>
          <a:bodyPr wrap="square">
            <a:spAutoFit/>
          </a:bodyPr>
          <a:lstStyle/>
          <a:p>
            <a:pPr lvl="0" algn="ctr">
              <a:lnSpc>
                <a:spcPct val="150000"/>
              </a:lnSpc>
              <a:spcBef>
                <a:spcPts val="300"/>
              </a:spcBef>
              <a:spcAft>
                <a:spcPts val="300"/>
              </a:spcAft>
            </a:pPr>
            <a:r>
              <a:rPr lang="vi-VN" sz="3800">
                <a:solidFill>
                  <a:prstClr val="black"/>
                </a:solidFill>
                <a:ea typeface="Times New Roman" panose="02020603050405020304" pitchFamily="18" charset="0"/>
                <a:cs typeface="Arial" panose="020B0604020202020204" pitchFamily="34" charset="0"/>
              </a:rPr>
              <a:t>Xác suất thực nghiệm để xạ thủ bắn được ít nhất 8 điểm là</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3541759" y="224923"/>
            <a:ext cx="11308326" cy="1205073"/>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5500" b="1" i="0" u="none" strike="noStrike" kern="0" cap="none" spc="0" normalizeH="0" baseline="0" noProof="0" smtClean="0">
                <a:ln>
                  <a:noFill/>
                </a:ln>
                <a:solidFill>
                  <a:srgbClr val="4472C4">
                    <a:lumMod val="75000"/>
                  </a:srgbClr>
                </a:solidFill>
                <a:effectLst/>
                <a:uLnTx/>
                <a:uFillTx/>
                <a:latin typeface="Arial" panose="020B0604020202020204" pitchFamily="34" charset="0"/>
                <a:ea typeface="+mn-ea"/>
                <a:cs typeface="Arial" panose="020B0604020202020204" pitchFamily="34" charset="0"/>
              </a:rPr>
              <a:t>CÂU HỎI TRẮC NGHIỆM</a:t>
            </a:r>
            <a:endParaRPr kumimoji="0" lang="vi-VN" sz="5500" b="1" i="0" u="none" strike="noStrike" kern="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42119205"/>
              </p:ext>
            </p:extLst>
          </p:nvPr>
        </p:nvGraphicFramePr>
        <p:xfrm>
          <a:off x="4075697" y="3459480"/>
          <a:ext cx="10287000" cy="1836420"/>
        </p:xfrm>
        <a:graphic>
          <a:graphicData uri="http://schemas.openxmlformats.org/drawingml/2006/table">
            <a:tbl>
              <a:tblPr firstRow="1" firstCol="1" bandRow="1"/>
              <a:tblGrid>
                <a:gridCol w="1028700">
                  <a:extLst>
                    <a:ext uri="{9D8B030D-6E8A-4147-A177-3AD203B41FA5}">
                      <a16:colId xmlns:a16="http://schemas.microsoft.com/office/drawing/2014/main" val="1138739984"/>
                    </a:ext>
                  </a:extLst>
                </a:gridCol>
                <a:gridCol w="1028700">
                  <a:extLst>
                    <a:ext uri="{9D8B030D-6E8A-4147-A177-3AD203B41FA5}">
                      <a16:colId xmlns:a16="http://schemas.microsoft.com/office/drawing/2014/main" val="494576786"/>
                    </a:ext>
                  </a:extLst>
                </a:gridCol>
                <a:gridCol w="1028700">
                  <a:extLst>
                    <a:ext uri="{9D8B030D-6E8A-4147-A177-3AD203B41FA5}">
                      <a16:colId xmlns:a16="http://schemas.microsoft.com/office/drawing/2014/main" val="271187642"/>
                    </a:ext>
                  </a:extLst>
                </a:gridCol>
                <a:gridCol w="1028700">
                  <a:extLst>
                    <a:ext uri="{9D8B030D-6E8A-4147-A177-3AD203B41FA5}">
                      <a16:colId xmlns:a16="http://schemas.microsoft.com/office/drawing/2014/main" val="1950788749"/>
                    </a:ext>
                  </a:extLst>
                </a:gridCol>
                <a:gridCol w="1028700">
                  <a:extLst>
                    <a:ext uri="{9D8B030D-6E8A-4147-A177-3AD203B41FA5}">
                      <a16:colId xmlns:a16="http://schemas.microsoft.com/office/drawing/2014/main" val="2300522886"/>
                    </a:ext>
                  </a:extLst>
                </a:gridCol>
                <a:gridCol w="1028700">
                  <a:extLst>
                    <a:ext uri="{9D8B030D-6E8A-4147-A177-3AD203B41FA5}">
                      <a16:colId xmlns:a16="http://schemas.microsoft.com/office/drawing/2014/main" val="3900838307"/>
                    </a:ext>
                  </a:extLst>
                </a:gridCol>
                <a:gridCol w="1028700">
                  <a:extLst>
                    <a:ext uri="{9D8B030D-6E8A-4147-A177-3AD203B41FA5}">
                      <a16:colId xmlns:a16="http://schemas.microsoft.com/office/drawing/2014/main" val="4037912505"/>
                    </a:ext>
                  </a:extLst>
                </a:gridCol>
                <a:gridCol w="1028700">
                  <a:extLst>
                    <a:ext uri="{9D8B030D-6E8A-4147-A177-3AD203B41FA5}">
                      <a16:colId xmlns:a16="http://schemas.microsoft.com/office/drawing/2014/main" val="2929629333"/>
                    </a:ext>
                  </a:extLst>
                </a:gridCol>
                <a:gridCol w="1028700">
                  <a:extLst>
                    <a:ext uri="{9D8B030D-6E8A-4147-A177-3AD203B41FA5}">
                      <a16:colId xmlns:a16="http://schemas.microsoft.com/office/drawing/2014/main" val="4094656491"/>
                    </a:ext>
                  </a:extLst>
                </a:gridCol>
                <a:gridCol w="1028700">
                  <a:extLst>
                    <a:ext uri="{9D8B030D-6E8A-4147-A177-3AD203B41FA5}">
                      <a16:colId xmlns:a16="http://schemas.microsoft.com/office/drawing/2014/main" val="2237228059"/>
                    </a:ext>
                  </a:extLst>
                </a:gridCol>
              </a:tblGrid>
              <a:tr h="800100">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7</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87539116"/>
                  </a:ext>
                </a:extLst>
              </a:tr>
              <a:tr h="800100">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7</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6</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6</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1166927"/>
                  </a:ext>
                </a:extLst>
              </a:tr>
            </a:tbl>
          </a:graphicData>
        </a:graphic>
      </p:graphicFrame>
      <p:pic>
        <p:nvPicPr>
          <p:cNvPr id="21" name="Picture 20">
            <a:extLst>
              <a:ext uri="{FF2B5EF4-FFF2-40B4-BE49-F238E27FC236}">
                <a16:creationId xmlns:a16="http://schemas.microsoft.com/office/drawing/2014/main" id="{E22F02EA-C79B-4DE3-9C10-888373554CC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410517" y="9029181"/>
            <a:ext cx="600437" cy="777352"/>
          </a:xfrm>
          <a:prstGeom prst="rect">
            <a:avLst/>
          </a:prstGeom>
        </p:spPr>
      </p:pic>
      <p:pic>
        <p:nvPicPr>
          <p:cNvPr id="22" name="Picture 21">
            <a:extLst>
              <a:ext uri="{FF2B5EF4-FFF2-40B4-BE49-F238E27FC236}">
                <a16:creationId xmlns:a16="http://schemas.microsoft.com/office/drawing/2014/main" id="{3A530223-8EEB-4D94-B23C-334FE5C8DCA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239762" y="9047228"/>
            <a:ext cx="600437" cy="777352"/>
          </a:xfrm>
          <a:prstGeom prst="rect">
            <a:avLst/>
          </a:prstGeom>
        </p:spPr>
      </p:pic>
      <p:pic>
        <p:nvPicPr>
          <p:cNvPr id="23" name="Picture 22">
            <a:extLst>
              <a:ext uri="{FF2B5EF4-FFF2-40B4-BE49-F238E27FC236}">
                <a16:creationId xmlns:a16="http://schemas.microsoft.com/office/drawing/2014/main" id="{6E5FFACD-866F-48E1-8BE1-8045598D96D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12579" y="7432892"/>
            <a:ext cx="598375" cy="777354"/>
          </a:xfrm>
          <a:prstGeom prst="rect">
            <a:avLst/>
          </a:prstGeom>
        </p:spPr>
      </p:pic>
      <p:pic>
        <p:nvPicPr>
          <p:cNvPr id="24" name="Picture 23">
            <a:extLst>
              <a:ext uri="{FF2B5EF4-FFF2-40B4-BE49-F238E27FC236}">
                <a16:creationId xmlns:a16="http://schemas.microsoft.com/office/drawing/2014/main" id="{BD88EA17-A8FF-43E3-8D2A-18A3436FEF2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239762" y="7432892"/>
            <a:ext cx="600438" cy="777352"/>
          </a:xfrm>
          <a:prstGeom prst="rect">
            <a:avLst/>
          </a:prstGeom>
        </p:spPr>
      </p:pic>
    </p:spTree>
    <p:extLst>
      <p:ext uri="{BB962C8B-B14F-4D97-AF65-F5344CB8AC3E}">
        <p14:creationId xmlns:p14="http://schemas.microsoft.com/office/powerpoint/2010/main" val="1115119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0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0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
                                          </p:val>
                                        </p:tav>
                                        <p:tav tm="100000">
                                          <p:val>
                                            <p:strVal val="#ppt_x"/>
                                          </p:val>
                                        </p:tav>
                                      </p:tavLst>
                                    </p:anim>
                                    <p:anim calcmode="lin" valueType="num">
                                      <p:cBhvr>
                                        <p:cTn id="49" dur="5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anim calcmode="lin" valueType="num">
                                      <p:cBhvr>
                                        <p:cTn id="53" dur="500" fill="hold"/>
                                        <p:tgtEl>
                                          <p:spTgt spid="43"/>
                                        </p:tgtEl>
                                        <p:attrNameLst>
                                          <p:attrName>ppt_x</p:attrName>
                                        </p:attrNameLst>
                                      </p:cBhvr>
                                      <p:tavLst>
                                        <p:tav tm="0">
                                          <p:val>
                                            <p:strVal val="#ppt_x"/>
                                          </p:val>
                                        </p:tav>
                                        <p:tav tm="100000">
                                          <p:val>
                                            <p:strVal val="#ppt_x"/>
                                          </p:val>
                                        </p:tav>
                                      </p:tavLst>
                                    </p:anim>
                                    <p:anim calcmode="lin" valueType="num">
                                      <p:cBhvr>
                                        <p:cTn id="54" dur="5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50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anim calcmode="lin" valueType="num">
                                      <p:cBhvr>
                                        <p:cTn id="58" dur="500" fill="hold"/>
                                        <p:tgtEl>
                                          <p:spTgt spid="21"/>
                                        </p:tgtEl>
                                        <p:attrNameLst>
                                          <p:attrName>ppt_x</p:attrName>
                                        </p:attrNameLst>
                                      </p:cBhvr>
                                      <p:tavLst>
                                        <p:tav tm="0">
                                          <p:val>
                                            <p:strVal val="#ppt_x"/>
                                          </p:val>
                                        </p:tav>
                                        <p:tav tm="100000">
                                          <p:val>
                                            <p:strVal val="#ppt_x"/>
                                          </p:val>
                                        </p:tav>
                                      </p:tavLst>
                                    </p:anim>
                                    <p:anim calcmode="lin" valueType="num">
                                      <p:cBhvr>
                                        <p:cTn id="59" dur="5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anim calcmode="lin" valueType="num">
                                      <p:cBhvr>
                                        <p:cTn id="63" dur="500" fill="hold"/>
                                        <p:tgtEl>
                                          <p:spTgt spid="44"/>
                                        </p:tgtEl>
                                        <p:attrNameLst>
                                          <p:attrName>ppt_x</p:attrName>
                                        </p:attrNameLst>
                                      </p:cBhvr>
                                      <p:tavLst>
                                        <p:tav tm="0">
                                          <p:val>
                                            <p:strVal val="#ppt_x"/>
                                          </p:val>
                                        </p:tav>
                                        <p:tav tm="100000">
                                          <p:val>
                                            <p:strVal val="#ppt_x"/>
                                          </p:val>
                                        </p:tav>
                                      </p:tavLst>
                                    </p:anim>
                                    <p:anim calcmode="lin" valueType="num">
                                      <p:cBhvr>
                                        <p:cTn id="64" dur="5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0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anim calcmode="lin" valueType="num">
                                      <p:cBhvr>
                                        <p:cTn id="68" dur="500" fill="hold"/>
                                        <p:tgtEl>
                                          <p:spTgt spid="22"/>
                                        </p:tgtEl>
                                        <p:attrNameLst>
                                          <p:attrName>ppt_x</p:attrName>
                                        </p:attrNameLst>
                                      </p:cBhvr>
                                      <p:tavLst>
                                        <p:tav tm="0">
                                          <p:val>
                                            <p:strVal val="#ppt_x"/>
                                          </p:val>
                                        </p:tav>
                                        <p:tav tm="100000">
                                          <p:val>
                                            <p:strVal val="#ppt_x"/>
                                          </p:val>
                                        </p:tav>
                                      </p:tavLst>
                                    </p:anim>
                                    <p:anim calcmode="lin" valueType="num">
                                      <p:cBhvr>
                                        <p:cTn id="6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2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26"/>
                                        </p:tgtEl>
                                        <p:attrNameLst>
                                          <p:attrName>fillcolor</p:attrName>
                                        </p:attrNameLst>
                                      </p:cBhvr>
                                      <p:to>
                                        <a:srgbClr val="FFF2CC"/>
                                      </p:to>
                                    </p:animClr>
                                    <p:set>
                                      <p:cBhvr>
                                        <p:cTn id="75" dur="250" fill="hold"/>
                                        <p:tgtEl>
                                          <p:spTgt spid="26"/>
                                        </p:tgtEl>
                                        <p:attrNameLst>
                                          <p:attrName>fill.type</p:attrName>
                                        </p:attrNameLst>
                                      </p:cBhvr>
                                      <p:to>
                                        <p:strVal val="solid"/>
                                      </p:to>
                                    </p:set>
                                    <p:set>
                                      <p:cBhvr>
                                        <p:cTn id="76" dur="250" fill="hold"/>
                                        <p:tgtEl>
                                          <p:spTgt spid="26"/>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47"/>
                                        </p:tgtEl>
                                        <p:attrNameLst>
                                          <p:attrName>style.visibility</p:attrName>
                                        </p:attrNameLst>
                                      </p:cBhvr>
                                      <p:to>
                                        <p:strVal val="visible"/>
                                      </p:to>
                                    </p:set>
                                    <p:anim calcmode="lin" valueType="num">
                                      <p:cBhvr>
                                        <p:cTn id="79" dur="250" fill="hold"/>
                                        <p:tgtEl>
                                          <p:spTgt spid="47"/>
                                        </p:tgtEl>
                                        <p:attrNameLst>
                                          <p:attrName>ppt_w</p:attrName>
                                        </p:attrNameLst>
                                      </p:cBhvr>
                                      <p:tavLst>
                                        <p:tav tm="0">
                                          <p:val>
                                            <p:strVal val="4*#ppt_w"/>
                                          </p:val>
                                        </p:tav>
                                        <p:tav tm="100000">
                                          <p:val>
                                            <p:strVal val="#ppt_w"/>
                                          </p:val>
                                        </p:tav>
                                      </p:tavLst>
                                    </p:anim>
                                    <p:anim calcmode="lin" valueType="num">
                                      <p:cBhvr>
                                        <p:cTn id="8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26"/>
                                        </p:tgtEl>
                                        <p:attrNameLst>
                                          <p:attrName>fillcolor</p:attrName>
                                        </p:attrNameLst>
                                      </p:cBhvr>
                                      <p:to>
                                        <a:srgbClr val="FFFF00"/>
                                      </p:to>
                                    </p:animClr>
                                    <p:set>
                                      <p:cBhvr>
                                        <p:cTn id="83" dur="250" fill="hold"/>
                                        <p:tgtEl>
                                          <p:spTgt spid="26"/>
                                        </p:tgtEl>
                                        <p:attrNameLst>
                                          <p:attrName>fill.type</p:attrName>
                                        </p:attrNameLst>
                                      </p:cBhvr>
                                      <p:to>
                                        <p:strVal val="solid"/>
                                      </p:to>
                                    </p:set>
                                    <p:set>
                                      <p:cBhvr>
                                        <p:cTn id="8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5" restart="whenNotActive" fill="hold" evtFilter="cancelBubble" nodeType="interactiveSeq">
                <p:stCondLst>
                  <p:cond evt="onClick" delay="0">
                    <p:tgtEl>
                      <p:spTgt spid="42"/>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250" fill="hold"/>
                                        <p:tgtEl>
                                          <p:spTgt spid="42"/>
                                        </p:tgtEl>
                                        <p:attrNameLst>
                                          <p:attrName>fillcolor</p:attrName>
                                        </p:attrNameLst>
                                      </p:cBhvr>
                                      <p:to>
                                        <a:srgbClr val="FFF2CC"/>
                                      </p:to>
                                    </p:animClr>
                                    <p:set>
                                      <p:cBhvr>
                                        <p:cTn id="90" dur="250" fill="hold"/>
                                        <p:tgtEl>
                                          <p:spTgt spid="42"/>
                                        </p:tgtEl>
                                        <p:attrNameLst>
                                          <p:attrName>fill.type</p:attrName>
                                        </p:attrNameLst>
                                      </p:cBhvr>
                                      <p:to>
                                        <p:strVal val="solid"/>
                                      </p:to>
                                    </p:set>
                                    <p:set>
                                      <p:cBhvr>
                                        <p:cTn id="91" dur="250" fill="hold"/>
                                        <p:tgtEl>
                                          <p:spTgt spid="42"/>
                                        </p:tgtEl>
                                        <p:attrNameLst>
                                          <p:attrName>fill.on</p:attrName>
                                        </p:attrNameLst>
                                      </p:cBhvr>
                                      <p:to>
                                        <p:strVal val="true"/>
                                      </p:to>
                                    </p:se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par>
                                <p:cTn id="92" presetID="23" presetClass="entr" presetSubtype="32" fill="hold" nodeType="withEffect">
                                  <p:stCondLst>
                                    <p:cond delay="1000"/>
                                  </p:stCondLst>
                                  <p:childTnLst>
                                    <p:set>
                                      <p:cBhvr>
                                        <p:cTn id="93" dur="1" fill="hold">
                                          <p:stCondLst>
                                            <p:cond delay="0"/>
                                          </p:stCondLst>
                                        </p:cTn>
                                        <p:tgtEl>
                                          <p:spTgt spid="53"/>
                                        </p:tgtEl>
                                        <p:attrNameLst>
                                          <p:attrName>style.visibility</p:attrName>
                                        </p:attrNameLst>
                                      </p:cBhvr>
                                      <p:to>
                                        <p:strVal val="visible"/>
                                      </p:to>
                                    </p:set>
                                    <p:anim calcmode="lin" valueType="num">
                                      <p:cBhvr>
                                        <p:cTn id="94" dur="250" fill="hold"/>
                                        <p:tgtEl>
                                          <p:spTgt spid="53"/>
                                        </p:tgtEl>
                                        <p:attrNameLst>
                                          <p:attrName>ppt_w</p:attrName>
                                        </p:attrNameLst>
                                      </p:cBhvr>
                                      <p:tavLst>
                                        <p:tav tm="0">
                                          <p:val>
                                            <p:strVal val="4*#ppt_w"/>
                                          </p:val>
                                        </p:tav>
                                        <p:tav tm="100000">
                                          <p:val>
                                            <p:strVal val="#ppt_w"/>
                                          </p:val>
                                        </p:tav>
                                      </p:tavLst>
                                    </p:anim>
                                    <p:anim calcmode="lin" valueType="num">
                                      <p:cBhvr>
                                        <p:cTn id="9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4" name="Check mark.wav"/>
                                        </p:tgtEl>
                                      </p:cMediaNode>
                                    </p:audio>
                                  </p:subTnLst>
                                </p:cTn>
                              </p:par>
                              <p:par>
                                <p:cTn id="96" presetID="1" presetClass="emph" presetSubtype="2" fill="hold" nodeType="withEffect">
                                  <p:stCondLst>
                                    <p:cond delay="1000"/>
                                  </p:stCondLst>
                                  <p:childTnLst>
                                    <p:animClr clrSpc="rgb" dir="cw">
                                      <p:cBhvr>
                                        <p:cTn id="97" dur="250" fill="hold"/>
                                        <p:tgtEl>
                                          <p:spTgt spid="42"/>
                                        </p:tgtEl>
                                        <p:attrNameLst>
                                          <p:attrName>fillcolor</p:attrName>
                                        </p:attrNameLst>
                                      </p:cBhvr>
                                      <p:to>
                                        <a:srgbClr val="00B050"/>
                                      </p:to>
                                    </p:animClr>
                                    <p:set>
                                      <p:cBhvr>
                                        <p:cTn id="98" dur="250" fill="hold"/>
                                        <p:tgtEl>
                                          <p:spTgt spid="42"/>
                                        </p:tgtEl>
                                        <p:attrNameLst>
                                          <p:attrName>fill.type</p:attrName>
                                        </p:attrNameLst>
                                      </p:cBhvr>
                                      <p:to>
                                        <p:strVal val="solid"/>
                                      </p:to>
                                    </p:set>
                                    <p:set>
                                      <p:cBhvr>
                                        <p:cTn id="9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3"/>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250" fill="hold"/>
                                        <p:tgtEl>
                                          <p:spTgt spid="43"/>
                                        </p:tgtEl>
                                        <p:attrNameLst>
                                          <p:attrName>fillcolor</p:attrName>
                                        </p:attrNameLst>
                                      </p:cBhvr>
                                      <p:to>
                                        <a:srgbClr val="FFF2CC"/>
                                      </p:to>
                                    </p:animClr>
                                    <p:set>
                                      <p:cBhvr>
                                        <p:cTn id="105" dur="250" fill="hold"/>
                                        <p:tgtEl>
                                          <p:spTgt spid="43"/>
                                        </p:tgtEl>
                                        <p:attrNameLst>
                                          <p:attrName>fill.type</p:attrName>
                                        </p:attrNameLst>
                                      </p:cBhvr>
                                      <p:to>
                                        <p:strVal val="solid"/>
                                      </p:to>
                                    </p:set>
                                    <p:set>
                                      <p:cBhvr>
                                        <p:cTn id="106" dur="250" fill="hold"/>
                                        <p:tgtEl>
                                          <p:spTgt spid="43"/>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par>
                                <p:cTn id="107" presetID="23" presetClass="entr" presetSubtype="32" fill="hold" nodeType="withEffect">
                                  <p:stCondLst>
                                    <p:cond delay="100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250" fill="hold"/>
                                        <p:tgtEl>
                                          <p:spTgt spid="51"/>
                                        </p:tgtEl>
                                        <p:attrNameLst>
                                          <p:attrName>ppt_w</p:attrName>
                                        </p:attrNameLst>
                                      </p:cBhvr>
                                      <p:tavLst>
                                        <p:tav tm="0">
                                          <p:val>
                                            <p:strVal val="4*#ppt_w"/>
                                          </p:val>
                                        </p:tav>
                                        <p:tav tm="100000">
                                          <p:val>
                                            <p:strVal val="#ppt_w"/>
                                          </p:val>
                                        </p:tav>
                                      </p:tavLst>
                                    </p:anim>
                                    <p:anim calcmode="lin" valueType="num">
                                      <p:cBhvr>
                                        <p:cTn id="11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3" name="Wrong Buzzer.wav"/>
                                        </p:tgtEl>
                                      </p:cMediaNode>
                                    </p:audio>
                                  </p:subTnLst>
                                </p:cTn>
                              </p:par>
                              <p:par>
                                <p:cTn id="111" presetID="1" presetClass="emph" presetSubtype="2" fill="hold" nodeType="withEffect">
                                  <p:stCondLst>
                                    <p:cond delay="1000"/>
                                  </p:stCondLst>
                                  <p:childTnLst>
                                    <p:animClr clrSpc="rgb" dir="cw">
                                      <p:cBhvr>
                                        <p:cTn id="112" dur="250" fill="hold"/>
                                        <p:tgtEl>
                                          <p:spTgt spid="43"/>
                                        </p:tgtEl>
                                        <p:attrNameLst>
                                          <p:attrName>fillcolor</p:attrName>
                                        </p:attrNameLst>
                                      </p:cBhvr>
                                      <p:to>
                                        <a:srgbClr val="FFFF00"/>
                                      </p:to>
                                    </p:animClr>
                                    <p:set>
                                      <p:cBhvr>
                                        <p:cTn id="113" dur="250" fill="hold"/>
                                        <p:tgtEl>
                                          <p:spTgt spid="43"/>
                                        </p:tgtEl>
                                        <p:attrNameLst>
                                          <p:attrName>fill.type</p:attrName>
                                        </p:attrNameLst>
                                      </p:cBhvr>
                                      <p:to>
                                        <p:strVal val="solid"/>
                                      </p:to>
                                    </p:set>
                                    <p:set>
                                      <p:cBhvr>
                                        <p:cTn id="11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5" restart="whenNotActive" fill="hold" evtFilter="cancelBubble" nodeType="interactiveSeq">
                <p:stCondLst>
                  <p:cond evt="onClick" delay="0">
                    <p:tgtEl>
                      <p:spTgt spid="44"/>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fill="hold" nodeType="clickEffect">
                                  <p:stCondLst>
                                    <p:cond delay="0"/>
                                  </p:stCondLst>
                                  <p:childTnLst>
                                    <p:animClr clrSpc="rgb" dir="cw">
                                      <p:cBhvr>
                                        <p:cTn id="119" dur="250" fill="hold"/>
                                        <p:tgtEl>
                                          <p:spTgt spid="44"/>
                                        </p:tgtEl>
                                        <p:attrNameLst>
                                          <p:attrName>fillcolor</p:attrName>
                                        </p:attrNameLst>
                                      </p:cBhvr>
                                      <p:to>
                                        <a:srgbClr val="FFF2CC"/>
                                      </p:to>
                                    </p:animClr>
                                    <p:set>
                                      <p:cBhvr>
                                        <p:cTn id="120" dur="250" fill="hold"/>
                                        <p:tgtEl>
                                          <p:spTgt spid="44"/>
                                        </p:tgtEl>
                                        <p:attrNameLst>
                                          <p:attrName>fill.type</p:attrName>
                                        </p:attrNameLst>
                                      </p:cBhvr>
                                      <p:to>
                                        <p:strVal val="solid"/>
                                      </p:to>
                                    </p:set>
                                    <p:set>
                                      <p:cBhvr>
                                        <p:cTn id="121" dur="250" fill="hold"/>
                                        <p:tgtEl>
                                          <p:spTgt spid="44"/>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par>
                                <p:cTn id="122" presetID="23" presetClass="entr" presetSubtype="32" fill="hold" nodeType="withEffect">
                                  <p:stCondLst>
                                    <p:cond delay="100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250" fill="hold"/>
                                        <p:tgtEl>
                                          <p:spTgt spid="49"/>
                                        </p:tgtEl>
                                        <p:attrNameLst>
                                          <p:attrName>ppt_w</p:attrName>
                                        </p:attrNameLst>
                                      </p:cBhvr>
                                      <p:tavLst>
                                        <p:tav tm="0">
                                          <p:val>
                                            <p:strVal val="4*#ppt_w"/>
                                          </p:val>
                                        </p:tav>
                                        <p:tav tm="100000">
                                          <p:val>
                                            <p:strVal val="#ppt_w"/>
                                          </p:val>
                                        </p:tav>
                                      </p:tavLst>
                                    </p:anim>
                                    <p:anim calcmode="lin" valueType="num">
                                      <p:cBhvr>
                                        <p:cTn id="12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2"/>
                                            </p:cond>
                                          </p:stCondLst>
                                          <p:endCondLst>
                                            <p:cond evt="onStopAudio" delay="0">
                                              <p:tgtEl>
                                                <p:sldTgt/>
                                              </p:tgtEl>
                                            </p:cond>
                                          </p:endCondLst>
                                        </p:cTn>
                                        <p:tgtEl>
                                          <p:sndTgt r:embed="rId3" name="Wrong Buzzer.wav"/>
                                        </p:tgtEl>
                                      </p:cMediaNode>
                                    </p:audio>
                                  </p:subTnLst>
                                </p:cTn>
                              </p:par>
                              <p:par>
                                <p:cTn id="126" presetID="1" presetClass="emph" presetSubtype="2" fill="hold" nodeType="withEffect">
                                  <p:stCondLst>
                                    <p:cond delay="1000"/>
                                  </p:stCondLst>
                                  <p:childTnLst>
                                    <p:animClr clrSpc="rgb" dir="cw">
                                      <p:cBhvr>
                                        <p:cTn id="127" dur="250" fill="hold"/>
                                        <p:tgtEl>
                                          <p:spTgt spid="44"/>
                                        </p:tgtEl>
                                        <p:attrNameLst>
                                          <p:attrName>fillcolor</p:attrName>
                                        </p:attrNameLst>
                                      </p:cBhvr>
                                      <p:to>
                                        <a:srgbClr val="FFFF00"/>
                                      </p:to>
                                    </p:animClr>
                                    <p:set>
                                      <p:cBhvr>
                                        <p:cTn id="128" dur="250" fill="hold"/>
                                        <p:tgtEl>
                                          <p:spTgt spid="44"/>
                                        </p:tgtEl>
                                        <p:attrNameLst>
                                          <p:attrName>fill.type</p:attrName>
                                        </p:attrNameLst>
                                      </p:cBhvr>
                                      <p:to>
                                        <p:strVal val="solid"/>
                                      </p:to>
                                    </p:set>
                                    <p:set>
                                      <p:cBhvr>
                                        <p:cTn id="12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0" y="0"/>
            <a:ext cx="17221200" cy="10287000"/>
            <a:chOff x="0" y="0"/>
            <a:chExt cx="4101451" cy="2801818"/>
          </a:xfrm>
        </p:grpSpPr>
        <p:sp>
          <p:nvSpPr>
            <p:cNvPr id="3" name="Freeform 3"/>
            <p:cNvSpPr/>
            <p:nvPr/>
          </p:nvSpPr>
          <p:spPr>
            <a:xfrm>
              <a:off x="0" y="0"/>
              <a:ext cx="4101451" cy="2801819"/>
            </a:xfrm>
            <a:custGeom>
              <a:avLst/>
              <a:gdLst/>
              <a:ahLst/>
              <a:cxnLst/>
              <a:rect l="l" t="t" r="r" b="b"/>
              <a:pathLst>
                <a:path w="4101451" h="2801819">
                  <a:moveTo>
                    <a:pt x="0" y="0"/>
                  </a:moveTo>
                  <a:lnTo>
                    <a:pt x="4101451" y="0"/>
                  </a:lnTo>
                  <a:lnTo>
                    <a:pt x="4101451" y="2801819"/>
                  </a:lnTo>
                  <a:lnTo>
                    <a:pt x="0" y="2801819"/>
                  </a:lnTo>
                  <a:close/>
                </a:path>
              </a:pathLst>
            </a:custGeom>
            <a:solidFill>
              <a:srgbClr val="FFE8E7"/>
            </a:solidFill>
          </p:spPr>
        </p:sp>
        <p:sp>
          <p:nvSpPr>
            <p:cNvPr id="4" name="TextBox 4"/>
            <p:cNvSpPr txBox="1"/>
            <p:nvPr/>
          </p:nvSpPr>
          <p:spPr>
            <a:xfrm>
              <a:off x="0" y="-38100"/>
              <a:ext cx="4101451" cy="2839918"/>
            </a:xfrm>
            <a:prstGeom prst="rect">
              <a:avLst/>
            </a:prstGeom>
          </p:spPr>
          <p:txBody>
            <a:bodyPr lIns="50800" tIns="50800" rIns="50800" bIns="50800" rtlCol="0" anchor="ctr"/>
            <a:lstStyle/>
            <a:p>
              <a:pPr algn="ctr">
                <a:lnSpc>
                  <a:spcPts val="2659"/>
                </a:lnSpc>
                <a:spcBef>
                  <a:spcPct val="0"/>
                </a:spcBef>
              </a:pPr>
              <a:endParaRPr/>
            </a:p>
          </p:txBody>
        </p:sp>
      </p:grpSp>
      <mc:AlternateContent xmlns:mc="http://schemas.openxmlformats.org/markup-compatibility/2006" xmlns:a14="http://schemas.microsoft.com/office/drawing/2010/main">
        <mc:Choice Requires="a14">
          <p:sp>
            <p:nvSpPr>
              <p:cNvPr id="19" name="Rectangle 18"/>
              <p:cNvSpPr/>
              <p:nvPr/>
            </p:nvSpPr>
            <p:spPr>
              <a:xfrm>
                <a:off x="272716" y="114300"/>
                <a:ext cx="16675768" cy="5576911"/>
              </a:xfrm>
              <a:prstGeom prst="rect">
                <a:avLst/>
              </a:prstGeom>
            </p:spPr>
            <p:txBody>
              <a:bodyPr wrap="square">
                <a:spAutoFit/>
              </a:bodyPr>
              <a:lstStyle/>
              <a:p>
                <a:pPr algn="just">
                  <a:lnSpc>
                    <a:spcPct val="165000"/>
                  </a:lnSpc>
                </a:pPr>
                <a:r>
                  <a:rPr lang="vi-VN" sz="3600" b="1" smtClean="0">
                    <a:solidFill>
                      <a:schemeClr val="tx2"/>
                    </a:solidFill>
                    <a:latin typeface="Arial" panose="020B0604020202020204" pitchFamily="34" charset="0"/>
                    <a:cs typeface="Arial" panose="020B0604020202020204" pitchFamily="34" charset="0"/>
                  </a:rPr>
                  <a:t>Bài </a:t>
                </a:r>
                <a:r>
                  <a:rPr lang="en-US" sz="3600" b="1" smtClean="0">
                    <a:solidFill>
                      <a:schemeClr val="tx2"/>
                    </a:solidFill>
                    <a:latin typeface="Arial" panose="020B0604020202020204" pitchFamily="34" charset="0"/>
                    <a:cs typeface="Arial" panose="020B0604020202020204" pitchFamily="34" charset="0"/>
                  </a:rPr>
                  <a:t>8.8</a:t>
                </a:r>
                <a:r>
                  <a:rPr lang="vi-VN" sz="3600" b="1" smtClean="0">
                    <a:solidFill>
                      <a:schemeClr val="tx2"/>
                    </a:solidFill>
                    <a:latin typeface="Arial" panose="020B0604020202020204" pitchFamily="34" charset="0"/>
                    <a:cs typeface="Arial" panose="020B0604020202020204" pitchFamily="34" charset="0"/>
                  </a:rPr>
                  <a:t> </a:t>
                </a:r>
                <a:r>
                  <a:rPr lang="vi-VN" sz="3600" b="1">
                    <a:solidFill>
                      <a:schemeClr val="tx2"/>
                    </a:solidFill>
                    <a:latin typeface="Arial" panose="020B0604020202020204" pitchFamily="34" charset="0"/>
                    <a:cs typeface="Arial" panose="020B0604020202020204" pitchFamily="34" charset="0"/>
                  </a:rPr>
                  <a:t>(</a:t>
                </a:r>
                <a:r>
                  <a:rPr lang="vi-VN" sz="3600" b="1" smtClean="0">
                    <a:solidFill>
                      <a:schemeClr val="tx2"/>
                    </a:solidFill>
                    <a:latin typeface="Arial" panose="020B0604020202020204" pitchFamily="34" charset="0"/>
                    <a:cs typeface="Arial" panose="020B0604020202020204" pitchFamily="34" charset="0"/>
                  </a:rPr>
                  <a:t>SGK-tr.</a:t>
                </a:r>
                <a:r>
                  <a:rPr lang="en-US" sz="3600" b="1" smtClean="0">
                    <a:solidFill>
                      <a:schemeClr val="tx2"/>
                    </a:solidFill>
                    <a:latin typeface="Arial" panose="020B0604020202020204" pitchFamily="34" charset="0"/>
                    <a:cs typeface="Arial" panose="020B0604020202020204" pitchFamily="34" charset="0"/>
                  </a:rPr>
                  <a:t>71</a:t>
                </a:r>
                <a:r>
                  <a:rPr lang="vi-VN" sz="3600" b="1" smtClean="0">
                    <a:solidFill>
                      <a:schemeClr val="tx2"/>
                    </a:solidFill>
                    <a:latin typeface="Arial" panose="020B0604020202020204" pitchFamily="34" charset="0"/>
                    <a:cs typeface="Arial" panose="020B0604020202020204" pitchFamily="34" charset="0"/>
                  </a:rPr>
                  <a:t>) </a:t>
                </a:r>
                <a:r>
                  <a:rPr lang="vi-VN" sz="3600">
                    <a:solidFill>
                      <a:prstClr val="black"/>
                    </a:solidFill>
                    <a:latin typeface="Arial" panose="020B0604020202020204" pitchFamily="34" charset="0"/>
                    <a:cs typeface="Arial" panose="020B0604020202020204" pitchFamily="34" charset="0"/>
                  </a:rPr>
                  <a:t>Tung một chiếc kẹp giấy 145 lần xuống sàn nhà lát gạch đá hoa hình vuông. Quan sát thấy có 113 lần chiếc kẹp nằm hoàn toàn trong hình vuông và 32 lần chiếc kẹp nằm trên cạnh hình vuông. Tính xác suất thực nghiệm của các biến cố sau</a:t>
                </a:r>
                <a:r>
                  <a:rPr lang="vi-VN" sz="3600" smtClean="0">
                    <a:solidFill>
                      <a:prstClr val="black"/>
                    </a:solidFill>
                    <a:latin typeface="Arial" panose="020B0604020202020204" pitchFamily="34" charset="0"/>
                    <a:cs typeface="Arial" panose="020B0604020202020204" pitchFamily="34" charset="0"/>
                  </a:rPr>
                  <a:t>:</a:t>
                </a:r>
                <a:endParaRPr lang="en-US" sz="3600" smtClean="0">
                  <a:solidFill>
                    <a:prstClr val="black"/>
                  </a:solidFill>
                  <a:latin typeface="Arial" panose="020B0604020202020204" pitchFamily="34" charset="0"/>
                  <a:cs typeface="Arial" panose="020B0604020202020204" pitchFamily="34" charset="0"/>
                </a:endParaRPr>
              </a:p>
              <a:p>
                <a:pPr algn="just">
                  <a:lnSpc>
                    <a:spcPct val="165000"/>
                  </a:lnSpc>
                </a:pPr>
                <a:r>
                  <a:rPr lang="en-US" sz="3600">
                    <a:solidFill>
                      <a:prstClr val="black"/>
                    </a:solidFill>
                    <a:latin typeface="Arial" panose="020B0604020202020204" pitchFamily="34" charset="0"/>
                    <a:cs typeface="Arial" panose="020B0604020202020204" pitchFamily="34" charset="0"/>
                  </a:rPr>
                  <a:t>a) </a:t>
                </a:r>
                <a14:m>
                  <m:oMath xmlns:m="http://schemas.openxmlformats.org/officeDocument/2006/math">
                    <m:r>
                      <a:rPr lang="en-US" sz="3600" i="1" smtClean="0">
                        <a:solidFill>
                          <a:prstClr val="black"/>
                        </a:solidFill>
                        <a:latin typeface="Cambria Math" panose="02040503050406030204" pitchFamily="18" charset="0"/>
                        <a:cs typeface="Arial" panose="020B0604020202020204" pitchFamily="34" charset="0"/>
                      </a:rPr>
                      <m:t>𝐸</m:t>
                    </m:r>
                  </m:oMath>
                </a14:m>
                <a:r>
                  <a:rPr lang="en-US" sz="3600">
                    <a:solidFill>
                      <a:prstClr val="black"/>
                    </a:solidFill>
                    <a:latin typeface="Arial" panose="020B0604020202020204" pitchFamily="34" charset="0"/>
                    <a:cs typeface="Arial" panose="020B0604020202020204" pitchFamily="34" charset="0"/>
                  </a:rPr>
                  <a:t>: “Chiếc kẹp giấy nằm hoàn toàn trong hình vuông</a:t>
                </a:r>
                <a:r>
                  <a:rPr lang="en-US" sz="3600" smtClean="0">
                    <a:solidFill>
                      <a:prstClr val="black"/>
                    </a:solidFill>
                    <a:latin typeface="Arial" panose="020B0604020202020204" pitchFamily="34" charset="0"/>
                    <a:cs typeface="Arial" panose="020B0604020202020204" pitchFamily="34" charset="0"/>
                  </a:rPr>
                  <a:t>”;</a:t>
                </a:r>
                <a:endParaRPr lang="en-US" sz="3600">
                  <a:solidFill>
                    <a:prstClr val="black"/>
                  </a:solidFill>
                  <a:latin typeface="Arial" panose="020B0604020202020204" pitchFamily="34" charset="0"/>
                  <a:cs typeface="Arial" panose="020B0604020202020204" pitchFamily="34" charset="0"/>
                </a:endParaRPr>
              </a:p>
              <a:p>
                <a:pPr algn="just">
                  <a:lnSpc>
                    <a:spcPct val="165000"/>
                  </a:lnSpc>
                </a:pPr>
                <a:r>
                  <a:rPr lang="en-US" sz="3600">
                    <a:solidFill>
                      <a:prstClr val="black"/>
                    </a:solidFill>
                    <a:latin typeface="Arial" panose="020B0604020202020204" pitchFamily="34" charset="0"/>
                    <a:cs typeface="Arial" panose="020B0604020202020204" pitchFamily="34" charset="0"/>
                  </a:rPr>
                  <a:t>b) </a:t>
                </a:r>
                <a14:m>
                  <m:oMath xmlns:m="http://schemas.openxmlformats.org/officeDocument/2006/math">
                    <m:r>
                      <a:rPr lang="en-US" sz="3600" i="1" smtClean="0">
                        <a:solidFill>
                          <a:prstClr val="black"/>
                        </a:solidFill>
                        <a:latin typeface="Cambria Math" panose="02040503050406030204" pitchFamily="18" charset="0"/>
                        <a:cs typeface="Arial" panose="020B0604020202020204" pitchFamily="34" charset="0"/>
                      </a:rPr>
                      <m:t>𝐹</m:t>
                    </m:r>
                  </m:oMath>
                </a14:m>
                <a:r>
                  <a:rPr lang="en-US" sz="3600">
                    <a:solidFill>
                      <a:prstClr val="black"/>
                    </a:solidFill>
                    <a:latin typeface="Arial" panose="020B0604020202020204" pitchFamily="34" charset="0"/>
                    <a:cs typeface="Arial" panose="020B0604020202020204" pitchFamily="34" charset="0"/>
                  </a:rPr>
                  <a:t>: “Chiếc kẹp giấy nằm trên cạnh của hình vuông”.</a:t>
                </a:r>
                <a:endParaRPr lang="en-US" sz="3600" smtClean="0">
                  <a:solidFill>
                    <a:prstClr val="black"/>
                  </a:solidFill>
                  <a:latin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2716" y="114300"/>
                <a:ext cx="16675768" cy="5576911"/>
              </a:xfrm>
              <a:prstGeom prst="rect">
                <a:avLst/>
              </a:prstGeom>
              <a:blipFill>
                <a:blip r:embed="rId8"/>
                <a:stretch>
                  <a:fillRect l="-1133" r="-1097" b="-984"/>
                </a:stretch>
              </a:blipFill>
            </p:spPr>
            <p:txBody>
              <a:bodyPr/>
              <a:lstStyle/>
              <a:p>
                <a:r>
                  <a:rPr lang="en-US">
                    <a:noFill/>
                  </a:rPr>
                  <a:t> </a:t>
                </a:r>
              </a:p>
            </p:txBody>
          </p:sp>
        </mc:Fallback>
      </mc:AlternateContent>
      <p:sp>
        <p:nvSpPr>
          <p:cNvPr id="20" name="Rectangle 19"/>
          <p:cNvSpPr/>
          <p:nvPr/>
        </p:nvSpPr>
        <p:spPr>
          <a:xfrm>
            <a:off x="7998092" y="5998086"/>
            <a:ext cx="1225015" cy="66941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5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650" b="1" i="1" u="sng" strike="noStrike" kern="1200" cap="none" spc="0" normalizeH="0" baseline="0" noProof="0" smtClean="0">
                <a:ln>
                  <a:noFill/>
                </a:ln>
                <a:solidFill>
                  <a:srgbClr val="C00000"/>
                </a:solidFill>
                <a:effectLst/>
                <a:uLnTx/>
                <a:uFillTx/>
                <a:latin typeface="Calibri"/>
                <a:ea typeface="+mn-ea"/>
                <a:cs typeface="Arial" panose="020B0604020202020204" pitchFamily="34" charset="0"/>
              </a:rPr>
              <a:t>:</a:t>
            </a:r>
            <a:endParaRPr kumimoji="0" lang="en-US" sz="3650" b="1" i="1" u="sng" strike="noStrike" kern="1200" cap="none" spc="0" normalizeH="0" baseline="0" noProof="0">
              <a:ln>
                <a:noFill/>
              </a:ln>
              <a:solidFill>
                <a:srgbClr val="C00000"/>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272716" y="7257329"/>
                <a:ext cx="11050205" cy="879215"/>
              </a:xfrm>
              <a:prstGeom prst="rect">
                <a:avLst/>
              </a:prstGeom>
            </p:spPr>
            <p:txBody>
              <a:bodyPr wrap="none">
                <a:spAutoFit/>
              </a:bodyPr>
              <a:lstStyle/>
              <a:p>
                <a:r>
                  <a:rPr lang="en-US" sz="3600" smtClean="0">
                    <a:solidFill>
                      <a:srgbClr val="000000"/>
                    </a:solidFill>
                    <a:latin typeface="Arial" panose="020B0604020202020204" pitchFamily="34" charset="0"/>
                    <a:cs typeface="Arial" panose="020B0604020202020204" pitchFamily="34" charset="0"/>
                  </a:rPr>
                  <a:t>a) Xác </a:t>
                </a:r>
                <a:r>
                  <a:rPr lang="en-US" sz="3600">
                    <a:solidFill>
                      <a:srgbClr val="000000"/>
                    </a:solidFill>
                    <a:latin typeface="Arial" panose="020B0604020202020204" pitchFamily="34" charset="0"/>
                    <a:cs typeface="Arial" panose="020B0604020202020204" pitchFamily="34" charset="0"/>
                  </a:rPr>
                  <a:t>suất thực nghiệm của biến cố </a:t>
                </a:r>
                <a14:m>
                  <m:oMath xmlns:m="http://schemas.openxmlformats.org/officeDocument/2006/math">
                    <m:r>
                      <a:rPr lang="en-US" sz="3600" i="1" smtClean="0">
                        <a:solidFill>
                          <a:srgbClr val="000000"/>
                        </a:solidFill>
                        <a:latin typeface="Cambria Math" panose="02040503050406030204" pitchFamily="18" charset="0"/>
                        <a:cs typeface="Arial" panose="020B0604020202020204" pitchFamily="34" charset="0"/>
                      </a:rPr>
                      <m:t>𝐸</m:t>
                    </m:r>
                  </m:oMath>
                </a14:m>
                <a:r>
                  <a:rPr lang="en-US" sz="3600">
                    <a:solidFill>
                      <a:srgbClr val="000000"/>
                    </a:solidFill>
                    <a:latin typeface="Arial" panose="020B0604020202020204" pitchFamily="34" charset="0"/>
                    <a:cs typeface="Arial" panose="020B0604020202020204" pitchFamily="34" charset="0"/>
                  </a:rPr>
                  <a:t> </a:t>
                </a:r>
                <a:r>
                  <a:rPr lang="en-US" sz="3600" smtClean="0">
                    <a:solidFill>
                      <a:srgbClr val="000000"/>
                    </a:solidFill>
                    <a:latin typeface="Arial" panose="020B0604020202020204" pitchFamily="34" charset="0"/>
                    <a:cs typeface="Arial" panose="020B0604020202020204" pitchFamily="34" charset="0"/>
                  </a:rPr>
                  <a:t>là  </a:t>
                </a:r>
                <a14:m>
                  <m:oMath xmlns:m="http://schemas.openxmlformats.org/officeDocument/2006/math">
                    <m:f>
                      <m:fPr>
                        <m:ctrlPr>
                          <a:rPr lang="en-US" sz="3600" i="1">
                            <a:latin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Arial" panose="020B0604020202020204" pitchFamily="34" charset="0"/>
                            <a:cs typeface="Times New Roman" panose="02020603050405020304" pitchFamily="18" charset="0"/>
                          </a:rPr>
                          <m:t>113</m:t>
                        </m:r>
                      </m:num>
                      <m:den>
                        <m:r>
                          <a:rPr lang="en-US" sz="3600" i="1">
                            <a:effectLst/>
                            <a:latin typeface="Cambria Math" panose="02040503050406030204" pitchFamily="18" charset="0"/>
                            <a:ea typeface="Arial" panose="020B0604020202020204" pitchFamily="34" charset="0"/>
                            <a:cs typeface="Times New Roman" panose="02020603050405020304" pitchFamily="18" charset="0"/>
                          </a:rPr>
                          <m:t>145</m:t>
                        </m:r>
                      </m:den>
                    </m:f>
                    <m:r>
                      <a:rPr lang="en-US" sz="3600" i="1">
                        <a:effectLst/>
                        <a:latin typeface="Cambria Math" panose="02040503050406030204" pitchFamily="18" charset="0"/>
                        <a:ea typeface="Arial" panose="020B0604020202020204" pitchFamily="34" charset="0"/>
                        <a:cs typeface="Times New Roman" panose="02020603050405020304" pitchFamily="18" charset="0"/>
                      </a:rPr>
                      <m:t>≈0.78</m:t>
                    </m:r>
                  </m:oMath>
                </a14:m>
                <a:r>
                  <a:rPr lang="en-US" sz="3600" smtClean="0">
                    <a:solidFill>
                      <a:srgbClr val="000000"/>
                    </a:solidFill>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72716" y="7257329"/>
                <a:ext cx="11050205" cy="879215"/>
              </a:xfrm>
              <a:prstGeom prst="rect">
                <a:avLst/>
              </a:prstGeom>
              <a:blipFill>
                <a:blip r:embed="rId9"/>
                <a:stretch>
                  <a:fillRect l="-1711"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72715" y="8765414"/>
                <a:ext cx="10915552" cy="879215"/>
              </a:xfrm>
              <a:prstGeom prst="rect">
                <a:avLst/>
              </a:prstGeom>
            </p:spPr>
            <p:txBody>
              <a:bodyPr wrap="none">
                <a:spAutoFit/>
              </a:bodyPr>
              <a:lstStyle/>
              <a:p>
                <a:r>
                  <a:rPr lang="en-US" sz="3600" smtClean="0">
                    <a:solidFill>
                      <a:srgbClr val="000000"/>
                    </a:solidFill>
                    <a:latin typeface="Arial" panose="020B0604020202020204" pitchFamily="34" charset="0"/>
                    <a:cs typeface="Arial" panose="020B0604020202020204" pitchFamily="34" charset="0"/>
                  </a:rPr>
                  <a:t>b) Xác </a:t>
                </a:r>
                <a:r>
                  <a:rPr lang="en-US" sz="3600">
                    <a:solidFill>
                      <a:srgbClr val="000000"/>
                    </a:solidFill>
                    <a:latin typeface="Arial" panose="020B0604020202020204" pitchFamily="34" charset="0"/>
                    <a:cs typeface="Arial" panose="020B0604020202020204" pitchFamily="34" charset="0"/>
                  </a:rPr>
                  <a:t>suất thực nghiệm của biến cố</a:t>
                </a:r>
                <a:r>
                  <a:rPr lang="en-US" sz="3600" smtClean="0">
                    <a:solidFill>
                      <a:srgbClr val="000000"/>
                    </a:solidFill>
                    <a:latin typeface="Arial" panose="020B0604020202020204" pitchFamily="34" charset="0"/>
                    <a:cs typeface="Arial" panose="020B0604020202020204" pitchFamily="34" charset="0"/>
                  </a:rPr>
                  <a:t> </a:t>
                </a:r>
                <a14:m>
                  <m:oMath xmlns:m="http://schemas.openxmlformats.org/officeDocument/2006/math">
                    <m:r>
                      <a:rPr lang="en-US" sz="3600" i="1">
                        <a:solidFill>
                          <a:prstClr val="black"/>
                        </a:solidFill>
                        <a:latin typeface="Cambria Math" panose="02040503050406030204" pitchFamily="18" charset="0"/>
                        <a:cs typeface="Arial" panose="020B0604020202020204" pitchFamily="34" charset="0"/>
                      </a:rPr>
                      <m:t>𝐹</m:t>
                    </m:r>
                  </m:oMath>
                </a14:m>
                <a:r>
                  <a:rPr lang="en-US" sz="3600" smtClean="0">
                    <a:solidFill>
                      <a:srgbClr val="000000"/>
                    </a:solidFill>
                    <a:latin typeface="Arial" panose="020B0604020202020204" pitchFamily="34" charset="0"/>
                    <a:cs typeface="Arial" panose="020B0604020202020204" pitchFamily="34" charset="0"/>
                  </a:rPr>
                  <a:t> là  </a:t>
                </a:r>
                <a14:m>
                  <m:oMath xmlns:m="http://schemas.openxmlformats.org/officeDocument/2006/math">
                    <m:f>
                      <m:fPr>
                        <m:ctrlPr>
                          <a:rPr lang="en-US" sz="3600" i="1">
                            <a:latin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Arial" panose="020B0604020202020204" pitchFamily="34" charset="0"/>
                            <a:cs typeface="Times New Roman" panose="02020603050405020304" pitchFamily="18" charset="0"/>
                          </a:rPr>
                          <m:t>32</m:t>
                        </m:r>
                      </m:num>
                      <m:den>
                        <m:r>
                          <a:rPr lang="en-US" sz="3600" i="1">
                            <a:effectLst/>
                            <a:latin typeface="Cambria Math" panose="02040503050406030204" pitchFamily="18" charset="0"/>
                            <a:ea typeface="Arial" panose="020B0604020202020204" pitchFamily="34" charset="0"/>
                            <a:cs typeface="Times New Roman" panose="02020603050405020304" pitchFamily="18" charset="0"/>
                          </a:rPr>
                          <m:t>145</m:t>
                        </m:r>
                      </m:den>
                    </m:f>
                    <m:r>
                      <a:rPr lang="en-US" sz="3600" i="1">
                        <a:effectLst/>
                        <a:latin typeface="Cambria Math" panose="02040503050406030204" pitchFamily="18" charset="0"/>
                        <a:ea typeface="Arial" panose="020B0604020202020204" pitchFamily="34" charset="0"/>
                        <a:cs typeface="Times New Roman" panose="02020603050405020304" pitchFamily="18" charset="0"/>
                      </a:rPr>
                      <m:t>≈0,22</m:t>
                    </m:r>
                  </m:oMath>
                </a14:m>
                <a:endParaRPr lang="en-US" sz="3600">
                  <a:latin typeface="Arial" panose="020B060402020202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72715" y="8765414"/>
                <a:ext cx="10915552" cy="879215"/>
              </a:xfrm>
              <a:prstGeom prst="rect">
                <a:avLst/>
              </a:prstGeom>
              <a:blipFill>
                <a:blip r:embed="rId10"/>
                <a:stretch>
                  <a:fillRect l="-1732" b="-11111"/>
                </a:stretch>
              </a:blipFill>
            </p:spPr>
            <p:txBody>
              <a:bodyPr/>
              <a:lstStyle/>
              <a:p>
                <a:r>
                  <a:rPr lang="en-US">
                    <a:noFill/>
                  </a:rPr>
                  <a:t> </a:t>
                </a:r>
              </a:p>
            </p:txBody>
          </p:sp>
        </mc:Fallback>
      </mc:AlternateContent>
      <p:pic>
        <p:nvPicPr>
          <p:cNvPr id="25" name="Picture 24"/>
          <p:cNvPicPr>
            <a:picLocks noChangeAspect="1"/>
          </p:cNvPicPr>
          <p:nvPr/>
        </p:nvPicPr>
        <p:blipFill>
          <a:blip r:embed="rId11"/>
          <a:stretch>
            <a:fillRect/>
          </a:stretch>
        </p:blipFill>
        <p:spPr>
          <a:xfrm>
            <a:off x="14008578" y="6391539"/>
            <a:ext cx="2847079" cy="3490010"/>
          </a:xfrm>
          <a:prstGeom prst="rect">
            <a:avLst/>
          </a:prstGeom>
        </p:spPr>
      </p:pic>
      <p:pic>
        <p:nvPicPr>
          <p:cNvPr id="26" name="Picture 25"/>
          <p:cNvPicPr>
            <a:picLocks noChangeAspect="1"/>
          </p:cNvPicPr>
          <p:nvPr/>
        </p:nvPicPr>
        <p:blipFill>
          <a:blip r:embed="rId12"/>
          <a:stretch>
            <a:fillRect/>
          </a:stretch>
        </p:blipFill>
        <p:spPr>
          <a:xfrm rot="13780849">
            <a:off x="16012502" y="3234995"/>
            <a:ext cx="1182727" cy="1365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50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wipe(up)">
                                      <p:cBhvr>
                                        <p:cTn id="2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9" name="Rectangle 8"/>
          <p:cNvSpPr/>
          <p:nvPr/>
        </p:nvSpPr>
        <p:spPr>
          <a:xfrm>
            <a:off x="1231232" y="266700"/>
            <a:ext cx="16675768" cy="2834622"/>
          </a:xfrm>
          <a:prstGeom prst="rect">
            <a:avLst/>
          </a:prstGeom>
        </p:spPr>
        <p:txBody>
          <a:bodyPr wrap="square">
            <a:spAutoFit/>
          </a:bodyPr>
          <a:lstStyle/>
          <a:p>
            <a:pPr algn="just">
              <a:lnSpc>
                <a:spcPct val="165000"/>
              </a:lnSpc>
            </a:pPr>
            <a:r>
              <a:rPr lang="vi-VN" sz="3800" b="1" smtClean="0">
                <a:solidFill>
                  <a:schemeClr val="tx2"/>
                </a:solidFill>
                <a:latin typeface="Arial" panose="020B0604020202020204" pitchFamily="34" charset="0"/>
                <a:cs typeface="Arial" panose="020B0604020202020204" pitchFamily="34" charset="0"/>
              </a:rPr>
              <a:t>Bài </a:t>
            </a:r>
            <a:r>
              <a:rPr lang="en-US" sz="3800" b="1" smtClean="0">
                <a:solidFill>
                  <a:schemeClr val="tx2"/>
                </a:solidFill>
                <a:latin typeface="Arial" panose="020B0604020202020204" pitchFamily="34" charset="0"/>
                <a:cs typeface="Arial" panose="020B0604020202020204" pitchFamily="34" charset="0"/>
              </a:rPr>
              <a:t>8.9</a:t>
            </a:r>
            <a:r>
              <a:rPr lang="vi-VN" sz="3800" b="1" smtClean="0">
                <a:solidFill>
                  <a:schemeClr val="tx2"/>
                </a:solidFill>
                <a:latin typeface="Arial" panose="020B0604020202020204" pitchFamily="34" charset="0"/>
                <a:cs typeface="Arial" panose="020B0604020202020204" pitchFamily="34" charset="0"/>
              </a:rPr>
              <a:t> </a:t>
            </a:r>
            <a:r>
              <a:rPr lang="vi-VN" sz="3800" b="1">
                <a:solidFill>
                  <a:schemeClr val="tx2"/>
                </a:solidFill>
                <a:latin typeface="Arial" panose="020B0604020202020204" pitchFamily="34" charset="0"/>
                <a:cs typeface="Arial" panose="020B0604020202020204" pitchFamily="34" charset="0"/>
              </a:rPr>
              <a:t>(</a:t>
            </a:r>
            <a:r>
              <a:rPr lang="vi-VN" sz="3800" b="1" smtClean="0">
                <a:solidFill>
                  <a:schemeClr val="tx2"/>
                </a:solidFill>
                <a:latin typeface="Arial" panose="020B0604020202020204" pitchFamily="34" charset="0"/>
                <a:cs typeface="Arial" panose="020B0604020202020204" pitchFamily="34" charset="0"/>
              </a:rPr>
              <a:t>SGK-tr.</a:t>
            </a:r>
            <a:r>
              <a:rPr lang="en-US" sz="3800" b="1" smtClean="0">
                <a:solidFill>
                  <a:schemeClr val="tx2"/>
                </a:solidFill>
                <a:latin typeface="Arial" panose="020B0604020202020204" pitchFamily="34" charset="0"/>
                <a:cs typeface="Arial" panose="020B0604020202020204" pitchFamily="34" charset="0"/>
              </a:rPr>
              <a:t>71</a:t>
            </a:r>
            <a:r>
              <a:rPr lang="vi-VN" sz="3800" b="1" smtClean="0">
                <a:solidFill>
                  <a:schemeClr val="tx2"/>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Một nhân viên kiểm tra chất lượng sản phẩm tại một nhà máy trong 20 ngày rồi ghi lại số phế phẩm của nhà máy mỗi ngày và thu được kết quả như sau:</a:t>
            </a:r>
            <a:endParaRPr lang="en-US" sz="3800" smtClean="0">
              <a:solidFill>
                <a:prstClr val="black"/>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36695640"/>
              </p:ext>
            </p:extLst>
          </p:nvPr>
        </p:nvGraphicFramePr>
        <p:xfrm>
          <a:off x="2634915" y="3619500"/>
          <a:ext cx="13868401" cy="1785496"/>
        </p:xfrm>
        <a:graphic>
          <a:graphicData uri="http://schemas.openxmlformats.org/drawingml/2006/table">
            <a:tbl>
              <a:tblPr/>
              <a:tblGrid>
                <a:gridCol w="3848186">
                  <a:extLst>
                    <a:ext uri="{9D8B030D-6E8A-4147-A177-3AD203B41FA5}">
                      <a16:colId xmlns:a16="http://schemas.microsoft.com/office/drawing/2014/main" val="362158571"/>
                    </a:ext>
                  </a:extLst>
                </a:gridCol>
                <a:gridCol w="2004043">
                  <a:extLst>
                    <a:ext uri="{9D8B030D-6E8A-4147-A177-3AD203B41FA5}">
                      <a16:colId xmlns:a16="http://schemas.microsoft.com/office/drawing/2014/main" val="1933488334"/>
                    </a:ext>
                  </a:extLst>
                </a:gridCol>
                <a:gridCol w="2004043">
                  <a:extLst>
                    <a:ext uri="{9D8B030D-6E8A-4147-A177-3AD203B41FA5}">
                      <a16:colId xmlns:a16="http://schemas.microsoft.com/office/drawing/2014/main" val="2166562527"/>
                    </a:ext>
                  </a:extLst>
                </a:gridCol>
                <a:gridCol w="2004043">
                  <a:extLst>
                    <a:ext uri="{9D8B030D-6E8A-4147-A177-3AD203B41FA5}">
                      <a16:colId xmlns:a16="http://schemas.microsoft.com/office/drawing/2014/main" val="401843338"/>
                    </a:ext>
                  </a:extLst>
                </a:gridCol>
                <a:gridCol w="2004043">
                  <a:extLst>
                    <a:ext uri="{9D8B030D-6E8A-4147-A177-3AD203B41FA5}">
                      <a16:colId xmlns:a16="http://schemas.microsoft.com/office/drawing/2014/main" val="3452879644"/>
                    </a:ext>
                  </a:extLst>
                </a:gridCol>
                <a:gridCol w="2004043">
                  <a:extLst>
                    <a:ext uri="{9D8B030D-6E8A-4147-A177-3AD203B41FA5}">
                      <a16:colId xmlns:a16="http://schemas.microsoft.com/office/drawing/2014/main" val="3723150268"/>
                    </a:ext>
                  </a:extLst>
                </a:gridCol>
              </a:tblGrid>
              <a:tr h="892748">
                <a:tc>
                  <a:txBody>
                    <a:bodyPr/>
                    <a:lstStyle/>
                    <a:p>
                      <a:pPr algn="ctr"/>
                      <a:r>
                        <a:rPr lang="en-US" sz="3700">
                          <a:solidFill>
                            <a:srgbClr val="000000"/>
                          </a:solidFill>
                          <a:effectLst/>
                          <a:latin typeface="Arial" panose="020B0604020202020204" pitchFamily="34" charset="0"/>
                          <a:cs typeface="Arial" panose="020B0604020202020204" pitchFamily="34" charset="0"/>
                        </a:rPr>
                        <a:t>Số phế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70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smtClean="0">
                          <a:solidFill>
                            <a:srgbClr val="000000"/>
                          </a:solidFill>
                          <a:effectLst/>
                          <a:latin typeface="Arial" panose="020B0604020202020204" pitchFamily="34" charset="0"/>
                          <a:cs typeface="Arial" panose="020B0604020202020204" pitchFamily="34" charset="0"/>
                        </a:rPr>
                        <a:t>2</a:t>
                      </a:r>
                      <a:endParaRPr lang="en-US" sz="370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 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096093"/>
                  </a:ext>
                </a:extLst>
              </a:tr>
              <a:tr h="892748">
                <a:tc>
                  <a:txBody>
                    <a:bodyPr/>
                    <a:lstStyle/>
                    <a:p>
                      <a:pPr algn="ctr"/>
                      <a:r>
                        <a:rPr lang="en-US" sz="3700">
                          <a:solidFill>
                            <a:srgbClr val="000000"/>
                          </a:solidFill>
                          <a:effectLst/>
                          <a:latin typeface="Arial" panose="020B0604020202020204" pitchFamily="34" charset="0"/>
                          <a:cs typeface="Arial" panose="020B0604020202020204" pitchFamily="34" charset="0"/>
                        </a:rPr>
                        <a:t>Số ngày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7383544"/>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1251285" y="5753100"/>
                <a:ext cx="13531515" cy="3600986"/>
              </a:xfrm>
              <a:prstGeom prst="rect">
                <a:avLst/>
              </a:prstGeom>
            </p:spPr>
            <p:txBody>
              <a:bodyPr wrap="square">
                <a:spAutoFit/>
              </a:bodyPr>
              <a:lstStyle/>
              <a:p>
                <a:pPr algn="just">
                  <a:lnSpc>
                    <a:spcPct val="150000"/>
                  </a:lnSpc>
                </a:pPr>
                <a:r>
                  <a:rPr lang="en-US" sz="3800">
                    <a:solidFill>
                      <a:srgbClr val="000000"/>
                    </a:solidFill>
                    <a:latin typeface="Arial" panose="020B0604020202020204" pitchFamily="34" charset="0"/>
                    <a:cs typeface="Arial" panose="020B0604020202020204" pitchFamily="34" charset="0"/>
                  </a:rPr>
                  <a:t>Tính xác suất thực nghiệm của các biến cố sau:</a:t>
                </a:r>
              </a:p>
              <a:p>
                <a:pPr algn="just">
                  <a:lnSpc>
                    <a:spcPct val="150000"/>
                  </a:lnSpc>
                </a:pPr>
                <a:r>
                  <a:rPr lang="en-US" sz="3800">
                    <a:solidFill>
                      <a:srgbClr val="000000"/>
                    </a:solidFill>
                    <a:latin typeface="Arial" panose="020B0604020202020204" pitchFamily="34" charset="0"/>
                    <a:cs typeface="Arial" panose="020B0604020202020204" pitchFamily="34" charset="0"/>
                  </a:rPr>
                  <a:t>a)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m:t>
                    </m:r>
                  </m:oMath>
                </a14:m>
                <a:r>
                  <a:rPr lang="en-US"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“Trong </a:t>
                </a:r>
                <a:r>
                  <a:rPr lang="en-US" sz="3800">
                    <a:solidFill>
                      <a:srgbClr val="000000"/>
                    </a:solidFill>
                    <a:latin typeface="Arial" panose="020B0604020202020204" pitchFamily="34" charset="0"/>
                    <a:cs typeface="Arial" panose="020B0604020202020204" pitchFamily="34" charset="0"/>
                  </a:rPr>
                  <a:t>một ngày nhà máy đó không có phế </a:t>
                </a:r>
                <a:r>
                  <a:rPr lang="en-US" sz="3800" smtClean="0">
                    <a:solidFill>
                      <a:srgbClr val="000000"/>
                    </a:solidFill>
                    <a:latin typeface="Arial" panose="020B0604020202020204" pitchFamily="34" charset="0"/>
                    <a:cs typeface="Arial" panose="020B0604020202020204" pitchFamily="34" charset="0"/>
                  </a:rPr>
                  <a:t>phẩm”;</a:t>
                </a:r>
                <a:endParaRPr lang="en-US" sz="3800">
                  <a:solidFill>
                    <a:srgbClr val="000000"/>
                  </a:solidFill>
                  <a:latin typeface="Arial" panose="020B0604020202020204" pitchFamily="34" charset="0"/>
                  <a:cs typeface="Arial" panose="020B0604020202020204" pitchFamily="34" charset="0"/>
                </a:endParaRPr>
              </a:p>
              <a:p>
                <a:pPr algn="just">
                  <a:lnSpc>
                    <a:spcPct val="150000"/>
                  </a:lnSpc>
                </a:pPr>
                <a:r>
                  <a:rPr lang="en-US" sz="3800">
                    <a:solidFill>
                      <a:srgbClr val="000000"/>
                    </a:solidFill>
                    <a:latin typeface="Arial" panose="020B0604020202020204" pitchFamily="34" charset="0"/>
                    <a:cs typeface="Arial" panose="020B0604020202020204" pitchFamily="34" charset="0"/>
                  </a:rPr>
                  <a:t>b)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𝑁</m:t>
                    </m:r>
                  </m:oMath>
                </a14:m>
                <a:r>
                  <a:rPr lang="en-US"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“Trong </a:t>
                </a:r>
                <a:r>
                  <a:rPr lang="en-US" sz="3800">
                    <a:solidFill>
                      <a:srgbClr val="000000"/>
                    </a:solidFill>
                    <a:latin typeface="Arial" panose="020B0604020202020204" pitchFamily="34" charset="0"/>
                    <a:cs typeface="Arial" panose="020B0604020202020204" pitchFamily="34" charset="0"/>
                  </a:rPr>
                  <a:t>một ngày nhà máy đó chỉ có 1 phế </a:t>
                </a:r>
                <a:r>
                  <a:rPr lang="en-US" sz="3800" smtClean="0">
                    <a:solidFill>
                      <a:srgbClr val="000000"/>
                    </a:solidFill>
                    <a:latin typeface="Arial" panose="020B0604020202020204" pitchFamily="34" charset="0"/>
                    <a:cs typeface="Arial" panose="020B0604020202020204" pitchFamily="34" charset="0"/>
                  </a:rPr>
                  <a:t>phẩm”;</a:t>
                </a:r>
              </a:p>
              <a:p>
                <a:pPr algn="just">
                  <a:lnSpc>
                    <a:spcPct val="150000"/>
                  </a:lnSpc>
                </a:pPr>
                <a:r>
                  <a:rPr lang="en-US" sz="3800">
                    <a:solidFill>
                      <a:srgbClr val="000000"/>
                    </a:solidFill>
                    <a:latin typeface="Arial" panose="020B0604020202020204" pitchFamily="34" charset="0"/>
                    <a:cs typeface="Arial" panose="020B0604020202020204" pitchFamily="34" charset="0"/>
                  </a:rPr>
                  <a:t>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𝐾</m:t>
                    </m:r>
                  </m:oMath>
                </a14:m>
                <a:r>
                  <a:rPr lang="en-US"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“Trong </a:t>
                </a:r>
                <a:r>
                  <a:rPr lang="en-US" sz="3800">
                    <a:solidFill>
                      <a:srgbClr val="000000"/>
                    </a:solidFill>
                    <a:latin typeface="Arial" panose="020B0604020202020204" pitchFamily="34" charset="0"/>
                    <a:cs typeface="Arial" panose="020B0604020202020204" pitchFamily="34" charset="0"/>
                  </a:rPr>
                  <a:t>một ngày nhà máy đó có ít nhất 2 phế </a:t>
                </a:r>
                <a:r>
                  <a:rPr lang="en-US" sz="3800" smtClean="0">
                    <a:solidFill>
                      <a:srgbClr val="000000"/>
                    </a:solidFill>
                    <a:latin typeface="Arial" panose="020B0604020202020204" pitchFamily="34" charset="0"/>
                    <a:cs typeface="Arial" panose="020B0604020202020204" pitchFamily="34" charset="0"/>
                  </a:rPr>
                  <a:t>phẩm”.</a:t>
                </a:r>
                <a:endParaRPr lang="en-US" sz="3800" b="0" i="0">
                  <a:solidFill>
                    <a:srgbClr val="000000"/>
                  </a:solidFill>
                  <a:effectLst/>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51285" y="5753100"/>
                <a:ext cx="13531515" cy="3600986"/>
              </a:xfrm>
              <a:prstGeom prst="rect">
                <a:avLst/>
              </a:prstGeom>
              <a:blipFill>
                <a:blip r:embed="rId5"/>
                <a:stretch>
                  <a:fillRect l="-1486" b="-2881"/>
                </a:stretch>
              </a:blipFill>
            </p:spPr>
            <p:txBody>
              <a:bodyPr/>
              <a:lstStyle/>
              <a:p>
                <a:r>
                  <a:rPr lang="en-US">
                    <a:noFill/>
                  </a:rPr>
                  <a:t> </a:t>
                </a:r>
              </a:p>
            </p:txBody>
          </p:sp>
        </mc:Fallback>
      </mc:AlternateContent>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14020800" y="6029024"/>
            <a:ext cx="3962229" cy="2971800"/>
          </a:xfrm>
          <a:prstGeom prst="rect">
            <a:avLst/>
          </a:prstGeom>
        </p:spPr>
      </p:pic>
      <p:pic>
        <p:nvPicPr>
          <p:cNvPr id="12" name="Picture 11"/>
          <p:cNvPicPr>
            <a:picLocks noChangeAspect="1"/>
          </p:cNvPicPr>
          <p:nvPr/>
        </p:nvPicPr>
        <p:blipFill>
          <a:blip r:embed="rId8"/>
          <a:stretch>
            <a:fillRect/>
          </a:stretch>
        </p:blipFill>
        <p:spPr>
          <a:xfrm>
            <a:off x="17262181" y="2573972"/>
            <a:ext cx="993734" cy="1054699"/>
          </a:xfrm>
          <a:prstGeom prst="rect">
            <a:avLst/>
          </a:prstGeom>
        </p:spPr>
      </p:pic>
      <p:pic>
        <p:nvPicPr>
          <p:cNvPr id="13" name="Picture 12"/>
          <p:cNvPicPr>
            <a:picLocks noChangeAspect="1"/>
          </p:cNvPicPr>
          <p:nvPr/>
        </p:nvPicPr>
        <p:blipFill>
          <a:blip r:embed="rId9"/>
          <a:stretch>
            <a:fillRect/>
          </a:stretch>
        </p:blipFill>
        <p:spPr>
          <a:xfrm rot="3015741">
            <a:off x="1497619" y="9405683"/>
            <a:ext cx="832150" cy="947593"/>
          </a:xfrm>
          <a:prstGeom prst="rect">
            <a:avLst/>
          </a:prstGeom>
        </p:spPr>
      </p:pic>
      <p:grpSp>
        <p:nvGrpSpPr>
          <p:cNvPr id="14" name="Group 2"/>
          <p:cNvGrpSpPr/>
          <p:nvPr/>
        </p:nvGrpSpPr>
        <p:grpSpPr>
          <a:xfrm>
            <a:off x="-609600" y="-16042"/>
            <a:ext cx="1459832" cy="10638154"/>
            <a:chOff x="0" y="0"/>
            <a:chExt cx="1389657" cy="2801818"/>
          </a:xfrm>
        </p:grpSpPr>
        <p:sp>
          <p:nvSpPr>
            <p:cNvPr id="15" name="Freeform 3"/>
            <p:cNvSpPr/>
            <p:nvPr/>
          </p:nvSpPr>
          <p:spPr>
            <a:xfrm>
              <a:off x="0" y="0"/>
              <a:ext cx="1389657" cy="2801819"/>
            </a:xfrm>
            <a:custGeom>
              <a:avLst/>
              <a:gdLst/>
              <a:ahLst/>
              <a:cxnLst/>
              <a:rect l="l" t="t" r="r" b="b"/>
              <a:pathLst>
                <a:path w="1389657" h="2801819">
                  <a:moveTo>
                    <a:pt x="0" y="0"/>
                  </a:moveTo>
                  <a:lnTo>
                    <a:pt x="1389657" y="0"/>
                  </a:lnTo>
                  <a:lnTo>
                    <a:pt x="1389657" y="2801819"/>
                  </a:lnTo>
                  <a:lnTo>
                    <a:pt x="0" y="2801819"/>
                  </a:lnTo>
                  <a:close/>
                </a:path>
              </a:pathLst>
            </a:custGeom>
            <a:solidFill>
              <a:srgbClr val="F3D0D2"/>
            </a:solidFill>
          </p:spPr>
        </p:sp>
        <p:sp>
          <p:nvSpPr>
            <p:cNvPr id="16" name="TextBox 4"/>
            <p:cNvSpPr txBox="1"/>
            <p:nvPr/>
          </p:nvSpPr>
          <p:spPr>
            <a:xfrm>
              <a:off x="0" y="-38100"/>
              <a:ext cx="1389657"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609600" y="-16042"/>
            <a:ext cx="1459832" cy="10638154"/>
            <a:chOff x="0" y="0"/>
            <a:chExt cx="1389657" cy="2801818"/>
          </a:xfrm>
        </p:grpSpPr>
        <p:sp>
          <p:nvSpPr>
            <p:cNvPr id="3" name="Freeform 3"/>
            <p:cNvSpPr/>
            <p:nvPr/>
          </p:nvSpPr>
          <p:spPr>
            <a:xfrm>
              <a:off x="0" y="0"/>
              <a:ext cx="1389657" cy="2801819"/>
            </a:xfrm>
            <a:custGeom>
              <a:avLst/>
              <a:gdLst/>
              <a:ahLst/>
              <a:cxnLst/>
              <a:rect l="l" t="t" r="r" b="b"/>
              <a:pathLst>
                <a:path w="1389657" h="2801819">
                  <a:moveTo>
                    <a:pt x="0" y="0"/>
                  </a:moveTo>
                  <a:lnTo>
                    <a:pt x="1389657" y="0"/>
                  </a:lnTo>
                  <a:lnTo>
                    <a:pt x="1389657" y="2801819"/>
                  </a:lnTo>
                  <a:lnTo>
                    <a:pt x="0" y="2801819"/>
                  </a:lnTo>
                  <a:close/>
                </a:path>
              </a:pathLst>
            </a:custGeom>
            <a:solidFill>
              <a:srgbClr val="F3D0D2"/>
            </a:solidFill>
          </p:spPr>
        </p:sp>
        <p:sp>
          <p:nvSpPr>
            <p:cNvPr id="4" name="TextBox 4"/>
            <p:cNvSpPr txBox="1"/>
            <p:nvPr/>
          </p:nvSpPr>
          <p:spPr>
            <a:xfrm>
              <a:off x="0" y="-38100"/>
              <a:ext cx="1389657"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Picture 11"/>
          <p:cNvPicPr>
            <a:picLocks noChangeAspect="1"/>
          </p:cNvPicPr>
          <p:nvPr/>
        </p:nvPicPr>
        <p:blipFill>
          <a:blip r:embed="rId2"/>
          <a:stretch>
            <a:fillRect/>
          </a:stretch>
        </p:blipFill>
        <p:spPr>
          <a:xfrm>
            <a:off x="16383000" y="8224607"/>
            <a:ext cx="1568097" cy="1795693"/>
          </a:xfrm>
          <a:prstGeom prst="rect">
            <a:avLst/>
          </a:prstGeom>
        </p:spPr>
      </p:pic>
      <p:pic>
        <p:nvPicPr>
          <p:cNvPr id="13" name="Picture 12"/>
          <p:cNvPicPr>
            <a:picLocks noChangeAspect="1"/>
          </p:cNvPicPr>
          <p:nvPr/>
        </p:nvPicPr>
        <p:blipFill>
          <a:blip r:embed="rId3"/>
          <a:stretch>
            <a:fillRect/>
          </a:stretch>
        </p:blipFill>
        <p:spPr>
          <a:xfrm rot="3015741">
            <a:off x="2819210" y="9071525"/>
            <a:ext cx="1084415" cy="1234854"/>
          </a:xfrm>
          <a:prstGeom prst="rect">
            <a:avLst/>
          </a:prstGeom>
        </p:spPr>
      </p:pic>
      <p:sp>
        <p:nvSpPr>
          <p:cNvPr id="14" name="Rectangle 13"/>
          <p:cNvSpPr/>
          <p:nvPr/>
        </p:nvSpPr>
        <p:spPr>
          <a:xfrm>
            <a:off x="2540009" y="800100"/>
            <a:ext cx="129554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4000" b="1" i="1" u="sng" strike="noStrike" kern="1200" cap="none" spc="0" normalizeH="0" baseline="0" noProof="0" smtClean="0">
                <a:ln>
                  <a:noFill/>
                </a:ln>
                <a:solidFill>
                  <a:srgbClr val="C00000"/>
                </a:solidFill>
                <a:effectLst/>
                <a:uLnTx/>
                <a:uFillTx/>
                <a:latin typeface="Calibri"/>
                <a:ea typeface="+mn-ea"/>
                <a:cs typeface="Arial" panose="020B0604020202020204" pitchFamily="34" charset="0"/>
              </a:rPr>
              <a:t>:</a:t>
            </a:r>
            <a:endParaRPr kumimoji="0" lang="en-US" sz="4000" b="1" i="1" u="sng" strike="noStrike" kern="1200" cap="none" spc="0" normalizeH="0" baseline="0" noProof="0">
              <a:ln>
                <a:noFill/>
              </a:ln>
              <a:solidFill>
                <a:srgbClr val="C00000"/>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544020" y="1866900"/>
                <a:ext cx="14097000" cy="6333272"/>
              </a:xfrm>
              <a:prstGeom prst="rect">
                <a:avLst/>
              </a:prstGeom>
            </p:spPr>
            <p:txBody>
              <a:bodyPr wrap="square">
                <a:spAutoFit/>
              </a:bodyPr>
              <a:lstStyle/>
              <a:p>
                <a:pPr algn="just">
                  <a:lnSpc>
                    <a:spcPct val="150000"/>
                  </a:lnSpc>
                  <a:spcBef>
                    <a:spcPts val="600"/>
                  </a:spcBef>
                  <a:spcAft>
                    <a:spcPts val="600"/>
                  </a:spcAft>
                </a:pPr>
                <a:r>
                  <a:rPr lang="en-US" sz="4000" smtClean="0">
                    <a:latin typeface="Arial" panose="020B0604020202020204" pitchFamily="34" charset="0"/>
                    <a:ea typeface="Calibri" panose="020F0502020204030204" pitchFamily="34" charset="0"/>
                    <a:cs typeface="Arial" panose="020B0604020202020204" pitchFamily="34" charset="0"/>
                  </a:rPr>
                  <a:t>a) Xác </a:t>
                </a:r>
                <a:r>
                  <a:rPr lang="en-US" sz="4000">
                    <a:latin typeface="Arial" panose="020B0604020202020204" pitchFamily="34" charset="0"/>
                    <a:ea typeface="Calibri" panose="020F0502020204030204" pitchFamily="34" charset="0"/>
                    <a:cs typeface="Arial" panose="020B0604020202020204" pitchFamily="34" charset="0"/>
                  </a:rPr>
                  <a:t>suất thực nghiệm của biến cố </a:t>
                </a:r>
                <a14:m>
                  <m:oMath xmlns:m="http://schemas.openxmlformats.org/officeDocument/2006/math">
                    <m:r>
                      <a:rPr lang="en-US" sz="4000" i="1" smtClean="0">
                        <a:latin typeface="Cambria Math" panose="02040503050406030204" pitchFamily="18" charset="0"/>
                        <a:ea typeface="Calibri" panose="020F0502020204030204" pitchFamily="34" charset="0"/>
                        <a:cs typeface="Arial" panose="020B0604020202020204" pitchFamily="34" charset="0"/>
                      </a:rPr>
                      <m:t>𝑀</m:t>
                    </m:r>
                  </m:oMath>
                </a14:m>
                <a:r>
                  <a:rPr lang="en-US" sz="4000">
                    <a:latin typeface="Arial" panose="020B0604020202020204" pitchFamily="34" charset="0"/>
                    <a:ea typeface="Calibri" panose="020F0502020204030204" pitchFamily="34" charset="0"/>
                    <a:cs typeface="Arial" panose="020B0604020202020204" pitchFamily="34" charset="0"/>
                  </a:rPr>
                  <a:t> </a:t>
                </a:r>
                <a:r>
                  <a:rPr lang="en-US" sz="4000" smtClean="0">
                    <a:latin typeface="Arial" panose="020B0604020202020204" pitchFamily="34" charset="0"/>
                    <a:ea typeface="Calibri" panose="020F0502020204030204" pitchFamily="34" charset="0"/>
                    <a:cs typeface="Arial" panose="020B0604020202020204" pitchFamily="34" charset="0"/>
                  </a:rPr>
                  <a:t>là:</a:t>
                </a:r>
                <a:r>
                  <a:rPr lang="en-US" sz="400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14</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20</m:t>
                        </m:r>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10</m:t>
                        </m:r>
                      </m:den>
                    </m:f>
                  </m:oMath>
                </a14:m>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Xác suất thực nghiệm của biến cố </a:t>
                </a:r>
                <a14:m>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𝑁</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là</a:t>
                </a:r>
                <a14:m>
                  <m:oMath xmlns:m="http://schemas.openxmlformats.org/officeDocument/2006/math">
                    <m:r>
                      <a:rPr lang="en-US" sz="4000" i="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20</m:t>
                        </m:r>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4000">
                    <a:effectLst/>
                    <a:latin typeface="Arial" panose="020B0604020202020204" pitchFamily="34" charset="0"/>
                    <a:ea typeface="Calibri" panose="020F0502020204030204" pitchFamily="34" charset="0"/>
                    <a:cs typeface="Arial" panose="020B0604020202020204" pitchFamily="34" charset="0"/>
                  </a:rPr>
                  <a:t>c) Số ngày cố ít nhất 2 phế phẩm là </a:t>
                </a:r>
                <a14:m>
                  <m:oMath xmlns:m="http://schemas.openxmlformats.org/officeDocument/2006/math">
                    <m:r>
                      <a:rPr lang="vi-VN" sz="4000" i="0">
                        <a:effectLst/>
                        <a:latin typeface="Cambria Math" panose="02040503050406030204" pitchFamily="18" charset="0"/>
                        <a:ea typeface="Calibri" panose="020F0502020204030204" pitchFamily="34" charset="0"/>
                        <a:cs typeface="Times New Roman" panose="02020603050405020304" pitchFamily="18" charset="0"/>
                      </a:rPr>
                      <m:t>1 + 1 + 1 = 3</m:t>
                    </m:r>
                  </m:oMath>
                </a14:m>
                <a:r>
                  <a:rPr lang="vi-VN" sz="4000">
                    <a:effectLst/>
                    <a:latin typeface="Arial" panose="020B0604020202020204" pitchFamily="34" charset="0"/>
                    <a:ea typeface="Calibri" panose="020F0502020204030204" pitchFamily="34" charset="0"/>
                    <a:cs typeface="Arial" panose="020B0604020202020204" pitchFamily="34" charset="0"/>
                  </a:rPr>
                  <a:t> (ngày).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vi-VN" sz="4000" smtClean="0">
                    <a:effectLst/>
                    <a:latin typeface="Arial" panose="020B0604020202020204" pitchFamily="34" charset="0"/>
                    <a:ea typeface="Calibri" panose="020F0502020204030204" pitchFamily="34" charset="0"/>
                    <a:cs typeface="Arial" panose="020B0604020202020204" pitchFamily="34" charset="0"/>
                  </a:rPr>
                  <a:t>Vậy </a:t>
                </a:r>
                <a:r>
                  <a:rPr lang="vi-VN" sz="4000">
                    <a:effectLst/>
                    <a:latin typeface="Arial" panose="020B0604020202020204" pitchFamily="34" charset="0"/>
                    <a:ea typeface="Calibri" panose="020F0502020204030204" pitchFamily="34" charset="0"/>
                    <a:cs typeface="Arial" panose="020B0604020202020204" pitchFamily="34" charset="0"/>
                  </a:rPr>
                  <a:t>xác suất thực nghiệm để trong một ngày nhà máy đó có ít nhất 2 phế phẩm 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vi-VN" sz="4000" i="0">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vi-VN"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44020" y="1866900"/>
                <a:ext cx="14097000" cy="6333272"/>
              </a:xfrm>
              <a:prstGeom prst="rect">
                <a:avLst/>
              </a:prstGeom>
              <a:blipFill>
                <a:blip r:embed="rId4"/>
                <a:stretch>
                  <a:fillRect l="-1513" r="-1513"/>
                </a:stretch>
              </a:blipFill>
            </p:spPr>
            <p:txBody>
              <a:bodyPr/>
              <a:lstStyle/>
              <a:p>
                <a:r>
                  <a:rPr lang="en-US">
                    <a:noFill/>
                  </a:rPr>
                  <a:t> </a:t>
                </a:r>
              </a:p>
            </p:txBody>
          </p:sp>
        </mc:Fallback>
      </mc:AlternateContent>
    </p:spTree>
    <p:extLst>
      <p:ext uri="{BB962C8B-B14F-4D97-AF65-F5344CB8AC3E}">
        <p14:creationId xmlns:p14="http://schemas.microsoft.com/office/powerpoint/2010/main" val="1982370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030002" y="694897"/>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28974" y="174851"/>
            <a:ext cx="404426" cy="396649"/>
          </a:xfrm>
          <a:prstGeom prst="rect">
            <a:avLst/>
          </a:prstGeom>
          <a:ln>
            <a:noFill/>
          </a:ln>
        </p:spPr>
      </p:pic>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7190149" y="9488599"/>
            <a:ext cx="775208" cy="760301"/>
          </a:xfrm>
          <a:prstGeom prst="rect">
            <a:avLst/>
          </a:prstGeom>
          <a:ln>
            <a:noFill/>
          </a:ln>
        </p:spPr>
      </p:pic>
      <p:sp>
        <p:nvSpPr>
          <p:cNvPr id="12" name="Rectangle 11"/>
          <p:cNvSpPr/>
          <p:nvPr/>
        </p:nvSpPr>
        <p:spPr>
          <a:xfrm>
            <a:off x="401052" y="174974"/>
            <a:ext cx="17429747" cy="1920526"/>
          </a:xfrm>
          <a:prstGeom prst="rect">
            <a:avLst/>
          </a:prstGeom>
        </p:spPr>
        <p:txBody>
          <a:bodyPr wrap="square">
            <a:spAutoFit/>
          </a:bodyPr>
          <a:lstStyle/>
          <a:p>
            <a:pPr algn="just">
              <a:lnSpc>
                <a:spcPct val="165000"/>
              </a:lnSpc>
            </a:pPr>
            <a:r>
              <a:rPr lang="vi-VN" sz="3600" b="1" smtClean="0">
                <a:solidFill>
                  <a:schemeClr val="tx2"/>
                </a:solidFill>
                <a:latin typeface="Arial" panose="020B0604020202020204" pitchFamily="34" charset="0"/>
                <a:cs typeface="Arial" panose="020B0604020202020204" pitchFamily="34" charset="0"/>
              </a:rPr>
              <a:t>Bài </a:t>
            </a:r>
            <a:r>
              <a:rPr lang="en-US" sz="3600" b="1" smtClean="0">
                <a:solidFill>
                  <a:schemeClr val="tx2"/>
                </a:solidFill>
                <a:latin typeface="Arial" panose="020B0604020202020204" pitchFamily="34" charset="0"/>
                <a:cs typeface="Arial" panose="020B0604020202020204" pitchFamily="34" charset="0"/>
              </a:rPr>
              <a:t>8.10</a:t>
            </a:r>
            <a:r>
              <a:rPr lang="vi-VN" sz="3600" b="1" smtClean="0">
                <a:solidFill>
                  <a:schemeClr val="tx2"/>
                </a:solidFill>
                <a:latin typeface="Arial" panose="020B0604020202020204" pitchFamily="34" charset="0"/>
                <a:cs typeface="Arial" panose="020B0604020202020204" pitchFamily="34" charset="0"/>
              </a:rPr>
              <a:t> </a:t>
            </a:r>
            <a:r>
              <a:rPr lang="vi-VN" sz="3600" b="1">
                <a:solidFill>
                  <a:schemeClr val="tx2"/>
                </a:solidFill>
                <a:latin typeface="Arial" panose="020B0604020202020204" pitchFamily="34" charset="0"/>
                <a:cs typeface="Arial" panose="020B0604020202020204" pitchFamily="34" charset="0"/>
              </a:rPr>
              <a:t>(</a:t>
            </a:r>
            <a:r>
              <a:rPr lang="vi-VN" sz="3600" b="1" smtClean="0">
                <a:solidFill>
                  <a:schemeClr val="tx2"/>
                </a:solidFill>
                <a:latin typeface="Arial" panose="020B0604020202020204" pitchFamily="34" charset="0"/>
                <a:cs typeface="Arial" panose="020B0604020202020204" pitchFamily="34" charset="0"/>
              </a:rPr>
              <a:t>SGK-tr.</a:t>
            </a:r>
            <a:r>
              <a:rPr lang="en-US" sz="3600" b="1" smtClean="0">
                <a:solidFill>
                  <a:schemeClr val="tx2"/>
                </a:solidFill>
                <a:latin typeface="Arial" panose="020B0604020202020204" pitchFamily="34" charset="0"/>
                <a:cs typeface="Arial" panose="020B0604020202020204" pitchFamily="34" charset="0"/>
              </a:rPr>
              <a:t>72</a:t>
            </a:r>
            <a:r>
              <a:rPr lang="vi-VN" sz="3600" b="1" smtClean="0">
                <a:solidFill>
                  <a:schemeClr val="tx2"/>
                </a:solidFill>
                <a:latin typeface="Arial" panose="020B0604020202020204" pitchFamily="34" charset="0"/>
                <a:cs typeface="Arial" panose="020B0604020202020204" pitchFamily="34" charset="0"/>
              </a:rPr>
              <a:t>) </a:t>
            </a:r>
            <a:r>
              <a:rPr lang="vi-VN" sz="3600">
                <a:solidFill>
                  <a:prstClr val="black"/>
                </a:solidFill>
                <a:cs typeface="Arial" panose="020B0604020202020204" pitchFamily="34" charset="0"/>
              </a:rPr>
              <a:t>Thống kê thời gian của 78 chương trình quảng cáo trên Đài truyền hình tỉnh X cho kết quả như sau:</a:t>
            </a:r>
            <a:endParaRPr lang="en-US" sz="3600" smtClean="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81000" y="5458309"/>
                <a:ext cx="17449800" cy="4257191"/>
              </a:xfrm>
              <a:prstGeom prst="rect">
                <a:avLst/>
              </a:prstGeom>
            </p:spPr>
            <p:txBody>
              <a:bodyPr wrap="square">
                <a:spAutoFit/>
              </a:bodyPr>
              <a:lstStyle/>
              <a:p>
                <a:pPr algn="just">
                  <a:lnSpc>
                    <a:spcPct val="150000"/>
                  </a:lnSpc>
                </a:pPr>
                <a:r>
                  <a:rPr lang="vi-VN" sz="3600">
                    <a:solidFill>
                      <a:srgbClr val="000000"/>
                    </a:solidFill>
                  </a:rPr>
                  <a:t>Tính xác suất thực nghiệm của các biến cố sau:</a:t>
                </a:r>
              </a:p>
              <a:p>
                <a:pPr algn="just">
                  <a:lnSpc>
                    <a:spcPct val="150000"/>
                  </a:lnSpc>
                </a:pPr>
                <a:r>
                  <a:rPr lang="vi-VN" sz="3600">
                    <a:solidFill>
                      <a:srgbClr val="000000"/>
                    </a:solidFill>
                  </a:rPr>
                  <a:t>a) </a:t>
                </a:r>
                <a14:m>
                  <m:oMath xmlns:m="http://schemas.openxmlformats.org/officeDocument/2006/math">
                    <m:r>
                      <a:rPr lang="vi-VN" sz="3600" i="1" smtClean="0">
                        <a:solidFill>
                          <a:srgbClr val="000000"/>
                        </a:solidFill>
                        <a:latin typeface="Cambria Math" panose="02040503050406030204" pitchFamily="18" charset="0"/>
                      </a:rPr>
                      <m:t>𝐸</m:t>
                    </m:r>
                  </m:oMath>
                </a14:m>
                <a:r>
                  <a:rPr lang="vi-VN" sz="3600">
                    <a:solidFill>
                      <a:srgbClr val="000000"/>
                    </a:solidFill>
                  </a:rPr>
                  <a:t>: "Chương trình quảng cáo của Đài truyền hình tỉnh X kéo dài từ 20 đến 39 giây";</a:t>
                </a:r>
              </a:p>
              <a:p>
                <a:pPr algn="just">
                  <a:lnSpc>
                    <a:spcPct val="150000"/>
                  </a:lnSpc>
                </a:pPr>
                <a:r>
                  <a:rPr lang="vi-VN" sz="3600">
                    <a:solidFill>
                      <a:srgbClr val="000000"/>
                    </a:solidFill>
                  </a:rPr>
                  <a:t>b) </a:t>
                </a:r>
                <a14:m>
                  <m:oMath xmlns:m="http://schemas.openxmlformats.org/officeDocument/2006/math">
                    <m:r>
                      <a:rPr lang="vi-VN" sz="3600" i="1" smtClean="0">
                        <a:solidFill>
                          <a:srgbClr val="000000"/>
                        </a:solidFill>
                        <a:latin typeface="Cambria Math" panose="02040503050406030204" pitchFamily="18" charset="0"/>
                      </a:rPr>
                      <m:t>𝐹</m:t>
                    </m:r>
                  </m:oMath>
                </a14:m>
                <a:r>
                  <a:rPr lang="vi-VN" sz="3600">
                    <a:solidFill>
                      <a:srgbClr val="000000"/>
                    </a:solidFill>
                  </a:rPr>
                  <a:t>: "Chương trình quảng cáo của Đài truyền hình tỉnh X kéo dài trên 1 phút";</a:t>
                </a:r>
              </a:p>
              <a:p>
                <a:pPr algn="just">
                  <a:lnSpc>
                    <a:spcPct val="150000"/>
                  </a:lnSpc>
                </a:pPr>
                <a:r>
                  <a:rPr lang="vi-VN" sz="3600">
                    <a:solidFill>
                      <a:srgbClr val="000000"/>
                    </a:solidFill>
                  </a:rPr>
                  <a:t>c) </a:t>
                </a:r>
                <a14:m>
                  <m:oMath xmlns:m="http://schemas.openxmlformats.org/officeDocument/2006/math">
                    <m:r>
                      <a:rPr lang="vi-VN" sz="3600" i="1" smtClean="0">
                        <a:solidFill>
                          <a:srgbClr val="000000"/>
                        </a:solidFill>
                        <a:latin typeface="Cambria Math" panose="02040503050406030204" pitchFamily="18" charset="0"/>
                      </a:rPr>
                      <m:t>𝐺</m:t>
                    </m:r>
                  </m:oMath>
                </a14:m>
                <a:r>
                  <a:rPr lang="vi-VN" sz="3600">
                    <a:solidFill>
                      <a:srgbClr val="000000"/>
                    </a:solidFill>
                  </a:rPr>
                  <a:t>:" Chương trình quảng cáo của Đài truyền hình tỉnh X kéo dài trong khoảng từ </a:t>
                </a:r>
                <a:r>
                  <a:rPr lang="en-US" sz="3600" smtClean="0">
                    <a:solidFill>
                      <a:srgbClr val="000000"/>
                    </a:solidFill>
                  </a:rPr>
                  <a:t>  </a:t>
                </a:r>
                <a:r>
                  <a:rPr lang="vi-VN" sz="3600" smtClean="0">
                    <a:solidFill>
                      <a:srgbClr val="000000"/>
                    </a:solidFill>
                  </a:rPr>
                  <a:t>20 </a:t>
                </a:r>
                <a:r>
                  <a:rPr lang="vi-VN" sz="3600">
                    <a:solidFill>
                      <a:srgbClr val="000000"/>
                    </a:solidFill>
                  </a:rPr>
                  <a:t>đến 59 giây".</a:t>
                </a:r>
                <a:endParaRPr lang="vi-VN" sz="3600" b="0" i="0">
                  <a:solidFill>
                    <a:srgbClr val="000000"/>
                  </a:solidFill>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381000" y="5458309"/>
                <a:ext cx="17449800" cy="4257191"/>
              </a:xfrm>
              <a:prstGeom prst="rect">
                <a:avLst/>
              </a:prstGeom>
              <a:blipFill>
                <a:blip r:embed="rId5"/>
                <a:stretch>
                  <a:fillRect l="-1083" r="-1048" b="-1717"/>
                </a:stretch>
              </a:blipFill>
            </p:spPr>
            <p:txBody>
              <a:bodyPr/>
              <a:lstStyle/>
              <a:p>
                <a:r>
                  <a:rPr lang="en-US">
                    <a:noFill/>
                  </a:rPr>
                  <a:t> </a:t>
                </a:r>
              </a:p>
            </p:txBody>
          </p:sp>
        </mc:Fallback>
      </mc:AlternateContent>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Lst>
          </a:blip>
          <a:stretch>
            <a:fillRect/>
          </a:stretch>
        </p:blipFill>
        <p:spPr>
          <a:xfrm>
            <a:off x="3352800" y="2247900"/>
            <a:ext cx="11855458" cy="3094837"/>
          </a:xfrm>
          <a:prstGeom prst="rect">
            <a:avLst/>
          </a:prstGeom>
        </p:spPr>
      </p:pic>
      <p:pic>
        <p:nvPicPr>
          <p:cNvPr id="9" name="Picture 8"/>
          <p:cNvPicPr>
            <a:picLocks noChangeAspect="1"/>
          </p:cNvPicPr>
          <p:nvPr/>
        </p:nvPicPr>
        <p:blipFill>
          <a:blip r:embed="rId8"/>
          <a:stretch>
            <a:fillRect/>
          </a:stretch>
        </p:blipFill>
        <p:spPr>
          <a:xfrm rot="15763164">
            <a:off x="16022663" y="2628869"/>
            <a:ext cx="2334970" cy="2347163"/>
          </a:xfrm>
          <a:prstGeom prst="rect">
            <a:avLst/>
          </a:prstGeom>
        </p:spPr>
      </p:pic>
    </p:spTree>
    <p:extLst>
      <p:ext uri="{BB962C8B-B14F-4D97-AF65-F5344CB8AC3E}">
        <p14:creationId xmlns:p14="http://schemas.microsoft.com/office/powerpoint/2010/main" val="4090251119"/>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030002" y="161498"/>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6750792" y="8878149"/>
            <a:ext cx="775208" cy="760301"/>
          </a:xfrm>
          <a:prstGeom prst="rect">
            <a:avLst/>
          </a:prstGeom>
          <a:ln>
            <a:noFill/>
          </a:ln>
        </p:spPr>
      </p:pic>
      <p:pic>
        <p:nvPicPr>
          <p:cNvPr id="9" name="Picture 8"/>
          <p:cNvPicPr>
            <a:picLocks noChangeAspect="1"/>
          </p:cNvPicPr>
          <p:nvPr/>
        </p:nvPicPr>
        <p:blipFill>
          <a:blip r:embed="rId4"/>
          <a:stretch>
            <a:fillRect/>
          </a:stretch>
        </p:blipFill>
        <p:spPr>
          <a:xfrm rot="13809528">
            <a:off x="15873981" y="-19538"/>
            <a:ext cx="2334970" cy="2347163"/>
          </a:xfrm>
          <a:prstGeom prst="rect">
            <a:avLst/>
          </a:prstGeom>
        </p:spPr>
      </p:pic>
      <p:sp>
        <p:nvSpPr>
          <p:cNvPr id="11" name="Rectangle 10"/>
          <p:cNvSpPr/>
          <p:nvPr/>
        </p:nvSpPr>
        <p:spPr>
          <a:xfrm>
            <a:off x="2057400" y="891564"/>
            <a:ext cx="129554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4000" b="1" i="1" u="sng" strike="noStrike" kern="1200" cap="none" spc="0" normalizeH="0" baseline="0" noProof="0" smtClean="0">
                <a:ln>
                  <a:noFill/>
                </a:ln>
                <a:solidFill>
                  <a:srgbClr val="C00000"/>
                </a:solidFill>
                <a:effectLst/>
                <a:uLnTx/>
                <a:uFillTx/>
                <a:latin typeface="Calibri"/>
                <a:ea typeface="+mn-ea"/>
                <a:cs typeface="Arial" panose="020B0604020202020204" pitchFamily="34" charset="0"/>
              </a:rPr>
              <a:t>:</a:t>
            </a:r>
            <a:endParaRPr kumimoji="0" lang="en-US" sz="4000" b="1" i="1" u="sng" strike="noStrike" kern="1200" cap="none" spc="0" normalizeH="0" baseline="0" noProof="0">
              <a:ln>
                <a:noFill/>
              </a:ln>
              <a:solidFill>
                <a:srgbClr val="C00000"/>
              </a:solidFill>
              <a:effectLst/>
              <a:uLnTx/>
              <a:uFillTx/>
              <a:latin typeface="Calibri"/>
              <a:ea typeface="+mn-ea"/>
              <a:cs typeface="Arial" panose="020B0604020202020204" pitchFamily="34" charset="0"/>
            </a:endParaRPr>
          </a:p>
        </p:txBody>
      </p:sp>
      <p:grpSp>
        <p:nvGrpSpPr>
          <p:cNvPr id="10" name="Group 9"/>
          <p:cNvGrpSpPr/>
          <p:nvPr/>
        </p:nvGrpSpPr>
        <p:grpSpPr>
          <a:xfrm>
            <a:off x="2057400" y="1904250"/>
            <a:ext cx="11248187" cy="1865511"/>
            <a:chOff x="1417572" y="1562895"/>
            <a:chExt cx="11248187" cy="1865511"/>
          </a:xfrm>
        </p:grpSpPr>
        <mc:AlternateContent xmlns:mc="http://schemas.openxmlformats.org/markup-compatibility/2006" xmlns:a14="http://schemas.microsoft.com/office/drawing/2010/main">
          <mc:Choice Requires="a14">
            <p:sp>
              <p:nvSpPr>
                <p:cNvPr id="7" name="Rectangle 6"/>
                <p:cNvSpPr/>
                <p:nvPr/>
              </p:nvSpPr>
              <p:spPr>
                <a:xfrm>
                  <a:off x="1417572" y="2109253"/>
                  <a:ext cx="11248187" cy="1015663"/>
                </a:xfrm>
                <a:prstGeom prst="rect">
                  <a:avLst/>
                </a:prstGeom>
              </p:spPr>
              <p:txBody>
                <a:bodyPr wrap="square">
                  <a:spAutoFit/>
                </a:bodyPr>
                <a:lstStyle/>
                <a:p>
                  <a:pPr algn="just">
                    <a:lnSpc>
                      <a:spcPct val="150000"/>
                    </a:lnSpc>
                    <a:spcBef>
                      <a:spcPts val="300"/>
                    </a:spcBef>
                    <a:spcAft>
                      <a:spcPts val="300"/>
                    </a:spcAft>
                  </a:pPr>
                  <a:r>
                    <a:rPr lang="vi-VN" sz="4000" smtClean="0">
                      <a:latin typeface="Arial" panose="020B0604020202020204" pitchFamily="34" charset="0"/>
                      <a:ea typeface="Calibri" panose="020F0502020204030204" pitchFamily="34" charset="0"/>
                      <a:cs typeface="Arial" panose="020B0604020202020204" pitchFamily="34" charset="0"/>
                    </a:rPr>
                    <a:t>a) Xác </a:t>
                  </a:r>
                  <a:r>
                    <a:rPr lang="vi-VN" sz="4000">
                      <a:latin typeface="Arial" panose="020B0604020202020204" pitchFamily="34" charset="0"/>
                      <a:ea typeface="Calibri" panose="020F0502020204030204" pitchFamily="34" charset="0"/>
                      <a:cs typeface="Arial" panose="020B0604020202020204" pitchFamily="34" charset="0"/>
                    </a:rPr>
                    <a:t>suất thực nghiệm của biến cố </a:t>
                  </a:r>
                  <a14:m>
                    <m:oMath xmlns:m="http://schemas.openxmlformats.org/officeDocument/2006/math">
                      <m:r>
                        <a:rPr lang="vi-VN" sz="4000" i="1" smtClean="0">
                          <a:effectLst/>
                          <a:latin typeface="Cambria Math" panose="02040503050406030204" pitchFamily="18" charset="0"/>
                          <a:ea typeface="Calibri" panose="020F0502020204030204" pitchFamily="34" charset="0"/>
                          <a:cs typeface="Arial" panose="020B0604020202020204" pitchFamily="34" charset="0"/>
                        </a:rPr>
                        <m:t>𝐸</m:t>
                      </m:r>
                    </m:oMath>
                  </a14:m>
                  <a:r>
                    <a:rPr lang="vi-VN" sz="4000" i="1">
                      <a:effectLst/>
                      <a:latin typeface="Arial" panose="020B0604020202020204" pitchFamily="34" charset="0"/>
                      <a:ea typeface="Calibri" panose="020F0502020204030204" pitchFamily="34" charset="0"/>
                      <a:cs typeface="Arial" panose="020B0604020202020204" pitchFamily="34" charset="0"/>
                    </a:rPr>
                    <a:t> </a:t>
                  </a:r>
                  <a:r>
                    <a:rPr lang="vi-VN" sz="4000">
                      <a:effectLst/>
                      <a:latin typeface="Arial" panose="020B0604020202020204" pitchFamily="34" charset="0"/>
                      <a:ea typeface="Calibri" panose="020F0502020204030204" pitchFamily="34" charset="0"/>
                      <a:cs typeface="Arial" panose="020B0604020202020204" pitchFamily="34" charset="0"/>
                    </a:rPr>
                    <a:t>là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17572" y="2109253"/>
                  <a:ext cx="11248187" cy="1015663"/>
                </a:xfrm>
                <a:prstGeom prst="rect">
                  <a:avLst/>
                </a:prstGeom>
                <a:blipFill>
                  <a:blip r:embed="rId5"/>
                  <a:stretch>
                    <a:fillRect l="-195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0912642" y="1562895"/>
                  <a:ext cx="1086067" cy="1865511"/>
                </a:xfrm>
                <a:prstGeom prst="rect">
                  <a:avLst/>
                </a:prstGeom>
              </p:spPr>
              <p:txBody>
                <a:bodyPr wrap="none">
                  <a:spAutoFit/>
                </a:bodyPr>
                <a:lstStyle/>
                <a:p>
                  <a:pPr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38</m:t>
                            </m:r>
                          </m:num>
                          <m:den>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78</m:t>
                            </m:r>
                          </m:den>
                        </m:f>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912642" y="1562895"/>
                  <a:ext cx="1086067" cy="1865511"/>
                </a:xfrm>
                <a:prstGeom prst="rect">
                  <a:avLst/>
                </a:prstGeom>
                <a:blipFill>
                  <a:blip r:embed="rId6"/>
                  <a:stretch>
                    <a:fillRect/>
                  </a:stretch>
                </a:blipFill>
              </p:spPr>
              <p:txBody>
                <a:bodyPr/>
                <a:lstStyle/>
                <a:p>
                  <a:r>
                    <a:rPr lang="en-US">
                      <a:noFill/>
                    </a:rPr>
                    <a:t> </a:t>
                  </a:r>
                </a:p>
              </p:txBody>
            </p:sp>
          </mc:Fallback>
        </mc:AlternateContent>
      </p:grpSp>
      <p:grpSp>
        <p:nvGrpSpPr>
          <p:cNvPr id="15" name="Group 14"/>
          <p:cNvGrpSpPr/>
          <p:nvPr/>
        </p:nvGrpSpPr>
        <p:grpSpPr>
          <a:xfrm>
            <a:off x="2061254" y="3875314"/>
            <a:ext cx="11099791" cy="1862048"/>
            <a:chOff x="2540008" y="3787795"/>
            <a:chExt cx="11099791" cy="1862048"/>
          </a:xfrm>
        </p:grpSpPr>
        <mc:AlternateContent xmlns:mc="http://schemas.openxmlformats.org/markup-compatibility/2006" xmlns:a14="http://schemas.microsoft.com/office/drawing/2010/main">
          <mc:Choice Requires="a14">
            <p:sp>
              <p:nvSpPr>
                <p:cNvPr id="13" name="Rectangle 12"/>
                <p:cNvSpPr/>
                <p:nvPr/>
              </p:nvSpPr>
              <p:spPr>
                <a:xfrm>
                  <a:off x="2540008" y="4318480"/>
                  <a:ext cx="11099791" cy="1015663"/>
                </a:xfrm>
                <a:prstGeom prst="rect">
                  <a:avLst/>
                </a:prstGeom>
              </p:spPr>
              <p:txBody>
                <a:bodyPr wrap="square">
                  <a:spAutoFit/>
                </a:bodyPr>
                <a:lstStyle/>
                <a:p>
                  <a:pPr lvl="0" algn="just">
                    <a:lnSpc>
                      <a:spcPct val="150000"/>
                    </a:lnSpc>
                    <a:spcBef>
                      <a:spcPts val="300"/>
                    </a:spcBef>
                    <a:spcAft>
                      <a:spcPts val="300"/>
                    </a:spcAft>
                  </a:pPr>
                  <a:r>
                    <a:rPr lang="vi-VN" sz="4000">
                      <a:solidFill>
                        <a:prstClr val="black"/>
                      </a:solidFill>
                      <a:ea typeface="Calibri" panose="020F0502020204030204" pitchFamily="34" charset="0"/>
                      <a:cs typeface="Arial" panose="020B0604020202020204" pitchFamily="34" charset="0"/>
                    </a:rPr>
                    <a:t>b) Xác suất thực nghiệm của biến cố </a:t>
                  </a:r>
                  <a14:m>
                    <m:oMath xmlns:m="http://schemas.openxmlformats.org/officeDocument/2006/math">
                      <m:r>
                        <a:rPr lang="vi-VN"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𝐹</m:t>
                      </m:r>
                    </m:oMath>
                  </a14:m>
                  <a:r>
                    <a:rPr lang="vi-VN" sz="4000" i="1">
                      <a:solidFill>
                        <a:prstClr val="black"/>
                      </a:solidFill>
                      <a:ea typeface="Calibri" panose="020F0502020204030204" pitchFamily="34" charset="0"/>
                      <a:cs typeface="Arial" panose="020B0604020202020204" pitchFamily="34" charset="0"/>
                    </a:rPr>
                    <a:t> </a:t>
                  </a:r>
                  <a:r>
                    <a:rPr lang="vi-VN" sz="4000" smtClean="0">
                      <a:solidFill>
                        <a:prstClr val="black"/>
                      </a:solidFill>
                      <a:ea typeface="Calibri" panose="020F0502020204030204" pitchFamily="34" charset="0"/>
                      <a:cs typeface="Arial" panose="020B0604020202020204" pitchFamily="34" charset="0"/>
                    </a:rPr>
                    <a:t>là</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540008" y="4318480"/>
                  <a:ext cx="11099791" cy="1015663"/>
                </a:xfrm>
                <a:prstGeom prst="rect">
                  <a:avLst/>
                </a:prstGeom>
                <a:blipFill>
                  <a:blip r:embed="rId7"/>
                  <a:stretch>
                    <a:fillRect l="-1922"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035078" y="3787795"/>
                  <a:ext cx="1086067" cy="1862048"/>
                </a:xfrm>
                <a:prstGeom prst="rect">
                  <a:avLst/>
                </a:prstGeom>
              </p:spPr>
              <p:txBody>
                <a:bodyPr wrap="none">
                  <a:spAutoFit/>
                </a:bodyPr>
                <a:lstStyle/>
                <a:p>
                  <a:pPr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78</m:t>
                            </m:r>
                          </m:den>
                        </m:f>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035078" y="3787795"/>
                  <a:ext cx="1086067" cy="1862048"/>
                </a:xfrm>
                <a:prstGeom prst="rect">
                  <a:avLst/>
                </a:prstGeom>
                <a:blipFill>
                  <a:blip r:embed="rId8"/>
                  <a:stretch>
                    <a:fillRect/>
                  </a:stretch>
                </a:blipFill>
              </p:spPr>
              <p:txBody>
                <a:bodyPr/>
                <a:lstStyle/>
                <a:p>
                  <a:r>
                    <a:rPr lang="en-US">
                      <a:noFill/>
                    </a:rPr>
                    <a:t> </a:t>
                  </a:r>
                </a:p>
              </p:txBody>
            </p:sp>
          </mc:Fallback>
        </mc:AlternateContent>
      </p:grpSp>
      <p:grpSp>
        <p:nvGrpSpPr>
          <p:cNvPr id="19" name="Group 18"/>
          <p:cNvGrpSpPr/>
          <p:nvPr/>
        </p:nvGrpSpPr>
        <p:grpSpPr>
          <a:xfrm>
            <a:off x="2057400" y="6057900"/>
            <a:ext cx="13480739" cy="1884298"/>
            <a:chOff x="2540008" y="5855551"/>
            <a:chExt cx="13480739" cy="1884298"/>
          </a:xfrm>
        </p:grpSpPr>
        <mc:AlternateContent xmlns:mc="http://schemas.openxmlformats.org/markup-compatibility/2006" xmlns:a14="http://schemas.microsoft.com/office/drawing/2010/main">
          <mc:Choice Requires="a14">
            <p:sp>
              <p:nvSpPr>
                <p:cNvPr id="6" name="Rectangle 5"/>
                <p:cNvSpPr/>
                <p:nvPr/>
              </p:nvSpPr>
              <p:spPr>
                <a:xfrm>
                  <a:off x="11555645" y="5855551"/>
                  <a:ext cx="4465102" cy="1884298"/>
                </a:xfrm>
                <a:prstGeom prst="rect">
                  <a:avLst/>
                </a:prstGeom>
              </p:spPr>
              <p:txBody>
                <a:bodyPr wrap="square">
                  <a:spAutoFit/>
                </a:bodyPr>
                <a:lstStyle/>
                <a:p>
                  <a:pPr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38+19</m:t>
                            </m:r>
                          </m:num>
                          <m:den>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78</m:t>
                            </m:r>
                          </m:den>
                        </m:f>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57</m:t>
                            </m:r>
                          </m:num>
                          <m:den>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78</m:t>
                            </m:r>
                          </m:den>
                        </m:f>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1555645" y="5855551"/>
                  <a:ext cx="4465102" cy="188429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540008" y="6596872"/>
                  <a:ext cx="10337791" cy="707886"/>
                </a:xfrm>
                <a:prstGeom prst="rect">
                  <a:avLst/>
                </a:prstGeom>
              </p:spPr>
              <p:txBody>
                <a:bodyPr wrap="square">
                  <a:spAutoFit/>
                </a:bodyPr>
                <a:lstStyle/>
                <a:p>
                  <a:r>
                    <a:rPr lang="vi-VN" sz="4000">
                      <a:solidFill>
                        <a:prstClr val="black"/>
                      </a:solidFill>
                      <a:ea typeface="Calibri" panose="020F0502020204030204" pitchFamily="34" charset="0"/>
                      <a:cs typeface="Arial" panose="020B0604020202020204" pitchFamily="34" charset="0"/>
                    </a:rPr>
                    <a:t>c) Xác suất thực nghiệm của biến cố </a:t>
                  </a:r>
                  <a14:m>
                    <m:oMath xmlns:m="http://schemas.openxmlformats.org/officeDocument/2006/math">
                      <m:r>
                        <a:rPr lang="vi-VN"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𝐺</m:t>
                      </m:r>
                    </m:oMath>
                  </a14:m>
                  <a:r>
                    <a:rPr lang="vi-VN" sz="4000" i="1">
                      <a:solidFill>
                        <a:prstClr val="black"/>
                      </a:solidFill>
                      <a:ea typeface="Calibri" panose="020F0502020204030204" pitchFamily="34" charset="0"/>
                      <a:cs typeface="Arial" panose="020B0604020202020204" pitchFamily="34" charset="0"/>
                    </a:rPr>
                    <a:t> </a:t>
                  </a:r>
                  <a:r>
                    <a:rPr lang="vi-VN" sz="4000">
                      <a:solidFill>
                        <a:prstClr val="black"/>
                      </a:solidFill>
                      <a:ea typeface="Calibri" panose="020F0502020204030204" pitchFamily="34" charset="0"/>
                      <a:cs typeface="Arial" panose="020B0604020202020204" pitchFamily="34" charset="0"/>
                    </a:rPr>
                    <a:t>là </a:t>
                  </a:r>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2540008" y="6596872"/>
                  <a:ext cx="10337791" cy="707886"/>
                </a:xfrm>
                <a:prstGeom prst="rect">
                  <a:avLst/>
                </a:prstGeom>
                <a:blipFill>
                  <a:blip r:embed="rId10"/>
                  <a:stretch>
                    <a:fillRect l="-2124" t="-17241" b="-34483"/>
                  </a:stretch>
                </a:blipFill>
              </p:spPr>
              <p:txBody>
                <a:bodyPr/>
                <a:lstStyle/>
                <a:p>
                  <a:r>
                    <a:rPr lang="en-US">
                      <a:noFill/>
                    </a:rPr>
                    <a:t> </a:t>
                  </a:r>
                </a:p>
              </p:txBody>
            </p:sp>
          </mc:Fallback>
        </mc:AlternateContent>
      </p:grpSp>
    </p:spTree>
    <p:extLst>
      <p:ext uri="{BB962C8B-B14F-4D97-AF65-F5344CB8AC3E}">
        <p14:creationId xmlns:p14="http://schemas.microsoft.com/office/powerpoint/2010/main" val="96916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0" y="-114300"/>
            <a:ext cx="165354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1844011" y="1872740"/>
            <a:ext cx="14599117" cy="2675541"/>
          </a:xfrm>
          <a:prstGeom prst="rect">
            <a:avLst/>
          </a:prstGeom>
        </p:spPr>
        <p:txBody>
          <a:bodyPr wrap="square">
            <a:spAutoFit/>
          </a:bodyPr>
          <a:lstStyle/>
          <a:p>
            <a:pPr marL="0" marR="0" lvl="0" indent="0" algn="ctr" defTabSz="914400" rtl="0" eaLnBrk="1" fontAlgn="auto" latinLnBrk="0" hangingPunct="1">
              <a:lnSpc>
                <a:spcPct val="175000"/>
              </a:lnSpc>
              <a:spcBef>
                <a:spcPts val="300"/>
              </a:spcBef>
              <a:spcAft>
                <a:spcPts val="300"/>
              </a:spcAft>
              <a:buClrTx/>
              <a:buSzTx/>
              <a:buFontTx/>
              <a:buNone/>
              <a:tabLst/>
              <a:defRPr/>
            </a:pPr>
            <a:r>
              <a:rPr kumimoji="0" lang="en-US" sz="110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11000" b="1" i="0" u="none" strike="noStrike" kern="1200" cap="none" spc="0" normalizeH="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11000" b="0" i="0" u="none" strike="noStrike" kern="1200" cap="none" spc="0" normalizeH="0" baseline="0" noProof="0">
              <a:ln>
                <a:noFill/>
              </a:ln>
              <a:solidFill>
                <a:srgbClr val="1F497D"/>
              </a:solidFill>
              <a:effectLst/>
              <a:uLnTx/>
              <a:uFillTx/>
              <a:latin typeface="Calibri"/>
              <a:ea typeface="Arial" panose="020B0604020202020204" pitchFamily="34"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rot="19841600">
            <a:off x="608404" y="616900"/>
            <a:ext cx="2218262" cy="1820520"/>
          </a:xfrm>
          <a:prstGeom prst="rect">
            <a:avLst/>
          </a:prstGeom>
        </p:spPr>
      </p:pic>
      <p:pic>
        <p:nvPicPr>
          <p:cNvPr id="5" name="Picture 4"/>
          <p:cNvPicPr>
            <a:picLocks noChangeAspect="1"/>
          </p:cNvPicPr>
          <p:nvPr/>
        </p:nvPicPr>
        <p:blipFill>
          <a:blip r:embed="rId5"/>
          <a:stretch>
            <a:fillRect/>
          </a:stretch>
        </p:blipFill>
        <p:spPr>
          <a:xfrm>
            <a:off x="11887200" y="5143500"/>
            <a:ext cx="4976438" cy="5153759"/>
          </a:xfrm>
          <a:prstGeom prst="rect">
            <a:avLst/>
          </a:prstGeom>
        </p:spPr>
      </p:pic>
    </p:spTree>
    <p:extLst>
      <p:ext uri="{BB962C8B-B14F-4D97-AF65-F5344CB8AC3E}">
        <p14:creationId xmlns:p14="http://schemas.microsoft.com/office/powerpoint/2010/main" val="1788825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7251402" y="-4693244"/>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6971495" y="3497375"/>
            <a:ext cx="559814" cy="549049"/>
          </a:xfrm>
          <a:prstGeom prst="rect">
            <a:avLst/>
          </a:prstGeom>
          <a:ln>
            <a:noFill/>
          </a:ln>
        </p:spPr>
      </p:pic>
      <p:sp>
        <p:nvSpPr>
          <p:cNvPr id="12" name="Rectangle 11"/>
          <p:cNvSpPr/>
          <p:nvPr/>
        </p:nvSpPr>
        <p:spPr>
          <a:xfrm>
            <a:off x="261492" y="38100"/>
            <a:ext cx="16666695" cy="1844416"/>
          </a:xfrm>
          <a:prstGeom prst="rect">
            <a:avLst/>
          </a:prstGeom>
        </p:spPr>
        <p:txBody>
          <a:bodyPr wrap="square">
            <a:spAutoFit/>
          </a:bodyPr>
          <a:lstStyle/>
          <a:p>
            <a:pPr algn="just">
              <a:lnSpc>
                <a:spcPct val="165000"/>
              </a:lnSpc>
            </a:pPr>
            <a:r>
              <a:rPr lang="vi-VN" sz="3700" b="1" smtClean="0">
                <a:solidFill>
                  <a:schemeClr val="tx2"/>
                </a:solidFill>
                <a:latin typeface="Arial" panose="020B0604020202020204" pitchFamily="34" charset="0"/>
                <a:cs typeface="Arial" panose="020B0604020202020204" pitchFamily="34" charset="0"/>
              </a:rPr>
              <a:t>Bài </a:t>
            </a:r>
            <a:r>
              <a:rPr lang="en-US" sz="3700" b="1" smtClean="0">
                <a:solidFill>
                  <a:schemeClr val="tx2"/>
                </a:solidFill>
                <a:latin typeface="Arial" panose="020B0604020202020204" pitchFamily="34" charset="0"/>
                <a:cs typeface="Arial" panose="020B0604020202020204" pitchFamily="34" charset="0"/>
              </a:rPr>
              <a:t>8.11</a:t>
            </a:r>
            <a:r>
              <a:rPr lang="vi-VN" sz="3700" b="1" smtClean="0">
                <a:solidFill>
                  <a:schemeClr val="tx2"/>
                </a:solidFill>
                <a:latin typeface="Arial" panose="020B0604020202020204" pitchFamily="34" charset="0"/>
                <a:cs typeface="Arial" panose="020B0604020202020204" pitchFamily="34" charset="0"/>
              </a:rPr>
              <a:t> </a:t>
            </a:r>
            <a:r>
              <a:rPr lang="vi-VN" sz="3700" b="1">
                <a:solidFill>
                  <a:schemeClr val="tx2"/>
                </a:solidFill>
                <a:latin typeface="Arial" panose="020B0604020202020204" pitchFamily="34" charset="0"/>
                <a:cs typeface="Arial" panose="020B0604020202020204" pitchFamily="34" charset="0"/>
              </a:rPr>
              <a:t>(</a:t>
            </a:r>
            <a:r>
              <a:rPr lang="vi-VN" sz="3700" b="1" smtClean="0">
                <a:solidFill>
                  <a:schemeClr val="tx2"/>
                </a:solidFill>
                <a:latin typeface="Arial" panose="020B0604020202020204" pitchFamily="34" charset="0"/>
                <a:cs typeface="Arial" panose="020B0604020202020204" pitchFamily="34" charset="0"/>
              </a:rPr>
              <a:t>SGK-tr.</a:t>
            </a:r>
            <a:r>
              <a:rPr lang="en-US" sz="3700" b="1" smtClean="0">
                <a:solidFill>
                  <a:schemeClr val="tx2"/>
                </a:solidFill>
                <a:latin typeface="Arial" panose="020B0604020202020204" pitchFamily="34" charset="0"/>
                <a:cs typeface="Arial" panose="020B0604020202020204" pitchFamily="34" charset="0"/>
              </a:rPr>
              <a:t>72</a:t>
            </a:r>
            <a:r>
              <a:rPr lang="vi-VN" sz="3700" b="1" smtClean="0">
                <a:solidFill>
                  <a:schemeClr val="tx2"/>
                </a:solidFill>
                <a:latin typeface="Arial" panose="020B0604020202020204" pitchFamily="34" charset="0"/>
                <a:cs typeface="Arial" panose="020B0604020202020204" pitchFamily="34" charset="0"/>
              </a:rPr>
              <a:t>) </a:t>
            </a:r>
            <a:r>
              <a:rPr lang="vi-VN" sz="3700">
                <a:solidFill>
                  <a:prstClr val="black"/>
                </a:solidFill>
                <a:cs typeface="Arial" panose="020B0604020202020204" pitchFamily="34" charset="0"/>
              </a:rPr>
              <a:t>Thống kê về số ca nhiễm bệnh và số ca tử vong của bệnh SARS và bệnh EBOLA được kết quả như sau</a:t>
            </a:r>
            <a:r>
              <a:rPr lang="vi-VN" sz="3700" smtClean="0">
                <a:solidFill>
                  <a:prstClr val="black"/>
                </a:solidFill>
                <a:cs typeface="Arial" panose="020B0604020202020204" pitchFamily="34" charset="0"/>
              </a:rPr>
              <a:t>:</a:t>
            </a:r>
            <a:endParaRPr lang="vi-VN" sz="3700">
              <a:solidFill>
                <a:prstClr val="black"/>
              </a:solidFill>
              <a:cs typeface="Arial" panose="020B0604020202020204" pitchFamily="34" charset="0"/>
            </a:endParaRPr>
          </a:p>
        </p:txBody>
      </p:sp>
      <p:sp>
        <p:nvSpPr>
          <p:cNvPr id="5" name="Rectangle 4"/>
          <p:cNvSpPr/>
          <p:nvPr/>
        </p:nvSpPr>
        <p:spPr>
          <a:xfrm>
            <a:off x="261493" y="4577955"/>
            <a:ext cx="16666695" cy="1708545"/>
          </a:xfrm>
          <a:prstGeom prst="rect">
            <a:avLst/>
          </a:prstGeom>
        </p:spPr>
        <p:txBody>
          <a:bodyPr wrap="square">
            <a:spAutoFit/>
          </a:bodyPr>
          <a:lstStyle/>
          <a:p>
            <a:pPr algn="just">
              <a:lnSpc>
                <a:spcPct val="150000"/>
              </a:lnSpc>
            </a:pPr>
            <a:r>
              <a:rPr lang="vi-VN" sz="3700">
                <a:solidFill>
                  <a:srgbClr val="000000"/>
                </a:solidFill>
              </a:rPr>
              <a:t>Căn cứ vào bảng thống kê trên, hãy ước lượng xác suất một người tử vong khi nhiễm bệnh SARS, bệnh EBOLA.</a:t>
            </a:r>
            <a:endParaRPr lang="en-US" sz="3700"/>
          </a:p>
        </p:txBody>
      </p:sp>
      <p:graphicFrame>
        <p:nvGraphicFramePr>
          <p:cNvPr id="8" name="Table 7"/>
          <p:cNvGraphicFramePr>
            <a:graphicFrameLocks noGrp="1"/>
          </p:cNvGraphicFramePr>
          <p:nvPr>
            <p:extLst>
              <p:ext uri="{D42A27DB-BD31-4B8C-83A1-F6EECF244321}">
                <p14:modId xmlns:p14="http://schemas.microsoft.com/office/powerpoint/2010/main" val="3831002909"/>
              </p:ext>
            </p:extLst>
          </p:nvPr>
        </p:nvGraphicFramePr>
        <p:xfrm>
          <a:off x="1894444" y="2308779"/>
          <a:ext cx="13487400" cy="2072721"/>
        </p:xfrm>
        <a:graphic>
          <a:graphicData uri="http://schemas.openxmlformats.org/drawingml/2006/table">
            <a:tbl>
              <a:tblPr firstRow="1" bandRow="1">
                <a:tableStyleId>{5C22544A-7EE6-4342-B048-85BDC9FD1C3A}</a:tableStyleId>
              </a:tblPr>
              <a:tblGrid>
                <a:gridCol w="5806442">
                  <a:extLst>
                    <a:ext uri="{9D8B030D-6E8A-4147-A177-3AD203B41FA5}">
                      <a16:colId xmlns:a16="http://schemas.microsoft.com/office/drawing/2014/main" val="2041651751"/>
                    </a:ext>
                  </a:extLst>
                </a:gridCol>
                <a:gridCol w="3840479">
                  <a:extLst>
                    <a:ext uri="{9D8B030D-6E8A-4147-A177-3AD203B41FA5}">
                      <a16:colId xmlns:a16="http://schemas.microsoft.com/office/drawing/2014/main" val="4088103080"/>
                    </a:ext>
                  </a:extLst>
                </a:gridCol>
                <a:gridCol w="3840479">
                  <a:extLst>
                    <a:ext uri="{9D8B030D-6E8A-4147-A177-3AD203B41FA5}">
                      <a16:colId xmlns:a16="http://schemas.microsoft.com/office/drawing/2014/main" val="2470492543"/>
                    </a:ext>
                  </a:extLst>
                </a:gridCol>
              </a:tblGrid>
              <a:tr h="690907">
                <a:tc>
                  <a:txBody>
                    <a:bodyPr/>
                    <a:lstStyle/>
                    <a:p>
                      <a:pPr algn="ctr"/>
                      <a:r>
                        <a:rPr lang="en-US" sz="3500" b="0" smtClean="0">
                          <a:solidFill>
                            <a:schemeClr val="tx1"/>
                          </a:solidFill>
                          <a:latin typeface="Arial" panose="020B0604020202020204" pitchFamily="34" charset="0"/>
                          <a:cs typeface="Arial" panose="020B0604020202020204" pitchFamily="34" charset="0"/>
                        </a:rPr>
                        <a:t>Bệnh</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Số</a:t>
                      </a:r>
                      <a:r>
                        <a:rPr lang="en-US" sz="3500" b="0" baseline="0" smtClean="0">
                          <a:solidFill>
                            <a:schemeClr val="tx1"/>
                          </a:solidFill>
                          <a:latin typeface="Arial" panose="020B0604020202020204" pitchFamily="34" charset="0"/>
                          <a:cs typeface="Arial" panose="020B0604020202020204" pitchFamily="34" charset="0"/>
                        </a:rPr>
                        <a:t> người nhiễm</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Số</a:t>
                      </a:r>
                      <a:r>
                        <a:rPr lang="en-US" sz="3500" b="0" baseline="0" smtClean="0">
                          <a:solidFill>
                            <a:schemeClr val="tx1"/>
                          </a:solidFill>
                          <a:latin typeface="Arial" panose="020B0604020202020204" pitchFamily="34" charset="0"/>
                          <a:cs typeface="Arial" panose="020B0604020202020204" pitchFamily="34" charset="0"/>
                        </a:rPr>
                        <a:t> người tử vong</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827051"/>
                  </a:ext>
                </a:extLst>
              </a:tr>
              <a:tr h="690907">
                <a:tc>
                  <a:txBody>
                    <a:bodyPr/>
                    <a:lstStyle/>
                    <a:p>
                      <a:pPr algn="ctr"/>
                      <a:r>
                        <a:rPr kumimoji="0" lang="vi-VN"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SARS</a:t>
                      </a:r>
                      <a:r>
                        <a:rPr kumimoji="0" lang="en-US"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(11-2002 đến 7-2003)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8 437</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813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4188386"/>
                  </a:ext>
                </a:extLst>
              </a:tr>
              <a:tr h="690907">
                <a:tc>
                  <a:txBody>
                    <a:bodyPr/>
                    <a:lstStyle/>
                    <a:p>
                      <a:pPr algn="ctr"/>
                      <a:r>
                        <a:rPr kumimoji="0" lang="vi-VN"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EBOLA</a:t>
                      </a:r>
                      <a:r>
                        <a:rPr kumimoji="0" lang="en-US"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(2014-2016)</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34 453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15 158</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2835561"/>
                  </a:ext>
                </a:extLst>
              </a:tr>
            </a:tbl>
          </a:graphicData>
        </a:graphic>
      </p:graphicFrame>
      <mc:AlternateContent xmlns:mc="http://schemas.openxmlformats.org/markup-compatibility/2006">
        <mc:Choice xmlns:a14="http://schemas.microsoft.com/office/drawing/2010/main" Requires="a14">
          <p:sp>
            <p:nvSpPr>
              <p:cNvPr id="9" name="Rectangle 8"/>
              <p:cNvSpPr/>
              <p:nvPr/>
            </p:nvSpPr>
            <p:spPr>
              <a:xfrm>
                <a:off x="1923763" y="7505700"/>
                <a:ext cx="13487400" cy="2627964"/>
              </a:xfrm>
              <a:prstGeom prst="rect">
                <a:avLst/>
              </a:prstGeom>
            </p:spPr>
            <p:txBody>
              <a:bodyPr wrap="square">
                <a:spAutoFit/>
              </a:bodyPr>
              <a:lstStyle/>
              <a:p>
                <a:pPr algn="just">
                  <a:lnSpc>
                    <a:spcPct val="150000"/>
                  </a:lnSpc>
                  <a:spcBef>
                    <a:spcPts val="300"/>
                  </a:spcBef>
                  <a:spcAft>
                    <a:spcPts val="300"/>
                  </a:spcAft>
                </a:pPr>
                <a:r>
                  <a:rPr lang="vi-VN" sz="3700">
                    <a:ea typeface="Calibri" panose="020F0502020204030204" pitchFamily="34" charset="0"/>
                    <a:cs typeface="Times New Roman" panose="02020603050405020304" pitchFamily="18" charset="0"/>
                  </a:rPr>
                  <a:t>Ước lượng xác suất một người tử vong khi nhiễm bệnh SARS:</a:t>
                </a:r>
                <a:r>
                  <a:rPr lang="en-US" sz="3700" smtClean="0">
                    <a:ea typeface="Calibri" panose="020F0502020204030204" pitchFamily="34" charset="0"/>
                    <a:cs typeface="Times New Roman" panose="02020603050405020304" pitchFamily="18" charset="0"/>
                  </a:rPr>
                  <a:t> </a:t>
                </a:r>
                <a:endParaRPr lang="en-US" sz="3700" i="1" smtClean="0">
                  <a:effectLs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3700" i="1">
                          <a:effectLst/>
                          <a:ea typeface="Calibri" panose="020F0502020204030204" pitchFamily="34" charset="0"/>
                          <a:cs typeface="Times New Roman" panose="02020603050405020304" pitchFamily="18" charset="0"/>
                        </a:rPr>
                        <m:t>𝑃</m:t>
                      </m:r>
                      <m:r>
                        <a:rPr lang="vi-VN" sz="3700" i="1">
                          <a:effectLst/>
                          <a:ea typeface="Calibri" panose="020F0502020204030204" pitchFamily="34" charset="0"/>
                          <a:cs typeface="Times New Roman" panose="02020603050405020304" pitchFamily="18" charset="0"/>
                        </a:rPr>
                        <m:t>≈</m:t>
                      </m:r>
                      <m:f>
                        <m:fPr>
                          <m:ctrlPr>
                            <a:rPr lang="en-US" sz="3700" i="1">
                              <a:effectLst/>
                              <a:ea typeface="Calibri" panose="020F0502020204030204" pitchFamily="34" charset="0"/>
                              <a:cs typeface="Times New Roman" panose="02020603050405020304" pitchFamily="18" charset="0"/>
                            </a:rPr>
                          </m:ctrlPr>
                        </m:fPr>
                        <m:num>
                          <m:r>
                            <a:rPr lang="vi-VN" sz="3700" i="1">
                              <a:effectLst/>
                              <a:ea typeface="Calibri" panose="020F0502020204030204" pitchFamily="34" charset="0"/>
                              <a:cs typeface="Times New Roman" panose="02020603050405020304" pitchFamily="18" charset="0"/>
                            </a:rPr>
                            <m:t>813</m:t>
                          </m:r>
                        </m:num>
                        <m:den>
                          <m:r>
                            <a:rPr lang="vi-VN" sz="3700" i="1">
                              <a:effectLst/>
                              <a:ea typeface="Calibri" panose="020F0502020204030204" pitchFamily="34" charset="0"/>
                              <a:cs typeface="Times New Roman" panose="02020603050405020304" pitchFamily="18" charset="0"/>
                            </a:rPr>
                            <m:t>8437</m:t>
                          </m:r>
                        </m:den>
                      </m:f>
                      <m:r>
                        <a:rPr lang="vi-VN" sz="3700" i="1">
                          <a:effectLst/>
                          <a:ea typeface="Calibri" panose="020F0502020204030204" pitchFamily="34" charset="0"/>
                          <a:cs typeface="Times New Roman" panose="02020603050405020304" pitchFamily="18" charset="0"/>
                        </a:rPr>
                        <m:t>≈0,096=9,6%.</m:t>
                      </m:r>
                    </m:oMath>
                  </m:oMathPara>
                </a14:m>
                <a:endParaRPr lang="en-US" sz="3700">
                  <a:effectLst/>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923763" y="7505700"/>
                <a:ext cx="13487400" cy="2627964"/>
              </a:xfrm>
              <a:prstGeom prst="rect">
                <a:avLst/>
              </a:prstGeom>
              <a:blipFill>
                <a:blip r:embed="rId4"/>
                <a:stretch>
                  <a:fillRect l="-1447"/>
                </a:stretch>
              </a:blipFill>
            </p:spPr>
            <p:txBody>
              <a:bodyPr/>
              <a:lstStyle/>
              <a:p>
                <a:r>
                  <a:rPr lang="en-US">
                    <a:noFill/>
                  </a:rPr>
                  <a:t> </a:t>
                </a:r>
              </a:p>
            </p:txBody>
          </p:sp>
        </mc:Fallback>
      </mc:AlternateContent>
      <p:pic>
        <p:nvPicPr>
          <p:cNvPr id="10" name="Picture 9"/>
          <p:cNvPicPr>
            <a:picLocks noChangeAspect="1"/>
          </p:cNvPicPr>
          <p:nvPr/>
        </p:nvPicPr>
        <p:blipFill>
          <a:blip r:embed="rId5"/>
          <a:stretch>
            <a:fillRect/>
          </a:stretch>
        </p:blipFill>
        <p:spPr>
          <a:xfrm>
            <a:off x="16024576" y="8115300"/>
            <a:ext cx="1819716" cy="1804268"/>
          </a:xfrm>
          <a:prstGeom prst="rect">
            <a:avLst/>
          </a:prstGeom>
        </p:spPr>
      </p:pic>
      <p:sp>
        <p:nvSpPr>
          <p:cNvPr id="14" name="Rectangle 13"/>
          <p:cNvSpPr/>
          <p:nvPr/>
        </p:nvSpPr>
        <p:spPr>
          <a:xfrm>
            <a:off x="8018423" y="666750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7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934408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up)">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up)">
                                      <p:cBhvr>
                                        <p:cTn id="3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7251402" y="-4693244"/>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6971495" y="3497375"/>
            <a:ext cx="559814" cy="549049"/>
          </a:xfrm>
          <a:prstGeom prst="rect">
            <a:avLst/>
          </a:prstGeom>
          <a:ln>
            <a:noFill/>
          </a:ln>
        </p:spPr>
      </p:pic>
      <p:sp>
        <p:nvSpPr>
          <p:cNvPr id="12" name="Rectangle 11"/>
          <p:cNvSpPr/>
          <p:nvPr/>
        </p:nvSpPr>
        <p:spPr>
          <a:xfrm>
            <a:off x="261492" y="38100"/>
            <a:ext cx="16666695" cy="1844416"/>
          </a:xfrm>
          <a:prstGeom prst="rect">
            <a:avLst/>
          </a:prstGeom>
        </p:spPr>
        <p:txBody>
          <a:bodyPr wrap="square">
            <a:spAutoFit/>
          </a:bodyPr>
          <a:lstStyle/>
          <a:p>
            <a:pPr marL="0" marR="0" lvl="0" indent="0" algn="just" defTabSz="914400" rtl="0" eaLnBrk="1" fontAlgn="auto" latinLnBrk="0" hangingPunct="1">
              <a:lnSpc>
                <a:spcPct val="165000"/>
              </a:lnSpc>
              <a:spcBef>
                <a:spcPts val="0"/>
              </a:spcBef>
              <a:spcAft>
                <a:spcPts val="0"/>
              </a:spcAft>
              <a:buClrTx/>
              <a:buSzTx/>
              <a:buFontTx/>
              <a:buNone/>
              <a:tabLst/>
              <a:defRPr/>
            </a:pP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8.11</a:t>
            </a: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vi-VN" sz="3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a:t>
            </a: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SGK-tr.</a:t>
            </a:r>
            <a:r>
              <a:rPr kumimoji="0" lang="en-US"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72</a:t>
            </a: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Thống kê về số ca nhiễm bệnh và số ca tử vong của bệnh SARS và bệnh EBOLA được kết quả như sau</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261493" y="4577955"/>
            <a:ext cx="16666695" cy="170854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Căn cứ vào bảng thống kê trên, hãy ước lượng xác suất một người tử vong khi nhiễm bệnh SARS, bệnh EBOLA.</a:t>
            </a:r>
            <a:endParaRPr kumimoji="0" lang="en-US" sz="37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8" name="Table 7"/>
          <p:cNvGraphicFramePr>
            <a:graphicFrameLocks noGrp="1"/>
          </p:cNvGraphicFramePr>
          <p:nvPr/>
        </p:nvGraphicFramePr>
        <p:xfrm>
          <a:off x="1894444" y="2308779"/>
          <a:ext cx="13487400" cy="2072721"/>
        </p:xfrm>
        <a:graphic>
          <a:graphicData uri="http://schemas.openxmlformats.org/drawingml/2006/table">
            <a:tbl>
              <a:tblPr firstRow="1" bandRow="1">
                <a:tableStyleId>{5C22544A-7EE6-4342-B048-85BDC9FD1C3A}</a:tableStyleId>
              </a:tblPr>
              <a:tblGrid>
                <a:gridCol w="5806442">
                  <a:extLst>
                    <a:ext uri="{9D8B030D-6E8A-4147-A177-3AD203B41FA5}">
                      <a16:colId xmlns:a16="http://schemas.microsoft.com/office/drawing/2014/main" val="2041651751"/>
                    </a:ext>
                  </a:extLst>
                </a:gridCol>
                <a:gridCol w="3840479">
                  <a:extLst>
                    <a:ext uri="{9D8B030D-6E8A-4147-A177-3AD203B41FA5}">
                      <a16:colId xmlns:a16="http://schemas.microsoft.com/office/drawing/2014/main" val="4088103080"/>
                    </a:ext>
                  </a:extLst>
                </a:gridCol>
                <a:gridCol w="3840479">
                  <a:extLst>
                    <a:ext uri="{9D8B030D-6E8A-4147-A177-3AD203B41FA5}">
                      <a16:colId xmlns:a16="http://schemas.microsoft.com/office/drawing/2014/main" val="2470492543"/>
                    </a:ext>
                  </a:extLst>
                </a:gridCol>
              </a:tblGrid>
              <a:tr h="690907">
                <a:tc>
                  <a:txBody>
                    <a:bodyPr/>
                    <a:lstStyle/>
                    <a:p>
                      <a:pPr algn="ctr"/>
                      <a:r>
                        <a:rPr lang="en-US" sz="3500" b="0" smtClean="0">
                          <a:solidFill>
                            <a:schemeClr val="tx1"/>
                          </a:solidFill>
                          <a:latin typeface="Arial" panose="020B0604020202020204" pitchFamily="34" charset="0"/>
                          <a:cs typeface="Arial" panose="020B0604020202020204" pitchFamily="34" charset="0"/>
                        </a:rPr>
                        <a:t>Bệnh</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Số</a:t>
                      </a:r>
                      <a:r>
                        <a:rPr lang="en-US" sz="3500" b="0" baseline="0" smtClean="0">
                          <a:solidFill>
                            <a:schemeClr val="tx1"/>
                          </a:solidFill>
                          <a:latin typeface="Arial" panose="020B0604020202020204" pitchFamily="34" charset="0"/>
                          <a:cs typeface="Arial" panose="020B0604020202020204" pitchFamily="34" charset="0"/>
                        </a:rPr>
                        <a:t> người nhiễm</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Số</a:t>
                      </a:r>
                      <a:r>
                        <a:rPr lang="en-US" sz="3500" b="0" baseline="0" smtClean="0">
                          <a:solidFill>
                            <a:schemeClr val="tx1"/>
                          </a:solidFill>
                          <a:latin typeface="Arial" panose="020B0604020202020204" pitchFamily="34" charset="0"/>
                          <a:cs typeface="Arial" panose="020B0604020202020204" pitchFamily="34" charset="0"/>
                        </a:rPr>
                        <a:t> người tử vong</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827051"/>
                  </a:ext>
                </a:extLst>
              </a:tr>
              <a:tr h="690907">
                <a:tc>
                  <a:txBody>
                    <a:bodyPr/>
                    <a:lstStyle/>
                    <a:p>
                      <a:pPr algn="ctr"/>
                      <a:r>
                        <a:rPr kumimoji="0" lang="vi-VN"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SARS</a:t>
                      </a:r>
                      <a:r>
                        <a:rPr kumimoji="0" lang="en-US"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(11-2002 đến 7-2003)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8 437</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813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4188386"/>
                  </a:ext>
                </a:extLst>
              </a:tr>
              <a:tr h="690907">
                <a:tc>
                  <a:txBody>
                    <a:bodyPr/>
                    <a:lstStyle/>
                    <a:p>
                      <a:pPr algn="ctr"/>
                      <a:r>
                        <a:rPr kumimoji="0" lang="vi-VN"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EBOLA</a:t>
                      </a:r>
                      <a:r>
                        <a:rPr kumimoji="0" lang="en-US"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(2014-2016)</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34 453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15 158</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2835561"/>
                  </a:ext>
                </a:extLst>
              </a:tr>
            </a:tbl>
          </a:graphicData>
        </a:graphic>
      </p:graphicFrame>
      <p:sp>
        <p:nvSpPr>
          <p:cNvPr id="11" name="Rectangle 10"/>
          <p:cNvSpPr/>
          <p:nvPr/>
        </p:nvSpPr>
        <p:spPr>
          <a:xfrm>
            <a:off x="8018423" y="666750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7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1616456" y="7505700"/>
                <a:ext cx="14043376" cy="2645340"/>
              </a:xfrm>
              <a:prstGeom prst="rect">
                <a:avLst/>
              </a:prstGeom>
            </p:spPr>
            <p:txBody>
              <a:bodyPr wrap="square">
                <a:spAutoFit/>
              </a:bodyPr>
              <a:lstStyle/>
              <a:p>
                <a:pPr lvl="0" algn="just">
                  <a:lnSpc>
                    <a:spcPct val="150000"/>
                  </a:lnSpc>
                  <a:spcBef>
                    <a:spcPts val="300"/>
                  </a:spcBef>
                  <a:spcAft>
                    <a:spcPts val="300"/>
                  </a:spcAft>
                  <a:defRPr/>
                </a:pPr>
                <a:r>
                  <a:rPr lang="vi-VN" sz="3700">
                    <a:solidFill>
                      <a:prstClr val="black"/>
                    </a:solidFill>
                    <a:ea typeface="Calibri" panose="020F0502020204030204" pitchFamily="34" charset="0"/>
                    <a:cs typeface="Times New Roman" panose="02020603050405020304" pitchFamily="18" charset="0"/>
                  </a:rPr>
                  <a:t>Ước lượng xác suất một người tử vong khi nhiễm bệnh EBOLA:</a:t>
                </a:r>
                <a:r>
                  <a:rPr lang="en-US" sz="3700">
                    <a:solidFill>
                      <a:prstClr val="black"/>
                    </a:solidFill>
                    <a:ea typeface="Calibri" panose="020F0502020204030204" pitchFamily="34" charset="0"/>
                    <a:cs typeface="Times New Roman" panose="02020603050405020304" pitchFamily="18" charset="0"/>
                  </a:rPr>
                  <a:t> </a:t>
                </a: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15158</m:t>
                          </m:r>
                        </m:num>
                        <m:den>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34453</m:t>
                          </m:r>
                        </m:den>
                      </m:f>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≈0,439≈44%.</m:t>
                      </m:r>
                    </m:oMath>
                  </m:oMathPara>
                </a14:m>
                <a:endParaRPr lang="en-US" sz="3700">
                  <a:solidFill>
                    <a:prstClr val="black"/>
                  </a:solidFill>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616456" y="7505700"/>
                <a:ext cx="14043376" cy="2645340"/>
              </a:xfrm>
              <a:prstGeom prst="rect">
                <a:avLst/>
              </a:prstGeom>
              <a:blipFill>
                <a:blip r:embed="rId4"/>
                <a:stretch>
                  <a:fillRect l="-1345"/>
                </a:stretch>
              </a:blipFill>
            </p:spPr>
            <p:txBody>
              <a:bodyPr/>
              <a:lstStyle/>
              <a:p>
                <a:r>
                  <a:rPr lang="en-US">
                    <a:noFill/>
                  </a:rPr>
                  <a:t> </a:t>
                </a:r>
              </a:p>
            </p:txBody>
          </p:sp>
        </mc:Fallback>
      </mc:AlternateContent>
      <p:pic>
        <p:nvPicPr>
          <p:cNvPr id="10" name="Picture 9"/>
          <p:cNvPicPr>
            <a:picLocks noChangeAspect="1"/>
          </p:cNvPicPr>
          <p:nvPr/>
        </p:nvPicPr>
        <p:blipFill>
          <a:blip r:embed="rId5"/>
          <a:stretch>
            <a:fillRect/>
          </a:stretch>
        </p:blipFill>
        <p:spPr>
          <a:xfrm>
            <a:off x="16024576" y="8115300"/>
            <a:ext cx="1819716" cy="1804268"/>
          </a:xfrm>
          <a:prstGeom prst="rect">
            <a:avLst/>
          </a:prstGeom>
        </p:spPr>
      </p:pic>
    </p:spTree>
    <p:extLst>
      <p:ext uri="{BB962C8B-B14F-4D97-AF65-F5344CB8AC3E}">
        <p14:creationId xmlns:p14="http://schemas.microsoft.com/office/powerpoint/2010/main" val="2565784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17068800" y="3435870"/>
            <a:ext cx="908824" cy="908050"/>
          </a:xfrm>
          <a:prstGeom prst="rect">
            <a:avLst/>
          </a:prstGeom>
        </p:spPr>
      </p:pic>
      <p:pic>
        <p:nvPicPr>
          <p:cNvPr id="25" name="Picture 24"/>
          <p:cNvPicPr>
            <a:picLocks noChangeAspect="1"/>
          </p:cNvPicPr>
          <p:nvPr/>
        </p:nvPicPr>
        <p:blipFill>
          <a:blip r:embed="rId3"/>
          <a:stretch>
            <a:fillRect/>
          </a:stretch>
        </p:blipFill>
        <p:spPr>
          <a:xfrm rot="9342900">
            <a:off x="17323029" y="7878989"/>
            <a:ext cx="1513150" cy="1747141"/>
          </a:xfrm>
          <a:prstGeom prst="rect">
            <a:avLst/>
          </a:prstGeom>
        </p:spPr>
      </p:pic>
      <p:sp>
        <p:nvSpPr>
          <p:cNvPr id="12" name="Rectangle 11"/>
          <p:cNvSpPr/>
          <p:nvPr/>
        </p:nvSpPr>
        <p:spPr>
          <a:xfrm>
            <a:off x="278981" y="6870"/>
            <a:ext cx="17736749" cy="3313664"/>
          </a:xfrm>
          <a:prstGeom prst="rect">
            <a:avLst/>
          </a:prstGeom>
        </p:spPr>
        <p:txBody>
          <a:bodyPr wrap="square">
            <a:spAutoFit/>
          </a:bodyPr>
          <a:lstStyle/>
          <a:p>
            <a:pPr algn="just">
              <a:lnSpc>
                <a:spcPct val="150000"/>
              </a:lnSpc>
            </a:pPr>
            <a:r>
              <a:rPr lang="vi-VN" sz="3600" b="1" smtClean="0">
                <a:solidFill>
                  <a:schemeClr val="tx2"/>
                </a:solidFill>
                <a:latin typeface="Arial" panose="020B0604020202020204" pitchFamily="34" charset="0"/>
                <a:cs typeface="Arial" panose="020B0604020202020204" pitchFamily="34" charset="0"/>
              </a:rPr>
              <a:t>Bài </a:t>
            </a:r>
            <a:r>
              <a:rPr lang="en-US" sz="3600" b="1" smtClean="0">
                <a:solidFill>
                  <a:schemeClr val="tx2"/>
                </a:solidFill>
                <a:latin typeface="Arial" panose="020B0604020202020204" pitchFamily="34" charset="0"/>
                <a:cs typeface="Arial" panose="020B0604020202020204" pitchFamily="34" charset="0"/>
              </a:rPr>
              <a:t>8.12</a:t>
            </a:r>
            <a:r>
              <a:rPr lang="vi-VN" sz="3600" b="1" smtClean="0">
                <a:solidFill>
                  <a:schemeClr val="tx2"/>
                </a:solidFill>
                <a:latin typeface="Arial" panose="020B0604020202020204" pitchFamily="34" charset="0"/>
                <a:cs typeface="Arial" panose="020B0604020202020204" pitchFamily="34" charset="0"/>
              </a:rPr>
              <a:t> </a:t>
            </a:r>
            <a:r>
              <a:rPr lang="vi-VN" sz="3600" b="1">
                <a:solidFill>
                  <a:schemeClr val="tx2"/>
                </a:solidFill>
                <a:latin typeface="Arial" panose="020B0604020202020204" pitchFamily="34" charset="0"/>
                <a:cs typeface="Arial" panose="020B0604020202020204" pitchFamily="34" charset="0"/>
              </a:rPr>
              <a:t>(</a:t>
            </a:r>
            <a:r>
              <a:rPr lang="vi-VN" sz="3600" b="1" smtClean="0">
                <a:solidFill>
                  <a:schemeClr val="tx2"/>
                </a:solidFill>
                <a:latin typeface="Arial" panose="020B0604020202020204" pitchFamily="34" charset="0"/>
                <a:cs typeface="Arial" panose="020B0604020202020204" pitchFamily="34" charset="0"/>
              </a:rPr>
              <a:t>SGK-tr.</a:t>
            </a:r>
            <a:r>
              <a:rPr lang="en-US" sz="3600" b="1" smtClean="0">
                <a:solidFill>
                  <a:schemeClr val="tx2"/>
                </a:solidFill>
                <a:latin typeface="Arial" panose="020B0604020202020204" pitchFamily="34" charset="0"/>
                <a:cs typeface="Arial" panose="020B0604020202020204" pitchFamily="34" charset="0"/>
              </a:rPr>
              <a:t>72</a:t>
            </a:r>
            <a:r>
              <a:rPr lang="vi-VN" sz="3600" b="1" smtClean="0">
                <a:solidFill>
                  <a:schemeClr val="tx2"/>
                </a:solidFill>
                <a:latin typeface="Arial" panose="020B0604020202020204" pitchFamily="34" charset="0"/>
                <a:cs typeface="Arial" panose="020B0604020202020204" pitchFamily="34" charset="0"/>
              </a:rPr>
              <a:t>) </a:t>
            </a:r>
            <a:r>
              <a:rPr lang="vi-VN" sz="3600">
                <a:solidFill>
                  <a:prstClr val="black"/>
                </a:solidFill>
                <a:cs typeface="Arial" panose="020B0604020202020204" pitchFamily="34" charset="0"/>
              </a:rPr>
              <a:t>Một nhà máy sản xuất máy điều hòa tiến hành kiểm tra chất lượng của 600 chiếc điều hòa được sản xuất và thấy có 5 chiếc bị lỗi. Trong một lô hàng có 1 500 chiếc điều hòa, hãy dự đoán xem có khoảng bao nhiêu chiếc điều hòa không bị lỗi.</a:t>
            </a:r>
            <a:endParaRPr lang="vi-VN" sz="3600">
              <a:solidFill>
                <a:prstClr val="black"/>
              </a:solidFill>
              <a:cs typeface="Arial" panose="020B0604020202020204" pitchFamily="34" charset="0"/>
            </a:endParaRPr>
          </a:p>
        </p:txBody>
      </p:sp>
      <p:sp>
        <p:nvSpPr>
          <p:cNvPr id="13" name="Rectangle 12"/>
          <p:cNvSpPr/>
          <p:nvPr/>
        </p:nvSpPr>
        <p:spPr>
          <a:xfrm>
            <a:off x="8508581" y="330755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6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240878" y="4350270"/>
                <a:ext cx="17774851" cy="5739200"/>
              </a:xfrm>
              <a:prstGeom prst="rect">
                <a:avLst/>
              </a:prstGeom>
            </p:spPr>
            <p:txBody>
              <a:bodyPr wrap="square">
                <a:spAutoFit/>
              </a:bodyPr>
              <a:lstStyle/>
              <a:p>
                <a:pPr algn="just">
                  <a:lnSpc>
                    <a:spcPct val="150000"/>
                  </a:lnSpc>
                </a:pPr>
                <a:r>
                  <a:rPr lang="vi-VN" sz="360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vi-VN" sz="3600" i="1">
                        <a:effectLst/>
                        <a:ea typeface="Calibri" panose="020F0502020204030204" pitchFamily="34" charset="0"/>
                        <a:cs typeface="Times New Roman" panose="02020603050405020304" pitchFamily="18" charset="0"/>
                      </a:rPr>
                      <m:t>600 – 5 = 595</m:t>
                    </m:r>
                  </m:oMath>
                </a14:m>
                <a:r>
                  <a:rPr lang="vi-VN" sz="3600">
                    <a:effectLst/>
                    <a:latin typeface="Arial" panose="020B0604020202020204" pitchFamily="34" charset="0"/>
                    <a:ea typeface="Calibri" panose="020F0502020204030204" pitchFamily="34" charset="0"/>
                    <a:cs typeface="Arial" panose="020B0604020202020204" pitchFamily="34" charset="0"/>
                  </a:rPr>
                  <a:t> chiếc không bị lỗi</a:t>
                </a:r>
                <a:r>
                  <a:rPr lang="vi-VN" sz="3600">
                    <a:effectLst/>
                    <a:latin typeface="Arial" panose="020B0604020202020204" pitchFamily="34" charset="0"/>
                    <a:ea typeface="Calibri" panose="020F0502020204030204" pitchFamily="34" charset="0"/>
                    <a:cs typeface="Arial" panose="020B0604020202020204" pitchFamily="34" charset="0"/>
                  </a:rPr>
                  <a:t>. </a:t>
                </a:r>
                <a:endParaRPr lang="en-US" sz="36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3600" smtClean="0">
                    <a:effectLst/>
                    <a:latin typeface="Arial" panose="020B0604020202020204" pitchFamily="34" charset="0"/>
                    <a:ea typeface="Calibri" panose="020F0502020204030204" pitchFamily="34" charset="0"/>
                    <a:cs typeface="Arial" panose="020B0604020202020204" pitchFamily="34" charset="0"/>
                  </a:rPr>
                  <a:t>Vậy </a:t>
                </a:r>
                <a:r>
                  <a:rPr lang="vi-VN" sz="3600">
                    <a:effectLst/>
                    <a:latin typeface="Arial" panose="020B0604020202020204" pitchFamily="34" charset="0"/>
                    <a:ea typeface="Calibri" panose="020F0502020204030204" pitchFamily="34" charset="0"/>
                    <a:cs typeface="Arial" panose="020B0604020202020204" pitchFamily="34" charset="0"/>
                  </a:rPr>
                  <a:t>xác suất để một chiếc điều hòa do nhà máy sản xuất không bị lỗi được ước lượng là </a:t>
                </a:r>
                <a14:m>
                  <m:oMath xmlns:m="http://schemas.openxmlformats.org/officeDocument/2006/math">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595</m:t>
                        </m:r>
                      </m:num>
                      <m:den>
                        <m:r>
                          <a:rPr lang="vi-VN" sz="3600" i="1">
                            <a:effectLst/>
                            <a:ea typeface="Calibri" panose="020F0502020204030204" pitchFamily="34" charset="0"/>
                            <a:cs typeface="Times New Roman" panose="02020603050405020304" pitchFamily="18" charset="0"/>
                          </a:rPr>
                          <m:t>600</m:t>
                        </m:r>
                      </m:den>
                    </m:f>
                    <m:r>
                      <a:rPr lang="vi-VN" sz="3600" i="1">
                        <a:effectLst/>
                        <a:ea typeface="Calibri" panose="020F0502020204030204" pitchFamily="34" charset="0"/>
                        <a:cs typeface="Times New Roman" panose="02020603050405020304" pitchFamily="18" charset="0"/>
                      </a:rPr>
                      <m:t>≈0,9916.</m:t>
                    </m:r>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60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vi-VN" sz="3600" i="1" smtClean="0">
                        <a:effectLst/>
                        <a:latin typeface="Cambria Math" panose="02040503050406030204" pitchFamily="18" charset="0"/>
                        <a:ea typeface="Calibri" panose="020F0502020204030204" pitchFamily="34" charset="0"/>
                        <a:cs typeface="Times New Roman" panose="02020603050405020304" pitchFamily="18" charset="0"/>
                      </a:rPr>
                      <m:t>𝑘</m:t>
                    </m:r>
                  </m:oMath>
                </a14:m>
                <a:r>
                  <a:rPr lang="vi-VN" sz="3600" i="1">
                    <a:effectLst/>
                    <a:latin typeface="Arial" panose="020B0604020202020204" pitchFamily="34" charset="0"/>
                    <a:ea typeface="Calibri" panose="020F0502020204030204" pitchFamily="34" charset="0"/>
                    <a:cs typeface="Arial" panose="020B0604020202020204" pitchFamily="34" charset="0"/>
                  </a:rPr>
                  <a:t> </a:t>
                </a:r>
                <a:r>
                  <a:rPr lang="vi-VN" sz="3600">
                    <a:effectLst/>
                    <a:latin typeface="Arial" panose="020B0604020202020204" pitchFamily="34" charset="0"/>
                    <a:ea typeface="Calibri" panose="020F0502020204030204" pitchFamily="34" charset="0"/>
                    <a:cs typeface="Arial" panose="020B0604020202020204" pitchFamily="34" charset="0"/>
                  </a:rPr>
                  <a:t>là số điều hòa không bị lỗi trong 1500 chiếc điều hòa. Ta có</a:t>
                </a:r>
                <a:endParaRPr lang="en-US" sz="36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𝑘</m:t>
                        </m:r>
                      </m:num>
                      <m:den>
                        <m:r>
                          <a:rPr lang="vi-VN" sz="3600" i="1">
                            <a:effectLst/>
                            <a:ea typeface="Calibri" panose="020F0502020204030204" pitchFamily="34" charset="0"/>
                            <a:cs typeface="Times New Roman" panose="02020603050405020304" pitchFamily="18" charset="0"/>
                          </a:rPr>
                          <m:t>1500</m:t>
                        </m:r>
                      </m:den>
                    </m:f>
                    <m:r>
                      <a:rPr lang="vi-VN" sz="3600" i="1">
                        <a:effectLst/>
                        <a:ea typeface="Calibri" panose="020F0502020204030204" pitchFamily="34" charset="0"/>
                        <a:cs typeface="Times New Roman" panose="02020603050405020304" pitchFamily="18" charset="0"/>
                      </a:rPr>
                      <m:t>≈</m:t>
                    </m:r>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595</m:t>
                        </m:r>
                      </m:num>
                      <m:den>
                        <m:r>
                          <a:rPr lang="vi-VN" sz="3600" i="1">
                            <a:effectLst/>
                            <a:ea typeface="Calibri" panose="020F0502020204030204" pitchFamily="34" charset="0"/>
                            <a:cs typeface="Times New Roman" panose="02020603050405020304" pitchFamily="18" charset="0"/>
                          </a:rPr>
                          <m:t>600</m:t>
                        </m:r>
                      </m:den>
                    </m:f>
                    <m:r>
                      <a:rPr lang="vi-VN" sz="3600" i="1">
                        <a:effectLst/>
                        <a:ea typeface="Calibri" panose="020F0502020204030204" pitchFamily="34" charset="0"/>
                        <a:cs typeface="Times New Roman" panose="02020603050405020304" pitchFamily="18" charset="0"/>
                      </a:rPr>
                      <m:t>⇒</m:t>
                    </m:r>
                    <m:r>
                      <a:rPr lang="vi-VN" sz="3600" i="1">
                        <a:effectLst/>
                        <a:ea typeface="Calibri" panose="020F0502020204030204" pitchFamily="34" charset="0"/>
                        <a:cs typeface="Times New Roman" panose="02020603050405020304" pitchFamily="18" charset="0"/>
                      </a:rPr>
                      <m:t>𝑘</m:t>
                    </m:r>
                    <m:r>
                      <a:rPr lang="vi-VN" sz="3600" i="1">
                        <a:effectLst/>
                        <a:ea typeface="Calibri" panose="020F0502020204030204" pitchFamily="34" charset="0"/>
                        <a:cs typeface="Times New Roman" panose="02020603050405020304" pitchFamily="18" charset="0"/>
                      </a:rPr>
                      <m:t>=</m:t>
                    </m:r>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1500.595</m:t>
                        </m:r>
                      </m:num>
                      <m:den>
                        <m:r>
                          <a:rPr lang="vi-VN" sz="3600" i="1">
                            <a:effectLst/>
                            <a:ea typeface="Calibri" panose="020F0502020204030204" pitchFamily="34" charset="0"/>
                            <a:cs typeface="Times New Roman" panose="02020603050405020304" pitchFamily="18" charset="0"/>
                          </a:rPr>
                          <m:t>600</m:t>
                        </m:r>
                      </m:den>
                    </m:f>
                    <m:r>
                      <a:rPr lang="vi-VN" sz="3600" i="1">
                        <a:effectLst/>
                        <a:ea typeface="Calibri" panose="020F0502020204030204" pitchFamily="34" charset="0"/>
                        <a:cs typeface="Times New Roman" panose="02020603050405020304" pitchFamily="18" charset="0"/>
                      </a:rPr>
                      <m:t>=1487,5.</m:t>
                    </m:r>
                  </m:oMath>
                </a14:m>
                <a:r>
                  <a:rPr lang="vi-VN" sz="360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600">
                    <a:effectLst/>
                    <a:latin typeface="Arial" panose="020B0604020202020204" pitchFamily="34" charset="0"/>
                    <a:ea typeface="Calibri" panose="020F0502020204030204" pitchFamily="34" charset="0"/>
                    <a:cs typeface="Arial" panose="020B0604020202020204" pitchFamily="34" charset="0"/>
                  </a:rPr>
                  <a:t>Vậy có khoảng 1487 hoặc 1488 chiếc điều hòa không bị lỗi trong 1500 chiếc.</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40878" y="4350270"/>
                <a:ext cx="17774851" cy="5739200"/>
              </a:xfrm>
              <a:prstGeom prst="rect">
                <a:avLst/>
              </a:prstGeom>
              <a:blipFill>
                <a:blip r:embed="rId4"/>
                <a:stretch>
                  <a:fillRect l="-1063" r="-1063" b="-3082"/>
                </a:stretch>
              </a:blipFill>
            </p:spPr>
            <p:txBody>
              <a:bodyPr/>
              <a:lstStyle/>
              <a:p>
                <a:r>
                  <a:rPr lang="en-US">
                    <a:noFill/>
                  </a:rPr>
                  <a:t> </a:t>
                </a:r>
              </a:p>
            </p:txBody>
          </p:sp>
        </mc:Fallback>
      </mc:AlternateContent>
    </p:spTree>
    <p:extLst>
      <p:ext uri="{BB962C8B-B14F-4D97-AF65-F5344CB8AC3E}">
        <p14:creationId xmlns:p14="http://schemas.microsoft.com/office/powerpoint/2010/main" val="3664061039"/>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left)">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474775" cy="10638154"/>
            <a:chOff x="0" y="0"/>
            <a:chExt cx="1968665" cy="2801818"/>
          </a:xfrm>
        </p:grpSpPr>
        <p:sp>
          <p:nvSpPr>
            <p:cNvPr id="3" name="Freeform 3"/>
            <p:cNvSpPr/>
            <p:nvPr/>
          </p:nvSpPr>
          <p:spPr>
            <a:xfrm>
              <a:off x="0" y="0"/>
              <a:ext cx="1968665" cy="2801819"/>
            </a:xfrm>
            <a:custGeom>
              <a:avLst/>
              <a:gdLst/>
              <a:ahLst/>
              <a:cxnLst/>
              <a:rect l="l" t="t" r="r" b="b"/>
              <a:pathLst>
                <a:path w="1968665" h="2801819">
                  <a:moveTo>
                    <a:pt x="0" y="0"/>
                  </a:moveTo>
                  <a:lnTo>
                    <a:pt x="1968665" y="0"/>
                  </a:lnTo>
                  <a:lnTo>
                    <a:pt x="1968665" y="2801819"/>
                  </a:lnTo>
                  <a:lnTo>
                    <a:pt x="0" y="2801819"/>
                  </a:lnTo>
                  <a:close/>
                </a:path>
              </a:pathLst>
            </a:custGeom>
            <a:solidFill>
              <a:srgbClr val="F3D0D2"/>
            </a:solidFill>
          </p:spPr>
        </p:sp>
        <p:sp>
          <p:nvSpPr>
            <p:cNvPr id="4" name="TextBox 4"/>
            <p:cNvSpPr txBox="1"/>
            <p:nvPr/>
          </p:nvSpPr>
          <p:spPr>
            <a:xfrm>
              <a:off x="0" y="-38100"/>
              <a:ext cx="1968665" cy="283991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028700" y="5067300"/>
            <a:ext cx="2552700" cy="5875056"/>
          </a:xfrm>
          <a:custGeom>
            <a:avLst/>
            <a:gdLst/>
            <a:ahLst/>
            <a:cxnLst/>
            <a:rect l="l" t="t" r="r" b="b"/>
            <a:pathLst>
              <a:path w="2844270" h="6373715">
                <a:moveTo>
                  <a:pt x="0" y="0"/>
                </a:moveTo>
                <a:lnTo>
                  <a:pt x="2844270" y="0"/>
                </a:lnTo>
                <a:lnTo>
                  <a:pt x="2844270" y="6373715"/>
                </a:lnTo>
                <a:lnTo>
                  <a:pt x="0" y="63737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1" name="TextBox 31"/>
          <p:cNvSpPr txBox="1"/>
          <p:nvPr/>
        </p:nvSpPr>
        <p:spPr>
          <a:xfrm>
            <a:off x="-59277" y="566110"/>
            <a:ext cx="7483011" cy="3693319"/>
          </a:xfrm>
          <a:prstGeom prst="rect">
            <a:avLst/>
          </a:prstGeom>
        </p:spPr>
        <p:txBody>
          <a:bodyPr lIns="0" tIns="0" rIns="0" bIns="0" rtlCol="0" anchor="t">
            <a:spAutoFit/>
          </a:bodyPr>
          <a:lstStyle/>
          <a:p>
            <a:pPr algn="ctr">
              <a:lnSpc>
                <a:spcPct val="150000"/>
              </a:lnSpc>
            </a:pPr>
            <a:r>
              <a:rPr lang="en-US" sz="8000" b="1">
                <a:solidFill>
                  <a:schemeClr val="tx2"/>
                </a:solidFill>
                <a:latin typeface="Arial" panose="020B0604020202020204" pitchFamily="34" charset="0"/>
                <a:cs typeface="Arial" panose="020B0604020202020204" pitchFamily="34" charset="0"/>
              </a:rPr>
              <a:t>NỘI DUNG </a:t>
            </a:r>
            <a:endParaRPr lang="en-US" sz="8000" b="1" smtClean="0">
              <a:solidFill>
                <a:schemeClr val="tx2"/>
              </a:solidFill>
              <a:latin typeface="Arial" panose="020B0604020202020204" pitchFamily="34" charset="0"/>
              <a:cs typeface="Arial" panose="020B0604020202020204" pitchFamily="34" charset="0"/>
            </a:endParaRPr>
          </a:p>
          <a:p>
            <a:pPr algn="ctr">
              <a:lnSpc>
                <a:spcPct val="150000"/>
              </a:lnSpc>
            </a:pPr>
            <a:r>
              <a:rPr lang="en-US" sz="8000" b="1" smtClean="0">
                <a:solidFill>
                  <a:schemeClr val="tx2"/>
                </a:solidFill>
                <a:latin typeface="Arial" panose="020B0604020202020204" pitchFamily="34" charset="0"/>
                <a:cs typeface="Arial" panose="020B0604020202020204" pitchFamily="34" charset="0"/>
              </a:rPr>
              <a:t>BÀI </a:t>
            </a:r>
            <a:r>
              <a:rPr lang="en-US" sz="8000" b="1">
                <a:solidFill>
                  <a:schemeClr val="tx2"/>
                </a:solidFill>
                <a:latin typeface="Arial" panose="020B0604020202020204" pitchFamily="34" charset="0"/>
                <a:cs typeface="Arial" panose="020B0604020202020204" pitchFamily="34" charset="0"/>
              </a:rPr>
              <a:t>HỌC</a:t>
            </a:r>
          </a:p>
        </p:txBody>
      </p:sp>
      <p:sp>
        <p:nvSpPr>
          <p:cNvPr id="39" name="Oval 38"/>
          <p:cNvSpPr/>
          <p:nvPr/>
        </p:nvSpPr>
        <p:spPr>
          <a:xfrm>
            <a:off x="8209547" y="2009845"/>
            <a:ext cx="1524000" cy="1447800"/>
          </a:xfrm>
          <a:prstGeom prst="ellipse">
            <a:avLst/>
          </a:prstGeom>
          <a:solidFill>
            <a:srgbClr val="E395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latin typeface="Arial" panose="020B0604020202020204" pitchFamily="34" charset="0"/>
                <a:cs typeface="Arial" panose="020B0604020202020204" pitchFamily="34" charset="0"/>
              </a:rPr>
              <a:t>1</a:t>
            </a:r>
            <a:endParaRPr lang="en-US" sz="5000" b="1">
              <a:latin typeface="Arial" panose="020B0604020202020204" pitchFamily="34" charset="0"/>
              <a:cs typeface="Arial" panose="020B0604020202020204" pitchFamily="34" charset="0"/>
            </a:endParaRPr>
          </a:p>
        </p:txBody>
      </p:sp>
      <p:sp>
        <p:nvSpPr>
          <p:cNvPr id="40" name="Oval 39"/>
          <p:cNvSpPr/>
          <p:nvPr/>
        </p:nvSpPr>
        <p:spPr>
          <a:xfrm>
            <a:off x="8209547" y="4640050"/>
            <a:ext cx="1524000" cy="1447800"/>
          </a:xfrm>
          <a:prstGeom prst="ellipse">
            <a:avLst/>
          </a:prstGeom>
          <a:solidFill>
            <a:srgbClr val="E395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latin typeface="Arial" panose="020B0604020202020204" pitchFamily="34" charset="0"/>
                <a:cs typeface="Arial" panose="020B0604020202020204" pitchFamily="34" charset="0"/>
              </a:rPr>
              <a:t>2</a:t>
            </a:r>
            <a:endParaRPr lang="en-US" sz="5000" b="1">
              <a:latin typeface="Arial" panose="020B0604020202020204" pitchFamily="34" charset="0"/>
              <a:cs typeface="Arial" panose="020B0604020202020204" pitchFamily="34" charset="0"/>
            </a:endParaRPr>
          </a:p>
        </p:txBody>
      </p:sp>
      <p:sp>
        <p:nvSpPr>
          <p:cNvPr id="41" name="Rectangle 40"/>
          <p:cNvSpPr/>
          <p:nvPr/>
        </p:nvSpPr>
        <p:spPr>
          <a:xfrm>
            <a:off x="10114547" y="1648832"/>
            <a:ext cx="7543800" cy="1970668"/>
          </a:xfrm>
          <a:prstGeom prst="rect">
            <a:avLst/>
          </a:prstGeom>
        </p:spPr>
        <p:txBody>
          <a:bodyPr wrap="square">
            <a:spAutoFit/>
          </a:bodyPr>
          <a:lstStyle/>
          <a:p>
            <a:pPr algn="just">
              <a:lnSpc>
                <a:spcPct val="150000"/>
              </a:lnSpc>
              <a:spcBef>
                <a:spcPts val="300"/>
              </a:spcBef>
              <a:spcAft>
                <a:spcPts val="300"/>
              </a:spcAft>
            </a:pPr>
            <a:r>
              <a:rPr lang="vi-VN" sz="4200" b="1">
                <a:ea typeface="Calibri" panose="020F0502020204030204" pitchFamily="34" charset="0"/>
                <a:cs typeface="Times New Roman" panose="02020603050405020304" pitchFamily="18" charset="0"/>
              </a:rPr>
              <a:t>Xác suất thực nghiệm của một biến cố</a:t>
            </a:r>
            <a:endParaRPr lang="en-US" sz="4200">
              <a:effectLst/>
              <a:ea typeface="Arial" panose="020B0604020202020204" pitchFamily="34" charset="0"/>
              <a:cs typeface="Times New Roman" panose="02020603050405020304" pitchFamily="18" charset="0"/>
            </a:endParaRPr>
          </a:p>
        </p:txBody>
      </p:sp>
      <p:sp>
        <p:nvSpPr>
          <p:cNvPr id="42" name="Rectangle 41"/>
          <p:cNvSpPr/>
          <p:nvPr/>
        </p:nvSpPr>
        <p:spPr>
          <a:xfrm>
            <a:off x="10134600" y="4305300"/>
            <a:ext cx="7543800" cy="1970668"/>
          </a:xfrm>
          <a:prstGeom prst="rect">
            <a:avLst/>
          </a:prstGeom>
        </p:spPr>
        <p:txBody>
          <a:bodyPr wrap="square">
            <a:spAutoFit/>
          </a:bodyPr>
          <a:lstStyle/>
          <a:p>
            <a:pPr algn="just">
              <a:lnSpc>
                <a:spcPct val="150000"/>
              </a:lnSpc>
              <a:spcBef>
                <a:spcPts val="300"/>
              </a:spcBef>
              <a:spcAft>
                <a:spcPts val="300"/>
              </a:spcAft>
            </a:pPr>
            <a:r>
              <a:rPr lang="vi-VN" sz="4200" b="1">
                <a:ea typeface="Calibri" panose="020F0502020204030204" pitchFamily="34" charset="0"/>
                <a:cs typeface="Times New Roman" panose="02020603050405020304" pitchFamily="18" charset="0"/>
              </a:rPr>
              <a:t>Mối liên hệ giữa xác suất thực nghiệm với xác suất</a:t>
            </a:r>
            <a:endParaRPr lang="en-US" sz="4200">
              <a:effectLst/>
              <a:ea typeface="Arial" panose="020B0604020202020204" pitchFamily="34" charset="0"/>
              <a:cs typeface="Times New Roman" panose="02020603050405020304" pitchFamily="18" charset="0"/>
            </a:endParaRPr>
          </a:p>
        </p:txBody>
      </p:sp>
      <p:sp>
        <p:nvSpPr>
          <p:cNvPr id="44" name="Oval 43"/>
          <p:cNvSpPr/>
          <p:nvPr/>
        </p:nvSpPr>
        <p:spPr>
          <a:xfrm>
            <a:off x="8177463" y="7270255"/>
            <a:ext cx="1524000" cy="1447800"/>
          </a:xfrm>
          <a:prstGeom prst="ellipse">
            <a:avLst/>
          </a:prstGeom>
          <a:solidFill>
            <a:srgbClr val="E395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latin typeface="Arial" panose="020B0604020202020204" pitchFamily="34" charset="0"/>
                <a:cs typeface="Arial" panose="020B0604020202020204" pitchFamily="34" charset="0"/>
              </a:rPr>
              <a:t>3</a:t>
            </a:r>
            <a:endParaRPr lang="en-US" sz="5000" b="1">
              <a:latin typeface="Arial" panose="020B0604020202020204" pitchFamily="34" charset="0"/>
              <a:cs typeface="Arial" panose="020B0604020202020204" pitchFamily="34" charset="0"/>
            </a:endParaRPr>
          </a:p>
        </p:txBody>
      </p:sp>
      <p:sp>
        <p:nvSpPr>
          <p:cNvPr id="45" name="Rectangle 44"/>
          <p:cNvSpPr/>
          <p:nvPr/>
        </p:nvSpPr>
        <p:spPr>
          <a:xfrm>
            <a:off x="10114547" y="7429500"/>
            <a:ext cx="7543800" cy="961674"/>
          </a:xfrm>
          <a:prstGeom prst="rect">
            <a:avLst/>
          </a:prstGeom>
        </p:spPr>
        <p:txBody>
          <a:bodyPr wrap="square">
            <a:spAutoFit/>
          </a:bodyPr>
          <a:lstStyle/>
          <a:p>
            <a:pPr algn="just">
              <a:lnSpc>
                <a:spcPct val="150000"/>
              </a:lnSpc>
              <a:spcBef>
                <a:spcPts val="300"/>
              </a:spcBef>
              <a:spcAft>
                <a:spcPts val="300"/>
              </a:spcAft>
            </a:pPr>
            <a:r>
              <a:rPr lang="en-US" sz="4200" b="1" smtClean="0">
                <a:latin typeface="Arial" panose="020B0604020202020204" pitchFamily="34" charset="0"/>
                <a:ea typeface="Calibri" panose="020F0502020204030204" pitchFamily="34" charset="0"/>
                <a:cs typeface="Arial" panose="020B0604020202020204" pitchFamily="34" charset="0"/>
              </a:rPr>
              <a:t>Ứng dụng</a:t>
            </a:r>
            <a:endParaRPr lang="en-US" sz="420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up)">
                                      <p:cBhvr>
                                        <p:cTn id="14" dur="500"/>
                                        <p:tgtEl>
                                          <p:spTgt spid="41"/>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up)">
                                      <p:cBhvr>
                                        <p:cTn id="18" dur="500"/>
                                        <p:tgtEl>
                                          <p:spTgt spid="4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up)">
                                      <p:cBhvr>
                                        <p:cTn id="21" dur="500"/>
                                        <p:tgtEl>
                                          <p:spTgt spid="4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up)">
                                      <p:cBhvr>
                                        <p:cTn id="25" dur="500"/>
                                        <p:tgtEl>
                                          <p:spTgt spid="4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up)">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9" grpId="0" animBg="1"/>
      <p:bldP spid="40" grpId="0" animBg="1"/>
      <p:bldP spid="41" grpId="0"/>
      <p:bldP spid="42" grpId="0"/>
      <p:bldP spid="44" grpId="0" animBg="1"/>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0" y="0"/>
            <a:ext cx="17221200" cy="10287000"/>
            <a:chOff x="0" y="0"/>
            <a:chExt cx="4101451" cy="2801818"/>
          </a:xfrm>
        </p:grpSpPr>
        <p:sp>
          <p:nvSpPr>
            <p:cNvPr id="3" name="Freeform 3"/>
            <p:cNvSpPr/>
            <p:nvPr/>
          </p:nvSpPr>
          <p:spPr>
            <a:xfrm>
              <a:off x="0" y="0"/>
              <a:ext cx="4101451" cy="2801819"/>
            </a:xfrm>
            <a:custGeom>
              <a:avLst/>
              <a:gdLst/>
              <a:ahLst/>
              <a:cxnLst/>
              <a:rect l="l" t="t" r="r" b="b"/>
              <a:pathLst>
                <a:path w="4101451" h="2801819">
                  <a:moveTo>
                    <a:pt x="0" y="0"/>
                  </a:moveTo>
                  <a:lnTo>
                    <a:pt x="4101451" y="0"/>
                  </a:lnTo>
                  <a:lnTo>
                    <a:pt x="4101451" y="2801819"/>
                  </a:lnTo>
                  <a:lnTo>
                    <a:pt x="0" y="2801819"/>
                  </a:lnTo>
                  <a:close/>
                </a:path>
              </a:pathLst>
            </a:custGeom>
            <a:solidFill>
              <a:srgbClr val="FFE8E7"/>
            </a:solidFill>
          </p:spPr>
        </p:sp>
        <p:sp>
          <p:nvSpPr>
            <p:cNvPr id="4" name="TextBox 4"/>
            <p:cNvSpPr txBox="1"/>
            <p:nvPr/>
          </p:nvSpPr>
          <p:spPr>
            <a:xfrm>
              <a:off x="0" y="-38100"/>
              <a:ext cx="4101451"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18"/>
          <p:cNvSpPr/>
          <p:nvPr/>
        </p:nvSpPr>
        <p:spPr>
          <a:xfrm>
            <a:off x="272716" y="229636"/>
            <a:ext cx="16675768" cy="3313664"/>
          </a:xfrm>
          <a:prstGeom prst="rect">
            <a:avLst/>
          </a:prstGeom>
        </p:spPr>
        <p:txBody>
          <a:bodyPr wrap="square">
            <a:spAutoFit/>
          </a:bodyPr>
          <a:lstStyle/>
          <a:p>
            <a:pPr lvl="0" algn="just">
              <a:lnSpc>
                <a:spcPct val="150000"/>
              </a:lnSpc>
            </a:pPr>
            <a:r>
              <a:rPr kumimoji="0" lang="vi-VN"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8.13</a:t>
            </a:r>
            <a:r>
              <a:rPr kumimoji="0" lang="vi-VN"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vi-VN" sz="36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a:t>
            </a:r>
            <a:r>
              <a:rPr kumimoji="0" lang="vi-VN"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SGK-tr.</a:t>
            </a:r>
            <a:r>
              <a:rPr kumimoji="0" lang="en-US"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72</a:t>
            </a:r>
            <a:r>
              <a:rPr kumimoji="0" lang="vi-VN"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a:t>
            </a:r>
            <a:r>
              <a:rPr lang="vi-VN" sz="3600">
                <a:solidFill>
                  <a:prstClr val="black"/>
                </a:solidFill>
                <a:cs typeface="Arial" panose="020B0604020202020204" pitchFamily="34" charset="0"/>
              </a:rPr>
              <a:t>Hai bạn Mai và Việt lần lượt thực hiện việc gieo đồng thời hai con xúc xắc và ở mỗi lần gieo sẽ nhận được số điểm bằng tổng số chấm xuất hiện trên hai con xúc xắc. Mai được gieo 100 lần và Việt được gieo 120 lần. Mai gieo trước và ghi lại kết quả của mình như sau:</a:t>
            </a:r>
            <a:endPar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267718" y="5676900"/>
            <a:ext cx="16680765" cy="4247317"/>
          </a:xfrm>
          <a:prstGeom prst="rect">
            <a:avLst/>
          </a:prstGeom>
        </p:spPr>
        <p:txBody>
          <a:bodyPr wrap="square">
            <a:spAutoFit/>
          </a:bodyPr>
          <a:lstStyle/>
          <a:p>
            <a:pPr algn="just">
              <a:lnSpc>
                <a:spcPct val="150000"/>
              </a:lnSpc>
            </a:pPr>
            <a:r>
              <a:rPr lang="vi-VN" sz="3600">
                <a:solidFill>
                  <a:srgbClr val="000000"/>
                </a:solidFill>
              </a:rPr>
              <a:t>Trước khi Việt gieo, hãy dự đoán xem có bao nhiêu lần số điểm của Việt nhận được là:</a:t>
            </a:r>
          </a:p>
          <a:p>
            <a:pPr algn="just">
              <a:lnSpc>
                <a:spcPct val="150000"/>
              </a:lnSpc>
            </a:pPr>
            <a:r>
              <a:rPr lang="vi-VN" sz="3600">
                <a:solidFill>
                  <a:srgbClr val="000000"/>
                </a:solidFill>
              </a:rPr>
              <a:t>a) Một số chẵn.</a:t>
            </a:r>
          </a:p>
          <a:p>
            <a:pPr algn="just">
              <a:lnSpc>
                <a:spcPct val="150000"/>
              </a:lnSpc>
            </a:pPr>
            <a:r>
              <a:rPr lang="vi-VN" sz="3600">
                <a:solidFill>
                  <a:srgbClr val="000000"/>
                </a:solidFill>
              </a:rPr>
              <a:t>b) Một số nguyên tố.</a:t>
            </a:r>
          </a:p>
          <a:p>
            <a:pPr algn="just">
              <a:lnSpc>
                <a:spcPct val="150000"/>
              </a:lnSpc>
            </a:pPr>
            <a:r>
              <a:rPr lang="vi-VN" sz="3600">
                <a:solidFill>
                  <a:srgbClr val="000000"/>
                </a:solidFill>
              </a:rPr>
              <a:t>c) Một số lớn hơn 7.</a:t>
            </a:r>
            <a:endParaRPr lang="vi-VN" sz="3600" b="0" i="0">
              <a:solidFill>
                <a:srgbClr val="000000"/>
              </a:solidFill>
              <a:effectLst/>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1196635" y="3848100"/>
            <a:ext cx="14822929" cy="1624116"/>
          </a:xfrm>
          <a:prstGeom prst="rect">
            <a:avLst/>
          </a:prstGeom>
        </p:spPr>
      </p:pic>
      <p:pic>
        <p:nvPicPr>
          <p:cNvPr id="8" name="Picture 7"/>
          <p:cNvPicPr>
            <a:picLocks noChangeAspect="1"/>
          </p:cNvPicPr>
          <p:nvPr/>
        </p:nvPicPr>
        <p:blipFill>
          <a:blip r:embed="rId6"/>
          <a:stretch>
            <a:fillRect/>
          </a:stretch>
        </p:blipFill>
        <p:spPr>
          <a:xfrm>
            <a:off x="14859000" y="8185475"/>
            <a:ext cx="1859266" cy="1859266"/>
          </a:xfrm>
          <a:prstGeom prst="rect">
            <a:avLst/>
          </a:prstGeom>
        </p:spPr>
      </p:pic>
    </p:spTree>
    <p:extLst>
      <p:ext uri="{BB962C8B-B14F-4D97-AF65-F5344CB8AC3E}">
        <p14:creationId xmlns:p14="http://schemas.microsoft.com/office/powerpoint/2010/main" val="254505465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0" y="0"/>
            <a:ext cx="17221200" cy="10287000"/>
            <a:chOff x="0" y="0"/>
            <a:chExt cx="4101451" cy="2801818"/>
          </a:xfrm>
        </p:grpSpPr>
        <p:sp>
          <p:nvSpPr>
            <p:cNvPr id="3" name="Freeform 3"/>
            <p:cNvSpPr/>
            <p:nvPr/>
          </p:nvSpPr>
          <p:spPr>
            <a:xfrm>
              <a:off x="0" y="0"/>
              <a:ext cx="4101451" cy="2801819"/>
            </a:xfrm>
            <a:custGeom>
              <a:avLst/>
              <a:gdLst/>
              <a:ahLst/>
              <a:cxnLst/>
              <a:rect l="l" t="t" r="r" b="b"/>
              <a:pathLst>
                <a:path w="4101451" h="2801819">
                  <a:moveTo>
                    <a:pt x="0" y="0"/>
                  </a:moveTo>
                  <a:lnTo>
                    <a:pt x="4101451" y="0"/>
                  </a:lnTo>
                  <a:lnTo>
                    <a:pt x="4101451" y="2801819"/>
                  </a:lnTo>
                  <a:lnTo>
                    <a:pt x="0" y="2801819"/>
                  </a:lnTo>
                  <a:close/>
                </a:path>
              </a:pathLst>
            </a:custGeom>
            <a:solidFill>
              <a:srgbClr val="FFE8E7"/>
            </a:solidFill>
          </p:spPr>
        </p:sp>
        <p:sp>
          <p:nvSpPr>
            <p:cNvPr id="4" name="TextBox 4"/>
            <p:cNvSpPr txBox="1"/>
            <p:nvPr/>
          </p:nvSpPr>
          <p:spPr>
            <a:xfrm>
              <a:off x="0" y="-38100"/>
              <a:ext cx="4101451"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7"/>
          <p:cNvPicPr>
            <a:picLocks noChangeAspect="1"/>
          </p:cNvPicPr>
          <p:nvPr/>
        </p:nvPicPr>
        <p:blipFill>
          <a:blip r:embed="rId4"/>
          <a:stretch>
            <a:fillRect/>
          </a:stretch>
        </p:blipFill>
        <p:spPr>
          <a:xfrm>
            <a:off x="16611600" y="8872566"/>
            <a:ext cx="1173466" cy="1173466"/>
          </a:xfrm>
          <a:prstGeom prst="rect">
            <a:avLst/>
          </a:prstGeom>
        </p:spPr>
      </p:pic>
      <p:sp>
        <p:nvSpPr>
          <p:cNvPr id="10" name="Rectangle 9"/>
          <p:cNvSpPr/>
          <p:nvPr/>
        </p:nvSpPr>
        <p:spPr>
          <a:xfrm>
            <a:off x="7990878" y="72390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6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609600" y="1714500"/>
                <a:ext cx="16002000" cy="7910948"/>
              </a:xfrm>
              <a:prstGeom prst="rect">
                <a:avLst/>
              </a:prstGeom>
            </p:spPr>
            <p:txBody>
              <a:bodyPr wrap="square">
                <a:spAutoFit/>
              </a:bodyPr>
              <a:lstStyle/>
              <a:p>
                <a:pPr algn="just">
                  <a:lnSpc>
                    <a:spcPct val="150000"/>
                  </a:lnSpc>
                  <a:spcBef>
                    <a:spcPts val="300"/>
                  </a:spcBef>
                  <a:spcAft>
                    <a:spcPts val="300"/>
                  </a:spcAft>
                </a:pPr>
                <a:r>
                  <a:rPr lang="vi-VN" sz="3600" smtClean="0">
                    <a:ea typeface="Calibri" panose="020F0502020204030204" pitchFamily="34" charset="0"/>
                    <a:cs typeface="Times New Roman" panose="02020603050405020304" pitchFamily="18" charset="0"/>
                  </a:rPr>
                  <a:t>a) Số lần điểm của Mai là số chẵn là: </a:t>
                </a:r>
                <a14:m>
                  <m:oMath xmlns:m="http://schemas.openxmlformats.org/officeDocument/2006/math">
                    <m:r>
                      <a:rPr lang="vi-VN" sz="3600" i="1">
                        <a:effectLst/>
                        <a:ea typeface="Calibri" panose="020F0502020204030204" pitchFamily="34" charset="0"/>
                        <a:cs typeface="Times New Roman" panose="02020603050405020304" pitchFamily="18" charset="0"/>
                      </a:rPr>
                      <m:t>3 + 9 + 14 + 13 + 8 + 12 = 51</m:t>
                    </m:r>
                  </m:oMath>
                </a14:m>
                <a:r>
                  <a:rPr lang="vi-VN" sz="3600">
                    <a:effectLst/>
                    <a:ea typeface="Calibri" panose="020F0502020204030204" pitchFamily="34" charset="0"/>
                    <a:cs typeface="Times New Roman" panose="02020603050405020304" pitchFamily="18" charset="0"/>
                  </a:rPr>
                  <a:t>.</a:t>
                </a:r>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a:effectLst/>
                    <a:ea typeface="Calibri" panose="020F0502020204030204" pitchFamily="34" charset="0"/>
                    <a:cs typeface="Times New Roman" panose="02020603050405020304" pitchFamily="18" charset="0"/>
                  </a:rPr>
                  <a:t>Do đó xác suất thực nghiệm của biến </a:t>
                </a:r>
                <a:r>
                  <a:rPr lang="vi-VN" sz="3600">
                    <a:effectLst/>
                    <a:ea typeface="Calibri" panose="020F0502020204030204" pitchFamily="34" charset="0"/>
                    <a:cs typeface="Times New Roman" panose="02020603050405020304" pitchFamily="18" charset="0"/>
                  </a:rPr>
                  <a:t>cố </a:t>
                </a:r>
                <a:r>
                  <a:rPr lang="vi-VN" sz="3600" smtClean="0">
                    <a:effectLst/>
                    <a:ea typeface="Calibri" panose="020F0502020204030204" pitchFamily="34" charset="0"/>
                    <a:cs typeface="Times New Roman" panose="02020603050405020304" pitchFamily="18" charset="0"/>
                  </a:rPr>
                  <a:t>“điểm </a:t>
                </a:r>
                <a:r>
                  <a:rPr lang="vi-VN" sz="3600">
                    <a:effectLst/>
                    <a:ea typeface="Calibri" panose="020F0502020204030204" pitchFamily="34" charset="0"/>
                    <a:cs typeface="Times New Roman" panose="02020603050405020304" pitchFamily="18" charset="0"/>
                  </a:rPr>
                  <a:t>của Mai là một </a:t>
                </a:r>
                <a:r>
                  <a:rPr lang="vi-VN" sz="3600">
                    <a:effectLst/>
                    <a:ea typeface="Calibri" panose="020F0502020204030204" pitchFamily="34" charset="0"/>
                    <a:cs typeface="Times New Roman" panose="02020603050405020304" pitchFamily="18" charset="0"/>
                  </a:rPr>
                  <a:t>số </a:t>
                </a:r>
                <a:r>
                  <a:rPr lang="vi-VN" sz="3600" smtClean="0">
                    <a:effectLst/>
                    <a:ea typeface="Calibri" panose="020F0502020204030204" pitchFamily="34" charset="0"/>
                    <a:cs typeface="Times New Roman" panose="02020603050405020304" pitchFamily="18" charset="0"/>
                  </a:rPr>
                  <a:t>chẵn</a:t>
                </a:r>
                <a:r>
                  <a:rPr lang="en-US" sz="3600" smtClean="0">
                    <a:effectLst/>
                    <a:latin typeface="Arial" panose="020B0604020202020204" pitchFamily="34" charset="0"/>
                    <a:ea typeface="Calibri" panose="020F0502020204030204" pitchFamily="34" charset="0"/>
                    <a:cs typeface="Arial" panose="020B0604020202020204" pitchFamily="34" charset="0"/>
                  </a:rPr>
                  <a:t>”</a:t>
                </a:r>
                <a:r>
                  <a:rPr lang="vi-VN" sz="3600" smtClean="0">
                    <a:effectLst/>
                    <a:ea typeface="Calibri" panose="020F0502020204030204" pitchFamily="34" charset="0"/>
                    <a:cs typeface="Times New Roman" panose="02020603050405020304" pitchFamily="18" charset="0"/>
                  </a:rPr>
                  <a:t> </a:t>
                </a:r>
                <a:r>
                  <a:rPr lang="vi-VN" sz="3600">
                    <a:effectLst/>
                    <a:ea typeface="Calibri" panose="020F0502020204030204" pitchFamily="34" charset="0"/>
                    <a:cs typeface="Times New Roman" panose="02020603050405020304" pitchFamily="18" charset="0"/>
                  </a:rPr>
                  <a:t>là</a:t>
                </a:r>
                <a:r>
                  <a:rPr lang="vi-VN" sz="3600">
                    <a:effectLst/>
                    <a:ea typeface="Calibri" panose="020F0502020204030204" pitchFamily="34" charset="0"/>
                    <a:cs typeface="Times New Roman" panose="02020603050405020304" pitchFamily="18" charset="0"/>
                  </a:rPr>
                  <a:t>: </a:t>
                </a:r>
                <a:endParaRPr lang="en-US" sz="3600" smtClean="0">
                  <a:effectLst/>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51</m:t>
                        </m:r>
                      </m:num>
                      <m:den>
                        <m:r>
                          <a:rPr lang="vi-VN" sz="3600" i="1">
                            <a:effectLst/>
                            <a:ea typeface="Calibri" panose="020F0502020204030204" pitchFamily="34" charset="0"/>
                            <a:cs typeface="Times New Roman" panose="02020603050405020304" pitchFamily="18" charset="0"/>
                          </a:rPr>
                          <m:t>100</m:t>
                        </m:r>
                      </m:den>
                    </m:f>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600" i="1" smtClean="0">
                        <a:effectLst/>
                        <a:latin typeface="Cambria Math" panose="02040503050406030204" pitchFamily="18" charset="0"/>
                        <a:ea typeface="Calibri" panose="020F0502020204030204" pitchFamily="34" charset="0"/>
                        <a:cs typeface="Times New Roman" panose="02020603050405020304" pitchFamily="18" charset="0"/>
                      </a:rPr>
                      <m:t>0,51</m:t>
                    </m:r>
                  </m:oMath>
                </a14:m>
                <a:r>
                  <a:rPr lang="vi-VN" sz="3600">
                    <a:effectLst/>
                    <a:ea typeface="Calibri" panose="020F0502020204030204" pitchFamily="34" charset="0"/>
                    <a:cs typeface="Times New Roman" panose="02020603050405020304" pitchFamily="18" charset="0"/>
                  </a:rPr>
                  <a:t>.</a:t>
                </a:r>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3600" i="1">
                        <a:effectLst/>
                        <a:ea typeface="Calibri" panose="020F0502020204030204" pitchFamily="34" charset="0"/>
                        <a:cs typeface="Times New Roman" panose="02020603050405020304" pitchFamily="18" charset="0"/>
                      </a:rPr>
                      <m:t>⇒</m:t>
                    </m:r>
                  </m:oMath>
                </a14:m>
                <a:r>
                  <a:rPr lang="vi-VN" sz="3600">
                    <a:effectLst/>
                    <a:ea typeface="Calibri" panose="020F0502020204030204" pitchFamily="34" charset="0"/>
                    <a:cs typeface="Times New Roman" panose="02020603050405020304" pitchFamily="18" charset="0"/>
                  </a:rPr>
                  <a:t> Số lần điểm của Việt là một số chẵn khoảng: </a:t>
                </a:r>
                <a14:m>
                  <m:oMath xmlns:m="http://schemas.openxmlformats.org/officeDocument/2006/math">
                    <m:r>
                      <a:rPr lang="vi-VN" sz="3600" i="1">
                        <a:effectLst/>
                        <a:ea typeface="Calibri" panose="020F0502020204030204" pitchFamily="34" charset="0"/>
                        <a:cs typeface="Times New Roman" panose="02020603050405020304" pitchFamily="18" charset="0"/>
                      </a:rPr>
                      <m:t>120 . 0,51 ≈ 61</m:t>
                    </m:r>
                  </m:oMath>
                </a14:m>
                <a:r>
                  <a:rPr lang="vi-VN" sz="3600">
                    <a:effectLst/>
                    <a:ea typeface="Calibri" panose="020F0502020204030204" pitchFamily="34" charset="0"/>
                    <a:cs typeface="Times New Roman" panose="02020603050405020304" pitchFamily="18" charset="0"/>
                  </a:rPr>
                  <a:t> (lần)</a:t>
                </a:r>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a:effectLst/>
                    <a:ea typeface="Calibri" panose="020F0502020204030204" pitchFamily="34" charset="0"/>
                    <a:cs typeface="Times New Roman" panose="02020603050405020304" pitchFamily="18" charset="0"/>
                  </a:rPr>
                  <a:t>b) Số lần điểm của Mai là một số nguyên tố là: </a:t>
                </a:r>
                <a14:m>
                  <m:oMath xmlns:m="http://schemas.openxmlformats.org/officeDocument/2006/math">
                    <m:r>
                      <a:rPr lang="vi-VN" sz="3600" i="1">
                        <a:effectLst/>
                        <a:ea typeface="Calibri" panose="020F0502020204030204" pitchFamily="34" charset="0"/>
                        <a:cs typeface="Times New Roman" panose="02020603050405020304" pitchFamily="18" charset="0"/>
                      </a:rPr>
                      <m:t>3 + 5 + 10 + 16 + 7 = 41.</m:t>
                    </m:r>
                  </m:oMath>
                </a14:m>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a:effectLst/>
                    <a:ea typeface="Calibri" panose="020F0502020204030204" pitchFamily="34" charset="0"/>
                    <a:cs typeface="Times New Roman" panose="02020603050405020304" pitchFamily="18" charset="0"/>
                  </a:rPr>
                  <a:t>Do đó xác suất thực nghiệm điểm của biến </a:t>
                </a:r>
                <a:r>
                  <a:rPr lang="vi-VN" sz="3600">
                    <a:effectLst/>
                    <a:ea typeface="Calibri" panose="020F0502020204030204" pitchFamily="34" charset="0"/>
                    <a:cs typeface="Times New Roman" panose="02020603050405020304" pitchFamily="18" charset="0"/>
                  </a:rPr>
                  <a:t>cố </a:t>
                </a:r>
                <a:r>
                  <a:rPr lang="vi-VN" sz="3600" smtClean="0">
                    <a:ea typeface="Calibri" panose="020F0502020204030204" pitchFamily="34" charset="0"/>
                    <a:cs typeface="Times New Roman" panose="02020603050405020304" pitchFamily="18" charset="0"/>
                  </a:rPr>
                  <a:t>“</a:t>
                </a:r>
                <a:r>
                  <a:rPr lang="vi-VN" sz="3600" smtClean="0">
                    <a:effectLst/>
                    <a:ea typeface="Calibri" panose="020F0502020204030204" pitchFamily="34" charset="0"/>
                    <a:cs typeface="Times New Roman" panose="02020603050405020304" pitchFamily="18" charset="0"/>
                  </a:rPr>
                  <a:t>điểm </a:t>
                </a:r>
                <a:r>
                  <a:rPr lang="vi-VN" sz="3600">
                    <a:effectLst/>
                    <a:ea typeface="Calibri" panose="020F0502020204030204" pitchFamily="34" charset="0"/>
                    <a:cs typeface="Times New Roman" panose="02020603050405020304" pitchFamily="18" charset="0"/>
                  </a:rPr>
                  <a:t>của Mai là một số </a:t>
                </a:r>
                <a:r>
                  <a:rPr lang="vi-VN" sz="3600">
                    <a:effectLst/>
                    <a:ea typeface="Calibri" panose="020F0502020204030204" pitchFamily="34" charset="0"/>
                    <a:cs typeface="Times New Roman" panose="02020603050405020304" pitchFamily="18" charset="0"/>
                  </a:rPr>
                  <a:t>nguyên </a:t>
                </a:r>
                <a:r>
                  <a:rPr lang="vi-VN" sz="3600" smtClean="0">
                    <a:effectLst/>
                    <a:ea typeface="Calibri" panose="020F0502020204030204" pitchFamily="34" charset="0"/>
                    <a:cs typeface="Times New Roman" panose="02020603050405020304" pitchFamily="18" charset="0"/>
                  </a:rPr>
                  <a:t>tố</a:t>
                </a:r>
                <a:r>
                  <a:rPr lang="en-US" sz="3600" smtClean="0">
                    <a:latin typeface="Arial" panose="020B0604020202020204" pitchFamily="34" charset="0"/>
                    <a:ea typeface="Calibri" panose="020F0502020204030204" pitchFamily="34" charset="0"/>
                    <a:cs typeface="Arial" panose="020B0604020202020204" pitchFamily="34" charset="0"/>
                  </a:rPr>
                  <a:t>”</a:t>
                </a:r>
                <a:r>
                  <a:rPr lang="vi-VN" sz="3600" smtClean="0">
                    <a:effectLst/>
                    <a:ea typeface="Calibri" panose="020F0502020204030204" pitchFamily="34" charset="0"/>
                    <a:cs typeface="Times New Roman" panose="02020603050405020304" pitchFamily="18" charset="0"/>
                  </a:rPr>
                  <a:t> </a:t>
                </a:r>
                <a:r>
                  <a:rPr lang="vi-VN" sz="3600">
                    <a:effectLst/>
                    <a:ea typeface="Calibri" panose="020F0502020204030204" pitchFamily="34" charset="0"/>
                    <a:cs typeface="Times New Roman" panose="02020603050405020304" pitchFamily="18" charset="0"/>
                  </a:rPr>
                  <a:t>là</a:t>
                </a:r>
                <a:r>
                  <a:rPr lang="vi-VN" sz="3600" smtClean="0">
                    <a:effectLst/>
                    <a:ea typeface="Calibri" panose="020F0502020204030204" pitchFamily="34" charset="0"/>
                    <a:cs typeface="Times New Roman" panose="02020603050405020304" pitchFamily="18" charset="0"/>
                  </a:rPr>
                  <a:t>:</a:t>
                </a:r>
                <a:r>
                  <a:rPr lang="en-US" sz="3600" smtClean="0">
                    <a:ea typeface="Calibri" panose="020F0502020204030204" pitchFamily="34" charset="0"/>
                    <a:cs typeface="Times New Roman" panose="02020603050405020304" pitchFamily="18" charset="0"/>
                  </a:rPr>
                  <a:t> </a:t>
                </a:r>
                <a14:m>
                  <m:oMath xmlns:m="http://schemas.openxmlformats.org/officeDocument/2006/math">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41</m:t>
                        </m:r>
                      </m:num>
                      <m:den>
                        <m:r>
                          <a:rPr lang="vi-VN" sz="3600" i="1">
                            <a:effectLst/>
                            <a:ea typeface="Calibri" panose="020F0502020204030204" pitchFamily="34" charset="0"/>
                            <a:cs typeface="Times New Roman" panose="02020603050405020304" pitchFamily="18" charset="0"/>
                          </a:rPr>
                          <m:t>100</m:t>
                        </m:r>
                      </m:den>
                    </m:f>
                  </m:oMath>
                </a14:m>
                <a:r>
                  <a:rPr lang="en-US" sz="3600">
                    <a:effectLst/>
                    <a:ea typeface="Calibri" panose="020F0502020204030204" pitchFamily="34" charset="0"/>
                    <a:cs typeface="Times New Roman" panose="02020603050405020304" pitchFamily="18" charset="0"/>
                  </a:rPr>
                  <a:t> </a:t>
                </a:r>
                <a14:m>
                  <m:oMath xmlns:m="http://schemas.openxmlformats.org/officeDocument/2006/math">
                    <m:r>
                      <a:rPr lang="vi-VN" sz="3600" i="1">
                        <a:effectLst/>
                        <a:ea typeface="Calibri" panose="020F0502020204030204" pitchFamily="34" charset="0"/>
                        <a:cs typeface="Times New Roman" panose="02020603050405020304" pitchFamily="18" charset="0"/>
                      </a:rPr>
                      <m:t>= 0,41.</m:t>
                    </m:r>
                  </m:oMath>
                </a14:m>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3600" i="1">
                        <a:effectLst/>
                        <a:ea typeface="Calibri" panose="020F0502020204030204" pitchFamily="34" charset="0"/>
                        <a:cs typeface="Times New Roman" panose="02020603050405020304" pitchFamily="18" charset="0"/>
                      </a:rPr>
                      <m:t>⇒</m:t>
                    </m:r>
                  </m:oMath>
                </a14:m>
                <a:r>
                  <a:rPr lang="vi-VN" sz="3600">
                    <a:effectLst/>
                    <a:ea typeface="Calibri" panose="020F0502020204030204" pitchFamily="34" charset="0"/>
                    <a:cs typeface="Times New Roman" panose="02020603050405020304" pitchFamily="18" charset="0"/>
                  </a:rPr>
                  <a:t> Số lần điểm của Việt là một số nguyên tố khoảng: </a:t>
                </a:r>
                <a14:m>
                  <m:oMath xmlns:m="http://schemas.openxmlformats.org/officeDocument/2006/math">
                    <m:r>
                      <a:rPr lang="vi-VN" sz="3600" i="1">
                        <a:effectLst/>
                        <a:ea typeface="Calibri" panose="020F0502020204030204" pitchFamily="34" charset="0"/>
                        <a:cs typeface="Times New Roman" panose="02020603050405020304" pitchFamily="18" charset="0"/>
                      </a:rPr>
                      <m:t>120 . 0,41 ≈ 49</m:t>
                    </m:r>
                  </m:oMath>
                </a14:m>
                <a:r>
                  <a:rPr lang="vi-VN" sz="3600">
                    <a:effectLst/>
                    <a:ea typeface="Calibri" panose="020F0502020204030204" pitchFamily="34" charset="0"/>
                    <a:cs typeface="Times New Roman" panose="02020603050405020304" pitchFamily="18" charset="0"/>
                  </a:rPr>
                  <a:t> (</a:t>
                </a:r>
                <a:r>
                  <a:rPr lang="vi-VN" sz="3600">
                    <a:effectLst/>
                    <a:ea typeface="Calibri" panose="020F0502020204030204" pitchFamily="34" charset="0"/>
                    <a:cs typeface="Times New Roman" panose="02020603050405020304" pitchFamily="18" charset="0"/>
                  </a:rPr>
                  <a:t>lần</a:t>
                </a:r>
                <a:r>
                  <a:rPr lang="vi-VN" sz="3600" smtClean="0">
                    <a:effectLst/>
                    <a:ea typeface="Calibri" panose="020F0502020204030204" pitchFamily="34" charset="0"/>
                    <a:cs typeface="Times New Roman" panose="02020603050405020304" pitchFamily="18" charset="0"/>
                  </a:rPr>
                  <a:t>)</a:t>
                </a:r>
                <a:endParaRPr lang="en-US" sz="3600">
                  <a:effectLst/>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609600" y="1714500"/>
                <a:ext cx="16002000" cy="7910948"/>
              </a:xfrm>
              <a:prstGeom prst="rect">
                <a:avLst/>
              </a:prstGeom>
              <a:blipFill>
                <a:blip r:embed="rId5"/>
                <a:stretch>
                  <a:fillRect l="-1143" r="-1143" b="-1156"/>
                </a:stretch>
              </a:blipFill>
            </p:spPr>
            <p:txBody>
              <a:bodyPr/>
              <a:lstStyle/>
              <a:p>
                <a:r>
                  <a:rPr lang="en-US">
                    <a:noFill/>
                  </a:rPr>
                  <a:t> </a:t>
                </a:r>
              </a:p>
            </p:txBody>
          </p:sp>
        </mc:Fallback>
      </mc:AlternateContent>
    </p:spTree>
    <p:extLst>
      <p:ext uri="{BB962C8B-B14F-4D97-AF65-F5344CB8AC3E}">
        <p14:creationId xmlns:p14="http://schemas.microsoft.com/office/powerpoint/2010/main" val="1516526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up)">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barn(inVertical)">
                                      <p:cBhvr>
                                        <p:cTn id="4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0" y="0"/>
            <a:ext cx="17221200" cy="10287000"/>
            <a:chOff x="0" y="0"/>
            <a:chExt cx="4101451" cy="2801818"/>
          </a:xfrm>
        </p:grpSpPr>
        <p:sp>
          <p:nvSpPr>
            <p:cNvPr id="3" name="Freeform 3"/>
            <p:cNvSpPr/>
            <p:nvPr/>
          </p:nvSpPr>
          <p:spPr>
            <a:xfrm>
              <a:off x="0" y="0"/>
              <a:ext cx="4101451" cy="2801819"/>
            </a:xfrm>
            <a:custGeom>
              <a:avLst/>
              <a:gdLst/>
              <a:ahLst/>
              <a:cxnLst/>
              <a:rect l="l" t="t" r="r" b="b"/>
              <a:pathLst>
                <a:path w="4101451" h="2801819">
                  <a:moveTo>
                    <a:pt x="0" y="0"/>
                  </a:moveTo>
                  <a:lnTo>
                    <a:pt x="4101451" y="0"/>
                  </a:lnTo>
                  <a:lnTo>
                    <a:pt x="4101451" y="2801819"/>
                  </a:lnTo>
                  <a:lnTo>
                    <a:pt x="0" y="2801819"/>
                  </a:lnTo>
                  <a:close/>
                </a:path>
              </a:pathLst>
            </a:custGeom>
            <a:solidFill>
              <a:srgbClr val="FFE8E7"/>
            </a:solidFill>
          </p:spPr>
        </p:sp>
        <p:sp>
          <p:nvSpPr>
            <p:cNvPr id="4" name="TextBox 4"/>
            <p:cNvSpPr txBox="1"/>
            <p:nvPr/>
          </p:nvSpPr>
          <p:spPr>
            <a:xfrm>
              <a:off x="0" y="-38100"/>
              <a:ext cx="4101451"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7"/>
          <p:cNvPicPr>
            <a:picLocks noChangeAspect="1"/>
          </p:cNvPicPr>
          <p:nvPr/>
        </p:nvPicPr>
        <p:blipFill>
          <a:blip r:embed="rId4"/>
          <a:stretch>
            <a:fillRect/>
          </a:stretch>
        </p:blipFill>
        <p:spPr>
          <a:xfrm>
            <a:off x="14859000" y="8185475"/>
            <a:ext cx="1859266" cy="1859266"/>
          </a:xfrm>
          <a:prstGeom prst="rect">
            <a:avLst/>
          </a:prstGeom>
        </p:spPr>
      </p:pic>
      <p:sp>
        <p:nvSpPr>
          <p:cNvPr id="10" name="Rectangle 9"/>
          <p:cNvSpPr/>
          <p:nvPr/>
        </p:nvSpPr>
        <p:spPr>
          <a:xfrm>
            <a:off x="7990878" y="72390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6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914400" y="1961346"/>
                <a:ext cx="15468600" cy="6077754"/>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lần điểm của Mai là một số lớn hơn 7 là</a:t>
                </a: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300"/>
                  </a:spcBef>
                  <a:spcAft>
                    <a:spcPts val="30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13 + 11 + 8 + 7 + 4 = 43.</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Do đó, xác suất thực nghiệm của biến cố "điểm của Mai là một số lớn hơn 7 là: </a:t>
                </a:r>
                <a:endParaRPr kumimoji="0" lang="en-US" sz="36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43</m:t>
                          </m:r>
                        </m:num>
                        <m:den>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100</m:t>
                          </m:r>
                        </m:den>
                      </m:f>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 0,43</m:t>
                      </m:r>
                    </m:oMath>
                  </m:oMathPara>
                </a14:m>
                <a:endParaRPr kumimoji="0" lang="en-US" sz="36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300"/>
                  </a:spcBef>
                  <a:spcAft>
                    <a:spcPts val="300"/>
                  </a:spcAft>
                  <a:buClrTx/>
                  <a:buSzTx/>
                  <a:buFontTx/>
                  <a:buNone/>
                  <a:tabLst/>
                  <a:defRPr/>
                </a:pPr>
                <a14:m>
                  <m:oMath xmlns:m="http://schemas.openxmlformats.org/officeDocument/2006/math">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Số lần điểm của Việt là một số lớn hơn 7 khoảng: 1</a:t>
                </a:r>
                <a14:m>
                  <m:oMath xmlns:m="http://schemas.openxmlformats.org/officeDocument/2006/math">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20 . 0,43 ≈ 52 </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(lần).</a:t>
                </a:r>
                <a:endParaRPr kumimoji="0" lang="en-US" sz="36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914400" y="1961346"/>
                <a:ext cx="15468600" cy="6077754"/>
              </a:xfrm>
              <a:prstGeom prst="rect">
                <a:avLst/>
              </a:prstGeom>
              <a:blipFill>
                <a:blip r:embed="rId5"/>
                <a:stretch>
                  <a:fillRect l="-1182" r="-1143" b="-1204"/>
                </a:stretch>
              </a:blipFill>
            </p:spPr>
            <p:txBody>
              <a:bodyPr/>
              <a:lstStyle/>
              <a:p>
                <a:r>
                  <a:rPr lang="en-US">
                    <a:noFill/>
                  </a:rPr>
                  <a:t> </a:t>
                </a:r>
              </a:p>
            </p:txBody>
          </p:sp>
        </mc:Fallback>
      </mc:AlternateContent>
    </p:spTree>
    <p:extLst>
      <p:ext uri="{BB962C8B-B14F-4D97-AF65-F5344CB8AC3E}">
        <p14:creationId xmlns:p14="http://schemas.microsoft.com/office/powerpoint/2010/main" val="4111329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up)">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 y="-35886"/>
            <a:ext cx="7078033" cy="10721992"/>
            <a:chOff x="0" y="0"/>
            <a:chExt cx="2408296" cy="2823899"/>
          </a:xfrm>
        </p:grpSpPr>
        <p:sp>
          <p:nvSpPr>
            <p:cNvPr id="3" name="Freeform 3"/>
            <p:cNvSpPr/>
            <p:nvPr/>
          </p:nvSpPr>
          <p:spPr>
            <a:xfrm>
              <a:off x="0" y="0"/>
              <a:ext cx="2408296" cy="2823899"/>
            </a:xfrm>
            <a:custGeom>
              <a:avLst/>
              <a:gdLst/>
              <a:ahLst/>
              <a:cxnLst/>
              <a:rect l="l" t="t" r="r" b="b"/>
              <a:pathLst>
                <a:path w="2408296" h="2823899">
                  <a:moveTo>
                    <a:pt x="0" y="0"/>
                  </a:moveTo>
                  <a:lnTo>
                    <a:pt x="2408296" y="0"/>
                  </a:lnTo>
                  <a:lnTo>
                    <a:pt x="2408296" y="2823899"/>
                  </a:lnTo>
                  <a:lnTo>
                    <a:pt x="0" y="2823899"/>
                  </a:lnTo>
                  <a:close/>
                </a:path>
              </a:pathLst>
            </a:custGeom>
            <a:solidFill>
              <a:srgbClr val="F3D0D2"/>
            </a:solidFill>
          </p:spPr>
        </p:sp>
        <p:sp>
          <p:nvSpPr>
            <p:cNvPr id="4" name="TextBox 4"/>
            <p:cNvSpPr txBox="1"/>
            <p:nvPr/>
          </p:nvSpPr>
          <p:spPr>
            <a:xfrm>
              <a:off x="0" y="-38100"/>
              <a:ext cx="2408296" cy="2861999"/>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3429000" y="-35886"/>
            <a:ext cx="10498466" cy="10498466"/>
          </a:xfrm>
          <a:custGeom>
            <a:avLst/>
            <a:gdLst/>
            <a:ahLst/>
            <a:cxnLst/>
            <a:rect l="l" t="t" r="r" b="b"/>
            <a:pathLst>
              <a:path w="10498466" h="10498466">
                <a:moveTo>
                  <a:pt x="0" y="0"/>
                </a:moveTo>
                <a:lnTo>
                  <a:pt x="10498466" y="0"/>
                </a:lnTo>
                <a:lnTo>
                  <a:pt x="10498466" y="10498466"/>
                </a:lnTo>
                <a:lnTo>
                  <a:pt x="0" y="10498466"/>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sp>
        <p:nvSpPr>
          <p:cNvPr id="13" name="Freeform 13"/>
          <p:cNvSpPr/>
          <p:nvPr/>
        </p:nvSpPr>
        <p:spPr>
          <a:xfrm>
            <a:off x="2121307" y="5614041"/>
            <a:ext cx="2835415" cy="5816236"/>
          </a:xfrm>
          <a:custGeom>
            <a:avLst/>
            <a:gdLst/>
            <a:ahLst/>
            <a:cxnLst/>
            <a:rect l="l" t="t" r="r" b="b"/>
            <a:pathLst>
              <a:path w="2835415" h="5816236">
                <a:moveTo>
                  <a:pt x="0" y="0"/>
                </a:moveTo>
                <a:lnTo>
                  <a:pt x="2835415" y="0"/>
                </a:lnTo>
                <a:lnTo>
                  <a:pt x="2835415" y="5816236"/>
                </a:lnTo>
                <a:lnTo>
                  <a:pt x="0" y="5816236"/>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9" name="TextBox 31"/>
          <p:cNvSpPr txBox="1"/>
          <p:nvPr/>
        </p:nvSpPr>
        <p:spPr>
          <a:xfrm>
            <a:off x="563362" y="723900"/>
            <a:ext cx="5951306" cy="3046988"/>
          </a:xfrm>
          <a:prstGeom prst="rect">
            <a:avLst/>
          </a:prstGeom>
        </p:spPr>
        <p:txBody>
          <a:bodyPr wrap="square" lIns="0" tIns="0" rIns="0" bIns="0" rtlCol="0" anchor="t">
            <a:spAutoFit/>
          </a:bodyPr>
          <a:lstStyle/>
          <a:p>
            <a:pPr lvl="0" algn="ctr">
              <a:lnSpc>
                <a:spcPct val="150000"/>
              </a:lnSpc>
            </a:pPr>
            <a:r>
              <a:rPr lang="vi-VN" sz="6600" b="1">
                <a:solidFill>
                  <a:srgbClr val="1F497D"/>
                </a:solidFill>
                <a:cs typeface="Arial" panose="020B0604020202020204" pitchFamily="34" charset="0"/>
              </a:rPr>
              <a:t>HƯỚNG DẪN VỀ NHÀ</a:t>
            </a:r>
            <a:endParaRPr lang="vi-VN" sz="6600" b="1">
              <a:solidFill>
                <a:srgbClr val="1F497D"/>
              </a:solidFill>
              <a:cs typeface="Arial" panose="020B0604020202020204" pitchFamily="34" charset="0"/>
            </a:endParaRPr>
          </a:p>
        </p:txBody>
      </p:sp>
      <p:sp>
        <p:nvSpPr>
          <p:cNvPr id="20" name="Freeform 7"/>
          <p:cNvSpPr/>
          <p:nvPr/>
        </p:nvSpPr>
        <p:spPr>
          <a:xfrm>
            <a:off x="16535400" y="7581900"/>
            <a:ext cx="1752600" cy="2705100"/>
          </a:xfrm>
          <a:custGeom>
            <a:avLst/>
            <a:gdLst/>
            <a:ahLst/>
            <a:cxnLst/>
            <a:rect l="l" t="t" r="r" b="b"/>
            <a:pathLst>
              <a:path w="4559274" h="7324135">
                <a:moveTo>
                  <a:pt x="0" y="0"/>
                </a:moveTo>
                <a:lnTo>
                  <a:pt x="4559274" y="0"/>
                </a:lnTo>
                <a:lnTo>
                  <a:pt x="4559274" y="7324135"/>
                </a:lnTo>
                <a:lnTo>
                  <a:pt x="0" y="7324135"/>
                </a:lnTo>
                <a:lnTo>
                  <a:pt x="0" y="0"/>
                </a:lnTo>
                <a:close/>
              </a:path>
            </a:pathLst>
          </a:custGeom>
          <a:blipFill>
            <a:blip r:embed="rId8">
              <a:extLst>
                <a:ext uri="{96DAC541-7B7A-43D3-8B79-37D633B846F1}">
                  <asvg:svgBlip xmlns="" xmlns:asvg="http://schemas.microsoft.com/office/drawing/2016/SVG/main" r:embed="rId5"/>
                </a:ext>
              </a:extLst>
            </a:blip>
            <a:stretch>
              <a:fillRect/>
            </a:stretch>
          </a:blipFill>
        </p:spPr>
      </p:sp>
      <p:sp>
        <p:nvSpPr>
          <p:cNvPr id="21" name="Rectangle 20"/>
          <p:cNvSpPr/>
          <p:nvPr/>
        </p:nvSpPr>
        <p:spPr>
          <a:xfrm>
            <a:off x="7673874" y="2735565"/>
            <a:ext cx="7677422" cy="901593"/>
          </a:xfrm>
          <a:prstGeom prst="rect">
            <a:avLst/>
          </a:prstGeom>
        </p:spPr>
        <p:txBody>
          <a:bodyPr wrap="square">
            <a:spAutoFit/>
          </a:bodyPr>
          <a:lstStyle/>
          <a:p>
            <a:pPr marL="685800" indent="-685800" algn="just">
              <a:lnSpc>
                <a:spcPct val="150000"/>
              </a:lnSpc>
              <a:buClr>
                <a:srgbClr val="000000"/>
              </a:buClr>
              <a:buFont typeface="Wingdings" panose="05000000000000000000" pitchFamily="2" charset="2"/>
              <a:buChar char="q"/>
              <a:defRPr/>
            </a:pPr>
            <a:r>
              <a:rPr lang="en-US" sz="4000" kern="0" dirty="0" err="1">
                <a:solidFill>
                  <a:srgbClr val="000000"/>
                </a:solidFill>
                <a:latin typeface="Arial"/>
                <a:cs typeface="Arial"/>
                <a:sym typeface="Arial"/>
              </a:rPr>
              <a:t>Ôn</a:t>
            </a:r>
            <a:r>
              <a:rPr lang="en-US" sz="4000" kern="0" dirty="0">
                <a:solidFill>
                  <a:srgbClr val="000000"/>
                </a:solidFill>
                <a:latin typeface="Arial"/>
                <a:cs typeface="Arial"/>
                <a:sym typeface="Arial"/>
              </a:rPr>
              <a:t> </a:t>
            </a:r>
            <a:r>
              <a:rPr lang="en-US" sz="4000" kern="0" dirty="0" err="1">
                <a:solidFill>
                  <a:srgbClr val="000000"/>
                </a:solidFill>
                <a:latin typeface="Arial"/>
                <a:cs typeface="Arial"/>
                <a:sym typeface="Arial"/>
              </a:rPr>
              <a:t>tập</a:t>
            </a:r>
            <a:r>
              <a:rPr lang="en-US" sz="4000" kern="0" dirty="0">
                <a:solidFill>
                  <a:srgbClr val="000000"/>
                </a:solidFill>
                <a:latin typeface="Arial"/>
                <a:cs typeface="Arial"/>
                <a:sym typeface="Arial"/>
              </a:rPr>
              <a:t> </a:t>
            </a:r>
            <a:r>
              <a:rPr lang="en-US" sz="4000" kern="0" dirty="0" err="1">
                <a:solidFill>
                  <a:srgbClr val="000000"/>
                </a:solidFill>
                <a:latin typeface="Arial"/>
                <a:cs typeface="Arial"/>
                <a:sym typeface="Arial"/>
              </a:rPr>
              <a:t>kiến</a:t>
            </a:r>
            <a:r>
              <a:rPr lang="en-US" sz="4000" kern="0" dirty="0">
                <a:solidFill>
                  <a:srgbClr val="000000"/>
                </a:solidFill>
                <a:latin typeface="Arial"/>
                <a:cs typeface="Arial"/>
                <a:sym typeface="Arial"/>
              </a:rPr>
              <a:t> </a:t>
            </a:r>
            <a:r>
              <a:rPr lang="en-US" sz="4000" kern="0" dirty="0" err="1">
                <a:solidFill>
                  <a:srgbClr val="000000"/>
                </a:solidFill>
                <a:latin typeface="Arial"/>
                <a:cs typeface="Arial"/>
                <a:sym typeface="Arial"/>
              </a:rPr>
              <a:t>thức</a:t>
            </a:r>
            <a:r>
              <a:rPr lang="en-US" sz="4000" kern="0" dirty="0">
                <a:solidFill>
                  <a:srgbClr val="000000"/>
                </a:solidFill>
                <a:latin typeface="Arial"/>
                <a:cs typeface="Arial"/>
                <a:sym typeface="Arial"/>
              </a:rPr>
              <a:t> </a:t>
            </a:r>
            <a:r>
              <a:rPr lang="en-US" sz="4000" kern="0" err="1">
                <a:solidFill>
                  <a:srgbClr val="000000"/>
                </a:solidFill>
                <a:latin typeface="Arial"/>
                <a:cs typeface="Arial"/>
                <a:sym typeface="Arial"/>
              </a:rPr>
              <a:t>đã</a:t>
            </a:r>
            <a:r>
              <a:rPr lang="en-US" sz="4000" kern="0">
                <a:solidFill>
                  <a:srgbClr val="000000"/>
                </a:solidFill>
                <a:latin typeface="Arial"/>
                <a:cs typeface="Arial"/>
                <a:sym typeface="Arial"/>
              </a:rPr>
              <a:t> </a:t>
            </a:r>
            <a:r>
              <a:rPr lang="en-US" sz="4000" kern="0" smtClean="0">
                <a:solidFill>
                  <a:srgbClr val="000000"/>
                </a:solidFill>
                <a:latin typeface="Arial"/>
                <a:cs typeface="Arial"/>
                <a:sym typeface="Arial"/>
              </a:rPr>
              <a:t>học</a:t>
            </a:r>
            <a:endParaRPr lang="en-US" sz="4000" kern="0" dirty="0">
              <a:solidFill>
                <a:srgbClr val="000000"/>
              </a:solidFill>
              <a:latin typeface="Arial"/>
              <a:cs typeface="Arial"/>
              <a:sym typeface="Arial"/>
            </a:endParaRPr>
          </a:p>
        </p:txBody>
      </p:sp>
      <p:sp>
        <p:nvSpPr>
          <p:cNvPr id="22" name="Rectangle 21"/>
          <p:cNvSpPr/>
          <p:nvPr/>
        </p:nvSpPr>
        <p:spPr>
          <a:xfrm>
            <a:off x="7693315" y="4361408"/>
            <a:ext cx="8277130" cy="901593"/>
          </a:xfrm>
          <a:prstGeom prst="rect">
            <a:avLst/>
          </a:prstGeom>
        </p:spPr>
        <p:txBody>
          <a:bodyPr wrap="square">
            <a:spAutoFit/>
          </a:bodyPr>
          <a:lstStyle/>
          <a:p>
            <a:pPr marL="685800" indent="-685800">
              <a:lnSpc>
                <a:spcPct val="150000"/>
              </a:lnSpc>
              <a:spcAft>
                <a:spcPts val="800"/>
              </a:spcAft>
              <a:buClr>
                <a:srgbClr val="000000"/>
              </a:buClr>
              <a:buFont typeface="Wingdings" panose="05000000000000000000" pitchFamily="2" charset="2"/>
              <a:buChar char="q"/>
              <a:defRPr/>
            </a:pPr>
            <a:r>
              <a:rPr lang="vi-VN" sz="4000" ker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a:t>
            </a:r>
            <a:r>
              <a:rPr lang="vi-VN" sz="4000" kern="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Arial"/>
              </a:rPr>
              <a:t>SBT</a:t>
            </a:r>
            <a:endParaRPr lang="en-US" sz="4000" b="1" i="1" kern="0" dirty="0">
              <a:solidFill>
                <a:srgbClr val="000000"/>
              </a:solidFill>
              <a:latin typeface="Arial"/>
              <a:ea typeface="DengXian"/>
              <a:cs typeface="Times New Roman" panose="02020603050405020304" pitchFamily="18" charset="0"/>
              <a:sym typeface="Arial"/>
            </a:endParaRPr>
          </a:p>
        </p:txBody>
      </p:sp>
      <p:sp>
        <p:nvSpPr>
          <p:cNvPr id="23" name="Rectangle 22"/>
          <p:cNvSpPr/>
          <p:nvPr/>
        </p:nvSpPr>
        <p:spPr>
          <a:xfrm>
            <a:off x="7673874" y="6032837"/>
            <a:ext cx="10210800" cy="1015663"/>
          </a:xfrm>
          <a:prstGeom prst="rect">
            <a:avLst/>
          </a:prstGeom>
        </p:spPr>
        <p:txBody>
          <a:bodyPr wrap="square">
            <a:spAutoFit/>
          </a:bodyPr>
          <a:lstStyle/>
          <a:p>
            <a:pPr marL="685800" indent="-685800">
              <a:lnSpc>
                <a:spcPct val="150000"/>
              </a:lnSpc>
              <a:buFont typeface="Wingdings" panose="05000000000000000000" pitchFamily="2" charset="2"/>
              <a:buChar char="q"/>
              <a:defRPr/>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Đọc</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chuẩn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bị</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trước</a:t>
            </a: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vi-VN" sz="4000" b="1" i="1">
                <a:solidFill>
                  <a:prstClr val="black"/>
                </a:solidFill>
                <a:ea typeface="Times New Roman" panose="02020603050405020304" pitchFamily="18" charset="0"/>
                <a:cs typeface="Arial" panose="020B0604020202020204" pitchFamily="34" charset="0"/>
                <a:sym typeface="Arial"/>
              </a:rPr>
              <a:t>Luyện tập chung</a:t>
            </a:r>
            <a:endParaRPr lang="en-US" sz="4000" b="1" dirty="0">
              <a:solidFill>
                <a:prstClr val="black"/>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0" y="-405875"/>
            <a:ext cx="18288000" cy="6997520"/>
            <a:chOff x="0" y="0"/>
            <a:chExt cx="4816593" cy="1842968"/>
          </a:xfrm>
        </p:grpSpPr>
        <p:sp>
          <p:nvSpPr>
            <p:cNvPr id="3" name="Freeform 3"/>
            <p:cNvSpPr/>
            <p:nvPr/>
          </p:nvSpPr>
          <p:spPr>
            <a:xfrm>
              <a:off x="0" y="0"/>
              <a:ext cx="4816592" cy="1842968"/>
            </a:xfrm>
            <a:custGeom>
              <a:avLst/>
              <a:gdLst/>
              <a:ahLst/>
              <a:cxnLst/>
              <a:rect l="l" t="t" r="r" b="b"/>
              <a:pathLst>
                <a:path w="4816592" h="1842968">
                  <a:moveTo>
                    <a:pt x="0" y="0"/>
                  </a:moveTo>
                  <a:lnTo>
                    <a:pt x="4816592" y="0"/>
                  </a:lnTo>
                  <a:lnTo>
                    <a:pt x="4816592" y="1842968"/>
                  </a:lnTo>
                  <a:lnTo>
                    <a:pt x="0" y="1842968"/>
                  </a:lnTo>
                  <a:close/>
                </a:path>
              </a:pathLst>
            </a:custGeom>
            <a:solidFill>
              <a:srgbClr val="F3D0D2"/>
            </a:solidFill>
          </p:spPr>
        </p:sp>
        <p:sp>
          <p:nvSpPr>
            <p:cNvPr id="4" name="TextBox 4"/>
            <p:cNvSpPr txBox="1"/>
            <p:nvPr/>
          </p:nvSpPr>
          <p:spPr>
            <a:xfrm>
              <a:off x="0" y="-38100"/>
              <a:ext cx="4816593" cy="18810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522971"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292074"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3347541"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8" name="TextBox 8"/>
          <p:cNvSpPr txBox="1"/>
          <p:nvPr/>
        </p:nvSpPr>
        <p:spPr>
          <a:xfrm>
            <a:off x="2357703" y="457349"/>
            <a:ext cx="13572589" cy="3924151"/>
          </a:xfrm>
          <a:prstGeom prst="rect">
            <a:avLst/>
          </a:prstGeom>
        </p:spPr>
        <p:txBody>
          <a:bodyPr wrap="square" lIns="0" tIns="0" rIns="0" bIns="0" rtlCol="0" anchor="t">
            <a:spAutoFit/>
          </a:bodyPr>
          <a:lstStyle/>
          <a:p>
            <a:pPr algn="ctr">
              <a:lnSpc>
                <a:spcPct val="150000"/>
              </a:lnSpc>
            </a:pPr>
            <a:r>
              <a:rPr lang="vi-VN" sz="8500" b="1">
                <a:solidFill>
                  <a:srgbClr val="143C3C"/>
                </a:solidFill>
              </a:rPr>
              <a:t>CẢM ƠN SỰ CHÚ Ý </a:t>
            </a:r>
          </a:p>
          <a:p>
            <a:pPr algn="ctr">
              <a:lnSpc>
                <a:spcPct val="150000"/>
              </a:lnSpc>
            </a:pPr>
            <a:r>
              <a:rPr lang="vi-VN" sz="8500" b="1">
                <a:solidFill>
                  <a:srgbClr val="143C3C"/>
                </a:solidFill>
              </a:rPr>
              <a:t>THEO DÕI CỦA CÁC EM!</a:t>
            </a:r>
            <a:endParaRPr lang="vi-VN" sz="8500" b="1">
              <a:solidFill>
                <a:srgbClr val="143C3C"/>
              </a:solidFill>
            </a:endParaRPr>
          </a:p>
        </p:txBody>
      </p:sp>
      <p:sp>
        <p:nvSpPr>
          <p:cNvPr id="10" name="Freeform 10"/>
          <p:cNvSpPr/>
          <p:nvPr/>
        </p:nvSpPr>
        <p:spPr>
          <a:xfrm rot="-384349">
            <a:off x="2057569" y="5133075"/>
            <a:ext cx="2464471" cy="3806133"/>
          </a:xfrm>
          <a:custGeom>
            <a:avLst/>
            <a:gdLst/>
            <a:ahLst/>
            <a:cxnLst/>
            <a:rect l="l" t="t" r="r" b="b"/>
            <a:pathLst>
              <a:path w="2464471" h="3806133">
                <a:moveTo>
                  <a:pt x="0" y="0"/>
                </a:moveTo>
                <a:lnTo>
                  <a:pt x="2464471" y="0"/>
                </a:lnTo>
                <a:lnTo>
                  <a:pt x="2464471" y="3806134"/>
                </a:lnTo>
                <a:lnTo>
                  <a:pt x="0" y="380613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13792200" y="5428704"/>
            <a:ext cx="3034665" cy="4114800"/>
          </a:xfrm>
          <a:custGeom>
            <a:avLst/>
            <a:gdLst/>
            <a:ahLst/>
            <a:cxnLst/>
            <a:rect l="l" t="t" r="r" b="b"/>
            <a:pathLst>
              <a:path w="3034665" h="4114800">
                <a:moveTo>
                  <a:pt x="0" y="0"/>
                </a:moveTo>
                <a:lnTo>
                  <a:pt x="3034665" y="0"/>
                </a:lnTo>
                <a:lnTo>
                  <a:pt x="3034665"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304800" y="-114300"/>
            <a:ext cx="160782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2774483" y="1943100"/>
            <a:ext cx="12785992" cy="3722109"/>
          </a:xfrm>
          <a:prstGeom prst="rect">
            <a:avLst/>
          </a:prstGeom>
        </p:spPr>
        <p:txBody>
          <a:bodyPr wrap="square">
            <a:spAutoFit/>
          </a:bodyPr>
          <a:lstStyle/>
          <a:p>
            <a:pPr algn="ctr">
              <a:lnSpc>
                <a:spcPct val="175000"/>
              </a:lnSpc>
              <a:spcBef>
                <a:spcPts val="300"/>
              </a:spcBef>
              <a:spcAft>
                <a:spcPts val="300"/>
              </a:spcAft>
            </a:pPr>
            <a:r>
              <a:rPr lang="en-US" sz="7200" b="1" smtClean="0">
                <a:solidFill>
                  <a:schemeClr val="tx2"/>
                </a:solidFill>
                <a:latin typeface="Arial" panose="020B0604020202020204" pitchFamily="34" charset="0"/>
                <a:ea typeface="Calibri" panose="020F0502020204030204" pitchFamily="34" charset="0"/>
                <a:cs typeface="Arial" panose="020B0604020202020204" pitchFamily="34" charset="0"/>
              </a:rPr>
              <a:t>1. </a:t>
            </a:r>
            <a:r>
              <a:rPr lang="vi-VN" sz="7200" b="1" smtClean="0">
                <a:solidFill>
                  <a:schemeClr val="tx2"/>
                </a:solidFill>
                <a:ea typeface="Calibri" panose="020F0502020204030204" pitchFamily="34" charset="0"/>
                <a:cs typeface="Times New Roman" panose="02020603050405020304" pitchFamily="18" charset="0"/>
              </a:rPr>
              <a:t>XÁC </a:t>
            </a:r>
            <a:r>
              <a:rPr lang="vi-VN" sz="7200" b="1">
                <a:solidFill>
                  <a:schemeClr val="tx2"/>
                </a:solidFill>
                <a:ea typeface="Calibri" panose="020F0502020204030204" pitchFamily="34" charset="0"/>
                <a:cs typeface="Times New Roman" panose="02020603050405020304" pitchFamily="18" charset="0"/>
              </a:rPr>
              <a:t>SUẤT THỰC NGHIỆM CỦA MỘT BIẾN CỐ</a:t>
            </a:r>
            <a:endParaRPr lang="en-US" sz="7200">
              <a:solidFill>
                <a:schemeClr val="tx2"/>
              </a:solidFill>
              <a:effectLst/>
              <a:ea typeface="Arial" panose="020B0604020202020204" pitchFamily="34" charset="0"/>
              <a:cs typeface="Times New Roman" panose="02020603050405020304" pitchFamily="18" charset="0"/>
            </a:endParaRPr>
          </a:p>
        </p:txBody>
      </p:sp>
      <p:sp>
        <p:nvSpPr>
          <p:cNvPr id="14" name="Freeform 14"/>
          <p:cNvSpPr/>
          <p:nvPr/>
        </p:nvSpPr>
        <p:spPr>
          <a:xfrm flipH="1">
            <a:off x="14173200" y="6210300"/>
            <a:ext cx="3048000" cy="3867976"/>
          </a:xfrm>
          <a:custGeom>
            <a:avLst/>
            <a:gdLst/>
            <a:ahLst/>
            <a:cxnLst/>
            <a:rect l="l" t="t" r="r" b="b"/>
            <a:pathLst>
              <a:path w="6093762" h="7200900">
                <a:moveTo>
                  <a:pt x="6093761" y="0"/>
                </a:moveTo>
                <a:lnTo>
                  <a:pt x="0" y="0"/>
                </a:lnTo>
                <a:lnTo>
                  <a:pt x="0" y="7200900"/>
                </a:lnTo>
                <a:lnTo>
                  <a:pt x="6093761" y="7200900"/>
                </a:lnTo>
                <a:lnTo>
                  <a:pt x="6093761"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6" name="Picture 15"/>
          <p:cNvPicPr>
            <a:picLocks noChangeAspect="1"/>
          </p:cNvPicPr>
          <p:nvPr/>
        </p:nvPicPr>
        <p:blipFill>
          <a:blip r:embed="rId6"/>
          <a:stretch>
            <a:fillRect/>
          </a:stretch>
        </p:blipFill>
        <p:spPr>
          <a:xfrm rot="19841600">
            <a:off x="608404" y="616900"/>
            <a:ext cx="2218262" cy="18205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7" name="Group 26"/>
          <p:cNvGrpSpPr/>
          <p:nvPr/>
        </p:nvGrpSpPr>
        <p:grpSpPr>
          <a:xfrm>
            <a:off x="457200" y="342900"/>
            <a:ext cx="17373600" cy="1846659"/>
            <a:chOff x="609600" y="386430"/>
            <a:chExt cx="17373600" cy="1846659"/>
          </a:xfrm>
        </p:grpSpPr>
        <p:sp>
          <p:nvSpPr>
            <p:cNvPr id="22" name="TextBox 21"/>
            <p:cNvSpPr txBox="1"/>
            <p:nvPr/>
          </p:nvSpPr>
          <p:spPr>
            <a:xfrm>
              <a:off x="609600" y="386430"/>
              <a:ext cx="17373600" cy="1846659"/>
            </a:xfrm>
            <a:prstGeom prst="rect">
              <a:avLst/>
            </a:prstGeom>
            <a:noFill/>
          </p:spPr>
          <p:txBody>
            <a:bodyPr wrap="square" rtlCol="0">
              <a:spAutoFit/>
            </a:bodyPr>
            <a:lstStyle/>
            <a:p>
              <a:pPr lvl="0" algn="just">
                <a:lnSpc>
                  <a:spcPct val="150000"/>
                </a:lnSpc>
              </a:pPr>
              <a:r>
                <a:rPr lang="en-US" sz="3800" smtClean="0">
                  <a:solidFill>
                    <a:srgbClr val="000000"/>
                  </a:solidFill>
                </a:rPr>
                <a:t>                  </a:t>
              </a:r>
              <a:r>
                <a:rPr lang="vi-VN" sz="3800" smtClean="0">
                  <a:solidFill>
                    <a:srgbClr val="000000"/>
                  </a:solidFill>
                </a:rPr>
                <a:t>Ông </a:t>
              </a:r>
              <a:r>
                <a:rPr lang="vi-VN" sz="3800">
                  <a:solidFill>
                    <a:srgbClr val="000000"/>
                  </a:solidFill>
                </a:rPr>
                <a:t>An theo dõi và thống kê số cuộc gọi điện thoại đến cho ông trong 1 ngày. Sau 59 ngày theo dõi, kết quả thu được như sau</a:t>
              </a:r>
              <a:r>
                <a:rPr lang="vi-VN" sz="3800" smtClean="0">
                  <a:solidFill>
                    <a:srgbClr val="000000"/>
                  </a:solidFill>
                </a:rPr>
                <a:t>:</a:t>
              </a:r>
              <a:endParaRPr lang="vi-VN" sz="3800">
                <a:solidFill>
                  <a:srgbClr val="000000"/>
                </a:solidFill>
              </a:endParaRPr>
            </a:p>
          </p:txBody>
        </p:sp>
        <p:sp>
          <p:nvSpPr>
            <p:cNvPr id="23" name="Rounded Rectangle 22"/>
            <p:cNvSpPr/>
            <p:nvPr/>
          </p:nvSpPr>
          <p:spPr>
            <a:xfrm>
              <a:off x="743593" y="520783"/>
              <a:ext cx="1718872" cy="888917"/>
            </a:xfrm>
            <a:prstGeom prst="roundRect">
              <a:avLst/>
            </a:prstGeom>
            <a:solidFill>
              <a:srgbClr val="B72F35"/>
            </a:solidFill>
            <a:ln>
              <a:solidFill>
                <a:srgbClr val="DA7075"/>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b="1" smtClean="0">
                  <a:solidFill>
                    <a:srgbClr val="FFFF00"/>
                  </a:solidFill>
                  <a:latin typeface="Arial" panose="020B0604020202020204" pitchFamily="34" charset="0"/>
                  <a:cs typeface="Arial" panose="020B0604020202020204" pitchFamily="34" charset="0"/>
                </a:rPr>
                <a:t>HĐ1</a:t>
              </a:r>
              <a:endParaRPr lang="en-US" sz="4000" b="1">
                <a:solidFill>
                  <a:srgbClr val="FFFF00"/>
                </a:solidFill>
                <a:latin typeface="Arial" panose="020B0604020202020204" pitchFamily="34" charset="0"/>
                <a:cs typeface="Arial" panose="020B0604020202020204" pitchFamily="34" charset="0"/>
              </a:endParaRPr>
            </a:p>
          </p:txBody>
        </p:sp>
      </p:grpSp>
      <p:graphicFrame>
        <p:nvGraphicFramePr>
          <p:cNvPr id="25" name="Table 24"/>
          <p:cNvGraphicFramePr>
            <a:graphicFrameLocks noGrp="1"/>
          </p:cNvGraphicFramePr>
          <p:nvPr>
            <p:extLst>
              <p:ext uri="{D42A27DB-BD31-4B8C-83A1-F6EECF244321}">
                <p14:modId xmlns:p14="http://schemas.microsoft.com/office/powerpoint/2010/main" val="411873442"/>
              </p:ext>
            </p:extLst>
          </p:nvPr>
        </p:nvGraphicFramePr>
        <p:xfrm>
          <a:off x="591190" y="2452436"/>
          <a:ext cx="14344006" cy="1939089"/>
        </p:xfrm>
        <a:graphic>
          <a:graphicData uri="http://schemas.openxmlformats.org/drawingml/2006/table">
            <a:tbl>
              <a:tblPr/>
              <a:tblGrid>
                <a:gridCol w="5721664">
                  <a:extLst>
                    <a:ext uri="{9D8B030D-6E8A-4147-A177-3AD203B41FA5}">
                      <a16:colId xmlns:a16="http://schemas.microsoft.com/office/drawing/2014/main" val="938655332"/>
                    </a:ext>
                  </a:extLst>
                </a:gridCol>
                <a:gridCol w="958038">
                  <a:extLst>
                    <a:ext uri="{9D8B030D-6E8A-4147-A177-3AD203B41FA5}">
                      <a16:colId xmlns:a16="http://schemas.microsoft.com/office/drawing/2014/main" val="1379086585"/>
                    </a:ext>
                  </a:extLst>
                </a:gridCol>
                <a:gridCol w="958038">
                  <a:extLst>
                    <a:ext uri="{9D8B030D-6E8A-4147-A177-3AD203B41FA5}">
                      <a16:colId xmlns:a16="http://schemas.microsoft.com/office/drawing/2014/main" val="3090592488"/>
                    </a:ext>
                  </a:extLst>
                </a:gridCol>
                <a:gridCol w="958038">
                  <a:extLst>
                    <a:ext uri="{9D8B030D-6E8A-4147-A177-3AD203B41FA5}">
                      <a16:colId xmlns:a16="http://schemas.microsoft.com/office/drawing/2014/main" val="1936330169"/>
                    </a:ext>
                  </a:extLst>
                </a:gridCol>
                <a:gridCol w="958038">
                  <a:extLst>
                    <a:ext uri="{9D8B030D-6E8A-4147-A177-3AD203B41FA5}">
                      <a16:colId xmlns:a16="http://schemas.microsoft.com/office/drawing/2014/main" val="1682360141"/>
                    </a:ext>
                  </a:extLst>
                </a:gridCol>
                <a:gridCol w="958038">
                  <a:extLst>
                    <a:ext uri="{9D8B030D-6E8A-4147-A177-3AD203B41FA5}">
                      <a16:colId xmlns:a16="http://schemas.microsoft.com/office/drawing/2014/main" val="2462832584"/>
                    </a:ext>
                  </a:extLst>
                </a:gridCol>
                <a:gridCol w="958038">
                  <a:extLst>
                    <a:ext uri="{9D8B030D-6E8A-4147-A177-3AD203B41FA5}">
                      <a16:colId xmlns:a16="http://schemas.microsoft.com/office/drawing/2014/main" val="225033037"/>
                    </a:ext>
                  </a:extLst>
                </a:gridCol>
                <a:gridCol w="958038">
                  <a:extLst>
                    <a:ext uri="{9D8B030D-6E8A-4147-A177-3AD203B41FA5}">
                      <a16:colId xmlns:a16="http://schemas.microsoft.com/office/drawing/2014/main" val="1541856052"/>
                    </a:ext>
                  </a:extLst>
                </a:gridCol>
                <a:gridCol w="958038">
                  <a:extLst>
                    <a:ext uri="{9D8B030D-6E8A-4147-A177-3AD203B41FA5}">
                      <a16:colId xmlns:a16="http://schemas.microsoft.com/office/drawing/2014/main" val="6048488"/>
                    </a:ext>
                  </a:extLst>
                </a:gridCol>
                <a:gridCol w="958038">
                  <a:extLst>
                    <a:ext uri="{9D8B030D-6E8A-4147-A177-3AD203B41FA5}">
                      <a16:colId xmlns:a16="http://schemas.microsoft.com/office/drawing/2014/main" val="1691211019"/>
                    </a:ext>
                  </a:extLst>
                </a:gridCol>
              </a:tblGrid>
              <a:tr h="1292726">
                <a:tc>
                  <a:txBody>
                    <a:bodyPr/>
                    <a:lstStyle/>
                    <a:p>
                      <a:pPr algn="ctr"/>
                      <a:r>
                        <a:rPr lang="en-US" sz="3500">
                          <a:solidFill>
                            <a:srgbClr val="000000"/>
                          </a:solidFill>
                          <a:effectLst/>
                          <a:latin typeface="Arial" panose="020B0604020202020204" pitchFamily="34" charset="0"/>
                          <a:cs typeface="Arial" panose="020B0604020202020204" pitchFamily="34" charset="0"/>
                        </a:rPr>
                        <a:t>Số cuộc điện thoại gọi đến trong một ngày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50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8336128"/>
                  </a:ext>
                </a:extLst>
              </a:tr>
              <a:tr h="646363">
                <a:tc>
                  <a:txBody>
                    <a:bodyPr/>
                    <a:lstStyle/>
                    <a:p>
                      <a:pPr algn="ctr"/>
                      <a:r>
                        <a:rPr lang="en-US" sz="3500">
                          <a:solidFill>
                            <a:srgbClr val="000000"/>
                          </a:solidFill>
                          <a:effectLst/>
                          <a:latin typeface="Arial" panose="020B0604020202020204" pitchFamily="34" charset="0"/>
                          <a:cs typeface="Arial" panose="020B0604020202020204" pitchFamily="34" charset="0"/>
                        </a:rPr>
                        <a:t>Số ngày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50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1843145"/>
                  </a:ext>
                </a:extLst>
              </a:tr>
            </a:tbl>
          </a:graphicData>
        </a:graphic>
      </p:graphicFrame>
      <mc:AlternateContent xmlns:mc="http://schemas.openxmlformats.org/markup-compatibility/2006" xmlns:a14="http://schemas.microsoft.com/office/drawing/2010/main">
        <mc:Choice Requires="a14">
          <p:sp>
            <p:nvSpPr>
              <p:cNvPr id="26" name="Rectangle 25"/>
              <p:cNvSpPr/>
              <p:nvPr/>
            </p:nvSpPr>
            <p:spPr>
              <a:xfrm>
                <a:off x="533400" y="4592241"/>
                <a:ext cx="17087207" cy="1846659"/>
              </a:xfrm>
              <a:prstGeom prst="rect">
                <a:avLst/>
              </a:prstGeom>
            </p:spPr>
            <p:txBody>
              <a:bodyPr wrap="square">
                <a:spAutoFit/>
              </a:bodyPr>
              <a:lstStyle/>
              <a:p>
                <a:pPr algn="just">
                  <a:lnSpc>
                    <a:spcPct val="150000"/>
                  </a:lnSpc>
                </a:pPr>
                <a:r>
                  <a:rPr lang="vi-VN" sz="3800">
                    <a:solidFill>
                      <a:srgbClr val="000000"/>
                    </a:solidFill>
                  </a:rPr>
                  <a:t>Gọi </a:t>
                </a:r>
                <a14:m>
                  <m:oMath xmlns:m="http://schemas.openxmlformats.org/officeDocument/2006/math">
                    <m:r>
                      <a:rPr lang="vi-VN" sz="3800" i="1" smtClean="0">
                        <a:solidFill>
                          <a:srgbClr val="000000"/>
                        </a:solidFill>
                        <a:latin typeface="Cambria Math" panose="02040503050406030204" pitchFamily="18" charset="0"/>
                      </a:rPr>
                      <m:t>𝐴</m:t>
                    </m:r>
                  </m:oMath>
                </a14:m>
                <a:r>
                  <a:rPr lang="vi-VN" sz="3800">
                    <a:solidFill>
                      <a:srgbClr val="000000"/>
                    </a:solidFill>
                  </a:rPr>
                  <a:t> là biến cố "Trong một ngày ông An nhận được nhiều hơn 6 cuộc gọi". Hỏi trong 59 </a:t>
                </a:r>
                <a:r>
                  <a:rPr lang="vi-VN" sz="3800" smtClean="0">
                    <a:solidFill>
                      <a:srgbClr val="000000"/>
                    </a:solidFill>
                  </a:rPr>
                  <a:t>ngày</a:t>
                </a:r>
                <a:r>
                  <a:rPr lang="en-US" sz="3800" smtClean="0">
                    <a:solidFill>
                      <a:srgbClr val="000000"/>
                    </a:solidFill>
                    <a:latin typeface="Arial" panose="020B0604020202020204" pitchFamily="34" charset="0"/>
                    <a:cs typeface="Arial" panose="020B0604020202020204" pitchFamily="34" charset="0"/>
                  </a:rPr>
                  <a:t>,</a:t>
                </a:r>
                <a:r>
                  <a:rPr lang="vi-VN" sz="3800" smtClean="0">
                    <a:solidFill>
                      <a:srgbClr val="000000"/>
                    </a:solidFill>
                  </a:rPr>
                  <a:t> </a:t>
                </a:r>
                <a:r>
                  <a:rPr lang="vi-VN" sz="3800">
                    <a:solidFill>
                      <a:srgbClr val="000000"/>
                    </a:solidFill>
                  </a:rPr>
                  <a:t>có bao nhiêu ngày biến cố </a:t>
                </a:r>
                <a14:m>
                  <m:oMath xmlns:m="http://schemas.openxmlformats.org/officeDocument/2006/math">
                    <m:r>
                      <a:rPr lang="vi-VN" sz="3800" i="1" smtClean="0">
                        <a:solidFill>
                          <a:srgbClr val="000000"/>
                        </a:solidFill>
                        <a:latin typeface="Cambria Math" panose="02040503050406030204" pitchFamily="18" charset="0"/>
                      </a:rPr>
                      <m:t>𝐴</m:t>
                    </m:r>
                  </m:oMath>
                </a14:m>
                <a:r>
                  <a:rPr lang="vi-VN" sz="3800">
                    <a:solidFill>
                      <a:srgbClr val="000000"/>
                    </a:solidFill>
                  </a:rPr>
                  <a:t> xuất hiện?</a:t>
                </a:r>
                <a:endParaRPr lang="en-US" sz="3800"/>
              </a:p>
            </p:txBody>
          </p:sp>
        </mc:Choice>
        <mc:Fallback xmlns="">
          <p:sp>
            <p:nvSpPr>
              <p:cNvPr id="26" name="Rectangle 25"/>
              <p:cNvSpPr>
                <a:spLocks noRot="1" noChangeAspect="1" noMove="1" noResize="1" noEditPoints="1" noAdjustHandles="1" noChangeArrowheads="1" noChangeShapeType="1" noTextEdit="1"/>
              </p:cNvSpPr>
              <p:nvPr/>
            </p:nvSpPr>
            <p:spPr>
              <a:xfrm>
                <a:off x="533400" y="4592241"/>
                <a:ext cx="17087207" cy="1846659"/>
              </a:xfrm>
              <a:prstGeom prst="rect">
                <a:avLst/>
              </a:prstGeom>
              <a:blipFill>
                <a:blip r:embed="rId2"/>
                <a:stretch>
                  <a:fillRect l="-1177" r="-1142" b="-66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91191" y="7200900"/>
                <a:ext cx="14877410" cy="2877711"/>
              </a:xfrm>
              <a:prstGeom prst="rect">
                <a:avLst/>
              </a:prstGeom>
            </p:spPr>
            <p:txBody>
              <a:bodyPr wrap="square">
                <a:spAutoFit/>
              </a:bodyPr>
              <a:lstStyle/>
              <a:p>
                <a:pPr algn="just">
                  <a:lnSpc>
                    <a:spcPct val="150000"/>
                  </a:lnSpc>
                  <a:spcBef>
                    <a:spcPts val="300"/>
                  </a:spcBef>
                  <a:spcAft>
                    <a:spcPts val="300"/>
                  </a:spcAft>
                </a:pPr>
                <a:r>
                  <a:rPr lang="da-DK" sz="3800" smtClean="0">
                    <a:latin typeface="Arial" panose="020B0604020202020204" pitchFamily="34" charset="0"/>
                    <a:ea typeface="Dotum" panose="020B0600000101010101" pitchFamily="34" charset="-127"/>
                    <a:cs typeface="Arial" panose="020B0604020202020204" pitchFamily="34" charset="0"/>
                  </a:rPr>
                  <a:t>Có 2 ngày có 7 cuộc gọi và 3 ngày có 8 cuộc gọi </a:t>
                </a:r>
              </a:p>
              <a:p>
                <a:pPr algn="just">
                  <a:lnSpc>
                    <a:spcPct val="150000"/>
                  </a:lnSpc>
                  <a:spcBef>
                    <a:spcPts val="300"/>
                  </a:spcBef>
                  <a:spcAft>
                    <a:spcPts val="300"/>
                  </a:spcAft>
                </a:pPr>
                <a:r>
                  <a:rPr lang="en-US" sz="3800" smtClean="0">
                    <a:ea typeface="Dotum" panose="020B0600000101010101" pitchFamily="34" charset="-127"/>
                    <a:cs typeface="Times New Roman" panose="02020603050405020304" pitchFamily="18"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da-DK" sz="3800" smtClean="0">
                    <a:latin typeface="Arial" panose="020B0604020202020204" pitchFamily="34" charset="0"/>
                    <a:ea typeface="Dotum" panose="020B0600000101010101" pitchFamily="34" charset="-127"/>
                    <a:cs typeface="Arial" panose="020B0604020202020204" pitchFamily="34" charset="0"/>
                  </a:rPr>
                  <a:t> Có </a:t>
                </a:r>
                <a14:m>
                  <m:oMath xmlns:m="http://schemas.openxmlformats.org/officeDocument/2006/math">
                    <m:r>
                      <a:rPr lang="da-DK" sz="3800" i="1">
                        <a:effectLst/>
                        <a:latin typeface="Cambria Math" panose="02040503050406030204" pitchFamily="18" charset="0"/>
                        <a:ea typeface="Dotum" panose="020B0600000101010101" pitchFamily="34" charset="-127"/>
                        <a:cs typeface="Times New Roman" panose="02020603050405020304" pitchFamily="18" charset="0"/>
                      </a:rPr>
                      <m:t>2+3=5</m:t>
                    </m:r>
                  </m:oMath>
                </a14:m>
                <a:r>
                  <a:rPr lang="da-DK" sz="3800">
                    <a:effectLst/>
                    <a:latin typeface="Arial" panose="020B0604020202020204" pitchFamily="34" charset="0"/>
                    <a:ea typeface="Dotum" panose="020B0600000101010101" pitchFamily="34" charset="-127"/>
                    <a:cs typeface="Arial" panose="020B0604020202020204" pitchFamily="34" charset="0"/>
                  </a:rPr>
                  <a:t> ngày ông An nhận được nhiều hơn 6 cuộc gọi.</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da-DK" sz="3800">
                    <a:effectLst/>
                    <a:latin typeface="Arial" panose="020B0604020202020204" pitchFamily="34" charset="0"/>
                    <a:ea typeface="Dotum" panose="020B0600000101010101" pitchFamily="34" charset="-127"/>
                    <a:cs typeface="Arial" panose="020B0604020202020204" pitchFamily="34" charset="0"/>
                  </a:rPr>
                  <a:t>Vậy trong 59 ngày theo dõi đó có 5 ngày biến cố </a:t>
                </a:r>
                <a14:m>
                  <m:oMath xmlns:m="http://schemas.openxmlformats.org/officeDocument/2006/math">
                    <m:r>
                      <a:rPr lang="da-DK" sz="38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da-DK" sz="3800">
                    <a:effectLst/>
                    <a:latin typeface="Arial" panose="020B0604020202020204" pitchFamily="34" charset="0"/>
                    <a:ea typeface="Dotum" panose="020B0600000101010101" pitchFamily="34" charset="-127"/>
                    <a:cs typeface="Arial" panose="020B0604020202020204" pitchFamily="34" charset="0"/>
                  </a:rPr>
                  <a:t> xảy ra.</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591191" y="7200900"/>
                <a:ext cx="14877410" cy="2877711"/>
              </a:xfrm>
              <a:prstGeom prst="rect">
                <a:avLst/>
              </a:prstGeom>
              <a:blipFill>
                <a:blip r:embed="rId3"/>
                <a:stretch>
                  <a:fillRect l="-1352" b="-4025"/>
                </a:stretch>
              </a:blipFill>
            </p:spPr>
            <p:txBody>
              <a:bodyPr/>
              <a:lstStyle/>
              <a:p>
                <a:r>
                  <a:rPr lang="en-US">
                    <a:noFill/>
                  </a:rPr>
                  <a:t> </a:t>
                </a:r>
              </a:p>
            </p:txBody>
          </p:sp>
        </mc:Fallback>
      </mc:AlternateContent>
      <p:sp>
        <p:nvSpPr>
          <p:cNvPr id="32" name="Rectangle 31"/>
          <p:cNvSpPr/>
          <p:nvPr/>
        </p:nvSpPr>
        <p:spPr>
          <a:xfrm>
            <a:off x="8515874" y="6491708"/>
            <a:ext cx="1237839" cy="677108"/>
          </a:xfrm>
          <a:prstGeom prst="rect">
            <a:avLst/>
          </a:prstGeom>
        </p:spPr>
        <p:txBody>
          <a:bodyPr wrap="none">
            <a:spAutoFit/>
          </a:bodyPr>
          <a:lstStyle/>
          <a:p>
            <a:pPr lvl="0" algn="ctr">
              <a:defRPr/>
            </a:pPr>
            <a:r>
              <a:rPr lang="vi-VN" sz="3800" b="1" i="1" u="sng" smtClean="0">
                <a:solidFill>
                  <a:schemeClr val="tx2"/>
                </a:solidFill>
                <a:cs typeface="Arial" panose="020B0604020202020204" pitchFamily="34" charset="0"/>
              </a:rPr>
              <a:t>Giải</a:t>
            </a:r>
            <a:r>
              <a:rPr lang="en-US" sz="3800" b="1" i="1" u="sng" smtClean="0">
                <a:solidFill>
                  <a:schemeClr val="tx2"/>
                </a:solidFill>
                <a:cs typeface="Arial" panose="020B0604020202020204" pitchFamily="34" charset="0"/>
              </a:rPr>
              <a:t>:</a:t>
            </a:r>
            <a:endParaRPr lang="en-US" sz="3800" b="1" i="1" u="sng">
              <a:solidFill>
                <a:schemeClr val="tx2"/>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4"/>
          <a:stretch>
            <a:fillRect/>
          </a:stretch>
        </p:blipFill>
        <p:spPr>
          <a:xfrm>
            <a:off x="16048905" y="8734103"/>
            <a:ext cx="1858095" cy="1394685"/>
          </a:xfrm>
          <a:prstGeom prst="rect">
            <a:avLst/>
          </a:prstGeom>
        </p:spPr>
      </p:pic>
      <p:pic>
        <p:nvPicPr>
          <p:cNvPr id="34" name="Picture 33"/>
          <p:cNvPicPr>
            <a:picLocks noChangeAspect="1"/>
          </p:cNvPicPr>
          <p:nvPr/>
        </p:nvPicPr>
        <p:blipFill>
          <a:blip r:embed="rId5">
            <a:duotone>
              <a:prstClr val="black"/>
              <a:srgbClr val="DA7075">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25986" y="736848"/>
            <a:ext cx="376975" cy="369726"/>
          </a:xfrm>
          <a:prstGeom prst="rect">
            <a:avLst/>
          </a:prstGeom>
          <a:ln>
            <a:noFill/>
          </a:ln>
        </p:spPr>
      </p:pic>
      <p:pic>
        <p:nvPicPr>
          <p:cNvPr id="35" name="Picture 34"/>
          <p:cNvPicPr>
            <a:picLocks noChangeAspect="1"/>
          </p:cNvPicPr>
          <p:nvPr/>
        </p:nvPicPr>
        <p:blipFill>
          <a:blip r:embed="rId5">
            <a:duotone>
              <a:prstClr val="black"/>
              <a:srgbClr val="DA7075">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7602938" y="6134100"/>
            <a:ext cx="455724" cy="446960"/>
          </a:xfrm>
          <a:prstGeom prst="rect">
            <a:avLst/>
          </a:prstGeom>
          <a:ln>
            <a:noFill/>
          </a:ln>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68600" y="2130801"/>
            <a:ext cx="2135299" cy="2461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down)">
                                      <p:cBhvr>
                                        <p:cTn id="34" dur="500"/>
                                        <p:tgtEl>
                                          <p:spTgt spid="3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xEl>
                                              <p:pRg st="1" end="1"/>
                                            </p:txEl>
                                          </p:spTgt>
                                        </p:tgtEl>
                                        <p:attrNameLst>
                                          <p:attrName>style.visibility</p:attrName>
                                        </p:attrNameLst>
                                      </p:cBhvr>
                                      <p:to>
                                        <p:strVal val="visible"/>
                                      </p:to>
                                    </p:set>
                                    <p:animEffect transition="in" filter="wipe(left)">
                                      <p:cBhvr>
                                        <p:cTn id="39" dur="500"/>
                                        <p:tgtEl>
                                          <p:spTgt spid="31">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1">
                                            <p:txEl>
                                              <p:pRg st="2" end="2"/>
                                            </p:txEl>
                                          </p:spTgt>
                                        </p:tgtEl>
                                        <p:attrNameLst>
                                          <p:attrName>style.visibility</p:attrName>
                                        </p:attrNameLst>
                                      </p:cBhvr>
                                      <p:to>
                                        <p:strVal val="visible"/>
                                      </p:to>
                                    </p:set>
                                    <p:animEffect transition="in" filter="randombar(horizontal)">
                                      <p:cBhvr>
                                        <p:cTn id="44"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9" name="Freeform 5"/>
          <p:cNvSpPr/>
          <p:nvPr/>
        </p:nvSpPr>
        <p:spPr>
          <a:xfrm>
            <a:off x="-4173030" y="-304205"/>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1472469" y="723900"/>
            <a:ext cx="15316200" cy="10638154"/>
            <a:chOff x="0" y="0"/>
            <a:chExt cx="1968665" cy="2801818"/>
          </a:xfrm>
        </p:grpSpPr>
        <p:sp>
          <p:nvSpPr>
            <p:cNvPr id="3" name="Freeform 3"/>
            <p:cNvSpPr/>
            <p:nvPr/>
          </p:nvSpPr>
          <p:spPr>
            <a:xfrm>
              <a:off x="0" y="0"/>
              <a:ext cx="1968665" cy="2801819"/>
            </a:xfrm>
            <a:custGeom>
              <a:avLst/>
              <a:gdLst/>
              <a:ahLst/>
              <a:cxnLst/>
              <a:rect l="l" t="t" r="r" b="b"/>
              <a:pathLst>
                <a:path w="1968665" h="2801819">
                  <a:moveTo>
                    <a:pt x="0" y="0"/>
                  </a:moveTo>
                  <a:lnTo>
                    <a:pt x="1968665" y="0"/>
                  </a:lnTo>
                  <a:lnTo>
                    <a:pt x="1968665" y="2801819"/>
                  </a:lnTo>
                  <a:lnTo>
                    <a:pt x="0" y="2801819"/>
                  </a:lnTo>
                  <a:close/>
                </a:path>
              </a:pathLst>
            </a:custGeom>
            <a:solidFill>
              <a:srgbClr val="F3D0D2"/>
            </a:solidFill>
          </p:spPr>
        </p:sp>
        <p:sp>
          <p:nvSpPr>
            <p:cNvPr id="4" name="TextBox 4"/>
            <p:cNvSpPr txBox="1"/>
            <p:nvPr/>
          </p:nvSpPr>
          <p:spPr>
            <a:xfrm>
              <a:off x="0" y="-38100"/>
              <a:ext cx="1968665" cy="283991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352943" y="439646"/>
            <a:ext cx="2658413" cy="2354461"/>
          </a:xfrm>
          <a:custGeom>
            <a:avLst/>
            <a:gdLst/>
            <a:ahLst/>
            <a:cxnLst/>
            <a:rect l="l" t="t" r="r" b="b"/>
            <a:pathLst>
              <a:path w="5948912" h="4885544">
                <a:moveTo>
                  <a:pt x="0" y="0"/>
                </a:moveTo>
                <a:lnTo>
                  <a:pt x="5948912" y="0"/>
                </a:lnTo>
                <a:lnTo>
                  <a:pt x="5948912" y="4885544"/>
                </a:lnTo>
                <a:lnTo>
                  <a:pt x="0" y="48855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Rectangle 9"/>
          <p:cNvSpPr/>
          <p:nvPr/>
        </p:nvSpPr>
        <p:spPr>
          <a:xfrm>
            <a:off x="6834106" y="1406220"/>
            <a:ext cx="4592925" cy="1138773"/>
          </a:xfrm>
          <a:prstGeom prst="rect">
            <a:avLst/>
          </a:prstGeom>
        </p:spPr>
        <p:txBody>
          <a:bodyPr wrap="none">
            <a:spAutoFit/>
          </a:bodyPr>
          <a:lstStyle/>
          <a:p>
            <a:pPr lvl="0" algn="ctr"/>
            <a:r>
              <a:rPr lang="en-US" sz="6800" b="1" smtClean="0">
                <a:solidFill>
                  <a:prstClr val="black"/>
                </a:solidFill>
                <a:latin typeface="Arial" panose="020B0604020202020204" pitchFamily="34" charset="0"/>
                <a:cs typeface="Arial" panose="020B0604020202020204" pitchFamily="34" charset="0"/>
              </a:rPr>
              <a:t>KẾT LUẬN</a:t>
            </a:r>
            <a:endParaRPr lang="en-US" sz="6800" b="1"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2272569" y="2933700"/>
                <a:ext cx="13716000" cy="5750100"/>
              </a:xfrm>
              <a:prstGeom prst="rect">
                <a:avLst/>
              </a:prstGeom>
            </p:spPr>
            <p:txBody>
              <a:bodyPr wrap="square">
                <a:spAutoFit/>
              </a:bodyPr>
              <a:lstStyle/>
              <a:p>
                <a:pPr algn="just">
                  <a:lnSpc>
                    <a:spcPct val="165000"/>
                  </a:lnSpc>
                  <a:spcBef>
                    <a:spcPts val="300"/>
                  </a:spcBef>
                  <a:spcAft>
                    <a:spcPts val="300"/>
                  </a:spcAft>
                </a:pPr>
                <a:r>
                  <a:rPr lang="da-DK" sz="4200">
                    <a:latin typeface="Arial" panose="020B0604020202020204" pitchFamily="34" charset="0"/>
                    <a:ea typeface="Dotum" panose="020B0600000101010101" pitchFamily="34" charset="-127"/>
                    <a:cs typeface="Arial" panose="020B0604020202020204" pitchFamily="34" charset="0"/>
                  </a:rPr>
                  <a:t>Giả sử trong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𝑛</m:t>
                    </m:r>
                  </m:oMath>
                </a14:m>
                <a:r>
                  <a:rPr lang="da-DK" sz="4200">
                    <a:effectLst/>
                    <a:latin typeface="Arial" panose="020B0604020202020204" pitchFamily="34" charset="0"/>
                    <a:ea typeface="Dotum" panose="020B0600000101010101" pitchFamily="34" charset="-127"/>
                    <a:cs typeface="Arial" panose="020B0604020202020204" pitchFamily="34" charset="0"/>
                  </a:rPr>
                  <a:t> lần thực nghiệm hoặc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𝑛</m:t>
                    </m:r>
                  </m:oMath>
                </a14:m>
                <a:r>
                  <a:rPr lang="da-DK" sz="4200">
                    <a:effectLst/>
                    <a:latin typeface="Arial" panose="020B0604020202020204" pitchFamily="34" charset="0"/>
                    <a:ea typeface="Dotum" panose="020B0600000101010101" pitchFamily="34" charset="-127"/>
                    <a:cs typeface="Arial" panose="020B0604020202020204" pitchFamily="34" charset="0"/>
                  </a:rPr>
                  <a:t> lần theo dõi (quan sát) một hiện tượng ta thấy biến cố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4200">
                    <a:effectLst/>
                    <a:latin typeface="Arial" panose="020B0604020202020204" pitchFamily="34" charset="0"/>
                    <a:ea typeface="Dotum" panose="020B0600000101010101" pitchFamily="34" charset="-127"/>
                    <a:cs typeface="Arial" panose="020B0604020202020204" pitchFamily="34" charset="0"/>
                  </a:rPr>
                  <a:t> xảy ra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da-DK" sz="4200">
                    <a:effectLst/>
                    <a:latin typeface="Arial" panose="020B0604020202020204" pitchFamily="34" charset="0"/>
                    <a:ea typeface="Dotum" panose="020B0600000101010101" pitchFamily="34" charset="-127"/>
                    <a:cs typeface="Arial" panose="020B0604020202020204" pitchFamily="34" charset="0"/>
                  </a:rPr>
                  <a:t> lần. Khi đó xác suất thực nghiệm của biến cố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4200">
                    <a:effectLst/>
                    <a:latin typeface="Arial" panose="020B0604020202020204" pitchFamily="34" charset="0"/>
                    <a:ea typeface="Dotum" panose="020B0600000101010101" pitchFamily="34" charset="-127"/>
                    <a:cs typeface="Arial" panose="020B0604020202020204" pitchFamily="34" charset="0"/>
                  </a:rPr>
                  <a:t> bằng </a:t>
                </a:r>
                <a14:m>
                  <m:oMath xmlns:m="http://schemas.openxmlformats.org/officeDocument/2006/math">
                    <m:f>
                      <m:f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fPr>
                      <m:num>
                        <m:r>
                          <a:rPr lang="da-DK" sz="4200" i="1">
                            <a:effectLst/>
                            <a:latin typeface="Cambria Math" panose="02040503050406030204" pitchFamily="18" charset="0"/>
                            <a:ea typeface="Dotum" panose="020B0600000101010101" pitchFamily="34" charset="-127"/>
                            <a:cs typeface="Times New Roman" panose="02020603050405020304" pitchFamily="18" charset="0"/>
                          </a:rPr>
                          <m:t>𝑘</m:t>
                        </m:r>
                      </m:num>
                      <m:den>
                        <m:r>
                          <a:rPr lang="da-DK" sz="4200" i="1">
                            <a:effectLst/>
                            <a:latin typeface="Cambria Math" panose="02040503050406030204" pitchFamily="18" charset="0"/>
                            <a:ea typeface="Dotum" panose="020B0600000101010101" pitchFamily="34" charset="-127"/>
                            <a:cs typeface="Times New Roman" panose="02020603050405020304" pitchFamily="18" charset="0"/>
                          </a:rPr>
                          <m:t>𝑛</m:t>
                        </m:r>
                      </m:den>
                    </m:f>
                  </m:oMath>
                </a14:m>
                <a:r>
                  <a:rPr lang="da-DK" sz="4200">
                    <a:effectLst/>
                    <a:latin typeface="Arial" panose="020B0604020202020204" pitchFamily="34" charset="0"/>
                    <a:ea typeface="Dotum" panose="020B0600000101010101" pitchFamily="34" charset="-127"/>
                    <a:cs typeface="Arial" panose="020B0604020202020204" pitchFamily="34" charset="0"/>
                  </a:rPr>
                  <a:t>, tức là bằng tỉ số giữa số lần xuất hiện biến cố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4200">
                    <a:effectLst/>
                    <a:latin typeface="Arial" panose="020B0604020202020204" pitchFamily="34" charset="0"/>
                    <a:ea typeface="Dotum" panose="020B0600000101010101" pitchFamily="34" charset="-127"/>
                    <a:cs typeface="Arial" panose="020B0604020202020204" pitchFamily="34" charset="0"/>
                  </a:rPr>
                  <a:t> và số lần thực hiện thực nghiệm hoặc theo dõi hiện tượng đó.</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272569" y="2933700"/>
                <a:ext cx="13716000" cy="5750100"/>
              </a:xfrm>
              <a:prstGeom prst="rect">
                <a:avLst/>
              </a:prstGeom>
              <a:blipFill>
                <a:blip r:embed="rId6"/>
                <a:stretch>
                  <a:fillRect l="-1733" r="-1689" b="-3814"/>
                </a:stretch>
              </a:blipFill>
            </p:spPr>
            <p:txBody>
              <a:bodyPr/>
              <a:lstStyle/>
              <a:p>
                <a:r>
                  <a:rPr lang="en-US">
                    <a:noFill/>
                  </a:rPr>
                  <a:t> </a:t>
                </a:r>
              </a:p>
            </p:txBody>
          </p:sp>
        </mc:Fallback>
      </mc:AlternateContent>
      <p:pic>
        <p:nvPicPr>
          <p:cNvPr id="12" name="Picture 11"/>
          <p:cNvPicPr>
            <a:picLocks noChangeAspect="1"/>
          </p:cNvPicPr>
          <p:nvPr/>
        </p:nvPicPr>
        <p:blipFill>
          <a:blip r:embed="rId7"/>
          <a:stretch>
            <a:fillRect/>
          </a:stretch>
        </p:blipFill>
        <p:spPr>
          <a:xfrm rot="20007888">
            <a:off x="14015879" y="6986397"/>
            <a:ext cx="3945379" cy="39659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9" name="Group 18"/>
          <p:cNvGrpSpPr/>
          <p:nvPr/>
        </p:nvGrpSpPr>
        <p:grpSpPr>
          <a:xfrm>
            <a:off x="501316" y="190500"/>
            <a:ext cx="17221200" cy="3951851"/>
            <a:chOff x="1744108" y="1880611"/>
            <a:chExt cx="16843542" cy="3951851"/>
          </a:xfrm>
        </p:grpSpPr>
        <p:sp>
          <p:nvSpPr>
            <p:cNvPr id="20" name="Horizontal Scroll 19"/>
            <p:cNvSpPr/>
            <p:nvPr/>
          </p:nvSpPr>
          <p:spPr>
            <a:xfrm>
              <a:off x="1775488" y="1956811"/>
              <a:ext cx="2393281"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Ví dụ </a:t>
              </a:r>
              <a:r>
                <a:rPr kumimoji="0" lang="en-US" sz="4000" b="1"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1</a:t>
              </a:r>
              <a:endParaRPr kumimoji="0" lang="en-US" sz="4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1744108" y="1880611"/>
                  <a:ext cx="16843542" cy="3951851"/>
                </a:xfrm>
                <a:prstGeom prst="rect">
                  <a:avLst/>
                </a:prstGeom>
                <a:noFill/>
              </p:spPr>
              <p:txBody>
                <a:bodyPr wrap="square" rtlCol="0">
                  <a:spAutoFit/>
                </a:bodyPr>
                <a:lstStyle/>
                <a:p>
                  <a:pPr lvl="0" algn="just">
                    <a:lnSpc>
                      <a:spcPct val="165000"/>
                    </a:lnSpc>
                    <a:spcBef>
                      <a:spcPts val="300"/>
                    </a:spcBef>
                    <a:spcAft>
                      <a:spcPts val="300"/>
                    </a:spcAft>
                    <a:defRPr/>
                  </a:pPr>
                  <a:r>
                    <a:rPr lang="en-US" sz="3800" smtClean="0">
                      <a:solidFill>
                        <a:prstClr val="black"/>
                      </a:solidFill>
                      <a:latin typeface="Arial" panose="020B0604020202020204" pitchFamily="34" charset="0"/>
                      <a:cs typeface="Arial" panose="020B0604020202020204" pitchFamily="34" charset="0"/>
                    </a:rPr>
                    <a:t>                    </a:t>
                  </a:r>
                  <a:r>
                    <a:rPr lang="vi-VN" sz="3800" smtClean="0">
                      <a:solidFill>
                        <a:prstClr val="black"/>
                      </a:solidFill>
                      <a:latin typeface="Arial" panose="020B0604020202020204" pitchFamily="34" charset="0"/>
                      <a:cs typeface="Arial" panose="020B0604020202020204" pitchFamily="34" charset="0"/>
                    </a:rPr>
                    <a:t>Trở </a:t>
                  </a:r>
                  <a:r>
                    <a:rPr lang="vi-VN" sz="3800">
                      <a:solidFill>
                        <a:prstClr val="black"/>
                      </a:solidFill>
                      <a:latin typeface="Arial" panose="020B0604020202020204" pitchFamily="34" charset="0"/>
                      <a:cs typeface="Arial" panose="020B0604020202020204" pitchFamily="34" charset="0"/>
                    </a:rPr>
                    <a:t>lại tình huống trong HĐ1. Gọi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𝐸</m:t>
                      </m:r>
                    </m:oMath>
                  </a14:m>
                  <a:r>
                    <a:rPr lang="vi-VN" sz="3800">
                      <a:solidFill>
                        <a:prstClr val="black"/>
                      </a:solidFill>
                      <a:latin typeface="Arial" panose="020B0604020202020204" pitchFamily="34" charset="0"/>
                      <a:cs typeface="Arial" panose="020B0604020202020204" pitchFamily="34" charset="0"/>
                    </a:rPr>
                    <a:t> là biến cố “Trong một ngày ông An nhận được ít nhất 5 cuộc gọi điện thoại” và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𝐹</m:t>
                      </m:r>
                    </m:oMath>
                  </a14:m>
                  <a:r>
                    <a:rPr lang="vi-VN" sz="3800">
                      <a:solidFill>
                        <a:prstClr val="black"/>
                      </a:solidFill>
                      <a:latin typeface="Arial" panose="020B0604020202020204" pitchFamily="34" charset="0"/>
                      <a:cs typeface="Arial" panose="020B0604020202020204" pitchFamily="34" charset="0"/>
                    </a:rPr>
                    <a:t> là biến cố “Trong một ngày ông An nhận được nhiều nhất 3 cuộc điện thoại”. Tính xác suất thực nghiệm của biến cố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𝐸</m:t>
                      </m:r>
                    </m:oMath>
                  </a14:m>
                  <a:r>
                    <a:rPr lang="vi-VN" sz="3800">
                      <a:solidFill>
                        <a:prstClr val="black"/>
                      </a:solidFill>
                      <a:latin typeface="Arial" panose="020B0604020202020204" pitchFamily="34" charset="0"/>
                      <a:cs typeface="Arial" panose="020B0604020202020204" pitchFamily="34" charset="0"/>
                    </a:rPr>
                    <a:t> và biến cố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𝐹</m:t>
                      </m:r>
                    </m:oMath>
                  </a14:m>
                  <a:r>
                    <a:rPr lang="vi-VN" sz="3800" smtClean="0">
                      <a:solidFill>
                        <a:prstClr val="black"/>
                      </a:solidFill>
                      <a:latin typeface="Arial" panose="020B0604020202020204" pitchFamily="34" charset="0"/>
                      <a:cs typeface="Arial" panose="020B0604020202020204" pitchFamily="34" charset="0"/>
                    </a:rPr>
                    <a:t>.</a:t>
                  </a:r>
                  <a:r>
                    <a:rPr lang="en-US" sz="3800" smtClean="0">
                      <a:solidFill>
                        <a:prstClr val="black"/>
                      </a:solidFill>
                      <a:latin typeface="Arial" panose="020B0604020202020204" pitchFamily="34" charset="0"/>
                      <a:cs typeface="Arial" panose="020B0604020202020204" pitchFamily="34" charset="0"/>
                    </a:rPr>
                    <a:t> </a:t>
                  </a:r>
                  <a:endParaRPr lang="vi-VN" sz="3800">
                    <a:solidFill>
                      <a:prstClr val="black"/>
                    </a:solidFill>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744108" y="1880611"/>
                  <a:ext cx="16843542" cy="3951851"/>
                </a:xfrm>
                <a:prstGeom prst="rect">
                  <a:avLst/>
                </a:prstGeom>
                <a:blipFill>
                  <a:blip r:embed="rId2"/>
                  <a:stretch>
                    <a:fillRect l="-1168" r="-1168" b="-2003"/>
                  </a:stretch>
                </a:blipFill>
              </p:spPr>
              <p:txBody>
                <a:bodyPr/>
                <a:lstStyle/>
                <a:p>
                  <a:r>
                    <a:rPr lang="en-US">
                      <a:noFill/>
                    </a:rPr>
                    <a:t> </a:t>
                  </a:r>
                </a:p>
              </p:txBody>
            </p:sp>
          </mc:Fallback>
        </mc:AlternateContent>
      </p:grpSp>
      <p:sp>
        <p:nvSpPr>
          <p:cNvPr id="22" name="Rectangle 21"/>
          <p:cNvSpPr/>
          <p:nvPr/>
        </p:nvSpPr>
        <p:spPr>
          <a:xfrm>
            <a:off x="8492996" y="4161592"/>
            <a:ext cx="1237839" cy="677108"/>
          </a:xfrm>
          <a:prstGeom prst="rect">
            <a:avLst/>
          </a:prstGeom>
        </p:spPr>
        <p:txBody>
          <a:bodyPr wrap="none">
            <a:spAutoFit/>
          </a:bodyPr>
          <a:lstStyle/>
          <a:p>
            <a:pPr lvl="0" algn="ctr">
              <a:defRPr/>
            </a:pPr>
            <a:r>
              <a:rPr lang="vi-VN" sz="3800" b="1" i="1" u="sng" smtClean="0">
                <a:solidFill>
                  <a:schemeClr val="tx2"/>
                </a:solidFill>
                <a:cs typeface="Arial" panose="020B0604020202020204" pitchFamily="34" charset="0"/>
              </a:rPr>
              <a:t>Giải</a:t>
            </a:r>
            <a:r>
              <a:rPr lang="en-US" sz="3800" b="1" i="1" u="sng" smtClean="0">
                <a:solidFill>
                  <a:schemeClr val="tx2"/>
                </a:solidFill>
                <a:cs typeface="Arial" panose="020B0604020202020204" pitchFamily="34" charset="0"/>
              </a:rPr>
              <a:t>:</a:t>
            </a:r>
            <a:endParaRPr lang="en-US" sz="3800" b="1" i="1" u="sng">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33400" y="5045566"/>
                <a:ext cx="17189116" cy="3729226"/>
              </a:xfrm>
              <a:prstGeom prst="rect">
                <a:avLst/>
              </a:prstGeom>
            </p:spPr>
            <p:txBody>
              <a:bodyPr wrap="square">
                <a:spAutoFit/>
              </a:bodyPr>
              <a:lstStyle/>
              <a:p>
                <a:pPr marL="571500" indent="-571500" algn="just">
                  <a:lnSpc>
                    <a:spcPct val="150000"/>
                  </a:lnSpc>
                  <a:spcAft>
                    <a:spcPts val="500"/>
                  </a:spcAft>
                  <a:buFont typeface="Arial" panose="020B0604020202020204" pitchFamily="34" charset="0"/>
                  <a:buChar char="•"/>
                </a:pPr>
                <a:r>
                  <a:rPr lang="vi-VN" sz="3800" smtClean="0"/>
                  <a:t>Trong </a:t>
                </a:r>
                <a:r>
                  <a:rPr lang="vi-VN" sz="3800"/>
                  <a:t>59 ngày theo dõi có 6 ngày có 5 cuộc gọi, 4 ngày có 6 cuộc gọi, </a:t>
                </a:r>
                <a:r>
                  <a:rPr lang="en-US" sz="3800" smtClean="0"/>
                  <a:t>           </a:t>
                </a:r>
                <a:r>
                  <a:rPr lang="vi-VN" sz="3800" smtClean="0"/>
                  <a:t>2 </a:t>
                </a:r>
                <a:r>
                  <a:rPr lang="vi-VN" sz="3800"/>
                  <a:t>ngày có 7 cuộc gọi và 3 ngày có 8 cuộc gọi.</a:t>
                </a:r>
              </a:p>
              <a:p>
                <a:pPr algn="just">
                  <a:lnSpc>
                    <a:spcPct val="150000"/>
                  </a:lnSpc>
                  <a:spcAft>
                    <a:spcPts val="500"/>
                  </a:spcAft>
                </a:pPr>
                <a:r>
                  <a:rPr lang="vi-VN" sz="3800"/>
                  <a:t>Do đó, số ngày có ít nhất 5 cuộc gọi là </a:t>
                </a:r>
                <a14:m>
                  <m:oMath xmlns:m="http://schemas.openxmlformats.org/officeDocument/2006/math">
                    <m:r>
                      <a:rPr lang="vi-VN" sz="3800" i="1" smtClean="0">
                        <a:latin typeface="Cambria Math" panose="02040503050406030204" pitchFamily="18" charset="0"/>
                      </a:rPr>
                      <m:t>6+4+2+3=15</m:t>
                    </m:r>
                  </m:oMath>
                </a14:m>
                <a:r>
                  <a:rPr lang="vi-VN" sz="3800"/>
                  <a:t> (ngày).</a:t>
                </a:r>
              </a:p>
              <a:p>
                <a:pPr algn="just">
                  <a:lnSpc>
                    <a:spcPct val="150000"/>
                  </a:lnSpc>
                  <a:spcAft>
                    <a:spcPts val="500"/>
                  </a:spcAft>
                </a:pPr>
                <a:r>
                  <a:rPr lang="vi-VN" sz="3800"/>
                  <a:t>Như vậy trong 59 ngày theo dõi, ông An thấy biến cố </a:t>
                </a:r>
                <a14:m>
                  <m:oMath xmlns:m="http://schemas.openxmlformats.org/officeDocument/2006/math">
                    <m:r>
                      <a:rPr lang="vi-VN" sz="3800" i="1" smtClean="0">
                        <a:latin typeface="Cambria Math" panose="02040503050406030204" pitchFamily="18" charset="0"/>
                      </a:rPr>
                      <m:t>𝐸</m:t>
                    </m:r>
                  </m:oMath>
                </a14:m>
                <a:r>
                  <a:rPr lang="vi-VN" sz="3800"/>
                  <a:t> xảy ra </a:t>
                </a:r>
                <a14:m>
                  <m:oMath xmlns:m="http://schemas.openxmlformats.org/officeDocument/2006/math">
                    <m:r>
                      <a:rPr lang="vi-VN" sz="3800" i="1" smtClean="0">
                        <a:latin typeface="Cambria Math" panose="02040503050406030204" pitchFamily="18" charset="0"/>
                      </a:rPr>
                      <m:t>15</m:t>
                    </m:r>
                  </m:oMath>
                </a14:m>
                <a:r>
                  <a:rPr lang="vi-VN" sz="3800"/>
                  <a:t> lần</a:t>
                </a:r>
                <a:r>
                  <a:rPr lang="vi-VN" sz="3800" smtClean="0"/>
                  <a:t>.</a:t>
                </a:r>
                <a:endParaRPr lang="vi-VN" sz="3800"/>
              </a:p>
            </p:txBody>
          </p:sp>
        </mc:Choice>
        <mc:Fallback xmlns="">
          <p:sp>
            <p:nvSpPr>
              <p:cNvPr id="23" name="Rectangle 22"/>
              <p:cNvSpPr>
                <a:spLocks noRot="1" noChangeAspect="1" noMove="1" noResize="1" noEditPoints="1" noAdjustHandles="1" noChangeArrowheads="1" noChangeShapeType="1" noTextEdit="1"/>
              </p:cNvSpPr>
              <p:nvPr/>
            </p:nvSpPr>
            <p:spPr>
              <a:xfrm>
                <a:off x="533400" y="5045566"/>
                <a:ext cx="17189116" cy="3729226"/>
              </a:xfrm>
              <a:prstGeom prst="rect">
                <a:avLst/>
              </a:prstGeom>
              <a:blipFill>
                <a:blip r:embed="rId3"/>
                <a:stretch>
                  <a:fillRect l="-1171" r="-1171" b="-2782"/>
                </a:stretch>
              </a:blipFill>
            </p:spPr>
            <p:txBody>
              <a:bodyPr/>
              <a:lstStyle/>
              <a:p>
                <a:r>
                  <a:rPr lang="en-US">
                    <a:noFill/>
                  </a:rPr>
                  <a:t> </a:t>
                </a:r>
              </a:p>
            </p:txBody>
          </p:sp>
        </mc:Fallback>
      </mc:AlternateContent>
      <p:pic>
        <p:nvPicPr>
          <p:cNvPr id="24" name="Picture 23"/>
          <p:cNvPicPr>
            <a:picLocks noChangeAspect="1"/>
          </p:cNvPicPr>
          <p:nvPr/>
        </p:nvPicPr>
        <p:blipFill>
          <a:blip r:embed="rId4"/>
          <a:stretch>
            <a:fillRect/>
          </a:stretch>
        </p:blipFill>
        <p:spPr>
          <a:xfrm>
            <a:off x="16840200" y="8938459"/>
            <a:ext cx="1158041" cy="1158041"/>
          </a:xfrm>
          <a:prstGeom prst="rect">
            <a:avLst/>
          </a:prstGeom>
        </p:spPr>
      </p:pic>
      <p:pic>
        <p:nvPicPr>
          <p:cNvPr id="25" name="Picture 24"/>
          <p:cNvPicPr>
            <a:picLocks noChangeAspect="1"/>
          </p:cNvPicPr>
          <p:nvPr/>
        </p:nvPicPr>
        <p:blipFill>
          <a:blip r:embed="rId5"/>
          <a:stretch>
            <a:fillRect/>
          </a:stretch>
        </p:blipFill>
        <p:spPr>
          <a:xfrm rot="9342900">
            <a:off x="17482435" y="3090469"/>
            <a:ext cx="1352202" cy="1561304"/>
          </a:xfrm>
          <a:prstGeom prst="rect">
            <a:avLst/>
          </a:prstGeom>
        </p:spPr>
      </p:pic>
      <p:grpSp>
        <p:nvGrpSpPr>
          <p:cNvPr id="27" name="Group 26"/>
          <p:cNvGrpSpPr/>
          <p:nvPr/>
        </p:nvGrpSpPr>
        <p:grpSpPr>
          <a:xfrm>
            <a:off x="549442" y="8368295"/>
            <a:ext cx="10411153" cy="1822230"/>
            <a:chOff x="533399" y="8292095"/>
            <a:chExt cx="10411153" cy="1822230"/>
          </a:xfrm>
        </p:grpSpPr>
        <mc:AlternateContent xmlns:mc="http://schemas.openxmlformats.org/markup-compatibility/2006" xmlns:a14="http://schemas.microsoft.com/office/drawing/2010/main">
          <mc:Choice Requires="a14">
            <p:sp>
              <p:nvSpPr>
                <p:cNvPr id="28" name="Rectangle 27"/>
                <p:cNvSpPr/>
                <p:nvPr/>
              </p:nvSpPr>
              <p:spPr>
                <a:xfrm>
                  <a:off x="9829800" y="8292095"/>
                  <a:ext cx="1038553" cy="1822230"/>
                </a:xfrm>
                <a:prstGeom prst="rect">
                  <a:avLst/>
                </a:prstGeom>
              </p:spPr>
              <p:txBody>
                <a:bodyPr wrap="none">
                  <a:spAutoFit/>
                </a:bodyPr>
                <a:lstStyle/>
                <a:p>
                  <a:pPr lvl="0" algn="just">
                    <a:lnSpc>
                      <a:spcPct val="150000"/>
                    </a:lnSpc>
                    <a:spcAft>
                      <a:spcPts val="500"/>
                    </a:spcAft>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rPr>
                            </m:ctrlPr>
                          </m:fPr>
                          <m:num>
                            <m:r>
                              <a:rPr lang="en-US" sz="3800" b="0" i="1" smtClean="0">
                                <a:solidFill>
                                  <a:prstClr val="black"/>
                                </a:solidFill>
                                <a:latin typeface="Cambria Math" panose="02040503050406030204" pitchFamily="18" charset="0"/>
                              </a:rPr>
                              <m:t>15</m:t>
                            </m:r>
                          </m:num>
                          <m:den>
                            <m:r>
                              <a:rPr lang="en-US" sz="3800" i="1">
                                <a:solidFill>
                                  <a:prstClr val="black"/>
                                </a:solidFill>
                                <a:latin typeface="Cambria Math" panose="02040503050406030204" pitchFamily="18" charset="0"/>
                              </a:rPr>
                              <m:t>59</m:t>
                            </m:r>
                          </m:den>
                        </m:f>
                        <m:r>
                          <a:rPr lang="en-US" sz="3800" i="1">
                            <a:solidFill>
                              <a:prstClr val="black"/>
                            </a:solidFill>
                            <a:latin typeface="Cambria Math" panose="02040503050406030204" pitchFamily="18" charset="0"/>
                          </a:rPr>
                          <m:t>.</m:t>
                        </m:r>
                      </m:oMath>
                    </m:oMathPara>
                  </a14:m>
                  <a:endParaRPr lang="vi-VN" sz="3800">
                    <a:solidFill>
                      <a:prstClr val="black"/>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9829800" y="8292095"/>
                  <a:ext cx="1038553" cy="182223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33399" y="8774792"/>
                  <a:ext cx="10411153" cy="969496"/>
                </a:xfrm>
                <a:prstGeom prst="rect">
                  <a:avLst/>
                </a:prstGeom>
              </p:spPr>
              <p:txBody>
                <a:bodyPr wrap="square">
                  <a:spAutoFit/>
                </a:bodyPr>
                <a:lstStyle/>
                <a:p>
                  <a:pPr lvl="0" algn="just">
                    <a:lnSpc>
                      <a:spcPct val="150000"/>
                    </a:lnSpc>
                    <a:spcAft>
                      <a:spcPts val="500"/>
                    </a:spcAft>
                  </a:pPr>
                  <a:r>
                    <a:rPr lang="vi-VN" sz="3800" smtClean="0">
                      <a:solidFill>
                        <a:prstClr val="black"/>
                      </a:solidFill>
                    </a:rPr>
                    <a:t>Vậy </a:t>
                  </a:r>
                  <a:r>
                    <a:rPr lang="vi-VN" sz="3800">
                      <a:solidFill>
                        <a:prstClr val="black"/>
                      </a:solidFill>
                    </a:rPr>
                    <a:t>xác suất thực nghiệm của biến cố </a:t>
                  </a:r>
                  <a14:m>
                    <m:oMath xmlns:m="http://schemas.openxmlformats.org/officeDocument/2006/math">
                      <m:r>
                        <a:rPr lang="en-US" sz="3800" b="0" i="1" smtClean="0">
                          <a:solidFill>
                            <a:prstClr val="black"/>
                          </a:solidFill>
                          <a:latin typeface="Cambria Math" panose="02040503050406030204" pitchFamily="18" charset="0"/>
                        </a:rPr>
                        <m:t>𝐸</m:t>
                      </m:r>
                    </m:oMath>
                  </a14:m>
                  <a:r>
                    <a:rPr lang="vi-VN" sz="3800">
                      <a:solidFill>
                        <a:prstClr val="black"/>
                      </a:solidFill>
                    </a:rPr>
                    <a:t> là</a:t>
                  </a:r>
                </a:p>
              </p:txBody>
            </p:sp>
          </mc:Choice>
          <mc:Fallback xmlns="">
            <p:sp>
              <p:nvSpPr>
                <p:cNvPr id="29" name="Rectangle 28"/>
                <p:cNvSpPr>
                  <a:spLocks noRot="1" noChangeAspect="1" noMove="1" noResize="1" noEditPoints="1" noAdjustHandles="1" noChangeArrowheads="1" noChangeShapeType="1" noTextEdit="1"/>
                </p:cNvSpPr>
                <p:nvPr/>
              </p:nvSpPr>
              <p:spPr>
                <a:xfrm>
                  <a:off x="533399" y="8774792"/>
                  <a:ext cx="10411153" cy="969496"/>
                </a:xfrm>
                <a:prstGeom prst="rect">
                  <a:avLst/>
                </a:prstGeom>
                <a:blipFill>
                  <a:blip r:embed="rId7"/>
                  <a:stretch>
                    <a:fillRect l="-1932" b="-13208"/>
                  </a:stretch>
                </a:blipFill>
              </p:spPr>
              <p:txBody>
                <a:bodyPr/>
                <a:lstStyle/>
                <a:p>
                  <a:r>
                    <a:rPr lang="en-US">
                      <a:noFill/>
                    </a:rPr>
                    <a:t> </a:t>
                  </a:r>
                </a:p>
              </p:txBody>
            </p:sp>
          </mc:Fallback>
        </mc:AlternateContent>
      </p:grpSp>
    </p:spTree>
    <p:extLst>
      <p:ext uri="{BB962C8B-B14F-4D97-AF65-F5344CB8AC3E}">
        <p14:creationId xmlns:p14="http://schemas.microsoft.com/office/powerpoint/2010/main" val="3486716761"/>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9" dur="500"/>
                                        <p:tgtEl>
                                          <p:spTgt spid="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wipe(down)">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wipe(left)">
                                      <p:cBhvr>
                                        <p:cTn id="29" dur="500"/>
                                        <p:tgtEl>
                                          <p:spTgt spid="2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9" name="Group 18"/>
          <p:cNvGrpSpPr/>
          <p:nvPr/>
        </p:nvGrpSpPr>
        <p:grpSpPr>
          <a:xfrm>
            <a:off x="501316" y="190500"/>
            <a:ext cx="17221200" cy="3951851"/>
            <a:chOff x="1744108" y="1880611"/>
            <a:chExt cx="16843542" cy="3951851"/>
          </a:xfrm>
        </p:grpSpPr>
        <p:sp>
          <p:nvSpPr>
            <p:cNvPr id="20" name="Horizontal Scroll 19"/>
            <p:cNvSpPr/>
            <p:nvPr/>
          </p:nvSpPr>
          <p:spPr>
            <a:xfrm>
              <a:off x="1775488" y="1956811"/>
              <a:ext cx="2393281"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Ví dụ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1744108" y="1880611"/>
                  <a:ext cx="16843542" cy="3951851"/>
                </a:xfrm>
                <a:prstGeom prst="rect">
                  <a:avLst/>
                </a:prstGeom>
                <a:noFill/>
              </p:spPr>
              <p:txBody>
                <a:bodyPr wrap="square" rtlCol="0">
                  <a:spAutoFit/>
                </a:bodyPr>
                <a:lstStyle/>
                <a:p>
                  <a:pPr marL="0" marR="0" lvl="0" indent="0" algn="just" defTabSz="914400" rtl="0" eaLnBrk="1" fontAlgn="auto" latinLnBrk="0" hangingPunct="1">
                    <a:lnSpc>
                      <a:spcPct val="165000"/>
                    </a:lnSpc>
                    <a:spcBef>
                      <a:spcPts val="300"/>
                    </a:spcBef>
                    <a:spcAft>
                      <a:spcPts val="3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Trở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lại tình huống trong HĐ1. Gọi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là biến cố “Trong một ngày ông An nhận được ít nhất 5 cuộc gọi điện thoại” và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là biến cố “Trong một ngày ông An nhận được nhiều nhất 3 cuộc điện thoại”. Tính xác suất thực nghiệm của biến cố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và biến cố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oMath>
                  </a14:m>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744108" y="1880611"/>
                  <a:ext cx="16843542" cy="3951851"/>
                </a:xfrm>
                <a:prstGeom prst="rect">
                  <a:avLst/>
                </a:prstGeom>
                <a:blipFill>
                  <a:blip r:embed="rId2"/>
                  <a:stretch>
                    <a:fillRect l="-1168" r="-1168" b="-2003"/>
                  </a:stretch>
                </a:blipFill>
              </p:spPr>
              <p:txBody>
                <a:bodyPr/>
                <a:lstStyle/>
                <a:p>
                  <a:r>
                    <a:rPr lang="en-US">
                      <a:noFill/>
                    </a:rPr>
                    <a:t> </a:t>
                  </a:r>
                </a:p>
              </p:txBody>
            </p:sp>
          </mc:Fallback>
        </mc:AlternateContent>
      </p:grpSp>
      <p:sp>
        <p:nvSpPr>
          <p:cNvPr id="22" name="Rectangle 21"/>
          <p:cNvSpPr/>
          <p:nvPr/>
        </p:nvSpPr>
        <p:spPr>
          <a:xfrm>
            <a:off x="8492996" y="4161592"/>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33400" y="5045566"/>
                <a:ext cx="17189116" cy="3729226"/>
              </a:xfrm>
              <a:prstGeom prst="rect">
                <a:avLst/>
              </a:prstGeom>
            </p:spPr>
            <p:txBody>
              <a:bodyPr wrap="square">
                <a:spAutoFit/>
              </a:bodyPr>
              <a:lstStyle/>
              <a:p>
                <a:pPr marL="571500" lvl="0" indent="-571500" algn="just">
                  <a:lnSpc>
                    <a:spcPct val="150000"/>
                  </a:lnSpc>
                  <a:spcAft>
                    <a:spcPts val="500"/>
                  </a:spcAft>
                  <a:buFont typeface="Arial" panose="020B0604020202020204" pitchFamily="34" charset="0"/>
                  <a:buChar char="•"/>
                </a:pPr>
                <a:r>
                  <a:rPr lang="en-US" sz="3800" smtClean="0">
                    <a:solidFill>
                      <a:prstClr val="black"/>
                    </a:solidFill>
                    <a:latin typeface="Arial" panose="020B0604020202020204" pitchFamily="34" charset="0"/>
                    <a:cs typeface="Arial" panose="020B0604020202020204" pitchFamily="34" charset="0"/>
                  </a:rPr>
                  <a:t>Tr</a:t>
                </a:r>
                <a:r>
                  <a:rPr lang="vi-VN" sz="3800" smtClean="0">
                    <a:solidFill>
                      <a:prstClr val="black"/>
                    </a:solidFill>
                  </a:rPr>
                  <a:t>ong </a:t>
                </a:r>
                <a:r>
                  <a:rPr lang="vi-VN" sz="3800">
                    <a:solidFill>
                      <a:prstClr val="black"/>
                    </a:solidFill>
                  </a:rPr>
                  <a:t>59 ngày theo dõi có 5 ngày không có cuộc gọi, 9 ngày có 1 cuộc gọi, 15 </a:t>
                </a:r>
                <a:r>
                  <a:rPr lang="vi-VN" sz="3800" smtClean="0">
                    <a:solidFill>
                      <a:prstClr val="black"/>
                    </a:solidFill>
                  </a:rPr>
                  <a:t>ngày</a:t>
                </a:r>
                <a:r>
                  <a:rPr lang="en-US" sz="3800" smtClean="0">
                    <a:solidFill>
                      <a:prstClr val="black"/>
                    </a:solidFill>
                  </a:rPr>
                  <a:t> </a:t>
                </a:r>
                <a:r>
                  <a:rPr lang="vi-VN" sz="3800" smtClean="0">
                    <a:solidFill>
                      <a:prstClr val="black"/>
                    </a:solidFill>
                  </a:rPr>
                  <a:t>có </a:t>
                </a:r>
                <a:r>
                  <a:rPr lang="vi-VN" sz="3800">
                    <a:solidFill>
                      <a:prstClr val="black"/>
                    </a:solidFill>
                  </a:rPr>
                  <a:t>2 cuộc gọi và 10 ngày có 3 cuộc gọi.</a:t>
                </a:r>
              </a:p>
              <a:p>
                <a:pPr lvl="0" algn="just">
                  <a:lnSpc>
                    <a:spcPct val="150000"/>
                  </a:lnSpc>
                  <a:spcAft>
                    <a:spcPts val="500"/>
                  </a:spcAft>
                </a:pPr>
                <a:r>
                  <a:rPr lang="vi-VN" sz="3800">
                    <a:solidFill>
                      <a:prstClr val="black"/>
                    </a:solidFill>
                  </a:rPr>
                  <a:t>Do đó, số ngày có nhiều nhất 3 cuộc gọi là </a:t>
                </a:r>
                <a14:m>
                  <m:oMath xmlns:m="http://schemas.openxmlformats.org/officeDocument/2006/math">
                    <m:r>
                      <a:rPr lang="vi-VN" sz="3800" i="1" smtClean="0">
                        <a:solidFill>
                          <a:prstClr val="black"/>
                        </a:solidFill>
                        <a:latin typeface="Cambria Math" panose="02040503050406030204" pitchFamily="18" charset="0"/>
                      </a:rPr>
                      <m:t>5+9+15+10=39</m:t>
                    </m:r>
                  </m:oMath>
                </a14:m>
                <a:r>
                  <a:rPr lang="vi-VN" sz="3800">
                    <a:solidFill>
                      <a:prstClr val="black"/>
                    </a:solidFill>
                  </a:rPr>
                  <a:t> (ngày).</a:t>
                </a:r>
              </a:p>
              <a:p>
                <a:pPr lvl="0" algn="just">
                  <a:lnSpc>
                    <a:spcPct val="150000"/>
                  </a:lnSpc>
                  <a:spcAft>
                    <a:spcPts val="500"/>
                  </a:spcAft>
                </a:pPr>
                <a:r>
                  <a:rPr lang="vi-VN" sz="3800">
                    <a:solidFill>
                      <a:prstClr val="black"/>
                    </a:solidFill>
                  </a:rPr>
                  <a:t>Như vậy trong 59 ngày theo dõi, ông An thấy biến cố </a:t>
                </a:r>
                <a14:m>
                  <m:oMath xmlns:m="http://schemas.openxmlformats.org/officeDocument/2006/math">
                    <m:r>
                      <a:rPr lang="vi-VN" sz="3800" i="1" smtClean="0">
                        <a:solidFill>
                          <a:prstClr val="black"/>
                        </a:solidFill>
                        <a:latin typeface="Cambria Math" panose="02040503050406030204" pitchFamily="18" charset="0"/>
                      </a:rPr>
                      <m:t>𝐹</m:t>
                    </m:r>
                  </m:oMath>
                </a14:m>
                <a:r>
                  <a:rPr lang="vi-VN" sz="3800">
                    <a:solidFill>
                      <a:prstClr val="black"/>
                    </a:solidFill>
                  </a:rPr>
                  <a:t> xảy ra </a:t>
                </a:r>
                <a14:m>
                  <m:oMath xmlns:m="http://schemas.openxmlformats.org/officeDocument/2006/math">
                    <m:r>
                      <a:rPr lang="vi-VN" sz="3800" i="1" smtClean="0">
                        <a:solidFill>
                          <a:prstClr val="black"/>
                        </a:solidFill>
                        <a:latin typeface="Cambria Math" panose="02040503050406030204" pitchFamily="18" charset="0"/>
                      </a:rPr>
                      <m:t>39</m:t>
                    </m:r>
                  </m:oMath>
                </a14:m>
                <a:r>
                  <a:rPr lang="vi-VN" sz="3800" smtClean="0">
                    <a:solidFill>
                      <a:prstClr val="black"/>
                    </a:solidFill>
                  </a:rPr>
                  <a:t> </a:t>
                </a:r>
                <a:r>
                  <a:rPr lang="vi-VN" sz="3800">
                    <a:solidFill>
                      <a:prstClr val="black"/>
                    </a:solidFill>
                  </a:rPr>
                  <a:t>lần</a:t>
                </a:r>
                <a:r>
                  <a:rPr lang="vi-VN" sz="3800" smtClean="0">
                    <a:solidFill>
                      <a:prstClr val="black"/>
                    </a:solidFill>
                  </a:rPr>
                  <a:t>.</a:t>
                </a:r>
                <a:endParaRPr lang="vi-VN" sz="380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533400" y="5045566"/>
                <a:ext cx="17189116" cy="3729226"/>
              </a:xfrm>
              <a:prstGeom prst="rect">
                <a:avLst/>
              </a:prstGeom>
              <a:blipFill>
                <a:blip r:embed="rId3"/>
                <a:stretch>
                  <a:fillRect l="-1171" r="-1171" b="-2782"/>
                </a:stretch>
              </a:blipFill>
            </p:spPr>
            <p:txBody>
              <a:bodyPr/>
              <a:lstStyle/>
              <a:p>
                <a:r>
                  <a:rPr lang="en-US">
                    <a:noFill/>
                  </a:rPr>
                  <a:t> </a:t>
                </a:r>
              </a:p>
            </p:txBody>
          </p:sp>
        </mc:Fallback>
      </mc:AlternateContent>
      <p:pic>
        <p:nvPicPr>
          <p:cNvPr id="24" name="Picture 23"/>
          <p:cNvPicPr>
            <a:picLocks noChangeAspect="1"/>
          </p:cNvPicPr>
          <p:nvPr/>
        </p:nvPicPr>
        <p:blipFill>
          <a:blip r:embed="rId4"/>
          <a:stretch>
            <a:fillRect/>
          </a:stretch>
        </p:blipFill>
        <p:spPr>
          <a:xfrm>
            <a:off x="16840200" y="8938459"/>
            <a:ext cx="1158041" cy="1158041"/>
          </a:xfrm>
          <a:prstGeom prst="rect">
            <a:avLst/>
          </a:prstGeom>
        </p:spPr>
      </p:pic>
      <p:pic>
        <p:nvPicPr>
          <p:cNvPr id="25" name="Picture 24"/>
          <p:cNvPicPr>
            <a:picLocks noChangeAspect="1"/>
          </p:cNvPicPr>
          <p:nvPr/>
        </p:nvPicPr>
        <p:blipFill>
          <a:blip r:embed="rId5"/>
          <a:stretch>
            <a:fillRect/>
          </a:stretch>
        </p:blipFill>
        <p:spPr>
          <a:xfrm rot="9342900">
            <a:off x="17482435" y="3090469"/>
            <a:ext cx="1352202" cy="1561304"/>
          </a:xfrm>
          <a:prstGeom prst="rect">
            <a:avLst/>
          </a:prstGeom>
        </p:spPr>
      </p:pic>
      <p:grpSp>
        <p:nvGrpSpPr>
          <p:cNvPr id="4" name="Group 3"/>
          <p:cNvGrpSpPr/>
          <p:nvPr/>
        </p:nvGrpSpPr>
        <p:grpSpPr>
          <a:xfrm>
            <a:off x="533399" y="8420100"/>
            <a:ext cx="10411153" cy="1804405"/>
            <a:chOff x="533399" y="8292095"/>
            <a:chExt cx="10411153" cy="1804405"/>
          </a:xfrm>
        </p:grpSpPr>
        <mc:AlternateContent xmlns:mc="http://schemas.openxmlformats.org/markup-compatibility/2006" xmlns:a14="http://schemas.microsoft.com/office/drawing/2010/main">
          <mc:Choice Requires="a14">
            <p:sp>
              <p:nvSpPr>
                <p:cNvPr id="2" name="Rectangle 1"/>
                <p:cNvSpPr/>
                <p:nvPr/>
              </p:nvSpPr>
              <p:spPr>
                <a:xfrm>
                  <a:off x="9829800" y="8292095"/>
                  <a:ext cx="1038553" cy="1804405"/>
                </a:xfrm>
                <a:prstGeom prst="rect">
                  <a:avLst/>
                </a:prstGeom>
              </p:spPr>
              <p:txBody>
                <a:bodyPr wrap="none">
                  <a:spAutoFit/>
                </a:bodyPr>
                <a:lstStyle/>
                <a:p>
                  <a:pPr lvl="0" algn="just">
                    <a:lnSpc>
                      <a:spcPct val="150000"/>
                    </a:lnSpc>
                    <a:spcAft>
                      <a:spcPts val="500"/>
                    </a:spcAft>
                  </a:pPr>
                  <a14:m>
                    <m:oMathPara xmlns:m="http://schemas.openxmlformats.org/officeDocument/2006/math">
                      <m:oMathParaPr>
                        <m:jc m:val="centerGroup"/>
                      </m:oMathParaPr>
                      <m:oMath xmlns:m="http://schemas.openxmlformats.org/officeDocument/2006/math">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39</m:t>
                            </m:r>
                          </m:num>
                          <m:den>
                            <m:r>
                              <a:rPr lang="en-US" sz="3800" i="1">
                                <a:solidFill>
                                  <a:prstClr val="black"/>
                                </a:solidFill>
                                <a:latin typeface="Cambria Math" panose="02040503050406030204" pitchFamily="18" charset="0"/>
                              </a:rPr>
                              <m:t>59</m:t>
                            </m:r>
                          </m:den>
                        </m:f>
                        <m:r>
                          <a:rPr lang="en-US" sz="3800" i="1">
                            <a:solidFill>
                              <a:prstClr val="black"/>
                            </a:solidFill>
                            <a:latin typeface="Cambria Math" panose="02040503050406030204" pitchFamily="18" charset="0"/>
                          </a:rPr>
                          <m:t>.</m:t>
                        </m:r>
                      </m:oMath>
                    </m:oMathPara>
                  </a14:m>
                  <a:endParaRPr lang="vi-VN" sz="380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9829800" y="8292095"/>
                  <a:ext cx="1038553" cy="180440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33399" y="8774792"/>
                  <a:ext cx="10411153" cy="969496"/>
                </a:xfrm>
                <a:prstGeom prst="rect">
                  <a:avLst/>
                </a:prstGeom>
              </p:spPr>
              <p:txBody>
                <a:bodyPr wrap="square">
                  <a:spAutoFit/>
                </a:bodyPr>
                <a:lstStyle/>
                <a:p>
                  <a:pPr lvl="0" algn="just">
                    <a:lnSpc>
                      <a:spcPct val="150000"/>
                    </a:lnSpc>
                    <a:spcAft>
                      <a:spcPts val="500"/>
                    </a:spcAft>
                  </a:pPr>
                  <a:r>
                    <a:rPr lang="vi-VN" sz="3800">
                      <a:solidFill>
                        <a:prstClr val="black"/>
                      </a:solidFill>
                    </a:rPr>
                    <a:t>Vậy xác suất thực nghiệm của biến cố </a:t>
                  </a:r>
                  <a14:m>
                    <m:oMath xmlns:m="http://schemas.openxmlformats.org/officeDocument/2006/math">
                      <m:r>
                        <a:rPr lang="vi-VN" sz="3800" i="1">
                          <a:solidFill>
                            <a:prstClr val="black"/>
                          </a:solidFill>
                          <a:latin typeface="Cambria Math" panose="02040503050406030204" pitchFamily="18" charset="0"/>
                        </a:rPr>
                        <m:t>𝐹</m:t>
                      </m:r>
                    </m:oMath>
                  </a14:m>
                  <a:r>
                    <a:rPr lang="vi-VN" sz="3800">
                      <a:solidFill>
                        <a:prstClr val="black"/>
                      </a:solidFill>
                    </a:rPr>
                    <a:t> là</a:t>
                  </a:r>
                </a:p>
              </p:txBody>
            </p:sp>
          </mc:Choice>
          <mc:Fallback xmlns="">
            <p:sp>
              <p:nvSpPr>
                <p:cNvPr id="3" name="Rectangle 2"/>
                <p:cNvSpPr>
                  <a:spLocks noRot="1" noChangeAspect="1" noMove="1" noResize="1" noEditPoints="1" noAdjustHandles="1" noChangeArrowheads="1" noChangeShapeType="1" noTextEdit="1"/>
                </p:cNvSpPr>
                <p:nvPr/>
              </p:nvSpPr>
              <p:spPr>
                <a:xfrm>
                  <a:off x="533399" y="8774792"/>
                  <a:ext cx="10411153" cy="969496"/>
                </a:xfrm>
                <a:prstGeom prst="rect">
                  <a:avLst/>
                </a:prstGeom>
                <a:blipFill>
                  <a:blip r:embed="rId7"/>
                  <a:stretch>
                    <a:fillRect l="-1874" b="-13836"/>
                  </a:stretch>
                </a:blipFill>
              </p:spPr>
              <p:txBody>
                <a:bodyPr/>
                <a:lstStyle/>
                <a:p>
                  <a:r>
                    <a:rPr lang="en-US">
                      <a:noFill/>
                    </a:rPr>
                    <a:t> </a:t>
                  </a:r>
                </a:p>
              </p:txBody>
            </p:sp>
          </mc:Fallback>
        </mc:AlternateContent>
      </p:grpSp>
    </p:spTree>
    <p:extLst>
      <p:ext uri="{BB962C8B-B14F-4D97-AF65-F5344CB8AC3E}">
        <p14:creationId xmlns:p14="http://schemas.microsoft.com/office/powerpoint/2010/main" val="2202330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wipe(down)">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wipe(left)">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2651</Words>
  <Application>Microsoft Office PowerPoint</Application>
  <PresentationFormat>Custom</PresentationFormat>
  <Paragraphs>368</Paragraphs>
  <Slides>44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Dotum</vt:lpstr>
      <vt:lpstr>Arial</vt:lpstr>
      <vt:lpstr>DengXian</vt:lpstr>
      <vt:lpstr>Cambria Math</vt:lpstr>
      <vt:lpstr>Wingdings</vt:lpstr>
      <vt:lpstr>Calibri</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Yellow Playful Thesis Defense Presentation </dc:title>
  <cp:lastModifiedBy>Admin</cp:lastModifiedBy>
  <cp:revision>41</cp:revision>
  <dcterms:created xsi:type="dcterms:W3CDTF">2006-08-16T00:00:00Z</dcterms:created>
  <dcterms:modified xsi:type="dcterms:W3CDTF">2023-12-04T06:55:41Z</dcterms:modified>
  <dc:identifier>DAF1cscCFCQ</dc:identifier>
</cp:coreProperties>
</file>