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Lst>
  <p:notesMasterIdLst>
    <p:notesMasterId r:id="rId44"/>
  </p:notesMasterIdLst>
  <p:sldIdLst>
    <p:sldId id="329" r:id="rId3"/>
    <p:sldId id="330" r:id="rId4"/>
    <p:sldId id="256" r:id="rId5"/>
    <p:sldId id="257" r:id="rId6"/>
    <p:sldId id="301" r:id="rId7"/>
    <p:sldId id="302" r:id="rId8"/>
    <p:sldId id="277" r:id="rId9"/>
    <p:sldId id="278" r:id="rId10"/>
    <p:sldId id="325" r:id="rId11"/>
    <p:sldId id="303" r:id="rId12"/>
    <p:sldId id="306" r:id="rId13"/>
    <p:sldId id="335" r:id="rId14"/>
    <p:sldId id="327" r:id="rId15"/>
    <p:sldId id="328" r:id="rId16"/>
    <p:sldId id="326" r:id="rId17"/>
    <p:sldId id="331" r:id="rId18"/>
    <p:sldId id="332" r:id="rId19"/>
    <p:sldId id="308" r:id="rId20"/>
    <p:sldId id="309" r:id="rId21"/>
    <p:sldId id="333" r:id="rId22"/>
    <p:sldId id="334" r:id="rId23"/>
    <p:sldId id="311" r:id="rId24"/>
    <p:sldId id="310" r:id="rId25"/>
    <p:sldId id="323" r:id="rId26"/>
    <p:sldId id="324" r:id="rId27"/>
    <p:sldId id="336" r:id="rId28"/>
    <p:sldId id="337" r:id="rId29"/>
    <p:sldId id="321" r:id="rId30"/>
    <p:sldId id="322" r:id="rId31"/>
    <p:sldId id="312" r:id="rId32"/>
    <p:sldId id="313" r:id="rId33"/>
    <p:sldId id="314" r:id="rId34"/>
    <p:sldId id="315" r:id="rId35"/>
    <p:sldId id="307" r:id="rId36"/>
    <p:sldId id="304" r:id="rId37"/>
    <p:sldId id="305" r:id="rId38"/>
    <p:sldId id="316" r:id="rId39"/>
    <p:sldId id="318" r:id="rId40"/>
    <p:sldId id="317" r:id="rId41"/>
    <p:sldId id="319" r:id="rId42"/>
    <p:sldId id="338" r:id="rId4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D8A8869-B930-48A5-9A57-92E9DDE61593}" type="datetimeFigureOut">
              <a:rPr lang="en-US" smtClean="0"/>
              <a:t>12/18/2021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0BD2AB3-F822-4E4D-8D78-3A769ED7B98D}" type="slidenum">
              <a:rPr lang="en-US" smtClean="0"/>
              <a:t>‹#›</a:t>
            </a:fld>
            <a:endParaRPr lang="en-US"/>
          </a:p>
        </p:txBody>
      </p:sp>
    </p:spTree>
    <p:extLst>
      <p:ext uri="{BB962C8B-B14F-4D97-AF65-F5344CB8AC3E}">
        <p14:creationId xmlns:p14="http://schemas.microsoft.com/office/powerpoint/2010/main" val="113149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606f1c2d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274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46596-A17B-4B25-B75D-28F710DC4B69}" type="slidenum">
              <a:rPr lang="en-US" smtClean="0"/>
              <a:pPr/>
              <a:t>12</a:t>
            </a:fld>
            <a:endParaRPr lang="en-US"/>
          </a:p>
        </p:txBody>
      </p:sp>
    </p:spTree>
    <p:extLst>
      <p:ext uri="{BB962C8B-B14F-4D97-AF65-F5344CB8AC3E}">
        <p14:creationId xmlns:p14="http://schemas.microsoft.com/office/powerpoint/2010/main" val="416754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0E2307-1E40-4E12-8716-25BFDA8E7013}" type="datetime1">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39528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FCF5A-EA79-452C-A52C-1A2668C2E7DF}" type="datetime1">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90776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5C4C28-BD4B-4892-9A2D-6E19BD753A9A}" type="datetime1">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458226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C6F7B1A6-CF3D-40A5-973B-012302F2DA9E}" type="slidenum">
              <a:rPr lang="en-US"/>
              <a:pPr/>
              <a:t>‹#›</a:t>
            </a:fld>
            <a:endParaRPr lang="en-US"/>
          </a:p>
        </p:txBody>
      </p:sp>
    </p:spTree>
    <p:extLst>
      <p:ext uri="{BB962C8B-B14F-4D97-AF65-F5344CB8AC3E}">
        <p14:creationId xmlns:p14="http://schemas.microsoft.com/office/powerpoint/2010/main" val="3538182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E30E2307-1E40-4E12-8716-25BFDA8E7013}" type="datetime1">
              <a:rPr lang="en-US" smtClean="0"/>
              <a:pPr/>
              <a:t>12/18/2021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87D7A59-36E2-48B9-B146-C1E59501F63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61FD9D02-426E-46C9-9EE9-0DE1EF8B2838}" type="datetime1">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12/18/2021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87D7A59-36E2-48B9-B146-C1E59501F6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E1FAA6B6-10E5-4810-BC9F-DA72D8452E73}" type="datetime1">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6D18D072-EF12-4AA2-BD71-ABC68B06D0E2}" type="datetime1">
              <a:rPr lang="en-US" smtClean="0"/>
              <a:pPr/>
              <a:t>12/18/2021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8CDBF60-6CC3-4B74-A60D-3486985E4346}" type="datetime1">
              <a:rPr lang="en-US" smtClean="0"/>
              <a:pPr/>
              <a:t>12/18/2021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12/18/2021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31135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12/18/2021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87D7A59-36E2-48B9-B146-C1E59501F63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5CFCF5A-EA79-452C-A52C-1A2668C2E7DF}" type="datetime1">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E5C4C28-BD4B-4892-9A2D-6E19BD753A9A}" type="datetime1">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51"/>
        <p:cNvGrpSpPr/>
        <p:nvPr/>
      </p:nvGrpSpPr>
      <p:grpSpPr>
        <a:xfrm>
          <a:off x="0" y="0"/>
          <a:ext cx="0" cy="0"/>
          <a:chOff x="0" y="0"/>
          <a:chExt cx="0" cy="0"/>
        </a:xfrm>
      </p:grpSpPr>
      <p:sp>
        <p:nvSpPr>
          <p:cNvPr id="52" name="Google Shape;52;p7"/>
          <p:cNvSpPr/>
          <p:nvPr/>
        </p:nvSpPr>
        <p:spPr>
          <a:xfrm>
            <a:off x="0" y="1"/>
            <a:ext cx="9143954" cy="6857852"/>
          </a:xfrm>
          <a:custGeom>
            <a:avLst/>
            <a:gdLst/>
            <a:ahLst/>
            <a:cxnLst/>
            <a:rect l="l" t="t" r="r" b="b"/>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7"/>
          <p:cNvSpPr/>
          <p:nvPr/>
        </p:nvSpPr>
        <p:spPr>
          <a:xfrm>
            <a:off x="2007374" y="3735976"/>
            <a:ext cx="1494925" cy="1209753"/>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 name="Google Shape;54;p7"/>
          <p:cNvSpPr/>
          <p:nvPr/>
        </p:nvSpPr>
        <p:spPr>
          <a:xfrm rot="758744">
            <a:off x="1198314" y="4527106"/>
            <a:ext cx="582376" cy="1159708"/>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 name="Google Shape;55;p7"/>
          <p:cNvSpPr/>
          <p:nvPr/>
        </p:nvSpPr>
        <p:spPr>
          <a:xfrm>
            <a:off x="1993115" y="0"/>
            <a:ext cx="1828888" cy="1857437"/>
          </a:xfrm>
          <a:custGeom>
            <a:avLst/>
            <a:gdLst/>
            <a:ahLst/>
            <a:cxnLst/>
            <a:rect l="l" t="t" r="r" b="b"/>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 name="Google Shape;56;p7"/>
          <p:cNvSpPr/>
          <p:nvPr/>
        </p:nvSpPr>
        <p:spPr>
          <a:xfrm>
            <a:off x="1793105" y="5657699"/>
            <a:ext cx="1271637" cy="1200183"/>
          </a:xfrm>
          <a:custGeom>
            <a:avLst/>
            <a:gdLst/>
            <a:ahLst/>
            <a:cxnLst/>
            <a:rect l="l" t="t" r="r" b="b"/>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p7"/>
          <p:cNvSpPr/>
          <p:nvPr/>
        </p:nvSpPr>
        <p:spPr>
          <a:xfrm>
            <a:off x="0" y="3876557"/>
            <a:ext cx="971624" cy="2143128"/>
          </a:xfrm>
          <a:custGeom>
            <a:avLst/>
            <a:gdLst/>
            <a:ahLst/>
            <a:cxnLst/>
            <a:rect l="l" t="t" r="r" b="b"/>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7"/>
          <p:cNvSpPr txBox="1">
            <a:spLocks noGrp="1"/>
          </p:cNvSpPr>
          <p:nvPr>
            <p:ph type="title"/>
          </p:nvPr>
        </p:nvSpPr>
        <p:spPr>
          <a:xfrm>
            <a:off x="3822000" y="1190967"/>
            <a:ext cx="4864800" cy="9212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9" name="Google Shape;59;p7"/>
          <p:cNvSpPr txBox="1">
            <a:spLocks noGrp="1"/>
          </p:cNvSpPr>
          <p:nvPr>
            <p:ph type="body" idx="1"/>
          </p:nvPr>
        </p:nvSpPr>
        <p:spPr>
          <a:xfrm>
            <a:off x="3822000" y="2301200"/>
            <a:ext cx="2361300" cy="4032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0" name="Google Shape;60;p7"/>
          <p:cNvSpPr txBox="1">
            <a:spLocks noGrp="1"/>
          </p:cNvSpPr>
          <p:nvPr>
            <p:ph type="body" idx="2"/>
          </p:nvPr>
        </p:nvSpPr>
        <p:spPr>
          <a:xfrm>
            <a:off x="6325498" y="2301200"/>
            <a:ext cx="2361300" cy="4032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1" name="Google Shape;61;p7"/>
          <p:cNvSpPr txBox="1">
            <a:spLocks noGrp="1"/>
          </p:cNvSpPr>
          <p:nvPr>
            <p:ph type="sldNum" idx="12"/>
          </p:nvPr>
        </p:nvSpPr>
        <p:spPr>
          <a:xfrm>
            <a:off x="76209" y="6333135"/>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52548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59857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FAA6B6-10E5-4810-BC9F-DA72D8452E73}" type="datetime1">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7789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18D072-EF12-4AA2-BD71-ABC68B06D0E2}" type="datetime1">
              <a:rPr lang="en-US" smtClean="0"/>
              <a:pPr/>
              <a:t>12/18/2021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40563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DBF60-6CC3-4B74-A60D-3486985E4346}" type="datetime1">
              <a:rPr lang="en-US" smtClean="0"/>
              <a:pPr/>
              <a:t>12/18/2021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87886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12/18/2021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61522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14277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75841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D110F-3F4E-48D9-B8AA-5D0E825AFDBA}" type="datetime1">
              <a:rPr lang="en-US" smtClean="0"/>
              <a:pPr/>
              <a:t>12/18/2021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D7A59-36E2-48B9-B146-C1E59501F63F}" type="slidenum">
              <a:rPr lang="en-US" smtClean="0"/>
              <a:pPr/>
              <a:t>‹#›</a:t>
            </a:fld>
            <a:endParaRPr lang="en-US"/>
          </a:p>
        </p:txBody>
      </p:sp>
    </p:spTree>
    <p:extLst>
      <p:ext uri="{BB962C8B-B14F-4D97-AF65-F5344CB8AC3E}">
        <p14:creationId xmlns:p14="http://schemas.microsoft.com/office/powerpoint/2010/main" val="376315838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16"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D1D110F-3F4E-48D9-B8AA-5D0E825AFDBA}" type="datetime1">
              <a:rPr lang="en-US" smtClean="0"/>
              <a:pPr/>
              <a:t>12/18/2021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87D7A59-36E2-48B9-B146-C1E59501F6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7" r:id="rId12"/>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261971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2535483"/>
            <a:ext cx="8901112" cy="371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7"/>
          <p:cNvSpPr>
            <a:spLocks noChangeArrowheads="1" noChangeShapeType="1" noTextEdit="1"/>
          </p:cNvSpPr>
          <p:nvPr/>
        </p:nvSpPr>
        <p:spPr bwMode="auto">
          <a:xfrm>
            <a:off x="689769" y="304800"/>
            <a:ext cx="7702550" cy="1009650"/>
          </a:xfrm>
          <a:prstGeom prst="rect">
            <a:avLst/>
          </a:prstGeom>
        </p:spPr>
        <p:txBody>
          <a:bodyPr wrap="none" fromWordArt="1">
            <a:prstTxWarp prst="textPlain">
              <a:avLst>
                <a:gd name="adj" fmla="val 50000"/>
              </a:avLst>
            </a:prstTxWarp>
          </a:bodyPr>
          <a:lstStyle/>
          <a:p>
            <a:r>
              <a:rPr lang="en-US" sz="3600" i="1" kern="10" dirty="0">
                <a:ln w="9525">
                  <a:solidFill>
                    <a:srgbClr val="FF66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Bài 19: ĐA DẠNG THỰC VẬT.</a:t>
            </a:r>
          </a:p>
        </p:txBody>
      </p:sp>
      <p:sp>
        <p:nvSpPr>
          <p:cNvPr id="2052" name="Rectangle 20"/>
          <p:cNvSpPr txBox="1">
            <a:spLocks noChangeArrowheads="1"/>
          </p:cNvSpPr>
          <p:nvPr/>
        </p:nvSpPr>
        <p:spPr bwMode="auto">
          <a:xfrm>
            <a:off x="457200" y="1525832"/>
            <a:ext cx="8229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4000" dirty="0">
                <a:solidFill>
                  <a:srgbClr val="0000EA"/>
                </a:solidFill>
                <a:latin typeface="Times New Roman" panose="02020603050405020304" pitchFamily="18" charset="0"/>
                <a:cs typeface="Times New Roman" panose="02020603050405020304" pitchFamily="18" charset="0"/>
              </a:rPr>
              <a:t>MÔN SINH HỌC 6</a:t>
            </a:r>
          </a:p>
        </p:txBody>
      </p:sp>
    </p:spTree>
    <p:extLst>
      <p:ext uri="{BB962C8B-B14F-4D97-AF65-F5344CB8AC3E}">
        <p14:creationId xmlns:p14="http://schemas.microsoft.com/office/powerpoint/2010/main" val="370600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9875"/>
            <a:ext cx="8229600" cy="639762"/>
          </a:xfrm>
        </p:spPr>
        <p:txBody>
          <a:bodyPr>
            <a:noAutofit/>
          </a:bodyPr>
          <a:lstStyle/>
          <a:p>
            <a:pPr algn="l"/>
            <a:r>
              <a:rPr lang="en-US" sz="2800" dirty="0">
                <a:solidFill>
                  <a:srgbClr val="0000FF"/>
                </a:solidFill>
                <a:latin typeface="Times New Roman" panose="02020603050405020304" pitchFamily="18" charset="0"/>
                <a:ea typeface="+mn-ea"/>
                <a:cs typeface="Times New Roman" panose="02020603050405020304" pitchFamily="18" charset="0"/>
              </a:rPr>
              <a:t>II. ĐẶC ĐIỂM CỦA CÁC NHÓM THỰC VẬT</a:t>
            </a:r>
          </a:p>
        </p:txBody>
      </p:sp>
      <p:sp>
        <p:nvSpPr>
          <p:cNvPr id="7" name="Rectangle 6"/>
          <p:cNvSpPr/>
          <p:nvPr/>
        </p:nvSpPr>
        <p:spPr>
          <a:xfrm>
            <a:off x="55418" y="686338"/>
            <a:ext cx="8988829" cy="954107"/>
          </a:xfrm>
          <a:prstGeom prst="rect">
            <a:avLst/>
          </a:prstGeom>
          <a:ln>
            <a:solidFill>
              <a:schemeClr val="bg1"/>
            </a:solidFill>
          </a:ln>
        </p:spPr>
        <p:txBody>
          <a:bodyPr wrap="square">
            <a:spAutoFit/>
          </a:bodyPr>
          <a:lstStyle/>
          <a:p>
            <a:pPr>
              <a:spcBef>
                <a:spcPct val="0"/>
              </a:spcBef>
            </a:pPr>
            <a:r>
              <a:rPr lang="en-US" sz="2800" dirty="0" err="1">
                <a:solidFill>
                  <a:srgbClr val="0000FF"/>
                </a:solidFill>
                <a:latin typeface="Times New Roman" panose="02020603050405020304" pitchFamily="18" charset="0"/>
                <a:cs typeface="Times New Roman" panose="02020603050405020304" pitchFamily="18" charset="0"/>
              </a:rPr>
              <a:t>Quan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hình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ảnh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nhóm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Thực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vật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hoàn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yêu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cầu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Phiếu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tập</a:t>
            </a:r>
            <a:r>
              <a:rPr lang="en-US" sz="2800" dirty="0">
                <a:solidFill>
                  <a:srgbClr val="0000FF"/>
                </a:solidFill>
                <a:latin typeface="Times New Roman" panose="02020603050405020304" pitchFamily="18" charset="0"/>
                <a:cs typeface="Times New Roman" panose="02020603050405020304" pitchFamily="18"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3683965270"/>
              </p:ext>
            </p:extLst>
          </p:nvPr>
        </p:nvGraphicFramePr>
        <p:xfrm>
          <a:off x="171792" y="2266600"/>
          <a:ext cx="8783783" cy="3788548"/>
        </p:xfrm>
        <a:graphic>
          <a:graphicData uri="http://schemas.openxmlformats.org/drawingml/2006/table">
            <a:tbl>
              <a:tblPr firstRow="1" firstCol="1" bandRow="1">
                <a:tableStyleId>{5940675A-B579-460E-94D1-54222C63F5DA}</a:tableStyleId>
              </a:tblPr>
              <a:tblGrid>
                <a:gridCol w="2052672">
                  <a:extLst>
                    <a:ext uri="{9D8B030D-6E8A-4147-A177-3AD203B41FA5}">
                      <a16:colId xmlns:a16="http://schemas.microsoft.com/office/drawing/2014/main" val="20000"/>
                    </a:ext>
                  </a:extLst>
                </a:gridCol>
                <a:gridCol w="1556724">
                  <a:extLst>
                    <a:ext uri="{9D8B030D-6E8A-4147-A177-3AD203B41FA5}">
                      <a16:colId xmlns:a16="http://schemas.microsoft.com/office/drawing/2014/main" val="20001"/>
                    </a:ext>
                  </a:extLst>
                </a:gridCol>
                <a:gridCol w="1658669">
                  <a:extLst>
                    <a:ext uri="{9D8B030D-6E8A-4147-A177-3AD203B41FA5}">
                      <a16:colId xmlns:a16="http://schemas.microsoft.com/office/drawing/2014/main" val="20002"/>
                    </a:ext>
                  </a:extLst>
                </a:gridCol>
                <a:gridCol w="1757859">
                  <a:extLst>
                    <a:ext uri="{9D8B030D-6E8A-4147-A177-3AD203B41FA5}">
                      <a16:colId xmlns:a16="http://schemas.microsoft.com/office/drawing/2014/main" val="20003"/>
                    </a:ext>
                  </a:extLst>
                </a:gridCol>
                <a:gridCol w="1757859">
                  <a:extLst>
                    <a:ext uri="{9D8B030D-6E8A-4147-A177-3AD203B41FA5}">
                      <a16:colId xmlns:a16="http://schemas.microsoft.com/office/drawing/2014/main" val="20004"/>
                    </a:ext>
                  </a:extLst>
                </a:gridCol>
              </a:tblGrid>
              <a:tr h="72249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lang="en-US" sz="2800" kern="1200" dirty="0" err="1">
                          <a:solidFill>
                            <a:srgbClr val="0000FF"/>
                          </a:solidFill>
                          <a:latin typeface="Times New Roman" panose="02020603050405020304" pitchFamily="18" charset="0"/>
                          <a:ea typeface="+mn-ea"/>
                          <a:cs typeface="Times New Roman" panose="02020603050405020304" pitchFamily="18" charset="0"/>
                        </a:rPr>
                        <a:t>Nội</a:t>
                      </a:r>
                      <a:r>
                        <a:rPr lang="en-US" sz="2800" kern="1200" dirty="0">
                          <a:solidFill>
                            <a:srgbClr val="0000FF"/>
                          </a:solidFill>
                          <a:latin typeface="Times New Roman" panose="02020603050405020304" pitchFamily="18" charset="0"/>
                          <a:ea typeface="+mn-ea"/>
                          <a:cs typeface="Times New Roman" panose="02020603050405020304" pitchFamily="18" charset="0"/>
                        </a:rPr>
                        <a:t> dung</a:t>
                      </a:r>
                    </a:p>
                  </a:txBody>
                  <a:tcPr marL="68580" marR="68580"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lang="en-US" sz="2800" kern="1200" dirty="0" err="1">
                          <a:solidFill>
                            <a:srgbClr val="0000FF"/>
                          </a:solidFill>
                          <a:latin typeface="Times New Roman" panose="02020603050405020304" pitchFamily="18" charset="0"/>
                          <a:ea typeface="+mn-ea"/>
                          <a:cs typeface="Times New Roman" panose="02020603050405020304" pitchFamily="18" charset="0"/>
                        </a:rPr>
                        <a:t>Rêu</a:t>
                      </a:r>
                      <a:endParaRPr lang="en-US" sz="2800" kern="1200" dirty="0">
                        <a:solidFill>
                          <a:srgbClr val="0000FF"/>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lang="en-US" sz="2800" kern="1200" dirty="0">
                          <a:solidFill>
                            <a:srgbClr val="0000FF"/>
                          </a:solidFill>
                          <a:latin typeface="Times New Roman" panose="02020603050405020304" pitchFamily="18" charset="0"/>
                          <a:ea typeface="+mn-ea"/>
                          <a:cs typeface="Times New Roman" panose="02020603050405020304" pitchFamily="18" charset="0"/>
                        </a:rPr>
                        <a:t>Dương xỉ</a:t>
                      </a:r>
                    </a:p>
                  </a:txBody>
                  <a:tcPr marL="68580" marR="68580"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lang="en-US" sz="2800" kern="1200" dirty="0">
                          <a:solidFill>
                            <a:srgbClr val="0000FF"/>
                          </a:solidFill>
                          <a:latin typeface="Times New Roman" panose="02020603050405020304" pitchFamily="18" charset="0"/>
                          <a:ea typeface="+mn-ea"/>
                          <a:cs typeface="Times New Roman" panose="02020603050405020304" pitchFamily="18" charset="0"/>
                        </a:rPr>
                        <a:t>Hạt trần</a:t>
                      </a:r>
                    </a:p>
                  </a:txBody>
                  <a:tcPr marL="68580" marR="68580"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lang="en-US" sz="2800" kern="1200">
                          <a:solidFill>
                            <a:srgbClr val="0000FF"/>
                          </a:solidFill>
                          <a:latin typeface="Times New Roman" panose="02020603050405020304" pitchFamily="18" charset="0"/>
                          <a:ea typeface="+mn-ea"/>
                          <a:cs typeface="Times New Roman" panose="02020603050405020304" pitchFamily="18" charset="0"/>
                        </a:rPr>
                        <a:t>Hạt kín</a:t>
                      </a:r>
                    </a:p>
                  </a:txBody>
                  <a:tcPr marL="68580" marR="68580" marT="0" marB="0"/>
                </a:tc>
                <a:extLst>
                  <a:ext uri="{0D108BD9-81ED-4DB2-BD59-A6C34878D82A}">
                    <a16:rowId xmlns:a16="http://schemas.microsoft.com/office/drawing/2014/main" val="10000"/>
                  </a:ext>
                </a:extLst>
              </a:tr>
              <a:tr h="72249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lang="en-US" sz="2800" kern="1200" dirty="0" err="1">
                          <a:solidFill>
                            <a:srgbClr val="0000FF"/>
                          </a:solidFill>
                          <a:latin typeface="Times New Roman" panose="02020603050405020304" pitchFamily="18" charset="0"/>
                          <a:ea typeface="+mn-ea"/>
                          <a:cs typeface="Times New Roman" panose="02020603050405020304" pitchFamily="18" charset="0"/>
                        </a:rPr>
                        <a:t>Môi</a:t>
                      </a:r>
                      <a:r>
                        <a:rPr lang="en-US" sz="2800" kern="1200" dirty="0">
                          <a:solidFill>
                            <a:srgbClr val="0000FF"/>
                          </a:solidFill>
                          <a:latin typeface="Times New Roman" panose="02020603050405020304" pitchFamily="18" charset="0"/>
                          <a:ea typeface="+mn-ea"/>
                          <a:cs typeface="Times New Roman" panose="02020603050405020304" pitchFamily="18" charset="0"/>
                        </a:rPr>
                        <a:t> </a:t>
                      </a:r>
                      <a:r>
                        <a:rPr lang="en-US" sz="2800" kern="1200" dirty="0" err="1">
                          <a:solidFill>
                            <a:srgbClr val="0000FF"/>
                          </a:solidFill>
                          <a:latin typeface="Times New Roman" panose="02020603050405020304" pitchFamily="18" charset="0"/>
                          <a:ea typeface="+mn-ea"/>
                          <a:cs typeface="Times New Roman" panose="02020603050405020304" pitchFamily="18" charset="0"/>
                        </a:rPr>
                        <a:t>trường</a:t>
                      </a:r>
                      <a:r>
                        <a:rPr lang="en-US" sz="2800" kern="1200" dirty="0">
                          <a:solidFill>
                            <a:srgbClr val="0000FF"/>
                          </a:solidFill>
                          <a:latin typeface="Times New Roman" panose="02020603050405020304" pitchFamily="18" charset="0"/>
                          <a:ea typeface="+mn-ea"/>
                          <a:cs typeface="Times New Roman" panose="02020603050405020304" pitchFamily="18" charset="0"/>
                        </a:rPr>
                        <a:t> </a:t>
                      </a:r>
                      <a:r>
                        <a:rPr lang="en-US" sz="2800" kern="1200" dirty="0" err="1">
                          <a:solidFill>
                            <a:srgbClr val="0000FF"/>
                          </a:solidFill>
                          <a:latin typeface="Times New Roman" panose="02020603050405020304" pitchFamily="18" charset="0"/>
                          <a:ea typeface="+mn-ea"/>
                          <a:cs typeface="Times New Roman" panose="02020603050405020304" pitchFamily="18" charset="0"/>
                        </a:rPr>
                        <a:t>sống</a:t>
                      </a:r>
                      <a:endParaRPr lang="en-US" sz="2800" kern="1200" dirty="0">
                        <a:solidFill>
                          <a:srgbClr val="0000FF"/>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lang="en-US" sz="2800" kern="1200">
                          <a:solidFill>
                            <a:srgbClr val="0000FF"/>
                          </a:solidFill>
                          <a:latin typeface="Times New Roman" panose="02020603050405020304" pitchFamily="18" charset="0"/>
                          <a:ea typeface="+mn-ea"/>
                          <a:cs typeface="Times New Roman" panose="02020603050405020304" pitchFamily="18" charset="0"/>
                        </a:rPr>
                        <a:t> </a:t>
                      </a:r>
                    </a:p>
                  </a:txBody>
                  <a:tcPr marL="68580" marR="68580"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lang="en-US" sz="2800" kern="1200">
                          <a:solidFill>
                            <a:srgbClr val="0000FF"/>
                          </a:solidFill>
                          <a:latin typeface="Times New Roman" panose="02020603050405020304" pitchFamily="18" charset="0"/>
                          <a:ea typeface="+mn-ea"/>
                          <a:cs typeface="Times New Roman" panose="02020603050405020304" pitchFamily="18" charset="0"/>
                        </a:rPr>
                        <a:t> </a:t>
                      </a:r>
                    </a:p>
                  </a:txBody>
                  <a:tcPr marL="68580" marR="68580"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lang="en-US" sz="2800" kern="1200" dirty="0">
                          <a:solidFill>
                            <a:srgbClr val="0000FF"/>
                          </a:solidFill>
                          <a:latin typeface="Times New Roman" panose="02020603050405020304" pitchFamily="18" charset="0"/>
                          <a:ea typeface="+mn-ea"/>
                          <a:cs typeface="Times New Roman" panose="02020603050405020304" pitchFamily="18" charset="0"/>
                        </a:rPr>
                        <a:t> </a:t>
                      </a:r>
                    </a:p>
                  </a:txBody>
                  <a:tcPr marL="68580" marR="68580"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lang="en-US" sz="2800" kern="1200" dirty="0">
                          <a:solidFill>
                            <a:srgbClr val="0000FF"/>
                          </a:solidFill>
                          <a:latin typeface="Times New Roman" panose="02020603050405020304" pitchFamily="18" charset="0"/>
                          <a:ea typeface="+mn-ea"/>
                          <a:cs typeface="Times New Roman" panose="02020603050405020304" pitchFamily="18" charset="0"/>
                        </a:rPr>
                        <a:t> </a:t>
                      </a:r>
                    </a:p>
                  </a:txBody>
                  <a:tcPr marL="68580" marR="68580" marT="0" marB="0"/>
                </a:tc>
                <a:extLst>
                  <a:ext uri="{0D108BD9-81ED-4DB2-BD59-A6C34878D82A}">
                    <a16:rowId xmlns:a16="http://schemas.microsoft.com/office/drawing/2014/main" val="10001"/>
                  </a:ext>
                </a:extLst>
              </a:tr>
              <a:tr h="149012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lang="en-US" sz="2800" kern="1200" dirty="0" err="1">
                          <a:solidFill>
                            <a:srgbClr val="0000FF"/>
                          </a:solidFill>
                          <a:latin typeface="Times New Roman" panose="02020603050405020304" pitchFamily="18" charset="0"/>
                          <a:ea typeface="+mn-ea"/>
                          <a:cs typeface="Times New Roman" panose="02020603050405020304" pitchFamily="18" charset="0"/>
                        </a:rPr>
                        <a:t>Đặc</a:t>
                      </a:r>
                      <a:r>
                        <a:rPr lang="en-US" sz="2800" kern="1200" dirty="0">
                          <a:solidFill>
                            <a:srgbClr val="0000FF"/>
                          </a:solidFill>
                          <a:latin typeface="Times New Roman" panose="02020603050405020304" pitchFamily="18" charset="0"/>
                          <a:ea typeface="+mn-ea"/>
                          <a:cs typeface="Times New Roman" panose="02020603050405020304" pitchFamily="18" charset="0"/>
                        </a:rPr>
                        <a:t> </a:t>
                      </a:r>
                      <a:r>
                        <a:rPr lang="en-US" sz="2800" kern="1200" dirty="0" err="1">
                          <a:solidFill>
                            <a:srgbClr val="0000FF"/>
                          </a:solidFill>
                          <a:latin typeface="Times New Roman" panose="02020603050405020304" pitchFamily="18" charset="0"/>
                          <a:ea typeface="+mn-ea"/>
                          <a:cs typeface="Times New Roman" panose="02020603050405020304" pitchFamily="18" charset="0"/>
                        </a:rPr>
                        <a:t>điểm</a:t>
                      </a:r>
                      <a:r>
                        <a:rPr lang="en-US" sz="2800" kern="1200" dirty="0">
                          <a:solidFill>
                            <a:srgbClr val="0000FF"/>
                          </a:solidFill>
                          <a:latin typeface="Times New Roman" panose="02020603050405020304" pitchFamily="18" charset="0"/>
                          <a:ea typeface="+mn-ea"/>
                          <a:cs typeface="Times New Roman" panose="02020603050405020304" pitchFamily="18" charset="0"/>
                        </a:rPr>
                        <a:t> </a:t>
                      </a:r>
                      <a:r>
                        <a:rPr lang="en-US" sz="2800" kern="1200" dirty="0" err="1">
                          <a:solidFill>
                            <a:srgbClr val="0000FF"/>
                          </a:solidFill>
                          <a:latin typeface="Times New Roman" panose="02020603050405020304" pitchFamily="18" charset="0"/>
                          <a:ea typeface="+mn-ea"/>
                          <a:cs typeface="Times New Roman" panose="02020603050405020304" pitchFamily="18" charset="0"/>
                        </a:rPr>
                        <a:t>cấu</a:t>
                      </a:r>
                      <a:r>
                        <a:rPr lang="en-US" sz="2800" kern="1200" dirty="0">
                          <a:solidFill>
                            <a:srgbClr val="0000FF"/>
                          </a:solidFill>
                          <a:latin typeface="Times New Roman" panose="02020603050405020304" pitchFamily="18" charset="0"/>
                          <a:ea typeface="+mn-ea"/>
                          <a:cs typeface="Times New Roman" panose="02020603050405020304" pitchFamily="18" charset="0"/>
                        </a:rPr>
                        <a:t> </a:t>
                      </a:r>
                      <a:r>
                        <a:rPr lang="en-US" sz="2800" kern="1200" dirty="0" err="1">
                          <a:solidFill>
                            <a:srgbClr val="0000FF"/>
                          </a:solidFill>
                          <a:latin typeface="Times New Roman" panose="02020603050405020304" pitchFamily="18" charset="0"/>
                          <a:ea typeface="+mn-ea"/>
                          <a:cs typeface="Times New Roman" panose="02020603050405020304" pitchFamily="18" charset="0"/>
                        </a:rPr>
                        <a:t>tạo</a:t>
                      </a:r>
                      <a:r>
                        <a:rPr lang="en-US" sz="2800" kern="1200" dirty="0">
                          <a:solidFill>
                            <a:srgbClr val="0000FF"/>
                          </a:solidFill>
                          <a:latin typeface="Times New Roman" panose="02020603050405020304" pitchFamily="18" charset="0"/>
                          <a:ea typeface="+mn-ea"/>
                          <a:cs typeface="Times New Roman" panose="02020603050405020304" pitchFamily="18" charset="0"/>
                        </a:rPr>
                        <a:t> </a:t>
                      </a:r>
                      <a:r>
                        <a:rPr lang="en-US" sz="2800" kern="1200" dirty="0" err="1">
                          <a:solidFill>
                            <a:srgbClr val="0000FF"/>
                          </a:solidFill>
                          <a:latin typeface="Times New Roman" panose="02020603050405020304" pitchFamily="18" charset="0"/>
                          <a:ea typeface="+mn-ea"/>
                          <a:cs typeface="Times New Roman" panose="02020603050405020304" pitchFamily="18" charset="0"/>
                        </a:rPr>
                        <a:t>và</a:t>
                      </a:r>
                      <a:r>
                        <a:rPr lang="en-US" sz="2800" kern="1200" dirty="0">
                          <a:solidFill>
                            <a:srgbClr val="0000FF"/>
                          </a:solidFill>
                          <a:latin typeface="Times New Roman" panose="02020603050405020304" pitchFamily="18" charset="0"/>
                          <a:ea typeface="+mn-ea"/>
                          <a:cs typeface="Times New Roman" panose="02020603050405020304" pitchFamily="18" charset="0"/>
                        </a:rPr>
                        <a:t> </a:t>
                      </a:r>
                      <a:r>
                        <a:rPr lang="en-US" sz="2800" kern="1200" dirty="0" err="1">
                          <a:solidFill>
                            <a:srgbClr val="0000FF"/>
                          </a:solidFill>
                          <a:latin typeface="Times New Roman" panose="02020603050405020304" pitchFamily="18" charset="0"/>
                          <a:ea typeface="+mn-ea"/>
                          <a:cs typeface="Times New Roman" panose="02020603050405020304" pitchFamily="18" charset="0"/>
                        </a:rPr>
                        <a:t>sinh</a:t>
                      </a:r>
                      <a:r>
                        <a:rPr lang="en-US" sz="2800" kern="1200" dirty="0">
                          <a:solidFill>
                            <a:srgbClr val="0000FF"/>
                          </a:solidFill>
                          <a:latin typeface="Times New Roman" panose="02020603050405020304" pitchFamily="18" charset="0"/>
                          <a:ea typeface="+mn-ea"/>
                          <a:cs typeface="Times New Roman" panose="02020603050405020304" pitchFamily="18" charset="0"/>
                        </a:rPr>
                        <a:t> </a:t>
                      </a:r>
                      <a:r>
                        <a:rPr lang="en-US" sz="2800" kern="1200" dirty="0" err="1">
                          <a:solidFill>
                            <a:srgbClr val="0000FF"/>
                          </a:solidFill>
                          <a:latin typeface="Times New Roman" panose="02020603050405020304" pitchFamily="18" charset="0"/>
                          <a:ea typeface="+mn-ea"/>
                          <a:cs typeface="Times New Roman" panose="02020603050405020304" pitchFamily="18" charset="0"/>
                        </a:rPr>
                        <a:t>sản</a:t>
                      </a:r>
                      <a:endParaRPr lang="en-US" sz="2800" kern="1200" dirty="0">
                        <a:solidFill>
                          <a:srgbClr val="0000FF"/>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lang="en-US" sz="2800" kern="1200">
                          <a:solidFill>
                            <a:srgbClr val="0000FF"/>
                          </a:solidFill>
                          <a:latin typeface="Times New Roman" panose="02020603050405020304" pitchFamily="18" charset="0"/>
                          <a:ea typeface="+mn-ea"/>
                          <a:cs typeface="Times New Roman" panose="02020603050405020304" pitchFamily="18" charset="0"/>
                        </a:rPr>
                        <a:t> </a:t>
                      </a:r>
                    </a:p>
                  </a:txBody>
                  <a:tcPr marL="68580" marR="68580"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lang="en-US" sz="2800" kern="1200">
                          <a:solidFill>
                            <a:srgbClr val="0000FF"/>
                          </a:solidFill>
                          <a:latin typeface="Times New Roman" panose="02020603050405020304" pitchFamily="18" charset="0"/>
                          <a:ea typeface="+mn-ea"/>
                          <a:cs typeface="Times New Roman" panose="02020603050405020304" pitchFamily="18" charset="0"/>
                        </a:rPr>
                        <a:t> </a:t>
                      </a:r>
                    </a:p>
                  </a:txBody>
                  <a:tcPr marL="68580" marR="68580"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lang="en-US" sz="2800" kern="1200">
                          <a:solidFill>
                            <a:srgbClr val="0000FF"/>
                          </a:solidFill>
                          <a:latin typeface="Times New Roman" panose="02020603050405020304" pitchFamily="18" charset="0"/>
                          <a:ea typeface="+mn-ea"/>
                          <a:cs typeface="Times New Roman" panose="02020603050405020304" pitchFamily="18" charset="0"/>
                        </a:rPr>
                        <a:t> </a:t>
                      </a:r>
                    </a:p>
                  </a:txBody>
                  <a:tcPr marL="68580" marR="68580"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lang="en-US" sz="2800" kern="1200" dirty="0">
                          <a:solidFill>
                            <a:srgbClr val="0000FF"/>
                          </a:solidFill>
                          <a:latin typeface="Times New Roman" panose="02020603050405020304" pitchFamily="18" charset="0"/>
                          <a:ea typeface="+mn-ea"/>
                          <a:cs typeface="Times New Roman" panose="02020603050405020304" pitchFamily="18" charset="0"/>
                        </a:rPr>
                        <a:t> </a:t>
                      </a:r>
                    </a:p>
                  </a:txBody>
                  <a:tcPr marL="68580" marR="68580" marT="0" marB="0"/>
                </a:tc>
                <a:extLst>
                  <a:ext uri="{0D108BD9-81ED-4DB2-BD59-A6C34878D82A}">
                    <a16:rowId xmlns:a16="http://schemas.microsoft.com/office/drawing/2014/main" val="10002"/>
                  </a:ext>
                </a:extLst>
              </a:tr>
              <a:tr h="72249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lang="en-US" sz="2800" kern="1200" dirty="0" err="1">
                          <a:solidFill>
                            <a:srgbClr val="0000FF"/>
                          </a:solidFill>
                          <a:latin typeface="Times New Roman" panose="02020603050405020304" pitchFamily="18" charset="0"/>
                          <a:ea typeface="+mn-ea"/>
                          <a:cs typeface="Times New Roman" panose="02020603050405020304" pitchFamily="18" charset="0"/>
                        </a:rPr>
                        <a:t>Đại</a:t>
                      </a:r>
                      <a:r>
                        <a:rPr lang="en-US" sz="2800" kern="1200" dirty="0">
                          <a:solidFill>
                            <a:srgbClr val="0000FF"/>
                          </a:solidFill>
                          <a:latin typeface="Times New Roman" panose="02020603050405020304" pitchFamily="18" charset="0"/>
                          <a:ea typeface="+mn-ea"/>
                          <a:cs typeface="Times New Roman" panose="02020603050405020304" pitchFamily="18" charset="0"/>
                        </a:rPr>
                        <a:t> </a:t>
                      </a:r>
                      <a:r>
                        <a:rPr lang="en-US" sz="2800" kern="1200" dirty="0" err="1">
                          <a:solidFill>
                            <a:srgbClr val="0000FF"/>
                          </a:solidFill>
                          <a:latin typeface="Times New Roman" panose="02020603050405020304" pitchFamily="18" charset="0"/>
                          <a:ea typeface="+mn-ea"/>
                          <a:cs typeface="Times New Roman" panose="02020603050405020304" pitchFamily="18" charset="0"/>
                        </a:rPr>
                        <a:t>diện</a:t>
                      </a:r>
                      <a:endParaRPr lang="en-US" sz="2800" kern="1200" dirty="0">
                        <a:solidFill>
                          <a:srgbClr val="0000FF"/>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lang="en-US" sz="2800" kern="1200">
                          <a:solidFill>
                            <a:srgbClr val="0000FF"/>
                          </a:solidFill>
                          <a:latin typeface="Times New Roman" panose="02020603050405020304" pitchFamily="18" charset="0"/>
                          <a:ea typeface="+mn-ea"/>
                          <a:cs typeface="Times New Roman" panose="02020603050405020304" pitchFamily="18" charset="0"/>
                        </a:rPr>
                        <a:t> </a:t>
                      </a:r>
                    </a:p>
                  </a:txBody>
                  <a:tcPr marL="68580" marR="68580"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lang="en-US" sz="2800" kern="1200">
                          <a:solidFill>
                            <a:srgbClr val="0000FF"/>
                          </a:solidFill>
                          <a:latin typeface="Times New Roman" panose="02020603050405020304" pitchFamily="18" charset="0"/>
                          <a:ea typeface="+mn-ea"/>
                          <a:cs typeface="Times New Roman" panose="02020603050405020304" pitchFamily="18" charset="0"/>
                        </a:rPr>
                        <a:t> </a:t>
                      </a:r>
                    </a:p>
                  </a:txBody>
                  <a:tcPr marL="68580" marR="68580"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lang="en-US" sz="2800" kern="1200">
                          <a:solidFill>
                            <a:srgbClr val="0000FF"/>
                          </a:solidFill>
                          <a:latin typeface="Times New Roman" panose="02020603050405020304" pitchFamily="18" charset="0"/>
                          <a:ea typeface="+mn-ea"/>
                          <a:cs typeface="Times New Roman" panose="02020603050405020304" pitchFamily="18" charset="0"/>
                        </a:rPr>
                        <a:t> </a:t>
                      </a:r>
                    </a:p>
                  </a:txBody>
                  <a:tcPr marL="68580" marR="68580"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lang="en-US" sz="2800" kern="1200" dirty="0">
                          <a:solidFill>
                            <a:srgbClr val="0000FF"/>
                          </a:solidFill>
                          <a:latin typeface="Times New Roman" panose="02020603050405020304" pitchFamily="18" charset="0"/>
                          <a:ea typeface="+mn-ea"/>
                          <a:cs typeface="Times New Roman" panose="02020603050405020304" pitchFamily="18" charset="0"/>
                        </a:rPr>
                        <a:t> </a:t>
                      </a:r>
                    </a:p>
                  </a:txBody>
                  <a:tcPr marL="68580" marR="68580" marT="0" marB="0"/>
                </a:tc>
                <a:extLst>
                  <a:ext uri="{0D108BD9-81ED-4DB2-BD59-A6C34878D82A}">
                    <a16:rowId xmlns:a16="http://schemas.microsoft.com/office/drawing/2014/main" val="10003"/>
                  </a:ext>
                </a:extLst>
              </a:tr>
            </a:tbl>
          </a:graphicData>
        </a:graphic>
      </p:graphicFrame>
      <p:sp>
        <p:nvSpPr>
          <p:cNvPr id="4" name="Rectangle 1"/>
          <p:cNvSpPr>
            <a:spLocks noChangeArrowheads="1"/>
          </p:cNvSpPr>
          <p:nvPr/>
        </p:nvSpPr>
        <p:spPr bwMode="auto">
          <a:xfrm>
            <a:off x="1918985" y="1621758"/>
            <a:ext cx="53494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marR="0" lvl="0" indent="0" fontAlgn="base">
              <a:lnSpc>
                <a:spcPct val="100000"/>
              </a:lnSpc>
              <a:spcAft>
                <a:spcPct val="0"/>
              </a:spcAft>
              <a:buClrTx/>
              <a:buSzTx/>
              <a:buFontTx/>
              <a:buNone/>
              <a:tabLst>
                <a:tab pos="539750" algn="l"/>
              </a:tabLst>
            </a:pPr>
            <a:r>
              <a:rPr lang="en-US" altLang="en-US" sz="2800" dirty="0" err="1">
                <a:solidFill>
                  <a:srgbClr val="0000FF"/>
                </a:solidFill>
                <a:latin typeface="Times New Roman" panose="02020603050405020304" pitchFamily="18" charset="0"/>
                <a:cs typeface="Times New Roman" panose="02020603050405020304" pitchFamily="18" charset="0"/>
              </a:rPr>
              <a:t>Bảng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Đặc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điểm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nhóm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Thực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vật</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1168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638"/>
            <a:ext cx="8229600" cy="487362"/>
          </a:xfrm>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Đại diện của các nhóm Thực vật</a:t>
            </a:r>
          </a:p>
        </p:txBody>
      </p:sp>
      <p:pic>
        <p:nvPicPr>
          <p:cNvPr id="3074" name="Picture 2" descr="D:\MINH PHƯƠNG\Tài liệu dạy học 6\Video -hinh anh\Rêu.jpg"/>
          <p:cNvPicPr>
            <a:picLocks noChangeAspect="1" noChangeArrowheads="1"/>
          </p:cNvPicPr>
          <p:nvPr/>
        </p:nvPicPr>
        <p:blipFill rotWithShape="1">
          <a:blip r:embed="rId2">
            <a:extLst>
              <a:ext uri="{28A0092B-C50C-407E-A947-70E740481C1C}">
                <a14:useLocalDpi xmlns:a14="http://schemas.microsoft.com/office/drawing/2010/main" val="0"/>
              </a:ext>
            </a:extLst>
          </a:blip>
          <a:srcRect r="53580" b="18495"/>
          <a:stretch/>
        </p:blipFill>
        <p:spPr bwMode="auto">
          <a:xfrm>
            <a:off x="594607" y="3193221"/>
            <a:ext cx="3507718" cy="29492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uần 23: Môn Sinh khối 6:Tiết 45: Bài 38: Rêu và cây rê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83" y="749514"/>
            <a:ext cx="3851317" cy="22278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3999" y="6195141"/>
            <a:ext cx="2578325" cy="461665"/>
          </a:xfrm>
          <a:prstGeom prst="rect">
            <a:avLst/>
          </a:prstGeom>
          <a:noFill/>
        </p:spPr>
        <p:txBody>
          <a:bodyPr wrap="square" rtlCol="0">
            <a:spAutoFit/>
          </a:bodyPr>
          <a:lstStyle/>
          <a:p>
            <a:pPr algn="ctr"/>
            <a:r>
              <a:rPr lang="en-US" sz="2400" dirty="0" err="1">
                <a:solidFill>
                  <a:srgbClr val="0000FF"/>
                </a:solidFill>
                <a:latin typeface="Times New Roman" panose="02020603050405020304" pitchFamily="18" charset="0"/>
                <a:cs typeface="Times New Roman" panose="02020603050405020304" pitchFamily="18" charset="0"/>
              </a:rPr>
              <a:t>Nhóm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rêu</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821382" y="1032434"/>
            <a:ext cx="3886200" cy="830997"/>
          </a:xfrm>
          <a:prstGeom prst="rect">
            <a:avLst/>
          </a:prstGeom>
          <a:noFill/>
        </p:spPr>
        <p:txBody>
          <a:bodyPr wrap="square" rtlCol="0">
            <a:spAutoFit/>
          </a:bodyPr>
          <a:lstStyle/>
          <a:p>
            <a:r>
              <a:rPr lang="en-US" sz="2400" dirty="0" err="1">
                <a:solidFill>
                  <a:srgbClr val="0000FF"/>
                </a:solidFill>
                <a:latin typeface="Times New Roman" panose="02020603050405020304" pitchFamily="18" charset="0"/>
                <a:cs typeface="Times New Roman" panose="02020603050405020304" pitchFamily="18" charset="0"/>
              </a:rPr>
              <a:t>Quan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ảnh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qua </a:t>
            </a:r>
            <a:r>
              <a:rPr lang="en-US" sz="2400" dirty="0" err="1">
                <a:solidFill>
                  <a:srgbClr val="0000FF"/>
                </a:solidFill>
                <a:latin typeface="Times New Roman" panose="02020603050405020304" pitchFamily="18" charset="0"/>
                <a:cs typeface="Times New Roman" panose="02020603050405020304" pitchFamily="18" charset="0"/>
              </a:rPr>
              <a:t>thực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tế</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hãy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biết</a:t>
            </a:r>
            <a:r>
              <a:rPr lang="en-US" sz="2400" dirty="0">
                <a:solidFill>
                  <a:srgbClr val="0000FF"/>
                </a:solidFill>
                <a:latin typeface="Times New Roman" panose="02020603050405020304" pitchFamily="18" charset="0"/>
                <a:cs typeface="Times New Roman" panose="02020603050405020304" pitchFamily="18" charset="0"/>
              </a:rPr>
              <a:t>:</a:t>
            </a:r>
          </a:p>
        </p:txBody>
      </p:sp>
      <p:sp>
        <p:nvSpPr>
          <p:cNvPr id="14" name="TextBox 13"/>
          <p:cNvSpPr txBox="1"/>
          <p:nvPr/>
        </p:nvSpPr>
        <p:spPr>
          <a:xfrm>
            <a:off x="4814454" y="2165574"/>
            <a:ext cx="4177145" cy="1569660"/>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Times New Roman" panose="02020603050405020304" pitchFamily="18" charset="0"/>
                <a:cs typeface="Times New Roman" panose="02020603050405020304" pitchFamily="18" charset="0"/>
              </a:rPr>
              <a:t>Môi trường sống của rêu?</a:t>
            </a:r>
          </a:p>
          <a:p>
            <a:r>
              <a:rPr lang="en-US" sz="2400" dirty="0">
                <a:solidFill>
                  <a:srgbClr val="FF0000"/>
                </a:solidFill>
                <a:latin typeface="Times New Roman" panose="02020603050405020304" pitchFamily="18" charset="0"/>
                <a:cs typeface="Times New Roman" panose="02020603050405020304" pitchFamily="18" charset="0"/>
              </a:rPr>
              <a:t>- Đặc điểm cấu tạo và sinh sản của rêu?</a:t>
            </a:r>
          </a:p>
          <a:p>
            <a:r>
              <a:rPr lang="en-US" sz="2400" dirty="0">
                <a:solidFill>
                  <a:srgbClr val="FF0000"/>
                </a:solidFill>
                <a:latin typeface="Times New Roman" panose="02020603050405020304" pitchFamily="18" charset="0"/>
                <a:cs typeface="Times New Roman" panose="02020603050405020304" pitchFamily="18" charset="0"/>
              </a:rPr>
              <a:t>- Đại diện?</a:t>
            </a:r>
          </a:p>
        </p:txBody>
      </p:sp>
    </p:spTree>
    <p:extLst>
      <p:ext uri="{BB962C8B-B14F-4D97-AF65-F5344CB8AC3E}">
        <p14:creationId xmlns:p14="http://schemas.microsoft.com/office/powerpoint/2010/main" val="128850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additive="base">
                                        <p:cTn id="14" dur="500" fill="hold"/>
                                        <p:tgtEl>
                                          <p:spTgt spid="3074"/>
                                        </p:tgtEl>
                                        <p:attrNameLst>
                                          <p:attrName>ppt_x</p:attrName>
                                        </p:attrNameLst>
                                      </p:cBhvr>
                                      <p:tavLst>
                                        <p:tav tm="0">
                                          <p:val>
                                            <p:strVal val="#ppt_x"/>
                                          </p:val>
                                        </p:tav>
                                        <p:tav tm="100000">
                                          <p:val>
                                            <p:strVal val="#ppt_x"/>
                                          </p:val>
                                        </p:tav>
                                      </p:tavLst>
                                    </p:anim>
                                    <p:anim calcmode="lin" valueType="num">
                                      <p:cBhvr additive="base">
                                        <p:cTn id="15"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Phaeoceros laevi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Phaeoceros laevis.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Ngành Rêu sừng – Wikipedia tiếng Việ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descr="C:\Users\LaptopKT\Desktop\Reu sưn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77640"/>
            <a:ext cx="4267200" cy="29468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2132" y="404558"/>
            <a:ext cx="3322304" cy="461665"/>
          </a:xfrm>
          <a:prstGeom prst="rect">
            <a:avLst/>
          </a:prstGeom>
          <a:noFill/>
        </p:spPr>
        <p:txBody>
          <a:bodyPr wrap="square" rtlCol="0">
            <a:spAutoFit/>
          </a:bodyPr>
          <a:lstStyle/>
          <a:p>
            <a:pPr algn="ctr"/>
            <a:r>
              <a:rPr lang="en-US" sz="2400" dirty="0">
                <a:solidFill>
                  <a:srgbClr val="0000FF"/>
                </a:solidFill>
                <a:latin typeface="Times New Roman" panose="02020603050405020304" pitchFamily="18" charset="0"/>
                <a:cs typeface="Times New Roman" panose="02020603050405020304" pitchFamily="18" charset="0"/>
              </a:rPr>
              <a:t>RÊU</a:t>
            </a:r>
          </a:p>
        </p:txBody>
      </p:sp>
      <p:sp>
        <p:nvSpPr>
          <p:cNvPr id="8" name="TextBox 7"/>
          <p:cNvSpPr txBox="1"/>
          <p:nvPr/>
        </p:nvSpPr>
        <p:spPr>
          <a:xfrm>
            <a:off x="5562600" y="6334780"/>
            <a:ext cx="2359025" cy="461665"/>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Rêu sừng</a:t>
            </a:r>
          </a:p>
        </p:txBody>
      </p:sp>
      <p:pic>
        <p:nvPicPr>
          <p:cNvPr id="3081" name="Picture 9" descr="&#10;Cơ quan sinh sản của các loài thực vật nguyên thủy là cảm hứng thiết kế cho những ống pipet chính xác.&#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708161"/>
            <a:ext cx="4267200" cy="26899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49887" y="3158403"/>
            <a:ext cx="2359025" cy="461665"/>
          </a:xfrm>
          <a:prstGeom prst="rect">
            <a:avLst/>
          </a:prstGeom>
          <a:noFill/>
        </p:spPr>
        <p:txBody>
          <a:bodyPr wrap="square" rtlCol="0">
            <a:spAutoFit/>
          </a:bodyPr>
          <a:lstStyle/>
          <a:p>
            <a:pPr algn="ctr"/>
            <a:r>
              <a:rPr lang="en-US" sz="2400" dirty="0">
                <a:solidFill>
                  <a:srgbClr val="0000FF"/>
                </a:solidFill>
                <a:latin typeface="Times New Roman" panose="02020603050405020304" pitchFamily="18" charset="0"/>
                <a:cs typeface="Times New Roman" panose="02020603050405020304" pitchFamily="18" charset="0"/>
              </a:rPr>
              <a:t>Rêu tản</a:t>
            </a:r>
          </a:p>
        </p:txBody>
      </p:sp>
      <p:pic>
        <p:nvPicPr>
          <p:cNvPr id="3083" name="Picture 11" descr="Rêu Tường Màu Xanh Lá Cây - Ảnh miễn phí trên Pixab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909" y="1651053"/>
            <a:ext cx="4195172" cy="36829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53771" y="5360035"/>
            <a:ext cx="2359025" cy="461665"/>
          </a:xfrm>
          <a:prstGeom prst="rect">
            <a:avLst/>
          </a:prstGeom>
          <a:noFill/>
        </p:spPr>
        <p:txBody>
          <a:bodyPr wrap="square" rtlCol="0">
            <a:spAutoFit/>
          </a:bodyPr>
          <a:lstStyle/>
          <a:p>
            <a:pPr algn="ctr"/>
            <a:r>
              <a:rPr lang="en-US" sz="2400" dirty="0">
                <a:solidFill>
                  <a:srgbClr val="0000FF"/>
                </a:solidFill>
                <a:latin typeface="Times New Roman" panose="02020603050405020304" pitchFamily="18" charset="0"/>
                <a:cs typeface="Times New Roman" panose="02020603050405020304" pitchFamily="18" charset="0"/>
              </a:rPr>
              <a:t>Rêu tường</a:t>
            </a:r>
          </a:p>
        </p:txBody>
      </p:sp>
    </p:spTree>
    <p:extLst>
      <p:ext uri="{BB962C8B-B14F-4D97-AF65-F5344CB8AC3E}">
        <p14:creationId xmlns:p14="http://schemas.microsoft.com/office/powerpoint/2010/main" val="20195002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191" y="166181"/>
            <a:ext cx="46482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 </a:t>
            </a:r>
            <a:r>
              <a:rPr lang="en-US" sz="2400" b="1" dirty="0">
                <a:solidFill>
                  <a:srgbClr val="FF0000"/>
                </a:solidFill>
                <a:latin typeface="Times New Roman" panose="02020603050405020304" pitchFamily="18" charset="0"/>
                <a:cs typeface="Times New Roman" panose="02020603050405020304" pitchFamily="18" charset="0"/>
              </a:rPr>
              <a:t>Môi trường sống của rêu?</a:t>
            </a:r>
          </a:p>
        </p:txBody>
      </p:sp>
      <p:sp>
        <p:nvSpPr>
          <p:cNvPr id="3" name="TextBox 2"/>
          <p:cNvSpPr txBox="1"/>
          <p:nvPr/>
        </p:nvSpPr>
        <p:spPr>
          <a:xfrm>
            <a:off x="152400" y="1743401"/>
            <a:ext cx="78486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 Đặc điểm cấu tạo và sinh sản của rêu?</a:t>
            </a:r>
          </a:p>
        </p:txBody>
      </p:sp>
      <p:sp>
        <p:nvSpPr>
          <p:cNvPr id="4" name="TextBox 3"/>
          <p:cNvSpPr txBox="1"/>
          <p:nvPr/>
        </p:nvSpPr>
        <p:spPr>
          <a:xfrm>
            <a:off x="315191" y="3974511"/>
            <a:ext cx="4177145"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 </a:t>
            </a:r>
            <a:r>
              <a:rPr lang="en-US" sz="2400" b="1" dirty="0">
                <a:solidFill>
                  <a:srgbClr val="FF0000"/>
                </a:solidFill>
                <a:latin typeface="Times New Roman" panose="02020603050405020304" pitchFamily="18" charset="0"/>
                <a:cs typeface="Times New Roman" panose="02020603050405020304" pitchFamily="18" charset="0"/>
              </a:rPr>
              <a:t>Đại diện?</a:t>
            </a:r>
          </a:p>
        </p:txBody>
      </p:sp>
      <p:sp>
        <p:nvSpPr>
          <p:cNvPr id="5" name="TextBox 4"/>
          <p:cNvSpPr txBox="1"/>
          <p:nvPr/>
        </p:nvSpPr>
        <p:spPr>
          <a:xfrm>
            <a:off x="387927" y="643951"/>
            <a:ext cx="8153400" cy="907749"/>
          </a:xfrm>
          <a:prstGeom prst="rect">
            <a:avLst/>
          </a:prstGeom>
          <a:noFill/>
        </p:spPr>
        <p:txBody>
          <a:bodyPr wrap="square" rtlCol="0">
            <a:spAutoFit/>
          </a:bodyPr>
          <a:lstStyle/>
          <a:p>
            <a:pPr algn="just">
              <a:lnSpc>
                <a:spcPct val="115000"/>
              </a:lnSpc>
              <a:spcAft>
                <a:spcPts val="0"/>
              </a:spcAft>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 Rêu là TV thường sống ở nơi ẩm ướt, thường mọc thành từng đám dưới tán rừng, </a:t>
            </a:r>
            <a:r>
              <a:rPr lang="en-US" sz="2400" dirty="0" err="1">
                <a:solidFill>
                  <a:srgbClr val="0000FF"/>
                </a:solidFill>
                <a:latin typeface="Times New Roman" panose="02020603050405020304" pitchFamily="18" charset="0"/>
                <a:cs typeface="Times New Roman" panose="02020603050405020304" pitchFamily="18" charset="0"/>
              </a:rPr>
              <a:t>trêmn</a:t>
            </a:r>
            <a:r>
              <a:rPr lang="en-US" sz="2400" dirty="0">
                <a:solidFill>
                  <a:srgbClr val="0000FF"/>
                </a:solidFill>
                <a:latin typeface="Times New Roman" panose="02020603050405020304" pitchFamily="18" charset="0"/>
                <a:cs typeface="Times New Roman" panose="02020603050405020304" pitchFamily="18" charset="0"/>
              </a:rPr>
              <a:t> thân các cây gỗ và trên đá...</a:t>
            </a:r>
            <a:endParaRPr lang="en-US" sz="2400" dirty="0">
              <a:solidFill>
                <a:srgbClr val="0000FF"/>
              </a:solidFill>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540327" y="2351427"/>
            <a:ext cx="7848600" cy="1366528"/>
          </a:xfrm>
          <a:prstGeom prst="rect">
            <a:avLst/>
          </a:prstGeom>
          <a:noFill/>
        </p:spPr>
        <p:txBody>
          <a:bodyPr wrap="square" rtlCol="0">
            <a:spAutoFit/>
          </a:bodyPr>
          <a:lstStyle/>
          <a:p>
            <a:pPr algn="just">
              <a:lnSpc>
                <a:spcPct val="115000"/>
              </a:lnSpc>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 Cấu tạo: Nhỏ bé, không có mạch dẫn, có thân và lá, rễ giả, không có hạt, không có hoa.</a:t>
            </a:r>
          </a:p>
          <a:p>
            <a:pPr algn="just">
              <a:lnSpc>
                <a:spcPct val="115000"/>
              </a:lnSpc>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Sinh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bằng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tử</a:t>
            </a:r>
            <a:r>
              <a:rPr lang="en-US" sz="2400" dirty="0">
                <a:solidFill>
                  <a:srgbClr val="0000FF"/>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498763" y="4719537"/>
            <a:ext cx="8340437" cy="830997"/>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 Rêu rất đa dạng, với nhiều loại khác nhau như: Cây rêu tường(là loại thường gặp), rêu tản, rêu sừng….</a:t>
            </a:r>
          </a:p>
        </p:txBody>
      </p:sp>
    </p:spTree>
    <p:extLst>
      <p:ext uri="{BB962C8B-B14F-4D97-AF65-F5344CB8AC3E}">
        <p14:creationId xmlns:p14="http://schemas.microsoft.com/office/powerpoint/2010/main" val="87607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79" y="706559"/>
            <a:ext cx="8305800" cy="3213187"/>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Nhóm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rêu</a:t>
            </a:r>
            <a:r>
              <a:rPr lang="en-US" sz="2400" dirty="0">
                <a:solidFill>
                  <a:srgbClr val="0000FF"/>
                </a:solidFill>
                <a:latin typeface="Times New Roman" panose="02020603050405020304" pitchFamily="18" charset="0"/>
                <a:cs typeface="Times New Roman" panose="02020603050405020304" pitchFamily="18" charset="0"/>
              </a:rPr>
              <a:t>:</a:t>
            </a:r>
          </a:p>
          <a:p>
            <a:r>
              <a:rPr lang="en-US" sz="2400" dirty="0">
                <a:solidFill>
                  <a:srgbClr val="0000FF"/>
                </a:solidFill>
                <a:latin typeface="Times New Roman" panose="02020603050405020304" pitchFamily="18" charset="0"/>
                <a:cs typeface="Times New Roman" panose="02020603050405020304" pitchFamily="18" charset="0"/>
              </a:rPr>
              <a:t>- Môi trường sống: Sống ở nơi ẩm ướt, thường mọc thành từng đám</a:t>
            </a:r>
          </a:p>
          <a:p>
            <a:r>
              <a:rPr lang="en-US" sz="2400" dirty="0">
                <a:solidFill>
                  <a:srgbClr val="0000FF"/>
                </a:solidFill>
                <a:latin typeface="Times New Roman" panose="02020603050405020304" pitchFamily="18" charset="0"/>
                <a:cs typeface="Times New Roman" panose="02020603050405020304" pitchFamily="18" charset="0"/>
              </a:rPr>
              <a:t>- Đặc điểm cấu tạo và sinh sản: </a:t>
            </a:r>
          </a:p>
          <a:p>
            <a:pPr algn="just">
              <a:lnSpc>
                <a:spcPct val="115000"/>
              </a:lnSpc>
              <a:spcAft>
                <a:spcPts val="0"/>
              </a:spcAft>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  + Cấu tạo: Nhỏ bé, không có mạch dẫn, có thân và lá, rễ giả, không có hạt, không có hoa.</a:t>
            </a:r>
          </a:p>
          <a:p>
            <a:pPr algn="just">
              <a:lnSpc>
                <a:spcPct val="115000"/>
              </a:lnSpc>
              <a:spcAft>
                <a:spcPts val="0"/>
              </a:spcAft>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  + Sinh sản bằng bào tử.</a:t>
            </a:r>
          </a:p>
          <a:p>
            <a:r>
              <a:rPr lang="en-US" sz="2400" dirty="0">
                <a:solidFill>
                  <a:srgbClr val="0000FF"/>
                </a:solidFill>
                <a:latin typeface="Times New Roman" panose="02020603050405020304" pitchFamily="18" charset="0"/>
                <a:cs typeface="Times New Roman" panose="02020603050405020304" pitchFamily="18" charset="0"/>
              </a:rPr>
              <a:t>- Đại diện: Cây rêu tường, rêu tản, rêu sừng….</a:t>
            </a:r>
          </a:p>
        </p:txBody>
      </p:sp>
      <p:sp>
        <p:nvSpPr>
          <p:cNvPr id="3" name="Text Box 6"/>
          <p:cNvSpPr txBox="1">
            <a:spLocks noChangeArrowheads="1"/>
          </p:cNvSpPr>
          <p:nvPr/>
        </p:nvSpPr>
        <p:spPr bwMode="auto">
          <a:xfrm>
            <a:off x="155703" y="70457"/>
            <a:ext cx="777242" cy="707886"/>
          </a:xfrm>
          <a:prstGeom prst="rect">
            <a:avLst/>
          </a:prstGeom>
          <a:noFill/>
          <a:ln w="9525">
            <a:noFill/>
            <a:miter lim="800000"/>
            <a:headEnd/>
            <a:tailEnd/>
          </a:ln>
          <a:effectLst/>
        </p:spPr>
        <p:txBody>
          <a:bodyPr wrap="square">
            <a:spAutoFit/>
          </a:bodyPr>
          <a:lstStyle/>
          <a:p>
            <a:pPr eaLnBrk="0" hangingPunct="0">
              <a:spcBef>
                <a:spcPct val="50000"/>
              </a:spcBef>
              <a:defRPr/>
            </a:pPr>
            <a:r>
              <a:rPr lang="en-US" sz="4000" b="1" dirty="0">
                <a:effectLst>
                  <a:outerShdw blurRad="38100" dist="38100" dir="2700000" algn="tl">
                    <a:srgbClr val="C0C0C0"/>
                  </a:outerShdw>
                </a:effectLst>
                <a:latin typeface="Times New Roman" pitchFamily="18" charset="0"/>
                <a:cs typeface="Times New Roman" pitchFamily="18" charset="0"/>
                <a:sym typeface="Wingdings" pitchFamily="2" charset="2"/>
              </a:rPr>
              <a:t></a:t>
            </a:r>
          </a:p>
        </p:txBody>
      </p:sp>
      <p:sp>
        <p:nvSpPr>
          <p:cNvPr id="4" name="Google Shape;69;p14">
            <a:extLst>
              <a:ext uri="{FF2B5EF4-FFF2-40B4-BE49-F238E27FC236}">
                <a16:creationId xmlns:a16="http://schemas.microsoft.com/office/drawing/2014/main" id="{D2D30E65-7C5F-413B-BD03-4DCE7AACF67B}"/>
              </a:ext>
            </a:extLst>
          </p:cNvPr>
          <p:cNvSpPr txBox="1">
            <a:spLocks noGrp="1"/>
          </p:cNvSpPr>
          <p:nvPr>
            <p:ph type="sldNum" idx="12"/>
          </p:nvPr>
        </p:nvSpPr>
        <p:spPr>
          <a:xfrm>
            <a:off x="155703" y="3924435"/>
            <a:ext cx="8904476" cy="495166"/>
          </a:xfrm>
          <a:prstGeom prst="rect">
            <a:avLst/>
          </a:prstGeom>
          <a:solidFill>
            <a:schemeClr val="bg1"/>
          </a:solidFill>
        </p:spPr>
        <p:txBody>
          <a:bodyPr spcFirstLastPara="1" wrap="square" lIns="91425" tIns="91425" rIns="91425" bIns="91425" anchor="t" anchorCtr="0">
            <a:noAutofit/>
          </a:bodyPr>
          <a:lstStyle/>
          <a:p>
            <a:pPr algn="l"/>
            <a:r>
              <a:rPr lang="en" sz="2400" dirty="0">
                <a:solidFill>
                  <a:srgbClr val="0000FF"/>
                </a:solidFill>
                <a:latin typeface="Times New Roman" panose="02020603050405020304" pitchFamily="18" charset="0"/>
                <a:cs typeface="Times New Roman" panose="02020603050405020304" pitchFamily="18" charset="0"/>
              </a:rPr>
              <a:t>III. THỰC VẬT CÓ MẠCH DẪN, KHÔNG CÓ HẠT (DƯƠNG XỈ).</a:t>
            </a:r>
            <a:endParaRPr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063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barn(inVertical)">
                                      <p:cBhvr>
                                        <p:cTn id="33" dur="5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barn(inVertical)">
                                      <p:cBhvr>
                                        <p:cTn id="38" dur="500"/>
                                        <p:tgtEl>
                                          <p:spTgt spid="2">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1000"/>
                                        <p:tgtEl>
                                          <p:spTgt spid="2">
                                            <p:txEl>
                                              <p:pRg st="5" end="5"/>
                                            </p:txEl>
                                          </p:spTgt>
                                        </p:tgtEl>
                                      </p:cBhvr>
                                    </p:animEffect>
                                    <p:anim calcmode="lin" valueType="num">
                                      <p:cBhvr>
                                        <p:cTn id="4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638"/>
            <a:ext cx="8229600" cy="487362"/>
          </a:xfrm>
        </p:spPr>
        <p:txBody>
          <a:bodyPr>
            <a:noAutofit/>
          </a:bodyPr>
          <a:lstStyle/>
          <a:p>
            <a:r>
              <a:rPr lang="en-US" sz="2400" b="1" dirty="0">
                <a:solidFill>
                  <a:srgbClr val="0000FF"/>
                </a:solidFill>
                <a:latin typeface="Times New Roman" panose="02020603050405020304" pitchFamily="18" charset="0"/>
                <a:ea typeface="+mn-ea"/>
                <a:cs typeface="Times New Roman" panose="02020603050405020304" pitchFamily="18" charset="0"/>
              </a:rPr>
              <a:t>Đại diện của các nhóm Thực vật</a:t>
            </a:r>
          </a:p>
        </p:txBody>
      </p:sp>
      <p:pic>
        <p:nvPicPr>
          <p:cNvPr id="3076" name="Picture 4" descr="Sinh học 6 Bài 39: Quyết - Cây dương xỉ"/>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820"/>
            <a:ext cx="2895600" cy="285039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vanphongchothue.vn/uploads/noidung/images/Cay%20duong%20x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736908"/>
            <a:ext cx="2514600" cy="27493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hư các giống dương xỉ. dương xỉ của rừng Vyatka sinh sản như thế nào - Bản  chất 2021"/>
          <p:cNvPicPr>
            <a:picLocks noChangeAspect="1" noChangeArrowheads="1"/>
          </p:cNvPicPr>
          <p:nvPr/>
        </p:nvPicPr>
        <p:blipFill rotWithShape="1">
          <a:blip r:embed="rId4">
            <a:extLst>
              <a:ext uri="{28A0092B-C50C-407E-A947-70E740481C1C}">
                <a14:useLocalDpi xmlns:a14="http://schemas.microsoft.com/office/drawing/2010/main" val="0"/>
              </a:ext>
            </a:extLst>
          </a:blip>
          <a:srcRect b="12284"/>
          <a:stretch/>
        </p:blipFill>
        <p:spPr bwMode="auto">
          <a:xfrm>
            <a:off x="5943600" y="908295"/>
            <a:ext cx="2438400" cy="26253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81200" y="3628757"/>
            <a:ext cx="5257800" cy="461665"/>
          </a:xfrm>
          <a:prstGeom prst="rect">
            <a:avLst/>
          </a:prstGeom>
          <a:noFill/>
        </p:spPr>
        <p:txBody>
          <a:bodyPr wrap="square" rtlCol="0">
            <a:spAutoFit/>
          </a:bodyPr>
          <a:lstStyle/>
          <a:p>
            <a:pPr algn="ct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dương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xỉ</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ổ </a:t>
            </a:r>
            <a:r>
              <a:rPr lang="en-US" sz="2400" b="1" dirty="0" err="1">
                <a:solidFill>
                  <a:srgbClr val="0000FF"/>
                </a:solidFill>
                <a:latin typeface="Times New Roman" panose="02020603050405020304" pitchFamily="18" charset="0"/>
                <a:cs typeface="Times New Roman" panose="02020603050405020304" pitchFamily="18" charset="0"/>
              </a:rPr>
              <a:t>túi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bào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tử</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19100" y="4232965"/>
            <a:ext cx="830580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Quan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ảnh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qua </a:t>
            </a:r>
            <a:r>
              <a:rPr lang="en-US" sz="2400" b="1" dirty="0" err="1">
                <a:solidFill>
                  <a:srgbClr val="FF0000"/>
                </a:solidFill>
                <a:latin typeface="Times New Roman" panose="02020603050405020304" pitchFamily="18" charset="0"/>
                <a:cs typeface="Times New Roman" panose="02020603050405020304" pitchFamily="18" charset="0"/>
              </a:rPr>
              <a:t>thực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tế</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hãy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biết</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367146" y="4837173"/>
            <a:ext cx="8091054" cy="1200329"/>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 Môi trường sống của dương xỉ?</a:t>
            </a:r>
          </a:p>
          <a:p>
            <a:r>
              <a:rPr lang="en-US" sz="2400" b="1" dirty="0">
                <a:solidFill>
                  <a:srgbClr val="FF0000"/>
                </a:solidFill>
                <a:latin typeface="Times New Roman" panose="02020603050405020304" pitchFamily="18" charset="0"/>
                <a:cs typeface="Times New Roman" panose="02020603050405020304" pitchFamily="18" charset="0"/>
              </a:rPr>
              <a:t>- Đặc điểm cấu tạo và sinh sản của dương xỉ?</a:t>
            </a:r>
          </a:p>
          <a:p>
            <a:r>
              <a:rPr lang="en-US" sz="2400" b="1" dirty="0">
                <a:solidFill>
                  <a:srgbClr val="FF0000"/>
                </a:solidFill>
                <a:latin typeface="Times New Roman" panose="02020603050405020304" pitchFamily="18" charset="0"/>
                <a:cs typeface="Times New Roman" panose="02020603050405020304" pitchFamily="18" charset="0"/>
              </a:rPr>
              <a:t>- Đại diện?</a:t>
            </a:r>
          </a:p>
        </p:txBody>
      </p:sp>
    </p:spTree>
    <p:extLst>
      <p:ext uri="{BB962C8B-B14F-4D97-AF65-F5344CB8AC3E}">
        <p14:creationId xmlns:p14="http://schemas.microsoft.com/office/powerpoint/2010/main" val="373310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014" y="247104"/>
            <a:ext cx="81534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 </a:t>
            </a:r>
            <a:r>
              <a:rPr lang="en-US" sz="2400" b="1" dirty="0">
                <a:solidFill>
                  <a:srgbClr val="FF0000"/>
                </a:solidFill>
                <a:latin typeface="Times New Roman" panose="02020603050405020304" pitchFamily="18" charset="0"/>
                <a:cs typeface="Times New Roman" panose="02020603050405020304" pitchFamily="18" charset="0"/>
              </a:rPr>
              <a:t>Môi trường sống của dương xỉ?</a:t>
            </a:r>
          </a:p>
        </p:txBody>
      </p:sp>
      <p:sp>
        <p:nvSpPr>
          <p:cNvPr id="3" name="TextBox 2"/>
          <p:cNvSpPr txBox="1"/>
          <p:nvPr/>
        </p:nvSpPr>
        <p:spPr>
          <a:xfrm>
            <a:off x="229292" y="1927398"/>
            <a:ext cx="78486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 Đặc điểm cấu tạo và sinh sản của dương xỉ?</a:t>
            </a:r>
          </a:p>
        </p:txBody>
      </p:sp>
      <p:sp>
        <p:nvSpPr>
          <p:cNvPr id="4" name="TextBox 3"/>
          <p:cNvSpPr txBox="1"/>
          <p:nvPr/>
        </p:nvSpPr>
        <p:spPr>
          <a:xfrm>
            <a:off x="277569" y="3735697"/>
            <a:ext cx="417714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 Đại diện?</a:t>
            </a:r>
          </a:p>
        </p:txBody>
      </p:sp>
      <p:sp>
        <p:nvSpPr>
          <p:cNvPr id="5" name="TextBox 4"/>
          <p:cNvSpPr txBox="1"/>
          <p:nvPr/>
        </p:nvSpPr>
        <p:spPr>
          <a:xfrm>
            <a:off x="372152" y="651843"/>
            <a:ext cx="8153400" cy="1332481"/>
          </a:xfrm>
          <a:prstGeom prst="rect">
            <a:avLst/>
          </a:prstGeom>
          <a:noFill/>
        </p:spPr>
        <p:txBody>
          <a:bodyPr wrap="square" rtlCol="0">
            <a:spAutoFit/>
          </a:bodyPr>
          <a:lstStyle/>
          <a:p>
            <a:pPr algn="just">
              <a:lnSpc>
                <a:spcPct val="115000"/>
              </a:lnSpc>
              <a:spcAft>
                <a:spcPts val="0"/>
              </a:spcAft>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 Thường phân bố ở nơi đất ẩm, râm mát(dưới tán rừng, ven đường, bờ ruộng...). Đại đa số sống trên cạn, có 1 số nhỏ sống dưới nước.</a:t>
            </a:r>
          </a:p>
        </p:txBody>
      </p:sp>
      <p:sp>
        <p:nvSpPr>
          <p:cNvPr id="6" name="TextBox 5"/>
          <p:cNvSpPr txBox="1"/>
          <p:nvPr/>
        </p:nvSpPr>
        <p:spPr>
          <a:xfrm>
            <a:off x="229292" y="2423209"/>
            <a:ext cx="8664793" cy="1366528"/>
          </a:xfrm>
          <a:prstGeom prst="rect">
            <a:avLst/>
          </a:prstGeom>
          <a:noFill/>
        </p:spPr>
        <p:txBody>
          <a:bodyPr wrap="square" rtlCol="0">
            <a:spAutoFit/>
          </a:bodyPr>
          <a:lstStyle/>
          <a:p>
            <a:pPr algn="just">
              <a:lnSpc>
                <a:spcPct val="115000"/>
              </a:lnSpc>
              <a:spcAft>
                <a:spcPts val="0"/>
              </a:spcAft>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 Cấu tạo: Có mạch dẫn, có thân, lá và rễ thật, không có hạt, không có hoa. </a:t>
            </a:r>
          </a:p>
          <a:p>
            <a:pPr algn="just">
              <a:lnSpc>
                <a:spcPct val="115000"/>
              </a:lnSpc>
              <a:spcAft>
                <a:spcPts val="0"/>
              </a:spcAft>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Sinh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bằng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tử</a:t>
            </a:r>
            <a:r>
              <a:rPr lang="en-US" sz="2400" dirty="0">
                <a:solidFill>
                  <a:srgbClr val="0000FF"/>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277569" y="4380286"/>
            <a:ext cx="5633685" cy="482633"/>
          </a:xfrm>
          <a:prstGeom prst="rect">
            <a:avLst/>
          </a:prstGeom>
          <a:noFill/>
        </p:spPr>
        <p:txBody>
          <a:bodyPr wrap="square" rtlCol="0">
            <a:spAutoFit/>
          </a:bodyPr>
          <a:lstStyle/>
          <a:p>
            <a:pPr algn="just">
              <a:lnSpc>
                <a:spcPct val="115000"/>
              </a:lnSpc>
              <a:spcAft>
                <a:spcPts val="0"/>
              </a:spcAft>
              <a:tabLst>
                <a:tab pos="540385" algn="l"/>
              </a:tabLst>
            </a:pPr>
            <a:r>
              <a:rPr lang="en-US" sz="2400" dirty="0">
                <a:solidFill>
                  <a:srgbClr val="0000FF"/>
                </a:solidFill>
                <a:latin typeface="Arial" panose="020B0604020202020204" pitchFamily="34" charset="0"/>
                <a:cs typeface="Arial" panose="020B0604020202020204" pitchFamily="34" charset="0"/>
              </a:rPr>
              <a:t>+ </a:t>
            </a:r>
            <a:r>
              <a:rPr lang="en-US" sz="2400" dirty="0">
                <a:solidFill>
                  <a:srgbClr val="0000FF"/>
                </a:solidFill>
                <a:latin typeface="Times New Roman" panose="02020603050405020304" pitchFamily="18" charset="0"/>
                <a:cs typeface="Times New Roman" panose="02020603050405020304" pitchFamily="18" charset="0"/>
              </a:rPr>
              <a:t>Cây dương xỉ, rau bợ, bèo vẩy ốc,…</a:t>
            </a:r>
          </a:p>
        </p:txBody>
      </p:sp>
    </p:spTree>
    <p:extLst>
      <p:ext uri="{BB962C8B-B14F-4D97-AF65-F5344CB8AC3E}">
        <p14:creationId xmlns:p14="http://schemas.microsoft.com/office/powerpoint/2010/main" val="360827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442" y="914400"/>
            <a:ext cx="8305800" cy="2954655"/>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Nhóm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dương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xỉ</a:t>
            </a:r>
            <a:r>
              <a:rPr lang="en-US" sz="2400" dirty="0">
                <a:solidFill>
                  <a:srgbClr val="0000FF"/>
                </a:solidFill>
                <a:latin typeface="Times New Roman" panose="02020603050405020304" pitchFamily="18" charset="0"/>
                <a:cs typeface="Times New Roman" panose="02020603050405020304" pitchFamily="18" charset="0"/>
              </a:rPr>
              <a:t> :</a:t>
            </a:r>
          </a:p>
          <a:p>
            <a:pPr algn="just">
              <a:lnSpc>
                <a:spcPct val="115000"/>
              </a:lnSpc>
              <a:spcAft>
                <a:spcPts val="0"/>
              </a:spcAft>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 Môi trường sống: + Ưa ẩm, râm mát.</a:t>
            </a:r>
          </a:p>
          <a:p>
            <a:r>
              <a:rPr lang="en-US" sz="2400" dirty="0">
                <a:solidFill>
                  <a:srgbClr val="0000FF"/>
                </a:solidFill>
                <a:latin typeface="Times New Roman" panose="02020603050405020304" pitchFamily="18" charset="0"/>
                <a:cs typeface="Times New Roman" panose="02020603050405020304" pitchFamily="18" charset="0"/>
              </a:rPr>
              <a:t>- Đặc điểm cấu tạo và sinh sản: </a:t>
            </a:r>
          </a:p>
          <a:p>
            <a:pPr algn="just">
              <a:lnSpc>
                <a:spcPct val="115000"/>
              </a:lnSpc>
              <a:spcAft>
                <a:spcPts val="0"/>
              </a:spcAft>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Cấu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tạo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mạch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dẫn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rễ</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hoa</a:t>
            </a:r>
            <a:r>
              <a:rPr lang="en-US" sz="2400" dirty="0">
                <a:solidFill>
                  <a:srgbClr val="0000FF"/>
                </a:solidFill>
                <a:latin typeface="Times New Roman" panose="02020603050405020304" pitchFamily="18" charset="0"/>
                <a:cs typeface="Times New Roman" panose="02020603050405020304" pitchFamily="18" charset="0"/>
              </a:rPr>
              <a:t>. </a:t>
            </a:r>
          </a:p>
          <a:p>
            <a:pPr algn="just">
              <a:lnSpc>
                <a:spcPct val="115000"/>
              </a:lnSpc>
              <a:spcAft>
                <a:spcPts val="0"/>
              </a:spcAft>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Sinh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bằng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tử</a:t>
            </a:r>
            <a:r>
              <a:rPr lang="en-US" sz="2400" dirty="0">
                <a:solidFill>
                  <a:srgbClr val="0000FF"/>
                </a:solidFill>
                <a:latin typeface="Times New Roman" panose="02020603050405020304" pitchFamily="18" charset="0"/>
                <a:cs typeface="Times New Roman" panose="02020603050405020304" pitchFamily="18" charset="0"/>
              </a:rPr>
              <a:t>.</a:t>
            </a:r>
          </a:p>
          <a:p>
            <a:pPr algn="just">
              <a:lnSpc>
                <a:spcPct val="115000"/>
              </a:lnSpc>
              <a:spcAft>
                <a:spcPts val="0"/>
              </a:spcAft>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 Đại diện: Cây dương xỉ, rau bợ, bèo vẩy ốc,…</a:t>
            </a:r>
          </a:p>
        </p:txBody>
      </p:sp>
      <p:sp>
        <p:nvSpPr>
          <p:cNvPr id="3" name="Text Box 6"/>
          <p:cNvSpPr txBox="1">
            <a:spLocks noChangeArrowheads="1"/>
          </p:cNvSpPr>
          <p:nvPr/>
        </p:nvSpPr>
        <p:spPr bwMode="auto">
          <a:xfrm>
            <a:off x="365758" y="321768"/>
            <a:ext cx="777242" cy="707886"/>
          </a:xfrm>
          <a:prstGeom prst="rect">
            <a:avLst/>
          </a:prstGeom>
          <a:noFill/>
          <a:ln w="9525">
            <a:noFill/>
            <a:miter lim="800000"/>
            <a:headEnd/>
            <a:tailEnd/>
          </a:ln>
          <a:effectLst/>
        </p:spPr>
        <p:txBody>
          <a:bodyPr wrap="square">
            <a:spAutoFit/>
          </a:bodyPr>
          <a:lstStyle/>
          <a:p>
            <a:pPr eaLnBrk="0" hangingPunct="0">
              <a:spcBef>
                <a:spcPct val="50000"/>
              </a:spcBef>
              <a:defRPr/>
            </a:pPr>
            <a:r>
              <a:rPr lang="en-US" sz="4000" b="1" dirty="0">
                <a:effectLst>
                  <a:outerShdw blurRad="38100" dist="38100" dir="2700000" algn="tl">
                    <a:srgbClr val="C0C0C0"/>
                  </a:outerShdw>
                </a:effectLst>
                <a:latin typeface="Times New Roman" pitchFamily="18" charset="0"/>
                <a:cs typeface="Times New Roman" pitchFamily="18" charset="0"/>
                <a:sym typeface="Wingdings" pitchFamily="2" charset="2"/>
              </a:rPr>
              <a:t></a:t>
            </a:r>
          </a:p>
        </p:txBody>
      </p:sp>
    </p:spTree>
    <p:extLst>
      <p:ext uri="{BB962C8B-B14F-4D97-AF65-F5344CB8AC3E}">
        <p14:creationId xmlns:p14="http://schemas.microsoft.com/office/powerpoint/2010/main" val="174461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Cơ quan sinh dưỡng của cây th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descr="C:\Users\LaptopKT\Desktop\CQSD của thô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6136"/>
            <a:ext cx="8302625" cy="54100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8648" y="160338"/>
            <a:ext cx="8912225" cy="830997"/>
          </a:xfrm>
          <a:prstGeom prst="rect">
            <a:avLst/>
          </a:prstGeom>
          <a:noFill/>
        </p:spPr>
        <p:txBody>
          <a:bodyPr wrap="square" rtlCol="0">
            <a:sp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IV. THỰC VẬT CÓ MẠCH DẪN, CÓ HẠT, </a:t>
            </a:r>
          </a:p>
          <a:p>
            <a:pPr algn="ctr"/>
            <a:r>
              <a:rPr lang="en-US" sz="2400" b="1" dirty="0">
                <a:solidFill>
                  <a:srgbClr val="0000FF"/>
                </a:solidFill>
                <a:latin typeface="Times New Roman" panose="02020603050405020304" pitchFamily="18" charset="0"/>
                <a:cs typeface="Times New Roman" panose="02020603050405020304" pitchFamily="18" charset="0"/>
              </a:rPr>
              <a:t>KHÔNG CÓ HOA (HẠT TRẦN).</a:t>
            </a:r>
          </a:p>
        </p:txBody>
      </p:sp>
    </p:spTree>
    <p:extLst>
      <p:ext uri="{BB962C8B-B14F-4D97-AF65-F5344CB8AC3E}">
        <p14:creationId xmlns:p14="http://schemas.microsoft.com/office/powerpoint/2010/main" val="2516161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101"/>
                                        </p:tgtEl>
                                        <p:attrNameLst>
                                          <p:attrName>style.visibility</p:attrName>
                                        </p:attrNameLst>
                                      </p:cBhvr>
                                      <p:to>
                                        <p:strVal val="visible"/>
                                      </p:to>
                                    </p:set>
                                    <p:animEffect transition="in" filter="circle(in)">
                                      <p:cBhvr>
                                        <p:cTn id="14"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ây th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ây thô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3"/>
          <p:cNvSpPr>
            <a:spLocks noGrp="1"/>
          </p:cNvSpPr>
          <p:nvPr>
            <p:ph type="title"/>
          </p:nvPr>
        </p:nvSpPr>
        <p:spPr>
          <a:xfrm>
            <a:off x="287112" y="160337"/>
            <a:ext cx="8466510" cy="523220"/>
          </a:xfrm>
          <a:prstGeom prst="rect">
            <a:avLst/>
          </a:prstGeom>
        </p:spPr>
        <p:txBody>
          <a:bodyPr wrap="square">
            <a:spAutoFit/>
          </a:bodyPr>
          <a:lstStyle/>
          <a:p>
            <a:pPr indent="739775"/>
            <a:r>
              <a:rPr lang="en-US" sz="2800" b="1" dirty="0">
                <a:solidFill>
                  <a:srgbClr val="0000FF"/>
                </a:solidFill>
                <a:latin typeface="Times New Roman" panose="02020603050405020304" pitchFamily="18" charset="0"/>
                <a:cs typeface="Times New Roman" panose="02020603050405020304" pitchFamily="18" charset="0"/>
              </a:rPr>
              <a:t>CƠ QUAN SINH SẢN CỦA CÂY THÔNG</a:t>
            </a:r>
          </a:p>
        </p:txBody>
      </p:sp>
      <p:pic>
        <p:nvPicPr>
          <p:cNvPr id="2058" name="Picture 10" descr="Quả Thông, Lá Thông, Cây Thông, Nón, Thông, Câ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657600"/>
            <a:ext cx="38100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ây Thông Nhựa - cay thong nh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64" y="838200"/>
            <a:ext cx="4658945" cy="54102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ây, chi nhánh, thực vật, cây thông, màu xanh lá, Thường x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838200"/>
            <a:ext cx="3810000" cy="2819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38523" y="6248400"/>
            <a:ext cx="3121025" cy="523220"/>
          </a:xfrm>
          <a:prstGeom prst="rect">
            <a:avLst/>
          </a:prstGeom>
          <a:noFill/>
        </p:spPr>
        <p:txBody>
          <a:bodyPr wrap="square" rtlCol="0">
            <a:spAutoFit/>
          </a:bodyPr>
          <a:lstStyle/>
          <a:p>
            <a:pPr algn="ctr"/>
            <a:r>
              <a:rPr lang="en-US" sz="2800" b="1" dirty="0">
                <a:solidFill>
                  <a:srgbClr val="0000FF"/>
                </a:solidFill>
                <a:latin typeface="Times New Roman" panose="02020603050405020304" pitchFamily="18" charset="0"/>
                <a:cs typeface="Times New Roman" panose="02020603050405020304" pitchFamily="18" charset="0"/>
              </a:rPr>
              <a:t>NÓN ĐỰC</a:t>
            </a:r>
          </a:p>
        </p:txBody>
      </p:sp>
      <p:sp>
        <p:nvSpPr>
          <p:cNvPr id="14" name="TextBox 13"/>
          <p:cNvSpPr txBox="1"/>
          <p:nvPr/>
        </p:nvSpPr>
        <p:spPr>
          <a:xfrm>
            <a:off x="5373687" y="6291682"/>
            <a:ext cx="3121025" cy="523220"/>
          </a:xfrm>
          <a:prstGeom prst="rect">
            <a:avLst/>
          </a:prstGeom>
          <a:noFill/>
        </p:spPr>
        <p:txBody>
          <a:bodyPr wrap="square" rtlCol="0">
            <a:spAutoFit/>
          </a:bodyPr>
          <a:lstStyle/>
          <a:p>
            <a:pPr algn="ctr"/>
            <a:r>
              <a:rPr lang="en-US" sz="2800" b="1" dirty="0">
                <a:solidFill>
                  <a:srgbClr val="0000FF"/>
                </a:solidFill>
                <a:latin typeface="Times New Roman" panose="02020603050405020304" pitchFamily="18" charset="0"/>
                <a:cs typeface="Times New Roman" panose="02020603050405020304" pitchFamily="18" charset="0"/>
              </a:rPr>
              <a:t>NÓN CÁI</a:t>
            </a:r>
          </a:p>
        </p:txBody>
      </p:sp>
    </p:spTree>
    <p:extLst>
      <p:ext uri="{BB962C8B-B14F-4D97-AF65-F5344CB8AC3E}">
        <p14:creationId xmlns:p14="http://schemas.microsoft.com/office/powerpoint/2010/main" val="418401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60"/>
                                        </p:tgtEl>
                                        <p:attrNameLst>
                                          <p:attrName>style.visibility</p:attrName>
                                        </p:attrNameLst>
                                      </p:cBhvr>
                                      <p:to>
                                        <p:strVal val="visible"/>
                                      </p:to>
                                    </p:set>
                                    <p:animEffect transition="in" filter="circle(in)">
                                      <p:cBhvr>
                                        <p:cTn id="12" dur="2000"/>
                                        <p:tgtEl>
                                          <p:spTgt spid="2060"/>
                                        </p:tgtEl>
                                      </p:cBhvr>
                                    </p:animEffect>
                                  </p:childTnLst>
                                </p:cTn>
                              </p:par>
                              <p:par>
                                <p:cTn id="13" presetID="6" presetClass="entr" presetSubtype="16" fill="hold" nodeType="withEffect">
                                  <p:stCondLst>
                                    <p:cond delay="0"/>
                                  </p:stCondLst>
                                  <p:childTnLst>
                                    <p:set>
                                      <p:cBhvr>
                                        <p:cTn id="14" dur="1" fill="hold">
                                          <p:stCondLst>
                                            <p:cond delay="0"/>
                                          </p:stCondLst>
                                        </p:cTn>
                                        <p:tgtEl>
                                          <p:spTgt spid="2058"/>
                                        </p:tgtEl>
                                        <p:attrNameLst>
                                          <p:attrName>style.visibility</p:attrName>
                                        </p:attrNameLst>
                                      </p:cBhvr>
                                      <p:to>
                                        <p:strVal val="visible"/>
                                      </p:to>
                                    </p:set>
                                    <p:animEffect transition="in" filter="circle(in)">
                                      <p:cBhvr>
                                        <p:cTn id="15"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5"/>
        <p:cNvGrpSpPr/>
        <p:nvPr/>
      </p:nvGrpSpPr>
      <p:grpSpPr>
        <a:xfrm>
          <a:off x="0" y="0"/>
          <a:ext cx="0" cy="0"/>
          <a:chOff x="0" y="0"/>
          <a:chExt cx="0" cy="0"/>
        </a:xfrm>
      </p:grpSpPr>
      <p:sp>
        <p:nvSpPr>
          <p:cNvPr id="69" name="Google Shape;69;p14"/>
          <p:cNvSpPr txBox="1">
            <a:spLocks noGrp="1"/>
          </p:cNvSpPr>
          <p:nvPr>
            <p:ph type="sldNum" idx="12"/>
          </p:nvPr>
        </p:nvSpPr>
        <p:spPr>
          <a:xfrm>
            <a:off x="2337087" y="179203"/>
            <a:ext cx="4469823" cy="762000"/>
          </a:xfrm>
          <a:prstGeom prst="rect">
            <a:avLst/>
          </a:prstGeom>
          <a:solidFill>
            <a:schemeClr val="bg1"/>
          </a:solidFill>
        </p:spPr>
        <p:txBody>
          <a:bodyPr spcFirstLastPara="1" wrap="square" lIns="91425" tIns="91425" rIns="91425" bIns="91425" anchor="t" anchorCtr="0">
            <a:noAutofit/>
          </a:bodyPr>
          <a:lstStyle/>
          <a:p>
            <a:r>
              <a:rPr lang="en" sz="3600" b="1" dirty="0">
                <a:solidFill>
                  <a:srgbClr val="FF0000"/>
                </a:solidFill>
                <a:latin typeface="Times New Roman" panose="02020603050405020304" pitchFamily="18" charset="0"/>
                <a:cs typeface="Times New Roman" panose="02020603050405020304" pitchFamily="18" charset="0"/>
              </a:rPr>
              <a:t>KIỂM TRA BÀI CŨ</a:t>
            </a:r>
            <a:endParaRPr sz="36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28600" y="3657440"/>
            <a:ext cx="8250381" cy="3046988"/>
          </a:xfrm>
          <a:prstGeom prst="rect">
            <a:avLst/>
          </a:prstGeom>
        </p:spPr>
        <p:txBody>
          <a:bodyPr wrap="square">
            <a:spAutoFit/>
          </a:bodyPr>
          <a:lstStyle/>
          <a:p>
            <a:r>
              <a:rPr lang="en-US" sz="2400" b="1" dirty="0"/>
              <a:t>+ </a:t>
            </a:r>
            <a:r>
              <a:rPr lang="en-US" sz="2400" b="1" dirty="0" err="1">
                <a:latin typeface="Times New Roman" panose="02020603050405020304" pitchFamily="18" charset="0"/>
                <a:cs typeface="Times New Roman" panose="02020603050405020304" pitchFamily="18" charset="0"/>
              </a:rPr>
              <a:t>Lợi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nấm</a:t>
            </a:r>
            <a:r>
              <a:rPr lang="en-US" sz="2400" b="1" dirty="0">
                <a:latin typeface="Times New Roman" panose="02020603050405020304" pitchFamily="18" charset="0"/>
                <a:cs typeface="Times New Roman" panose="02020603050405020304" pitchFamily="18" charset="0"/>
              </a:rPr>
              <a:t>:</a:t>
            </a:r>
          </a:p>
          <a:p>
            <a:r>
              <a:rPr lang="en-US" sz="2400" dirty="0">
                <a:solidFill>
                  <a:srgbClr val="0000FF"/>
                </a:solidFill>
                <a:latin typeface="Times New Roman" panose="02020603050405020304" pitchFamily="18" charset="0"/>
                <a:cs typeface="Times New Roman" panose="02020603050405020304" pitchFamily="18" charset="0"/>
              </a:rPr>
              <a:t>- Phân hủy xác thực vật, động vật, làm sạch môi trường</a:t>
            </a:r>
          </a:p>
          <a:p>
            <a:r>
              <a:rPr lang="en-US" sz="2400" dirty="0">
                <a:solidFill>
                  <a:srgbClr val="0000FF"/>
                </a:solidFill>
                <a:latin typeface="Times New Roman" panose="02020603050405020304" pitchFamily="18" charset="0"/>
                <a:cs typeface="Times New Roman" panose="02020603050405020304" pitchFamily="18" charset="0"/>
              </a:rPr>
              <a:t>- Dùng làm thức ăn cho người</a:t>
            </a:r>
          </a:p>
          <a:p>
            <a:r>
              <a:rPr lang="en-US" sz="2400" dirty="0">
                <a:solidFill>
                  <a:srgbClr val="0000FF"/>
                </a:solidFill>
                <a:latin typeface="Times New Roman" panose="02020603050405020304" pitchFamily="18" charset="0"/>
                <a:cs typeface="Times New Roman" panose="02020603050405020304" pitchFamily="18" charset="0"/>
              </a:rPr>
              <a:t>- Dùng làm dược liệu….</a:t>
            </a: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nấm</a:t>
            </a:r>
            <a:r>
              <a:rPr lang="en-US" sz="2400" b="1" dirty="0">
                <a:latin typeface="Times New Roman" panose="02020603050405020304" pitchFamily="18" charset="0"/>
                <a:cs typeface="Times New Roman" panose="02020603050405020304" pitchFamily="18" charset="0"/>
              </a:rPr>
              <a:t>:</a:t>
            </a:r>
          </a:p>
          <a:p>
            <a:r>
              <a:rPr lang="en-US" sz="2400" dirty="0">
                <a:solidFill>
                  <a:srgbClr val="0000FF"/>
                </a:solidFill>
                <a:latin typeface="Times New Roman" panose="02020603050405020304" pitchFamily="18" charset="0"/>
                <a:cs typeface="Times New Roman" panose="02020603050405020304" pitchFamily="18" charset="0"/>
              </a:rPr>
              <a:t>- Gây ngộ độc cho người và động vật khi ăn phải nấm độc như nấm độc đỏ, nấm mũ tử thần, nấm lim….</a:t>
            </a:r>
          </a:p>
          <a:p>
            <a:r>
              <a:rPr lang="en-US" sz="2400" dirty="0">
                <a:solidFill>
                  <a:srgbClr val="0000FF"/>
                </a:solidFill>
                <a:latin typeface="Times New Roman" panose="02020603050405020304" pitchFamily="18" charset="0"/>
                <a:cs typeface="Times New Roman" panose="02020603050405020304" pitchFamily="18" charset="0"/>
              </a:rPr>
              <a:t>- Nấm ký sinh gây bệnh cho người, thực vật và động vật….</a:t>
            </a:r>
          </a:p>
        </p:txBody>
      </p:sp>
      <p:sp>
        <p:nvSpPr>
          <p:cNvPr id="5" name="Text Placeholder 4"/>
          <p:cNvSpPr>
            <a:spLocks noGrp="1"/>
          </p:cNvSpPr>
          <p:nvPr>
            <p:ph type="body" idx="2"/>
          </p:nvPr>
        </p:nvSpPr>
        <p:spPr>
          <a:xfrm>
            <a:off x="380999" y="3092387"/>
            <a:ext cx="4191000" cy="533401"/>
          </a:xfrm>
        </p:spPr>
        <p:txBody>
          <a:bodyPr/>
          <a:lstStyle/>
          <a:p>
            <a:pPr marL="114300" indent="0">
              <a:buNone/>
            </a:pPr>
            <a:r>
              <a:rPr lang="en-US" sz="2800" b="1" dirty="0">
                <a:solidFill>
                  <a:srgbClr val="FF0000"/>
                </a:solidFill>
                <a:latin typeface="Times New Roman" panose="02020603050405020304" pitchFamily="18" charset="0"/>
                <a:cs typeface="Times New Roman" panose="02020603050405020304" pitchFamily="18" charset="0"/>
              </a:rPr>
              <a:t>+ Nêu vai trò của nấm?</a:t>
            </a:r>
          </a:p>
        </p:txBody>
      </p:sp>
      <p:sp>
        <p:nvSpPr>
          <p:cNvPr id="6" name="Text Placeholder 4">
            <a:extLst>
              <a:ext uri="{FF2B5EF4-FFF2-40B4-BE49-F238E27FC236}">
                <a16:creationId xmlns:a16="http://schemas.microsoft.com/office/drawing/2014/main" id="{E17886EE-82C9-4720-B378-307827B9578D}"/>
              </a:ext>
            </a:extLst>
          </p:cNvPr>
          <p:cNvSpPr txBox="1">
            <a:spLocks/>
          </p:cNvSpPr>
          <p:nvPr/>
        </p:nvSpPr>
        <p:spPr>
          <a:xfrm>
            <a:off x="208671" y="641412"/>
            <a:ext cx="9006840" cy="1066800"/>
          </a:xfrm>
          <a:prstGeom prst="rect">
            <a:avLst/>
          </a:prstGeom>
        </p:spPr>
        <p:txBody>
          <a:bodyPr spcFirstLastPara="1" wrap="square" lIns="91425" tIns="91425" rIns="91425" bIns="91425" anchor="t" anchorCtr="0">
            <a:noAutofit/>
          </a:bodyPr>
          <a:lstStyle>
            <a:lvl1pPr marL="457200" lvl="0" indent="-342900" algn="l" rtl="0" eaLnBrk="1" latinLnBrk="0" hangingPunct="1">
              <a:spcBef>
                <a:spcPts val="600"/>
              </a:spcBef>
              <a:spcAft>
                <a:spcPts val="0"/>
              </a:spcAft>
              <a:buClr>
                <a:schemeClr val="accent1"/>
              </a:buClr>
              <a:buSzPts val="1800"/>
              <a:buFont typeface="Wingdings 2"/>
              <a:buChar char="⊷"/>
              <a:defRPr kumimoji="0" sz="1800" kern="1200">
                <a:solidFill>
                  <a:schemeClr val="tx1"/>
                </a:solidFill>
                <a:latin typeface="+mn-lt"/>
                <a:ea typeface="+mn-ea"/>
                <a:cs typeface="+mn-cs"/>
              </a:defRPr>
            </a:lvl1pPr>
            <a:lvl2pPr marL="914400" lvl="1" indent="-342900" algn="l" rtl="0" eaLnBrk="1" latinLnBrk="0" hangingPunct="1">
              <a:spcBef>
                <a:spcPts val="0"/>
              </a:spcBef>
              <a:spcAft>
                <a:spcPts val="0"/>
              </a:spcAft>
              <a:buClr>
                <a:schemeClr val="accent2"/>
              </a:buClr>
              <a:buSzPts val="1800"/>
              <a:buFont typeface="Wingdings 2"/>
              <a:buChar char="⊶"/>
              <a:defRPr kumimoji="0" sz="1800" kern="1200">
                <a:solidFill>
                  <a:schemeClr val="tx1"/>
                </a:solidFill>
                <a:latin typeface="+mn-lt"/>
                <a:ea typeface="+mn-ea"/>
                <a:cs typeface="+mn-cs"/>
              </a:defRPr>
            </a:lvl2pPr>
            <a:lvl3pPr marL="1371600" lvl="2" indent="-342900" algn="l" rtl="0" eaLnBrk="1" latinLnBrk="0" hangingPunct="1">
              <a:spcBef>
                <a:spcPts val="0"/>
              </a:spcBef>
              <a:spcAft>
                <a:spcPts val="0"/>
              </a:spcAft>
              <a:buClr>
                <a:schemeClr val="accent1">
                  <a:tint val="60000"/>
                </a:schemeClr>
              </a:buClr>
              <a:buSzPts val="1800"/>
              <a:buFont typeface="Wingdings 2"/>
              <a:buChar char="⊸"/>
              <a:defRPr kumimoji="0" sz="1800" kern="1200">
                <a:solidFill>
                  <a:schemeClr val="tx1"/>
                </a:solidFill>
                <a:latin typeface="+mn-lt"/>
                <a:ea typeface="+mn-ea"/>
                <a:cs typeface="+mn-cs"/>
              </a:defRPr>
            </a:lvl3pPr>
            <a:lvl4pPr marL="1828800" lvl="3" indent="-342900" algn="l" rtl="0" eaLnBrk="1" latinLnBrk="0" hangingPunct="1">
              <a:spcBef>
                <a:spcPts val="0"/>
              </a:spcBef>
              <a:spcAft>
                <a:spcPts val="0"/>
              </a:spcAft>
              <a:buClr>
                <a:schemeClr val="accent3"/>
              </a:buClr>
              <a:buSzPts val="1800"/>
              <a:buFont typeface="Wingdings 2"/>
              <a:buChar char="●"/>
              <a:defRPr kumimoji="0" sz="1800" kern="1200">
                <a:solidFill>
                  <a:schemeClr val="tx1"/>
                </a:solidFill>
                <a:latin typeface="+mn-lt"/>
                <a:ea typeface="+mn-ea"/>
                <a:cs typeface="+mn-cs"/>
              </a:defRPr>
            </a:lvl4pPr>
            <a:lvl5pPr marL="2286000" lvl="4" indent="-342900" algn="l" rtl="0" eaLnBrk="1" latinLnBrk="0" hangingPunct="1">
              <a:spcBef>
                <a:spcPts val="0"/>
              </a:spcBef>
              <a:spcAft>
                <a:spcPts val="0"/>
              </a:spcAft>
              <a:buClr>
                <a:schemeClr val="accent3"/>
              </a:buClr>
              <a:buSzPts val="1800"/>
              <a:buFontTx/>
              <a:buChar char="○"/>
              <a:defRPr kumimoji="0" sz="1800" kern="1200">
                <a:solidFill>
                  <a:schemeClr val="tx1"/>
                </a:solidFill>
                <a:latin typeface="+mn-lt"/>
                <a:ea typeface="+mn-ea"/>
                <a:cs typeface="+mn-cs"/>
              </a:defRPr>
            </a:lvl5pPr>
            <a:lvl6pPr marL="2743200" lvl="5" indent="-342900" algn="l" rtl="0" eaLnBrk="1" latinLnBrk="0" hangingPunct="1">
              <a:spcBef>
                <a:spcPts val="0"/>
              </a:spcBef>
              <a:spcAft>
                <a:spcPts val="0"/>
              </a:spcAft>
              <a:buClr>
                <a:schemeClr val="accent3"/>
              </a:buClr>
              <a:buSzPts val="1800"/>
              <a:buChar char="■"/>
              <a:defRPr kumimoji="0" sz="1800" kern="1200" baseline="0">
                <a:solidFill>
                  <a:schemeClr val="tx1"/>
                </a:solidFill>
                <a:latin typeface="+mn-lt"/>
                <a:ea typeface="+mn-ea"/>
                <a:cs typeface="+mn-cs"/>
              </a:defRPr>
            </a:lvl6pPr>
            <a:lvl7pPr marL="3200400" lvl="6" indent="-342900" algn="l" rtl="0" eaLnBrk="1" latinLnBrk="0" hangingPunct="1">
              <a:spcBef>
                <a:spcPts val="0"/>
              </a:spcBef>
              <a:spcAft>
                <a:spcPts val="0"/>
              </a:spcAft>
              <a:buClr>
                <a:schemeClr val="accent2"/>
              </a:buClr>
              <a:buSzPts val="1800"/>
              <a:buChar char="●"/>
              <a:defRPr kumimoji="0" sz="1800" kern="1200">
                <a:solidFill>
                  <a:schemeClr val="tx1"/>
                </a:solidFill>
                <a:latin typeface="+mn-lt"/>
                <a:ea typeface="+mn-ea"/>
                <a:cs typeface="+mn-cs"/>
              </a:defRPr>
            </a:lvl7pPr>
            <a:lvl8pPr marL="3657600" lvl="7" indent="-342900" algn="l" rtl="0" eaLnBrk="1" latinLnBrk="0" hangingPunct="1">
              <a:spcBef>
                <a:spcPts val="0"/>
              </a:spcBef>
              <a:spcAft>
                <a:spcPts val="0"/>
              </a:spcAft>
              <a:buClr>
                <a:schemeClr val="accent1">
                  <a:tint val="60000"/>
                </a:schemeClr>
              </a:buClr>
              <a:buSzPts val="1800"/>
              <a:buChar char="○"/>
              <a:defRPr kumimoji="0" sz="1800" kern="1200">
                <a:solidFill>
                  <a:schemeClr val="tx1"/>
                </a:solidFill>
                <a:latin typeface="+mn-lt"/>
                <a:ea typeface="+mn-ea"/>
                <a:cs typeface="+mn-cs"/>
              </a:defRPr>
            </a:lvl8pPr>
            <a:lvl9pPr marL="4114800" lvl="8" indent="-342900" algn="l" rtl="0" eaLnBrk="1" latinLnBrk="0" hangingPunct="1">
              <a:spcBef>
                <a:spcPts val="0"/>
              </a:spcBef>
              <a:spcAft>
                <a:spcPts val="0"/>
              </a:spcAft>
              <a:buClr>
                <a:schemeClr val="accent2">
                  <a:tint val="60000"/>
                </a:schemeClr>
              </a:buClr>
              <a:buSzPts val="1800"/>
              <a:buChar char="■"/>
              <a:defRPr kumimoji="0" sz="1800" kern="1200">
                <a:solidFill>
                  <a:schemeClr val="tx1"/>
                </a:solidFill>
                <a:latin typeface="+mn-lt"/>
                <a:ea typeface="+mn-ea"/>
                <a:cs typeface="+mn-cs"/>
              </a:defRPr>
            </a:lvl9pPr>
          </a:lstStyle>
          <a:p>
            <a:pPr marL="114300" indent="0">
              <a:buFont typeface="Wingdings 2"/>
              <a:buNone/>
            </a:pPr>
            <a:r>
              <a:rPr lang="en-US" sz="2800" b="1" dirty="0">
                <a:solidFill>
                  <a:srgbClr val="FF0000"/>
                </a:solidFill>
                <a:latin typeface="Times New Roman" panose="02020603050405020304" pitchFamily="18" charset="0"/>
                <a:cs typeface="Times New Roman" panose="02020603050405020304" pitchFamily="18" charset="0"/>
              </a:rPr>
              <a:t>+ Nêu đặc điểm của nấm và cho biết tên các nhóm nấm? Dựa vào đâu để em phân biệt được các nhóm nấm?</a:t>
            </a:r>
          </a:p>
        </p:txBody>
      </p:sp>
      <p:sp>
        <p:nvSpPr>
          <p:cNvPr id="7" name="Text Placeholder 4">
            <a:extLst>
              <a:ext uri="{FF2B5EF4-FFF2-40B4-BE49-F238E27FC236}">
                <a16:creationId xmlns:a16="http://schemas.microsoft.com/office/drawing/2014/main" id="{FE9E00D9-A821-4F26-9C9D-78C4CC88935C}"/>
              </a:ext>
            </a:extLst>
          </p:cNvPr>
          <p:cNvSpPr txBox="1">
            <a:spLocks/>
          </p:cNvSpPr>
          <p:nvPr/>
        </p:nvSpPr>
        <p:spPr>
          <a:xfrm>
            <a:off x="228600" y="1563378"/>
            <a:ext cx="8846395" cy="1713222"/>
          </a:xfrm>
          <a:prstGeom prst="rect">
            <a:avLst/>
          </a:prstGeom>
        </p:spPr>
        <p:txBody>
          <a:bodyPr spcFirstLastPara="1" wrap="square" lIns="91425" tIns="91425" rIns="91425" bIns="91425" anchor="t" anchorCtr="0">
            <a:noAutofit/>
          </a:bodyPr>
          <a:lstStyle>
            <a:lvl1pPr marL="457200" lvl="0" indent="-342900" algn="l" rtl="0" eaLnBrk="1" latinLnBrk="0" hangingPunct="1">
              <a:spcBef>
                <a:spcPts val="600"/>
              </a:spcBef>
              <a:spcAft>
                <a:spcPts val="0"/>
              </a:spcAft>
              <a:buClr>
                <a:schemeClr val="accent1"/>
              </a:buClr>
              <a:buSzPts val="1800"/>
              <a:buFont typeface="Wingdings 2"/>
              <a:buChar char="⊷"/>
              <a:defRPr kumimoji="0" sz="1800" kern="1200">
                <a:solidFill>
                  <a:schemeClr val="tx1"/>
                </a:solidFill>
                <a:latin typeface="+mn-lt"/>
                <a:ea typeface="+mn-ea"/>
                <a:cs typeface="+mn-cs"/>
              </a:defRPr>
            </a:lvl1pPr>
            <a:lvl2pPr marL="914400" lvl="1" indent="-342900" algn="l" rtl="0" eaLnBrk="1" latinLnBrk="0" hangingPunct="1">
              <a:spcBef>
                <a:spcPts val="0"/>
              </a:spcBef>
              <a:spcAft>
                <a:spcPts val="0"/>
              </a:spcAft>
              <a:buClr>
                <a:schemeClr val="accent2"/>
              </a:buClr>
              <a:buSzPts val="1800"/>
              <a:buFont typeface="Wingdings 2"/>
              <a:buChar char="⊶"/>
              <a:defRPr kumimoji="0" sz="1800" kern="1200">
                <a:solidFill>
                  <a:schemeClr val="tx1"/>
                </a:solidFill>
                <a:latin typeface="+mn-lt"/>
                <a:ea typeface="+mn-ea"/>
                <a:cs typeface="+mn-cs"/>
              </a:defRPr>
            </a:lvl2pPr>
            <a:lvl3pPr marL="1371600" lvl="2" indent="-342900" algn="l" rtl="0" eaLnBrk="1" latinLnBrk="0" hangingPunct="1">
              <a:spcBef>
                <a:spcPts val="0"/>
              </a:spcBef>
              <a:spcAft>
                <a:spcPts val="0"/>
              </a:spcAft>
              <a:buClr>
                <a:schemeClr val="accent1">
                  <a:tint val="60000"/>
                </a:schemeClr>
              </a:buClr>
              <a:buSzPts val="1800"/>
              <a:buFont typeface="Wingdings 2"/>
              <a:buChar char="⊸"/>
              <a:defRPr kumimoji="0" sz="1800" kern="1200">
                <a:solidFill>
                  <a:schemeClr val="tx1"/>
                </a:solidFill>
                <a:latin typeface="+mn-lt"/>
                <a:ea typeface="+mn-ea"/>
                <a:cs typeface="+mn-cs"/>
              </a:defRPr>
            </a:lvl3pPr>
            <a:lvl4pPr marL="1828800" lvl="3" indent="-342900" algn="l" rtl="0" eaLnBrk="1" latinLnBrk="0" hangingPunct="1">
              <a:spcBef>
                <a:spcPts val="0"/>
              </a:spcBef>
              <a:spcAft>
                <a:spcPts val="0"/>
              </a:spcAft>
              <a:buClr>
                <a:schemeClr val="accent3"/>
              </a:buClr>
              <a:buSzPts val="1800"/>
              <a:buFont typeface="Wingdings 2"/>
              <a:buChar char="●"/>
              <a:defRPr kumimoji="0" sz="1800" kern="1200">
                <a:solidFill>
                  <a:schemeClr val="tx1"/>
                </a:solidFill>
                <a:latin typeface="+mn-lt"/>
                <a:ea typeface="+mn-ea"/>
                <a:cs typeface="+mn-cs"/>
              </a:defRPr>
            </a:lvl4pPr>
            <a:lvl5pPr marL="2286000" lvl="4" indent="-342900" algn="l" rtl="0" eaLnBrk="1" latinLnBrk="0" hangingPunct="1">
              <a:spcBef>
                <a:spcPts val="0"/>
              </a:spcBef>
              <a:spcAft>
                <a:spcPts val="0"/>
              </a:spcAft>
              <a:buClr>
                <a:schemeClr val="accent3"/>
              </a:buClr>
              <a:buSzPts val="1800"/>
              <a:buFontTx/>
              <a:buChar char="○"/>
              <a:defRPr kumimoji="0" sz="1800" kern="1200">
                <a:solidFill>
                  <a:schemeClr val="tx1"/>
                </a:solidFill>
                <a:latin typeface="+mn-lt"/>
                <a:ea typeface="+mn-ea"/>
                <a:cs typeface="+mn-cs"/>
              </a:defRPr>
            </a:lvl5pPr>
            <a:lvl6pPr marL="2743200" lvl="5" indent="-342900" algn="l" rtl="0" eaLnBrk="1" latinLnBrk="0" hangingPunct="1">
              <a:spcBef>
                <a:spcPts val="0"/>
              </a:spcBef>
              <a:spcAft>
                <a:spcPts val="0"/>
              </a:spcAft>
              <a:buClr>
                <a:schemeClr val="accent3"/>
              </a:buClr>
              <a:buSzPts val="1800"/>
              <a:buChar char="■"/>
              <a:defRPr kumimoji="0" sz="1800" kern="1200" baseline="0">
                <a:solidFill>
                  <a:schemeClr val="tx1"/>
                </a:solidFill>
                <a:latin typeface="+mn-lt"/>
                <a:ea typeface="+mn-ea"/>
                <a:cs typeface="+mn-cs"/>
              </a:defRPr>
            </a:lvl6pPr>
            <a:lvl7pPr marL="3200400" lvl="6" indent="-342900" algn="l" rtl="0" eaLnBrk="1" latinLnBrk="0" hangingPunct="1">
              <a:spcBef>
                <a:spcPts val="0"/>
              </a:spcBef>
              <a:spcAft>
                <a:spcPts val="0"/>
              </a:spcAft>
              <a:buClr>
                <a:schemeClr val="accent2"/>
              </a:buClr>
              <a:buSzPts val="1800"/>
              <a:buChar char="●"/>
              <a:defRPr kumimoji="0" sz="1800" kern="1200">
                <a:solidFill>
                  <a:schemeClr val="tx1"/>
                </a:solidFill>
                <a:latin typeface="+mn-lt"/>
                <a:ea typeface="+mn-ea"/>
                <a:cs typeface="+mn-cs"/>
              </a:defRPr>
            </a:lvl7pPr>
            <a:lvl8pPr marL="3657600" lvl="7" indent="-342900" algn="l" rtl="0" eaLnBrk="1" latinLnBrk="0" hangingPunct="1">
              <a:spcBef>
                <a:spcPts val="0"/>
              </a:spcBef>
              <a:spcAft>
                <a:spcPts val="0"/>
              </a:spcAft>
              <a:buClr>
                <a:schemeClr val="accent1">
                  <a:tint val="60000"/>
                </a:schemeClr>
              </a:buClr>
              <a:buSzPts val="1800"/>
              <a:buChar char="○"/>
              <a:defRPr kumimoji="0" sz="1800" kern="1200">
                <a:solidFill>
                  <a:schemeClr val="tx1"/>
                </a:solidFill>
                <a:latin typeface="+mn-lt"/>
                <a:ea typeface="+mn-ea"/>
                <a:cs typeface="+mn-cs"/>
              </a:defRPr>
            </a:lvl8pPr>
            <a:lvl9pPr marL="4114800" lvl="8" indent="-342900" algn="l" rtl="0" eaLnBrk="1" latinLnBrk="0" hangingPunct="1">
              <a:spcBef>
                <a:spcPts val="0"/>
              </a:spcBef>
              <a:spcAft>
                <a:spcPts val="0"/>
              </a:spcAft>
              <a:buClr>
                <a:schemeClr val="accent2">
                  <a:tint val="60000"/>
                </a:schemeClr>
              </a:buClr>
              <a:buSzPts val="1800"/>
              <a:buChar char="■"/>
              <a:defRPr kumimoji="0" sz="1800" kern="1200">
                <a:solidFill>
                  <a:schemeClr val="tx1"/>
                </a:solidFill>
                <a:latin typeface="+mn-lt"/>
                <a:ea typeface="+mn-ea"/>
                <a:cs typeface="+mn-cs"/>
              </a:defRPr>
            </a:lvl9pPr>
          </a:lstStyle>
          <a:p>
            <a:pPr marL="114300" indent="0">
              <a:buFont typeface="Wingdings 2"/>
              <a:buNone/>
            </a:pPr>
            <a:r>
              <a:rPr lang="en-US" sz="2400" dirty="0">
                <a:solidFill>
                  <a:srgbClr val="0000FF"/>
                </a:solidFill>
                <a:latin typeface="Times New Roman" panose="02020603050405020304" pitchFamily="18" charset="0"/>
                <a:cs typeface="Times New Roman" panose="02020603050405020304" pitchFamily="18" charset="0"/>
              </a:rPr>
              <a:t>+ Nấm là SV nhân thực, sống dị dưỡng. Thành TB cấu tạo bằng ki tin. Nấm có loại đơn bào và loại đa bào chia làm 3 nhóm lớn: Nấm túi, nấm đảm và nấm tiếp hợp. </a:t>
            </a:r>
          </a:p>
          <a:p>
            <a:pPr marL="114300" indent="0">
              <a:buFont typeface="Wingdings 2"/>
              <a:buNone/>
            </a:pPr>
            <a:r>
              <a:rPr lang="en-US" sz="2400" dirty="0">
                <a:solidFill>
                  <a:srgbClr val="0000FF"/>
                </a:solidFill>
                <a:latin typeface="Times New Roman" panose="02020603050405020304" pitchFamily="18" charset="0"/>
                <a:cs typeface="Times New Roman" panose="02020603050405020304" pitchFamily="18" charset="0"/>
              </a:rPr>
              <a:t>+ Khi phân biệt nhóm nấm, căn cứ vào thể quả(mũ nấm).</a:t>
            </a:r>
          </a:p>
        </p:txBody>
      </p:sp>
    </p:spTree>
    <p:extLst>
      <p:ext uri="{BB962C8B-B14F-4D97-AF65-F5344CB8AC3E}">
        <p14:creationId xmlns:p14="http://schemas.microsoft.com/office/powerpoint/2010/main" val="221338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build="p"/>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527" y="297723"/>
            <a:ext cx="4717473"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 Môi trường sống của hạt trần?</a:t>
            </a:r>
          </a:p>
        </p:txBody>
      </p:sp>
      <p:sp>
        <p:nvSpPr>
          <p:cNvPr id="3" name="TextBox 2"/>
          <p:cNvSpPr txBox="1"/>
          <p:nvPr/>
        </p:nvSpPr>
        <p:spPr>
          <a:xfrm>
            <a:off x="235527" y="1533677"/>
            <a:ext cx="78486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 Đặc điểm cấu tạo và sinh sản của hạt trần?</a:t>
            </a:r>
          </a:p>
        </p:txBody>
      </p:sp>
      <p:sp>
        <p:nvSpPr>
          <p:cNvPr id="4" name="TextBox 3"/>
          <p:cNvSpPr txBox="1"/>
          <p:nvPr/>
        </p:nvSpPr>
        <p:spPr>
          <a:xfrm>
            <a:off x="346736" y="3467198"/>
            <a:ext cx="417714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 Đại diện?</a:t>
            </a:r>
          </a:p>
        </p:txBody>
      </p:sp>
      <p:sp>
        <p:nvSpPr>
          <p:cNvPr id="5" name="TextBox 4"/>
          <p:cNvSpPr txBox="1"/>
          <p:nvPr/>
        </p:nvSpPr>
        <p:spPr>
          <a:xfrm>
            <a:off x="322118" y="866150"/>
            <a:ext cx="8593282" cy="483017"/>
          </a:xfrm>
          <a:prstGeom prst="rect">
            <a:avLst/>
          </a:prstGeom>
          <a:noFill/>
        </p:spPr>
        <p:txBody>
          <a:bodyPr wrap="square" rtlCol="0">
            <a:spAutoFit/>
          </a:bodyPr>
          <a:lstStyle/>
          <a:p>
            <a:pPr algn="just">
              <a:lnSpc>
                <a:spcPct val="115000"/>
              </a:lnSpc>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Sống</a:t>
            </a:r>
            <a:r>
              <a:rPr lang="en-US" sz="2400" dirty="0">
                <a:solidFill>
                  <a:srgbClr val="0000FF"/>
                </a:solidFill>
                <a:latin typeface="Times New Roman" panose="02020603050405020304" pitchFamily="18" charset="0"/>
                <a:cs typeface="Times New Roman" panose="02020603050405020304" pitchFamily="18" charset="0"/>
              </a:rPr>
              <a:t> ở </a:t>
            </a:r>
            <a:r>
              <a:rPr lang="en-US" sz="2400" dirty="0" err="1">
                <a:solidFill>
                  <a:srgbClr val="0000FF"/>
                </a:solidFill>
                <a:latin typeface="Times New Roman" panose="02020603050405020304" pitchFamily="18" charset="0"/>
                <a:cs typeface="Times New Roman" panose="02020603050405020304" pitchFamily="18" charset="0"/>
              </a:rPr>
              <a:t>nhiều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đặc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biệt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khí</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hậu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mẻ</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vùng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ôn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đới</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315084" y="2032754"/>
            <a:ext cx="8593282" cy="1332481"/>
          </a:xfrm>
          <a:prstGeom prst="rect">
            <a:avLst/>
          </a:prstGeom>
          <a:noFill/>
        </p:spPr>
        <p:txBody>
          <a:bodyPr wrap="square" rtlCol="0">
            <a:spAutoFit/>
          </a:bodyPr>
          <a:lstStyle/>
          <a:p>
            <a:pPr algn="just">
              <a:lnSpc>
                <a:spcPct val="115000"/>
              </a:lnSpc>
              <a:spcAft>
                <a:spcPts val="0"/>
              </a:spcAft>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 Cấu tạo: Có mạch dẫn, có thân, lá và rễ thật, có hạt, không có hoa (nón là CQSS).</a:t>
            </a:r>
          </a:p>
          <a:p>
            <a:pPr algn="just">
              <a:lnSpc>
                <a:spcPct val="115000"/>
              </a:lnSpc>
              <a:spcAft>
                <a:spcPts val="0"/>
              </a:spcAft>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Sinh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bằng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nằm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lộ</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noãn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hở</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ea typeface="Calibri"/>
              <a:cs typeface="Times New Roman" panose="02020603050405020304" pitchFamily="18" charset="0"/>
            </a:endParaRPr>
          </a:p>
        </p:txBody>
      </p:sp>
      <p:sp>
        <p:nvSpPr>
          <p:cNvPr id="7" name="TextBox 6"/>
          <p:cNvSpPr txBox="1"/>
          <p:nvPr/>
        </p:nvSpPr>
        <p:spPr>
          <a:xfrm>
            <a:off x="215598" y="4030826"/>
            <a:ext cx="5270962" cy="480901"/>
          </a:xfrm>
          <a:prstGeom prst="rect">
            <a:avLst/>
          </a:prstGeom>
          <a:noFill/>
        </p:spPr>
        <p:txBody>
          <a:bodyPr wrap="square" rtlCol="0">
            <a:spAutoFit/>
          </a:bodyPr>
          <a:lstStyle/>
          <a:p>
            <a:pPr algn="just">
              <a:lnSpc>
                <a:spcPct val="115000"/>
              </a:lnSpc>
              <a:spcAft>
                <a:spcPts val="0"/>
              </a:spcAft>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 Thông hai lá, trắc bách diệp,…</a:t>
            </a:r>
          </a:p>
        </p:txBody>
      </p:sp>
    </p:spTree>
    <p:extLst>
      <p:ext uri="{BB962C8B-B14F-4D97-AF65-F5344CB8AC3E}">
        <p14:creationId xmlns:p14="http://schemas.microsoft.com/office/powerpoint/2010/main" val="82391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854" y="914400"/>
            <a:ext cx="8305800" cy="3379387"/>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Nhóm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trần</a:t>
            </a:r>
            <a:r>
              <a:rPr lang="en-US" sz="2400" dirty="0">
                <a:solidFill>
                  <a:srgbClr val="0000FF"/>
                </a:solidFill>
                <a:latin typeface="Times New Roman" panose="02020603050405020304" pitchFamily="18" charset="0"/>
                <a:cs typeface="Times New Roman" panose="02020603050405020304" pitchFamily="18" charset="0"/>
              </a:rPr>
              <a:t>:</a:t>
            </a:r>
          </a:p>
          <a:p>
            <a:pPr algn="just">
              <a:lnSpc>
                <a:spcPct val="115000"/>
              </a:lnSpc>
              <a:spcAft>
                <a:spcPts val="0"/>
              </a:spcAft>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 Môi trường sống: Nhiều nơi (đặc biệt nơi có khí hậu mát mẻ, vùng ôn đới).</a:t>
            </a:r>
            <a:endParaRPr lang="en-US" sz="2400" dirty="0">
              <a:solidFill>
                <a:srgbClr val="0000FF"/>
              </a:solidFill>
              <a:latin typeface="Times New Roman" panose="02020603050405020304" pitchFamily="18" charset="0"/>
              <a:ea typeface="Calibri"/>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 Đặc điểm cấu tạo và sinh sản: </a:t>
            </a:r>
          </a:p>
          <a:p>
            <a:pPr algn="just">
              <a:lnSpc>
                <a:spcPct val="115000"/>
              </a:lnSpc>
              <a:spcAft>
                <a:spcPts val="0"/>
              </a:spcAft>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 Cấu tạo: Có mạch dẫn, có thân, lá và rễ thật, có hạt, không có hoa (nón là CQSS).</a:t>
            </a:r>
          </a:p>
          <a:p>
            <a:pPr algn="just">
              <a:lnSpc>
                <a:spcPct val="115000"/>
              </a:lnSpc>
              <a:spcAft>
                <a:spcPts val="0"/>
              </a:spcAft>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Sinh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bằng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nằm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lộ</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noãn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hở</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ea typeface="Calibri"/>
              <a:cs typeface="Times New Roman" panose="02020603050405020304" pitchFamily="18" charset="0"/>
            </a:endParaRPr>
          </a:p>
          <a:p>
            <a:pPr algn="just">
              <a:lnSpc>
                <a:spcPct val="115000"/>
              </a:lnSpc>
              <a:spcAft>
                <a:spcPts val="0"/>
              </a:spcAft>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 Đại diện: Thông hai lá, trắc bách diệp</a:t>
            </a:r>
            <a:r>
              <a:rPr lang="en-US" sz="2400" b="1" dirty="0">
                <a:solidFill>
                  <a:srgbClr val="0000FF"/>
                </a:solidFill>
                <a:latin typeface="Times New Roman" panose="02020603050405020304" pitchFamily="18" charset="0"/>
                <a:cs typeface="Times New Roman" panose="02020603050405020304" pitchFamily="18" charset="0"/>
              </a:rPr>
              <a:t>,…</a:t>
            </a:r>
          </a:p>
        </p:txBody>
      </p:sp>
      <p:sp>
        <p:nvSpPr>
          <p:cNvPr id="3" name="Text Box 6"/>
          <p:cNvSpPr txBox="1">
            <a:spLocks noChangeArrowheads="1"/>
          </p:cNvSpPr>
          <p:nvPr/>
        </p:nvSpPr>
        <p:spPr bwMode="auto">
          <a:xfrm>
            <a:off x="365758" y="321768"/>
            <a:ext cx="777242" cy="707886"/>
          </a:xfrm>
          <a:prstGeom prst="rect">
            <a:avLst/>
          </a:prstGeom>
          <a:noFill/>
          <a:ln w="9525">
            <a:noFill/>
            <a:miter lim="800000"/>
            <a:headEnd/>
            <a:tailEnd/>
          </a:ln>
          <a:effectLst/>
        </p:spPr>
        <p:txBody>
          <a:bodyPr wrap="square">
            <a:spAutoFit/>
          </a:bodyPr>
          <a:lstStyle/>
          <a:p>
            <a:pPr eaLnBrk="0" hangingPunct="0">
              <a:spcBef>
                <a:spcPct val="50000"/>
              </a:spcBef>
              <a:defRPr/>
            </a:pPr>
            <a:r>
              <a:rPr lang="en-US" sz="4000" b="1" dirty="0">
                <a:effectLst>
                  <a:outerShdw blurRad="38100" dist="38100" dir="2700000" algn="tl">
                    <a:srgbClr val="C0C0C0"/>
                  </a:outerShdw>
                </a:effectLst>
                <a:latin typeface="Times New Roman" pitchFamily="18" charset="0"/>
                <a:cs typeface="Times New Roman" pitchFamily="18" charset="0"/>
                <a:sym typeface="Wingdings" pitchFamily="2" charset="2"/>
              </a:rPr>
              <a:t></a:t>
            </a:r>
          </a:p>
        </p:txBody>
      </p:sp>
    </p:spTree>
    <p:extLst>
      <p:ext uri="{BB962C8B-B14F-4D97-AF65-F5344CB8AC3E}">
        <p14:creationId xmlns:p14="http://schemas.microsoft.com/office/powerpoint/2010/main" val="55430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ương hoa bưở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5257800" cy="37498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ồng nàn hương bưở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982" y="1288473"/>
            <a:ext cx="2876070" cy="225742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ợi ích vô tận với sức khỏe từ trái bưởi mùa th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934" y="3886199"/>
            <a:ext cx="2968336" cy="22985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7200" y="111314"/>
            <a:ext cx="8534400" cy="830997"/>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V. THỰC VẬT CÓ MẠCH DẪN, CÓ HẠT VÀ CÓ HOA</a:t>
            </a:r>
          </a:p>
          <a:p>
            <a:pPr algn="ctr"/>
            <a:r>
              <a:rPr lang="en-US" sz="2400" b="1" dirty="0">
                <a:solidFill>
                  <a:srgbClr val="0000FF"/>
                </a:solidFill>
                <a:latin typeface="Times New Roman" panose="02020603050405020304" pitchFamily="18" charset="0"/>
                <a:cs typeface="Times New Roman" panose="02020603050405020304" pitchFamily="18" charset="0"/>
              </a:rPr>
              <a:t> (HẠT KÍN)</a:t>
            </a:r>
          </a:p>
        </p:txBody>
      </p:sp>
      <p:sp>
        <p:nvSpPr>
          <p:cNvPr id="9" name="TextBox 8"/>
          <p:cNvSpPr txBox="1"/>
          <p:nvPr/>
        </p:nvSpPr>
        <p:spPr>
          <a:xfrm>
            <a:off x="685800" y="5331229"/>
            <a:ext cx="4343400" cy="954107"/>
          </a:xfrm>
          <a:prstGeom prst="rect">
            <a:avLst/>
          </a:prstGeom>
          <a:noFill/>
        </p:spPr>
        <p:txBody>
          <a:bodyPr wrap="square" rtlCol="0">
            <a:spAutoFit/>
          </a:bodyPr>
          <a:lstStyle/>
          <a:p>
            <a:pPr algn="ctr"/>
            <a:r>
              <a:rPr lang="en-US" sz="2800" b="1" dirty="0" err="1">
                <a:solidFill>
                  <a:srgbClr val="0000FF"/>
                </a:solidFill>
                <a:latin typeface="Times New Roman" panose="02020603050405020304" pitchFamily="18" charset="0"/>
                <a:cs typeface="Times New Roman" panose="02020603050405020304" pitchFamily="18" charset="0"/>
              </a:rPr>
              <a:t>Cây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bưởi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quả</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nằm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quả</a:t>
            </a:r>
            <a:r>
              <a:rPr lang="en-US" sz="28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4881257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Khám phá cách cây Giáng sinh thụ phấ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4648200" cy="31958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5171" y="4574749"/>
            <a:ext cx="4797829" cy="830997"/>
          </a:xfrm>
          <a:prstGeom prst="rect">
            <a:avLst/>
          </a:prstGeom>
          <a:noFill/>
        </p:spPr>
        <p:txBody>
          <a:bodyPr wrap="square" rtlCol="0">
            <a:sp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HẠT THÔNG</a:t>
            </a:r>
          </a:p>
          <a:p>
            <a:pPr algn="ctr"/>
            <a:r>
              <a:rPr lang="en-US" sz="2400" b="1" dirty="0">
                <a:solidFill>
                  <a:srgbClr val="0000FF"/>
                </a:solidFill>
                <a:latin typeface="Times New Roman" panose="02020603050405020304" pitchFamily="18" charset="0"/>
                <a:cs typeface="Times New Roman" panose="02020603050405020304" pitchFamily="18" charset="0"/>
              </a:rPr>
              <a:t>(nằm lộ trên các lá noãn hở)</a:t>
            </a:r>
          </a:p>
        </p:txBody>
      </p:sp>
      <p:pic>
        <p:nvPicPr>
          <p:cNvPr id="4" name="Picture 8" descr="Lợi ích vô tận với sức khỏe từ trái bưởi mùa t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143000"/>
            <a:ext cx="3733800" cy="31958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21135" y="4596917"/>
            <a:ext cx="3994265" cy="830997"/>
          </a:xfrm>
          <a:prstGeom prst="rect">
            <a:avLst/>
          </a:prstGeom>
          <a:noFill/>
        </p:spPr>
        <p:txBody>
          <a:bodyPr wrap="square" rtlCol="0">
            <a:sp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HẠT BƯỞI</a:t>
            </a:r>
          </a:p>
          <a:p>
            <a:pPr algn="ctr"/>
            <a:r>
              <a:rPr lang="en-US" sz="2400" b="1" dirty="0">
                <a:solidFill>
                  <a:srgbClr val="0000FF"/>
                </a:solidFill>
                <a:latin typeface="Times New Roman" panose="02020603050405020304" pitchFamily="18" charset="0"/>
                <a:cs typeface="Times New Roman" panose="02020603050405020304" pitchFamily="18" charset="0"/>
              </a:rPr>
              <a:t>(nằm trong quả)</a:t>
            </a:r>
          </a:p>
        </p:txBody>
      </p:sp>
      <p:sp>
        <p:nvSpPr>
          <p:cNvPr id="6" name="TextBox 5"/>
          <p:cNvSpPr txBox="1"/>
          <p:nvPr/>
        </p:nvSpPr>
        <p:spPr>
          <a:xfrm>
            <a:off x="155171" y="312493"/>
            <a:ext cx="4540135"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THỰC VẬT HẠT TRẦN</a:t>
            </a:r>
          </a:p>
        </p:txBody>
      </p:sp>
      <p:sp>
        <p:nvSpPr>
          <p:cNvPr id="7" name="TextBox 6"/>
          <p:cNvSpPr txBox="1"/>
          <p:nvPr/>
        </p:nvSpPr>
        <p:spPr>
          <a:xfrm>
            <a:off x="4724390" y="312492"/>
            <a:ext cx="4540135"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THỰC VẬT HẠT KÍN</a:t>
            </a:r>
          </a:p>
        </p:txBody>
      </p:sp>
    </p:spTree>
    <p:extLst>
      <p:ext uri="{BB962C8B-B14F-4D97-AF65-F5344CB8AC3E}">
        <p14:creationId xmlns:p14="http://schemas.microsoft.com/office/powerpoint/2010/main" val="2954892728"/>
      </p:ext>
    </p:extLst>
  </p:cSld>
  <p:clrMapOvr>
    <a:masterClrMapping/>
  </p:clrMapOvr>
  <p:transition spd="slow">
    <p:cover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3400" b="1" dirty="0">
                <a:solidFill>
                  <a:srgbClr val="0000FF"/>
                </a:solidFill>
                <a:latin typeface="Times New Roman" panose="02020603050405020304" pitchFamily="18" charset="0"/>
                <a:cs typeface="Times New Roman" panose="02020603050405020304" pitchFamily="18" charset="0"/>
              </a:rPr>
              <a:t>HỆ THỐNG MẠCH DẪN Ở GÂN LÁ CỦA CÂY HẠT KÍN</a:t>
            </a:r>
          </a:p>
        </p:txBody>
      </p:sp>
      <p:pic>
        <p:nvPicPr>
          <p:cNvPr id="15362" name="Picture 2" descr="Cấu trúc gân lá có thể giúp mở ra thời lượng pin lâu hơ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8325" y="2568076"/>
            <a:ext cx="5334000" cy="355711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ình ảnh miễn phí: mờ, Xem chi tiết, thông tin chi tiết, màu xanh lá cây,  nằm ngang, bạc Hà, Thiên nhiên, thảo mộc, cây, l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74" y="1471350"/>
            <a:ext cx="3200400" cy="2129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162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inh học 11 Bài 2: Vận chuyển các chất trong c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0544"/>
            <a:ext cx="7543800" cy="594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 y="5943600"/>
            <a:ext cx="9067800" cy="523220"/>
          </a:xfrm>
          <a:prstGeom prst="rect">
            <a:avLst/>
          </a:prstGeom>
          <a:noFill/>
        </p:spPr>
        <p:txBody>
          <a:bodyPr wrap="square" rtlCol="0">
            <a:spAutoFit/>
          </a:bodyPr>
          <a:lstStyle/>
          <a:p>
            <a:pPr algn="ctr"/>
            <a:r>
              <a:rPr lang="en-US" sz="2800" b="1" dirty="0">
                <a:solidFill>
                  <a:srgbClr val="0000FF"/>
                </a:solidFill>
                <a:latin typeface="Times New Roman" panose="02020603050405020304" pitchFamily="18" charset="0"/>
                <a:cs typeface="Times New Roman" panose="02020603050405020304" pitchFamily="18" charset="0"/>
              </a:rPr>
              <a:t>MẠCH DẪN HOÀN THIỆN Ở THỰC VẬT HẠT KÍN</a:t>
            </a:r>
          </a:p>
        </p:txBody>
      </p:sp>
    </p:spTree>
    <p:extLst>
      <p:ext uri="{BB962C8B-B14F-4D97-AF65-F5344CB8AC3E}">
        <p14:creationId xmlns:p14="http://schemas.microsoft.com/office/powerpoint/2010/main" val="37847189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527" y="297723"/>
            <a:ext cx="81534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 Môi trường sống của hạt kín?</a:t>
            </a:r>
          </a:p>
        </p:txBody>
      </p:sp>
      <p:sp>
        <p:nvSpPr>
          <p:cNvPr id="3" name="TextBox 2"/>
          <p:cNvSpPr txBox="1"/>
          <p:nvPr/>
        </p:nvSpPr>
        <p:spPr>
          <a:xfrm>
            <a:off x="235527" y="1425451"/>
            <a:ext cx="78486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 Đặc điểm cấu tạo và sinh sản của hạt kín?</a:t>
            </a:r>
          </a:p>
        </p:txBody>
      </p:sp>
      <p:sp>
        <p:nvSpPr>
          <p:cNvPr id="4" name="TextBox 3"/>
          <p:cNvSpPr txBox="1"/>
          <p:nvPr/>
        </p:nvSpPr>
        <p:spPr>
          <a:xfrm>
            <a:off x="394855" y="3423138"/>
            <a:ext cx="417714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 Đại diện?</a:t>
            </a:r>
          </a:p>
        </p:txBody>
      </p:sp>
      <p:sp>
        <p:nvSpPr>
          <p:cNvPr id="5" name="TextBox 4"/>
          <p:cNvSpPr txBox="1"/>
          <p:nvPr/>
        </p:nvSpPr>
        <p:spPr>
          <a:xfrm>
            <a:off x="339703" y="819597"/>
            <a:ext cx="8153400" cy="483017"/>
          </a:xfrm>
          <a:prstGeom prst="rect">
            <a:avLst/>
          </a:prstGeom>
          <a:noFill/>
        </p:spPr>
        <p:txBody>
          <a:bodyPr wrap="square" rtlCol="0">
            <a:spAutoFit/>
          </a:bodyPr>
          <a:lstStyle/>
          <a:p>
            <a:pPr algn="just">
              <a:lnSpc>
                <a:spcPct val="115000"/>
              </a:lnSpc>
              <a:tabLst>
                <a:tab pos="540385" algn="l"/>
              </a:tabLst>
            </a:pP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Sống</a:t>
            </a:r>
            <a:r>
              <a:rPr lang="en-US" sz="2400" b="1" dirty="0">
                <a:solidFill>
                  <a:srgbClr val="0000FF"/>
                </a:solidFill>
                <a:latin typeface="Times New Roman" panose="02020603050405020304" pitchFamily="18" charset="0"/>
                <a:cs typeface="Times New Roman" panose="02020603050405020304" pitchFamily="18" charset="0"/>
              </a:rPr>
              <a:t> ở </a:t>
            </a:r>
            <a:r>
              <a:rPr lang="en-US" sz="2400" b="1" dirty="0" err="1">
                <a:solidFill>
                  <a:srgbClr val="0000FF"/>
                </a:solidFill>
                <a:latin typeface="Times New Roman" panose="02020603050405020304" pitchFamily="18" charset="0"/>
                <a:cs typeface="Times New Roman" panose="02020603050405020304" pitchFamily="18" charset="0"/>
              </a:rPr>
              <a:t>nhiều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nhau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như</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dưới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nước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cạn</a:t>
            </a:r>
            <a:r>
              <a:rPr lang="en-US" sz="2400" b="1" dirty="0">
                <a:solidFill>
                  <a:srgbClr val="0000FF"/>
                </a:solidFill>
                <a:latin typeface="Times New Roman" panose="02020603050405020304" pitchFamily="18" charset="0"/>
                <a:cs typeface="Times New Roman" panose="02020603050405020304" pitchFamily="18" charset="0"/>
              </a:rPr>
              <a:t>.</a:t>
            </a:r>
            <a:endParaRPr lang="en-US" sz="2400" b="1" dirty="0">
              <a:solidFill>
                <a:srgbClr val="0000FF"/>
              </a:solidFill>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339703" y="2005580"/>
            <a:ext cx="7848600" cy="1366528"/>
          </a:xfrm>
          <a:prstGeom prst="rect">
            <a:avLst/>
          </a:prstGeom>
          <a:noFill/>
        </p:spPr>
        <p:txBody>
          <a:bodyPr wrap="square" rtlCol="0">
            <a:spAutoFit/>
          </a:bodyPr>
          <a:lstStyle/>
          <a:p>
            <a:pPr algn="just">
              <a:lnSpc>
                <a:spcPct val="115000"/>
              </a:lnSpc>
              <a:spcAft>
                <a:spcPts val="0"/>
              </a:spcAft>
              <a:tabLst>
                <a:tab pos="540385" algn="l"/>
              </a:tabLst>
            </a:pPr>
            <a:r>
              <a:rPr lang="en-US" sz="2400" b="1" dirty="0">
                <a:solidFill>
                  <a:srgbClr val="0000FF"/>
                </a:solidFill>
                <a:latin typeface="Times New Roman" panose="02020603050405020304" pitchFamily="18" charset="0"/>
                <a:cs typeface="Times New Roman" panose="02020603050405020304" pitchFamily="18" charset="0"/>
              </a:rPr>
              <a:t>+</a:t>
            </a:r>
            <a:r>
              <a:rPr lang="en-US" sz="2400" b="1" dirty="0" err="1">
                <a:solidFill>
                  <a:srgbClr val="0000FF"/>
                </a:solidFill>
                <a:latin typeface="Times New Roman" panose="02020603050405020304" pitchFamily="18" charset="0"/>
                <a:cs typeface="Times New Roman" panose="02020603050405020304" pitchFamily="18" charset="0"/>
              </a:rPr>
              <a:t>Cấu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tạo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mạch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dẫn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hạt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hoa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Hạt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được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bao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kín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quả</a:t>
            </a:r>
            <a:r>
              <a:rPr lang="en-US" sz="2400" b="1" dirty="0">
                <a:solidFill>
                  <a:srgbClr val="0000FF"/>
                </a:solidFill>
                <a:latin typeface="Times New Roman" panose="02020603050405020304" pitchFamily="18" charset="0"/>
                <a:cs typeface="Times New Roman" panose="02020603050405020304" pitchFamily="18" charset="0"/>
              </a:rPr>
              <a:t>.</a:t>
            </a:r>
          </a:p>
          <a:p>
            <a:pPr algn="just">
              <a:lnSpc>
                <a:spcPct val="115000"/>
              </a:lnSpc>
              <a:spcAft>
                <a:spcPts val="0"/>
              </a:spcAft>
              <a:tabLst>
                <a:tab pos="540385" algn="l"/>
              </a:tabLst>
            </a:pP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Sinh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sản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bằng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hạt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Hạt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nằm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quả</a:t>
            </a:r>
            <a:r>
              <a:rPr lang="en-US" sz="2400" b="1" dirty="0">
                <a:solidFill>
                  <a:srgbClr val="0000FF"/>
                </a:solidFill>
                <a:latin typeface="Times New Roman" panose="02020603050405020304" pitchFamily="18" charset="0"/>
                <a:cs typeface="Times New Roman" panose="02020603050405020304" pitchFamily="18" charset="0"/>
              </a:rPr>
              <a:t>).</a:t>
            </a:r>
            <a:endParaRPr lang="en-US" sz="2400" b="1" dirty="0">
              <a:solidFill>
                <a:srgbClr val="0000FF"/>
              </a:solidFill>
              <a:latin typeface="Times New Roman" panose="02020603050405020304" pitchFamily="18" charset="0"/>
              <a:ea typeface="Calibri"/>
              <a:cs typeface="Times New Roman" panose="02020603050405020304" pitchFamily="18" charset="0"/>
            </a:endParaRPr>
          </a:p>
        </p:txBody>
      </p:sp>
      <p:sp>
        <p:nvSpPr>
          <p:cNvPr id="7" name="TextBox 6"/>
          <p:cNvSpPr txBox="1"/>
          <p:nvPr/>
        </p:nvSpPr>
        <p:spPr>
          <a:xfrm>
            <a:off x="311568" y="3906525"/>
            <a:ext cx="6927273" cy="480901"/>
          </a:xfrm>
          <a:prstGeom prst="rect">
            <a:avLst/>
          </a:prstGeom>
          <a:noFill/>
        </p:spPr>
        <p:txBody>
          <a:bodyPr wrap="square" rtlCol="0">
            <a:spAutoFit/>
          </a:bodyPr>
          <a:lstStyle/>
          <a:p>
            <a:pPr algn="just">
              <a:lnSpc>
                <a:spcPct val="115000"/>
              </a:lnSpc>
              <a:tabLst>
                <a:tab pos="540385" algn="l"/>
              </a:tabLst>
            </a:pPr>
            <a:r>
              <a:rPr lang="en-US" sz="2400" b="1" dirty="0">
                <a:solidFill>
                  <a:srgbClr val="0000FF"/>
                </a:solidFill>
                <a:latin typeface="Times New Roman" panose="02020603050405020304" pitchFamily="18" charset="0"/>
                <a:cs typeface="Times New Roman" panose="02020603050405020304" pitchFamily="18" charset="0"/>
              </a:rPr>
              <a:t>+ Cây hoa hồng, cây phượng, cây nhãn…</a:t>
            </a:r>
            <a:endParaRPr lang="en-US" sz="2400" b="1" dirty="0">
              <a:solidFill>
                <a:srgbClr val="0000FF"/>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335361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029654"/>
            <a:ext cx="8991600" cy="2976008"/>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 Nhóm hạt kín:</a:t>
            </a:r>
          </a:p>
          <a:p>
            <a:pPr algn="just">
              <a:lnSpc>
                <a:spcPct val="115000"/>
              </a:lnSpc>
              <a:spcAft>
                <a:spcPts val="0"/>
              </a:spcAft>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 Môi trường sống: Nhiều nơi khác nhau</a:t>
            </a:r>
          </a:p>
          <a:p>
            <a:pPr algn="just">
              <a:lnSpc>
                <a:spcPct val="115000"/>
              </a:lnSpc>
              <a:spcAft>
                <a:spcPts val="0"/>
              </a:spcAft>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 Đặc điểm cấu tạo và sinh sản: </a:t>
            </a:r>
          </a:p>
          <a:p>
            <a:pPr algn="just">
              <a:lnSpc>
                <a:spcPct val="115000"/>
              </a:lnSpc>
              <a:spcAft>
                <a:spcPts val="0"/>
              </a:spcAft>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 Cấu tạo: Có  mạch dẫn, có hạt, có hoa. Có rễ, thân, lá hoàn chỉnh và đa dạng. Hạt được bao kín trong quả.</a:t>
            </a:r>
          </a:p>
          <a:p>
            <a:pPr algn="just">
              <a:lnSpc>
                <a:spcPct val="115000"/>
              </a:lnSpc>
              <a:spcAft>
                <a:spcPts val="0"/>
              </a:spcAft>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Sinh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bằng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nằm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quả</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ea typeface="Calibri"/>
              <a:cs typeface="Times New Roman" panose="02020603050405020304" pitchFamily="18" charset="0"/>
            </a:endParaRPr>
          </a:p>
          <a:p>
            <a:pPr algn="just">
              <a:lnSpc>
                <a:spcPct val="115000"/>
              </a:lnSpc>
              <a:tabLst>
                <a:tab pos="540385" algn="l"/>
              </a:tabLst>
            </a:pPr>
            <a:r>
              <a:rPr lang="en-US" sz="2400" dirty="0">
                <a:solidFill>
                  <a:srgbClr val="0000FF"/>
                </a:solidFill>
                <a:latin typeface="Times New Roman" panose="02020603050405020304" pitchFamily="18" charset="0"/>
                <a:cs typeface="Times New Roman" panose="02020603050405020304" pitchFamily="18" charset="0"/>
              </a:rPr>
              <a:t>- Đại diện: +Cây hoa hồng, cây phượng, cây nhãn…</a:t>
            </a:r>
            <a:endParaRPr lang="en-US" sz="2400" dirty="0">
              <a:solidFill>
                <a:srgbClr val="0000FF"/>
              </a:solidFill>
              <a:latin typeface="Times New Roman" panose="02020603050405020304" pitchFamily="18" charset="0"/>
              <a:ea typeface="Calibri"/>
              <a:cs typeface="Times New Roman" panose="02020603050405020304" pitchFamily="18" charset="0"/>
            </a:endParaRPr>
          </a:p>
        </p:txBody>
      </p:sp>
      <p:sp>
        <p:nvSpPr>
          <p:cNvPr id="3" name="Text Box 6"/>
          <p:cNvSpPr txBox="1">
            <a:spLocks noChangeArrowheads="1"/>
          </p:cNvSpPr>
          <p:nvPr/>
        </p:nvSpPr>
        <p:spPr bwMode="auto">
          <a:xfrm>
            <a:off x="365758" y="321768"/>
            <a:ext cx="777242" cy="707886"/>
          </a:xfrm>
          <a:prstGeom prst="rect">
            <a:avLst/>
          </a:prstGeom>
          <a:noFill/>
          <a:ln w="9525">
            <a:noFill/>
            <a:miter lim="800000"/>
            <a:headEnd/>
            <a:tailEnd/>
          </a:ln>
          <a:effectLst/>
        </p:spPr>
        <p:txBody>
          <a:bodyPr wrap="square">
            <a:spAutoFit/>
          </a:bodyPr>
          <a:lstStyle/>
          <a:p>
            <a:pPr eaLnBrk="0" hangingPunct="0">
              <a:spcBef>
                <a:spcPct val="50000"/>
              </a:spcBef>
              <a:defRPr/>
            </a:pPr>
            <a:r>
              <a:rPr lang="en-US" sz="4000" b="1" dirty="0">
                <a:effectLst>
                  <a:outerShdw blurRad="38100" dist="38100" dir="2700000" algn="tl">
                    <a:srgbClr val="C0C0C0"/>
                  </a:outerShdw>
                </a:effectLst>
                <a:latin typeface="Times New Roman" pitchFamily="18" charset="0"/>
                <a:cs typeface="Times New Roman" pitchFamily="18" charset="0"/>
                <a:sym typeface="Wingdings" pitchFamily="2" charset="2"/>
              </a:rPr>
              <a:t></a:t>
            </a:r>
          </a:p>
        </p:txBody>
      </p:sp>
    </p:spTree>
    <p:extLst>
      <p:ext uri="{BB962C8B-B14F-4D97-AF65-F5344CB8AC3E}">
        <p14:creationId xmlns:p14="http://schemas.microsoft.com/office/powerpoint/2010/main" val="110563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ây rau bợ xuất hiện rất nhiều ở nước 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1" y="224970"/>
            <a:ext cx="3810000" cy="274796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ình ảnh cây Guột cứ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71" y="3379372"/>
            <a:ext cx="3810000" cy="28588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7657" y="2949488"/>
            <a:ext cx="2286000" cy="461665"/>
          </a:xfrm>
          <a:prstGeom prst="rect">
            <a:avLst/>
          </a:prstGeom>
          <a:noFill/>
        </p:spPr>
        <p:txBody>
          <a:bodyPr wrap="square" rtlCol="0">
            <a:sp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Rau bợ</a:t>
            </a:r>
          </a:p>
        </p:txBody>
      </p:sp>
      <p:sp>
        <p:nvSpPr>
          <p:cNvPr id="10" name="TextBox 9"/>
          <p:cNvSpPr txBox="1"/>
          <p:nvPr/>
        </p:nvSpPr>
        <p:spPr>
          <a:xfrm>
            <a:off x="1507671" y="6299801"/>
            <a:ext cx="1143000" cy="461665"/>
          </a:xfrm>
          <a:prstGeom prst="rect">
            <a:avLst/>
          </a:prstGeom>
          <a:noFill/>
        </p:spPr>
        <p:txBody>
          <a:bodyPr wrap="square" rtlCol="0">
            <a:spAutoFit/>
          </a:bodyPr>
          <a:lstStyle/>
          <a:p>
            <a:pPr algn="ctr"/>
            <a:r>
              <a:rPr lang="en-US" sz="2400" b="1" dirty="0" err="1">
                <a:solidFill>
                  <a:srgbClr val="0000FF"/>
                </a:solidFill>
                <a:latin typeface="Times New Roman" panose="02020603050405020304" pitchFamily="18" charset="0"/>
                <a:cs typeface="Times New Roman" panose="02020603050405020304" pitchFamily="18" charset="0"/>
              </a:rPr>
              <a:t>Guột</a:t>
            </a:r>
            <a:endParaRPr lang="en-US" sz="2400" b="1" dirty="0">
              <a:solidFill>
                <a:srgbClr val="0000FF"/>
              </a:solidFill>
              <a:latin typeface="Times New Roman" panose="02020603050405020304" pitchFamily="18" charset="0"/>
              <a:cs typeface="Times New Roman" panose="02020603050405020304" pitchFamily="18" charset="0"/>
            </a:endParaRPr>
          </a:p>
        </p:txBody>
      </p:sp>
      <p:pic>
        <p:nvPicPr>
          <p:cNvPr id="10246" name="Picture 6" descr="Cây lông cu 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89856"/>
            <a:ext cx="4724400" cy="47244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105400" y="5214257"/>
            <a:ext cx="2743200" cy="523220"/>
          </a:xfrm>
          <a:prstGeom prst="rect">
            <a:avLst/>
          </a:prstGeom>
          <a:noFill/>
        </p:spPr>
        <p:txBody>
          <a:bodyPr wrap="square" rtlCol="0">
            <a:spAutoFit/>
          </a:bodyPr>
          <a:lstStyle/>
          <a:p>
            <a:pPr algn="ctr"/>
            <a:r>
              <a:rPr lang="en-US" sz="2800" b="1" dirty="0">
                <a:solidFill>
                  <a:srgbClr val="0000FF"/>
                </a:solidFill>
                <a:latin typeface="Times New Roman" panose="02020603050405020304" pitchFamily="18" charset="0"/>
                <a:cs typeface="Times New Roman" panose="02020603050405020304" pitchFamily="18" charset="0"/>
              </a:rPr>
              <a:t>Cây lông cu li</a:t>
            </a:r>
          </a:p>
        </p:txBody>
      </p:sp>
      <p:sp>
        <p:nvSpPr>
          <p:cNvPr id="9" name="TextBox 8"/>
          <p:cNvSpPr txBox="1"/>
          <p:nvPr/>
        </p:nvSpPr>
        <p:spPr>
          <a:xfrm>
            <a:off x="4526296" y="5945859"/>
            <a:ext cx="4008104"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HỌ DƯƠNG XỈ</a:t>
            </a:r>
          </a:p>
        </p:txBody>
      </p:sp>
    </p:spTree>
    <p:extLst>
      <p:ext uri="{BB962C8B-B14F-4D97-AF65-F5344CB8AC3E}">
        <p14:creationId xmlns:p14="http://schemas.microsoft.com/office/powerpoint/2010/main" val="9629592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Cây dương xỉ thân gỗ - Cây dương xỉ cổ đại khổng lồ đủ kích c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Cây dương xỉ thân gỗ - Cây dương xỉ cổ đại khổng lồ đủ kích cỡ"/>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3" name="Picture 5" descr="E:\Chu nhiem\6A11 năm 20192020\Bài tập nghỉ phòng dịch\Khu rung quyet co dai.jpg"/>
          <p:cNvPicPr>
            <a:picLocks noChangeAspect="1" noChangeArrowheads="1"/>
          </p:cNvPicPr>
          <p:nvPr/>
        </p:nvPicPr>
        <p:blipFill rotWithShape="1">
          <a:blip r:embed="rId2">
            <a:extLst>
              <a:ext uri="{28A0092B-C50C-407E-A947-70E740481C1C}">
                <a14:useLocalDpi xmlns:a14="http://schemas.microsoft.com/office/drawing/2010/main" val="0"/>
              </a:ext>
            </a:extLst>
          </a:blip>
          <a:srcRect b="6668"/>
          <a:stretch/>
        </p:blipFill>
        <p:spPr bwMode="auto">
          <a:xfrm>
            <a:off x="460375" y="287800"/>
            <a:ext cx="8378825" cy="5817524"/>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Than đá được dùng để làm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633" y="160338"/>
            <a:ext cx="3874293" cy="25828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52160" y="6105324"/>
            <a:ext cx="6990946" cy="461665"/>
          </a:xfrm>
          <a:prstGeom prst="rect">
            <a:avLst/>
          </a:prstGeom>
          <a:noFill/>
        </p:spPr>
        <p:txBody>
          <a:bodyPr wrap="square" rtlCol="0">
            <a:sp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KHU RỪNG QUYẾT CỔ ĐẠI VÀ THAN ĐÁ</a:t>
            </a:r>
          </a:p>
        </p:txBody>
      </p:sp>
    </p:spTree>
    <p:extLst>
      <p:ext uri="{BB962C8B-B14F-4D97-AF65-F5344CB8AC3E}">
        <p14:creationId xmlns:p14="http://schemas.microsoft.com/office/powerpoint/2010/main" val="23371527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24699"/>
            <a:ext cx="8229600" cy="1000363"/>
          </a:xfrm>
        </p:spPr>
        <p:txBody>
          <a:bodyPr/>
          <a:lstStyle/>
          <a:p>
            <a:r>
              <a:rPr lang="en-US" b="1" dirty="0">
                <a:solidFill>
                  <a:srgbClr val="0000FF"/>
                </a:solidFill>
                <a:latin typeface="Times New Roman" panose="02020603050405020304" pitchFamily="18" charset="0"/>
                <a:cs typeface="Times New Roman" panose="02020603050405020304" pitchFamily="18" charset="0"/>
              </a:rPr>
              <a:t>PHẦN 3. VẬT SỐNG</a:t>
            </a:r>
            <a:endParaRPr lang="en-US" b="1" dirty="0">
              <a:latin typeface="Times New Roman" panose="02020603050405020304" pitchFamily="18" charset="0"/>
              <a:cs typeface="Times New Roman" panose="02020603050405020304" pitchFamily="18" charset="0"/>
            </a:endParaRPr>
          </a:p>
        </p:txBody>
      </p:sp>
      <p:pic>
        <p:nvPicPr>
          <p:cNvPr id="1026" name="Picture 2" descr="Thực vật có thể giao tiếp với nhau - Hội làm vườn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352800"/>
            <a:ext cx="5867400" cy="28956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a:extLst>
              <a:ext uri="{FF2B5EF4-FFF2-40B4-BE49-F238E27FC236}">
                <a16:creationId xmlns:a16="http://schemas.microsoft.com/office/drawing/2014/main" id="{947FABE1-3856-49BF-BB5B-B22C4FBC5210}"/>
              </a:ext>
            </a:extLst>
          </p:cNvPr>
          <p:cNvSpPr txBox="1">
            <a:spLocks/>
          </p:cNvSpPr>
          <p:nvPr/>
        </p:nvSpPr>
        <p:spPr>
          <a:xfrm>
            <a:off x="304800" y="1515692"/>
            <a:ext cx="8229600" cy="1470025"/>
          </a:xfrm>
          <a:prstGeom prst="rect">
            <a:avLst/>
          </a:prstGeom>
        </p:spPr>
        <p:txBody>
          <a:bodyPr bIns="91440" anchor="ctr" anchorCtr="0">
            <a:normAutofit/>
          </a:bodyPr>
          <a:lstStyle>
            <a:lvl1pPr algn="ctr" rtl="0" eaLnBrk="1" latinLnBrk="0" hangingPunct="1">
              <a:spcBef>
                <a:spcPct val="0"/>
              </a:spcBef>
              <a:buNone/>
              <a:defRPr kumimoji="0" lang="en-US" sz="4000" kern="1200" dirty="0">
                <a:solidFill>
                  <a:srgbClr val="FFFFFF"/>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Tiết 28,29,30,31.</a:t>
            </a:r>
            <a:br>
              <a:rPr lang="vi-VN" b="1" dirty="0">
                <a:latin typeface="Times New Roman" panose="02020603050405020304" pitchFamily="18" charset="0"/>
                <a:cs typeface="Times New Roman" panose="02020603050405020304" pitchFamily="18" charset="0"/>
              </a:rPr>
            </a:br>
            <a:r>
              <a:rPr lang="vi-VN" b="1" dirty="0">
                <a:latin typeface="Times New Roman" panose="02020603050405020304" pitchFamily="18" charset="0"/>
                <a:cs typeface="Times New Roman" panose="02020603050405020304" pitchFamily="18" charset="0"/>
              </a:rPr>
              <a:t>BÀI 19. ĐA DẠNG THỰC VẬT</a:t>
            </a:r>
          </a:p>
        </p:txBody>
      </p:sp>
    </p:spTree>
    <p:extLst>
      <p:ext uri="{BB962C8B-B14F-4D97-AF65-F5344CB8AC3E}">
        <p14:creationId xmlns:p14="http://schemas.microsoft.com/office/powerpoint/2010/main" val="4086928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s://photo-2-baomoi.zadn.vn/w700_r1/2017_04_03_180_21920380/dd57a6a263e28abcd3f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photo-2-baomoi.zadn.vn/w700_r1/2017_04_03_180_21920380/8886eb732e33c76d9e2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1" name="Picture 5" descr="C:\Users\LaptopKT\Desktop\Cây pơ m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61" y="775399"/>
            <a:ext cx="3993243" cy="53224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1889" y="6101451"/>
            <a:ext cx="3121025" cy="461665"/>
          </a:xfrm>
          <a:prstGeom prst="rect">
            <a:avLst/>
          </a:prstGeom>
          <a:noFill/>
        </p:spPr>
        <p:txBody>
          <a:bodyPr wrap="square" rtlCol="0">
            <a:sp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CÂY </a:t>
            </a:r>
            <a:r>
              <a:rPr lang="en-US" sz="2400" b="1" dirty="0" err="1">
                <a:solidFill>
                  <a:srgbClr val="0000FF"/>
                </a:solidFill>
                <a:latin typeface="Times New Roman" panose="02020603050405020304" pitchFamily="18" charset="0"/>
                <a:cs typeface="Times New Roman" panose="02020603050405020304" pitchFamily="18" charset="0"/>
              </a:rPr>
              <a:t>PƠMU</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7" name="AutoShape 7" descr="cây hoàng đà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4" name="Picture 8" descr="C:\Users\LaptopKT\Desktop\hoang-d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057" y="1524000"/>
            <a:ext cx="4648200" cy="33081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727575" y="5276939"/>
            <a:ext cx="3657600" cy="461665"/>
          </a:xfrm>
          <a:prstGeom prst="rect">
            <a:avLst/>
          </a:prstGeom>
          <a:noFill/>
        </p:spPr>
        <p:txBody>
          <a:bodyPr wrap="square" rtlCol="0">
            <a:sp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CÂY HOÀNG ĐÀN</a:t>
            </a:r>
          </a:p>
        </p:txBody>
      </p:sp>
      <p:sp>
        <p:nvSpPr>
          <p:cNvPr id="9" name="AutoShape 10" descr="Cây gỗ kim giao là gì? Đặc điểm, Ứng dụng như thế nào? - XHome Compan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Cây Kim Giao - cây bóng mát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itle 1"/>
          <p:cNvSpPr>
            <a:spLocks noGrp="1"/>
          </p:cNvSpPr>
          <p:nvPr>
            <p:ph type="title"/>
          </p:nvPr>
        </p:nvSpPr>
        <p:spPr>
          <a:xfrm>
            <a:off x="612775" y="107157"/>
            <a:ext cx="8229600" cy="510380"/>
          </a:xfrm>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MỘT SỐ CÂY HẠT TRẦN</a:t>
            </a:r>
          </a:p>
        </p:txBody>
      </p:sp>
    </p:spTree>
    <p:extLst>
      <p:ext uri="{BB962C8B-B14F-4D97-AF65-F5344CB8AC3E}">
        <p14:creationId xmlns:p14="http://schemas.microsoft.com/office/powerpoint/2010/main" val="1330531835"/>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LaptopKT\Desktop\cay-kim-giao-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758838"/>
            <a:ext cx="4495800" cy="5461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6279176"/>
            <a:ext cx="3657600" cy="461665"/>
          </a:xfrm>
          <a:prstGeom prst="rect">
            <a:avLst/>
          </a:prstGeom>
          <a:noFill/>
        </p:spPr>
        <p:txBody>
          <a:bodyPr wrap="square" rtlCol="0">
            <a:sp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CÂY KIM GIAO</a:t>
            </a:r>
          </a:p>
        </p:txBody>
      </p:sp>
      <p:sp>
        <p:nvSpPr>
          <p:cNvPr id="4" name="AutoShape 5" descr="Giải mã tinh dầu thông có tác dụng gì và lợi ích của nó trong cuộc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7" descr="tinh-dau-tho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4961208" y="6219838"/>
            <a:ext cx="3657600" cy="461665"/>
          </a:xfrm>
          <a:prstGeom prst="rect">
            <a:avLst/>
          </a:prstGeom>
          <a:noFill/>
        </p:spPr>
        <p:txBody>
          <a:bodyPr wrap="square" rtlCol="0">
            <a:sp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CÂY TRẮC BÁCH DIỆP</a:t>
            </a:r>
          </a:p>
        </p:txBody>
      </p:sp>
      <p:pic>
        <p:nvPicPr>
          <p:cNvPr id="9" name="Picture 13" descr="C:\Users\LaptopKT\Desktop\cay-trac-bach-diep-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758838"/>
            <a:ext cx="3965575" cy="5461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612775" y="107157"/>
            <a:ext cx="8229600" cy="510380"/>
          </a:xfrm>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MỘT SỐ CÂY HẠT TRẦN</a:t>
            </a:r>
          </a:p>
        </p:txBody>
      </p:sp>
    </p:spTree>
    <p:extLst>
      <p:ext uri="{BB962C8B-B14F-4D97-AF65-F5344CB8AC3E}">
        <p14:creationId xmlns:p14="http://schemas.microsoft.com/office/powerpoint/2010/main" val="3439433657"/>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anvuondocdao.com/wp-content/uploads/2019/01/C%C3%A2y-v%E1%BA%A1n-tu%E1%BA%BF4-816x5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ây vạn tuế"/>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Vạn tuế - Anh Thư - Sinh Vật Cản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5" name="Picture 7" descr="C:\Users\LaptopKT\Desktop\vạn tuế.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393088"/>
            <a:ext cx="3806825" cy="62404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43200" y="6278691"/>
            <a:ext cx="3657600" cy="461665"/>
          </a:xfrm>
          <a:prstGeom prst="rect">
            <a:avLst/>
          </a:prstGeom>
          <a:noFill/>
        </p:spPr>
        <p:txBody>
          <a:bodyPr wrap="square" rtlCol="0">
            <a:sp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CÂY VẠN TUẾ</a:t>
            </a:r>
          </a:p>
        </p:txBody>
      </p:sp>
      <p:sp>
        <p:nvSpPr>
          <p:cNvPr id="7" name="AutoShape 9" descr="Vạn Tuế - cây công trình"/>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8" name="Picture 10" descr="C:\Users\LaptopKT\Desktop\hoa cây vạn tuế đự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7681"/>
            <a:ext cx="4366028" cy="2444976"/>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2" descr="cay-trac-bach-diep-3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5" descr="https://lh5.googleusercontent.com/-hTI3dOoeRmg/U0e1lH9J4DI/AAAAAAAABXQ/JNwTKRzydwE/s400/hoa%2Bc%25C3%25A2y%2BV%25E1%25BA%25A1n%2Btu%25E1%25BA%25BF%2Bc%25C3%25A1i.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304" name="Picture 16" descr="C:\Users\LaptopKT\Desktop\hoa cây Vạn tuế cá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2819399"/>
            <a:ext cx="4340628" cy="332503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438208" y="160336"/>
            <a:ext cx="3465513" cy="712392"/>
          </a:xfrm>
        </p:spPr>
        <p:txBody>
          <a:bodyPr>
            <a:noAutofit/>
          </a:bodyPr>
          <a:lstStyle/>
          <a:p>
            <a:r>
              <a:rPr lang="en-US" sz="2400" b="1" dirty="0">
                <a:solidFill>
                  <a:srgbClr val="0000FF"/>
                </a:solidFill>
                <a:latin typeface="Times New Roman" panose="02020603050405020304" pitchFamily="18" charset="0"/>
                <a:ea typeface="+mn-ea"/>
                <a:cs typeface="Times New Roman" panose="02020603050405020304" pitchFamily="18" charset="0"/>
              </a:rPr>
              <a:t>MỘT SỐ CÂY HẠT TRẦN</a:t>
            </a:r>
          </a:p>
        </p:txBody>
      </p:sp>
    </p:spTree>
    <p:extLst>
      <p:ext uri="{BB962C8B-B14F-4D97-AF65-F5344CB8AC3E}">
        <p14:creationId xmlns:p14="http://schemas.microsoft.com/office/powerpoint/2010/main" val="3696101041"/>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57" y="152400"/>
            <a:ext cx="8229600" cy="715962"/>
          </a:xfrm>
        </p:spPr>
        <p:txBody>
          <a:bodyPr>
            <a:normAutofit/>
          </a:bodyPr>
          <a:lstStyle/>
          <a:p>
            <a:r>
              <a:rPr lang="en-US" sz="2400" b="1" dirty="0">
                <a:solidFill>
                  <a:srgbClr val="0000FF"/>
                </a:solidFill>
                <a:latin typeface="Times New Roman" panose="02020603050405020304" pitchFamily="18" charset="0"/>
                <a:ea typeface="+mn-ea"/>
                <a:cs typeface="Times New Roman" panose="02020603050405020304" pitchFamily="18" charset="0"/>
              </a:rPr>
              <a:t>CÂY HẠT KÍN</a:t>
            </a:r>
          </a:p>
        </p:txBody>
      </p:sp>
      <p:pic>
        <p:nvPicPr>
          <p:cNvPr id="7170" name="Picture 2" descr="Bài 12: Trang trí nhà ở bằng cây cảnh và hoa | Học trực tuyế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68362"/>
            <a:ext cx="8458200" cy="575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161787"/>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02275"/>
            <a:ext cx="8229600" cy="411162"/>
          </a:xfrm>
        </p:spPr>
        <p:txBody>
          <a:bodyPr>
            <a:noAutofit/>
          </a:bodyPr>
          <a:lstStyle/>
          <a:p>
            <a:r>
              <a:rPr lang="en-US" sz="2400" b="1" dirty="0">
                <a:solidFill>
                  <a:srgbClr val="0000FF"/>
                </a:solidFill>
                <a:latin typeface="Times New Roman" panose="02020603050405020304" pitchFamily="18" charset="0"/>
                <a:ea typeface="+mn-ea"/>
                <a:cs typeface="Times New Roman" panose="02020603050405020304" pitchFamily="18" charset="0"/>
              </a:rPr>
              <a:t>MỘT</a:t>
            </a:r>
            <a:r>
              <a:rPr lang="en-US" sz="3600" b="1" dirty="0">
                <a:solidFill>
                  <a:srgbClr val="FF0000"/>
                </a:solidFill>
                <a:latin typeface="Arial" panose="020B0604020202020204" pitchFamily="34" charset="0"/>
                <a:cs typeface="Arial" panose="020B0604020202020204" pitchFamily="34" charset="0"/>
              </a:rPr>
              <a:t> </a:t>
            </a:r>
            <a:r>
              <a:rPr lang="en-US" sz="2400" b="1" dirty="0">
                <a:solidFill>
                  <a:srgbClr val="0000FF"/>
                </a:solidFill>
                <a:latin typeface="Times New Roman" panose="02020603050405020304" pitchFamily="18" charset="0"/>
                <a:ea typeface="+mn-ea"/>
                <a:cs typeface="Times New Roman" panose="02020603050405020304" pitchFamily="18" charset="0"/>
              </a:rPr>
              <a:t>SỐ CÂY HẠT KÍN</a:t>
            </a:r>
          </a:p>
        </p:txBody>
      </p:sp>
      <p:pic>
        <p:nvPicPr>
          <p:cNvPr id="5122" name="Picture 2" descr="http://hoisvcvn.org.vn/Uploads/images/Cay_Baobap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02" y="924100"/>
            <a:ext cx="4496515" cy="30000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èo tấm (bèo cám) | Cây cảnh - Hoa cảnh - Bonsai - Hòn non bộ - Sân vườn  tiểu cảnh - Blog Cây cảnh .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617" y="3534520"/>
            <a:ext cx="4067175" cy="28853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4234782"/>
            <a:ext cx="3657600" cy="461665"/>
          </a:xfrm>
          <a:prstGeom prst="rect">
            <a:avLst/>
          </a:prstGeom>
          <a:noFill/>
        </p:spPr>
        <p:txBody>
          <a:bodyPr wrap="square" rtlCol="0">
            <a:sp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CÂY BAO </a:t>
            </a:r>
            <a:r>
              <a:rPr lang="en-US" sz="2400" b="1" dirty="0" err="1">
                <a:solidFill>
                  <a:srgbClr val="0000FF"/>
                </a:solidFill>
                <a:latin typeface="Times New Roman" panose="02020603050405020304" pitchFamily="18" charset="0"/>
                <a:cs typeface="Times New Roman" panose="02020603050405020304" pitchFamily="18" charset="0"/>
              </a:rPr>
              <a:t>BÁP</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996404" y="2766750"/>
            <a:ext cx="3657600" cy="461665"/>
          </a:xfrm>
          <a:prstGeom prst="rect">
            <a:avLst/>
          </a:prstGeom>
          <a:noFill/>
        </p:spPr>
        <p:txBody>
          <a:bodyPr wrap="square" rtlCol="0">
            <a:sp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CÂY BÈO TẤM</a:t>
            </a:r>
          </a:p>
        </p:txBody>
      </p:sp>
    </p:spTree>
    <p:extLst>
      <p:ext uri="{BB962C8B-B14F-4D97-AF65-F5344CB8AC3E}">
        <p14:creationId xmlns:p14="http://schemas.microsoft.com/office/powerpoint/2010/main" val="341348074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75401105"/>
              </p:ext>
            </p:extLst>
          </p:nvPr>
        </p:nvGraphicFramePr>
        <p:xfrm>
          <a:off x="228600" y="719558"/>
          <a:ext cx="8763000" cy="5706092"/>
        </p:xfrm>
        <a:graphic>
          <a:graphicData uri="http://schemas.openxmlformats.org/drawingml/2006/table">
            <a:tbl>
              <a:tblPr firstRow="1" firstCol="1" bandRow="1">
                <a:tableStyleId>{5940675A-B579-460E-94D1-54222C63F5DA}</a:tableStyleId>
              </a:tblPr>
              <a:tblGrid>
                <a:gridCol w="1473425">
                  <a:extLst>
                    <a:ext uri="{9D8B030D-6E8A-4147-A177-3AD203B41FA5}">
                      <a16:colId xmlns:a16="http://schemas.microsoft.com/office/drawing/2014/main" val="20000"/>
                    </a:ext>
                  </a:extLst>
                </a:gridCol>
                <a:gridCol w="1803175">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tblGrid>
              <a:tr h="265409">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Nội dung</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Rêu</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Dương xỉ</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Hạt trần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Hạt kín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extLst>
                  <a:ext uri="{0D108BD9-81ED-4DB2-BD59-A6C34878D82A}">
                    <a16:rowId xmlns:a16="http://schemas.microsoft.com/office/drawing/2014/main" val="10000"/>
                  </a:ext>
                </a:extLst>
              </a:tr>
              <a:tr h="1054463">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Môi trường sống</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Nơi ẩm ướt, thường mọc thành từng đám</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Ưa ẩm, râm mát.</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kern="1200">
                          <a:solidFill>
                            <a:srgbClr val="0000FF"/>
                          </a:solidFill>
                          <a:effectLst/>
                          <a:latin typeface="Arial" panose="020B0604020202020204" pitchFamily="34" charset="0"/>
                          <a:ea typeface="+mn-ea"/>
                          <a:cs typeface="Arial" panose="020B0604020202020204" pitchFamily="34" charset="0"/>
                        </a:rPr>
                        <a:t>Nhiều nơi (đặc</a:t>
                      </a:r>
                      <a:r>
                        <a:rPr lang="en-US" sz="1800" b="1" kern="1200" baseline="0">
                          <a:solidFill>
                            <a:srgbClr val="0000FF"/>
                          </a:solidFill>
                          <a:effectLst/>
                          <a:latin typeface="Arial" panose="020B0604020202020204" pitchFamily="34" charset="0"/>
                          <a:ea typeface="+mn-ea"/>
                          <a:cs typeface="Arial" panose="020B0604020202020204" pitchFamily="34" charset="0"/>
                        </a:rPr>
                        <a:t> biệt</a:t>
                      </a:r>
                      <a:r>
                        <a:rPr lang="en-US" sz="1800" b="1" kern="1200">
                          <a:solidFill>
                            <a:srgbClr val="0000FF"/>
                          </a:solidFill>
                          <a:effectLst/>
                          <a:latin typeface="Arial" panose="020B0604020202020204" pitchFamily="34" charset="0"/>
                          <a:ea typeface="+mn-ea"/>
                          <a:cs typeface="Arial" panose="020B0604020202020204" pitchFamily="34" charset="0"/>
                        </a:rPr>
                        <a:t> nơi có khí hậu mát mẻ, vùng ôn đới).</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Nhiều nơi.</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extLst>
                  <a:ext uri="{0D108BD9-81ED-4DB2-BD59-A6C34878D82A}">
                    <a16:rowId xmlns:a16="http://schemas.microsoft.com/office/drawing/2014/main" val="10001"/>
                  </a:ext>
                </a:extLst>
              </a:tr>
              <a:tr h="2899770">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Đặc điểm cấu tạo và sinh sản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dirty="0" err="1">
                          <a:solidFill>
                            <a:srgbClr val="0000FF"/>
                          </a:solidFill>
                          <a:effectLst/>
                          <a:latin typeface="Arial" panose="020B0604020202020204" pitchFamily="34" charset="0"/>
                          <a:cs typeface="Arial" panose="020B0604020202020204" pitchFamily="34" charset="0"/>
                        </a:rPr>
                        <a:t>Nhỏ</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bé</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không</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có</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mạch</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dẫn</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có</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thân</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và</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lá</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rễ</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giả</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không</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có</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hạt</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không</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có</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hoa</a:t>
                      </a:r>
                      <a:r>
                        <a:rPr lang="en-US" sz="1800" b="1" dirty="0">
                          <a:solidFill>
                            <a:srgbClr val="0000FF"/>
                          </a:solidFill>
                          <a:effectLst/>
                          <a:latin typeface="Arial" panose="020B0604020202020204" pitchFamily="34" charset="0"/>
                          <a:cs typeface="Arial" panose="020B0604020202020204" pitchFamily="34" charset="0"/>
                        </a:rPr>
                        <a:t>.</a:t>
                      </a:r>
                    </a:p>
                    <a:p>
                      <a:pPr algn="just">
                        <a:lnSpc>
                          <a:spcPct val="115000"/>
                        </a:lnSpc>
                        <a:spcAft>
                          <a:spcPts val="0"/>
                        </a:spcAft>
                        <a:tabLst>
                          <a:tab pos="540385" algn="l"/>
                        </a:tabLst>
                      </a:pP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Sinh</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sản</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bằng</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bào</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tử</a:t>
                      </a:r>
                      <a:r>
                        <a:rPr lang="en-US" sz="1800" b="1" dirty="0">
                          <a:solidFill>
                            <a:srgbClr val="0000FF"/>
                          </a:solidFill>
                          <a:effectLst/>
                          <a:latin typeface="Arial" panose="020B0604020202020204" pitchFamily="34" charset="0"/>
                          <a:cs typeface="Arial" panose="020B0604020202020204" pitchFamily="34" charset="0"/>
                        </a:rPr>
                        <a:t>.</a:t>
                      </a:r>
                      <a:endParaRPr lang="en-US" sz="1800" b="1" dirty="0">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Có mạch dẫn, có thân, lá và rễ thật, không có hạt, không có hoa.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 Sinh sản bằng bào tử.</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Có mạch dẫn, có thân, lá và rễ thật, có hạt, không có hoa (nón là CQSS).</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 Sinh sản bằng hạt (Hạt nằm lộ trên các lá noãn hở).</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Có  mạch dẫn, có hạt, có hoa. Hạt được bao kín trong quả.</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Sinh sản bằng hạt (Hạt nằm trong quả).</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extLst>
                  <a:ext uri="{0D108BD9-81ED-4DB2-BD59-A6C34878D82A}">
                    <a16:rowId xmlns:a16="http://schemas.microsoft.com/office/drawing/2014/main" val="10002"/>
                  </a:ext>
                </a:extLst>
              </a:tr>
              <a:tr h="1054463">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Đại diện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dirty="0" err="1">
                          <a:solidFill>
                            <a:srgbClr val="0000FF"/>
                          </a:solidFill>
                          <a:effectLst/>
                          <a:latin typeface="Arial" panose="020B0604020202020204" pitchFamily="34" charset="0"/>
                          <a:cs typeface="Arial" panose="020B0604020202020204" pitchFamily="34" charset="0"/>
                        </a:rPr>
                        <a:t>Cây</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rêu</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tường</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rêu</a:t>
                      </a:r>
                      <a:r>
                        <a:rPr lang="en-US" sz="1800" b="1" baseline="0" dirty="0">
                          <a:solidFill>
                            <a:srgbClr val="0000FF"/>
                          </a:solidFill>
                          <a:effectLst/>
                          <a:latin typeface="Arial" panose="020B0604020202020204" pitchFamily="34" charset="0"/>
                          <a:cs typeface="Arial" panose="020B0604020202020204" pitchFamily="34" charset="0"/>
                        </a:rPr>
                        <a:t> </a:t>
                      </a:r>
                      <a:r>
                        <a:rPr lang="en-US" sz="1800" b="1" baseline="0" dirty="0" err="1">
                          <a:solidFill>
                            <a:srgbClr val="0000FF"/>
                          </a:solidFill>
                          <a:effectLst/>
                          <a:latin typeface="Arial" panose="020B0604020202020204" pitchFamily="34" charset="0"/>
                          <a:cs typeface="Arial" panose="020B0604020202020204" pitchFamily="34" charset="0"/>
                        </a:rPr>
                        <a:t>tản</a:t>
                      </a:r>
                      <a:r>
                        <a:rPr lang="en-US" sz="1800" b="1" baseline="0" dirty="0">
                          <a:solidFill>
                            <a:srgbClr val="0000FF"/>
                          </a:solidFill>
                          <a:effectLst/>
                          <a:latin typeface="Arial" panose="020B0604020202020204" pitchFamily="34" charset="0"/>
                          <a:cs typeface="Arial" panose="020B0604020202020204" pitchFamily="34" charset="0"/>
                        </a:rPr>
                        <a:t>, </a:t>
                      </a:r>
                      <a:r>
                        <a:rPr lang="en-US" sz="1800" b="1" baseline="0" dirty="0" err="1">
                          <a:solidFill>
                            <a:srgbClr val="0000FF"/>
                          </a:solidFill>
                          <a:effectLst/>
                          <a:latin typeface="Arial" panose="020B0604020202020204" pitchFamily="34" charset="0"/>
                          <a:cs typeface="Arial" panose="020B0604020202020204" pitchFamily="34" charset="0"/>
                        </a:rPr>
                        <a:t>rêu</a:t>
                      </a:r>
                      <a:r>
                        <a:rPr lang="en-US" sz="1800" b="1" baseline="0" dirty="0">
                          <a:solidFill>
                            <a:srgbClr val="0000FF"/>
                          </a:solidFill>
                          <a:effectLst/>
                          <a:latin typeface="Arial" panose="020B0604020202020204" pitchFamily="34" charset="0"/>
                          <a:cs typeface="Arial" panose="020B0604020202020204" pitchFamily="34" charset="0"/>
                        </a:rPr>
                        <a:t> </a:t>
                      </a:r>
                      <a:r>
                        <a:rPr lang="en-US" sz="1800" b="1" baseline="0" dirty="0" err="1">
                          <a:solidFill>
                            <a:srgbClr val="0000FF"/>
                          </a:solidFill>
                          <a:effectLst/>
                          <a:latin typeface="Arial" panose="020B0604020202020204" pitchFamily="34" charset="0"/>
                          <a:cs typeface="Arial" panose="020B0604020202020204" pitchFamily="34" charset="0"/>
                        </a:rPr>
                        <a:t>sừng</a:t>
                      </a:r>
                      <a:r>
                        <a:rPr lang="en-US" sz="1800" b="1" baseline="0" dirty="0">
                          <a:solidFill>
                            <a:srgbClr val="0000FF"/>
                          </a:solidFill>
                          <a:effectLst/>
                          <a:latin typeface="Arial" panose="020B0604020202020204" pitchFamily="34" charset="0"/>
                          <a:cs typeface="Arial" panose="020B0604020202020204" pitchFamily="34" charset="0"/>
                        </a:rPr>
                        <a:t>…</a:t>
                      </a:r>
                      <a:endParaRPr lang="en-US" sz="1800" b="1" dirty="0">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Cây dương xỉ, rau bợ, bèo vẩy ốc,…</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Thông hai lá, trắc bách diệp,…</a:t>
                      </a:r>
                    </a:p>
                  </a:txBody>
                  <a:tcPr marL="68116" marR="68116" marT="0" marB="0"/>
                </a:tc>
                <a:tc>
                  <a:txBody>
                    <a:bodyPr/>
                    <a:lstStyle/>
                    <a:p>
                      <a:pPr algn="just">
                        <a:lnSpc>
                          <a:spcPct val="115000"/>
                        </a:lnSpc>
                        <a:spcAft>
                          <a:spcPts val="0"/>
                        </a:spcAft>
                        <a:tabLst>
                          <a:tab pos="540385" algn="l"/>
                        </a:tabLst>
                      </a:pPr>
                      <a:r>
                        <a:rPr lang="en-US" sz="1800" b="1" dirty="0" err="1">
                          <a:solidFill>
                            <a:srgbClr val="0000FF"/>
                          </a:solidFill>
                          <a:effectLst/>
                          <a:latin typeface="Arial" panose="020B0604020202020204" pitchFamily="34" charset="0"/>
                          <a:cs typeface="Arial" panose="020B0604020202020204" pitchFamily="34" charset="0"/>
                        </a:rPr>
                        <a:t>Cây</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hoa</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hồng</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phượng</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vĩ</a:t>
                      </a:r>
                      <a:r>
                        <a:rPr lang="en-US" sz="1800" b="1" dirty="0">
                          <a:solidFill>
                            <a:srgbClr val="0000FF"/>
                          </a:solidFill>
                          <a:effectLst/>
                          <a:latin typeface="Arial" panose="020B0604020202020204" pitchFamily="34" charset="0"/>
                          <a:cs typeface="Arial" panose="020B0604020202020204" pitchFamily="34" charset="0"/>
                        </a:rPr>
                        <a:t>,…</a:t>
                      </a:r>
                      <a:endParaRPr lang="en-US" sz="1800" b="1" dirty="0">
                        <a:solidFill>
                          <a:srgbClr val="0000FF"/>
                        </a:solidFill>
                        <a:effectLst/>
                        <a:latin typeface="Arial" panose="020B0604020202020204" pitchFamily="34" charset="0"/>
                        <a:ea typeface="Calibri"/>
                        <a:cs typeface="Arial" panose="020B0604020202020204" pitchFamily="34" charset="0"/>
                      </a:endParaRPr>
                    </a:p>
                  </a:txBody>
                  <a:tcPr marL="68116" marR="68116" marT="0" marB="0"/>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1797189" y="131323"/>
            <a:ext cx="56604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marR="0" lvl="0" indent="0" algn="ctr" fontAlgn="base">
              <a:lnSpc>
                <a:spcPct val="100000"/>
              </a:lnSpc>
              <a:spcBef>
                <a:spcPct val="0"/>
              </a:spcBef>
              <a:spcAft>
                <a:spcPct val="0"/>
              </a:spcAft>
              <a:buClrTx/>
              <a:buSzTx/>
              <a:buFontTx/>
              <a:buNone/>
              <a:tabLst>
                <a:tab pos="539750" algn="l"/>
              </a:tabLst>
            </a:pPr>
            <a:r>
              <a:rPr lang="en-US" altLang="en-US" sz="2800" b="1" dirty="0">
                <a:solidFill>
                  <a:srgbClr val="0000FF"/>
                </a:solidFill>
                <a:latin typeface="Times New Roman" panose="02020603050405020304" pitchFamily="18" charset="0"/>
                <a:cs typeface="Times New Roman" panose="02020603050405020304" pitchFamily="18" charset="0"/>
              </a:rPr>
              <a:t>Bảng: Đặc điểm các nhóm Thực vật</a:t>
            </a:r>
          </a:p>
        </p:txBody>
      </p:sp>
    </p:spTree>
    <p:extLst>
      <p:ext uri="{BB962C8B-B14F-4D97-AF65-F5344CB8AC3E}">
        <p14:creationId xmlns:p14="http://schemas.microsoft.com/office/powerpoint/2010/main" val="15958424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8686800" cy="1569660"/>
          </a:xfrm>
          <a:prstGeom prst="rect">
            <a:avLst/>
          </a:prstGeom>
          <a:ln>
            <a:solidFill>
              <a:schemeClr val="tx1"/>
            </a:solidFill>
          </a:ln>
        </p:spPr>
        <p:txBody>
          <a:bodyPr wrap="square">
            <a:spAutoFit/>
          </a:bodyPr>
          <a:lstStyle/>
          <a:p>
            <a:pPr algn="ctr"/>
            <a:r>
              <a:rPr lang="en-US" sz="2400" dirty="0">
                <a:solidFill>
                  <a:srgbClr val="0000FF"/>
                </a:solidFill>
                <a:latin typeface="Times New Roman" panose="02020603050405020304" pitchFamily="18" charset="0"/>
                <a:cs typeface="Times New Roman" panose="02020603050405020304" pitchFamily="18" charset="0"/>
                <a:sym typeface="Symbol"/>
              </a:rPr>
              <a:t> </a:t>
            </a:r>
            <a:r>
              <a:rPr lang="en-US" sz="2400" dirty="0">
                <a:solidFill>
                  <a:srgbClr val="0000FF"/>
                </a:solidFill>
                <a:latin typeface="Times New Roman" panose="02020603050405020304" pitchFamily="18" charset="0"/>
                <a:cs typeface="Times New Roman" panose="02020603050405020304" pitchFamily="18" charset="0"/>
              </a:rPr>
              <a:t>Nêu rõ đặc điểm phân biệt các nhóm Thực vật từ đó thấy được sự tiến hóa giữa các nhóm Thực vật.</a:t>
            </a:r>
          </a:p>
          <a:p>
            <a:pPr algn="ctr"/>
            <a:r>
              <a:rPr lang="en-US" sz="2400" dirty="0">
                <a:solidFill>
                  <a:srgbClr val="FF0000"/>
                </a:solidFill>
                <a:latin typeface="Times New Roman" panose="02020603050405020304" pitchFamily="18" charset="0"/>
                <a:cs typeface="Times New Roman" panose="02020603050405020304" pitchFamily="18" charset="0"/>
                <a:sym typeface="Symbol"/>
              </a:rPr>
              <a:t> </a:t>
            </a:r>
            <a:r>
              <a:rPr lang="en-US" sz="2400" dirty="0">
                <a:solidFill>
                  <a:srgbClr val="FF0000"/>
                </a:solidFill>
                <a:latin typeface="Times New Roman" panose="02020603050405020304" pitchFamily="18" charset="0"/>
                <a:cs typeface="Times New Roman" panose="02020603050405020304" pitchFamily="18" charset="0"/>
              </a:rPr>
              <a:t>Vì sao gọi là cây Hạt trần, cây Hạt kín? Cây Hạt kín tiến hóa hơn hay cây Hạt trần tiến hóa hơn? Vì sao?</a:t>
            </a:r>
          </a:p>
        </p:txBody>
      </p:sp>
      <p:pic>
        <p:nvPicPr>
          <p:cNvPr id="2050" name="Picture 2" descr="ZTO Express sẽ giải đáp thắc mắc của khách hàng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1975" y="2826325"/>
            <a:ext cx="57150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1225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2098" y="1066800"/>
            <a:ext cx="8839200" cy="2554545"/>
          </a:xfrm>
          <a:prstGeom prst="rect">
            <a:avLst/>
          </a:prstGeom>
          <a:ln>
            <a:solidFill>
              <a:schemeClr val="tx1"/>
            </a:solidFill>
          </a:ln>
        </p:spPr>
        <p:txBody>
          <a:bodyPr wrap="square">
            <a:spAutoFit/>
          </a:bodyPr>
          <a:lstStyle/>
          <a:p>
            <a:pPr algn="just"/>
            <a:r>
              <a:rPr lang="en-US" sz="3200" dirty="0">
                <a:solidFill>
                  <a:srgbClr val="0000FF"/>
                </a:solidFill>
                <a:latin typeface="Times New Roman" panose="02020603050405020304" pitchFamily="18" charset="0"/>
                <a:cs typeface="Times New Roman" panose="02020603050405020304" pitchFamily="18" charset="0"/>
                <a:sym typeface="Symbol"/>
              </a:rPr>
              <a:t> </a:t>
            </a:r>
            <a:r>
              <a:rPr lang="en-US" sz="3200" dirty="0">
                <a:solidFill>
                  <a:srgbClr val="0000FF"/>
                </a:solidFill>
                <a:latin typeface="Times New Roman" panose="02020603050405020304" pitchFamily="18" charset="0"/>
                <a:cs typeface="Times New Roman" panose="02020603050405020304" pitchFamily="18" charset="0"/>
              </a:rPr>
              <a:t>Tiến hành sắp xếp các đại diện Thực vật kể được từ hoạt động trò chơi khởi động vào các nhóm Thực vật đã học và giải thích.</a:t>
            </a:r>
          </a:p>
          <a:p>
            <a:pPr algn="just"/>
            <a:r>
              <a:rPr lang="en-US" sz="3200" b="1" dirty="0">
                <a:solidFill>
                  <a:srgbClr val="0000FF"/>
                </a:solidFill>
                <a:latin typeface="Times New Roman" panose="02020603050405020304" pitchFamily="18" charset="0"/>
                <a:cs typeface="Times New Roman" panose="02020603050405020304" pitchFamily="18" charset="0"/>
                <a:sym typeface="Symbol"/>
              </a:rPr>
              <a:t> </a:t>
            </a:r>
            <a:r>
              <a:rPr lang="en-US" sz="3200" dirty="0">
                <a:solidFill>
                  <a:srgbClr val="0000FF"/>
                </a:solidFill>
                <a:latin typeface="Times New Roman" panose="02020603050405020304" pitchFamily="18" charset="0"/>
                <a:cs typeface="Times New Roman" panose="02020603050405020304" pitchFamily="18" charset="0"/>
              </a:rPr>
              <a:t>Hoàn thiện bảng 19.1.</a:t>
            </a:r>
            <a:r>
              <a:rPr lang="en-US" sz="3200" b="1" dirty="0">
                <a:solidFill>
                  <a:srgbClr val="0000FF"/>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Nêu sự giống nhau và khác nhau giữa thực vật Hạt trần với thực vật Hạt kín.</a:t>
            </a:r>
          </a:p>
        </p:txBody>
      </p:sp>
      <p:pic>
        <p:nvPicPr>
          <p:cNvPr id="11266" name="Picture 2" descr="Phương pháp luyện tập tăng cường trí não - Benh.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267201"/>
            <a:ext cx="3429000" cy="255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00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05627689"/>
              </p:ext>
            </p:extLst>
          </p:nvPr>
        </p:nvGraphicFramePr>
        <p:xfrm>
          <a:off x="381000" y="1447800"/>
          <a:ext cx="8534400" cy="3953256"/>
        </p:xfrm>
        <a:graphic>
          <a:graphicData uri="http://schemas.openxmlformats.org/drawingml/2006/table">
            <a:tbl>
              <a:tblPr firstRow="1" firstCol="1" bandRow="1">
                <a:tableStyleId>{5940675A-B579-460E-94D1-54222C63F5DA}</a:tableStyleId>
              </a:tblPr>
              <a:tblGrid>
                <a:gridCol w="1722635">
                  <a:extLst>
                    <a:ext uri="{9D8B030D-6E8A-4147-A177-3AD203B41FA5}">
                      <a16:colId xmlns:a16="http://schemas.microsoft.com/office/drawing/2014/main" val="20000"/>
                    </a:ext>
                  </a:extLst>
                </a:gridCol>
                <a:gridCol w="1020565">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2971800">
                  <a:extLst>
                    <a:ext uri="{9D8B030D-6E8A-4147-A177-3AD203B41FA5}">
                      <a16:colId xmlns:a16="http://schemas.microsoft.com/office/drawing/2014/main" val="20003"/>
                    </a:ext>
                  </a:extLst>
                </a:gridCol>
              </a:tblGrid>
              <a:tr h="438150">
                <a:tc gridSpan="2">
                  <a:txBody>
                    <a:bodyPr/>
                    <a:lstStyle/>
                    <a:p>
                      <a:pPr algn="ctr">
                        <a:lnSpc>
                          <a:spcPct val="115000"/>
                        </a:lnSpc>
                        <a:spcAft>
                          <a:spcPts val="0"/>
                        </a:spcAft>
                        <a:tabLst>
                          <a:tab pos="540385" algn="l"/>
                          <a:tab pos="948690" algn="l"/>
                        </a:tabLst>
                      </a:pPr>
                      <a:r>
                        <a:rPr lang="en-US" sz="3000" dirty="0">
                          <a:solidFill>
                            <a:srgbClr val="0000FF"/>
                          </a:solidFill>
                          <a:effectLst/>
                          <a:latin typeface="Times New Roman" panose="02020603050405020304" pitchFamily="18" charset="0"/>
                          <a:cs typeface="Times New Roman" panose="02020603050405020304" pitchFamily="18" charset="0"/>
                        </a:rPr>
                        <a:t>Đặc điểm</a:t>
                      </a:r>
                      <a:endParaRPr lang="en-US" sz="3000" dirty="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c>
                  <a:txBody>
                    <a:bodyPr/>
                    <a:lstStyle/>
                    <a:p>
                      <a:pPr algn="ctr">
                        <a:lnSpc>
                          <a:spcPct val="115000"/>
                        </a:lnSpc>
                        <a:spcAft>
                          <a:spcPts val="0"/>
                        </a:spcAft>
                        <a:tabLst>
                          <a:tab pos="540385" algn="l"/>
                          <a:tab pos="948690" algn="l"/>
                        </a:tabLst>
                      </a:pPr>
                      <a:r>
                        <a:rPr lang="en-US" sz="3000" dirty="0">
                          <a:solidFill>
                            <a:srgbClr val="0000FF"/>
                          </a:solidFill>
                          <a:effectLst/>
                          <a:latin typeface="Times New Roman" panose="02020603050405020304" pitchFamily="18" charset="0"/>
                          <a:cs typeface="Times New Roman" panose="02020603050405020304" pitchFamily="18" charset="0"/>
                        </a:rPr>
                        <a:t>TV Hạt trần</a:t>
                      </a:r>
                      <a:endParaRPr lang="en-US" sz="3000" dirty="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Times New Roman" panose="02020603050405020304" pitchFamily="18" charset="0"/>
                          <a:cs typeface="Times New Roman" panose="02020603050405020304" pitchFamily="18" charset="0"/>
                        </a:rPr>
                        <a:t>TV Hạt kín</a:t>
                      </a:r>
                      <a:endParaRPr lang="en-US" sz="300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38150">
                <a:tc rowSpan="3">
                  <a:txBody>
                    <a:bodyPr/>
                    <a:lstStyle/>
                    <a:p>
                      <a:pPr algn="just">
                        <a:lnSpc>
                          <a:spcPct val="115000"/>
                        </a:lnSpc>
                        <a:spcAft>
                          <a:spcPts val="0"/>
                        </a:spcAft>
                        <a:tabLst>
                          <a:tab pos="540385" algn="l"/>
                          <a:tab pos="948690" algn="l"/>
                        </a:tabLst>
                      </a:pPr>
                      <a:r>
                        <a:rPr lang="en-US" sz="3000" dirty="0">
                          <a:solidFill>
                            <a:srgbClr val="0000FF"/>
                          </a:solidFill>
                          <a:effectLst/>
                          <a:latin typeface="Times New Roman" panose="02020603050405020304" pitchFamily="18" charset="0"/>
                          <a:cs typeface="Times New Roman" panose="02020603050405020304" pitchFamily="18" charset="0"/>
                        </a:rPr>
                        <a:t>Cơ quan sinh dưỡng</a:t>
                      </a:r>
                      <a:endParaRPr lang="en-US" sz="3000" dirty="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tabLst>
                          <a:tab pos="540385" algn="l"/>
                          <a:tab pos="948690" algn="l"/>
                        </a:tabLst>
                      </a:pPr>
                      <a:r>
                        <a:rPr lang="en-US" sz="3000">
                          <a:solidFill>
                            <a:srgbClr val="0000FF"/>
                          </a:solidFill>
                          <a:effectLst/>
                          <a:latin typeface="Times New Roman" panose="02020603050405020304" pitchFamily="18" charset="0"/>
                          <a:cs typeface="Times New Roman" panose="02020603050405020304" pitchFamily="18" charset="0"/>
                        </a:rPr>
                        <a:t>Rễ</a:t>
                      </a:r>
                      <a:endParaRPr lang="en-US" sz="300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r>
                        <a:rPr lang="en-US" sz="3000" dirty="0">
                          <a:latin typeface="Times New Roman" panose="02020603050405020304" pitchFamily="18" charset="0"/>
                          <a:cs typeface="Times New Roman" panose="02020603050405020304" pitchFamily="18" charset="0"/>
                        </a:rPr>
                        <a:t>?</a:t>
                      </a:r>
                    </a:p>
                  </a:txBody>
                  <a:tcPr marL="68580" marR="68580" marT="0" marB="0"/>
                </a:tc>
                <a:tc>
                  <a:txBody>
                    <a:bodyPr/>
                    <a:lstStyle/>
                    <a:p>
                      <a:pPr algn="ctr"/>
                      <a:r>
                        <a:rPr lang="en-US" sz="3000">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10001"/>
                  </a:ext>
                </a:extLst>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Times New Roman" panose="02020603050405020304" pitchFamily="18" charset="0"/>
                          <a:cs typeface="Times New Roman" panose="02020603050405020304" pitchFamily="18" charset="0"/>
                        </a:rPr>
                        <a:t>Thân</a:t>
                      </a:r>
                      <a:endParaRPr lang="en-US" sz="300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r>
                        <a:rPr lang="en-US" sz="3000" dirty="0">
                          <a:latin typeface="Times New Roman" panose="02020603050405020304" pitchFamily="18" charset="0"/>
                          <a:cs typeface="Times New Roman" panose="02020603050405020304" pitchFamily="18" charset="0"/>
                        </a:rPr>
                        <a:t>?</a:t>
                      </a:r>
                    </a:p>
                  </a:txBody>
                  <a:tcPr marL="68580" marR="68580" marT="0" marB="0"/>
                </a:tc>
                <a:tc>
                  <a:txBody>
                    <a:bodyPr/>
                    <a:lstStyle/>
                    <a:p>
                      <a:pPr algn="ctr"/>
                      <a:r>
                        <a:rPr lang="en-US" sz="3000">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10002"/>
                  </a:ext>
                </a:extLst>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Times New Roman" panose="02020603050405020304" pitchFamily="18" charset="0"/>
                          <a:cs typeface="Times New Roman" panose="02020603050405020304" pitchFamily="18" charset="0"/>
                        </a:rPr>
                        <a:t>Lá</a:t>
                      </a:r>
                      <a:endParaRPr lang="en-US" sz="300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r>
                        <a:rPr lang="en-US" sz="3000" dirty="0">
                          <a:latin typeface="Times New Roman" panose="02020603050405020304" pitchFamily="18" charset="0"/>
                          <a:cs typeface="Times New Roman" panose="02020603050405020304" pitchFamily="18" charset="0"/>
                        </a:rPr>
                        <a:t>?</a:t>
                      </a:r>
                    </a:p>
                  </a:txBody>
                  <a:tcPr marL="68580" marR="68580" marT="0" marB="0"/>
                </a:tc>
                <a:tc>
                  <a:txBody>
                    <a:bodyPr/>
                    <a:lstStyle/>
                    <a:p>
                      <a:pPr algn="ctr"/>
                      <a:r>
                        <a:rPr lang="en-US" sz="3000">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10003"/>
                  </a:ext>
                </a:extLst>
              </a:tr>
              <a:tr h="438150">
                <a:tc rowSpan="4">
                  <a:txBody>
                    <a:bodyPr/>
                    <a:lstStyle/>
                    <a:p>
                      <a:pPr algn="ctr">
                        <a:lnSpc>
                          <a:spcPct val="115000"/>
                        </a:lnSpc>
                        <a:spcAft>
                          <a:spcPts val="0"/>
                        </a:spcAft>
                        <a:tabLst>
                          <a:tab pos="540385" algn="l"/>
                          <a:tab pos="948690" algn="l"/>
                        </a:tabLst>
                      </a:pPr>
                      <a:r>
                        <a:rPr lang="en-US" sz="3000">
                          <a:solidFill>
                            <a:srgbClr val="0000FF"/>
                          </a:solidFill>
                          <a:effectLst/>
                          <a:latin typeface="Times New Roman" panose="02020603050405020304" pitchFamily="18" charset="0"/>
                          <a:cs typeface="Times New Roman" panose="02020603050405020304" pitchFamily="18" charset="0"/>
                        </a:rPr>
                        <a:t>Cơ quan sinh sản</a:t>
                      </a:r>
                      <a:endParaRPr lang="en-US" sz="300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tabLst>
                          <a:tab pos="540385" algn="l"/>
                          <a:tab pos="948690" algn="l"/>
                        </a:tabLst>
                      </a:pPr>
                      <a:r>
                        <a:rPr lang="en-US" sz="3000">
                          <a:solidFill>
                            <a:srgbClr val="0000FF"/>
                          </a:solidFill>
                          <a:effectLst/>
                          <a:latin typeface="Times New Roman" panose="02020603050405020304" pitchFamily="18" charset="0"/>
                          <a:cs typeface="Times New Roman" panose="02020603050405020304" pitchFamily="18" charset="0"/>
                        </a:rPr>
                        <a:t>Nón</a:t>
                      </a:r>
                      <a:endParaRPr lang="en-US" sz="300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r>
                        <a:rPr lang="en-US" sz="3000" dirty="0">
                          <a:latin typeface="Times New Roman" panose="02020603050405020304" pitchFamily="18" charset="0"/>
                          <a:cs typeface="Times New Roman" panose="02020603050405020304" pitchFamily="18" charset="0"/>
                        </a:rPr>
                        <a:t>?</a:t>
                      </a:r>
                    </a:p>
                  </a:txBody>
                  <a:tcPr marL="68580" marR="68580" marT="0" marB="0"/>
                </a:tc>
                <a:tc>
                  <a:txBody>
                    <a:bodyPr/>
                    <a:lstStyle/>
                    <a:p>
                      <a:pPr algn="ctr"/>
                      <a:r>
                        <a:rPr lang="en-US" sz="3000">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10004"/>
                  </a:ext>
                </a:extLst>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Times New Roman" panose="02020603050405020304" pitchFamily="18" charset="0"/>
                          <a:cs typeface="Times New Roman" panose="02020603050405020304" pitchFamily="18" charset="0"/>
                        </a:rPr>
                        <a:t>Hoa</a:t>
                      </a:r>
                      <a:endParaRPr lang="en-US" sz="300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r>
                        <a:rPr lang="en-US" sz="3000" dirty="0">
                          <a:latin typeface="Times New Roman" panose="02020603050405020304" pitchFamily="18" charset="0"/>
                          <a:cs typeface="Times New Roman" panose="02020603050405020304" pitchFamily="18" charset="0"/>
                        </a:rPr>
                        <a:t>?</a:t>
                      </a:r>
                    </a:p>
                  </a:txBody>
                  <a:tcPr marL="68580" marR="68580" marT="0" marB="0"/>
                </a:tc>
                <a:tc>
                  <a:txBody>
                    <a:bodyPr/>
                    <a:lstStyle/>
                    <a:p>
                      <a:pPr algn="ctr"/>
                      <a:r>
                        <a:rPr lang="en-US" sz="3000">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10005"/>
                  </a:ext>
                </a:extLst>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Times New Roman" panose="02020603050405020304" pitchFamily="18" charset="0"/>
                          <a:cs typeface="Times New Roman" panose="02020603050405020304" pitchFamily="18" charset="0"/>
                        </a:rPr>
                        <a:t>Quả</a:t>
                      </a:r>
                      <a:endParaRPr lang="en-US" sz="300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r>
                        <a:rPr lang="en-US" sz="3000" dirty="0">
                          <a:latin typeface="Times New Roman" panose="02020603050405020304" pitchFamily="18" charset="0"/>
                          <a:cs typeface="Times New Roman" panose="02020603050405020304" pitchFamily="18" charset="0"/>
                        </a:rPr>
                        <a:t>?</a:t>
                      </a:r>
                    </a:p>
                  </a:txBody>
                  <a:tcPr marL="68580" marR="68580" marT="0" marB="0"/>
                </a:tc>
                <a:tc>
                  <a:txBody>
                    <a:bodyPr/>
                    <a:lstStyle/>
                    <a:p>
                      <a:pPr algn="ctr"/>
                      <a:r>
                        <a:rPr lang="en-US" sz="3000" dirty="0">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10006"/>
                  </a:ext>
                </a:extLst>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Times New Roman" panose="02020603050405020304" pitchFamily="18" charset="0"/>
                          <a:cs typeface="Times New Roman" panose="02020603050405020304" pitchFamily="18" charset="0"/>
                        </a:rPr>
                        <a:t>Hạt</a:t>
                      </a:r>
                      <a:endParaRPr lang="en-US" sz="300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r>
                        <a:rPr lang="en-US" sz="3000">
                          <a:latin typeface="Times New Roman" panose="02020603050405020304" pitchFamily="18" charset="0"/>
                          <a:cs typeface="Times New Roman" panose="02020603050405020304" pitchFamily="18" charset="0"/>
                        </a:rPr>
                        <a:t>?</a:t>
                      </a:r>
                    </a:p>
                  </a:txBody>
                  <a:tcPr marL="68580" marR="68580" marT="0" marB="0"/>
                </a:tc>
                <a:tc>
                  <a:txBody>
                    <a:bodyPr/>
                    <a:lstStyle/>
                    <a:p>
                      <a:pPr algn="ctr"/>
                      <a:r>
                        <a:rPr lang="en-US" sz="3000" dirty="0">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10007"/>
                  </a:ext>
                </a:extLst>
              </a:tr>
            </a:tbl>
          </a:graphicData>
        </a:graphic>
      </p:graphicFrame>
      <p:sp>
        <p:nvSpPr>
          <p:cNvPr id="5" name="Title 1"/>
          <p:cNvSpPr>
            <a:spLocks noGrp="1"/>
          </p:cNvSpPr>
          <p:nvPr>
            <p:ph type="title"/>
          </p:nvPr>
        </p:nvSpPr>
        <p:spPr>
          <a:xfrm>
            <a:off x="457200" y="152400"/>
            <a:ext cx="8229600" cy="868362"/>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BẢNG 19.1- TR 123</a:t>
            </a:r>
          </a:p>
        </p:txBody>
      </p:sp>
    </p:spTree>
    <p:extLst>
      <p:ext uri="{BB962C8B-B14F-4D97-AF65-F5344CB8AC3E}">
        <p14:creationId xmlns:p14="http://schemas.microsoft.com/office/powerpoint/2010/main" val="106705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26490041"/>
              </p:ext>
            </p:extLst>
          </p:nvPr>
        </p:nvGraphicFramePr>
        <p:xfrm>
          <a:off x="381000" y="1447800"/>
          <a:ext cx="8534400" cy="3953256"/>
        </p:xfrm>
        <a:graphic>
          <a:graphicData uri="http://schemas.openxmlformats.org/drawingml/2006/table">
            <a:tbl>
              <a:tblPr firstRow="1" firstCol="1" bandRow="1">
                <a:tableStyleId>{5940675A-B579-460E-94D1-54222C63F5DA}</a:tableStyleId>
              </a:tblPr>
              <a:tblGrid>
                <a:gridCol w="1722635">
                  <a:extLst>
                    <a:ext uri="{9D8B030D-6E8A-4147-A177-3AD203B41FA5}">
                      <a16:colId xmlns:a16="http://schemas.microsoft.com/office/drawing/2014/main" val="20000"/>
                    </a:ext>
                  </a:extLst>
                </a:gridCol>
                <a:gridCol w="1020565">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2971800">
                  <a:extLst>
                    <a:ext uri="{9D8B030D-6E8A-4147-A177-3AD203B41FA5}">
                      <a16:colId xmlns:a16="http://schemas.microsoft.com/office/drawing/2014/main" val="20003"/>
                    </a:ext>
                  </a:extLst>
                </a:gridCol>
              </a:tblGrid>
              <a:tr h="438150">
                <a:tc gridSpan="2">
                  <a:txBody>
                    <a:bodyPr/>
                    <a:lstStyle/>
                    <a:p>
                      <a:pPr algn="ctr">
                        <a:lnSpc>
                          <a:spcPct val="115000"/>
                        </a:lnSpc>
                        <a:spcAft>
                          <a:spcPts val="0"/>
                        </a:spcAft>
                        <a:tabLst>
                          <a:tab pos="540385" algn="l"/>
                          <a:tab pos="948690" algn="l"/>
                        </a:tabLst>
                      </a:pPr>
                      <a:r>
                        <a:rPr lang="en-US" sz="3000" dirty="0">
                          <a:solidFill>
                            <a:srgbClr val="0000FF"/>
                          </a:solidFill>
                          <a:effectLst/>
                          <a:latin typeface="Times New Roman" panose="02020603050405020304" pitchFamily="18" charset="0"/>
                          <a:cs typeface="Times New Roman" panose="02020603050405020304" pitchFamily="18" charset="0"/>
                        </a:rPr>
                        <a:t>Đặc điểm</a:t>
                      </a:r>
                      <a:endParaRPr lang="en-US" sz="3000" dirty="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c>
                  <a:txBody>
                    <a:bodyPr/>
                    <a:lstStyle/>
                    <a:p>
                      <a:pPr algn="ctr">
                        <a:lnSpc>
                          <a:spcPct val="115000"/>
                        </a:lnSpc>
                        <a:spcAft>
                          <a:spcPts val="0"/>
                        </a:spcAft>
                        <a:tabLst>
                          <a:tab pos="540385" algn="l"/>
                          <a:tab pos="948690" algn="l"/>
                        </a:tabLst>
                      </a:pPr>
                      <a:r>
                        <a:rPr lang="en-US" sz="3000" dirty="0">
                          <a:solidFill>
                            <a:srgbClr val="0000FF"/>
                          </a:solidFill>
                          <a:effectLst/>
                          <a:latin typeface="Times New Roman" panose="02020603050405020304" pitchFamily="18" charset="0"/>
                          <a:cs typeface="Times New Roman" panose="02020603050405020304" pitchFamily="18" charset="0"/>
                        </a:rPr>
                        <a:t>TV Hạt trần</a:t>
                      </a:r>
                      <a:endParaRPr lang="en-US" sz="3000" dirty="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Times New Roman" panose="02020603050405020304" pitchFamily="18" charset="0"/>
                          <a:cs typeface="Times New Roman" panose="02020603050405020304" pitchFamily="18" charset="0"/>
                        </a:rPr>
                        <a:t>TV Hạt kín</a:t>
                      </a:r>
                      <a:endParaRPr lang="en-US" sz="300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38150">
                <a:tc rowSpan="3">
                  <a:txBody>
                    <a:bodyPr/>
                    <a:lstStyle/>
                    <a:p>
                      <a:pPr algn="just">
                        <a:lnSpc>
                          <a:spcPct val="115000"/>
                        </a:lnSpc>
                        <a:spcAft>
                          <a:spcPts val="0"/>
                        </a:spcAft>
                        <a:tabLst>
                          <a:tab pos="540385" algn="l"/>
                          <a:tab pos="948690" algn="l"/>
                        </a:tabLst>
                      </a:pPr>
                      <a:r>
                        <a:rPr lang="en-US" sz="3000">
                          <a:solidFill>
                            <a:srgbClr val="0000FF"/>
                          </a:solidFill>
                          <a:effectLst/>
                          <a:latin typeface="Times New Roman" panose="02020603050405020304" pitchFamily="18" charset="0"/>
                          <a:cs typeface="Times New Roman" panose="02020603050405020304" pitchFamily="18" charset="0"/>
                        </a:rPr>
                        <a:t>Cơ quan sinh dưỡng</a:t>
                      </a:r>
                      <a:endParaRPr lang="en-US" sz="300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tabLst>
                          <a:tab pos="540385" algn="l"/>
                          <a:tab pos="948690" algn="l"/>
                        </a:tabLst>
                      </a:pPr>
                      <a:r>
                        <a:rPr lang="en-US" sz="3000" dirty="0">
                          <a:solidFill>
                            <a:srgbClr val="0000FF"/>
                          </a:solidFill>
                          <a:effectLst/>
                          <a:latin typeface="Times New Roman" panose="02020603050405020304" pitchFamily="18" charset="0"/>
                          <a:cs typeface="Times New Roman" panose="02020603050405020304" pitchFamily="18" charset="0"/>
                        </a:rPr>
                        <a:t>Rễ</a:t>
                      </a:r>
                      <a:endParaRPr lang="en-US" sz="3000" dirty="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 pos="948690" algn="l"/>
                        </a:tabLst>
                      </a:pPr>
                      <a:r>
                        <a:rPr lang="en-US" sz="3000" dirty="0">
                          <a:solidFill>
                            <a:srgbClr val="0000FF"/>
                          </a:solidFill>
                          <a:effectLst/>
                          <a:latin typeface="Times New Roman" panose="02020603050405020304" pitchFamily="18" charset="0"/>
                          <a:cs typeface="Times New Roman" panose="02020603050405020304" pitchFamily="18" charset="0"/>
                        </a:rPr>
                        <a:t>Có</a:t>
                      </a:r>
                      <a:endParaRPr lang="en-US" sz="3000" dirty="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 pos="948690" algn="l"/>
                        </a:tabLst>
                      </a:pPr>
                      <a:r>
                        <a:rPr lang="en-US" sz="3000" dirty="0">
                          <a:solidFill>
                            <a:srgbClr val="0000FF"/>
                          </a:solidFill>
                          <a:effectLst/>
                          <a:latin typeface="Times New Roman" panose="02020603050405020304" pitchFamily="18" charset="0"/>
                          <a:cs typeface="Times New Roman" panose="02020603050405020304" pitchFamily="18" charset="0"/>
                        </a:rPr>
                        <a:t>Có</a:t>
                      </a:r>
                      <a:endParaRPr lang="en-US" sz="3000" dirty="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Times New Roman" panose="02020603050405020304" pitchFamily="18" charset="0"/>
                          <a:cs typeface="Times New Roman" panose="02020603050405020304" pitchFamily="18" charset="0"/>
                        </a:rPr>
                        <a:t>Thân</a:t>
                      </a:r>
                      <a:endParaRPr lang="en-US" sz="300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Times New Roman" panose="02020603050405020304" pitchFamily="18" charset="0"/>
                          <a:cs typeface="Times New Roman" panose="02020603050405020304" pitchFamily="18" charset="0"/>
                        </a:rPr>
                        <a:t>Có</a:t>
                      </a:r>
                      <a:endParaRPr lang="en-US" sz="300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 pos="948690" algn="l"/>
                        </a:tabLst>
                      </a:pPr>
                      <a:r>
                        <a:rPr lang="en-US" sz="3000" dirty="0">
                          <a:solidFill>
                            <a:srgbClr val="0000FF"/>
                          </a:solidFill>
                          <a:effectLst/>
                          <a:latin typeface="Times New Roman" panose="02020603050405020304" pitchFamily="18" charset="0"/>
                          <a:cs typeface="Times New Roman" panose="02020603050405020304" pitchFamily="18" charset="0"/>
                        </a:rPr>
                        <a:t>Có</a:t>
                      </a:r>
                      <a:endParaRPr lang="en-US" sz="3000" dirty="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Times New Roman" panose="02020603050405020304" pitchFamily="18" charset="0"/>
                          <a:cs typeface="Times New Roman" panose="02020603050405020304" pitchFamily="18" charset="0"/>
                        </a:rPr>
                        <a:t>Lá</a:t>
                      </a:r>
                      <a:endParaRPr lang="en-US" sz="300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Times New Roman" panose="02020603050405020304" pitchFamily="18" charset="0"/>
                          <a:cs typeface="Times New Roman" panose="02020603050405020304" pitchFamily="18" charset="0"/>
                        </a:rPr>
                        <a:t>Có</a:t>
                      </a:r>
                      <a:endParaRPr lang="en-US" sz="300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 pos="948690" algn="l"/>
                        </a:tabLst>
                      </a:pPr>
                      <a:r>
                        <a:rPr lang="en-US" sz="3000" dirty="0">
                          <a:solidFill>
                            <a:srgbClr val="0000FF"/>
                          </a:solidFill>
                          <a:effectLst/>
                          <a:latin typeface="Times New Roman" panose="02020603050405020304" pitchFamily="18" charset="0"/>
                          <a:cs typeface="Times New Roman" panose="02020603050405020304" pitchFamily="18" charset="0"/>
                        </a:rPr>
                        <a:t>Có</a:t>
                      </a:r>
                      <a:endParaRPr lang="en-US" sz="3000" dirty="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38150">
                <a:tc rowSpan="4">
                  <a:txBody>
                    <a:bodyPr/>
                    <a:lstStyle/>
                    <a:p>
                      <a:pPr algn="ctr">
                        <a:lnSpc>
                          <a:spcPct val="115000"/>
                        </a:lnSpc>
                        <a:spcAft>
                          <a:spcPts val="0"/>
                        </a:spcAft>
                        <a:tabLst>
                          <a:tab pos="540385" algn="l"/>
                          <a:tab pos="948690" algn="l"/>
                        </a:tabLst>
                      </a:pPr>
                      <a:r>
                        <a:rPr lang="en-US" sz="3000">
                          <a:solidFill>
                            <a:srgbClr val="0000FF"/>
                          </a:solidFill>
                          <a:effectLst/>
                          <a:latin typeface="Times New Roman" panose="02020603050405020304" pitchFamily="18" charset="0"/>
                          <a:cs typeface="Times New Roman" panose="02020603050405020304" pitchFamily="18" charset="0"/>
                        </a:rPr>
                        <a:t>Cơ quan sinh sản</a:t>
                      </a:r>
                      <a:endParaRPr lang="en-US" sz="300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tabLst>
                          <a:tab pos="540385" algn="l"/>
                          <a:tab pos="948690" algn="l"/>
                        </a:tabLst>
                      </a:pPr>
                      <a:r>
                        <a:rPr lang="en-US" sz="3000">
                          <a:solidFill>
                            <a:srgbClr val="0000FF"/>
                          </a:solidFill>
                          <a:effectLst/>
                          <a:latin typeface="Times New Roman" panose="02020603050405020304" pitchFamily="18" charset="0"/>
                          <a:cs typeface="Times New Roman" panose="02020603050405020304" pitchFamily="18" charset="0"/>
                        </a:rPr>
                        <a:t>Nón</a:t>
                      </a:r>
                      <a:endParaRPr lang="en-US" sz="300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Times New Roman" panose="02020603050405020304" pitchFamily="18" charset="0"/>
                          <a:cs typeface="Times New Roman" panose="02020603050405020304" pitchFamily="18" charset="0"/>
                        </a:rPr>
                        <a:t>Có</a:t>
                      </a:r>
                      <a:endParaRPr lang="en-US" sz="300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 pos="948690" algn="l"/>
                        </a:tabLst>
                      </a:pPr>
                      <a:r>
                        <a:rPr lang="en-US" sz="3000" dirty="0">
                          <a:solidFill>
                            <a:srgbClr val="0000FF"/>
                          </a:solidFill>
                          <a:effectLst/>
                          <a:latin typeface="Times New Roman" panose="02020603050405020304" pitchFamily="18" charset="0"/>
                          <a:cs typeface="Times New Roman" panose="02020603050405020304" pitchFamily="18" charset="0"/>
                        </a:rPr>
                        <a:t>Không</a:t>
                      </a:r>
                      <a:endParaRPr lang="en-US" sz="3000" dirty="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Times New Roman" panose="02020603050405020304" pitchFamily="18" charset="0"/>
                          <a:cs typeface="Times New Roman" panose="02020603050405020304" pitchFamily="18" charset="0"/>
                        </a:rPr>
                        <a:t>Hoa</a:t>
                      </a:r>
                      <a:endParaRPr lang="en-US" sz="300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Times New Roman" panose="02020603050405020304" pitchFamily="18" charset="0"/>
                          <a:cs typeface="Times New Roman" panose="02020603050405020304" pitchFamily="18" charset="0"/>
                        </a:rPr>
                        <a:t>Không</a:t>
                      </a:r>
                      <a:endParaRPr lang="en-US" sz="300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 pos="948690" algn="l"/>
                        </a:tabLst>
                      </a:pPr>
                      <a:r>
                        <a:rPr lang="en-US" sz="3000" dirty="0">
                          <a:solidFill>
                            <a:srgbClr val="0000FF"/>
                          </a:solidFill>
                          <a:effectLst/>
                          <a:latin typeface="Times New Roman" panose="02020603050405020304" pitchFamily="18" charset="0"/>
                          <a:cs typeface="Times New Roman" panose="02020603050405020304" pitchFamily="18" charset="0"/>
                        </a:rPr>
                        <a:t>Có</a:t>
                      </a:r>
                      <a:endParaRPr lang="en-US" sz="3000" dirty="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Times New Roman" panose="02020603050405020304" pitchFamily="18" charset="0"/>
                          <a:cs typeface="Times New Roman" panose="02020603050405020304" pitchFamily="18" charset="0"/>
                        </a:rPr>
                        <a:t>Quả</a:t>
                      </a:r>
                      <a:endParaRPr lang="en-US" sz="300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Times New Roman" panose="02020603050405020304" pitchFamily="18" charset="0"/>
                          <a:cs typeface="Times New Roman" panose="02020603050405020304" pitchFamily="18" charset="0"/>
                        </a:rPr>
                        <a:t>Không</a:t>
                      </a:r>
                      <a:endParaRPr lang="en-US" sz="300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 pos="948690" algn="l"/>
                        </a:tabLst>
                      </a:pPr>
                      <a:r>
                        <a:rPr lang="en-US" sz="3000" dirty="0">
                          <a:solidFill>
                            <a:srgbClr val="0000FF"/>
                          </a:solidFill>
                          <a:effectLst/>
                          <a:latin typeface="Times New Roman" panose="02020603050405020304" pitchFamily="18" charset="0"/>
                          <a:cs typeface="Times New Roman" panose="02020603050405020304" pitchFamily="18" charset="0"/>
                        </a:rPr>
                        <a:t>Có</a:t>
                      </a:r>
                      <a:endParaRPr lang="en-US" sz="3000" dirty="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Times New Roman" panose="02020603050405020304" pitchFamily="18" charset="0"/>
                          <a:cs typeface="Times New Roman" panose="02020603050405020304" pitchFamily="18" charset="0"/>
                        </a:rPr>
                        <a:t>Hạt</a:t>
                      </a:r>
                      <a:endParaRPr lang="en-US" sz="300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Times New Roman" panose="02020603050405020304" pitchFamily="18" charset="0"/>
                          <a:cs typeface="Times New Roman" panose="02020603050405020304" pitchFamily="18" charset="0"/>
                        </a:rPr>
                        <a:t>Có</a:t>
                      </a:r>
                      <a:endParaRPr lang="en-US" sz="300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tabLst>
                          <a:tab pos="540385" algn="l"/>
                          <a:tab pos="948690" algn="l"/>
                        </a:tabLst>
                      </a:pPr>
                      <a:r>
                        <a:rPr lang="en-US" sz="3000" dirty="0">
                          <a:solidFill>
                            <a:srgbClr val="0000FF"/>
                          </a:solidFill>
                          <a:effectLst/>
                          <a:latin typeface="Times New Roman" panose="02020603050405020304" pitchFamily="18" charset="0"/>
                          <a:cs typeface="Times New Roman" panose="02020603050405020304" pitchFamily="18" charset="0"/>
                        </a:rPr>
                        <a:t>Có</a:t>
                      </a:r>
                      <a:endParaRPr lang="en-US" sz="3000" dirty="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
        <p:nvSpPr>
          <p:cNvPr id="5" name="Title 1"/>
          <p:cNvSpPr>
            <a:spLocks noGrp="1"/>
          </p:cNvSpPr>
          <p:nvPr>
            <p:ph type="title"/>
          </p:nvPr>
        </p:nvSpPr>
        <p:spPr>
          <a:xfrm>
            <a:off x="457200" y="152400"/>
            <a:ext cx="8229600" cy="868362"/>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ĐÁP ÁN BẢNG 19.1</a:t>
            </a:r>
          </a:p>
        </p:txBody>
      </p:sp>
    </p:spTree>
    <p:extLst>
      <p:ext uri="{BB962C8B-B14F-4D97-AF65-F5344CB8AC3E}">
        <p14:creationId xmlns:p14="http://schemas.microsoft.com/office/powerpoint/2010/main" val="281663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2wCEAAoGBxQUExYTFBQWGBYZGhoaGhoZGh8ZGhofHxoaGR8aHx8aISsiGh8oHxkgJDQjKCwuMTExGSE3PDcvOyswMS4BCwsLDw4PHRERHDYpISgwMDAwNjIwMDkyMjAxMjAwMTAxMDAwMDMwOTAyMDAwMDAwMDAyMDAwMDAwMDAwMDAwMP/AABEIAKoBKQMBIgACEQEDEQH/xAAcAAAABwEBAAAAAAAAAAAAAAABAgMEBQYHAAj/xABJEAACAQIDBQUDCgMFBgYDAAABAgMAEQQSIQUGMUFRBxMiYXEygZEUI0JicoKSobHwUsHRM0OisuEVJDRzk9IWU1TC4vElY7P/xAAbAQEAAwEBAQEAAAAAAAAAAAAAAQIDBAUGB//EAC0RAAICAQQBAgQFBQAAAAAAAAABAhEDBBIhMUETYTJRcZEFFCKhsUJi0eHw/9oADAMBAAIRAxEAPwCrdmEuXaEf1kdf0fqP4OorQMXmUK3isBHe2Y3GfZ4I9ocQD4b6638sw3RxPdY3Dv0lQdPbOQ8xyatYOzElAaWRLWGVfCtrFGBJuDm+ajuCdCpFuVd+ma8/M5M65M834RWw8Zvcq6rpoLiMLa1+aKr3+111uXZLnGAjzLZe8lKH+Jbg3/GWH3adY7YWEEGcwq4jDMFbMUXIctxxXra5boDYipKDaxdFCwtYICMgzAKLr4VW7fR4AHlx41y6582kdOk6C7a2lHBHJNIbIg1PPjwHUljYeorDNq41p5pJ3ABkYsQOAvwHuFh7qsW/m8jYiUwrpDE7AWP9owJUufLjlHQ356VrLXHp8TgnKXbNs2Tc6XSEMtTG6u7T4uS2qxKfnH6aEhBx8RAPLQAmmWFwjSOqILsxsOXvJ5AcSeQBrVd39nJBBGkbXIXMXFiSxyM5sToPYAuSpZ4Li6tf0MOPc7fSOXJPaqXYrh8D3cYRPCFDEKb5BkYAnLmayB0QnLcswCKHGYleYsreFbBeTAEqAUUKxZhrlAJI0BjgUm+YN2JIQgjwniQp8ICAqsgzDMuVVEcbnSyswuzxq1F3p3mEwMEV8gNi40DAFgQqi9lIyi4PDONQ5J6cmRJGUI2V7ayxmeVov7Mu5W3C1zw8unlamXdU5AoQtcDOgaiKjrhzTlRajItQWGvyc+h686sextoFva4jj77a++35VFMvlQYdirBretuYPH9+QrLLj3x9zs0WqeDJf9L7/wAj7e/Z5zjEcVeyt5OqgD3MoBHmrVBd3WrbGxGFmwvdSRK8bWzX0YEa3JGoI8jS2M7NsLNEJIY5YbqCjxkyKftI5Jt6FTWeHJcaafHHRGrjGWRyj0+UZKVrlUsQqgsSQABqSTyA5mrNtLs/xcYLJ3cqC2qOFbU21R7Ea9Cal9yd3MhWRgGYXLtcFUt/dqeDMTozDQajnrpPIoRsxx4pSlT4B3Z7OCQJcQ9n4rGtiFPVj9I+Q08zRcfh/k7OkvsoL36jqL/C3WtLVkyXBGXUk9AOJ/KsK3g20+KnaZrhCT3aclW+mn8VtSepPKwHPslldtndh1b0qaiu/wCfmM9o7ReXTgl8wUcL8LnqbUwy07MdEMVdkYqKpHnZMksknKbtsbmOgEVOglDkqSo3ENHGGpyqijZaAajD1o/Ym1vlSX5xMPeJBf8AKqCyVqPYlsK8M+Jckd4wjQciE1ZvxNl+4etUyK40WxyqVsm8Rj4Xfu3ljVwfDdgpzDl4vh51ObFxLXaN1KuvG/Ag3sQeY091RO925CYpfAqI9xr3aMrC+oII+BuDen+yMBLhY4xI7SsqBAbDRV5Hxa+uptxJrmjDY7OmbU0OtubvYXFLbEwRyaWDEWdfRxZl9xrNN5uyBBdsHiLfUm1HoHUXHvU+tXDaG8MveGIwyot7B/AB0DEkltemXTS9R2IxOJsQCrH6NxYH1Itb4UepSdIqtNJrkx3bG7+JwzZZ4XTo1syH0dbqfjSmAj0W62KkBtNCr8CwPGzGxIt7Q6VObxvOmIkixEhkyZXt9EFkB0tyAa3oTTZWSNgfCYn4EngGBJVr6a669Qa0lkbRlt2sdjDBRYDlz5gW0PUr+Y91j/IPJv8Aqf6Uzxm2o4lyxuJW+j0A42dho9uVtetqiv8AxJif4l/AtZ+lOXItCYYjUGxBBB6EajjWvbF2930aP3rai58UtwwF2jHzwBYa2F725ACshFL4bFyR3yOy34hWIBtwuBxty6V6OOex+xzzjuNTxG2ooXZpJUyt4wGtnuQLkBixcEljbkbm9yxWg7Y2uArw4aSYwN/G5Kqv8EalQUS3h1uSoA01vCs9ySTcnUk6k+pPGnOy8DJPKsMSlmY+4Dmx6KBqT/Mipy5t3gmEK6GyxUZISzBVBLEgAAXJPQAcTWnbJ3CgjjLSqJW5lxf4L7Kj1udeNS2E2Jh4G7yOGJWGmZUUNr5jWuGepjHg6o6aT7K1upu0cN87Lbv2Bsou5jXnYJ4nYjj3T5hoAGGapmbEsoLJlz+Fl1FmZs2Vs6ixYlnMcoGSSRirKJBcsd+tsJAgUG8p1VQbEdGuNVF+flpVH2tvDNOioxy6HPlNhIT7RsPZDALmQeEsuawLG/XpdU3CpL6e5hqNPGMuH9fYd7y7xiX5qA2iKnOQMocsQxWw+iAFW2oGVgpKm1QINEFCGFJycnbKpUKihvReNGNULAtRka1KT7OmWNZWikETC6yZDkIuRfNaw1HOkY6kCl65qCuqAPdj7SaCTMNVPtr18x5j/StP2dvFh1hTNiUW1io7/u7DkLK40+qR7qyO9cErKWJOW5cGiytR2l93m7RGWUJh3DplBeRLls1z4VMlxYLbUD6WnCojC76aESREICCiIbj75a2cg6gaDXyBqs2vxru7tR4otchZpLonts76SyRtFEvdK4Ku2YMzAg3XQAKD1GvpVXy05aO/Kkmiq8YKKpFJzcnbCqtA+nE0oAasI2z8iWJYIITI8Ucsss0YkdjKgkEaZtEjVSBp7RBNWIK2AKEmrFvU0UuHwmJihih70ziRI1CgvG0al15hCGvl4A+ZJqvJCWNlBJPAAXJsCToNeAJ91SVChq7PRSPOiFKgsLE2BPkdP5Vv260cUWEgjhkR40QDOhDK7cWa66asSffXnoG1OcFjpYH7yGR43/iRipPrb2h5G4oD0th5b1Abdxd5TH304IN/m4nZF8iyr/PjWfbA7XcRFZcTEky6XZbRyeugyMfKy+tX3dvfbA4o2jkVZG/upQEkJ6Lc5XPkpNZzi5KjTHNRdtHDvMhJZpOYMiZSB0AtfqdTzrsNhJJTdVuOptl+JGvuvU4MEWIaWwA4IOA5/vr5DSnBblwrOOG+zaWelSRlXafu93Alx0kozO0ccMcY4sEALOzcgqMcoHJddbVms2LkYFSRlNiQFABI1voONzfzNXrtv2x3uKTDKfDAvi/5kgDH4Jk/E1UFTW0YJHLKTbCZa7SjtXd3+/2KsA96ENRVifjkfTj4Tp66aUUNUJplQ5NKQYhkYOjFWU3DKbEHyIpDNXE1JY1vcffCPERiKZv941DKTbvdB87fQeWQcLaaWFJ7y714fDgosiyuCQFjINj9Y8E/XoKyi19DrQisZaeEnbNlqJKNDrH415pGlka7Mdeg6ADkANKRJol64GtkqMG7BvXZaDNXZqEiyUotN89LK+lAT2x94Mfh4y8MkhgRgrB17yFS3BPFcJfopB1HUXfrvDgcR/xWC7tydZcK2Q3OmYxsQD7y3pTPcveBMPI0OIGbCTju5lPBQdBKOhXnbW3mopTH7IhwGMeLGJNNBkLQtEwUyAkFHvcC1swax42sLEUuitENi1j7xxEWMYZshbRitzYkAaEik1Iva9WhN4sAgtDspG855WkPwIP6012zvM+IQQ/J8NFGGDARRlGuAw1bMbizHSwqqbfgsQgXWlQgoyrSkam3KrAQWPpQmOlW0ojnSgAA6UVhyIoSaIvGgOkjFOY8cuRUnw6ziMZY27x4ZFW5bIWS4dASbAi65iAQLAJUBTnQBtpbQacoCqxxxLkiiS+SNb3IBYlmZjqzMSWPuqx9kcCnH3LlSsUhUW9s6KRflYNfTp5a1SQ60+3W2mcPi8PNyWRQ32W8D/4WJ91AK7+bN7jHYhLeEv3ieYkAk+AZmX7tQJStE7bMDlngmt7cbRt0+bbMP/6H4Vn7WoBDLQhTShXSi5aAAx0kyXFiNKWsaLloCZ2FvpjsLYRYhig/u5fnU9AG1UfZK1fNjdscRFsThnVrHxREOpNuBViGS/Di1ZaqUVlpQFMfi2mkkmkN3kdnbpdiWIHkL2HkBTXLajtSRqaIDMRQZ6ITRbmoJLthpSwGpt0udCOIphj9lK7NfQ66jjfQ6/xXDDjTbZm1cmj8OVvgPTpUrHKGF7g5mvp9kL+g4fWPSvClHJgm30eNKOTDK+ipvEVJVhYj939DRCKsW8GBBjzj2k1P2eY93H41XrV62nzLLDd9z08OVZIbjhXEUN669bmwWurqd7N2VNiDaGJpPMeyPVjZR7yKAa3rqueC7OyEMmKxCRLYnTLZftO5A8rD41U8bEiyOsb50ViFci2YDTNYE2B5a8LUAiKUU0UCjUAcGp6beFZMAuEmjLyRODh5bgd2h9qNubC2gHpwyC9evR1agFgaUU03z0ZGoB5HS6tpTNW0pdG0oAxPCi0YGhAJNgL+lAFbhSLjnSzcPjV+3C7Pop4BiMVmIk1jjVigy3sHYrqb8QAbWtxvoBnamhZq1LbHZ5sxXy/KWhYKWKGWM6D6VpAWsOt7VETblQYGUTYsmfCnwllBQxMxAV5FVrlOWZTxbUUsiihLh3dssaO7HgqKWb4KLmgxmClit3sMkYa9u8RkzceGYC9bxu3u7hsM8kmHTL3qxg+IsLDMRlLEnxZrnXWwqsbM32wmMw7w4/uY2vlcOcqPxs6E6qwt1uDqD0WKG+/03ynY+FxX0lMTN95TC4/6hHwpLsl2CndTYvEIhRroneAFcqktI/i0AuAt/wD9bU63GghxWzsTglkJjWWWNGt4gjOZI36E3JbTT04Uv2kxYiPBphcHA5gtlkMfiyxrwjyqc5vxZrWsCD7RqCTL9u4uOXESyxRrHG7sURVCgLwGnIkC5HUmmIIojP50TMakCjUS9F7ynux9j4jEv3eHiaQ8yNFX7THwr7z6XpYEI1J4A0umDOhJ4m1hy0J99XLHdn/cQvZ2edUSS1rIwAIkVNLlgxvxJIUaAmqvFfl5EdLjh/T0Ne7+GaLT54epJ206a8HHqcmSD29Be5AtYAeEN6nMeZ14Ug8Fxr6een+unupbE4xF0Jtx0GrANoVI5EHUHhpbnS2FdZEzKetxzBuTYjlxr1ktNKXoqvpwcjlOK3O/qQs2FI1Go/Mf1pvfzFTc0djpfT8qJby/IVwZvwWMpXCVI3hq3XJHx30YnT/70qU2NiiTlbQdOtQ7m1jfhyqbEQEEc19S7D7Qstzb6p/zeVfJaqClE6s+PfB+xOJw61UtoYXupGTlxX7J1H9PUGrXhXDDTW3SmG8mDzR5/pJc/d5j3Wv8eteZo8vp5Nr6fB5ulyenPa+n/wAitk1O7B3NxOJswURxnXPLpcfVX2m9bAHrTzdaTAQxieZg8w1ykE5DfQItrFuHi1segpDbW/M810iJijOnh/tCPNh7PovxNe4euW/Y24+EiBMqmd0vmv7N7XA7u9vQMTeoXafaSzJ3eEgWFLAKzAM1uPhQeBPfm91IdlWNtiJISf7Vcw4ashufeVJP3aid7tl/J8XNEPZzZ06ZXGcWtyFyv3aEkdjcbJM2eaR3YcC5vb7I4IPIACkstGtRhagCAUa1GApzgsHJM4jhjeRzc5UBY2FrnTgBfjw1oBtkoMlTmx908RPiThmQwuEaQ96rLZQVFwLXbxMBcdT0p1szcWeWefDGSKOaFVbK2YrICAcym18uo1yniAQKArIFHFWvYnZ9PLiXw+I+aSIKzuvizZr5RGeBvZtTwykEX0qYPZSRMhXELLB3i94pXI4QHxC6khjpb6JFzzFCKKELgAkEX1UnS/mOtTGwd38Riw/cR5+7ALeIKNb2UFiBc2Ol+VbFi8VA00eCljRhJE8gRlBTKhRMuUi2oZrW/gNVPdADZ+1Z8Fc91MoaK5vwDOg9wMiX5lFpYoi+zPd2DETYiPEoSYlACElbNmZWJykG6lQLX+kaXwTx7L2syFfmTZQz6siSKrBwfqt4SeimpSWP5Jt1JOEWMRh5B/CWHvdEPrLUV2yYYibDz2NnQxk8roxYD1Ic/hPSoJHHbJu2Eti4VtmOSQAaB7HK/le2UnqF5mrjvVizgsBI0IAMUaJHpcA3SJWtzy3Bt5VFbNl+XbEaMm7mGSO5454rhGPndFb31MYkLj8CQD4cRCCCeRdMyn7rWPuoDAppCxZmJZiblmOZmPUk6k+davu2flWxCjnXuZor8xkzqh9QAnvFZJi4mR2SQFXUlWU8VYGxB9DWm7HmOE2IXfRmilcDhrKxEQPrmWpZCB7IN4jJC+Gc3MIVo/8Altpl+6R8HUcqpO+2yThsXLH9Bj3kZ+q5LW9zZl+7Tbc3a3ybFRS38F8kn2G8JPu0b7tXntlwS91h57gOHaO38Ssue40+iU/x0JIrsexxTETQ3NpYgw6Zo24e9ZG/DTnbO+mMwGMmhdhLFmzosmjBHGcBXXWwzFbsG9jyqpbu7WbC4iPEIAxjJOUnKGBUqVJANrhuNjUn2j7bhxc8c0AcfNKj5xYgh3YDjrbPx4cKAlMdtzZmPPz8TYeYj+1uq3PQyDRrdZFHuqibTREkdYpDKikhXyFC4+ydRrp52vQSa1MbrbvSzz4cGCXuWkUtIYn7oqDcgsFtY2y8eJ5caEdlx2D2Z4dCflLNK4t4VLJGOfI5n9bgHpV5jmw+Gg4RQwxgtZQERep05kn1JPM0lip171IQbzsLlVGYquvzkhGiA2Nr8ToL2NZl2sYovOsAzGOIeJ7HI0jdDwOUaceLsNK5UpylT6OqW2MbQ63o7Ulka2HhbwG6SM2Uk6j2MpJXgbEi/RTVCxGPdhbRRzC6X/fQaUQgCk2rsxznji4wbSffuck6m05eOhM0aCZkbMpsfyPkeooAtDl5UjJxacew0mqZPYLECSMkcb6jzOtr86DJ5U3wcJiBueJ8QHIciOvO5pxmH8X519vpJSeFeov1Hj5YJSe3ohVQcCfS3PjxrRN0MFDJh5I5OcbMzSDMENjkCLyuFHHjqOdhQtn4LvJLEgLxJYhVAuBe59eXwqy4CdS7ZHLrZVuAwVit/HlPDjpcX011Jr861c0oHsZMyxQlJq74oJs+ezmE3uvAanSwP8/WpCcXFgDrpqNKitvNkkSXSx8JvqNNQdDy1+NSjKtr5R+EV5ORfDNef5PEmupLz/JTsfB3cjp0OnoRcfkaRp9t6S8x8lUfqf50xNe9ik5Y4t90j2cUnKCb+Q+2BtDuMRDNyRwT9ng3+Emrl2tYTxwYgcCrQseRynOnrfM/wFUCtKmi+WbGz8ZIkzX55oTZveyA/iFaGhn+HhaR1RFLOxCqq8WJNgB760DAdm+HjVDi52zucoVGVFLkgBFzgs51tyv0FRPZPgBJinlP91GSPtOcgP4c499XNNkNJj2xk+kUKiOAE2F8vzkp5KAWK352v9EXApm/u6UeCELxyORIWGR7FlyhTcFQLjxW4cxVh3Wy7P2S+MyqZpVzKTrfM2WFfs65yPrNVa2/j22pj0iiLd3fuoz0QHNJL5XAJHkEHGrH2tnusLhYE8Klzp5RR5ADr9cfCgH+4W+wxTJBKjd+sTM0nhyuAUBIy2ysbi4Atpx5VX9/dsthtrpiIuKRREjhnW8isp9VFvWx5VGdlhP+0EAF7xyg+Qy3v8QPjVo2vuyuL2xknVxCMKshIOW9pGQDNy8Tnhr4fOgLvhsUkqJNHqjqGB5kHUVSex7brSviYXNy7tiFv1dvnB6XKn3mpjszktDNhi2Y4XESwgniyZyVbT7w+7VJ3ZxKbN2s6SnLGryRFtTZG8UbG2utkJ6XPSoBOb97TOH2zhZb6RxxX+y7yq/+Fj8Kddr+FaM4XGR6PHIUv5j52MnyBVvxVDdsGPw882GkgkSTNE4dkYMAA/g1HO7SaeVWbbuIXG7DMwYZ0iWRrEeF4tXU9CcrDzzCgJbF4dMfBhMTFoUlhnXqAHUSobfVzC3VBSe9cOFnT5JiZERpBnjuwVgV0DoW0JBNrcwSOBNZnunv3PglMaqksRJbIxIIJtfKw9m9tQQdddNbxe9e8MmNmMsgC+EKqA3CqCTa54m5JJtrfoAAoWabhCmyNnSJLMskhMhTTLndwAqqtybDKCTyFzVZ7Pd/Vwsa4fEBmhX2HUZmQccpHFkvci2ovaxFrZ6oA4AD0FqWRqmiLNKxOE2I8r4t8UZC7GQxyMxF+NsgQSML/RJI5aiq1v3vd8scJGCsCG4B0aRuGdhyA1yr5knXRa4TRaEiVKA0WjWoA6Gj2pFVpaOWgCPHR8HO8UiyRMUdWDBl0Nwbg+fobilS170my9KAmMVvnjWRlEwiD3LmNRG8hJJLM48QPLwlRYAWqNl3ixRXI2JnK2tYyMRbpqeFM2vam7USohtvsKaKRQk0VjQkVwmGaRgkalmPAD96DzNTWE2XFCQZWDvxspPdqBxJI1cjysLkDXjVhwmxoMPho2Gd5ZFzSBTYuDZlW9vAgBFwNSedSWxkwzqbRGKXUC4Z1GttCb+RufPztjLI7qLo2jBJXJEB8ru4ywxdbd2hI95IAPkL+tPO/wAN/wCVH/0of++kdu4GSPLk1W58QIVePC3TTU9TTP5ZJ/5h/L/urCeXPfxv7s12wfhfZDXYuzQLO2pIFumutv31qU+Shbsgt1UaA+7gD5ik8HGQoHQfqdB++lPpVsK8jLllKd2fLZJylK2xDZWzflc8cZPhW8jjgSF0Fr8szD0ykcb2suN3ZiUXu9iP4gR+lRW6eIRmxM0ZU9zEA7XFgHLG9+du7HxtT/aG2I8DhI8PiZTLicviA8RuSSLnkBe1z7VjXV6EpwXFPwj6DR6fC8EXkivPfgoO9mECT+G+UqLX6gkf0qIy1Iba2j8olz2KqAFUG17cybcybn4Uz4V6uGLjCKl3Qns3PZ14EwtaD2RYvxTYY8DaUDroEcfDL+dUDNUtultP5PjIZbkKHCv9l/A1/IA3+6K1Kmgdl2yxh8RtDDtxjaILzJT54odeN1Kn31D9pO800k0mz4lKoGCsFu0k11VwLAaL4gcouTzNtKlN99qybPxsWJiCt30RjljbQN3TghrjUH5wANr7J0NJDtUgsZBgmE5GpDIAegMmXOR6rUAd7obDj2ZhpMXirLKV1GhKLcERL1dja9uYUcBcu969lrtbBwy4Z1zKSyhjYeIAPGxF8rggfh6G9Z1vLvNPjXDSkKi3yRLfIl9L6+01tMx91gbUz2dtKbDktBNJETxyMVv6gaN76kGk7t7Ei2NA+KxjoZ3GRETU2vfu472LMxALNoAFHIEmMPazJ3bXw0YnsQjhroOhKkZjbpmsfLhVJx+PlmbvJZHkfhmdixA6C/AeQ0ppJrSiLJLYm8mJwsjyRSeKTWTOocSG5N2HG92JuCOJpHbe1XxE7zy5Q7kE5RZRYBQANdAAOJJ86ZWoyRkmwBJ6AXPwFCQ6VxNr2JFxY20uONjbiL628qkcDsCduKBB1c2/IXP5VLQbqr/eSMfJQFHxN7/lVXJI0jhnLwVNqBEZtFBY9AL/AKVeo9i4aMX7tdOb+L/NpSEu3MNHpnFhyQX/AMug+NRvvpF/y9fFKirRbExDcImH2iF/U3/KpDD7qSnVnRfS7f0pzPvWv0IiftEL+l700l3lmN7ZV9Fufi16fqZFYo+WyQXdRLeKVj6KB+t647AwyjxM33nC/wAhUFiMfM/tSOfvED4Cwppkptflh5ILqJPnD4EcWU+jsf8AKTSGITBk3DSAW4IDb/GL1DBPSjCrbfcq8n9qDyW1te1za/G3nbnQCOjIPKnMAHSpMxNtKB3voNOH6UpKgJqb2budJJC+ImkTDwAeGSW/zjW8KovtNc2F/PQNwoCuEeVIOfKnDrakpDQCJFFZaUoGWhBtO5Hdz4KCQgZ1jEb6a3QBbn7ShX9GFL7RwirlkSy5dDYXt/CwH0rcLc1ZxxYVn25+05MK6Nm+bkjtIhOhtqjjo+Tw+ZsDobi44t2ZVdJFZZb5Fvq1jlIF+OuluZIA4istXpsuFpqLppNcfM2wZYZF31x9hjtps4J045tDcHTqOOnAniPzrH+zPI/g/wDlVjmwWIUkGGS17WIsRz4tYHQ9b0X5Iej/AIT/AErz/Un5OvZEo8u9cn0I0X1ux9eWtReMx8st88jNfley/hGn5U1vQivQhp8cOYxR5UcWOPwoELy/fX+X5UqTzP75fv0qew+z8FAkZxZxDzSIsndwFEESOMyZ2cHNIykNlFgAwvTXebY6Q9zNBIZMNOrNEzALIChCvHIBpnQkXI0ObStTSiLU0YUAIFAXoAWoDRCa7NehIsXJ4knpflXKxpNTRgaAWVqOZKbZqXw2IyMHsDlN7MLg+ooA0aM5sqsx6KCx/IVKYLdud/asg+sbn4D+dqlMHt0zXyIiAWzGSSwHmABcj4UGI3hjUWzGVvqeCMe/Un4sKo5SN444JW2OcFuxCvtlpD5+EfAG/wASac4qSKBbXSIdNFv5gDU1WcXt+Z9Fbu16J4f8XH86jCL6k6/nUbG+2WeaEeIxLJiN6UGiKz+Z8A/PX8qYz7yztwIQfVFz8Wv+VqictG4CrKCRlLNN+QcTOz2zszH6xLfrSDUeQUWrGYmtOOVI2oytQBpG0pK9KPwpIrQAn1rhXIlHyUAaJacRp50199GRyKAtmxsVgcNCuIl/3rEMTkgIKxRWJF5SQcx0uNDxGn0qi9ubwz4qTvMQ+YjRVGiIOiLwX14mwuTUQXrm4UAqZxw1pGRhTdiaKxoBYsOnworNSVAGoQS2GxgZApNiuluoHAj3UeIPcPmYEFSLEgizAhtOd9b8qhib8qETMODMPQmva0/4uo41DJC64v8A0cj03LcHVl9bfnH5CO9BJDDNkUOMwtcWAFxy05n3Q3/iTaH/AKyT8T/0qCi2jIvO/wBof01pX/ar/wAK/n/WtVq9A+dn7Irt1EeL/cjKdYLGPE+eNsrWIvYHQixGoI4U2FdevAO5Np2uywYzFQYvJLJMsE4SOOUSJI0cmRRGsiGJHKtkVQUKgXFwdbUlt7aMTR4fDwFmigEh7x1ytJJKys7BbnIgyKFB1sLnjULRloHJvlhiaLeuoaALajAUBobUAYUNCBQFKAC9GB0otqG1ACDSqNSarR1FAKAmjZrc64ChEVAACTQkGu4UBegOkakyKM7U62NsifFSGPDxmSQIzlQQPCtgT4iBxYC3UigGYrgaK1xcEWIJBBFiCNCCDqCDyo2XQG9AHc6UmaFlNJs9AKLXZqR7yuz0A5ubUU3pv3tdnoBfNQlulNy9XDcvs8lxSrNM/dQNqtrd5INdVzaIv1iDfiBaxqG0uwot9FTv1ojCtQ272ZQMv+7MYnUWAZmkR/tEklD5jT6tZztfZk2HbLPE8Zva7Dwn7LDwt7iarDJGXRaWOUexmRRSaUIpM1cqdmrr0F6HNQHV1GFdegEbVzCjWriKAAVft3OymeZVkxL9wpF8gXNJblmv4Y/Q3PUA0w7Jdi9/j0ZhdIQZWuLgsCBGPxkN9w1uMEgN0OjLyvxGniHO3LyPXS4JGXbX7HjlvhpyWH0JgLH0dALehX31n+2djz4aUxYiNo35X1DD+JWGjjzBr0mE/fT9/uwtUPvbseHFQNh5lN7ExuBdo3to68/UcxcVW67Lbb6PO9KxJU1tjcvF4bVoTJHykhBkQjqbC6feAqGQ9Ksmn0Uaa7BYUINdGpa5UFrcbAm3woq686EnEUIFcKECgAFKqp5UnbWlVawoBZLAaik3IohkoDIKEBi1FJpO9WHZ+6MrrdnCNa+QrdwPMEqBx4XJHMcqhtLsmMXLogdacbM2hLh5VmhcpIhurD8wRzBGhB4ij7R2XPCTnibKDbOAWQ3NhZhpcnlx14U3xcEkRyyIyMQGswKmxvY2PofgakimjRduvh8ZDh8S0UEcswJmK6lWUhBIToSt7BlvpnW973qKm2NHKo7yIwSKMrGKwjYgaOAdCpvyseA0N7Q2x5FlgMTSMrRuGTKfFY+3YdCpYH11rpdpSyDJIxIGg1vpqaxk2mdUIxceURu0IO7YqSG6FToR1H9KZE072nxHp/OmTNWsXas55qpNHFqC9BQhakgLehWjEVKw4SCGOOTEJJI8y50jSTulWPMyCR3yMSWZGsigaLcnUCgIZq1HdXf2Ex4eJsQ2EaILGUK95h3VQFBzNdk0HEsLHrVO21DCcLHNh4ssZlZJM5zypIEDBM4AzRspzDQaq1xcXqDCVWUdy5Lp7Hw7Nkx+/wBgY2/4gPr/AHYaT81Fvzqa2VtnDYuM91Ikq/SW3DyZGFx7xrWBd1SuCxkkEglhkaN14MpsfQ8mHUG4NYflklw+S/rvyjX9q9n2Bm1WIxN1iOT/AA6p/hqo7W7LZlucPMkg/hkHdt8RdSfw1L7q9p8clo8YBG/ASr/Zt9ocYz56r9mtAhKsAQQQdQeIt1vzHnWblPH2zXbCaswbbu6OLwgzzRExmxEieOPXqbXT7wFQuavThk1VANPpeluHnyFVHersywmJDyQgYebQ5lHzZN9bxjQXHNba2Out+bF+KY5Salx7+DGeFroxG9dnNXLeHswxWHu0WWdApYlLI4tx+bZizeWW9+gqm5h1HxFeljzY5q4uzJxa7DWrjQ0L8R6j9a0Bt3Y/u6cNhO+k/tMTkktzWMA92vqQxb74HKp/eJ2VRJH7aeIcr21ynqDex/0qYXQKBoLcPcaht5vY9zf+yqS4LxFt29uwYoExP4ltnjOjxk8Aw6aGzDQ2NjTWKZmV5bZlZiQDrZfo6fZsDy0POsf2+bTR20u0t7aX0Tj1rZNlMe7g14o5PmcoNz111quRPanfk0xNbmq8AQ5b2AUoNQyHQNqCNOPx8jwvVZxG5mH72ScQwyBnMrRyh2Z2JzFQ4cCNb8srXvrppVmb2fcP0FN2rmeRx6OhwUuyc2fIgiQwgLGVUoqgKoBFxYDQaVA71blYPF5neMRzEf2qeF78i44SfeF7cCKmdl/8PF/y1/SlpPZ+P867F1ZxNcnmzaWDeCWSGQWeNijDzB4jyOhHUEUgTVo7Vh/+Rk844ifM5LX/ACHwqrVYqdeuz0UUV6AMTRb0QVYuz2MHE6gG0bkXF7G3EdD51DdKwlbokN3N3BHaeZlLWusYJuhPAv0YchyPmBUniNroDrJbLxK2DDlcai3ob8KlcOozvpyP+RqzufnWC/U+TuUVCPBO7R3qiizLhUbMRlM0jZ2Uc8vJLm/DXh5AVPGYkO+ZQQLDicxJtqxPm1zblf30niPo+h/WiVrBUcuWbFDJzBseopzgMV4xmt8ct/fyNMqEVZxTKRky7S7J72EosagHVWN8w043P5jnVNxEDRsUcWZTYir5uGxOHa5vof0FQfaAo+ULpxQ389axhJp0dGWK27iuE0GahFFNbnMGvViwuJwmJhhixUz4eaFO6SURmaOSLMzqrIhDK6lyAw0Itfyrgo1ATe39pwdzHg8JneJHMskrrkMspXICE+gipoAdTc36mFWgFGFACaBxpQtwp3u+oOIwykXBmjBB1BGddCOdGQhZt2MSIPlJhKx6EZrB2BPtKl85A43ta2vDWpTdXe/EYGJ4lgzxhszBg6lMwUZbjRFNgbEaljrrWyzKO9OnL+ZNUntNP+5jzWInzOcanqfOuPJNZFskrR1ens5TJjdffzCYp8il45iL5ZABe30UYGznibDU3JtppZzLqB5j9Cb+fBj90V5mlretx3Jw2HuSfm4uOv8ActXi6/Sw06UodfInFNyuyxRwKP3ck/z/ANOVN/8AYWH/APTxf9NKVw/0fQ/yp7XBhakm6NG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22324" y="154421"/>
            <a:ext cx="8227958" cy="646331"/>
          </a:xfrm>
          <a:prstGeom prst="rect">
            <a:avLst/>
          </a:prstGeom>
        </p:spPr>
        <p:txBody>
          <a:bodyPr wrap="none">
            <a:spAutoFit/>
          </a:bodyPr>
          <a:lstStyle/>
          <a:p>
            <a:r>
              <a:rPr lang="en-US" sz="3600" b="1" dirty="0">
                <a:solidFill>
                  <a:srgbClr val="FF0000"/>
                </a:solidFill>
                <a:latin typeface="Times New Roman" panose="02020603050405020304" pitchFamily="18" charset="0"/>
                <a:cs typeface="Times New Roman" panose="02020603050405020304" pitchFamily="18" charset="0"/>
              </a:rPr>
              <a:t>Trò chơi “Ai nhanh nhất, ai đúng nhất?”</a:t>
            </a:r>
          </a:p>
        </p:txBody>
      </p:sp>
      <p:sp>
        <p:nvSpPr>
          <p:cNvPr id="4" name="Rectangle 3"/>
          <p:cNvSpPr/>
          <p:nvPr/>
        </p:nvSpPr>
        <p:spPr>
          <a:xfrm>
            <a:off x="251170" y="1121747"/>
            <a:ext cx="8654530" cy="2677656"/>
          </a:xfrm>
          <a:prstGeom prst="rect">
            <a:avLst/>
          </a:prstGeom>
          <a:ln>
            <a:solidFill>
              <a:srgbClr val="0066FF"/>
            </a:solidFill>
          </a:ln>
        </p:spPr>
        <p:txBody>
          <a:bodyPr wrap="square">
            <a:spAutoFit/>
          </a:bodyPr>
          <a:lstStyle/>
          <a:p>
            <a:pPr algn="just"/>
            <a:r>
              <a:rPr lang="en-US" sz="2800" dirty="0">
                <a:solidFill>
                  <a:srgbClr val="0000FF"/>
                </a:solidFill>
                <a:latin typeface="Times New Roman" panose="02020603050405020304" pitchFamily="18" charset="0"/>
                <a:cs typeface="Times New Roman" panose="02020603050405020304" pitchFamily="18" charset="0"/>
                <a:sym typeface="Wingdings"/>
              </a:rPr>
              <a:t></a:t>
            </a:r>
            <a:r>
              <a:rPr lang="en-US" sz="2800" dirty="0">
                <a:latin typeface="Times New Roman" panose="02020603050405020304" pitchFamily="18" charset="0"/>
                <a:cs typeface="Times New Roman" panose="02020603050405020304" pitchFamily="18" charset="0"/>
                <a:sym typeface="Wingdings"/>
              </a:rPr>
              <a:t> </a:t>
            </a:r>
            <a:r>
              <a:rPr lang="en-US" sz="2800" dirty="0">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Hãy kể tên và ghi các đại diện thực vật vào giấy mà em biết.</a:t>
            </a:r>
          </a:p>
          <a:p>
            <a:pPr algn="just"/>
            <a:r>
              <a:rPr lang="en-US" sz="2800" dirty="0">
                <a:solidFill>
                  <a:srgbClr val="0000FF"/>
                </a:solidFill>
                <a:latin typeface="Times New Roman" panose="02020603050405020304" pitchFamily="18" charset="0"/>
                <a:cs typeface="Times New Roman" panose="02020603050405020304" pitchFamily="18" charset="0"/>
                <a:sym typeface="Wingdings"/>
              </a:rPr>
              <a:t></a:t>
            </a:r>
            <a:r>
              <a:rPr lang="en-US" sz="2800" dirty="0">
                <a:solidFill>
                  <a:srgbClr val="0000FF"/>
                </a:solidFill>
                <a:latin typeface="Times New Roman" panose="02020603050405020304" pitchFamily="18" charset="0"/>
                <a:cs typeface="Times New Roman" panose="02020603050405020304" pitchFamily="18" charset="0"/>
              </a:rPr>
              <a:t> Phân loại thực vật đã ghi thành các nhóm, và nêu cơ sở mà em phân chia các thực vật đó.</a:t>
            </a:r>
          </a:p>
          <a:p>
            <a:pPr algn="just"/>
            <a:r>
              <a:rPr lang="en-US" sz="2800" dirty="0">
                <a:solidFill>
                  <a:srgbClr val="0000FF"/>
                </a:solidFill>
                <a:latin typeface="Times New Roman" panose="02020603050405020304" pitchFamily="18" charset="0"/>
                <a:cs typeface="Times New Roman" panose="02020603050405020304" pitchFamily="18" charset="0"/>
                <a:sym typeface="Wingdings"/>
              </a:rPr>
              <a:t></a:t>
            </a:r>
            <a:r>
              <a:rPr lang="en-US" sz="2800" dirty="0">
                <a:solidFill>
                  <a:srgbClr val="0000FF"/>
                </a:solidFill>
                <a:latin typeface="Times New Roman" panose="02020603050405020304" pitchFamily="18" charset="0"/>
                <a:cs typeface="Times New Roman" panose="02020603050405020304" pitchFamily="18" charset="0"/>
              </a:rPr>
              <a:t> Xếp các thực vật đã chia theo các nhóm tương ứng.</a:t>
            </a:r>
          </a:p>
          <a:p>
            <a:pPr algn="just"/>
            <a:r>
              <a:rPr lang="en-US" sz="2800" dirty="0">
                <a:solidFill>
                  <a:srgbClr val="0000FF"/>
                </a:solidFill>
                <a:latin typeface="Times New Roman" panose="02020603050405020304" pitchFamily="18" charset="0"/>
                <a:cs typeface="Times New Roman" panose="02020603050405020304" pitchFamily="18" charset="0"/>
                <a:sym typeface="Wingdings"/>
              </a:rPr>
              <a: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Kiểm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chỉnh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sửa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quả</a:t>
            </a:r>
            <a:r>
              <a:rPr lang="en-US" sz="2800" dirty="0">
                <a:solidFill>
                  <a:srgbClr val="0000FF"/>
                </a:solidFill>
                <a:latin typeface="Times New Roman" panose="02020603050405020304" pitchFamily="18" charset="0"/>
                <a:cs typeface="Times New Roman" panose="02020603050405020304" pitchFamily="18" charset="0"/>
              </a:rPr>
              <a:t>.</a:t>
            </a:r>
          </a:p>
        </p:txBody>
      </p:sp>
      <p:pic>
        <p:nvPicPr>
          <p:cNvPr id="2050" name="Picture 2" descr="Tổng hợp những hình mặt cười đẹp - Ảnh Avatar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389619"/>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542557"/>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2469"/>
            <a:ext cx="8229600" cy="792162"/>
          </a:xfrm>
        </p:spPr>
        <p:txBody>
          <a:bodyPr/>
          <a:lstStyle/>
          <a:p>
            <a:r>
              <a:rPr lang="en-US" b="1" dirty="0">
                <a:solidFill>
                  <a:srgbClr val="FF0000"/>
                </a:solidFill>
                <a:latin typeface="Times New Roman" panose="02020603050405020304" pitchFamily="18" charset="0"/>
                <a:cs typeface="Times New Roman" panose="02020603050405020304" pitchFamily="18" charset="0"/>
              </a:rPr>
              <a:t>VẬN DỤNG</a:t>
            </a:r>
          </a:p>
        </p:txBody>
      </p:sp>
      <p:sp>
        <p:nvSpPr>
          <p:cNvPr id="4" name="Rectangle 3"/>
          <p:cNvSpPr/>
          <p:nvPr/>
        </p:nvSpPr>
        <p:spPr>
          <a:xfrm>
            <a:off x="116375" y="874224"/>
            <a:ext cx="8915400" cy="3108543"/>
          </a:xfrm>
          <a:prstGeom prst="rect">
            <a:avLst/>
          </a:prstGeom>
          <a:ln>
            <a:solidFill>
              <a:schemeClr val="tx1"/>
            </a:solidFill>
          </a:ln>
        </p:spPr>
        <p:txBody>
          <a:bodyPr wrap="square">
            <a:spAutoFit/>
          </a:bodyPr>
          <a:lstStyle/>
          <a:p>
            <a:pPr algn="just"/>
            <a:r>
              <a:rPr lang="en-US" sz="2800" dirty="0">
                <a:solidFill>
                  <a:srgbClr val="0000FF"/>
                </a:solidFill>
                <a:latin typeface="Times New Roman" panose="02020603050405020304" pitchFamily="18" charset="0"/>
                <a:cs typeface="Times New Roman" panose="02020603050405020304" pitchFamily="18" charset="0"/>
              </a:rPr>
              <a:t>Quan sát và giới thiệu được một số Thực vật ở xung quanh em, thực hành phân chia chúng vào các nhóm, đề xuất được những lưu ý trong việc chăm sóc để cây phát triển khỏe mạnh: </a:t>
            </a:r>
          </a:p>
          <a:p>
            <a:pPr algn="just"/>
            <a:r>
              <a:rPr lang="en-US" sz="2800" dirty="0">
                <a:solidFill>
                  <a:srgbClr val="FF0000"/>
                </a:solidFill>
                <a:latin typeface="Times New Roman" panose="02020603050405020304" pitchFamily="18" charset="0"/>
                <a:cs typeface="Times New Roman" panose="02020603050405020304" pitchFamily="18" charset="0"/>
              </a:rPr>
              <a:t>Đại diện cây gì…? Đặc điểm môi trường sống…? Được xếp vào nhóm Thực vật nào…? Cách chăm sóc cần lưu ý những gì…?</a:t>
            </a:r>
          </a:p>
        </p:txBody>
      </p:sp>
      <p:pic>
        <p:nvPicPr>
          <p:cNvPr id="13314" name="Picture 2" descr="Học viện Phật giáo Việt Nam hưởng ứng sáng kiến trồng 1 tỷ cây xanh | Môi  trường | Vietnam+ (VietnamPl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202296"/>
            <a:ext cx="3733800" cy="248676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Hình ảnh Ngày đất Xanh Tay Nắm Giữ Trái đất Bảo Vệ Trái đất, Ngày Trái đất,  Ngày đất Xanh Tay Nắm Giữ Trái đất Bảo Vệ Trái đất, Ngày Trái đ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20" name="Picture 8" descr="Bạn biết gì về Ngày Trái Đ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222883"/>
            <a:ext cx="3620889" cy="246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25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tock-photo--colorful-tulips-with-blank-note-isolated-on-white-background-50469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4"/>
          <p:cNvSpPr txBox="1">
            <a:spLocks noChangeArrowheads="1"/>
          </p:cNvSpPr>
          <p:nvPr/>
        </p:nvSpPr>
        <p:spPr bwMode="auto">
          <a:xfrm>
            <a:off x="2286002" y="5725716"/>
            <a:ext cx="4664075"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vi-VN"/>
          </a:p>
        </p:txBody>
      </p:sp>
      <p:sp>
        <p:nvSpPr>
          <p:cNvPr id="34821" name="Text Box 6"/>
          <p:cNvSpPr txBox="1">
            <a:spLocks noChangeArrowheads="1"/>
          </p:cNvSpPr>
          <p:nvPr/>
        </p:nvSpPr>
        <p:spPr bwMode="auto">
          <a:xfrm>
            <a:off x="3048000" y="1943101"/>
            <a:ext cx="46948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rgbClr val="A50021"/>
                </a:solidFill>
                <a:latin typeface="Times New Roman" panose="02020603050405020304" pitchFamily="18" charset="0"/>
                <a:cs typeface="Times New Roman" panose="02020603050405020304" pitchFamily="18" charset="0"/>
              </a:rPr>
              <a:t>BÀI HỌC KẾT THÚC</a:t>
            </a:r>
          </a:p>
        </p:txBody>
      </p:sp>
      <p:sp>
        <p:nvSpPr>
          <p:cNvPr id="34822" name="Text Box 7"/>
          <p:cNvSpPr txBox="1">
            <a:spLocks noChangeArrowheads="1"/>
          </p:cNvSpPr>
          <p:nvPr/>
        </p:nvSpPr>
        <p:spPr bwMode="auto">
          <a:xfrm>
            <a:off x="2514600" y="2706708"/>
            <a:ext cx="5388591"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solidFill>
                  <a:srgbClr val="9900CC"/>
                </a:solidFill>
                <a:latin typeface="Times New Roman" panose="02020603050405020304" pitchFamily="18" charset="0"/>
                <a:cs typeface="Times New Roman" panose="02020603050405020304" pitchFamily="18" charset="0"/>
              </a:rPr>
              <a:t>- CHÚC CÁC EM HỌC TỐT</a:t>
            </a:r>
          </a:p>
        </p:txBody>
      </p:sp>
    </p:spTree>
    <p:extLst>
      <p:ext uri="{BB962C8B-B14F-4D97-AF65-F5344CB8AC3E}">
        <p14:creationId xmlns:p14="http://schemas.microsoft.com/office/powerpoint/2010/main" val="1082686173"/>
      </p:ext>
    </p:extLst>
  </p:cSld>
  <p:clrMapOvr>
    <a:masterClrMapping/>
  </p:clrMapOvr>
  <p:transition>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igit 120"/>
          <p:cNvPicPr>
            <a:picLocks noChangeAspect="1" noChangeArrowheads="1" noCrop="1"/>
          </p:cNvPicPr>
          <p:nvPr/>
        </p:nvPicPr>
        <p:blipFill>
          <a:blip r:embed="rId3">
            <a:lum contrast="48000"/>
            <a:extLst>
              <a:ext uri="{28A0092B-C50C-407E-A947-70E740481C1C}">
                <a14:useLocalDpi xmlns:a14="http://schemas.microsoft.com/office/drawing/2010/main" val="0"/>
              </a:ext>
            </a:extLst>
          </a:blip>
          <a:srcRect/>
          <a:stretch>
            <a:fillRect/>
          </a:stretch>
        </p:blipFill>
        <p:spPr bwMode="auto">
          <a:xfrm>
            <a:off x="6858000" y="800752"/>
            <a:ext cx="2057400" cy="1130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2324" y="154421"/>
            <a:ext cx="8227958" cy="646331"/>
          </a:xfrm>
          <a:prstGeom prst="rect">
            <a:avLst/>
          </a:prstGeom>
        </p:spPr>
        <p:txBody>
          <a:bodyPr wrap="none">
            <a:spAutoFit/>
          </a:bodyPr>
          <a:lstStyle/>
          <a:p>
            <a:r>
              <a:rPr lang="en-US" sz="3600" b="1" dirty="0">
                <a:solidFill>
                  <a:srgbClr val="FF0000"/>
                </a:solidFill>
                <a:latin typeface="Times New Roman" panose="02020603050405020304" pitchFamily="18" charset="0"/>
                <a:cs typeface="Times New Roman" panose="02020603050405020304" pitchFamily="18" charset="0"/>
              </a:rPr>
              <a:t>Trò chơi “Ai nhanh nhất, ai đúng nhất?”</a:t>
            </a:r>
          </a:p>
        </p:txBody>
      </p:sp>
      <p:sp>
        <p:nvSpPr>
          <p:cNvPr id="7" name="Cloud 6"/>
          <p:cNvSpPr/>
          <p:nvPr/>
        </p:nvSpPr>
        <p:spPr>
          <a:xfrm>
            <a:off x="1066800" y="2133600"/>
            <a:ext cx="7391400" cy="3886200"/>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solidFill>
                  <a:srgbClr val="0000FF"/>
                </a:solidFill>
                <a:latin typeface="Times New Roman" panose="02020603050405020304" pitchFamily="18" charset="0"/>
                <a:cs typeface="Times New Roman" panose="02020603050405020304" pitchFamily="18" charset="0"/>
              </a:rPr>
              <a:t>Hãy viết tên các đại diện thực vật vào giấy mà em biết, mỗi đại diện ghi trên 1 tờ giấy nhỏ (2 phút).</a:t>
            </a:r>
          </a:p>
          <a:p>
            <a:pPr algn="ctr"/>
            <a:endParaRPr lang="en-US" dirty="0"/>
          </a:p>
        </p:txBody>
      </p:sp>
    </p:spTree>
    <p:extLst>
      <p:ext uri="{BB962C8B-B14F-4D97-AF65-F5344CB8AC3E}">
        <p14:creationId xmlns:p14="http://schemas.microsoft.com/office/powerpoint/2010/main" val="84354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2wCEAAoGBxQUExYTFBQWGBYZGhoaGhoZGh8ZGhofHxoaGR8aHx8aISsiGh8oHxkgJDQjKCwuMTExGSE3PDcvOyswMS4BCwsLDw4PHRERHDYpISgwMDAwNjIwMDkyMjAxMjAwMTAxMDAwMDMwOTAyMDAwMDAwMDAyMDAwMDAwMDAwMDAwMP/AABEIAKoBKQMBIgACEQEDEQH/xAAcAAAABwEBAAAAAAAAAAAAAAABAgMEBQYHAAj/xABJEAACAQIDBQUDCgMFBgYDAAABAgMAEQQSIQUGMUFRBxMiYXEygZEUI0JicoKSobHwUsHRM0OisuEVJDRzk9IWU1TC4vElY7P/xAAbAQEAAwEBAQEAAAAAAAAAAAAAAQIDBAUGB//EAC0RAAICAQQBAgQFBQAAAAAAAAABAhEDBBIhMUETYTJRcZEFFCKhsUJi0eHw/9oADAMBAAIRAxEAPwCrdmEuXaEf1kdf0fqP4OorQMXmUK3isBHe2Y3GfZ4I9ocQD4b6638sw3RxPdY3Dv0lQdPbOQ8xyatYOzElAaWRLWGVfCtrFGBJuDm+ajuCdCpFuVd+ma8/M5M65M834RWw8Zvcq6rpoLiMLa1+aKr3+111uXZLnGAjzLZe8lKH+Jbg3/GWH3adY7YWEEGcwq4jDMFbMUXIctxxXra5boDYipKDaxdFCwtYICMgzAKLr4VW7fR4AHlx41y6582kdOk6C7a2lHBHJNIbIg1PPjwHUljYeorDNq41p5pJ3ABkYsQOAvwHuFh7qsW/m8jYiUwrpDE7AWP9owJUufLjlHQ356VrLXHp8TgnKXbNs2Tc6XSEMtTG6u7T4uS2qxKfnH6aEhBx8RAPLQAmmWFwjSOqILsxsOXvJ5AcSeQBrVd39nJBBGkbXIXMXFiSxyM5sToPYAuSpZ4Li6tf0MOPc7fSOXJPaqXYrh8D3cYRPCFDEKb5BkYAnLmayB0QnLcswCKHGYleYsreFbBeTAEqAUUKxZhrlAJI0BjgUm+YN2JIQgjwniQp8ICAqsgzDMuVVEcbnSyswuzxq1F3p3mEwMEV8gNi40DAFgQqi9lIyi4PDONQ5J6cmRJGUI2V7ayxmeVov7Mu5W3C1zw8unlamXdU5AoQtcDOgaiKjrhzTlRajItQWGvyc+h686sextoFva4jj77a++35VFMvlQYdirBretuYPH9+QrLLj3x9zs0WqeDJf9L7/wAj7e/Z5zjEcVeyt5OqgD3MoBHmrVBd3WrbGxGFmwvdSRK8bWzX0YEa3JGoI8jS2M7NsLNEJIY5YbqCjxkyKftI5Jt6FTWeHJcaafHHRGrjGWRyj0+UZKVrlUsQqgsSQABqSTyA5mrNtLs/xcYLJ3cqC2qOFbU21R7Ea9Cal9yd3MhWRgGYXLtcFUt/dqeDMTozDQajnrpPIoRsxx4pSlT4B3Z7OCQJcQ9n4rGtiFPVj9I+Q08zRcfh/k7OkvsoL36jqL/C3WtLVkyXBGXUk9AOJ/KsK3g20+KnaZrhCT3aclW+mn8VtSepPKwHPslldtndh1b0qaiu/wCfmM9o7ReXTgl8wUcL8LnqbUwy07MdEMVdkYqKpHnZMksknKbtsbmOgEVOglDkqSo3ENHGGpyqijZaAajD1o/Ym1vlSX5xMPeJBf8AKqCyVqPYlsK8M+Jckd4wjQciE1ZvxNl+4etUyK40WxyqVsm8Rj4Xfu3ljVwfDdgpzDl4vh51ObFxLXaN1KuvG/Ag3sQeY091RO925CYpfAqI9xr3aMrC+oII+BuDen+yMBLhY4xI7SsqBAbDRV5Hxa+uptxJrmjDY7OmbU0OtubvYXFLbEwRyaWDEWdfRxZl9xrNN5uyBBdsHiLfUm1HoHUXHvU+tXDaG8MveGIwyot7B/AB0DEkltemXTS9R2IxOJsQCrH6NxYH1Itb4UepSdIqtNJrkx3bG7+JwzZZ4XTo1syH0dbqfjSmAj0W62KkBtNCr8CwPGzGxIt7Q6VObxvOmIkixEhkyZXt9EFkB0tyAa3oTTZWSNgfCYn4EngGBJVr6a669Qa0lkbRlt2sdjDBRYDlz5gW0PUr+Y91j/IPJv8Aqf6Uzxm2o4lyxuJW+j0A42dho9uVtetqiv8AxJif4l/AtZ+lOXItCYYjUGxBBB6EajjWvbF2930aP3rai58UtwwF2jHzwBYa2F725ACshFL4bFyR3yOy34hWIBtwuBxty6V6OOex+xzzjuNTxG2ooXZpJUyt4wGtnuQLkBixcEljbkbm9yxWg7Y2uArw4aSYwN/G5Kqv8EalQUS3h1uSoA01vCs9ySTcnUk6k+pPGnOy8DJPKsMSlmY+4Dmx6KBqT/Mipy5t3gmEK6GyxUZISzBVBLEgAAXJPQAcTWnbJ3CgjjLSqJW5lxf4L7Kj1udeNS2E2Jh4G7yOGJWGmZUUNr5jWuGepjHg6o6aT7K1upu0cN87Lbv2Bsou5jXnYJ4nYjj3T5hoAGGapmbEsoLJlz+Fl1FmZs2Vs6ixYlnMcoGSSRirKJBcsd+tsJAgUG8p1VQbEdGuNVF+flpVH2tvDNOioxy6HPlNhIT7RsPZDALmQeEsuawLG/XpdU3CpL6e5hqNPGMuH9fYd7y7xiX5qA2iKnOQMocsQxWw+iAFW2oGVgpKm1QINEFCGFJycnbKpUKihvReNGNULAtRka1KT7OmWNZWikETC6yZDkIuRfNaw1HOkY6kCl65qCuqAPdj7SaCTMNVPtr18x5j/StP2dvFh1hTNiUW1io7/u7DkLK40+qR7qyO9cErKWJOW5cGiytR2l93m7RGWUJh3DplBeRLls1z4VMlxYLbUD6WnCojC76aESREICCiIbj75a2cg6gaDXyBqs2vxru7tR4otchZpLonts76SyRtFEvdK4Ku2YMzAg3XQAKD1GvpVXy05aO/Kkmiq8YKKpFJzcnbCqtA+nE0oAasI2z8iWJYIITI8Ucsss0YkdjKgkEaZtEjVSBp7RBNWIK2AKEmrFvU0UuHwmJihih70ziRI1CgvG0al15hCGvl4A+ZJqvJCWNlBJPAAXJsCToNeAJ91SVChq7PRSPOiFKgsLE2BPkdP5Vv260cUWEgjhkR40QDOhDK7cWa66asSffXnoG1OcFjpYH7yGR43/iRipPrb2h5G4oD0th5b1Abdxd5TH304IN/m4nZF8iyr/PjWfbA7XcRFZcTEky6XZbRyeugyMfKy+tX3dvfbA4o2jkVZG/upQEkJ6Lc5XPkpNZzi5KjTHNRdtHDvMhJZpOYMiZSB0AtfqdTzrsNhJJTdVuOptl+JGvuvU4MEWIaWwA4IOA5/vr5DSnBblwrOOG+zaWelSRlXafu93Alx0kozO0ccMcY4sEALOzcgqMcoHJddbVms2LkYFSRlNiQFABI1voONzfzNXrtv2x3uKTDKfDAvi/5kgDH4Jk/E1UFTW0YJHLKTbCZa7SjtXd3+/2KsA96ENRVifjkfTj4Tp66aUUNUJplQ5NKQYhkYOjFWU3DKbEHyIpDNXE1JY1vcffCPERiKZv941DKTbvdB87fQeWQcLaaWFJ7y714fDgosiyuCQFjINj9Y8E/XoKyi19DrQisZaeEnbNlqJKNDrH415pGlka7Mdeg6ADkANKRJol64GtkqMG7BvXZaDNXZqEiyUotN89LK+lAT2x94Mfh4y8MkhgRgrB17yFS3BPFcJfopB1HUXfrvDgcR/xWC7tydZcK2Q3OmYxsQD7y3pTPcveBMPI0OIGbCTju5lPBQdBKOhXnbW3mopTH7IhwGMeLGJNNBkLQtEwUyAkFHvcC1swax42sLEUuitENi1j7xxEWMYZshbRitzYkAaEik1Iva9WhN4sAgtDspG855WkPwIP6012zvM+IQQ/J8NFGGDARRlGuAw1bMbizHSwqqbfgsQgXWlQgoyrSkam3KrAQWPpQmOlW0ojnSgAA6UVhyIoSaIvGgOkjFOY8cuRUnw6ziMZY27x4ZFW5bIWS4dASbAi65iAQLAJUBTnQBtpbQacoCqxxxLkiiS+SNb3IBYlmZjqzMSWPuqx9kcCnH3LlSsUhUW9s6KRflYNfTp5a1SQ60+3W2mcPi8PNyWRQ32W8D/4WJ91AK7+bN7jHYhLeEv3ieYkAk+AZmX7tQJStE7bMDlngmt7cbRt0+bbMP/6H4Vn7WoBDLQhTShXSi5aAAx0kyXFiNKWsaLloCZ2FvpjsLYRYhig/u5fnU9AG1UfZK1fNjdscRFsThnVrHxREOpNuBViGS/Di1ZaqUVlpQFMfi2mkkmkN3kdnbpdiWIHkL2HkBTXLajtSRqaIDMRQZ6ITRbmoJLthpSwGpt0udCOIphj9lK7NfQ66jjfQ6/xXDDjTbZm1cmj8OVvgPTpUrHKGF7g5mvp9kL+g4fWPSvClHJgm30eNKOTDK+ipvEVJVhYj939DRCKsW8GBBjzj2k1P2eY93H41XrV62nzLLDd9z08OVZIbjhXEUN669bmwWurqd7N2VNiDaGJpPMeyPVjZR7yKAa3rqueC7OyEMmKxCRLYnTLZftO5A8rD41U8bEiyOsb50ViFci2YDTNYE2B5a8LUAiKUU0UCjUAcGp6beFZMAuEmjLyRODh5bgd2h9qNubC2gHpwyC9evR1agFgaUU03z0ZGoB5HS6tpTNW0pdG0oAxPCi0YGhAJNgL+lAFbhSLjnSzcPjV+3C7Pop4BiMVmIk1jjVigy3sHYrqb8QAbWtxvoBnamhZq1LbHZ5sxXy/KWhYKWKGWM6D6VpAWsOt7VETblQYGUTYsmfCnwllBQxMxAV5FVrlOWZTxbUUsiihLh3dssaO7HgqKWb4KLmgxmClit3sMkYa9u8RkzceGYC9bxu3u7hsM8kmHTL3qxg+IsLDMRlLEnxZrnXWwqsbM32wmMw7w4/uY2vlcOcqPxs6E6qwt1uDqD0WKG+/03ynY+FxX0lMTN95TC4/6hHwpLsl2CndTYvEIhRroneAFcqktI/i0AuAt/wD9bU63GghxWzsTglkJjWWWNGt4gjOZI36E3JbTT04Uv2kxYiPBphcHA5gtlkMfiyxrwjyqc5vxZrWsCD7RqCTL9u4uOXESyxRrHG7sURVCgLwGnIkC5HUmmIIojP50TMakCjUS9F7ynux9j4jEv3eHiaQ8yNFX7THwr7z6XpYEI1J4A0umDOhJ4m1hy0J99XLHdn/cQvZ2edUSS1rIwAIkVNLlgxvxJIUaAmqvFfl5EdLjh/T0Ne7+GaLT54epJ206a8HHqcmSD29Be5AtYAeEN6nMeZ14Ug8Fxr6een+unupbE4xF0Jtx0GrANoVI5EHUHhpbnS2FdZEzKetxzBuTYjlxr1ktNKXoqvpwcjlOK3O/qQs2FI1Go/Mf1pvfzFTc0djpfT8qJby/IVwZvwWMpXCVI3hq3XJHx30YnT/70qU2NiiTlbQdOtQ7m1jfhyqbEQEEc19S7D7Qstzb6p/zeVfJaqClE6s+PfB+xOJw61UtoYXupGTlxX7J1H9PUGrXhXDDTW3SmG8mDzR5/pJc/d5j3Wv8eteZo8vp5Nr6fB5ulyenPa+n/wAitk1O7B3NxOJswURxnXPLpcfVX2m9bAHrTzdaTAQxieZg8w1ykE5DfQItrFuHi1segpDbW/M810iJijOnh/tCPNh7PovxNe4euW/Y24+EiBMqmd0vmv7N7XA7u9vQMTeoXafaSzJ3eEgWFLAKzAM1uPhQeBPfm91IdlWNtiJISf7Vcw4ashufeVJP3aid7tl/J8XNEPZzZ06ZXGcWtyFyv3aEkdjcbJM2eaR3YcC5vb7I4IPIACkstGtRhagCAUa1GApzgsHJM4jhjeRzc5UBY2FrnTgBfjw1oBtkoMlTmx908RPiThmQwuEaQ96rLZQVFwLXbxMBcdT0p1szcWeWefDGSKOaFVbK2YrICAcym18uo1yniAQKArIFHFWvYnZ9PLiXw+I+aSIKzuvizZr5RGeBvZtTwykEX0qYPZSRMhXELLB3i94pXI4QHxC6khjpb6JFzzFCKKELgAkEX1UnS/mOtTGwd38Riw/cR5+7ALeIKNb2UFiBc2Ol+VbFi8VA00eCljRhJE8gRlBTKhRMuUi2oZrW/gNVPdADZ+1Z8Fc91MoaK5vwDOg9wMiX5lFpYoi+zPd2DETYiPEoSYlACElbNmZWJykG6lQLX+kaXwTx7L2syFfmTZQz6siSKrBwfqt4SeimpSWP5Jt1JOEWMRh5B/CWHvdEPrLUV2yYYibDz2NnQxk8roxYD1Ic/hPSoJHHbJu2Eti4VtmOSQAaB7HK/le2UnqF5mrjvVizgsBI0IAMUaJHpcA3SJWtzy3Bt5VFbNl+XbEaMm7mGSO5454rhGPndFb31MYkLj8CQD4cRCCCeRdMyn7rWPuoDAppCxZmJZiblmOZmPUk6k+davu2flWxCjnXuZor8xkzqh9QAnvFZJi4mR2SQFXUlWU8VYGxB9DWm7HmOE2IXfRmilcDhrKxEQPrmWpZCB7IN4jJC+Gc3MIVo/8Altpl+6R8HUcqpO+2yThsXLH9Bj3kZ+q5LW9zZl+7Tbc3a3ybFRS38F8kn2G8JPu0b7tXntlwS91h57gOHaO38Ssue40+iU/x0JIrsexxTETQ3NpYgw6Zo24e9ZG/DTnbO+mMwGMmhdhLFmzosmjBHGcBXXWwzFbsG9jyqpbu7WbC4iPEIAxjJOUnKGBUqVJANrhuNjUn2j7bhxc8c0AcfNKj5xYgh3YDjrbPx4cKAlMdtzZmPPz8TYeYj+1uq3PQyDRrdZFHuqibTREkdYpDKikhXyFC4+ydRrp52vQSa1MbrbvSzz4cGCXuWkUtIYn7oqDcgsFtY2y8eJ5caEdlx2D2Z4dCflLNK4t4VLJGOfI5n9bgHpV5jmw+Gg4RQwxgtZQERep05kn1JPM0lip171IQbzsLlVGYquvzkhGiA2Nr8ToL2NZl2sYovOsAzGOIeJ7HI0jdDwOUaceLsNK5UpylT6OqW2MbQ63o7Ulka2HhbwG6SM2Uk6j2MpJXgbEi/RTVCxGPdhbRRzC6X/fQaUQgCk2rsxznji4wbSffuck6m05eOhM0aCZkbMpsfyPkeooAtDl5UjJxacew0mqZPYLECSMkcb6jzOtr86DJ5U3wcJiBueJ8QHIciOvO5pxmH8X519vpJSeFeov1Hj5YJSe3ohVQcCfS3PjxrRN0MFDJh5I5OcbMzSDMENjkCLyuFHHjqOdhQtn4LvJLEgLxJYhVAuBe59eXwqy4CdS7ZHLrZVuAwVit/HlPDjpcX011Jr861c0oHsZMyxQlJq74oJs+ezmE3uvAanSwP8/WpCcXFgDrpqNKitvNkkSXSx8JvqNNQdDy1+NSjKtr5R+EV5ORfDNef5PEmupLz/JTsfB3cjp0OnoRcfkaRp9t6S8x8lUfqf50xNe9ik5Y4t90j2cUnKCb+Q+2BtDuMRDNyRwT9ng3+Emrl2tYTxwYgcCrQseRynOnrfM/wFUCtKmi+WbGz8ZIkzX55oTZveyA/iFaGhn+HhaR1RFLOxCqq8WJNgB760DAdm+HjVDi52zucoVGVFLkgBFzgs51tyv0FRPZPgBJinlP91GSPtOcgP4c499XNNkNJj2xk+kUKiOAE2F8vzkp5KAWK352v9EXApm/u6UeCELxyORIWGR7FlyhTcFQLjxW4cxVh3Wy7P2S+MyqZpVzKTrfM2WFfs65yPrNVa2/j22pj0iiLd3fuoz0QHNJL5XAJHkEHGrH2tnusLhYE8Klzp5RR5ADr9cfCgH+4W+wxTJBKjd+sTM0nhyuAUBIy2ysbi4Atpx5VX9/dsthtrpiIuKRREjhnW8isp9VFvWx5VGdlhP+0EAF7xyg+Qy3v8QPjVo2vuyuL2xknVxCMKshIOW9pGQDNy8Tnhr4fOgLvhsUkqJNHqjqGB5kHUVSex7brSviYXNy7tiFv1dvnB6XKn3mpjszktDNhi2Y4XESwgniyZyVbT7w+7VJ3ZxKbN2s6SnLGryRFtTZG8UbG2utkJ6XPSoBOb97TOH2zhZb6RxxX+y7yq/+Fj8Kddr+FaM4XGR6PHIUv5j52MnyBVvxVDdsGPw882GkgkSTNE4dkYMAA/g1HO7SaeVWbbuIXG7DMwYZ0iWRrEeF4tXU9CcrDzzCgJbF4dMfBhMTFoUlhnXqAHUSobfVzC3VBSe9cOFnT5JiZERpBnjuwVgV0DoW0JBNrcwSOBNZnunv3PglMaqksRJbIxIIJtfKw9m9tQQdddNbxe9e8MmNmMsgC+EKqA3CqCTa54m5JJtrfoAAoWabhCmyNnSJLMskhMhTTLndwAqqtybDKCTyFzVZ7Pd/Vwsa4fEBmhX2HUZmQccpHFkvci2ovaxFrZ6oA4AD0FqWRqmiLNKxOE2I8r4t8UZC7GQxyMxF+NsgQSML/RJI5aiq1v3vd8scJGCsCG4B0aRuGdhyA1yr5knXRa4TRaEiVKA0WjWoA6Gj2pFVpaOWgCPHR8HO8UiyRMUdWDBl0Nwbg+fobilS170my9KAmMVvnjWRlEwiD3LmNRG8hJJLM48QPLwlRYAWqNl3ixRXI2JnK2tYyMRbpqeFM2vam7USohtvsKaKRQk0VjQkVwmGaRgkalmPAD96DzNTWE2XFCQZWDvxspPdqBxJI1cjysLkDXjVhwmxoMPho2Gd5ZFzSBTYuDZlW9vAgBFwNSedSWxkwzqbRGKXUC4Z1GttCb+RufPztjLI7qLo2jBJXJEB8ru4ywxdbd2hI95IAPkL+tPO/wAN/wCVH/0of++kdu4GSPLk1W58QIVePC3TTU9TTP5ZJ/5h/L/urCeXPfxv7s12wfhfZDXYuzQLO2pIFumutv31qU+Shbsgt1UaA+7gD5ik8HGQoHQfqdB++lPpVsK8jLllKd2fLZJylK2xDZWzflc8cZPhW8jjgSF0Fr8szD0ykcb2suN3ZiUXu9iP4gR+lRW6eIRmxM0ZU9zEA7XFgHLG9+du7HxtT/aG2I8DhI8PiZTLicviA8RuSSLnkBe1z7VjXV6EpwXFPwj6DR6fC8EXkivPfgoO9mECT+G+UqLX6gkf0qIy1Iba2j8olz2KqAFUG17cybcybn4Uz4V6uGLjCKl3Qns3PZ14EwtaD2RYvxTYY8DaUDroEcfDL+dUDNUtultP5PjIZbkKHCv9l/A1/IA3+6K1Kmgdl2yxh8RtDDtxjaILzJT54odeN1Kn31D9pO800k0mz4lKoGCsFu0k11VwLAaL4gcouTzNtKlN99qybPxsWJiCt30RjljbQN3TghrjUH5wANr7J0NJDtUgsZBgmE5GpDIAegMmXOR6rUAd7obDj2ZhpMXirLKV1GhKLcERL1dja9uYUcBcu969lrtbBwy4Z1zKSyhjYeIAPGxF8rggfh6G9Z1vLvNPjXDSkKi3yRLfIl9L6+01tMx91gbUz2dtKbDktBNJETxyMVv6gaN76kGk7t7Ei2NA+KxjoZ3GRETU2vfu472LMxALNoAFHIEmMPazJ3bXw0YnsQjhroOhKkZjbpmsfLhVJx+PlmbvJZHkfhmdixA6C/AeQ0ppJrSiLJLYm8mJwsjyRSeKTWTOocSG5N2HG92JuCOJpHbe1XxE7zy5Q7kE5RZRYBQANdAAOJJ86ZWoyRkmwBJ6AXPwFCQ6VxNr2JFxY20uONjbiL628qkcDsCduKBB1c2/IXP5VLQbqr/eSMfJQFHxN7/lVXJI0jhnLwVNqBEZtFBY9AL/AKVeo9i4aMX7tdOb+L/NpSEu3MNHpnFhyQX/AMug+NRvvpF/y9fFKirRbExDcImH2iF/U3/KpDD7qSnVnRfS7f0pzPvWv0IiftEL+l700l3lmN7ZV9Fufi16fqZFYo+WyQXdRLeKVj6KB+t647AwyjxM33nC/wAhUFiMfM/tSOfvED4Cwppkptflh5ILqJPnD4EcWU+jsf8AKTSGITBk3DSAW4IDb/GL1DBPSjCrbfcq8n9qDyW1te1za/G3nbnQCOjIPKnMAHSpMxNtKB3voNOH6UpKgJqb2budJJC+ImkTDwAeGSW/zjW8KovtNc2F/PQNwoCuEeVIOfKnDrakpDQCJFFZaUoGWhBtO5Hdz4KCQgZ1jEb6a3QBbn7ShX9GFL7RwirlkSy5dDYXt/CwH0rcLc1ZxxYVn25+05MK6Nm+bkjtIhOhtqjjo+Tw+ZsDobi44t2ZVdJFZZb5Fvq1jlIF+OuluZIA4istXpsuFpqLppNcfM2wZYZF31x9hjtps4J045tDcHTqOOnAniPzrH+zPI/g/wDlVjmwWIUkGGS17WIsRz4tYHQ9b0X5Iej/AIT/AErz/Un5OvZEo8u9cn0I0X1ux9eWtReMx8st88jNfley/hGn5U1vQivQhp8cOYxR5UcWOPwoELy/fX+X5UqTzP75fv0qew+z8FAkZxZxDzSIsndwFEESOMyZ2cHNIykNlFgAwvTXebY6Q9zNBIZMNOrNEzALIChCvHIBpnQkXI0ObStTSiLU0YUAIFAXoAWoDRCa7NehIsXJ4knpflXKxpNTRgaAWVqOZKbZqXw2IyMHsDlN7MLg+ooA0aM5sqsx6KCx/IVKYLdud/asg+sbn4D+dqlMHt0zXyIiAWzGSSwHmABcj4UGI3hjUWzGVvqeCMe/Un4sKo5SN444JW2OcFuxCvtlpD5+EfAG/wASac4qSKBbXSIdNFv5gDU1WcXt+Z9Fbu16J4f8XH86jCL6k6/nUbG+2WeaEeIxLJiN6UGiKz+Z8A/PX8qYz7yztwIQfVFz8Wv+VqictG4CrKCRlLNN+QcTOz2zszH6xLfrSDUeQUWrGYmtOOVI2oytQBpG0pK9KPwpIrQAn1rhXIlHyUAaJacRp50199GRyKAtmxsVgcNCuIl/3rEMTkgIKxRWJF5SQcx0uNDxGn0qi9ubwz4qTvMQ+YjRVGiIOiLwX14mwuTUQXrm4UAqZxw1pGRhTdiaKxoBYsOnworNSVAGoQS2GxgZApNiuluoHAj3UeIPcPmYEFSLEgizAhtOd9b8qhib8qETMODMPQmva0/4uo41DJC64v8A0cj03LcHVl9bfnH5CO9BJDDNkUOMwtcWAFxy05n3Q3/iTaH/AKyT8T/0qCi2jIvO/wBof01pX/ar/wAK/n/WtVq9A+dn7Irt1EeL/cjKdYLGPE+eNsrWIvYHQixGoI4U2FdevAO5Np2uywYzFQYvJLJMsE4SOOUSJI0cmRRGsiGJHKtkVQUKgXFwdbUlt7aMTR4fDwFmigEh7x1ytJJKys7BbnIgyKFB1sLnjULRloHJvlhiaLeuoaALajAUBobUAYUNCBQFKAC9GB0otqG1ACDSqNSarR1FAKAmjZrc64ChEVAACTQkGu4UBegOkakyKM7U62NsifFSGPDxmSQIzlQQPCtgT4iBxYC3UigGYrgaK1xcEWIJBBFiCNCCDqCDyo2XQG9AHc6UmaFlNJs9AKLXZqR7yuz0A5ubUU3pv3tdnoBfNQlulNy9XDcvs8lxSrNM/dQNqtrd5INdVzaIv1iDfiBaxqG0uwot9FTv1ojCtQ272ZQMv+7MYnUWAZmkR/tEklD5jT6tZztfZk2HbLPE8Zva7Dwn7LDwt7iarDJGXRaWOUexmRRSaUIpM1cqdmrr0F6HNQHV1GFdegEbVzCjWriKAAVft3OymeZVkxL9wpF8gXNJblmv4Y/Q3PUA0w7Jdi9/j0ZhdIQZWuLgsCBGPxkN9w1uMEgN0OjLyvxGniHO3LyPXS4JGXbX7HjlvhpyWH0JgLH0dALehX31n+2djz4aUxYiNo35X1DD+JWGjjzBr0mE/fT9/uwtUPvbseHFQNh5lN7ExuBdo3to68/UcxcVW67Lbb6PO9KxJU1tjcvF4bVoTJHykhBkQjqbC6feAqGQ9Ksmn0Uaa7BYUINdGpa5UFrcbAm3woq686EnEUIFcKECgAFKqp5UnbWlVawoBZLAaik3IohkoDIKEBi1FJpO9WHZ+6MrrdnCNa+QrdwPMEqBx4XJHMcqhtLsmMXLogdacbM2hLh5VmhcpIhurD8wRzBGhB4ij7R2XPCTnibKDbOAWQ3NhZhpcnlx14U3xcEkRyyIyMQGswKmxvY2PofgakimjRduvh8ZDh8S0UEcswJmK6lWUhBIToSt7BlvpnW973qKm2NHKo7yIwSKMrGKwjYgaOAdCpvyseA0N7Q2x5FlgMTSMrRuGTKfFY+3YdCpYH11rpdpSyDJIxIGg1vpqaxk2mdUIxceURu0IO7YqSG6FToR1H9KZE072nxHp/OmTNWsXas55qpNHFqC9BQhakgLehWjEVKw4SCGOOTEJJI8y50jSTulWPMyCR3yMSWZGsigaLcnUCgIZq1HdXf2Ex4eJsQ2EaILGUK95h3VQFBzNdk0HEsLHrVO21DCcLHNh4ssZlZJM5zypIEDBM4AzRspzDQaq1xcXqDCVWUdy5Lp7Hw7Nkx+/wBgY2/4gPr/AHYaT81Fvzqa2VtnDYuM91Ikq/SW3DyZGFx7xrWBd1SuCxkkEglhkaN14MpsfQ8mHUG4NYflklw+S/rvyjX9q9n2Bm1WIxN1iOT/AA6p/hqo7W7LZlucPMkg/hkHdt8RdSfw1L7q9p8clo8YBG/ASr/Zt9ocYz56r9mtAhKsAQQQdQeIt1vzHnWblPH2zXbCaswbbu6OLwgzzRExmxEieOPXqbXT7wFQuavThk1VANPpeluHnyFVHersywmJDyQgYebQ5lHzZN9bxjQXHNba2Out+bF+KY5Salx7+DGeFroxG9dnNXLeHswxWHu0WWdApYlLI4tx+bZizeWW9+gqm5h1HxFeljzY5q4uzJxa7DWrjQ0L8R6j9a0Bt3Y/u6cNhO+k/tMTkktzWMA92vqQxb74HKp/eJ2VRJH7aeIcr21ynqDex/0qYXQKBoLcPcaht5vY9zf+yqS4LxFt29uwYoExP4ltnjOjxk8Aw6aGzDQ2NjTWKZmV5bZlZiQDrZfo6fZsDy0POsf2+bTR20u0t7aX0Tj1rZNlMe7g14o5PmcoNz111quRPanfk0xNbmq8AQ5b2AUoNQyHQNqCNOPx8jwvVZxG5mH72ScQwyBnMrRyh2Z2JzFQ4cCNb8srXvrppVmb2fcP0FN2rmeRx6OhwUuyc2fIgiQwgLGVUoqgKoBFxYDQaVA71blYPF5neMRzEf2qeF78i44SfeF7cCKmdl/8PF/y1/SlpPZ+P867F1ZxNcnmzaWDeCWSGQWeNijDzB4jyOhHUEUgTVo7Vh/+Rk844ifM5LX/ACHwqrVYqdeuz0UUV6AMTRb0QVYuz2MHE6gG0bkXF7G3EdD51DdKwlbokN3N3BHaeZlLWusYJuhPAv0YchyPmBUniNroDrJbLxK2DDlcai3ob8KlcOozvpyP+RqzufnWC/U+TuUVCPBO7R3qiizLhUbMRlM0jZ2Uc8vJLm/DXh5AVPGYkO+ZQQLDicxJtqxPm1zblf30niPo+h/WiVrBUcuWbFDJzBseopzgMV4xmt8ct/fyNMqEVZxTKRky7S7J72EosagHVWN8w043P5jnVNxEDRsUcWZTYir5uGxOHa5vof0FQfaAo+ULpxQ389axhJp0dGWK27iuE0GahFFNbnMGvViwuJwmJhhixUz4eaFO6SURmaOSLMzqrIhDK6lyAw0Itfyrgo1ATe39pwdzHg8JneJHMskrrkMspXICE+gipoAdTc36mFWgFGFACaBxpQtwp3u+oOIwykXBmjBB1BGddCOdGQhZt2MSIPlJhKx6EZrB2BPtKl85A43ta2vDWpTdXe/EYGJ4lgzxhszBg6lMwUZbjRFNgbEaljrrWyzKO9OnL+ZNUntNP+5jzWInzOcanqfOuPJNZFskrR1ens5TJjdffzCYp8il45iL5ZABe30UYGznibDU3JtppZzLqB5j9Cb+fBj90V5mlretx3Jw2HuSfm4uOv8ActXi6/Sw06UodfInFNyuyxRwKP3ck/z/ANOVN/8AYWH/APTxf9NKVw/0fQ/yp7XBhakm6NG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22324" y="154421"/>
            <a:ext cx="8227958" cy="646331"/>
          </a:xfrm>
          <a:prstGeom prst="rect">
            <a:avLst/>
          </a:prstGeom>
        </p:spPr>
        <p:txBody>
          <a:bodyPr wrap="none">
            <a:spAutoFit/>
          </a:bodyPr>
          <a:lstStyle/>
          <a:p>
            <a:r>
              <a:rPr lang="en-US" sz="3600" b="1" dirty="0">
                <a:solidFill>
                  <a:srgbClr val="FF0000"/>
                </a:solidFill>
                <a:latin typeface="Times New Roman" panose="02020603050405020304" pitchFamily="18" charset="0"/>
                <a:cs typeface="Times New Roman" panose="02020603050405020304" pitchFamily="18" charset="0"/>
              </a:rPr>
              <a:t>Trò chơi “Ai nhanh nhất, ai đúng nhất?”</a:t>
            </a:r>
          </a:p>
        </p:txBody>
      </p:sp>
      <p:sp>
        <p:nvSpPr>
          <p:cNvPr id="4" name="Rectangle 3"/>
          <p:cNvSpPr/>
          <p:nvPr/>
        </p:nvSpPr>
        <p:spPr>
          <a:xfrm>
            <a:off x="251170" y="1121747"/>
            <a:ext cx="8654530" cy="2246769"/>
          </a:xfrm>
          <a:prstGeom prst="rect">
            <a:avLst/>
          </a:prstGeom>
          <a:ln>
            <a:solidFill>
              <a:srgbClr val="0066FF"/>
            </a:solidFill>
          </a:ln>
        </p:spPr>
        <p:txBody>
          <a:bodyPr wrap="square">
            <a:spAutoFit/>
          </a:bodyPr>
          <a:lstStyle/>
          <a:p>
            <a:pPr algn="just"/>
            <a:r>
              <a:rPr lang="en-US" sz="2800" dirty="0">
                <a:solidFill>
                  <a:srgbClr val="0000FF"/>
                </a:solidFill>
                <a:latin typeface="Times New Roman" panose="02020603050405020304" pitchFamily="18" charset="0"/>
                <a:cs typeface="Times New Roman" panose="02020603050405020304" pitchFamily="18" charset="0"/>
                <a:sym typeface="Wingdings"/>
              </a:rPr>
              <a:t></a:t>
            </a:r>
            <a:r>
              <a:rPr lang="en-US" sz="2800" dirty="0">
                <a:solidFill>
                  <a:srgbClr val="0000FF"/>
                </a:solidFill>
                <a:latin typeface="Times New Roman" panose="02020603050405020304" pitchFamily="18" charset="0"/>
                <a:cs typeface="Times New Roman" panose="02020603050405020304" pitchFamily="18" charset="0"/>
              </a:rPr>
              <a:t> Phân loại thực vật thành các nhóm và nêu cơ sở phân chia.</a:t>
            </a:r>
          </a:p>
          <a:p>
            <a:pPr algn="just"/>
            <a:r>
              <a:rPr lang="en-US" sz="2800" dirty="0">
                <a:solidFill>
                  <a:srgbClr val="0000FF"/>
                </a:solidFill>
                <a:latin typeface="Times New Roman" panose="02020603050405020304" pitchFamily="18" charset="0"/>
                <a:cs typeface="Times New Roman" panose="02020603050405020304" pitchFamily="18" charset="0"/>
                <a:sym typeface="Wingdings"/>
              </a:rPr>
              <a:t></a:t>
            </a:r>
            <a:r>
              <a:rPr lang="en-US" sz="2800" dirty="0">
                <a:solidFill>
                  <a:srgbClr val="0000FF"/>
                </a:solidFill>
                <a:latin typeface="Times New Roman" panose="02020603050405020304" pitchFamily="18" charset="0"/>
                <a:cs typeface="Times New Roman" panose="02020603050405020304" pitchFamily="18" charset="0"/>
              </a:rPr>
              <a:t> Dán các giấy ghi tên đại diện thực vật vừa kể được vào các nhóm tương ứng.</a:t>
            </a:r>
          </a:p>
          <a:p>
            <a:pPr algn="just"/>
            <a:r>
              <a:rPr lang="en-US" sz="2800" dirty="0">
                <a:solidFill>
                  <a:srgbClr val="0000FF"/>
                </a:solidFill>
                <a:latin typeface="Times New Roman" panose="02020603050405020304" pitchFamily="18" charset="0"/>
                <a:cs typeface="Times New Roman" panose="02020603050405020304" pitchFamily="18" charset="0"/>
                <a:sym typeface="Wingdings"/>
              </a:rPr>
              <a:t></a:t>
            </a:r>
            <a:r>
              <a:rPr lang="en-US" sz="2800" dirty="0">
                <a:solidFill>
                  <a:srgbClr val="0000FF"/>
                </a:solidFill>
                <a:latin typeface="Times New Roman" panose="02020603050405020304" pitchFamily="18" charset="0"/>
                <a:cs typeface="Times New Roman" panose="02020603050405020304" pitchFamily="18" charset="0"/>
              </a:rPr>
              <a:t> Kiểm tra, chỉnh sửa kết quả.</a:t>
            </a:r>
          </a:p>
        </p:txBody>
      </p:sp>
      <p:pic>
        <p:nvPicPr>
          <p:cNvPr id="2050" name="Picture 2" descr="Tổng hợp những hình mặt cười đẹp - Ảnh Avatar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511" y="3988724"/>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87985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6" y="160338"/>
            <a:ext cx="8377236" cy="677862"/>
          </a:xfrm>
          <a:ln>
            <a:solidFill>
              <a:schemeClr val="bg1"/>
            </a:solidFill>
          </a:ln>
        </p:spPr>
        <p:txBody>
          <a:bodyPr>
            <a:noAutofit/>
          </a:bodyPr>
          <a:lstStyle/>
          <a:p>
            <a:r>
              <a:rPr lang="en-US" sz="3600" b="1" dirty="0">
                <a:solidFill>
                  <a:srgbClr val="FF0000"/>
                </a:solidFill>
                <a:latin typeface="Times New Roman" panose="02020603050405020304" pitchFamily="18" charset="0"/>
                <a:cs typeface="Times New Roman" panose="02020603050405020304" pitchFamily="18" charset="0"/>
              </a:rPr>
              <a:t>MỘT SỐ THỰC VẬT</a:t>
            </a:r>
          </a:p>
        </p:txBody>
      </p:sp>
      <p:sp>
        <p:nvSpPr>
          <p:cNvPr id="4" name="AutoShape 6" descr="data:image/jpeg;base64,/9j/4AAQSkZJRgABAQAAAQABAAD/2wCEAAoHCBYWFRgVFhYZGBgZHBocHBwYGhgaHBocHBwaGhocGhwhIy4lHB4tHxocJjgoKzAxNTU1HCQ7QDs0Py40NTEBDAwMEA8QHhISHzQrJSs0NDQ0MTQ0NDQ0NDQ0ND00NDQ0NDQ0NDQ0NDQ0NDQ0NDQ0NDQ0NDQ0NDQ0NDQ0NDQ0NP/AABEIANgA6QMBIgACEQEDEQH/xAAcAAABBQEBAQAAAAAAAAAAAAAEAQIDBQYABwj/xAA/EAACAQIEAwUFBgUEAQUBAAABAhEAIQMEEjFBUWEFInGBkQYTMqHwFEJSscHRByNy4fFigpKishYkM0PiFf/EABoBAAIDAQEAAAAAAAAAAAAAAAECAAMEBQb/xAAnEQACAgICAgEEAwEBAAAAAAAAAQIRAyESMQRBURMiYZEycbGBBf/aAAwDAQACEQMRAD8A9D7QzbB2AYgAnY7VXDOYp/8Asb/kaJ7Qce8YR940I2HMRYVxJzkpPb7YHYeMw2izuW/qPzqBc1i3BZp/qNdhYkCKlwcQGq3ml8v9iu3ohwMfG1GXaOHeNEYmPiLEu0HqaaXloFNxZJvQU5Ndv9hV9Exx3j42/wCRp+HjP+JvU0A7HYURg4hAiljOa7b/AGWaJzmH/E3qanTMNFyfU0HNP1gDen+pNPt/shKcw34m9TT0xW/E3qaCws6juyINWgSzA91SdlH4ibnpT9Zmnc5Ltv8AYXFxdNBRxW/E3qaITGMbn1oFnp+WeRUjkk/bJoIxMw3M+tRHGbm3qajxTNNRzR5Sb7ZAkY7fiPqaX7Q3M+tDlqQ0Ocl7YzoKGO34j605cU8z60Moqm7Q9rMtgkqXLsNwgDR0JkCfOroPJJ0rZE0uzUq55n1qRXPOvKs3/ETHLfysNEUfj1OT4kEAeEVddg+3wdwmOioDYOpMA82nYflNbY4skVb/ANA5RZvtRrtRpqkESLg0tOmCh2qk1GkrqjZKOLHnTGY8zTqaRVcmxkkMLHmfWjKDIoypjv2CRm8zlmfEc2gMaDx2i1TZ/MujOBxY36TVdhanJ41y838nXyymS2EIRUoTlQbowtFTo5gDifo1TfoBKEaJ4/UUped6erczH60Oyd/pRp9+hlolcRQ+dzRRGc2iy8ZY7UWxAFqzfbeaLuEX4UNze7bEdY/enxx5SNfh4HmypPrtiZHtAjEDMTpKBYnkov6gnzoXtbtgudCkxtA4+NQsIufL65U3M+6DCHUYkTpG9a3BXZ6FYMEcik1uqRpeymTAw1XWs7tBnvHfx4Dyq0w8QOAwuDselecY2LPOePM1u+wM173CVtGgDurcEELaRxF7X5VTOCrs5nneF9NfUttt7LFcM09zG1PmkeKqqkcxojUzUy7U1AKlgU0WwxBytThLULnM6mFd2CqEdiT0KAADck6jYVgvav20OKhy+XVlDGHYkaiPwKBtPG+1uNtOLDLJ0tfJG4xWyT2v9rCxOBgNC7O4+9zAP4fzrE4rEDqbDxpuEQCZ3FSJhO7atNhYTbxPp+tdfHCMI0jLKTbtiYeHFvomisFJpBgEDh5UQhFgJgfV6sSEc0e0ezWMXyuCzb6FB8V7v6VZ1kPYTtv3mH7hlCthqNMT3lBgk8LSON71r5rI1TaNSdqzq6urqVhOpDSmm0GFDaKoeiKMELIynarEO0b6jQ/ZbhdRO9Sdr4kYjSLajeocHKso1RY/rXImn9RtfIiJ2zAIJi9RYRkzS4uCU+KBP1FOwM0qiCsUqjbfIWrEeZ4+NEYODbjUeLjK1FYEFd6HG3onsHG/+B8+FZnFyGKndIw33OpXnjuVi5rStgap7obxg/nWA7bbETMu8kYRKgoIFgFnSOBmfGtHjcUmq38nS/8APclNqL/sKzyPpDKQxHmd772nxMXqF8mXQlhpYgFCQoKsQDB0yCRcSLcb0Bg54o7I86RJB3gHZucQb8uYra9l9m+8w1x2xCndLroAEL8WokggzpmPC9a4x5PR0vJyKH3Sf4S/JQdi9jLmFBGKUYRrRklh1VgQCDwMW5Gtxk8BcJFRB3VEDn4nqd6xWRzQw8UMpEE3IgapMsI23kx4EVvMsA4BBkESCOINYsl8qRzvMy5pUpO16Fa9IqHjTj3WiiDVdGGKbIkW9SOtOVKViFUs1goJJ6ASadItSVbPJ/4i9shcdkFzhgIB1IDE+rR5VlOy+84JvHE/93Pnage086cxmXxD99y0HgWJYT/SD8qITNKo0LsIE/itE/XM867uNcYJfCMsvbLnLImtmN5Ja/UyIFGl1mLx+vSfr8qpcByeMcqcc4V2TXwuYg+IFvKrEzO4tvZcrjLuFG/lPWu9+CCI57RI9azOb7WJMO6pbZQTbkWnV+dBp2gdUKw8Rb9AD4QBzmpYfpG1wMcIQwLI3BlJHoRW07B9r2WEzJ1rwxAO8P6wNx1F/GvLstnXWNa6l4lb249Rz+XhbYGJIlD5cI6fXEVHFS0yR5R2j3NMRWUMpDKRIIMgjmDxp015d7M+0bYB03bDnvpxUn7ycj02Pzr0zL46uodGDKwkEcazZIOLNUJqSJDXV1dVRYIKIocURTQFkZTO4ynEdSsmT+dRtnSYBHw0vaGKutx97UfzoJ0O9c/I2m0VE2PmizLq2BqftF1YLp+VCqoKaqTDSN/hpFdUw7GYTSb7VZYaqoBmqdH70DamvmCGtJFVqosZU0aAqd1rI+0Uh0ZpAfUJHB1AO/AlZjwNW+WzjiZ9Kr/aTH/ks2kFtk1AGHbuggnYwTerYNcqNPjZnhyKS/ozHaI04bk/EVKi0mX7u3SZ8qscvncymB7p3WNIXSq2CwQqltyAQBw2rM9kZhmdtbu5hWBabEllAPKxDRzgVqQmw4EzPSbCrMs3jaijrya8j7n0QDDJn+qR1B28f38a0nsp2iEPu3Nj8J3jjvyNUTrF9j+lreHej58KnVCO8DsdQ5i946Vk5tOyTxRnBxZuxhBiWmpUI2qn7MzWpAw32IHPn4HerDBY8RVmntHGScJOL7CTiAVQe3PaYwcjjuDDMhRfF+7bqASfKrjTeTXnf8Xsz3MDAG7uW9IUf+Zq/BDlNIMpJJnlyNpAPFp/42v5xU+WOo32H0BQOabvkcFMDoBYUQMTTC8Rv4n6jyrrmVotgzx3QfUAfOon1XJZZ8S/5QBQuG5PCfG/5074zG4FMLVA2ZyYMtJJOwFBnAZLxWnymW46J4AGQI8YO9BdtxIRYkXaNp4CpQqluiz9nmJXiSdufSvV8z7CYTYK6B7vHVFBZSdLsBJ1rt8U3F/HasL/AAr7M99mQW+DBAdurTCD1v8A7a9riqckmnothG07PG872e+HiFXUpiAXHBo4g8QRy5Vfex3bvu3925hHMGfuPz8DsfI8K2vbfZKZhNDWZbo0SVO3mCLEfqBXmfavZ74GIysIYQbfCytIBB4iVP5c6shJTXGRTKLg+SPXQa6s77H9qe9wdDGXQATxK/dPiNvTnWhrLOLi6ZqjJSVodU9DA0TTYwSMZ2tHvHEGdRvQWC5XjIq37RzCq7KRuxvTuzMuhnaudNNyaX5FcU2kVr5lNJWCJ9KZg5k/CINWed7PXVtM8PrhQqYPuiYEj63qnlT2LJNOgZ0UjkaVIgCKJVQTIEn5VKUEjY0racrZF+DkyyaCeNZT2zxIwVQG7H/8j5sK1D9a8/8Aa/MfzyPuqEAHnqn1/Kr8UuUuui3BHlNL4KrKMFseer02Hqo9a1GWMqvkvod/Wax+BiamHIkb8AsAnzitF2Zj/AnSfMsSR8xS50+zuY36LWDPnbwiP2qfL4cSvoTtHI+G3gaaqcf9Q+X+KLdeHU/3HmKxtlraRL2Lj6MSCIBsQfHf1/M861oxJmBt+dYk4cHx2P6edavIOWw1M8LnrxnrV2CTdxRg8uCtTXsIYyOVeTe2gOP2hgqNkRm6AAxPrXonbub0JIMaQT6CayuF2eHnFaQXw1TcGAbmDxuflXc8bx3GPJ9s5GSdukeQKpfELKsgsYgb8h52qZMq+qDGqbib+fKvR37CwcBCA6YYZpYmBaCAoPDYennVf/6fw3BODiK7RsOJ8b/R9NXAVz+DO5bIzYkX8TRp7NVR8aX4SfnIqLN5XM4AJKMF590g+Vz9cKCHbc2dfMWPmKZKPsplLIwvHZxyYdDag8R0ZeOocDuT+tFtiIyyihjzk/ltNU+IQDBWKDigx2e5fwu7HOBlBiMIfHIfqEiEHpLf7q2k1hP4Z+1ozWH9nxCBjYSiItrwxCho4MLBh1B4wN3WGVqTs2LoSaqfaDsgZhIEB1up+ZU/6T8t6tSK4CkUmmFpNUzy7sDNNlsyA3dGoo4PAGzT4GD5V6nFYf2+7KgDNoLqQMSOK2Cv4iynoRyrVdj5nXgYbm8osnmQIJ9avyyUkn/wqxpxbQaooihxRFJD2PIwnaQPvsWTbU1Nyj6RY1H2k38/F5Bm/OoVx1rkSi+bf5ZmlJplp9qvuTTmxRY6v2qnzGJAkeNQfbZEbUVG00w/UVFy2MJlbmo51NJMedCZbEtNErmQBESaCg1tjKS7YRjMI3ryj2gzJbM43GSkeGlWgebV6Pnc0RhuQIOlo9L15ZncSWDNudYB5lCInxrX48O2avGa20M7Oxe8Z8B1i5+cVe5LNgYgPAFh+cf9hHnWUw20NHJp+vKrfK4neHkT4zRywOnjnej0LKPKLPM/rRiXHX9aoMhm5ULyJ+Z/vVthZjuz0n0v+lcucWmXMPZZFE5LtEYaurGw70nhFm/Shw/DxI/P9aHZgY5GP2gjjcR6UcEuGRSq/wAFOVc4OJj+1faHMO7p8aNIXugMVIsQB4jyo3JZ7G0L3kwgAAFeAbc5YelWXamTQS5LKpEkpHd6kEWHGQapURNi+tTxDQR46p+tq7UfLcv46ML8aOrCc9n0AnFwkc8OIPUGDQoOFjIXRDhOlyhIgjbUjcR4elDZtHQSjtiIN1e5Xwb4h4ER0NDe9WAblGsQwEg8ZixHW3hvTLy5Re9hl4UZrTokx81qAZ2Y8NSsyuOjEfEPH+1Vv2XLs0NqIJkye94q3Ondq5R8LvoS2GwBPGBzniOu4qnJ1N3WIJEiCItuCDaf2rVDNHJG0c/JgnilTDMfIJhv/KLlDsW0z4EcvOaCz+MSxMW8ACPGrbsvEbSRiQ3IbGP3qu7RVCxKyPGnUk9JicZJ20N7C7YbK5nDzCSdDSwH3lNnXzUnzivpjLZhXRHQ6kdQykbFWEg+hr5TcQYr37+E3aHvez0UmTgu+F5AhlHkrqPKqMy3ZoizaCuFcaaKobocZj4aujIwDKwKsDsQRBB8qH7LyYwcJMIEsEGkE7kSYnrRlNilbZKQnGi6FC0TT4xZHn/aan3+MNgWY8p/egwFmbnoB+8UZ2jg/wA/FPNm/OhCCJv5Vhm/uevZhlLbHPiKBBB9f7U1FVoEeH1NSYeJqXS0Azv/AJqJ9N1meoqONU1QK+CfFUAd0x6U3DeKjwsGR4UmluBA6URmpJAvbWa0YTsTuNP/AC7v615pjPOCr7w0npMB/wDuR6Vsfb7FZMsZtqYKCOe/5Ka84x82SXCnuuxaDwk6o9Y9K2+PD7TTik4xC8ZwXkcQv/iB+Yozs/FuSekVSLiGfG1H4GJG3j9elHLDRuwZbezVZTNRBmxn9x+lWOFnzeDcAKL8wB+s1mcHFsOFp+QqXLY+pkvuwnwBFY/ocjVPOono+XzN1J4pJ8TpiPIH0qUMpYr1J8xBPlEN41lc52mqAQ9ws+QFgOfwmiMbtgJi4cxoxNjycGV8iGK+YrOvHlXJIH1I8uLfZpEzyAEOe6shp+5f4v6ePSZsKyfb+Q0Nry4UGJZDAXQdnQ/hJsRwPKDTu1e0PdY6vujSHHNTAY9baTH+gUIO0Qyvl9QLIzHAcnfcBZ4hl0rF5tNXYk1tEklF7J8nriSIIFwb6fDmOn0YczlABqVe6T30mQDwZTyO48+NqB9nu1icRsJuF1HJeS+H7HnWmxEsCIuCbbMpifMGDVOZyxyqRuxcJxTXRXZBmWcJoYHU2HPG0vhnrEkefKsl23kPcuHT/wCNzKH8J4oa0+bDQwWzKNSnkyd5fQgjwtVfm8YNguxXUrKSVtIaCwZeRBBt0q7x8jjLkvfaM3lYYyjXxtMD7F9ocLDYLj5XCxgdmYurieAcGB0Omf0n7e7HwygzOWZmwWbTpePeYOJ8XusSN5ElW4i0kwWy2LhE3WCCoMfI/XhV/wCyPaAXMLg4h/k5oLg4vQtAw8QcmV4YHheum17RxvwzOuZr2f8AgkD9lzHL3/z92k/pXlftD2c2BjOjiGVirDgGAFx0bcdDXs38IMpo7PDkR7zExH8gRhj/AMKGR3EiVM24NdSgCuNZ9lghrjSTSBqDZKHip6HmiatgJI847YD+/wAUg21EAAdaDwEYWeJPW/yontzFIx8XiNR/OoMs4D+8i0RDfpWOSTk1fswNfcEYeXRtQZjHCk+yQQAN7zO1R4ZRNb6mII2bh4UIMwzNNwvP9uVRpJKy2KjFbLHEAQ7/ADqTFxUgAfKgHxQWEiF4E8fGn/EbCI+dSvgnJVpFJ7d4evJOeKMjf9tJ+TGvJyb17jncuHw3w2A0urKSOGoRPlXiOPhlWZW+JSQfEGD8xW3x5fbRZB+jkYb8any73jmf3oSnBjvV7Vqi2Lp2WbZkwRRGQxwHSRESSfIk/KqdGIFtqm99O9BQSi0gyk3JN+iwzWaLsX5beF4pc92hrwsNTMoXBnl3YPz+VVwao3NHiqX4F5O2/kvcx2m2MiaiS66wxiJBIK/K3lQrORBEzMg8iOIoLLsQPE0Qyn68qzuKUtG+Mm4qxGzBR8PFXdTHKQOHmJFeopiK+GrqbWYeBsfkflXnGXwWOFioACSFImJEsBInrbxcVtfZRH9xodWVklCrAgjeLeBHrWTz4pwUvgv8CdTcX73+iTMHS6nhqIPmJ/MR51SBdDPgkW1Sv9JYow/Xzq8zKXv+JPnA/OiOzeyTi53DBEDRmC1ugWD/ALnB9Ky4N6NXkSpX8f4wP2G9nBjJm8BwASuE6MR8LziBT4d0g9CawPbXZ75fEZHUoyEgj8LC4g+hB4gg19DezeUCYWG0Q2nSx5jUzAeRZvWl7a9nMtmirY+GHKEQZKkgfdaCNS9D+tdLHka7OPkinJ0effxa7LLph50LEKiYp5swlDHSSCf9SDgY9A9hhHZ+UER/Jwz6qDPzmrHPZNMbDbCxFDo4hlOxG/lw25VLlsNURUVQqIoVVGwVQAAPACo52qE47sImuNRhqVWpLDQ+uIpoNKDUJQgU0XQ00TVmOhJHnPaJnGxVEFjitAjlxPQUDiadWgElQIk8xufAmi+1MaMbMHTB1OoPEz+H9+FVWXBLDumOcj9KqlH7qRgknZYuBpgjrFQpiqbEbC0UJi55dZVgWXoYonEwkjumxEz97wquV3ojjJuzkxASARIG8c6OQiDwiq5Mymg6AGI2i9+tTYWNAAsS28XAPI0EmmW/TcVbCEgiIkz8q8n9uMh7nNOQO7iHWPONX/bV6ivXcLH0zCGYgxtVD7T9irnMPSDodCWVmFhIgqY+6bbch4VoxyUWhotI8gYUgNaLPeyeYwkLsFIUwdJJtwJsI5Vn3w44VsUk+i3sQNFcDS02mIPVuFIDSA3p2g78t/PaoQIw37wJ2/saMbGGw9fSqxTUoc0nFXY/1JVQdhM2okEwquW3+FtI9NRU1612ABi5PL4qFmOghi51EMjBHE7kTJE8K8v7BFnY/CV0HqGuR6RW9/hfin7PmMKZOHiNA/0ukW80nxNZPIiskXH+jRhbxtTLbtHJAY2XjZynn30afma1PZGGg1NI1Fng22YrI/6D0qBMjqOAxAnCBnqRA/NR60bg5RF4VRixuO6LcuVSVWFJCqANgI9KfY1HrA69KVX6Vc4mex5aKb7zrXTSMBQ4ksej2p6tUKt5V3vIqcSWT6qdQzOOlSB6FBJVNxejqrgwkVY1di6KpnmXbjfz8UahOpokG1/71WYeCrSq7cwbUR28SczjAmF1sIXc34ngKiy7rGhbyYsLRufSq5RXJmCXYPluzgLO9idwD5TRGg4ZIPfiwtuDz4CKmw9Qkzsb6gYIjcGoPeGZUnVJtaw6k7GKDikuiK/YbkcHL6C+GSrRLKVg/tQj5xEYaYA47UQmC5BU/AecHjO3AVK2RSCCBpHBQJv0oKLRe31obi5pGlkcBotJEE9any2XxwQz6WHEAgW6VWYiJhqe7qAO43A8OdW+V7TVJKoZgXJ89jtTJpki1fQ7GQtqhLEQdiOoIrOZ72Kw8YHSjIw4qVifA8Olate1JHfAKtxC7HkTtTMLOKhYS4m8EG3lxpkqdpjppHjXtF7K5jKEF1lDs6/DP4WG6nxtyJrPmvoMY5dD71VfDYEEabEHgQdxWB9pvYOW15Md2CzYbGAsD7jNv4H15Xxyp6YTzmpExiLb8PLlSOpBIIII4EQR403TVpBzGjsnkWcx8Im7EbdOpoXL5ZsRlVVLMxhVUSSeQFemZz2TxMDLYbgs5Cfzl4od5EbqBY8tM8bV5ZNR+0sxKLlUjOBVRAq7C3j1PWtJ/C7EK4+YAE6kQnoVZgD6H5Vj0xpv4g+Irc/wmwDqzOJw7iL1I1O3yK+tZoJpuzTlacVR6H71vw+hrsPFa8p8xUha8+ccqVyG436irTMKmKZjRFt5Fd7+L6D8qajN0I6WpRiGDK7cqjAccbUR3SPGufF6H0qNsQkggSKRsQnf0oUNZImMeR6V2tmJBEVDxE6qVzBgGTE70OJLJcUzHDwqRSI5UKJ4GPKpcNjFzPjvU4hsKRrjyiris+mJ3l33G/jWhp4qhJuzyntvH/8Ac44Rl1B2kEbXEzx87+VVWEHVmIWC2wE6Y43iDvQntNigZ7MXIPvWEwTpuDJJtH71EM5jAtpuukfEQ2q15jccRVUk7Mkotljms6W7heG4RcePUUiPo71ipi9hMbwP3qvDoUD6NDxq0zKESATqiFPQ/OiMtqdoCjSplouJ2B5AkUqi/YYquy8yaam0tK3mbTB2An4vnTnzGGh0sWAXc8S3MGLjjQCOwJ7rMBIFxpJkypFiDP50VlsUrC6dX4lKmeYAN4g/rRUWPX4CUw20M4RmEWW+o8uETVhg9sBhfCawF23HjIquxMdgJGI6RB0gz/t7wiDUuXzjXYwP6hPjF4p1Gugql0wvCXva1IKGSVePlFSjNqxGpCLQIBtQTMrEMHVioO88f9IohMZDE3IuDEgHj4jxo0Mv7J5YkAFAOIgk9IpEy66tJd5MiQABfnUqZjDAsBzER+VQZppUNqIgzIses22oqKQ9Wjzz219msNMypWVDrqJHFpIJPLhWBzuA2HiYmE0akdkaNpVipjpIr1j24xipwXkEkuBxEDTw/wBxrP8AansnjZvEGPhBe+iO/CGurMZ/pBPWatjdCtpMH/hVgMc6XAsiNJ/qIUDx39DXs/vuEAmsx7JdhJk8DSp1u5DO0ATFlA5KJt1J51fDE5Ailk9jIo+1vZLLYwQCcNU1iMIIslyGJNiJkHhx6VZ9lZLBwUGHhDQqzuDqLG5Zm3JJ40Wh/temjEMwQWBMW3WLzS0G/RMGJvu3WR84qQibHegkdhIIMyYk2I578ulTMTwPr+/CpRLCZnl9cqifFIghSecb1FgayIaJ6f3pHCg3MMbL+3hRoFhCPPQ8oiRSM4m+/wA6HRiBMmOu3jJ4UpRryQeMARHKpRCcOu95Nr9OVOVgTYimMI8OJP1vUbvpBABmR8IGx3Iopr4ISqQ0mY8bedSWH3vnTEMrYAm9tiPHhT/cG+w241G0yKx2HpYqRzHGtHWYwsQBlDEAyBxjcVp6iAzwL2zyB+2ZttY065INiuqLjpNvq432krhqA492BwBkkz3iZtw33rXdudnI2axyVGouSCGaTHMCBw51XnIILoqhokk6ixQcSZiBzHKq3LZWmmVWEBqGga1EQ4kqCbwBZRcTeamyTK790EzM6QQL8bWYyNgeFWOD2ekllAANhuR1gHhR2WypQ61fUByUoL8o/eh7BdsjbLNhBQEYqRGpQ7apiSxXa81OQR+IWnqBxIEQT0pcLtg6tIQzEkx3YteRY7jlUL5gONSAOASCSx7s8VPG9pnnTqmG9aEw8whlCdbEXaNAN9iJvT0xiNIVlAHAi0GNgReKCOE5uEI0/GO6WOx7pDSDb50Tg5J9OpwFBNtLEtB+8T/e/WhfwDiw7DbUH78kWgJBWfxD/FccJ3MrLkQDIVSIF+N6Ew8R1JUuzQPiAGmOV/3qbEd8FNTkuIPITx3EknhHzplsZR0WWGhRCzMyxbdQBPMnjNR4uasSQGBEQNUHxAJvQDYpddLfCNtB0tP4SIj1obM9u6ANJMmwTSpM8u7x8KZRtaGtIqvbPFwy+DpEOdRIlrfCFteNvka0/s6mjKM4mWLBRe55DltM1jHyuI+P73F3N4J2FjePIVsFzQw8rh6+6sm+w7xCggcfiNXqP26K29h2G7aYeAbEhTaOV6Y2OQY0nSZgi+kg/eHKuy2Cx2fWLcdMW4es1KphtJPeI2Nrf5rK79lw8PHCeECZnn0FTuSyndYEW4cRvN71Crd6Ivz72kb9OQNTqkiFgkSL7QBte9EgxFsCWJY8QN/EdOlS4ZAGmdW532/X1puCnACAOg+VPC6b8PqJpbDQqKYG9zwn9dhULYj+9UaSyX1EAnw8vlRTWuu/kB/fypVLEC0GIIHDn40bJQn2pGIXSZ4SIEcSSbVMQo28OfXahTgWIE357id+ERtT4UDvRa82/PajybBQ8YpgW5i/+NqUrBmBEzaZHlUWDBvq1CSLGbHhbflRWLhptEWmQSI8OW1C37DSBmJBX8PGwi3z/wAVOfCxpgnSV3B4m9rU3E1KgIA2spOkGCelvKomwk6mWW3EXvzrRVmlckgFZ7ynvAWE3jnc/KtNTISR477R5rEXOY590rIHiRqZybxpC2WAfvb3qTASSGZCCov3XXDYRc6WEreZXrNaXtbA1YzkSz6mCqcQhevdv+h8qEyBBLgoWI+FA0NaDBvE8JJ/OqW9srp3orcxl9TatbKWHwqFgEmFK92TYEX/ABG1QMjuIRBiKoXuEiTxBZnIWfrrVrnkR2QDDdQDAYIVCEc3m4sfTarHAwZgjEkCFIQrcwI1HcmDtteh2wqLbv0ZbGwcyy6kyxJIMqzpEQbSpYG/C/GtVlcPThgQkaRIPOBXJmhhqwJmCTLFATMk2J5zHDrVViZrVpCYL97v6gAVMmSJU90zw+VO5Pob7YkuV7P0lgqFQTMyCQDtYm4PPpU7dmktLHUI7s2noZ6/nUL55tBGmQsnTfVI4DiT/aKTKOXgaMbvjuli6aY3uwA+ZMbUUGLvonOT0kaFEzxcj0i3kaemCAI57WAK8/OpjkwuGVIgFbr3mbxnWbetEt8I7vdCjbTJ53kEk+AqLbD0U+PgqGjVcbxCmDwNtv2qPNZUqhKqpcWBYCTwk1YZ7CDwqOqX3ILNAEcSIjjQeZy5RgupogcjJBubSQL+O9PFb2wN60VjYarhHuFsV7Q1tImC8cbbeVWRwUxlXCZSECkm5EkEAAjaINdh5N3kIcNSY0MxZgx490AE+tDr2TmEcsDhgyRqGuGsDOgoQpItBJBjerHNJNJiqPTZJh9mjAKquIAJlAwM8iJNyony1dBRuYwrr3u93j3piDp2IUkcIG1qnyOGdGl0TutPdsDf4gJ7rT4fO5aFTKg8TIJEg8unCqHY6GCw70A7XBPe601NKnUR3rAkAmZ8JqVsNF27olRCm0bWA4fLu073UxpiOEg+UGRHoeNC2GhsCNQBN58Cb/QNKzt90SSfCb3udq4uFaLTbckTYCZCmadhYggg2I6GD4c+G1SgnKCABbV1iYmbEbmmgEmTB5n12G80qSRBtextDWJsREefLwNPHMAg3nxG8/V6hBrG/XrEweHOmm+okAACdpt4EzaB438kCiSCLGJYEbjcEb2inMtw0bbahuCQYk/D4Ab0SCs5Akaib92AetuPqaauKG2JvzgEG1tDCR8qlDNytA/DxtHyqJmYmN+IMqRwYD5n0ogGszXBPxGNlkcLWvakdV+Er3Y8uELMxzqZbGYaxneCDuZ+uVMCkkm19onTyOsXE3oBEy2XCsNKwogi7WM/D0F+HPpWrrI4KspXS8AMB8USZ89XnB61radCSMt2n77WQMB8QFjDLpAVZjfUDttY7UE2BjsZOWYERclSzQYsdXSRPTY7dXUOKsFshzWVzZVh7pzcQJlSIE8S3OxA2jakw8lmW7xwCpEaZCzIvYluUb8V411dU4oAZ/8AzMR++yuCLRpCuYtdg0EcRFN+xYwl/s4LKYGs6u6NoHPy86WuqcUQjxOzMYucT3MTErL3Nu9N9NradNTLlc2YQrIBJ1OAykbbAyDeRb0rq6pxQQhuzsc3Gmd406V1AQCJJ4dKlOQYhZwzKjUunuieUiDHSKWuoqKIdh5RwdRQ3NxvwIPHwPrS/YSX1HCiBp2BPjPI11dUpBsbidlFvhVsMyG1IFBnzB/KnY2WxCunSzeMCeBk/XhXV1HiiWMbIvp+Amble6JIPTj+3CpMPKOe8VK2gCLwTJB4N47i9711dQ4olnDIvBGmd7kCZ5ixpfsr3lJ5Hcnyi3jJrq6pRLEbBxIthtNr269Zt4VyZViDCOpO82vzsbjzrq6pSJZGcg83wy4MfEbCDwXYfXjUn2B5+CN72v0POa6uqcUSxGymLOzabALAPjfl0pVyj/gYzuGIEcLdP39OrqlEsZhZHEAI0mORki225vvTR2c8adJCxFtxvsZsNrRHKkrqNEsmTKN+BhwvB+fKozkniVQgzG3Tffbha9LXVKJYqZXG1KdJWDcCPmbzztFaOurqiA2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Cây Hoa Mai Bonsai Giả Cao 1m25 Chậu Hoa Mai Trang Trí Tết - Hoa trang trí  Thương hiệu OEM | WebSoSanh.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392" y="3708198"/>
            <a:ext cx="2049462" cy="252874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data:image/jpeg;base64,/9j/4AAQSkZJRgABAQAAAQABAAD/2wCEAAkGBxMQEBMPEhASEhIVFRIVGBMSEhUVFhUWFRIWFxUSGBgYHSggGBslGxUVITEhJikrLi4uFx8zODMtNygtLisBCgoKDg0OFxAQGi0lHR0tLS0tKystLS0tKysrKy0rLSsvLS0tLS0tNS0rLS0tLSstKy0rLSstKy0tLS0rLisrK//AABEIAMQBAQMBIgACEQEDEQH/xAAbAAEAAgMBAQAAAAAAAAAAAAAAAwQBAgUGB//EADwQAAEDAQQFCgMIAwEBAQAAAAEAAgMRBCExQQUSUVJhBhMVFiJTcZGT0jJCYhQjcoGxwdHwM0OhwuGC/8QAFwEBAQEBAAAAAAAAAAAAAAAAAAECA//EAB4RAQEAAwACAwEAAAAAAAAAAAABAhEhEjFBUWED/9oADAMBAAIRAxEAPwD4x0hL3svqOTpCXvZfUcqyILPSEvey+o5OkJe9l9RyrIgs9IS97L6jk6Ql72X1HKsiCz0hL3svqOTpCXvZfUcqyILPSEvey+o5OkJe9l9RyrIgs9IS97L6jk6Ql72X1HKsiCz0hL3svqOTpCXvZfUcqyILPSEvey+o5OkJe9l9RyrIgs9IS97L6jk6Ql72X1HKsiCz0hL3svqOTpCXvZfUcqyILPSEvey+o5OkJe9l9RyrIgs9IS97L6jk6Ql72X1HKsiCz0hL3svqOTpCXvZfUcqyILPSEvey+o5OkJe9l9RyrKSOElWTaWpft8vey+o5SR2mZxoJJT4SOXW0XyWklGu4c3HiXPu8aA4r0Vms8UDKxNoBjM8Xu4MCuobrxkxtLBVzpwOL3qt9vl72X1HL6S+zfaLNzpa6rKg1+duRXzbSEYbI8DAFLJpMcu9OkJe9l9RyKuimmtsIiKAiIgIiICIiAiIgIiICIiAiIgIiICIiAiIgIlFYgszn3AEngFZEtV9VSRwk3Z7F6vRXIyRwEk7hDHtdifBovK9LZIobPQWaEF3fSipH4WYD81qYs3J5PRfJOWRokk+4jPzyC8+DcSvR6O0fDFQQxc7J3koqPENy/NX/ALK6Ql8jiTvOvP5DBaT2vVrFEDXO/wDU/sl4zMmlsLWjWldzrsm17DSMrv0UBg7ItE9aH/HEMX7KDIK0LM2ECeftONaMOJ2Hg0f9VDS2k+YBtEpraH/42G4RNydq7TsUal+0WnNK8w0l5++cOzE09mNpzNM/FfP5XVNa1r+qmtlqdI4vcSSbySqyW8akFlYRTa6ERFAREQEREBERAREQEREBERAREQEREBEAU0MJdkrIlqKimhs5dcAfyXq9EciZHtE07hBFtf8AEfwsxK9LY4oLNdZ4qu76UAu/JuAWvFPJ5rRPIuRzRLO4Qx3fF8R4Bq9NZDDZhq2eIF2HOSCrvFoyWJdZ51nuLnbSf7cpYLOTcLs67Fvxc/K/DRzXSEue4uPH9FaigDAS6g/bxW08jYW6xOOG8T9IVWOyPtJGuKNxEdbvF5wXPP8Ap3xns8Pm1DJM+0O1WVazDWzPBoVwQssrbwC/dyHF20qeW0MgFGXu39n0tC47pA4OmlNImXn6zuhWYa7l7JUdqtgjBtc/aAP3bTi8jA02ArwOk7e6Z7pHkkknwAyCs6f0u60yVNzRc1uTQMFyCUtjpoKIizWhERQEREBERAREQEREBERAREQEREBEWQ1NDC3YwldXQegZrU/UjYXHbkOJOS99o3k/ZrF2ngWiYfL/AK2njtWpEteT0ByPmtA13UiiGMklwpw2r2FhsdmslOYjE0g/3zN1qfgabh4lTWu1PlNXuuGDRc0cAFCTRbkccs9MzOc92u95c7aTXy2LWlMAjXVuz2K/Z7KG9p+OzZxJVvE7UVms+tebm7f7is2u0tb93GNd2zIcXcOCjltLpTqR3Nw16XHg0furdnszIGnWFXbuZO1xXHzyy9emvSvZbBX72V1TvOGW7GFtard2dVvZZszI+raobVay81Ju2ZDwVJrDK4gdkAEuccGtGZXTHCYxm230w2PnSS86sbe099cOHjwXk+U2nDM4RsGrEy5rf/R+pWuU+ng4fZ4bom+bzvFeSc6qWukxYcalYRFzdBERAREQEREBERAREQEREBERAREQECyAupojREk72sYxz3EigCqWqVmsjnmgC93oTkQAwT2pxiiyHzv4AYjxXU0XZLLo54je5s9sPy0qyM8T8x4K5K90rtZ5JO3PwGQWoz5NzagGczAwQxYdn4ncXHPwVbVot60yUT3LUccrWj3lZghLyA2tR+m1S2ayF15uaMT+w2q3JMGN1WjjqjF3F5yCXLXVmH2ydSFutUE4a1M9jRmq7YJLQ6hFG46lcfqcVYs9i1vvpXAAfM7AfS0fuo7XpK4xxN1GbaVceJK56yzu76+m/UTvmZD2WEOfT4gOyBsaP3XMklLjUk8SVoLytXhziI2CpK68jn3KtWsMrhGzP/g2nYFweVOmw1pskDuwCA+QYyOzPhwVrlJpkWZhs0LqvN0sgz+hp2Lwb5KrFdpjphzqrVEWa2IiKAiIgIiICIiAiIgIiICIiAiIgLYNRoXpuSfJh9rdrnsQt+J5wHDirEtR8l+TclrkoBRgoXOODRmSV9FhZHZWGGzC8ijpx8R/DsWDNHHH9mgGrEMTm87x4cFEH0wWpGLY8+OTZa8vc4kVrrV/VejYysYc01GBOzxU1nmb8L72uFCNg2hRw2Q2aUtJ1oZP0OCs5GUDlJHAAA99wODdq15lzXOoNcCpHhkswWSSU8486reOXgnV1Ej7USQBSuAFK0HAZlTGBlnGtLQuN4Zm7i7+EktLIRSIVdvnEbabFypXlxJN7tpvTW2d67W9rtr5TUm7IC4AbKKJorissjpejyTc0VJNABir6Y7aONaNaCSTQBc/lBpcWNjoWOrO657h8g3QpNN6XbYWmNpDrS5t7sREDs4r55aZy8lxNSca314rNrtjEcstSTmVEhRZroIiKAiIgIiICIiAiIgIiICIiAiIgLLBUrFF6bknybdanazuxCz43nD8I4lWTZW3JTku61O139iBnxvP6DaV7yeZoYIIW6kLbgN76nbVpPaG6rYYm6kLbg0Z8XbSoHOXSYuGWXW2vQLDX1uVepJXQstirRz7hkMz4BW6iWWsQMLsAdlcgt4au12FwLBtN4OwLa0vJAYOyCaNYMTxKnbZGRMIde8/8Wflv8VLOx4dzT3EA4EfpVTzueOy4m7LKmRqrMw56Ej/AGMvG0j+1VKzWrnGaknxjA/sVb3qbV5BfgtQ2isOFFFqmRwYwEk/2vgpviWbROcXEMaKk3UCqaa0uywtLGEOtLhQuyjGYHHisae06yxNMURDp3CjnjBu0BfObTaC9xcSSTia4rNrcxLRO57i4uJJNam9QErCKVuQREUUREQEREBERAREQEREBERAREQEAQLs8nNBvtcoYBRovc44NGZJV0bWeSnJ51qkqTqxMve84Afyvd2iRoYLPC3VibgM3HedtWHakbBZoLo24uGL3D5jwUVPNbxlcssmKgDisRtLiABUnJSw2cvOwZuOA48V0BqxijSab3zO4DYFcspj7Zk3etYLII7zql4xPyN/k/wtg9zjRgLicCfiPgMgsNgdJcABS+h+Bv1OOZ/hYtFuEY1InVJ+KXN1PlGwLGNuXVsTvlZBgQ6XAkXhp2BUnTEmpvVMOJU7Qt6Ty+F2zvLTUG9cflFpBsLq0PaGWFV0OdoFDbdHxyR69qOpELwPmNMm7Fm7Wzcc3k5aZrVrtLaRtvMrrmtH7pp7lIyCMwWY3n4pMztpsC4nKLlKZAIIW83A24NF1RtcRivKSSk8VmNSWxJaJi8klQVWEStyCIiiiIiAiIgIiICIiAiIgIiICIiAiBWbDY3SvaxgJc4gABXQsaG0U+0yiNgJNR4DaSvo8UTLNH9mhy+N4xccx4KOwWJthiMEZDpnf5HjLPUat4o+F63I53JlrVZgsle065v/AE8At44Q01deaXNyHFxyWrpy65puw1qY/Swfupnn4pP1JLLTsgCuTBgOLjtU1nswAMkj6DeOJ4NGxasjbCKvHaN4jF5PFxVC12syOqcchkBsWMcbl3JdxLbrfrjUYNSPd3vqKptjW4btWOdy/pXWSRzu63aAL1LAx0h1WNrxyHitZo2QjnLQ/m27te0eFMl5jTPLNxBjs45pmFRiRxKWtSPS6Q0nBYwS5wmmyaPhaf3XhtPcopLQ6pd4DIDguNPaHON5qoCs2tTFlzjtWqIs2ugiIoCIiAiIgIiICIiAiIgIiICIiAiLeNtcqq6S1vBCXENAJcbgAvo2g9GCwR1IBtMg8ebbs/EqXJrRYszBaZWgyuH3bDkN8rtWeEvJe434lxWpNs5XjFngJyq7H/6Srcjw1tKgbXZ+DeKhltIbRrQb8Gj43eOwLeyWQu7bqXYn5WcGjMrNy7rFmfrDInSGmqdU4MBOsfqkOxW3TNhuYQ59KF2TeDVFPag0ajKgZuOLvzXOkmC1jhMTaWV5OJJ4kqMvAHH8lmOzvc3WNI2bz7hTwzVG3co7NZhSIc9IPnd8NdoCu/o8XSbZXFvOSOEMe++7yGa42k+VsUFWWVus4Xc9IBX/APLTcPJeW0tp6W0Gr3k8Mh4Bclz6rNakXLfpB8zi573OJ2mqpErCKba0IiJaoiIoCIiAiIgIiICIiAiIgIiICIiAiIgy0VXr+S+hWtH2qUdhpGqw4vdl+S5/JzQ3OnnZOzC28nN1L9UfyvZOIoJJGgMFBHCLhQfMd3itM1LE0uJkkPgP0AWr7WXEhtAAcadlvuco42yTuuBoRhhdx3Wq0bVHAAG9t4u1qUa3g0ZlSzbE7U9nsbYxrSV7QrT53cXbBwVe26RDqC4AYAXAKuTJINdzgxmb5Tqj8hiVzrXyhs9mqI2meTvHgBoPBuasa06kNnkkq86rGDF7zqgDhtXPtmn7NZqiMc/JvuuaD9IzXktK8oJrQaveSMheAPAYBcl76qkjr6X5QzWh1XvNN3ADhRchz6laos7a0ySsIiiiIiAiIgIiICIiAiIgIiICIiAiIgIiICIiAuzyd0SJ3Fz7om4nb9K4y9nyRmHN6uqHtBIe3OhwcFZNpbqOo+2Mj1WhoOr8ETbw36nbTwVmOzn/AC2lxbW8MBrIdgpkFiGxtgq9rmjWvM0huYNjR8zlx7dymjiJ5ga8nzTSXmv0jIK92zuX271pleWXltlh+q5zuJGJK8/a+UUMN0LOccP9ktKV+lua8zb9JSTEue5zjxKoEpV1t0dJaXltDtaSQupgKmjfAZLnucsIptdFURFFEREBERAREQEREBERAREQEREBERAREQEREBEQoCLVEHq+rcW9J5t9qmsugmMdVsszTtDm+1EWsWcvSafQwkFXzzu8XtP/AJVQ8nIt+Tzb7URWe2Phjq3FvSebfanVuLek82+1EWK6w6txb0nm32p1bi3pPNvtREDq3FvSebfanVuLek82+1EQOrcW9J5t9qdW4t6Tzb7URA6txb0nm32p1bi3pPNvtREDq3FvSebfanVuLek82+1EQOrcW9J5t9qdW4t6Tzb7URA6txb0nm32p1bi3pPNvtREDq3FvSebfanVuLek82+1EQOrcW9J5t9qdW4t6Tzb7URA6txb0nm32p1bi3pPNvtREDq3FvSebfanVuLek82+1EQOrcW9J5t9qdW4t6Tzb7URA6txb0nm32p1bi3pPNvtREDq3FvSebfaiIg//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data:image/jpeg;base64,/9j/4AAQSkZJRgABAQAAAQABAAD/2wCEAAkGBxMQEBMPEhASEhIVFRIVGBMSEhUVFhUWFRIWFxUSGBgYHSggGBslGxUVITEhJikrLi4uFx8zODMtNygtLisBCgoKDg0OFxAQGi0lHR0tLS0tKystLS0tKysrKy0rLSsvLS0tLS0tNS0rLS0tLSstKy0rLSstKy0tLS0rLisrK//AABEIAMQBAQMBIgACEQEDEQH/xAAbAAEAAgMBAQAAAAAAAAAAAAAAAwQBAgUGB//EADwQAAEDAQQFCgMIAwEBAQAAAAEAAgMRBCExQQUSUVJhBhMVFiJTcZGT0jJCYhQjcoGxwdHwM0OhwuGC/8QAFwEBAQEBAAAAAAAAAAAAAAAAAAECA//EAB4RAQEAAwACAwEAAAAAAAAAAAABAhEhEjFBUWED/9oADAMBAAIRAxEAPwD4x0hL3svqOTpCXvZfUcqyILPSEvey+o5OkJe9l9RyrIgs9IS97L6jk6Ql72X1HKsiCz0hL3svqOTpCXvZfUcqyILPSEvey+o5OkJe9l9RyrIgs9IS97L6jk6Ql72X1HKsiCz0hL3svqOTpCXvZfUcqyILPSEvey+o5OkJe9l9RyrIgs9IS97L6jk6Ql72X1HKsiCz0hL3svqOTpCXvZfUcqyILPSEvey+o5OkJe9l9RyrIgs9IS97L6jk6Ql72X1HKsiCz0hL3svqOTpCXvZfUcqyILPSEvey+o5OkJe9l9RyrKSOElWTaWpft8vey+o5SR2mZxoJJT4SOXW0XyWklGu4c3HiXPu8aA4r0Vms8UDKxNoBjM8Xu4MCuobrxkxtLBVzpwOL3qt9vl72X1HL6S+zfaLNzpa6rKg1+duRXzbSEYbI8DAFLJpMcu9OkJe9l9RyKuimmtsIiKAiIgIiICIiAiIgIiICIiAiIgIiICIiAiIgIlFYgszn3AEngFZEtV9VSRwk3Z7F6vRXIyRwEk7hDHtdifBovK9LZIobPQWaEF3fSipH4WYD81qYs3J5PRfJOWRokk+4jPzyC8+DcSvR6O0fDFQQxc7J3koqPENy/NX/ALK6Ql8jiTvOvP5DBaT2vVrFEDXO/wDU/sl4zMmlsLWjWldzrsm17DSMrv0UBg7ItE9aH/HEMX7KDIK0LM2ECeftONaMOJ2Hg0f9VDS2k+YBtEpraH/42G4RNydq7TsUal+0WnNK8w0l5++cOzE09mNpzNM/FfP5XVNa1r+qmtlqdI4vcSSbySqyW8akFlYRTa6ERFAREQEREBERAREQEREBERAREQEREBEAU0MJdkrIlqKimhs5dcAfyXq9EciZHtE07hBFtf8AEfwsxK9LY4oLNdZ4qu76UAu/JuAWvFPJ5rRPIuRzRLO4Qx3fF8R4Bq9NZDDZhq2eIF2HOSCrvFoyWJdZ51nuLnbSf7cpYLOTcLs67Fvxc/K/DRzXSEue4uPH9FaigDAS6g/bxW08jYW6xOOG8T9IVWOyPtJGuKNxEdbvF5wXPP8Ap3xns8Pm1DJM+0O1WVazDWzPBoVwQssrbwC/dyHF20qeW0MgFGXu39n0tC47pA4OmlNImXn6zuhWYa7l7JUdqtgjBtc/aAP3bTi8jA02ArwOk7e6Z7pHkkknwAyCs6f0u60yVNzRc1uTQMFyCUtjpoKIizWhERQEREBERAREQEREBERAREQEREBEWQ1NDC3YwldXQegZrU/UjYXHbkOJOS99o3k/ZrF2ngWiYfL/AK2njtWpEteT0ByPmtA13UiiGMklwpw2r2FhsdmslOYjE0g/3zN1qfgabh4lTWu1PlNXuuGDRc0cAFCTRbkccs9MzOc92u95c7aTXy2LWlMAjXVuz2K/Z7KG9p+OzZxJVvE7UVms+tebm7f7is2u0tb93GNd2zIcXcOCjltLpTqR3Nw16XHg0furdnszIGnWFXbuZO1xXHzyy9emvSvZbBX72V1TvOGW7GFtard2dVvZZszI+raobVay81Ju2ZDwVJrDK4gdkAEuccGtGZXTHCYxm230w2PnSS86sbe099cOHjwXk+U2nDM4RsGrEy5rf/R+pWuU+ng4fZ4bom+bzvFeSc6qWukxYcalYRFzdBERAREQEREBERAREQEREBERAREQECyAupojREk72sYxz3EigCqWqVmsjnmgC93oTkQAwT2pxiiyHzv4AYjxXU0XZLLo54je5s9sPy0qyM8T8x4K5K90rtZ5JO3PwGQWoz5NzagGczAwQxYdn4ncXHPwVbVot60yUT3LUccrWj3lZghLyA2tR+m1S2ayF15uaMT+w2q3JMGN1WjjqjF3F5yCXLXVmH2ydSFutUE4a1M9jRmq7YJLQ6hFG46lcfqcVYs9i1vvpXAAfM7AfS0fuo7XpK4xxN1GbaVceJK56yzu76+m/UTvmZD2WEOfT4gOyBsaP3XMklLjUk8SVoLytXhziI2CpK68jn3KtWsMrhGzP/g2nYFweVOmw1pskDuwCA+QYyOzPhwVrlJpkWZhs0LqvN0sgz+hp2Lwb5KrFdpjphzqrVEWa2IiKAiIgIiICIiAiIgIiICIiAiIgLYNRoXpuSfJh9rdrnsQt+J5wHDirEtR8l+TclrkoBRgoXOODRmSV9FhZHZWGGzC8ijpx8R/DsWDNHHH9mgGrEMTm87x4cFEH0wWpGLY8+OTZa8vc4kVrrV/VejYysYc01GBOzxU1nmb8L72uFCNg2hRw2Q2aUtJ1oZP0OCs5GUDlJHAAA99wODdq15lzXOoNcCpHhkswWSSU8486reOXgnV1Ej7USQBSuAFK0HAZlTGBlnGtLQuN4Zm7i7+EktLIRSIVdvnEbabFypXlxJN7tpvTW2d67W9rtr5TUm7IC4AbKKJorissjpejyTc0VJNABir6Y7aONaNaCSTQBc/lBpcWNjoWOrO657h8g3QpNN6XbYWmNpDrS5t7sREDs4r55aZy8lxNSca314rNrtjEcstSTmVEhRZroIiKAiIgIiICIiAiIgIiICIiAiIgLLBUrFF6bknybdanazuxCz43nD8I4lWTZW3JTku61O139iBnxvP6DaV7yeZoYIIW6kLbgN76nbVpPaG6rYYm6kLbg0Z8XbSoHOXSYuGWXW2vQLDX1uVepJXQstirRz7hkMz4BW6iWWsQMLsAdlcgt4au12FwLBtN4OwLa0vJAYOyCaNYMTxKnbZGRMIde8/8Wflv8VLOx4dzT3EA4EfpVTzueOy4m7LKmRqrMw56Ej/AGMvG0j+1VKzWrnGaknxjA/sVb3qbV5BfgtQ2isOFFFqmRwYwEk/2vgpviWbROcXEMaKk3UCqaa0uywtLGEOtLhQuyjGYHHisae06yxNMURDp3CjnjBu0BfObTaC9xcSSTia4rNrcxLRO57i4uJJNam9QErCKVuQREUUREQEREBERAREQEREBERAREQEAQLs8nNBvtcoYBRovc44NGZJV0bWeSnJ51qkqTqxMve84Afyvd2iRoYLPC3VibgM3HedtWHakbBZoLo24uGL3D5jwUVPNbxlcssmKgDisRtLiABUnJSw2cvOwZuOA48V0BqxijSab3zO4DYFcspj7Zk3etYLII7zql4xPyN/k/wtg9zjRgLicCfiPgMgsNgdJcABS+h+Bv1OOZ/hYtFuEY1InVJ+KXN1PlGwLGNuXVsTvlZBgQ6XAkXhp2BUnTEmpvVMOJU7Qt6Ty+F2zvLTUG9cflFpBsLq0PaGWFV0OdoFDbdHxyR69qOpELwPmNMm7Fm7Wzcc3k5aZrVrtLaRtvMrrmtH7pp7lIyCMwWY3n4pMztpsC4nKLlKZAIIW83A24NF1RtcRivKSSk8VmNSWxJaJi8klQVWEStyCIiiiIiAiIgIiICIiAiIgIiICIiAiBWbDY3SvaxgJc4gABXQsaG0U+0yiNgJNR4DaSvo8UTLNH9mhy+N4xccx4KOwWJthiMEZDpnf5HjLPUat4o+F63I53JlrVZgsle065v/AE8At44Q01deaXNyHFxyWrpy65puw1qY/Swfupnn4pP1JLLTsgCuTBgOLjtU1nswAMkj6DeOJ4NGxasjbCKvHaN4jF5PFxVC12syOqcchkBsWMcbl3JdxLbrfrjUYNSPd3vqKptjW4btWOdy/pXWSRzu63aAL1LAx0h1WNrxyHitZo2QjnLQ/m27te0eFMl5jTPLNxBjs45pmFRiRxKWtSPS6Q0nBYwS5wmmyaPhaf3XhtPcopLQ6pd4DIDguNPaHON5qoCs2tTFlzjtWqIs2ugiIoCIiAiIgIiICIiAiIgIiICIiAiLeNtcqq6S1vBCXENAJcbgAvo2g9GCwR1IBtMg8ebbs/EqXJrRYszBaZWgyuH3bDkN8rtWeEvJe434lxWpNs5XjFngJyq7H/6Srcjw1tKgbXZ+DeKhltIbRrQb8Gj43eOwLeyWQu7bqXYn5WcGjMrNy7rFmfrDInSGmqdU4MBOsfqkOxW3TNhuYQ59KF2TeDVFPag0ajKgZuOLvzXOkmC1jhMTaWV5OJJ4kqMvAHH8lmOzvc3WNI2bz7hTwzVG3co7NZhSIc9IPnd8NdoCu/o8XSbZXFvOSOEMe++7yGa42k+VsUFWWVus4Xc9IBX/APLTcPJeW0tp6W0Gr3k8Mh4Bclz6rNakXLfpB8zi573OJ2mqpErCKba0IiJaoiIoCIiAiIgIiICIiAiIgIiICIiAiIgy0VXr+S+hWtH2qUdhpGqw4vdl+S5/JzQ3OnnZOzC28nN1L9UfyvZOIoJJGgMFBHCLhQfMd3itM1LE0uJkkPgP0AWr7WXEhtAAcadlvuco42yTuuBoRhhdx3Wq0bVHAAG9t4u1qUa3g0ZlSzbE7U9nsbYxrSV7QrT53cXbBwVe26RDqC4AYAXAKuTJINdzgxmb5Tqj8hiVzrXyhs9mqI2meTvHgBoPBuasa06kNnkkq86rGDF7zqgDhtXPtmn7NZqiMc/JvuuaD9IzXktK8oJrQaveSMheAPAYBcl76qkjr6X5QzWh1XvNN3ADhRchz6laos7a0ySsIiiiIiAiIgIiICIiAiIgIiICIiAiIgIiICIiAuzyd0SJ3Fz7om4nb9K4y9nyRmHN6uqHtBIe3OhwcFZNpbqOo+2Mj1WhoOr8ETbw36nbTwVmOzn/AC2lxbW8MBrIdgpkFiGxtgq9rmjWvM0huYNjR8zlx7dymjiJ5ga8nzTSXmv0jIK92zuX271pleWXltlh+q5zuJGJK8/a+UUMN0LOccP9ktKV+lua8zb9JSTEue5zjxKoEpV1t0dJaXltDtaSQupgKmjfAZLnucsIptdFURFFEREBERAREQEREBERAREQEREBERAREQEREBEQoCLVEHq+rcW9J5t9qmsugmMdVsszTtDm+1EWsWcvSafQwkFXzzu8XtP/AJVQ8nIt+Tzb7URWe2Phjq3FvSebfanVuLek82+1EWK6w6txb0nm32p1bi3pPNvtREDq3FvSebfanVuLek82+1EQOrcW9J5t9qdW4t6Tzb7URA6txb0nm32p1bi3pPNvtREDq3FvSebfanVuLek82+1EQOrcW9J5t9qdW4t6Tzb7URA6txb0nm32p1bi3pPNvtREDq3FvSebfanVuLek82+1EQOrcW9J5t9qdW4t6Tzb7URA6txb0nm32p1bi3pPNvtREDq3FvSebfanVuLek82+1EQOrcW9J5t9qdW4t6Tzb7URA6txb0nm32p1bi3pPNvtREDq3FvSebfaiIg//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descr="Cây lúa | Công ty TNHH TM &amp; SX Bình Quâ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851498"/>
            <a:ext cx="2665412" cy="19990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87546" y="3186606"/>
            <a:ext cx="2928128" cy="461665"/>
          </a:xfrm>
          <a:prstGeom prst="rect">
            <a:avLst/>
          </a:prstGeom>
          <a:noFill/>
        </p:spPr>
        <p:txBody>
          <a:bodyPr wrap="square" rtlCol="0">
            <a:sp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Cây Dương xỉ</a:t>
            </a:r>
          </a:p>
        </p:txBody>
      </p:sp>
      <p:sp>
        <p:nvSpPr>
          <p:cNvPr id="15" name="TextBox 14"/>
          <p:cNvSpPr txBox="1"/>
          <p:nvPr/>
        </p:nvSpPr>
        <p:spPr>
          <a:xfrm>
            <a:off x="769331" y="3151507"/>
            <a:ext cx="2687461" cy="461665"/>
          </a:xfrm>
          <a:prstGeom prst="rect">
            <a:avLst/>
          </a:prstGeom>
          <a:noFill/>
        </p:spPr>
        <p:txBody>
          <a:bodyPr wrap="square" rtlCol="0">
            <a:sp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Rêu tường</a:t>
            </a:r>
          </a:p>
        </p:txBody>
      </p:sp>
      <p:sp>
        <p:nvSpPr>
          <p:cNvPr id="16" name="TextBox 15"/>
          <p:cNvSpPr txBox="1"/>
          <p:nvPr/>
        </p:nvSpPr>
        <p:spPr>
          <a:xfrm>
            <a:off x="914400" y="5788405"/>
            <a:ext cx="2049462" cy="461665"/>
          </a:xfrm>
          <a:prstGeom prst="rect">
            <a:avLst/>
          </a:prstGeom>
          <a:noFill/>
        </p:spPr>
        <p:txBody>
          <a:bodyPr wrap="square" rtlCol="0">
            <a:sp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Cây thông</a:t>
            </a:r>
          </a:p>
        </p:txBody>
      </p:sp>
      <p:sp>
        <p:nvSpPr>
          <p:cNvPr id="18" name="TextBox 17"/>
          <p:cNvSpPr txBox="1"/>
          <p:nvPr/>
        </p:nvSpPr>
        <p:spPr>
          <a:xfrm>
            <a:off x="6327775" y="6006108"/>
            <a:ext cx="2049462" cy="461665"/>
          </a:xfrm>
          <a:prstGeom prst="rect">
            <a:avLst/>
          </a:prstGeom>
          <a:noFill/>
        </p:spPr>
        <p:txBody>
          <a:bodyPr wrap="square" rtlCol="0">
            <a:sp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Cây lúa</a:t>
            </a:r>
          </a:p>
        </p:txBody>
      </p:sp>
      <p:pic>
        <p:nvPicPr>
          <p:cNvPr id="4098" name="Picture 2" descr="Dương xỉ, hỗ trợ ngăn ngừa lão hóa da, trị khớp đau nhức, tiểu só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071" y="913014"/>
            <a:ext cx="3739224" cy="21521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uần 23: Môn Sinh khối 6:Tiết 45: Bài 38: Rêu và cây rê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979" y="921327"/>
            <a:ext cx="3650369" cy="215213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án và cung cấp cây thông thật dịp noel | Đức Kiên 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575" y="3884749"/>
            <a:ext cx="3124200" cy="186432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673548" y="6270164"/>
            <a:ext cx="2498652" cy="461665"/>
          </a:xfrm>
          <a:prstGeom prst="rect">
            <a:avLst/>
          </a:prstGeom>
          <a:noFill/>
        </p:spPr>
        <p:txBody>
          <a:bodyPr wrap="square" rtlCol="0">
            <a:sp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Cây hoa mai</a:t>
            </a:r>
          </a:p>
        </p:txBody>
      </p:sp>
    </p:spTree>
    <p:extLst>
      <p:ext uri="{BB962C8B-B14F-4D97-AF65-F5344CB8AC3E}">
        <p14:creationId xmlns:p14="http://schemas.microsoft.com/office/powerpoint/2010/main" val="125288415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625"/>
            <a:ext cx="8229600" cy="639762"/>
          </a:xfrm>
        </p:spPr>
        <p:txBody>
          <a:bodyPr>
            <a:noAutofit/>
          </a:bodyPr>
          <a:lstStyle/>
          <a:p>
            <a:r>
              <a:rPr lang="en-US" sz="2400" b="1" dirty="0">
                <a:solidFill>
                  <a:srgbClr val="0000FF"/>
                </a:solidFill>
                <a:latin typeface="Times New Roman" panose="02020603050405020304" pitchFamily="18" charset="0"/>
                <a:ea typeface="+mn-ea"/>
                <a:cs typeface="Times New Roman" panose="02020603050405020304" pitchFamily="18" charset="0"/>
              </a:rPr>
              <a:t>I. CÁC NHÓM THỰC VẬT</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8701"/>
            <a:ext cx="5791200" cy="378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992091" y="1447800"/>
            <a:ext cx="2874125" cy="1938992"/>
          </a:xfrm>
          <a:prstGeom prst="rect">
            <a:avLst/>
          </a:prstGeom>
          <a:ln>
            <a:solidFill>
              <a:schemeClr val="tx1"/>
            </a:solidFill>
          </a:ln>
        </p:spPr>
        <p:txBody>
          <a:bodyPr wrap="square">
            <a:spAutoFit/>
          </a:bodyPr>
          <a:lstStyle/>
          <a:p>
            <a:pPr algn="just">
              <a:spcBef>
                <a:spcPct val="0"/>
              </a:spcBef>
            </a:pPr>
            <a:r>
              <a:rPr lang="en-US" sz="2400" dirty="0" err="1">
                <a:solidFill>
                  <a:srgbClr val="FF0000"/>
                </a:solidFill>
                <a:latin typeface="Times New Roman" panose="02020603050405020304" pitchFamily="18" charset="0"/>
                <a:cs typeface="Times New Roman" panose="02020603050405020304" pitchFamily="18" charset="0"/>
              </a:rPr>
              <a:t>Quan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19.1. Các nhóm Thực vật, nêu tên các nhóm thực vật và đặc điểm phân chia?</a:t>
            </a:r>
          </a:p>
        </p:txBody>
      </p:sp>
      <p:sp>
        <p:nvSpPr>
          <p:cNvPr id="5" name="Rectangle 4"/>
          <p:cNvSpPr/>
          <p:nvPr/>
        </p:nvSpPr>
        <p:spPr>
          <a:xfrm>
            <a:off x="1039091" y="4572000"/>
            <a:ext cx="7342909" cy="1938992"/>
          </a:xfrm>
          <a:prstGeom prst="rect">
            <a:avLst/>
          </a:prstGeom>
          <a:ln>
            <a:solidFill>
              <a:schemeClr val="tx1"/>
            </a:solidFill>
          </a:ln>
        </p:spPr>
        <p:txBody>
          <a:bodyPr wrap="square">
            <a:spAutoFit/>
          </a:bodyPr>
          <a:lstStyle/>
          <a:p>
            <a:pPr algn="just">
              <a:spcBef>
                <a:spcPct val="0"/>
              </a:spcBef>
            </a:pPr>
            <a:r>
              <a:rPr lang="en-US" sz="2400" dirty="0">
                <a:solidFill>
                  <a:srgbClr val="0000FF"/>
                </a:solidFill>
                <a:latin typeface="Times New Roman" panose="02020603050405020304" pitchFamily="18" charset="0"/>
                <a:cs typeface="Times New Roman" panose="02020603050405020304" pitchFamily="18" charset="0"/>
              </a:rPr>
              <a:t>+ Thực vật gồm 4 nhóm:</a:t>
            </a:r>
          </a:p>
          <a:p>
            <a:pPr algn="just">
              <a:spcBef>
                <a:spcPct val="0"/>
              </a:spcBef>
            </a:pPr>
            <a:r>
              <a:rPr lang="en-US" sz="2400" dirty="0">
                <a:solidFill>
                  <a:srgbClr val="0000FF"/>
                </a:solidFill>
                <a:latin typeface="Times New Roman" panose="02020603050405020304" pitchFamily="18" charset="0"/>
                <a:cs typeface="Times New Roman" panose="02020603050405020304" pitchFamily="18" charset="0"/>
              </a:rPr>
              <a:t>- Thực vật không có mạch dẫn (Rêu)</a:t>
            </a:r>
          </a:p>
          <a:p>
            <a:pPr algn="just">
              <a:spcBef>
                <a:spcPct val="0"/>
              </a:spcBef>
            </a:pPr>
            <a:r>
              <a:rPr lang="en-US" sz="2400" dirty="0">
                <a:solidFill>
                  <a:srgbClr val="0000FF"/>
                </a:solidFill>
                <a:latin typeface="Times New Roman" panose="02020603050405020304" pitchFamily="18" charset="0"/>
                <a:cs typeface="Times New Roman" panose="02020603050405020304" pitchFamily="18" charset="0"/>
              </a:rPr>
              <a:t>- Thực vật có mạch dẫn, không có hạt (Dương xỉ)</a:t>
            </a:r>
          </a:p>
          <a:p>
            <a:pPr algn="just">
              <a:spcBef>
                <a:spcPct val="0"/>
              </a:spcBef>
            </a:pPr>
            <a:r>
              <a:rPr lang="en-US" sz="2400" dirty="0">
                <a:solidFill>
                  <a:srgbClr val="0000FF"/>
                </a:solidFill>
                <a:latin typeface="Times New Roman" panose="02020603050405020304" pitchFamily="18" charset="0"/>
                <a:cs typeface="Times New Roman" panose="02020603050405020304" pitchFamily="18" charset="0"/>
              </a:rPr>
              <a:t>- Thực vật có mạch dẫn, có hạt, không có hoa (Hạt trần)</a:t>
            </a:r>
          </a:p>
          <a:p>
            <a:pPr algn="just">
              <a:spcBef>
                <a:spcPct val="0"/>
              </a:spcBef>
            </a:pPr>
            <a:r>
              <a:rPr lang="en-US" sz="2400" dirty="0">
                <a:solidFill>
                  <a:srgbClr val="0000FF"/>
                </a:solidFill>
                <a:latin typeface="Times New Roman" panose="02020603050405020304" pitchFamily="18" charset="0"/>
                <a:cs typeface="Times New Roman" panose="02020603050405020304" pitchFamily="18" charset="0"/>
              </a:rPr>
              <a:t>- Thực vật có mạch dẫn, có hạt, có hoa (Hạt kín)</a:t>
            </a:r>
          </a:p>
        </p:txBody>
      </p:sp>
    </p:spTree>
    <p:extLst>
      <p:ext uri="{BB962C8B-B14F-4D97-AF65-F5344CB8AC3E}">
        <p14:creationId xmlns:p14="http://schemas.microsoft.com/office/powerpoint/2010/main" val="40692046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58" y="2057400"/>
            <a:ext cx="8458200" cy="1938992"/>
          </a:xfrm>
          <a:prstGeom prst="rect">
            <a:avLst/>
          </a:prstGeom>
          <a:ln>
            <a:solidFill>
              <a:schemeClr val="tx1"/>
            </a:solidFill>
          </a:ln>
        </p:spPr>
        <p:txBody>
          <a:bodyPr wrap="square">
            <a:spAutoFit/>
          </a:bodyPr>
          <a:lstStyle/>
          <a:p>
            <a:pPr algn="just">
              <a:spcBef>
                <a:spcPct val="0"/>
              </a:spcBef>
            </a:pPr>
            <a:r>
              <a:rPr lang="en-US" sz="2400" dirty="0">
                <a:solidFill>
                  <a:srgbClr val="0000FF"/>
                </a:solidFill>
                <a:latin typeface="Times New Roman" panose="02020603050405020304" pitchFamily="18" charset="0"/>
                <a:cs typeface="Times New Roman" panose="02020603050405020304" pitchFamily="18" charset="0"/>
              </a:rPr>
              <a:t>+ Thực vật rất đa dạng và phong phú, được chia thành 4 nhóm lớn:</a:t>
            </a:r>
          </a:p>
          <a:p>
            <a:pPr algn="just">
              <a:spcBef>
                <a:spcPct val="0"/>
              </a:spcBef>
            </a:pPr>
            <a:r>
              <a:rPr lang="en-US" sz="2400" dirty="0">
                <a:solidFill>
                  <a:srgbClr val="0000FF"/>
                </a:solidFill>
                <a:latin typeface="Times New Roman" panose="02020603050405020304" pitchFamily="18" charset="0"/>
                <a:cs typeface="Times New Roman" panose="02020603050405020304" pitchFamily="18" charset="0"/>
              </a:rPr>
              <a:t>- Thực vật không có mạch dẫn (Rêu)</a:t>
            </a:r>
          </a:p>
          <a:p>
            <a:pPr algn="just">
              <a:spcBef>
                <a:spcPct val="0"/>
              </a:spcBef>
            </a:pPr>
            <a:r>
              <a:rPr lang="en-US" sz="2400" dirty="0">
                <a:solidFill>
                  <a:srgbClr val="0000FF"/>
                </a:solidFill>
                <a:latin typeface="Times New Roman" panose="02020603050405020304" pitchFamily="18" charset="0"/>
                <a:cs typeface="Times New Roman" panose="02020603050405020304" pitchFamily="18" charset="0"/>
              </a:rPr>
              <a:t>- Thực vật có mạch dẫn, không có hạt (Dương xỉ)</a:t>
            </a:r>
          </a:p>
          <a:p>
            <a:pPr algn="just">
              <a:spcBef>
                <a:spcPct val="0"/>
              </a:spcBef>
            </a:pPr>
            <a:r>
              <a:rPr lang="en-US" sz="2400" dirty="0">
                <a:solidFill>
                  <a:srgbClr val="0000FF"/>
                </a:solidFill>
                <a:latin typeface="Times New Roman" panose="02020603050405020304" pitchFamily="18" charset="0"/>
                <a:cs typeface="Times New Roman" panose="02020603050405020304" pitchFamily="18" charset="0"/>
              </a:rPr>
              <a:t>- Thực vật có mạch dẫn, có hạt, không có hoa (Hạt trần)</a:t>
            </a:r>
          </a:p>
          <a:p>
            <a:pPr algn="just">
              <a:spcBef>
                <a:spcPct val="0"/>
              </a:spcBef>
            </a:pPr>
            <a:r>
              <a:rPr lang="en-US" sz="2400" dirty="0">
                <a:solidFill>
                  <a:srgbClr val="0000FF"/>
                </a:solidFill>
                <a:latin typeface="Times New Roman" panose="02020603050405020304" pitchFamily="18" charset="0"/>
                <a:cs typeface="Times New Roman" panose="02020603050405020304" pitchFamily="18" charset="0"/>
              </a:rPr>
              <a:t>- Thực vật có mạch dẫn, có hạt, có hoa (Hạt kín)</a:t>
            </a:r>
          </a:p>
        </p:txBody>
      </p:sp>
      <p:sp>
        <p:nvSpPr>
          <p:cNvPr id="3" name="Text Box 6"/>
          <p:cNvSpPr txBox="1">
            <a:spLocks noChangeArrowheads="1"/>
          </p:cNvSpPr>
          <p:nvPr/>
        </p:nvSpPr>
        <p:spPr bwMode="auto">
          <a:xfrm>
            <a:off x="76200" y="1219200"/>
            <a:ext cx="777242" cy="707886"/>
          </a:xfrm>
          <a:prstGeom prst="rect">
            <a:avLst/>
          </a:prstGeom>
          <a:noFill/>
          <a:ln w="9525">
            <a:noFill/>
            <a:miter lim="800000"/>
            <a:headEnd/>
            <a:tailEnd/>
          </a:ln>
          <a:effectLst/>
        </p:spPr>
        <p:txBody>
          <a:bodyPr wrap="square">
            <a:spAutoFit/>
          </a:bodyPr>
          <a:lstStyle/>
          <a:p>
            <a:pPr eaLnBrk="0" hangingPunct="0">
              <a:spcBef>
                <a:spcPct val="50000"/>
              </a:spcBef>
              <a:defRPr/>
            </a:pPr>
            <a:r>
              <a:rPr lang="en-US" sz="4000" b="1" dirty="0">
                <a:effectLst>
                  <a:outerShdw blurRad="38100" dist="38100" dir="2700000" algn="tl">
                    <a:srgbClr val="C0C0C0"/>
                  </a:outerShdw>
                </a:effectLst>
                <a:latin typeface="Times New Roman" pitchFamily="18" charset="0"/>
                <a:cs typeface="Times New Roman" pitchFamily="18" charset="0"/>
                <a:sym typeface="Wingdings" pitchFamily="2" charset="2"/>
              </a:rPr>
              <a:t></a:t>
            </a:r>
          </a:p>
        </p:txBody>
      </p:sp>
      <p:sp>
        <p:nvSpPr>
          <p:cNvPr id="4" name="Google Shape;69;p14">
            <a:extLst>
              <a:ext uri="{FF2B5EF4-FFF2-40B4-BE49-F238E27FC236}">
                <a16:creationId xmlns:a16="http://schemas.microsoft.com/office/drawing/2014/main" id="{99A70F4D-99D0-43C7-BF01-87B5C11BEC58}"/>
              </a:ext>
            </a:extLst>
          </p:cNvPr>
          <p:cNvSpPr txBox="1">
            <a:spLocks noGrp="1"/>
          </p:cNvSpPr>
          <p:nvPr>
            <p:ph type="sldNum" idx="12"/>
          </p:nvPr>
        </p:nvSpPr>
        <p:spPr>
          <a:xfrm>
            <a:off x="1447800" y="685800"/>
            <a:ext cx="6842758" cy="762000"/>
          </a:xfrm>
          <a:prstGeom prst="rect">
            <a:avLst/>
          </a:prstGeom>
          <a:solidFill>
            <a:schemeClr val="bg1"/>
          </a:solidFill>
        </p:spPr>
        <p:txBody>
          <a:bodyPr spcFirstLastPara="1" wrap="square" lIns="91425" tIns="91425" rIns="91425" bIns="91425" anchor="t" anchorCtr="0">
            <a:noAutofit/>
          </a:bodyPr>
          <a:lstStyle/>
          <a:p>
            <a:pPr algn="l"/>
            <a:r>
              <a:rPr lang="en" sz="2400" dirty="0">
                <a:solidFill>
                  <a:srgbClr val="FF0000"/>
                </a:solidFill>
                <a:latin typeface="Times New Roman" panose="02020603050405020304" pitchFamily="18" charset="0"/>
                <a:cs typeface="Times New Roman" panose="02020603050405020304" pitchFamily="18" charset="0"/>
              </a:rPr>
              <a:t>Vậy em có nhận xét gì về thực vật nói chung?</a:t>
            </a:r>
            <a:endParaRPr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76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947</TotalTime>
  <Words>2145</Words>
  <Application>Microsoft Office PowerPoint</Application>
  <PresentationFormat>On-screen Show (4:3)</PresentationFormat>
  <Paragraphs>270</Paragraphs>
  <Slides>41</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Franklin Gothic Book</vt:lpstr>
      <vt:lpstr>Perpetua</vt:lpstr>
      <vt:lpstr>Times New Roman</vt:lpstr>
      <vt:lpstr>Wingdings 2</vt:lpstr>
      <vt:lpstr>Office Theme</vt:lpstr>
      <vt:lpstr>Equity</vt:lpstr>
      <vt:lpstr>PowerPoint Presentation</vt:lpstr>
      <vt:lpstr>PowerPoint Presentation</vt:lpstr>
      <vt:lpstr>PHẦN 3. VẬT SỐNG</vt:lpstr>
      <vt:lpstr>PowerPoint Presentation</vt:lpstr>
      <vt:lpstr>PowerPoint Presentation</vt:lpstr>
      <vt:lpstr>PowerPoint Presentation</vt:lpstr>
      <vt:lpstr>MỘT SỐ THỰC VẬT</vt:lpstr>
      <vt:lpstr>I. CÁC NHÓM THỰC VẬT</vt:lpstr>
      <vt:lpstr>PowerPoint Presentation</vt:lpstr>
      <vt:lpstr>II. ĐẶC ĐIỂM CỦA CÁC NHÓM THỰC VẬT</vt:lpstr>
      <vt:lpstr>Đại diện của các nhóm Thực vật</vt:lpstr>
      <vt:lpstr>PowerPoint Presentation</vt:lpstr>
      <vt:lpstr>PowerPoint Presentation</vt:lpstr>
      <vt:lpstr>PowerPoint Presentation</vt:lpstr>
      <vt:lpstr>Đại diện của các nhóm Thực vật</vt:lpstr>
      <vt:lpstr>PowerPoint Presentation</vt:lpstr>
      <vt:lpstr>PowerPoint Presentation</vt:lpstr>
      <vt:lpstr>PowerPoint Presentation</vt:lpstr>
      <vt:lpstr>CƠ QUAN SINH SẢN CỦA CÂY THÔNG</vt:lpstr>
      <vt:lpstr>PowerPoint Presentation</vt:lpstr>
      <vt:lpstr>PowerPoint Presentation</vt:lpstr>
      <vt:lpstr>PowerPoint Presentation</vt:lpstr>
      <vt:lpstr>PowerPoint Presentation</vt:lpstr>
      <vt:lpstr>HỆ THỐNG MẠCH DẪN Ở GÂN LÁ CỦA CÂY HẠT KÍN</vt:lpstr>
      <vt:lpstr>PowerPoint Presentation</vt:lpstr>
      <vt:lpstr>PowerPoint Presentation</vt:lpstr>
      <vt:lpstr>PowerPoint Presentation</vt:lpstr>
      <vt:lpstr>PowerPoint Presentation</vt:lpstr>
      <vt:lpstr>PowerPoint Presentation</vt:lpstr>
      <vt:lpstr>MỘT SỐ CÂY HẠT TRẦN</vt:lpstr>
      <vt:lpstr>MỘT SỐ CÂY HẠT TRẦN</vt:lpstr>
      <vt:lpstr>MỘT SỐ CÂY HẠT TRẦN</vt:lpstr>
      <vt:lpstr>CÂY HẠT KÍN</vt:lpstr>
      <vt:lpstr>MỘT SỐ CÂY HẠT KÍN</vt:lpstr>
      <vt:lpstr>PowerPoint Presentation</vt:lpstr>
      <vt:lpstr>PowerPoint Presentation</vt:lpstr>
      <vt:lpstr>LUYỆN TẬP</vt:lpstr>
      <vt:lpstr>BẢNG 19.1- TR 123</vt:lpstr>
      <vt:lpstr>ĐÁP ÁN BẢNG 19.1</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7: ĐA DẠNG THẾ GIỚI SỐNG BÀI 9. THỰC HÀNH QUAN SÁT CÁC LOẠI NẤM</dc:title>
  <dc:creator>LaptopKT</dc:creator>
  <cp:lastModifiedBy>Administrator</cp:lastModifiedBy>
  <cp:revision>357</cp:revision>
  <dcterms:created xsi:type="dcterms:W3CDTF">2021-04-17T13:36:47Z</dcterms:created>
  <dcterms:modified xsi:type="dcterms:W3CDTF">2021-12-18T03:08:48Z</dcterms:modified>
</cp:coreProperties>
</file>