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5" r:id="rId2"/>
    <p:sldId id="258" r:id="rId3"/>
    <p:sldId id="296" r:id="rId4"/>
    <p:sldId id="297" r:id="rId5"/>
    <p:sldId id="262" r:id="rId6"/>
    <p:sldId id="263" r:id="rId7"/>
    <p:sldId id="264" r:id="rId8"/>
    <p:sldId id="265" r:id="rId9"/>
    <p:sldId id="338" r:id="rId10"/>
    <p:sldId id="286" r:id="rId11"/>
    <p:sldId id="339" r:id="rId12"/>
    <p:sldId id="271" r:id="rId13"/>
    <p:sldId id="272" r:id="rId14"/>
    <p:sldId id="298" r:id="rId15"/>
    <p:sldId id="279" r:id="rId16"/>
    <p:sldId id="277" r:id="rId17"/>
    <p:sldId id="278" r:id="rId18"/>
    <p:sldId id="299" r:id="rId19"/>
    <p:sldId id="280" r:id="rId20"/>
    <p:sldId id="281" r:id="rId21"/>
    <p:sldId id="282" r:id="rId22"/>
    <p:sldId id="300" r:id="rId23"/>
    <p:sldId id="340" r:id="rId24"/>
    <p:sldId id="283" r:id="rId25"/>
    <p:sldId id="341" r:id="rId26"/>
    <p:sldId id="285" r:id="rId27"/>
    <p:sldId id="301" r:id="rId28"/>
    <p:sldId id="287" r:id="rId29"/>
    <p:sldId id="342" r:id="rId30"/>
    <p:sldId id="288" r:id="rId31"/>
    <p:sldId id="289" r:id="rId32"/>
    <p:sldId id="302" r:id="rId33"/>
    <p:sldId id="303" r:id="rId34"/>
    <p:sldId id="312" r:id="rId35"/>
    <p:sldId id="313" r:id="rId36"/>
    <p:sldId id="337" r:id="rId3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82FB2-12AE-4984-94C6-4EA507285B27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C8844-7378-473D-908C-3C05CCEE61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27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0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11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28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09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77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73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60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33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4B92-F333-4493-A3B9-3C4964962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6847F-E7DA-46FF-A66E-EEDE08998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04ABC-4C39-4910-9B85-4EF496F8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B6CF8-E5A6-4FBF-9EFB-9CD28693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93C8-1DDF-485C-BE63-D756DBBF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2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F20F-25B7-4268-B299-9B42F29E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E5EF2-BF16-4F5B-AF78-247CC5BE8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3E376-429C-46A1-A189-C9B54CFA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F75A-CA87-42B9-BFA5-51323E28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75D31-F3A0-4586-8A66-54E88C3C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090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0CCE8-DF9F-49F5-886B-047832C60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06BA1-B7F4-4DB3-9599-28A8C406E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8A89A-3594-43D0-99B1-CA51EB0B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5D928-9548-455F-83D0-FAFA3B76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F177E-0655-4991-BDCE-1F6E4EF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654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375233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5327696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698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3671767"/>
            <a:ext cx="756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091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Transparent Shapes">
    <p:bg>
      <p:bgPr>
        <a:solidFill>
          <a:srgbClr val="3796B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788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BFF00"/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CBFF00"/>
                </a:solidFill>
              </a:rPr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44A4-8DDC-4C13-97AD-02EF31F1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C12C-DA71-4F64-B9CC-5ADD3CC4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2AA8D-BAA6-4AFD-8480-E9683E96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0AE22-6922-4B7F-BF01-CC3791B1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0DBDD-1714-4EBD-94DC-B246245A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79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8E20-EE44-42B1-8417-0CBE8132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35781-31F2-45D8-8262-F209D7EF8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53A62-E37A-4809-8BF7-5881F18B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10B9D-4A6B-4A53-B30F-41FD5D37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2C35A-4AA8-4E8B-9D1C-33B929B7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9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4F22-8311-4EA8-AB82-24844FA3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62061-2920-40C6-8D21-463167180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805C7-8D0A-43FA-9A35-4EF4963BC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6743E-ACF9-4C0F-9417-C32385D7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E9AB4-F7F8-4B09-A798-AA2D6B73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941C5-C5D1-47EA-83E7-427D1913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88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BB0E-4D9C-41D8-8BAD-8BC89CB9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BF0C5-9A38-42B7-92F6-595295340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FB6D4-B66D-4A9B-8363-C8EF75CEA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E22C9-C79D-4278-BF2F-0EE2C5A98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F9A22-1DF2-4EF6-BCC5-ABC13DA38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D21E1-B4C7-4409-AD58-FD6FFAB4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07C27-336F-49A0-822B-F9D5AA39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1EAE4-4C3F-4031-9B5C-BD16C8E2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23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F060-B1AF-4F71-8393-E9EC3ED5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DA086-59A1-462D-9194-1C64835A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0A12C-E559-4656-8F37-5655264C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126CC-C4F1-41C4-BE34-305BDAF3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7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88DC8-D6F6-4C1F-A993-1FA581D1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18C60-611F-446E-9DE1-B9784435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8261B-F223-4236-A981-CB52D9A5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16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47B-713F-4C75-B4D5-621179A5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5C8A-2BE6-4A71-A4B0-AED1471B5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C9539-1E3B-4756-B664-FDC8F4F3C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1A3C0-8BBD-41C2-A45F-8EDF4B80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2D073-2890-40DE-81B0-C2D87C31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08CBE-55D7-4048-9A39-D3E65886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718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3900-7BE2-41C4-8B4D-923C7B03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6C3F8-84B1-4596-AB00-3AEAB94B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ED2D8-83B6-4913-9AB3-0AD235EDA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5356A-1D13-4136-9779-5C00FD98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9D3EA-3181-4FDB-996E-325236E2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25B0-87E8-4495-81A8-D56ACD5B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494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BB4E8-6233-46B0-B3C7-A7636C2F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DABC5-9419-4248-BD5A-4522704DC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6250-FC90-4BC9-BE10-1F129668C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AD06D-2E33-4458-A48D-65F3D3604F4A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A0330-E489-4147-B956-4B5A35ACE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552FE-DB5E-40A4-999D-0955D2725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C6F0-331B-41A1-88F8-2148035438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80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61971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2413001"/>
            <a:ext cx="11868149" cy="422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960967" y="88900"/>
            <a:ext cx="10270067" cy="134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800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mừng</a:t>
            </a:r>
            <a:r>
              <a:rPr lang="en-US" sz="4800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các em đến với g</a:t>
            </a:r>
            <a:r>
              <a:rPr lang="vi-VN" sz="4800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iơ</a:t>
            </a:r>
            <a:r>
              <a:rPr lang="vi-VN" sz="4800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̀</a:t>
            </a:r>
            <a:r>
              <a:rPr lang="en-US" sz="4800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học</a:t>
            </a:r>
          </a:p>
        </p:txBody>
      </p:sp>
      <p:sp>
        <p:nvSpPr>
          <p:cNvPr id="2052" name="Rectangle 20"/>
          <p:cNvSpPr txBox="1">
            <a:spLocks noChangeArrowheads="1"/>
          </p:cNvSpPr>
          <p:nvPr/>
        </p:nvSpPr>
        <p:spPr bwMode="auto">
          <a:xfrm>
            <a:off x="609600" y="1460501"/>
            <a:ext cx="1097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5333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SINH HỌC 6</a:t>
            </a:r>
          </a:p>
        </p:txBody>
      </p:sp>
    </p:spTree>
    <p:extLst>
      <p:ext uri="{BB962C8B-B14F-4D97-AF65-F5344CB8AC3E}">
        <p14:creationId xmlns:p14="http://schemas.microsoft.com/office/powerpoint/2010/main" val="399216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937351" y="880674"/>
            <a:ext cx="670560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0265" y="2411526"/>
            <a:ext cx="3842919" cy="106314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Sự đa dạng của nấm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6021" y="2411526"/>
            <a:ext cx="4197255" cy="106314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và tác hại của nấm</a:t>
            </a:r>
          </a:p>
        </p:txBody>
      </p:sp>
      <p:cxnSp>
        <p:nvCxnSpPr>
          <p:cNvPr id="9" name="Straight Arrow Connector 8"/>
          <p:cNvCxnSpPr>
            <a:cxnSpLocks/>
            <a:stCxn id="3" idx="2"/>
          </p:cNvCxnSpPr>
          <p:nvPr/>
        </p:nvCxnSpPr>
        <p:spPr>
          <a:xfrm flipH="1">
            <a:off x="2823216" y="1629662"/>
            <a:ext cx="3466935" cy="781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3" idx="2"/>
            <a:endCxn id="5" idx="0"/>
          </p:cNvCxnSpPr>
          <p:nvPr/>
        </p:nvCxnSpPr>
        <p:spPr>
          <a:xfrm>
            <a:off x="6290151" y="1629662"/>
            <a:ext cx="2964498" cy="781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70451" y="989948"/>
            <a:ext cx="550627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Sự đa dạng của nấm.</a:t>
            </a:r>
          </a:p>
        </p:txBody>
      </p:sp>
      <p:sp>
        <p:nvSpPr>
          <p:cNvPr id="4" name="Google Shape;167;p12">
            <a:extLst>
              <a:ext uri="{FF2B5EF4-FFF2-40B4-BE49-F238E27FC236}">
                <a16:creationId xmlns:a16="http://schemas.microsoft.com/office/drawing/2014/main" id="{C5E4F71D-91EB-420D-A9BB-BE1231C67B01}"/>
              </a:ext>
            </a:extLst>
          </p:cNvPr>
          <p:cNvSpPr txBox="1">
            <a:spLocks/>
          </p:cNvSpPr>
          <p:nvPr/>
        </p:nvSpPr>
        <p:spPr>
          <a:xfrm>
            <a:off x="470451" y="59654"/>
            <a:ext cx="11251095" cy="9302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26- 27. BÀI 18:</a:t>
            </a:r>
            <a:r>
              <a:rPr lang="en-US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NẤM.</a:t>
            </a:r>
          </a:p>
        </p:txBody>
      </p:sp>
    </p:spTree>
    <p:extLst>
      <p:ext uri="{BB962C8B-B14F-4D97-AF65-F5344CB8AC3E}">
        <p14:creationId xmlns:p14="http://schemas.microsoft.com/office/powerpoint/2010/main" val="40021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3962C4-01EA-4393-8F7A-B6B70CFE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cumin Pro Condensed" panose="020B0806020202020204" pitchFamily="34" charset="0"/>
              </a:rPr>
              <a:t>TÌM HIỂU SỰ ĐA DẠNG CỦA NẤM</a:t>
            </a:r>
            <a:endParaRPr lang="en-US" sz="4000" dirty="0">
              <a:latin typeface="Acumin Pro Condensed" panose="020B0806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85D69-D4A9-465F-AC7D-AA08057035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206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88B947-D9DC-4183-A1D8-9FEE89A6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cumin Pro Condensed" panose="020B0806020202020204" pitchFamily="34" charset="0"/>
              </a:rPr>
              <a:t>TÌM HIỂU SỰ ĐA DẠNG CỦA NẤM</a:t>
            </a:r>
            <a:endParaRPr lang="en-US" sz="4000" dirty="0">
              <a:latin typeface="Acumin Pro Condensed" panose="020B0806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E04FC-9FBC-4297-8D8B-27811FCCC0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1563757" y="457320"/>
            <a:ext cx="8123582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nấm là gì? Hãy cho biết các đặc điểm để nhận biết nấm?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67;p12">
            <a:extLst>
              <a:ext uri="{FF2B5EF4-FFF2-40B4-BE49-F238E27FC236}">
                <a16:creationId xmlns:a16="http://schemas.microsoft.com/office/drawing/2014/main" id="{FD46820A-A67F-4C0D-A537-40060AEDB218}"/>
              </a:ext>
            </a:extLst>
          </p:cNvPr>
          <p:cNvSpPr txBox="1">
            <a:spLocks/>
          </p:cNvSpPr>
          <p:nvPr/>
        </p:nvSpPr>
        <p:spPr>
          <a:xfrm>
            <a:off x="1742662" y="1789164"/>
            <a:ext cx="8123582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nấm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cách dinh dưỡng như thế nào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04C167-BCAF-48FD-94DB-1D7FFDA6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cumin Pro Condensed" panose="020B0806020202020204" pitchFamily="34" charset="0"/>
              </a:rPr>
              <a:t>TÌM HIỂU SỰ ĐA DẠNG CỦA NẤM</a:t>
            </a:r>
            <a:endParaRPr lang="en-US" sz="4000" dirty="0">
              <a:latin typeface="Acumin Pro Condensed" panose="020B0806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6ADC0-0C94-405C-B2A8-7CFC5E33A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93099D-0308-4A31-A76D-7A02185B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AFCD8-FA5F-4E76-A844-6FCCD5580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2391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812DB1-4994-414D-8801-69EF6CAA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2ECA2-BEFB-4427-9F4D-01153CD44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463826" y="93435"/>
            <a:ext cx="10893290" cy="142062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 18.4,5,6 trong SGK. Hãy cho biết nấm được chia làm mấy nhóm, đó là những nhóm nào?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991E72-A242-468C-999A-E5D58AD7D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1765"/>
              </p:ext>
            </p:extLst>
          </p:nvPr>
        </p:nvGraphicFramePr>
        <p:xfrm>
          <a:off x="212034" y="2368501"/>
          <a:ext cx="11608904" cy="2447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669">
                  <a:extLst>
                    <a:ext uri="{9D8B030D-6E8A-4147-A177-3AD203B41FA5}">
                      <a16:colId xmlns:a16="http://schemas.microsoft.com/office/drawing/2014/main" val="3537931841"/>
                    </a:ext>
                  </a:extLst>
                </a:gridCol>
                <a:gridCol w="3869635">
                  <a:extLst>
                    <a:ext uri="{9D8B030D-6E8A-4147-A177-3AD203B41FA5}">
                      <a16:colId xmlns:a16="http://schemas.microsoft.com/office/drawing/2014/main" val="177453133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720032794"/>
                    </a:ext>
                  </a:extLst>
                </a:gridCol>
              </a:tblGrid>
              <a:tr h="7719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 túi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 đảm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 tiếp hợp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96882"/>
                  </a:ext>
                </a:extLst>
              </a:tr>
              <a:tr h="167540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47479"/>
                  </a:ext>
                </a:extLst>
              </a:tr>
            </a:tbl>
          </a:graphicData>
        </a:graphic>
      </p:graphicFrame>
      <p:sp>
        <p:nvSpPr>
          <p:cNvPr id="4" name="Google Shape;167;p12">
            <a:extLst>
              <a:ext uri="{FF2B5EF4-FFF2-40B4-BE49-F238E27FC236}">
                <a16:creationId xmlns:a16="http://schemas.microsoft.com/office/drawing/2014/main" id="{0223814C-4100-4818-ADA7-F5DAB2C8CD21}"/>
              </a:ext>
            </a:extLst>
          </p:cNvPr>
          <p:cNvSpPr txBox="1">
            <a:spLocks/>
          </p:cNvSpPr>
          <p:nvPr/>
        </p:nvSpPr>
        <p:spPr>
          <a:xfrm>
            <a:off x="1298710" y="1139539"/>
            <a:ext cx="10893290" cy="8613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nội dung điền bảng sau: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3A0F8-0E58-4C64-B431-15454F616774}"/>
              </a:ext>
            </a:extLst>
          </p:cNvPr>
          <p:cNvSpPr txBox="1"/>
          <p:nvPr/>
        </p:nvSpPr>
        <p:spPr>
          <a:xfrm>
            <a:off x="311423" y="3325350"/>
            <a:ext cx="4015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Nấm túi là loại nấm có thể quả dạng túi.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Nấm bụng dê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36016-418F-4CA2-A927-962FF7863111}"/>
              </a:ext>
            </a:extLst>
          </p:cNvPr>
          <p:cNvSpPr txBox="1"/>
          <p:nvPr/>
        </p:nvSpPr>
        <p:spPr>
          <a:xfrm>
            <a:off x="4406346" y="3325350"/>
            <a:ext cx="379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Nấm đảm là loại nấm có thể quả dạng hình mũ.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Nấm rơm, nấm hương...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034AC-379E-4DB0-9983-19FB75400BCE}"/>
              </a:ext>
            </a:extLst>
          </p:cNvPr>
          <p:cNvSpPr txBox="1"/>
          <p:nvPr/>
        </p:nvSpPr>
        <p:spPr>
          <a:xfrm>
            <a:off x="8083826" y="3140684"/>
            <a:ext cx="3697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Nấm tiếp hợp là loại nấm không có thể quả, nó gồm có các sợi nấm phân nhánh..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Nấm mốc đen, xanh...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7" grpId="1"/>
      <p:bldP spid="4" grpId="0"/>
      <p:bldP spid="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405D84-F757-44FB-8B5F-DEE5FE2D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59704-ECEA-4ADE-8C19-8C499DD72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6CD46C-D03E-4A40-BAD5-BB71591E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86CAF-FCFD-409C-9D64-C97F0D7B6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F95E908A-AC89-499B-A8B2-071D6834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296" y="228049"/>
            <a:ext cx="718267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6000" b="1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NẤM</a:t>
            </a:r>
          </a:p>
        </p:txBody>
      </p:sp>
    </p:spTree>
    <p:extLst>
      <p:ext uri="{BB962C8B-B14F-4D97-AF65-F5344CB8AC3E}">
        <p14:creationId xmlns:p14="http://schemas.microsoft.com/office/powerpoint/2010/main" val="32030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943934-5A43-44B3-8851-8A0DDDD5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25661-5BE2-41EE-971E-A59C6C116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180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B99992-21F5-46BB-B680-2A27AA57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D8F43-89C1-44A0-9388-F39649AC88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456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1563757" y="457320"/>
            <a:ext cx="8123582" cy="7221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67;p12">
            <a:extLst>
              <a:ext uri="{FF2B5EF4-FFF2-40B4-BE49-F238E27FC236}">
                <a16:creationId xmlns:a16="http://schemas.microsoft.com/office/drawing/2014/main" id="{FD46820A-A67F-4C0D-A537-40060AEDB218}"/>
              </a:ext>
            </a:extLst>
          </p:cNvPr>
          <p:cNvSpPr txBox="1">
            <a:spLocks/>
          </p:cNvSpPr>
          <p:nvPr/>
        </p:nvSpPr>
        <p:spPr>
          <a:xfrm>
            <a:off x="1875184" y="1179443"/>
            <a:ext cx="8123582" cy="13477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nấm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gì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Hãy kể tên các loại nấm mà em biết?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67;p12">
            <a:extLst>
              <a:ext uri="{FF2B5EF4-FFF2-40B4-BE49-F238E27FC236}">
                <a16:creationId xmlns:a16="http://schemas.microsoft.com/office/drawing/2014/main" id="{149E3CF1-80E7-4DD9-AA93-140366684498}"/>
              </a:ext>
            </a:extLst>
          </p:cNvPr>
          <p:cNvSpPr txBox="1">
            <a:spLocks/>
          </p:cNvSpPr>
          <p:nvPr/>
        </p:nvSpPr>
        <p:spPr>
          <a:xfrm>
            <a:off x="1464365" y="1395462"/>
            <a:ext cx="10157791" cy="18538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cứ vào đâu để người ta phân chia các loại nấm thành các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nhóm?Cho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biết tên các nhóm nấm đó?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470451" y="1885972"/>
            <a:ext cx="6526697" cy="7221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và tác hại của nấm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67;p12">
            <a:extLst>
              <a:ext uri="{FF2B5EF4-FFF2-40B4-BE49-F238E27FC236}">
                <a16:creationId xmlns:a16="http://schemas.microsoft.com/office/drawing/2014/main" id="{FD46820A-A67F-4C0D-A537-40060AEDB218}"/>
              </a:ext>
            </a:extLst>
          </p:cNvPr>
          <p:cNvSpPr txBox="1">
            <a:spLocks/>
          </p:cNvSpPr>
          <p:nvPr/>
        </p:nvSpPr>
        <p:spPr>
          <a:xfrm>
            <a:off x="470450" y="2398643"/>
            <a:ext cx="11251095" cy="14048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thực tế và nghiên cứu thông tin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Hãy cho biết vai trò và tác hại của nấm?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67;p12">
            <a:extLst>
              <a:ext uri="{FF2B5EF4-FFF2-40B4-BE49-F238E27FC236}">
                <a16:creationId xmlns:a16="http://schemas.microsoft.com/office/drawing/2014/main" id="{383211D7-2F96-4F78-AF13-996A6F3B60B5}"/>
              </a:ext>
            </a:extLst>
          </p:cNvPr>
          <p:cNvSpPr txBox="1">
            <a:spLocks/>
          </p:cNvSpPr>
          <p:nvPr/>
        </p:nvSpPr>
        <p:spPr>
          <a:xfrm>
            <a:off x="470451" y="59654"/>
            <a:ext cx="11251095" cy="9302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26- 27. BÀI 18:</a:t>
            </a:r>
            <a:r>
              <a:rPr lang="en-US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NẤM.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0665D-781D-4464-9E81-234FE44CE05D}"/>
              </a:ext>
            </a:extLst>
          </p:cNvPr>
          <p:cNvSpPr/>
          <p:nvPr/>
        </p:nvSpPr>
        <p:spPr>
          <a:xfrm>
            <a:off x="470451" y="989948"/>
            <a:ext cx="550627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Sự đa dạng của nấm.</a:t>
            </a:r>
          </a:p>
        </p:txBody>
      </p:sp>
    </p:spTree>
    <p:extLst>
      <p:ext uri="{BB962C8B-B14F-4D97-AF65-F5344CB8AC3E}">
        <p14:creationId xmlns:p14="http://schemas.microsoft.com/office/powerpoint/2010/main" val="27118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74FBC4-7549-4C66-A598-437A68CB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F858D-9256-4B24-95C5-3855C22455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470451" y="1885972"/>
            <a:ext cx="6526697" cy="7221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và tác hại của nấm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67;p12">
            <a:extLst>
              <a:ext uri="{FF2B5EF4-FFF2-40B4-BE49-F238E27FC236}">
                <a16:creationId xmlns:a16="http://schemas.microsoft.com/office/drawing/2014/main" id="{FD46820A-A67F-4C0D-A537-40060AEDB218}"/>
              </a:ext>
            </a:extLst>
          </p:cNvPr>
          <p:cNvSpPr txBox="1">
            <a:spLocks/>
          </p:cNvSpPr>
          <p:nvPr/>
        </p:nvSpPr>
        <p:spPr>
          <a:xfrm>
            <a:off x="2623930" y="2574845"/>
            <a:ext cx="7818783" cy="7489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*Vai trò của nấm: Nấm có 2 vai trò: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67;p12">
            <a:extLst>
              <a:ext uri="{FF2B5EF4-FFF2-40B4-BE49-F238E27FC236}">
                <a16:creationId xmlns:a16="http://schemas.microsoft.com/office/drawing/2014/main" id="{383211D7-2F96-4F78-AF13-996A6F3B60B5}"/>
              </a:ext>
            </a:extLst>
          </p:cNvPr>
          <p:cNvSpPr txBox="1">
            <a:spLocks/>
          </p:cNvSpPr>
          <p:nvPr/>
        </p:nvSpPr>
        <p:spPr>
          <a:xfrm>
            <a:off x="470451" y="59654"/>
            <a:ext cx="11251095" cy="9302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26- 27. BÀI 18:</a:t>
            </a:r>
            <a:r>
              <a:rPr lang="en-US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NẤM.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0665D-781D-4464-9E81-234FE44CE05D}"/>
              </a:ext>
            </a:extLst>
          </p:cNvPr>
          <p:cNvSpPr/>
          <p:nvPr/>
        </p:nvSpPr>
        <p:spPr>
          <a:xfrm>
            <a:off x="470451" y="989948"/>
            <a:ext cx="550627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Sự đa dạng của nấm.</a:t>
            </a:r>
          </a:p>
        </p:txBody>
      </p:sp>
      <p:sp>
        <p:nvSpPr>
          <p:cNvPr id="8" name="Google Shape;167;p12">
            <a:extLst>
              <a:ext uri="{FF2B5EF4-FFF2-40B4-BE49-F238E27FC236}">
                <a16:creationId xmlns:a16="http://schemas.microsoft.com/office/drawing/2014/main" id="{0EDEA16E-617C-4255-AD92-9117FBF6571A}"/>
              </a:ext>
            </a:extLst>
          </p:cNvPr>
          <p:cNvSpPr txBox="1">
            <a:spLocks/>
          </p:cNvSpPr>
          <p:nvPr/>
        </p:nvSpPr>
        <p:spPr>
          <a:xfrm>
            <a:off x="1875178" y="3840488"/>
            <a:ext cx="4220820" cy="7489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tự nhiên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67;p12">
            <a:extLst>
              <a:ext uri="{FF2B5EF4-FFF2-40B4-BE49-F238E27FC236}">
                <a16:creationId xmlns:a16="http://schemas.microsoft.com/office/drawing/2014/main" id="{FE1623CF-F614-4941-8E49-F7124F54ED3D}"/>
              </a:ext>
            </a:extLst>
          </p:cNvPr>
          <p:cNvSpPr txBox="1">
            <a:spLocks/>
          </p:cNvSpPr>
          <p:nvPr/>
        </p:nvSpPr>
        <p:spPr>
          <a:xfrm>
            <a:off x="6824868" y="3840488"/>
            <a:ext cx="4220820" cy="12816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đời sống con người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DD5661-EEA9-46C5-B6A0-239A15A49E06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6533322" y="3323833"/>
            <a:ext cx="2401956" cy="516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502CF5-3933-4CA1-95AB-0BDDBCBADE9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985588" y="3334828"/>
            <a:ext cx="2531170" cy="50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0C1EE9-85FB-462A-99EE-64AE91A0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2E783-7796-4117-B7D3-51E4461C99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020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E2E335-F01B-4DC6-9EA7-B820AD83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A4507-4184-4FD0-A245-1163D9BA2F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4211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1048AF-ED11-4D9B-A4B5-9974CB13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A3D13-FAA5-49C7-AA08-F35A593AD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8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470451" y="1885972"/>
            <a:ext cx="6526697" cy="7221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và tác hại của nấm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67;p12">
            <a:extLst>
              <a:ext uri="{FF2B5EF4-FFF2-40B4-BE49-F238E27FC236}">
                <a16:creationId xmlns:a16="http://schemas.microsoft.com/office/drawing/2014/main" id="{FD46820A-A67F-4C0D-A537-40060AEDB218}"/>
              </a:ext>
            </a:extLst>
          </p:cNvPr>
          <p:cNvSpPr txBox="1">
            <a:spLocks/>
          </p:cNvSpPr>
          <p:nvPr/>
        </p:nvSpPr>
        <p:spPr>
          <a:xfrm>
            <a:off x="2148511" y="2596835"/>
            <a:ext cx="8736494" cy="7489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*Tác hại của nấm: Nấm có nhiều tác hại: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67;p12">
            <a:extLst>
              <a:ext uri="{FF2B5EF4-FFF2-40B4-BE49-F238E27FC236}">
                <a16:creationId xmlns:a16="http://schemas.microsoft.com/office/drawing/2014/main" id="{383211D7-2F96-4F78-AF13-996A6F3B60B5}"/>
              </a:ext>
            </a:extLst>
          </p:cNvPr>
          <p:cNvSpPr txBox="1">
            <a:spLocks/>
          </p:cNvSpPr>
          <p:nvPr/>
        </p:nvSpPr>
        <p:spPr>
          <a:xfrm>
            <a:off x="470451" y="59654"/>
            <a:ext cx="11251095" cy="9302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26- 27. BÀI 18:</a:t>
            </a:r>
            <a:r>
              <a:rPr lang="en-US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NẤM.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0665D-781D-4464-9E81-234FE44CE05D}"/>
              </a:ext>
            </a:extLst>
          </p:cNvPr>
          <p:cNvSpPr/>
          <p:nvPr/>
        </p:nvSpPr>
        <p:spPr>
          <a:xfrm>
            <a:off x="470451" y="989948"/>
            <a:ext cx="550627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Sự đa dạng của nấm.</a:t>
            </a:r>
          </a:p>
        </p:txBody>
      </p:sp>
      <p:sp>
        <p:nvSpPr>
          <p:cNvPr id="8" name="Google Shape;167;p12">
            <a:extLst>
              <a:ext uri="{FF2B5EF4-FFF2-40B4-BE49-F238E27FC236}">
                <a16:creationId xmlns:a16="http://schemas.microsoft.com/office/drawing/2014/main" id="{0EDEA16E-617C-4255-AD92-9117FBF6571A}"/>
              </a:ext>
            </a:extLst>
          </p:cNvPr>
          <p:cNvSpPr txBox="1">
            <a:spLocks/>
          </p:cNvSpPr>
          <p:nvPr/>
        </p:nvSpPr>
        <p:spPr>
          <a:xfrm>
            <a:off x="1875178" y="3671093"/>
            <a:ext cx="4220820" cy="12816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con người và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67;p12">
            <a:extLst>
              <a:ext uri="{FF2B5EF4-FFF2-40B4-BE49-F238E27FC236}">
                <a16:creationId xmlns:a16="http://schemas.microsoft.com/office/drawing/2014/main" id="{FE1623CF-F614-4941-8E49-F7124F54ED3D}"/>
              </a:ext>
            </a:extLst>
          </p:cNvPr>
          <p:cNvSpPr txBox="1">
            <a:spLocks/>
          </p:cNvSpPr>
          <p:nvPr/>
        </p:nvSpPr>
        <p:spPr>
          <a:xfrm>
            <a:off x="6664185" y="3682192"/>
            <a:ext cx="4220820" cy="7489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thực vật</a:t>
            </a:r>
            <a:endParaRPr lang="vi-V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DD5661-EEA9-46C5-B6A0-239A15A49E06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6516758" y="3345823"/>
            <a:ext cx="2257837" cy="33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502CF5-3933-4CA1-95AB-0BDDBCBADE92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3985588" y="3345823"/>
            <a:ext cx="2531170" cy="32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8869" y="948401"/>
            <a:ext cx="11012557" cy="2480599"/>
          </a:xfrm>
        </p:spPr>
        <p:txBody>
          <a:bodyPr/>
          <a:lstStyle/>
          <a:p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biết sự khác nhau giữa trùng sốt rét và trùng kiết lị?</a:t>
            </a:r>
          </a:p>
          <a:p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các biện pháp phòng chống 2 bệnh sốt rét và kiết lị trên người?</a:t>
            </a:r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3351406" y="214110"/>
            <a:ext cx="6637953" cy="7342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11E2B6-D695-404F-898D-18FB8378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3 FS Neusa Bold" panose="00000800000000000000" pitchFamily="2" charset="0"/>
              </a:rPr>
              <a:t>MỘT SỐ BỆNH DO NẤM</a:t>
            </a:r>
            <a:endParaRPr lang="en-US" sz="5400" dirty="0">
              <a:solidFill>
                <a:schemeClr val="bg1"/>
              </a:solidFill>
              <a:latin typeface="#9Slide03 FS Neusa Bold" panose="000008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3AE49-4526-4A9E-8A98-39C81A45E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1FFB59-206B-4B89-9C43-A494DCC7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60C06-1D32-4381-8058-B044D99C98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70F719-9D42-4189-AA98-01AEB113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67A39-3F84-4F12-99B4-B6487D7E3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55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7F4F3C-6E69-496C-AF0D-DE20B0C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F7561-BFF5-4A19-BCA0-C6130924E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EB5244-C601-4F21-A418-A5E31538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9010A-FAD1-4FF2-9AED-78BCDD3BAD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CF44C1-5ADD-4B88-B451-85C7469A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AD061-8E3A-42DA-B64C-1E0086F9BE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#9Slide03 Swiss Condensed Bold" panose="02000500000000000000" pitchFamily="2" charset="0"/>
              </a:rPr>
              <a:t>CÁM ƠN CÁC EM ĐÃ LẮNG NGHE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KHOA HỌC TỰ NHIÊN LÍ, HÓA SINH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4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1590261" y="1060173"/>
            <a:ext cx="9488557" cy="17784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26- 27. BÀI 18:</a:t>
            </a:r>
            <a:br>
              <a:rPr lang="en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 DẠNG NẤM.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9AA76D-CE9B-4609-B2EC-98F42DBF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ADBEB-C6B5-46F1-B9EC-085BE3ABFF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3A4D94-2F14-48ED-A0EE-BE8BCD17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FE695-6FA0-495F-97BF-534E64F26E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89189D-E73A-4D48-B1D8-ACFAB253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49682-C42F-4C4C-8804-F6E3EE1B0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BD1F08-BD3B-46DE-AF9A-25A4117E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C8AF6-5B6D-4996-B5C8-55C1D199C4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445025" y="524801"/>
            <a:ext cx="9845827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loại nấm trong H 18.1 mà em biết?</a:t>
            </a:r>
            <a:endParaRPr lang="en-US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22C9D-5A75-41F2-B17E-4A27276E64E6}"/>
              </a:ext>
            </a:extLst>
          </p:cNvPr>
          <p:cNvSpPr/>
          <p:nvPr/>
        </p:nvSpPr>
        <p:spPr>
          <a:xfrm>
            <a:off x="1563218" y="2174695"/>
            <a:ext cx="9845827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Vì sao nấm không thuộc về giới TV hay giới </a:t>
            </a:r>
            <a:r>
              <a:rPr 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" sz="42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500</Words>
  <Application>Microsoft Office PowerPoint</Application>
  <PresentationFormat>Widescreen</PresentationFormat>
  <Paragraphs>56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#9Slide03 FS Neusa Bold</vt:lpstr>
      <vt:lpstr>#9Slide03 Swiss Condensed Bold</vt:lpstr>
      <vt:lpstr>Acumin Pro Condensed</vt:lpstr>
      <vt:lpstr>Arial</vt:lpstr>
      <vt:lpstr>Calibri</vt:lpstr>
      <vt:lpstr>Calibri Light</vt:lpstr>
      <vt:lpstr>Franklin Gothic Book</vt:lpstr>
      <vt:lpstr>Times New Roman</vt:lpstr>
      <vt:lpstr>Office Theme</vt:lpstr>
      <vt:lpstr>PowerPoint Presentation</vt:lpstr>
      <vt:lpstr>PowerPoint Presentation</vt:lpstr>
      <vt:lpstr>PowerPoint Presentation</vt:lpstr>
      <vt:lpstr>Tiết 26- 27. BÀI 18:  ĐA DẠNG NẤM.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SỰ ĐA DẠNG CỦA NẤM</vt:lpstr>
      <vt:lpstr>TÌM HIỂU SỰ ĐA DẠNG CỦA NẤM</vt:lpstr>
      <vt:lpstr>Vậy nấm là gì? Hãy cho biết các đặc điểm để nhận biết nấm?</vt:lpstr>
      <vt:lpstr>TÌM HIỂU SỰ ĐA DẠNG CỦA NẤM</vt:lpstr>
      <vt:lpstr>PowerPoint Presentation</vt:lpstr>
      <vt:lpstr>PowerPoint Presentation</vt:lpstr>
      <vt:lpstr>Quan sát H 18.4,5,6 trong SGK. Hãy cho biết nấm được chia làm mấy nhóm, đó là những nhóm nào?</vt:lpstr>
      <vt:lpstr>PowerPoint Presentation</vt:lpstr>
      <vt:lpstr>PowerPoint Presentation</vt:lpstr>
      <vt:lpstr>PowerPoint Presentation</vt:lpstr>
      <vt:lpstr>KIỂM TRA BÀI CŨ</vt:lpstr>
      <vt:lpstr>II. Vai trò và tác hại của nấm.</vt:lpstr>
      <vt:lpstr>PowerPoint Presentation</vt:lpstr>
      <vt:lpstr>II. Vai trò và tác hại của nấm.</vt:lpstr>
      <vt:lpstr>PowerPoint Presentation</vt:lpstr>
      <vt:lpstr>PowerPoint Presentation</vt:lpstr>
      <vt:lpstr>PowerPoint Presentation</vt:lpstr>
      <vt:lpstr>II. Vai trò và tác hại của nấm.</vt:lpstr>
      <vt:lpstr>MỘT SỐ BỆNH DO NẤM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2021-11-23T03:49:57Z</dcterms:created>
  <dcterms:modified xsi:type="dcterms:W3CDTF">2021-11-24T08:57:09Z</dcterms:modified>
</cp:coreProperties>
</file>