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9"/>
  </p:notesMasterIdLst>
  <p:sldIdLst>
    <p:sldId id="295" r:id="rId2"/>
    <p:sldId id="296" r:id="rId3"/>
    <p:sldId id="256" r:id="rId4"/>
    <p:sldId id="285" r:id="rId5"/>
    <p:sldId id="286" r:id="rId6"/>
    <p:sldId id="259" r:id="rId7"/>
    <p:sldId id="261" r:id="rId8"/>
    <p:sldId id="298" r:id="rId9"/>
    <p:sldId id="302" r:id="rId10"/>
    <p:sldId id="287" r:id="rId11"/>
    <p:sldId id="288" r:id="rId12"/>
    <p:sldId id="260" r:id="rId13"/>
    <p:sldId id="289" r:id="rId14"/>
    <p:sldId id="258" r:id="rId15"/>
    <p:sldId id="290" r:id="rId16"/>
    <p:sldId id="299" r:id="rId17"/>
    <p:sldId id="300" r:id="rId18"/>
    <p:sldId id="263" r:id="rId19"/>
    <p:sldId id="262" r:id="rId20"/>
    <p:sldId id="291" r:id="rId21"/>
    <p:sldId id="301" r:id="rId22"/>
    <p:sldId id="264" r:id="rId23"/>
    <p:sldId id="294" r:id="rId24"/>
    <p:sldId id="272" r:id="rId25"/>
    <p:sldId id="293" r:id="rId26"/>
    <p:sldId id="292" r:id="rId27"/>
    <p:sldId id="297"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swald" panose="00000500000000000000" pitchFamily="2" charset="0"/>
      <p:regular r:id="rId36"/>
      <p:bold r:id="rId37"/>
    </p:embeddedFont>
    <p:embeddedFont>
      <p:font typeface="Roboto Condensed" panose="02000000000000000000" pitchFamily="2" charset="0"/>
      <p:regular r:id="rId38"/>
      <p:bold r:id="rId39"/>
      <p:italic r:id="rId40"/>
      <p:boldItalic r:id="rId4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9740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0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2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7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1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0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5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3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75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BC09-C70A-4875-8329-2928AACCE53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E17F98A6-A001-42E3-B121-FF6963AD6C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C709117-BC44-4E48-B3C8-C5AE130BAD8D}"/>
              </a:ext>
            </a:extLst>
          </p:cNvPr>
          <p:cNvSpPr>
            <a:spLocks noGrp="1"/>
          </p:cNvSpPr>
          <p:nvPr>
            <p:ph type="dt" sz="half" idx="10"/>
          </p:nvPr>
        </p:nvSpPr>
        <p:spPr/>
        <p:txBody>
          <a:bodyPr/>
          <a:lstStyle/>
          <a:p>
            <a:fld id="{696C23A8-1919-4D81-9258-63345F46E351}" type="datetimeFigureOut">
              <a:rPr lang="en-US" smtClean="0"/>
              <a:t>11/19/2021</a:t>
            </a:fld>
            <a:endParaRPr lang="en-US"/>
          </a:p>
        </p:txBody>
      </p:sp>
      <p:sp>
        <p:nvSpPr>
          <p:cNvPr id="5" name="Footer Placeholder 4">
            <a:extLst>
              <a:ext uri="{FF2B5EF4-FFF2-40B4-BE49-F238E27FC236}">
                <a16:creationId xmlns:a16="http://schemas.microsoft.com/office/drawing/2014/main" id="{B9D74F7F-4C3A-4A83-92CF-C04B0389C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98033-E4D7-4769-82FF-035460A2E733}"/>
              </a:ext>
            </a:extLst>
          </p:cNvPr>
          <p:cNvSpPr>
            <a:spLocks noGrp="1"/>
          </p:cNvSpPr>
          <p:nvPr>
            <p:ph type="sldNum" sz="quarter" idx="12"/>
          </p:nvPr>
        </p:nvSpPr>
        <p:spPr/>
        <p:txBody>
          <a:bodyPr/>
          <a:lstStyle/>
          <a:p>
            <a:fld id="{C4685E84-D0D2-4DA2-87B5-137B6C343AC7}" type="slidenum">
              <a:rPr lang="en-US" smtClean="0"/>
              <a:t>‹#›</a:t>
            </a:fld>
            <a:endParaRPr lang="en-US"/>
          </a:p>
        </p:txBody>
      </p:sp>
    </p:spTree>
    <p:extLst>
      <p:ext uri="{BB962C8B-B14F-4D97-AF65-F5344CB8AC3E}">
        <p14:creationId xmlns:p14="http://schemas.microsoft.com/office/powerpoint/2010/main" val="177612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B28B-E05B-4B25-880A-177280F6E4B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AE1672B-3B21-4A56-A00D-AE0E30903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A3205-43C7-48CD-A1E5-2A8A1B7B2AC0}"/>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5" name="Footer Placeholder 4">
            <a:extLst>
              <a:ext uri="{FF2B5EF4-FFF2-40B4-BE49-F238E27FC236}">
                <a16:creationId xmlns:a16="http://schemas.microsoft.com/office/drawing/2014/main" id="{0967355B-54B6-4097-A1B4-A3AF7A1D67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3C05FB-A08C-46B7-8A2C-250A3E31441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31071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E4F663-B788-4EA1-9363-27177D6C5FFA}"/>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A5CFE4B-923C-438E-9D27-73636E681F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78EBDB-49DF-4500-8ECA-2C4C497A0354}"/>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5" name="Footer Placeholder 4">
            <a:extLst>
              <a:ext uri="{FF2B5EF4-FFF2-40B4-BE49-F238E27FC236}">
                <a16:creationId xmlns:a16="http://schemas.microsoft.com/office/drawing/2014/main" id="{5F1BA911-3926-485C-B0AD-EB77033382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0B0379-939C-4AFB-BC37-C35B0C59FD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26108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0781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extLst>
      <p:ext uri="{BB962C8B-B14F-4D97-AF65-F5344CB8AC3E}">
        <p14:creationId xmlns:p14="http://schemas.microsoft.com/office/powerpoint/2010/main" val="372465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rgbClr val="3796BF"/>
        </a:solidFill>
        <a:effectLst/>
      </p:bgPr>
    </p:bg>
    <p:spTree>
      <p:nvGrpSpPr>
        <p:cNvPr id="1" name="Shape 149"/>
        <p:cNvGrpSpPr/>
        <p:nvPr/>
      </p:nvGrpSpPr>
      <p:grpSpPr>
        <a:xfrm>
          <a:off x="0" y="0"/>
          <a:ext cx="0" cy="0"/>
          <a:chOff x="0" y="0"/>
          <a:chExt cx="0" cy="0"/>
        </a:xfrm>
      </p:grpSpPr>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0874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9900"/>
        </a:solidFill>
        <a:effectLst/>
      </p:bgPr>
    </p:bg>
    <p:spTree>
      <p:nvGrpSpPr>
        <p:cNvPr id="1" name="Shape 23"/>
        <p:cNvGrpSpPr/>
        <p:nvPr/>
      </p:nvGrpSpPr>
      <p:grpSpPr>
        <a:xfrm>
          <a:off x="0" y="0"/>
          <a:ext cx="0" cy="0"/>
          <a:chOff x="0" y="0"/>
          <a:chExt cx="0" cy="0"/>
        </a:xfrm>
      </p:grpSpPr>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4152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01831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9855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2FEF44A-0CE1-43DA-B99A-CD9D5B02CD51}"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3720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sp>
        <p:nvSpPr>
          <p:cNvPr id="100" name="Google Shape;100;p7"/>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653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0012-60B0-4959-9985-BFDF13CC07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BB0405-6969-473E-B8D7-A4171A278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2E4F14-2043-4AFE-991D-F325DA8662A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F784468-B23C-4276-A0E5-0FAFCEA0726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F272D11-E4DC-44D1-A91C-F245B5C22D17}"/>
              </a:ext>
            </a:extLst>
          </p:cNvPr>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Tree>
    <p:extLst>
      <p:ext uri="{BB962C8B-B14F-4D97-AF65-F5344CB8AC3E}">
        <p14:creationId xmlns:p14="http://schemas.microsoft.com/office/powerpoint/2010/main" val="42102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6639-5D74-486F-9306-D57603F9EADD}"/>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BA59846-177A-427B-A0CC-BC31F93E63A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1488E3-5E7E-44ED-8407-14EF53900959}"/>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5" name="Footer Placeholder 4">
            <a:extLst>
              <a:ext uri="{FF2B5EF4-FFF2-40B4-BE49-F238E27FC236}">
                <a16:creationId xmlns:a16="http://schemas.microsoft.com/office/drawing/2014/main" id="{F8518E94-2A2A-4D73-BD72-AD596ACD8F6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B25C722-0086-4721-9B32-C6B09BC3C36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28968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4724-BD1D-457F-9B10-7C7870BF1A1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875C4AF-C205-4915-BC7E-2B18BD9E39B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2EE25B2-D3DD-48F9-8A19-3E91D68C274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0910CEA-51A0-485F-81A5-93C923C3B002}"/>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6" name="Footer Placeholder 5">
            <a:extLst>
              <a:ext uri="{FF2B5EF4-FFF2-40B4-BE49-F238E27FC236}">
                <a16:creationId xmlns:a16="http://schemas.microsoft.com/office/drawing/2014/main" id="{F4AEEA4C-E164-4E00-935B-ACBB363C56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F172824-52F9-4328-BADF-F32DA1C9490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722029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9A66-463C-4902-8553-391223F28979}"/>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69E2410-944E-4038-90DB-CA3BCBED214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FD19990-A91F-406B-8444-BC2DC208891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1FA6567-0849-4D9C-A657-045BAC3C26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09785-5D4E-4FB9-9531-1CA8D0D86B4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C4DE291-85C9-422F-ADA3-3851351FD321}"/>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8" name="Footer Placeholder 7">
            <a:extLst>
              <a:ext uri="{FF2B5EF4-FFF2-40B4-BE49-F238E27FC236}">
                <a16:creationId xmlns:a16="http://schemas.microsoft.com/office/drawing/2014/main" id="{455BAD2F-1DA3-4C19-9BCE-85D5F329415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A41CC3A-A558-4D0F-BBBD-A0DED68157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048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B67F-CF2B-46E1-9284-A79B8BAC562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17E1C6D-B856-482C-B1E2-A89A60DA8AAF}"/>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4" name="Footer Placeholder 3">
            <a:extLst>
              <a:ext uri="{FF2B5EF4-FFF2-40B4-BE49-F238E27FC236}">
                <a16:creationId xmlns:a16="http://schemas.microsoft.com/office/drawing/2014/main" id="{7C439175-DECF-4AC7-8297-404EB5EEA72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A67EBC7-1C7C-4599-99BA-89287B092D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649198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3EB8FB-4090-411B-8984-B46EF8C677E1}"/>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3" name="Footer Placeholder 2">
            <a:extLst>
              <a:ext uri="{FF2B5EF4-FFF2-40B4-BE49-F238E27FC236}">
                <a16:creationId xmlns:a16="http://schemas.microsoft.com/office/drawing/2014/main" id="{5ED4A84D-31A3-4A6E-BE60-D66E47D104B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C8EA3A9-E257-411D-BA8F-8F366B5633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211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2FD4-AD94-4158-87E9-01092CBD6E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7AC8463-F35A-42E3-AB3D-25299A92161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5A5281C-AA1A-4A0D-B7B5-EC3D7A51B3F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F80741-8CA0-4D80-9EFD-71D9B8A99C6B}"/>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6" name="Footer Placeholder 5">
            <a:extLst>
              <a:ext uri="{FF2B5EF4-FFF2-40B4-BE49-F238E27FC236}">
                <a16:creationId xmlns:a16="http://schemas.microsoft.com/office/drawing/2014/main" id="{AC1C2A47-8291-42C3-959F-4D442FC69F2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ACF5CF9-B073-4524-BD3F-57DB1F889B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02254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D229-32B3-4DD5-B909-927A6E13156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5CD1613-5662-4E37-AD8E-346859A6F9B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AE8CFFDA-04CD-4226-B98F-770A2BA8ABF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0CB595-A785-4AB5-AAC7-DC39C62FAEEA}"/>
              </a:ext>
            </a:extLst>
          </p:cNvPr>
          <p:cNvSpPr>
            <a:spLocks noGrp="1"/>
          </p:cNvSpPr>
          <p:nvPr>
            <p:ph type="dt" sz="half" idx="10"/>
          </p:nvPr>
        </p:nvSpPr>
        <p:spPr/>
        <p:txBody>
          <a:bodyPr/>
          <a:lstStyle/>
          <a:p>
            <a:fld id="{331A03FD-0427-4DA4-91E4-767B3237E1B9}" type="datetimeFigureOut">
              <a:rPr lang="vi-VN" smtClean="0"/>
              <a:t>19/11/2021</a:t>
            </a:fld>
            <a:endParaRPr lang="vi-VN"/>
          </a:p>
        </p:txBody>
      </p:sp>
      <p:sp>
        <p:nvSpPr>
          <p:cNvPr id="6" name="Footer Placeholder 5">
            <a:extLst>
              <a:ext uri="{FF2B5EF4-FFF2-40B4-BE49-F238E27FC236}">
                <a16:creationId xmlns:a16="http://schemas.microsoft.com/office/drawing/2014/main" id="{2EAEAC00-12BB-47F5-AC8C-8C0E98BFD4A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124BF3-F23D-4C25-B701-9C637429869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56774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204BCF-DB91-48B8-BCB7-57F399DCACE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780051-2BF3-4B2B-B19D-E2C04E154AF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16EFB8-C686-4100-9329-C0D5774B1E0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1A03FD-0427-4DA4-91E4-767B3237E1B9}" type="datetimeFigureOut">
              <a:rPr lang="vi-VN" smtClean="0"/>
              <a:t>19/11/2021</a:t>
            </a:fld>
            <a:endParaRPr lang="vi-VN"/>
          </a:p>
        </p:txBody>
      </p:sp>
      <p:sp>
        <p:nvSpPr>
          <p:cNvPr id="5" name="Footer Placeholder 4">
            <a:extLst>
              <a:ext uri="{FF2B5EF4-FFF2-40B4-BE49-F238E27FC236}">
                <a16:creationId xmlns:a16="http://schemas.microsoft.com/office/drawing/2014/main" id="{DBD97DA1-5958-4944-9FC7-41D7920CDE4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DAA8C4C-40A6-43F3-870F-38B2C21C940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02802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61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4" y="1809750"/>
            <a:ext cx="8901112" cy="31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720725" y="66675"/>
            <a:ext cx="7702550" cy="1009650"/>
          </a:xfrm>
          <a:prstGeom prst="rect">
            <a:avLst/>
          </a:prstGeom>
        </p:spPr>
        <p:txBody>
          <a:bodyPr wrap="none" fromWordArt="1">
            <a:prstTxWarp prst="textPlain">
              <a:avLst>
                <a:gd name="adj" fmla="val 50000"/>
              </a:avLst>
            </a:prstTxWarp>
          </a:bodyPr>
          <a:lstStyle/>
          <a:p>
            <a:r>
              <a:rPr lang="vi-VN"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Chào mừng</a:t>
            </a:r>
            <a:r>
              <a:rPr lang="en-US"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các em đến với g</a:t>
            </a:r>
            <a:r>
              <a:rPr lang="vi-VN" sz="3600" i="1" kern="10" dirty="0" err="1">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iơ</a:t>
            </a:r>
            <a:r>
              <a:rPr lang="vi-VN"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a:t>
            </a:r>
            <a:r>
              <a:rPr lang="en-US" sz="3600" i="1" kern="10" dirty="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 học</a:t>
            </a:r>
          </a:p>
        </p:txBody>
      </p:sp>
      <p:sp>
        <p:nvSpPr>
          <p:cNvPr id="2052" name="Rectangle 20"/>
          <p:cNvSpPr txBox="1">
            <a:spLocks noChangeArrowheads="1"/>
          </p:cNvSpPr>
          <p:nvPr/>
        </p:nvSpPr>
        <p:spPr bwMode="auto">
          <a:xfrm>
            <a:off x="457200" y="1095375"/>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4000" dirty="0">
                <a:solidFill>
                  <a:srgbClr val="0000EA"/>
                </a:solidFill>
                <a:latin typeface="Times New Roman" panose="02020603050405020304" pitchFamily="18" charset="0"/>
                <a:cs typeface="Times New Roman" panose="02020603050405020304" pitchFamily="18" charset="0"/>
              </a:rPr>
              <a:t>MÔN SINH HỌC 6</a:t>
            </a:r>
          </a:p>
        </p:txBody>
      </p:sp>
    </p:spTree>
    <p:extLst>
      <p:ext uri="{BB962C8B-B14F-4D97-AF65-F5344CB8AC3E}">
        <p14:creationId xmlns:p14="http://schemas.microsoft.com/office/powerpoint/2010/main" val="399216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003165"/>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II. VAI TRÒ VÀ TÁC HẠI CỦA NGUYÊN SINH VẬT</a:t>
            </a:r>
            <a:endParaRPr sz="2800" dirty="0">
              <a:latin typeface="Times New Roman" panose="02020603050405020304" pitchFamily="18" charset="0"/>
              <a:cs typeface="Times New Roman" panose="02020603050405020304" pitchFamily="18" charset="0"/>
            </a:endParaRPr>
          </a:p>
        </p:txBody>
      </p:sp>
      <p:sp>
        <p:nvSpPr>
          <p:cNvPr id="191" name="Google Shape;191;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Rectangle 2"/>
          <p:cNvSpPr/>
          <p:nvPr/>
        </p:nvSpPr>
        <p:spPr>
          <a:xfrm>
            <a:off x="768096" y="1900061"/>
            <a:ext cx="7788688" cy="461665"/>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1. Nguyên sinh vật là thức ăn của nhiều động vật</a:t>
            </a:r>
          </a:p>
        </p:txBody>
      </p:sp>
    </p:spTree>
    <p:extLst>
      <p:ext uri="{BB962C8B-B14F-4D97-AF65-F5344CB8AC3E}">
        <p14:creationId xmlns:p14="http://schemas.microsoft.com/office/powerpoint/2010/main" val="1664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ectangle 2"/>
          <p:cNvSpPr/>
          <p:nvPr/>
        </p:nvSpPr>
        <p:spPr>
          <a:xfrm>
            <a:off x="1528678" y="676844"/>
            <a:ext cx="3159839" cy="523220"/>
          </a:xfrm>
          <a:prstGeom prst="rect">
            <a:avLst/>
          </a:prstGeom>
        </p:spPr>
        <p:txBody>
          <a:bodyPr wrap="none">
            <a:spAutoFit/>
          </a:bodyPr>
          <a:lstStyle/>
          <a:p>
            <a:r>
              <a:rPr lang="en-US" sz="2800" b="1" dirty="0">
                <a:solidFill>
                  <a:schemeClr val="bg1"/>
                </a:solidFill>
                <a:latin typeface="Times New Roman" panose="02020603050405020304" pitchFamily="18" charset="0"/>
                <a:cs typeface="Times New Roman" panose="02020603050405020304" pitchFamily="18" charset="0"/>
              </a:rPr>
              <a:t>Quan sát hình 17.3</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24527" y="1296044"/>
            <a:ext cx="4688517" cy="954107"/>
          </a:xfrm>
          <a:prstGeom prst="rect">
            <a:avLst/>
          </a:prstGeom>
        </p:spPr>
        <p:txBody>
          <a:bodyPr wrap="square">
            <a:spAutoFit/>
          </a:bodyPr>
          <a:lstStyle/>
          <a:p>
            <a:r>
              <a:rPr lang="en-US" sz="2800" b="1" i="1" dirty="0">
                <a:solidFill>
                  <a:srgbClr val="FF0000"/>
                </a:solidFill>
                <a:latin typeface="Times New Roman" panose="02020603050405020304" pitchFamily="18" charset="0"/>
                <a:cs typeface="Times New Roman" panose="02020603050405020304" pitchFamily="18" charset="0"/>
              </a:rPr>
              <a:t>Nguyên sinh vật là thức ăn của những động vật nào?</a:t>
            </a:r>
            <a:endParaRPr lang="en-US" sz="2800" i="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37689" y="196801"/>
            <a:ext cx="4051966" cy="4799481"/>
          </a:xfrm>
          <a:prstGeom prst="rect">
            <a:avLst/>
          </a:prstGeom>
        </p:spPr>
      </p:pic>
      <p:sp>
        <p:nvSpPr>
          <p:cNvPr id="6" name="Rectangle 5"/>
          <p:cNvSpPr/>
          <p:nvPr/>
        </p:nvSpPr>
        <p:spPr>
          <a:xfrm>
            <a:off x="254345" y="2441453"/>
            <a:ext cx="4492613" cy="1815882"/>
          </a:xfrm>
          <a:prstGeom prst="rect">
            <a:avLst/>
          </a:prstGeom>
        </p:spPr>
        <p:txBody>
          <a:bodyPr wrap="square">
            <a:spAutoFit/>
          </a:bodyPr>
          <a:lstStyle/>
          <a:p>
            <a:pPr algn="just"/>
            <a:r>
              <a:rPr lang="en-US" sz="2800" b="1" dirty="0">
                <a:solidFill>
                  <a:srgbClr val="FFFF00"/>
                </a:solidFill>
                <a:latin typeface="Times New Roman" panose="02020603050405020304" pitchFamily="18" charset="0"/>
                <a:cs typeface="Times New Roman" panose="02020603050405020304" pitchFamily="18" charset="0"/>
              </a:rPr>
              <a:t>-</a:t>
            </a:r>
            <a:r>
              <a:rPr lang="en-US" sz="2800" b="1" dirty="0" err="1">
                <a:solidFill>
                  <a:srgbClr val="FFFF00"/>
                </a:solidFill>
                <a:latin typeface="Times New Roman" panose="02020603050405020304" pitchFamily="18" charset="0"/>
                <a:cs typeface="Times New Roman" panose="02020603050405020304" pitchFamily="18" charset="0"/>
              </a:rPr>
              <a:t>Nguyên</a:t>
            </a:r>
            <a:r>
              <a:rPr lang="en-US" sz="2800" b="1" dirty="0">
                <a:solidFill>
                  <a:srgbClr val="FFFF00"/>
                </a:solidFill>
                <a:latin typeface="Times New Roman" panose="02020603050405020304" pitchFamily="18" charset="0"/>
                <a:cs typeface="Times New Roman" panose="02020603050405020304" pitchFamily="18" charset="0"/>
              </a:rPr>
              <a:t> sinh vật là thức ăn của nhiều loài động </a:t>
            </a:r>
            <a:r>
              <a:rPr lang="en-US" sz="2800" b="1" dirty="0" err="1">
                <a:solidFill>
                  <a:srgbClr val="FFFF00"/>
                </a:solidFill>
                <a:latin typeface="Times New Roman" panose="02020603050405020304" pitchFamily="18" charset="0"/>
                <a:cs typeface="Times New Roman" panose="02020603050405020304" pitchFamily="18" charset="0"/>
              </a:rPr>
              <a:t>vật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nhỏ</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sống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trong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như</a:t>
            </a:r>
            <a:r>
              <a:rPr lang="en-US" sz="2800" b="1" dirty="0">
                <a:solidFill>
                  <a:srgbClr val="FFFF00"/>
                </a:solidFill>
                <a:latin typeface="Times New Roman" panose="02020603050405020304" pitchFamily="18" charset="0"/>
                <a:cs typeface="Times New Roman" panose="02020603050405020304" pitchFamily="18" charset="0"/>
              </a:rPr>
              <a:t> tôm, cua, </a:t>
            </a:r>
            <a:r>
              <a:rPr lang="en-US" sz="2800" b="1" dirty="0" err="1">
                <a:solidFill>
                  <a:srgbClr val="FFFF00"/>
                </a:solidFill>
                <a:latin typeface="Times New Roman" panose="02020603050405020304" pitchFamily="18" charset="0"/>
                <a:cs typeface="Times New Roman" panose="02020603050405020304" pitchFamily="18" charset="0"/>
              </a:rPr>
              <a:t>cá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ốc</a:t>
            </a:r>
            <a:r>
              <a:rPr lang="en-US" sz="2800" b="1" dirty="0">
                <a:solidFill>
                  <a:srgbClr val="FFFF00"/>
                </a:solidFill>
                <a:latin typeface="Times New Roman" panose="02020603050405020304" pitchFamily="18" charset="0"/>
                <a:cs typeface="Times New Roman" panose="02020603050405020304" pitchFamily="18" charset="0"/>
              </a:rPr>
              <a:t>…..</a:t>
            </a:r>
            <a:r>
              <a:rPr lang="en-US" sz="2800" b="1" i="1" dirty="0">
                <a:solidFill>
                  <a:srgbClr val="FFFF00"/>
                </a:solidFill>
                <a:latin typeface="Times New Roman" panose="02020603050405020304" pitchFamily="18" charset="0"/>
                <a:cs typeface="Times New Roman" panose="02020603050405020304" pitchFamily="18" charset="0"/>
              </a:rPr>
              <a:t> </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0" y="1933445"/>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36179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2808145" y="656948"/>
            <a:ext cx="3498300" cy="46435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3200" b="1" dirty="0">
                <a:solidFill>
                  <a:srgbClr val="002060"/>
                </a:solidFill>
                <a:latin typeface="Times New Roman" panose="02020603050405020304" pitchFamily="18" charset="0"/>
                <a:cs typeface="Times New Roman" panose="02020603050405020304" pitchFamily="18" charset="0"/>
              </a:rPr>
              <a:t>Mở rộng</a:t>
            </a:r>
            <a:endParaRPr sz="3200" b="1" dirty="0">
              <a:solidFill>
                <a:srgbClr val="002060"/>
              </a:solidFill>
              <a:latin typeface="Times New Roman" panose="02020603050405020304" pitchFamily="18" charset="0"/>
              <a:cs typeface="Times New Roman" panose="02020603050405020304" pitchFamily="18" charset="0"/>
            </a:endParaRPr>
          </a:p>
        </p:txBody>
      </p:sp>
      <p:sp>
        <p:nvSpPr>
          <p:cNvPr id="197" name="Google Shape;197;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Rectangle 1"/>
          <p:cNvSpPr/>
          <p:nvPr/>
        </p:nvSpPr>
        <p:spPr>
          <a:xfrm>
            <a:off x="958292" y="1675181"/>
            <a:ext cx="7016964" cy="2323713"/>
          </a:xfrm>
          <a:prstGeom prst="rect">
            <a:avLst/>
          </a:prstGeom>
        </p:spPr>
        <p:txBody>
          <a:bodyPr wrap="square">
            <a:spAutoFit/>
          </a:bodyPr>
          <a:lstStyle/>
          <a:p>
            <a:pPr lvl="0">
              <a:spcBef>
                <a:spcPts val="600"/>
              </a:spcBef>
            </a:pPr>
            <a:r>
              <a:rPr lang="en-US" sz="2800" b="1" dirty="0">
                <a:solidFill>
                  <a:srgbClr val="002060"/>
                </a:solidFill>
                <a:latin typeface="Times New Roman" panose="02020603050405020304" pitchFamily="18" charset="0"/>
                <a:cs typeface="Times New Roman" panose="02020603050405020304" pitchFamily="18" charset="0"/>
              </a:rPr>
              <a:t>Tảo đem lại lợi ích cho san hô:</a:t>
            </a:r>
          </a:p>
          <a:p>
            <a:pPr lvl="0" algn="just">
              <a:spcBef>
                <a:spcPts val="600"/>
              </a:spcBef>
            </a:pPr>
            <a:r>
              <a:rPr lang="en-US" sz="2800" dirty="0">
                <a:solidFill>
                  <a:srgbClr val="002060"/>
                </a:solidFill>
                <a:latin typeface="Times New Roman" panose="02020603050405020304" pitchFamily="18" charset="0"/>
                <a:cs typeface="Times New Roman" panose="02020603050405020304" pitchFamily="18" charset="0"/>
              </a:rPr>
              <a:t>Tổng hợp nên chất hữu cơ và giải phóng oxygen thông qua quang hợp. Nhờ đó san hô lại là nơi cung cấp nguồn thức ăn phong phú nuôi dưỡng các sinh vật khác ở biển.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arn(inVertical)">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6"/>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3" name="Picture 2"/>
          <p:cNvPicPr>
            <a:picLocks noChangeAspect="1"/>
          </p:cNvPicPr>
          <p:nvPr/>
        </p:nvPicPr>
        <p:blipFill>
          <a:blip r:embed="rId3"/>
          <a:stretch>
            <a:fillRect/>
          </a:stretch>
        </p:blipFill>
        <p:spPr>
          <a:xfrm>
            <a:off x="506020" y="563269"/>
            <a:ext cx="4051350" cy="4257447"/>
          </a:xfrm>
          <a:prstGeom prst="rect">
            <a:avLst/>
          </a:prstGeom>
        </p:spPr>
      </p:pic>
      <p:pic>
        <p:nvPicPr>
          <p:cNvPr id="5" name="Picture 4"/>
          <p:cNvPicPr>
            <a:picLocks noChangeAspect="1"/>
          </p:cNvPicPr>
          <p:nvPr/>
        </p:nvPicPr>
        <p:blipFill>
          <a:blip r:embed="rId4"/>
          <a:stretch>
            <a:fillRect/>
          </a:stretch>
        </p:blipFill>
        <p:spPr>
          <a:xfrm>
            <a:off x="4857292" y="563269"/>
            <a:ext cx="3845052" cy="4257447"/>
          </a:xfrm>
          <a:prstGeom prst="rect">
            <a:avLst/>
          </a:prstGeom>
        </p:spPr>
      </p:pic>
    </p:spTree>
    <p:extLst>
      <p:ext uri="{BB962C8B-B14F-4D97-AF65-F5344CB8AC3E}">
        <p14:creationId xmlns:p14="http://schemas.microsoft.com/office/powerpoint/2010/main" val="3023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4" name="Google Shape;184;p14"/>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181" name="Google Shape;181;p14"/>
          <p:cNvSpPr txBox="1">
            <a:spLocks noGrp="1"/>
          </p:cNvSpPr>
          <p:nvPr>
            <p:ph type="ctrTitle" idx="4294967295"/>
          </p:nvPr>
        </p:nvSpPr>
        <p:spPr>
          <a:xfrm>
            <a:off x="0" y="665163"/>
            <a:ext cx="5767475" cy="92551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0000FF"/>
                </a:solidFill>
                <a:latin typeface="Times New Roman" panose="02020603050405020304" pitchFamily="18" charset="0"/>
                <a:cs typeface="Times New Roman" panose="02020603050405020304" pitchFamily="18" charset="0"/>
              </a:rPr>
              <a:t>2. Một số nguyên sinh vật gây bệnh ở người</a:t>
            </a:r>
            <a:endParaRPr sz="2800" dirty="0">
              <a:solidFill>
                <a:srgbClr val="0000FF"/>
              </a:solidFill>
              <a:latin typeface="Times New Roman" panose="02020603050405020304" pitchFamily="18" charset="0"/>
              <a:cs typeface="Times New Roman" panose="02020603050405020304" pitchFamily="18" charset="0"/>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
        <p:nvSpPr>
          <p:cNvPr id="2" name="Rectangle 1"/>
          <p:cNvSpPr/>
          <p:nvPr/>
        </p:nvSpPr>
        <p:spPr>
          <a:xfrm>
            <a:off x="114299" y="1565027"/>
            <a:ext cx="5226627" cy="784830"/>
          </a:xfrm>
          <a:prstGeom prst="rect">
            <a:avLst/>
          </a:prstGeom>
        </p:spPr>
        <p:txBody>
          <a:bodyPr wrap="square">
            <a:spAutoFit/>
          </a:bodyPr>
          <a:lstStyle/>
          <a:p>
            <a:pPr algn="just">
              <a:lnSpc>
                <a:spcPts val="2700"/>
              </a:lnSpc>
              <a:spcBef>
                <a:spcPts val="200"/>
              </a:spcBef>
              <a:spcAft>
                <a:spcPts val="200"/>
              </a:spcAft>
            </a:pPr>
            <a:r>
              <a:rPr lang="en" sz="2400" dirty="0">
                <a:solidFill>
                  <a:srgbClr val="FF0000"/>
                </a:solidFill>
                <a:latin typeface="Times New Roman" panose="02020603050405020304" pitchFamily="18" charset="0"/>
                <a:cs typeface="Times New Roman" panose="02020603050405020304" pitchFamily="18" charset="0"/>
              </a:rPr>
              <a:t>Quan sát Hình 17.4, 17.5: </a:t>
            </a:r>
            <a:r>
              <a:rPr lang="en-US" sz="2400" dirty="0">
                <a:solidFill>
                  <a:srgbClr val="FF0000"/>
                </a:solidFill>
                <a:latin typeface="Times New Roman" panose="02020603050405020304" pitchFamily="18" charset="0"/>
                <a:cs typeface="Times New Roman" panose="02020603050405020304" pitchFamily="18" charset="0"/>
              </a:rPr>
              <a:t>Kể tên một số nguyên sinh vật gây bệnh ở người?</a:t>
            </a:r>
            <a:endParaRPr lang="en" sz="2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4299" y="2684181"/>
            <a:ext cx="5226627" cy="1131079"/>
          </a:xfrm>
          <a:prstGeom prst="rect">
            <a:avLst/>
          </a:prstGeom>
        </p:spPr>
        <p:txBody>
          <a:bodyPr wrap="square">
            <a:spAutoFit/>
          </a:bodyPr>
          <a:lstStyle/>
          <a:p>
            <a:pPr algn="just">
              <a:lnSpc>
                <a:spcPts val="2700"/>
              </a:lnSpc>
              <a:spcBef>
                <a:spcPts val="200"/>
              </a:spcBef>
              <a:spcAft>
                <a:spcPts val="200"/>
              </a:spcAft>
            </a:pPr>
            <a:r>
              <a:rPr lang="en-US" sz="2000" b="1" dirty="0">
                <a:solidFill>
                  <a:srgbClr val="0000FF"/>
                </a:solidFill>
                <a:latin typeface="Times New Roman" panose="02020603050405020304" pitchFamily="18" charset="0"/>
                <a:cs typeface="Times New Roman" panose="02020603050405020304" pitchFamily="18" charset="0"/>
              </a:rPr>
              <a:t>- Một số nguyên sinh vật gây bệnh ở người như: Trùng sốt rét, trùng kiết </a:t>
            </a:r>
            <a:r>
              <a:rPr lang="en-US" sz="2000" b="1" dirty="0" err="1">
                <a:solidFill>
                  <a:srgbClr val="0000FF"/>
                </a:solidFill>
                <a:latin typeface="Times New Roman" panose="02020603050405020304" pitchFamily="18" charset="0"/>
                <a:cs typeface="Times New Roman" panose="02020603050405020304" pitchFamily="18" charset="0"/>
              </a:rPr>
              <a:t>lỵ</a:t>
            </a:r>
            <a:r>
              <a:rPr lang="en-US" sz="2000" b="1" dirty="0">
                <a:solidFill>
                  <a:srgbClr val="0000FF"/>
                </a:solidFill>
                <a:latin typeface="Times New Roman" panose="02020603050405020304" pitchFamily="18" charset="0"/>
                <a:cs typeface="Times New Roman" panose="02020603050405020304" pitchFamily="18" charset="0"/>
              </a:rPr>
              <a:t>, trùng uốn ván, trùng bệnh ngủ….. </a:t>
            </a:r>
            <a:endParaRPr lang="en" sz="2000" b="1" i="1" dirty="0">
              <a:solidFill>
                <a:srgbClr val="0000FF"/>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114299" y="2139701"/>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in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Picture 2"/>
          <p:cNvPicPr>
            <a:picLocks noChangeAspect="1"/>
          </p:cNvPicPr>
          <p:nvPr/>
        </p:nvPicPr>
        <p:blipFill>
          <a:blip r:embed="rId2"/>
          <a:stretch>
            <a:fillRect/>
          </a:stretch>
        </p:blipFill>
        <p:spPr>
          <a:xfrm>
            <a:off x="380390" y="196801"/>
            <a:ext cx="2993794" cy="3095039"/>
          </a:xfrm>
          <a:prstGeom prst="rect">
            <a:avLst/>
          </a:prstGeom>
        </p:spPr>
      </p:pic>
      <p:sp>
        <p:nvSpPr>
          <p:cNvPr id="4" name="Rectangle 3"/>
          <p:cNvSpPr/>
          <p:nvPr/>
        </p:nvSpPr>
        <p:spPr>
          <a:xfrm>
            <a:off x="3560605" y="165100"/>
            <a:ext cx="5343680" cy="1569660"/>
          </a:xfrm>
          <a:prstGeom prst="rect">
            <a:avLst/>
          </a:prstGeom>
        </p:spPr>
        <p:txBody>
          <a:bodyPr wrap="square">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 Trùng sốt rét do muỗi truyền vào máu người và theo đường máu đến gan. Sau đó, chúng </a:t>
            </a:r>
            <a:r>
              <a:rPr lang="en-US" sz="2400" dirty="0" err="1">
                <a:solidFill>
                  <a:schemeClr val="bg1"/>
                </a:solidFill>
                <a:latin typeface="Times New Roman" panose="02020603050405020304" pitchFamily="18" charset="0"/>
                <a:cs typeface="Times New Roman" panose="02020603050405020304" pitchFamily="18" charset="0"/>
              </a:rPr>
              <a:t>chui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kí sinh trong các tế bào hồng cầu bị vỡ, gây nên bệnh sốt rét. </a:t>
            </a:r>
          </a:p>
        </p:txBody>
      </p:sp>
      <p:pic>
        <p:nvPicPr>
          <p:cNvPr id="5" name="Picture 4"/>
          <p:cNvPicPr>
            <a:picLocks noChangeAspect="1"/>
          </p:cNvPicPr>
          <p:nvPr/>
        </p:nvPicPr>
        <p:blipFill>
          <a:blip r:embed="rId3"/>
          <a:stretch>
            <a:fillRect/>
          </a:stretch>
        </p:blipFill>
        <p:spPr>
          <a:xfrm>
            <a:off x="5720484" y="1947030"/>
            <a:ext cx="3183801" cy="3049253"/>
          </a:xfrm>
          <a:prstGeom prst="rect">
            <a:avLst/>
          </a:prstGeom>
        </p:spPr>
      </p:pic>
      <p:sp>
        <p:nvSpPr>
          <p:cNvPr id="6" name="Rectangle 5"/>
          <p:cNvSpPr/>
          <p:nvPr/>
        </p:nvSpPr>
        <p:spPr>
          <a:xfrm>
            <a:off x="239715" y="3408741"/>
            <a:ext cx="5343680" cy="1200329"/>
          </a:xfrm>
          <a:prstGeom prst="rect">
            <a:avLst/>
          </a:prstGeom>
        </p:spPr>
        <p:txBody>
          <a:bodyPr wrap="square">
            <a:spAutoFit/>
          </a:bodyPr>
          <a:lstStyle/>
          <a:p>
            <a:pPr algn="just"/>
            <a:r>
              <a:rPr lang="en-US" sz="2400" dirty="0">
                <a:solidFill>
                  <a:schemeClr val="bg1"/>
                </a:solidFill>
                <a:latin typeface="Times New Roman" panose="02020603050405020304" pitchFamily="18" charset="0"/>
                <a:cs typeface="Times New Roman" panose="02020603050405020304" pitchFamily="18" charset="0"/>
              </a:rPr>
              <a:t>Trùng kiết lị theo thức ăn, nước uống đi vào ống tiêu hóa của người gây lở loét ở thành ruột. </a:t>
            </a:r>
          </a:p>
        </p:txBody>
      </p:sp>
    </p:spTree>
    <p:extLst>
      <p:ext uri="{BB962C8B-B14F-4D97-AF65-F5344CB8AC3E}">
        <p14:creationId xmlns:p14="http://schemas.microsoft.com/office/powerpoint/2010/main" val="3743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8927" y="0"/>
            <a:ext cx="7845137" cy="457200"/>
          </a:xfrm>
        </p:spPr>
        <p:txBody>
          <a:bodyPr>
            <a:normAutofit fontScale="90000"/>
          </a:bodyPr>
          <a:lstStyle/>
          <a:p>
            <a:pPr algn="ctr" eaLnBrk="1" hangingPunct="1"/>
            <a:r>
              <a:rPr lang="en-US" altLang="en-US" dirty="0" err="1">
                <a:solidFill>
                  <a:srgbClr val="FF3399"/>
                </a:solidFill>
                <a:latin typeface="Times New Roman" panose="02020603050405020304" pitchFamily="18" charset="0"/>
                <a:cs typeface="Times New Roman" panose="02020603050405020304" pitchFamily="18" charset="0"/>
              </a:rPr>
              <a:t>Đặc</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điểm</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của</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kiết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lị</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và</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sốt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rét</a:t>
            </a:r>
            <a:r>
              <a:rPr lang="en-US" altLang="en-US" dirty="0">
                <a:solidFill>
                  <a:srgbClr val="FF3399"/>
                </a:solidFill>
                <a:latin typeface="Times New Roman" panose="02020603050405020304" pitchFamily="18" charset="0"/>
                <a:cs typeface="Times New Roman" panose="02020603050405020304" pitchFamily="18" charset="0"/>
              </a:rPr>
              <a:t>?</a:t>
            </a:r>
          </a:p>
        </p:txBody>
      </p:sp>
      <p:graphicFrame>
        <p:nvGraphicFramePr>
          <p:cNvPr id="66655" name="Group 95"/>
          <p:cNvGraphicFramePr>
            <a:graphicFrameLocks noGrp="1"/>
          </p:cNvGraphicFramePr>
          <p:nvPr>
            <p:ph type="tbl" idx="1"/>
            <p:extLst>
              <p:ext uri="{D42A27DB-BD31-4B8C-83A1-F6EECF244321}">
                <p14:modId xmlns:p14="http://schemas.microsoft.com/office/powerpoint/2010/main" val="1855040250"/>
              </p:ext>
            </p:extLst>
          </p:nvPr>
        </p:nvGraphicFramePr>
        <p:xfrm>
          <a:off x="1200150" y="514351"/>
          <a:ext cx="6686550" cy="4494238"/>
        </p:xfrm>
        <a:graphic>
          <a:graphicData uri="http://schemas.openxmlformats.org/drawingml/2006/table">
            <a:tbl>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155117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a:ln>
                            <a:noFill/>
                          </a:ln>
                          <a:solidFill>
                            <a:schemeClr val="tx1"/>
                          </a:solidFill>
                          <a:effectLst/>
                          <a:latin typeface="Times New Roman" pitchFamily="18" charset="0"/>
                          <a:cs typeface="Times New Roman" pitchFamily="18" charset="0"/>
                        </a:rPr>
                        <a:t>    </a:t>
                      </a: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Kích</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thước</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(so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với</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hồng</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cầu</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Con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đường</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truyền</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Nơi</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kí</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sinh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Tác</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hại</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Tên</a:t>
                      </a:r>
                      <a:r>
                        <a:rPr kumimoji="0" lang="en-US" sz="21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177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kiết</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lị</a:t>
                      </a: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9367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sốt</a:t>
                      </a:r>
                      <a:r>
                        <a:rPr kumimoji="0" lang="en-US" sz="2100" b="0" i="0" u="none" strike="noStrike" cap="none" normalizeH="0" baseline="0" dirty="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a:ln>
                            <a:noFill/>
                          </a:ln>
                          <a:solidFill>
                            <a:srgbClr val="FF3399"/>
                          </a:solidFill>
                          <a:effectLst/>
                          <a:latin typeface="Times New Roman" pitchFamily="18" charset="0"/>
                          <a:cs typeface="Times New Roman" pitchFamily="18" charset="0"/>
                        </a:rPr>
                        <a:t>rét</a:t>
                      </a:r>
                      <a:endParaRPr kumimoji="0" lang="en-US" sz="2100" b="0" i="0" u="none" strike="noStrike" cap="none" normalizeH="0" baseline="0" dirty="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89" name="Line 29"/>
          <p:cNvSpPr>
            <a:spLocks noChangeShapeType="1"/>
          </p:cNvSpPr>
          <p:nvPr/>
        </p:nvSpPr>
        <p:spPr bwMode="auto">
          <a:xfrm>
            <a:off x="1314450" y="571500"/>
            <a:ext cx="97155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6609" name="Text Box 49"/>
          <p:cNvSpPr txBox="1">
            <a:spLocks noChangeArrowheads="1"/>
          </p:cNvSpPr>
          <p:nvPr/>
        </p:nvSpPr>
        <p:spPr bwMode="auto">
          <a:xfrm>
            <a:off x="1143000" y="1143001"/>
            <a:ext cx="68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ĐV</a:t>
            </a:r>
          </a:p>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NS</a:t>
            </a:r>
          </a:p>
        </p:txBody>
      </p:sp>
      <p:sp>
        <p:nvSpPr>
          <p:cNvPr id="66610" name="Text Box 50"/>
          <p:cNvSpPr txBox="1">
            <a:spLocks noChangeArrowheads="1"/>
          </p:cNvSpPr>
          <p:nvPr/>
        </p:nvSpPr>
        <p:spPr bwMode="auto">
          <a:xfrm>
            <a:off x="1543050" y="514350"/>
            <a:ext cx="971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Đặc điểm</a:t>
            </a:r>
          </a:p>
        </p:txBody>
      </p:sp>
      <p:sp>
        <p:nvSpPr>
          <p:cNvPr id="66648" name="Text Box 88"/>
          <p:cNvSpPr txBox="1">
            <a:spLocks noChangeArrowheads="1"/>
          </p:cNvSpPr>
          <p:nvPr/>
        </p:nvSpPr>
        <p:spPr bwMode="auto">
          <a:xfrm>
            <a:off x="2514600" y="2571750"/>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To</a:t>
            </a:r>
          </a:p>
        </p:txBody>
      </p:sp>
      <p:sp>
        <p:nvSpPr>
          <p:cNvPr id="66649" name="Text Box 89"/>
          <p:cNvSpPr txBox="1">
            <a:spLocks noChangeArrowheads="1"/>
          </p:cNvSpPr>
          <p:nvPr/>
        </p:nvSpPr>
        <p:spPr bwMode="auto">
          <a:xfrm>
            <a:off x="2400300" y="3886200"/>
            <a:ext cx="742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Nhỏ</a:t>
            </a:r>
          </a:p>
        </p:txBody>
      </p:sp>
      <p:sp>
        <p:nvSpPr>
          <p:cNvPr id="66650" name="Text Box 90"/>
          <p:cNvSpPr txBox="1">
            <a:spLocks noChangeArrowheads="1"/>
          </p:cNvSpPr>
          <p:nvPr/>
        </p:nvSpPr>
        <p:spPr bwMode="auto">
          <a:xfrm>
            <a:off x="3429000" y="2284810"/>
            <a:ext cx="10858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Đường tiêu hóa</a:t>
            </a:r>
          </a:p>
        </p:txBody>
      </p:sp>
      <p:sp>
        <p:nvSpPr>
          <p:cNvPr id="66651" name="Text Box 91"/>
          <p:cNvSpPr txBox="1">
            <a:spLocks noChangeArrowheads="1"/>
          </p:cNvSpPr>
          <p:nvPr/>
        </p:nvSpPr>
        <p:spPr bwMode="auto">
          <a:xfrm>
            <a:off x="3429000" y="3829050"/>
            <a:ext cx="1085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Qua </a:t>
            </a:r>
            <a:r>
              <a:rPr lang="en-US" altLang="en-US" sz="2400" dirty="0" err="1">
                <a:latin typeface="Times New Roman" panose="02020603050405020304" pitchFamily="18" charset="0"/>
                <a:cs typeface="Times New Roman" panose="02020603050405020304" pitchFamily="18" charset="0"/>
              </a:rPr>
              <a:t>muỗi</a:t>
            </a:r>
            <a:endParaRPr lang="en-US" altLang="en-US" sz="2400" dirty="0">
              <a:latin typeface="Times New Roman" panose="02020603050405020304" pitchFamily="18" charset="0"/>
              <a:cs typeface="Times New Roman" panose="02020603050405020304" pitchFamily="18" charset="0"/>
            </a:endParaRPr>
          </a:p>
        </p:txBody>
      </p:sp>
      <p:sp>
        <p:nvSpPr>
          <p:cNvPr id="66652" name="Text Box 92"/>
          <p:cNvSpPr txBox="1">
            <a:spLocks noChangeArrowheads="1"/>
          </p:cNvSpPr>
          <p:nvPr/>
        </p:nvSpPr>
        <p:spPr bwMode="auto">
          <a:xfrm>
            <a:off x="4457700" y="2338388"/>
            <a:ext cx="1085850" cy="122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250" dirty="0">
                <a:latin typeface="Times New Roman" panose="02020603050405020304" pitchFamily="18" charset="0"/>
                <a:cs typeface="Times New Roman" panose="02020603050405020304" pitchFamily="18" charset="0"/>
              </a:rPr>
              <a:t>Ruột người</a:t>
            </a:r>
          </a:p>
          <a:p>
            <a:pPr algn="ctr" eaLnBrk="1" hangingPunct="1">
              <a:spcBef>
                <a:spcPct val="20000"/>
              </a:spcBef>
              <a:buClr>
                <a:schemeClr val="bg2"/>
              </a:buClr>
              <a:buSzPct val="7500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p:txBody>
      </p:sp>
      <p:sp>
        <p:nvSpPr>
          <p:cNvPr id="66654" name="Text Box 94"/>
          <p:cNvSpPr txBox="1">
            <a:spLocks noChangeArrowheads="1"/>
          </p:cNvSpPr>
          <p:nvPr/>
        </p:nvSpPr>
        <p:spPr bwMode="auto">
          <a:xfrm>
            <a:off x="5829300" y="2142079"/>
            <a:ext cx="12573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latin typeface="Times New Roman" panose="02020603050405020304" pitchFamily="18" charset="0"/>
                <a:cs typeface="Times New Roman" panose="02020603050405020304" pitchFamily="18" charset="0"/>
              </a:rPr>
              <a:t>- Viêm loét ruột, nuốt hồng cầu</a:t>
            </a:r>
            <a:endParaRPr lang="en-US" altLang="en-US" sz="2800" dirty="0">
              <a:latin typeface="Times New Roman" panose="02020603050405020304" pitchFamily="18" charset="0"/>
              <a:cs typeface="Times New Roman" panose="02020603050405020304" pitchFamily="18" charset="0"/>
            </a:endParaRPr>
          </a:p>
        </p:txBody>
      </p:sp>
      <p:sp>
        <p:nvSpPr>
          <p:cNvPr id="66656" name="Text Box 96"/>
          <p:cNvSpPr txBox="1">
            <a:spLocks noChangeArrowheads="1"/>
          </p:cNvSpPr>
          <p:nvPr/>
        </p:nvSpPr>
        <p:spPr bwMode="auto">
          <a:xfrm>
            <a:off x="4457701" y="3300429"/>
            <a:ext cx="12573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Máu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người</a:t>
            </a:r>
            <a:r>
              <a:rPr lang="en-US" altLang="en-US" sz="2100" dirty="0">
                <a:latin typeface="Times New Roman" panose="02020603050405020304" pitchFamily="18" charset="0"/>
                <a:cs typeface="Times New Roman" panose="02020603050405020304" pitchFamily="18" charset="0"/>
              </a:rPr>
              <a:t>.</a:t>
            </a:r>
          </a:p>
          <a:p>
            <a:r>
              <a:rPr lang="en-US" altLang="en-US" sz="2100" dirty="0">
                <a:latin typeface="Times New Roman" panose="02020603050405020304" pitchFamily="18" charset="0"/>
                <a:cs typeface="Times New Roman" panose="02020603050405020304" pitchFamily="18" charset="0"/>
              </a:rPr>
              <a:t>- Ruột và nước bọt muỗi</a:t>
            </a:r>
          </a:p>
        </p:txBody>
      </p:sp>
      <p:sp>
        <p:nvSpPr>
          <p:cNvPr id="66657" name="Text Box 97"/>
          <p:cNvSpPr txBox="1">
            <a:spLocks noChangeArrowheads="1"/>
          </p:cNvSpPr>
          <p:nvPr/>
        </p:nvSpPr>
        <p:spPr bwMode="auto">
          <a:xfrm>
            <a:off x="5829300" y="3411802"/>
            <a:ext cx="12573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dirty="0">
                <a:latin typeface="Times New Roman" panose="02020603050405020304" pitchFamily="18" charset="0"/>
                <a:cs typeface="Times New Roman" panose="02020603050405020304" pitchFamily="18" charset="0"/>
              </a:rPr>
              <a:t>Chui vào hồng cầu để dinh dưỡng</a:t>
            </a:r>
            <a:endParaRPr lang="en-US" altLang="en-US" sz="3150" dirty="0">
              <a:latin typeface="Times New Roman" panose="02020603050405020304" pitchFamily="18" charset="0"/>
              <a:cs typeface="Times New Roman" panose="02020603050405020304" pitchFamily="18" charset="0"/>
            </a:endParaRPr>
          </a:p>
        </p:txBody>
      </p:sp>
      <p:sp>
        <p:nvSpPr>
          <p:cNvPr id="66659" name="Text Box 99"/>
          <p:cNvSpPr txBox="1">
            <a:spLocks noChangeArrowheads="1"/>
          </p:cNvSpPr>
          <p:nvPr/>
        </p:nvSpPr>
        <p:spPr bwMode="auto">
          <a:xfrm>
            <a:off x="6915150" y="2400300"/>
            <a:ext cx="1085850" cy="14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dirty="0">
                <a:latin typeface="Times New Roman" panose="02020603050405020304" pitchFamily="18" charset="0"/>
                <a:cs typeface="Times New Roman" panose="02020603050405020304" pitchFamily="18" charset="0"/>
              </a:rPr>
              <a:t>Kiết </a:t>
            </a:r>
          </a:p>
          <a:p>
            <a:pPr algn="ctr" eaLnBrk="1" hangingPunct="1">
              <a:spcBef>
                <a:spcPct val="20000"/>
              </a:spcBef>
              <a:buClr>
                <a:schemeClr val="bg2"/>
              </a:buClr>
              <a:buSzPct val="75000"/>
              <a:buFont typeface="Wingdings" panose="05000000000000000000" pitchFamily="2" charset="2"/>
              <a:buNone/>
            </a:pPr>
            <a:r>
              <a:rPr lang="en-US" altLang="en-US" sz="2100" dirty="0">
                <a:latin typeface="Times New Roman" panose="02020603050405020304" pitchFamily="18" charset="0"/>
                <a:cs typeface="Times New Roman" panose="02020603050405020304" pitchFamily="18" charset="0"/>
              </a:rPr>
              <a:t>lị</a:t>
            </a:r>
          </a:p>
          <a:p>
            <a:pPr algn="ctr" eaLnBrk="1" hangingPunct="1">
              <a:spcBef>
                <a:spcPct val="20000"/>
              </a:spcBef>
              <a:buClr>
                <a:schemeClr val="bg2"/>
              </a:buClr>
              <a:buSzPct val="75000"/>
              <a:buFont typeface="Wingdings" panose="05000000000000000000" pitchFamily="2" charset="2"/>
              <a:buNone/>
            </a:pPr>
            <a:endParaRPr lang="en-US" altLang="en-US" sz="3600" dirty="0">
              <a:latin typeface="Times New Roman" panose="02020603050405020304" pitchFamily="18" charset="0"/>
              <a:cs typeface="Times New Roman" panose="02020603050405020304" pitchFamily="18" charset="0"/>
            </a:endParaRPr>
          </a:p>
        </p:txBody>
      </p:sp>
      <p:sp>
        <p:nvSpPr>
          <p:cNvPr id="66660" name="Text Box 100"/>
          <p:cNvSpPr txBox="1">
            <a:spLocks noChangeArrowheads="1"/>
          </p:cNvSpPr>
          <p:nvPr/>
        </p:nvSpPr>
        <p:spPr bwMode="auto">
          <a:xfrm>
            <a:off x="6915150" y="3771901"/>
            <a:ext cx="1085850"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Sốt</a:t>
            </a:r>
          </a:p>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 rét</a:t>
            </a:r>
          </a:p>
          <a:p>
            <a:pPr algn="ctr" eaLnBrk="1" hangingPunct="1">
              <a:spcBef>
                <a:spcPct val="20000"/>
              </a:spcBef>
              <a:buClr>
                <a:schemeClr val="bg2"/>
              </a:buClr>
              <a:buSzPct val="75000"/>
              <a:buFont typeface="Wingdings" panose="05000000000000000000" pitchFamily="2" charset="2"/>
              <a:buNone/>
            </a:pPr>
            <a:endParaRPr lang="en-US" altLang="en-US" sz="210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7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800" decel="100000"/>
                                        <p:tgtEl>
                                          <p:spTgt spid="66562"/>
                                        </p:tgtEl>
                                      </p:cBhvr>
                                    </p:animEffect>
                                    <p:anim calcmode="lin" valueType="num">
                                      <p:cBhvr>
                                        <p:cTn id="8" dur="800" decel="100000" fill="hold"/>
                                        <p:tgtEl>
                                          <p:spTgt spid="66562"/>
                                        </p:tgtEl>
                                        <p:attrNameLst>
                                          <p:attrName>style.rotation</p:attrName>
                                        </p:attrNameLst>
                                      </p:cBhvr>
                                      <p:tavLst>
                                        <p:tav tm="0">
                                          <p:val>
                                            <p:fltVal val="-90"/>
                                          </p:val>
                                        </p:tav>
                                        <p:tav tm="100000">
                                          <p:val>
                                            <p:fltVal val="0"/>
                                          </p:val>
                                        </p:tav>
                                      </p:tavLst>
                                    </p:anim>
                                    <p:anim calcmode="lin" valueType="num">
                                      <p:cBhvr>
                                        <p:cTn id="9" dur="800" decel="100000" fill="hold"/>
                                        <p:tgtEl>
                                          <p:spTgt spid="66562"/>
                                        </p:tgtEl>
                                        <p:attrNameLst>
                                          <p:attrName>ppt_x</p:attrName>
                                        </p:attrNameLst>
                                      </p:cBhvr>
                                      <p:tavLst>
                                        <p:tav tm="0">
                                          <p:val>
                                            <p:strVal val="#ppt_x+0.4"/>
                                          </p:val>
                                        </p:tav>
                                        <p:tav tm="100000">
                                          <p:val>
                                            <p:strVal val="#ppt_x-0.05"/>
                                          </p:val>
                                        </p:tav>
                                      </p:tavLst>
                                    </p:anim>
                                    <p:anim calcmode="lin" valueType="num">
                                      <p:cBhvr>
                                        <p:cTn id="10" dur="800" decel="100000" fill="hold"/>
                                        <p:tgtEl>
                                          <p:spTgt spid="665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6655"/>
                                        </p:tgtEl>
                                        <p:attrNameLst>
                                          <p:attrName>style.visibility</p:attrName>
                                        </p:attrNameLst>
                                      </p:cBhvr>
                                      <p:to>
                                        <p:strVal val="visible"/>
                                      </p:to>
                                    </p:set>
                                    <p:animEffect transition="in" filter="strips(downRight)">
                                      <p:cBhvr>
                                        <p:cTn id="17" dur="500"/>
                                        <p:tgtEl>
                                          <p:spTgt spid="66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6589"/>
                                        </p:tgtEl>
                                        <p:attrNameLst>
                                          <p:attrName>style.visibility</p:attrName>
                                        </p:attrNameLst>
                                      </p:cBhvr>
                                      <p:to>
                                        <p:strVal val="visible"/>
                                      </p:to>
                                    </p:set>
                                    <p:animEffect transition="in" filter="strips(downLeft)">
                                      <p:cBhvr>
                                        <p:cTn id="22" dur="500"/>
                                        <p:tgtEl>
                                          <p:spTgt spid="665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6610"/>
                                        </p:tgtEl>
                                        <p:attrNameLst>
                                          <p:attrName>style.visibility</p:attrName>
                                        </p:attrNameLst>
                                      </p:cBhvr>
                                      <p:to>
                                        <p:strVal val="visible"/>
                                      </p:to>
                                    </p:set>
                                    <p:animEffect transition="in" filter="fade">
                                      <p:cBhvr>
                                        <p:cTn id="27" dur="800" decel="100000"/>
                                        <p:tgtEl>
                                          <p:spTgt spid="66610"/>
                                        </p:tgtEl>
                                      </p:cBhvr>
                                    </p:animEffect>
                                    <p:anim calcmode="lin" valueType="num">
                                      <p:cBhvr>
                                        <p:cTn id="28" dur="800" decel="100000" fill="hold"/>
                                        <p:tgtEl>
                                          <p:spTgt spid="66610"/>
                                        </p:tgtEl>
                                        <p:attrNameLst>
                                          <p:attrName>style.rotation</p:attrName>
                                        </p:attrNameLst>
                                      </p:cBhvr>
                                      <p:tavLst>
                                        <p:tav tm="0">
                                          <p:val>
                                            <p:fltVal val="-90"/>
                                          </p:val>
                                        </p:tav>
                                        <p:tav tm="100000">
                                          <p:val>
                                            <p:fltVal val="0"/>
                                          </p:val>
                                        </p:tav>
                                      </p:tavLst>
                                    </p:anim>
                                    <p:anim calcmode="lin" valueType="num">
                                      <p:cBhvr>
                                        <p:cTn id="29" dur="800" decel="100000" fill="hold"/>
                                        <p:tgtEl>
                                          <p:spTgt spid="66610"/>
                                        </p:tgtEl>
                                        <p:attrNameLst>
                                          <p:attrName>ppt_x</p:attrName>
                                        </p:attrNameLst>
                                      </p:cBhvr>
                                      <p:tavLst>
                                        <p:tav tm="0">
                                          <p:val>
                                            <p:strVal val="#ppt_x+0.4"/>
                                          </p:val>
                                        </p:tav>
                                        <p:tav tm="100000">
                                          <p:val>
                                            <p:strVal val="#ppt_x-0.05"/>
                                          </p:val>
                                        </p:tav>
                                      </p:tavLst>
                                    </p:anim>
                                    <p:anim calcmode="lin" valueType="num">
                                      <p:cBhvr>
                                        <p:cTn id="30" dur="800" decel="100000" fill="hold"/>
                                        <p:tgtEl>
                                          <p:spTgt spid="666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66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6610"/>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6609"/>
                                        </p:tgtEl>
                                        <p:attrNameLst>
                                          <p:attrName>style.visibility</p:attrName>
                                        </p:attrNameLst>
                                      </p:cBhvr>
                                      <p:to>
                                        <p:strVal val="visible"/>
                                      </p:to>
                                    </p:set>
                                    <p:animEffect transition="in" filter="plus(in)">
                                      <p:cBhvr>
                                        <p:cTn id="37" dur="500"/>
                                        <p:tgtEl>
                                          <p:spTgt spid="66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66648"/>
                                        </p:tgtEl>
                                        <p:attrNameLst>
                                          <p:attrName>style.visibility</p:attrName>
                                        </p:attrNameLst>
                                      </p:cBhvr>
                                      <p:to>
                                        <p:strVal val="visible"/>
                                      </p:to>
                                    </p:set>
                                    <p:animEffect transition="in" filter="fade">
                                      <p:cBhvr>
                                        <p:cTn id="42" dur="800" decel="100000"/>
                                        <p:tgtEl>
                                          <p:spTgt spid="66648"/>
                                        </p:tgtEl>
                                      </p:cBhvr>
                                    </p:animEffect>
                                    <p:anim calcmode="lin" valueType="num">
                                      <p:cBhvr>
                                        <p:cTn id="43" dur="800" decel="100000" fill="hold"/>
                                        <p:tgtEl>
                                          <p:spTgt spid="66648"/>
                                        </p:tgtEl>
                                        <p:attrNameLst>
                                          <p:attrName>style.rotation</p:attrName>
                                        </p:attrNameLst>
                                      </p:cBhvr>
                                      <p:tavLst>
                                        <p:tav tm="0">
                                          <p:val>
                                            <p:fltVal val="-90"/>
                                          </p:val>
                                        </p:tav>
                                        <p:tav tm="100000">
                                          <p:val>
                                            <p:fltVal val="0"/>
                                          </p:val>
                                        </p:tav>
                                      </p:tavLst>
                                    </p:anim>
                                    <p:anim calcmode="lin" valueType="num">
                                      <p:cBhvr>
                                        <p:cTn id="44" dur="800" decel="100000" fill="hold"/>
                                        <p:tgtEl>
                                          <p:spTgt spid="66648"/>
                                        </p:tgtEl>
                                        <p:attrNameLst>
                                          <p:attrName>ppt_x</p:attrName>
                                        </p:attrNameLst>
                                      </p:cBhvr>
                                      <p:tavLst>
                                        <p:tav tm="0">
                                          <p:val>
                                            <p:strVal val="#ppt_x+0.4"/>
                                          </p:val>
                                        </p:tav>
                                        <p:tav tm="100000">
                                          <p:val>
                                            <p:strVal val="#ppt_x-0.05"/>
                                          </p:val>
                                        </p:tav>
                                      </p:tavLst>
                                    </p:anim>
                                    <p:anim calcmode="lin" valueType="num">
                                      <p:cBhvr>
                                        <p:cTn id="45" dur="800" decel="100000" fill="hold"/>
                                        <p:tgtEl>
                                          <p:spTgt spid="6664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664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6648"/>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66649"/>
                                        </p:tgtEl>
                                        <p:attrNameLst>
                                          <p:attrName>style.visibility</p:attrName>
                                        </p:attrNameLst>
                                      </p:cBhvr>
                                      <p:to>
                                        <p:strVal val="visible"/>
                                      </p:to>
                                    </p:set>
                                    <p:animEffect transition="in" filter="barn(inHorizontal)">
                                      <p:cBhvr>
                                        <p:cTn id="52" dur="500"/>
                                        <p:tgtEl>
                                          <p:spTgt spid="666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66650"/>
                                        </p:tgtEl>
                                        <p:attrNameLst>
                                          <p:attrName>style.visibility</p:attrName>
                                        </p:attrNameLst>
                                      </p:cBhvr>
                                      <p:to>
                                        <p:strVal val="visible"/>
                                      </p:to>
                                    </p:set>
                                    <p:animEffect transition="in" filter="fade">
                                      <p:cBhvr>
                                        <p:cTn id="57" dur="800" decel="100000"/>
                                        <p:tgtEl>
                                          <p:spTgt spid="66650"/>
                                        </p:tgtEl>
                                      </p:cBhvr>
                                    </p:animEffect>
                                    <p:anim calcmode="lin" valueType="num">
                                      <p:cBhvr>
                                        <p:cTn id="58" dur="800" decel="100000" fill="hold"/>
                                        <p:tgtEl>
                                          <p:spTgt spid="66650"/>
                                        </p:tgtEl>
                                        <p:attrNameLst>
                                          <p:attrName>style.rotation</p:attrName>
                                        </p:attrNameLst>
                                      </p:cBhvr>
                                      <p:tavLst>
                                        <p:tav tm="0">
                                          <p:val>
                                            <p:fltVal val="-90"/>
                                          </p:val>
                                        </p:tav>
                                        <p:tav tm="100000">
                                          <p:val>
                                            <p:fltVal val="0"/>
                                          </p:val>
                                        </p:tav>
                                      </p:tavLst>
                                    </p:anim>
                                    <p:anim calcmode="lin" valueType="num">
                                      <p:cBhvr>
                                        <p:cTn id="59" dur="800" decel="100000" fill="hold"/>
                                        <p:tgtEl>
                                          <p:spTgt spid="66650"/>
                                        </p:tgtEl>
                                        <p:attrNameLst>
                                          <p:attrName>ppt_x</p:attrName>
                                        </p:attrNameLst>
                                      </p:cBhvr>
                                      <p:tavLst>
                                        <p:tav tm="0">
                                          <p:val>
                                            <p:strVal val="#ppt_x+0.4"/>
                                          </p:val>
                                        </p:tav>
                                        <p:tav tm="100000">
                                          <p:val>
                                            <p:strVal val="#ppt_x-0.05"/>
                                          </p:val>
                                        </p:tav>
                                      </p:tavLst>
                                    </p:anim>
                                    <p:anim calcmode="lin" valueType="num">
                                      <p:cBhvr>
                                        <p:cTn id="60" dur="800" decel="100000" fill="hold"/>
                                        <p:tgtEl>
                                          <p:spTgt spid="6665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6665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66650"/>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66651"/>
                                        </p:tgtEl>
                                        <p:attrNameLst>
                                          <p:attrName>style.visibility</p:attrName>
                                        </p:attrNameLst>
                                      </p:cBhvr>
                                      <p:to>
                                        <p:strVal val="visible"/>
                                      </p:to>
                                    </p:set>
                                    <p:animEffect transition="in" filter="barn(inHorizontal)">
                                      <p:cBhvr>
                                        <p:cTn id="67" dur="500"/>
                                        <p:tgtEl>
                                          <p:spTgt spid="666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66652"/>
                                        </p:tgtEl>
                                        <p:attrNameLst>
                                          <p:attrName>style.visibility</p:attrName>
                                        </p:attrNameLst>
                                      </p:cBhvr>
                                      <p:to>
                                        <p:strVal val="visible"/>
                                      </p:to>
                                    </p:set>
                                    <p:anim calcmode="lin" valueType="num">
                                      <p:cBhvr>
                                        <p:cTn id="72" dur="500" fill="hold"/>
                                        <p:tgtEl>
                                          <p:spTgt spid="66652"/>
                                        </p:tgtEl>
                                        <p:attrNameLst>
                                          <p:attrName>ppt_w</p:attrName>
                                        </p:attrNameLst>
                                      </p:cBhvr>
                                      <p:tavLst>
                                        <p:tav tm="0">
                                          <p:val>
                                            <p:fltVal val="0"/>
                                          </p:val>
                                        </p:tav>
                                        <p:tav tm="100000">
                                          <p:val>
                                            <p:strVal val="#ppt_w"/>
                                          </p:val>
                                        </p:tav>
                                      </p:tavLst>
                                    </p:anim>
                                    <p:anim calcmode="lin" valueType="num">
                                      <p:cBhvr>
                                        <p:cTn id="73" dur="500" fill="hold"/>
                                        <p:tgtEl>
                                          <p:spTgt spid="66652"/>
                                        </p:tgtEl>
                                        <p:attrNameLst>
                                          <p:attrName>ppt_h</p:attrName>
                                        </p:attrNameLst>
                                      </p:cBhvr>
                                      <p:tavLst>
                                        <p:tav tm="0">
                                          <p:val>
                                            <p:fltVal val="0"/>
                                          </p:val>
                                        </p:tav>
                                        <p:tav tm="100000">
                                          <p:val>
                                            <p:strVal val="#ppt_h"/>
                                          </p:val>
                                        </p:tav>
                                      </p:tavLst>
                                    </p:anim>
                                    <p:animEffect transition="in" filter="fade">
                                      <p:cBhvr>
                                        <p:cTn id="74" dur="500"/>
                                        <p:tgtEl>
                                          <p:spTgt spid="666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66656"/>
                                        </p:tgtEl>
                                        <p:attrNameLst>
                                          <p:attrName>style.visibility</p:attrName>
                                        </p:attrNameLst>
                                      </p:cBhvr>
                                      <p:to>
                                        <p:strVal val="visible"/>
                                      </p:to>
                                    </p:set>
                                    <p:anim calcmode="lin" valueType="num">
                                      <p:cBhvr>
                                        <p:cTn id="79" dur="500" fill="hold"/>
                                        <p:tgtEl>
                                          <p:spTgt spid="66656"/>
                                        </p:tgtEl>
                                        <p:attrNameLst>
                                          <p:attrName>ppt_w</p:attrName>
                                        </p:attrNameLst>
                                      </p:cBhvr>
                                      <p:tavLst>
                                        <p:tav tm="0">
                                          <p:val>
                                            <p:fltVal val="0"/>
                                          </p:val>
                                        </p:tav>
                                        <p:tav tm="100000">
                                          <p:val>
                                            <p:strVal val="#ppt_w"/>
                                          </p:val>
                                        </p:tav>
                                      </p:tavLst>
                                    </p:anim>
                                    <p:anim calcmode="lin" valueType="num">
                                      <p:cBhvr>
                                        <p:cTn id="80" dur="500" fill="hold"/>
                                        <p:tgtEl>
                                          <p:spTgt spid="66656"/>
                                        </p:tgtEl>
                                        <p:attrNameLst>
                                          <p:attrName>ppt_h</p:attrName>
                                        </p:attrNameLst>
                                      </p:cBhvr>
                                      <p:tavLst>
                                        <p:tav tm="0">
                                          <p:val>
                                            <p:fltVal val="0"/>
                                          </p:val>
                                        </p:tav>
                                        <p:tav tm="100000">
                                          <p:val>
                                            <p:strVal val="#ppt_h"/>
                                          </p:val>
                                        </p:tav>
                                      </p:tavLst>
                                    </p:anim>
                                    <p:animEffect transition="in" filter="fade">
                                      <p:cBhvr>
                                        <p:cTn id="81" dur="500"/>
                                        <p:tgtEl>
                                          <p:spTgt spid="666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66654"/>
                                        </p:tgtEl>
                                        <p:attrNameLst>
                                          <p:attrName>style.visibility</p:attrName>
                                        </p:attrNameLst>
                                      </p:cBhvr>
                                      <p:to>
                                        <p:strVal val="visible"/>
                                      </p:to>
                                    </p:set>
                                    <p:anim calcmode="lin" valueType="num">
                                      <p:cBhvr>
                                        <p:cTn id="86" dur="1000" fill="hold"/>
                                        <p:tgtEl>
                                          <p:spTgt spid="66654"/>
                                        </p:tgtEl>
                                        <p:attrNameLst>
                                          <p:attrName>ppt_w</p:attrName>
                                        </p:attrNameLst>
                                      </p:cBhvr>
                                      <p:tavLst>
                                        <p:tav tm="0">
                                          <p:val>
                                            <p:fltVal val="0"/>
                                          </p:val>
                                        </p:tav>
                                        <p:tav tm="100000">
                                          <p:val>
                                            <p:strVal val="#ppt_w"/>
                                          </p:val>
                                        </p:tav>
                                      </p:tavLst>
                                    </p:anim>
                                    <p:anim calcmode="lin" valueType="num">
                                      <p:cBhvr>
                                        <p:cTn id="87" dur="1000" fill="hold"/>
                                        <p:tgtEl>
                                          <p:spTgt spid="66654"/>
                                        </p:tgtEl>
                                        <p:attrNameLst>
                                          <p:attrName>ppt_h</p:attrName>
                                        </p:attrNameLst>
                                      </p:cBhvr>
                                      <p:tavLst>
                                        <p:tav tm="0">
                                          <p:val>
                                            <p:fltVal val="0"/>
                                          </p:val>
                                        </p:tav>
                                        <p:tav tm="100000">
                                          <p:val>
                                            <p:strVal val="#ppt_h"/>
                                          </p:val>
                                        </p:tav>
                                      </p:tavLst>
                                    </p:anim>
                                    <p:anim calcmode="lin" valueType="num">
                                      <p:cBhvr>
                                        <p:cTn id="88" dur="1000" fill="hold"/>
                                        <p:tgtEl>
                                          <p:spTgt spid="6665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66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66657"/>
                                        </p:tgtEl>
                                        <p:attrNameLst>
                                          <p:attrName>style.visibility</p:attrName>
                                        </p:attrNameLst>
                                      </p:cBhvr>
                                      <p:to>
                                        <p:strVal val="visible"/>
                                      </p:to>
                                    </p:set>
                                    <p:anim calcmode="lin" valueType="num">
                                      <p:cBhvr>
                                        <p:cTn id="94" dur="1000" fill="hold"/>
                                        <p:tgtEl>
                                          <p:spTgt spid="66657"/>
                                        </p:tgtEl>
                                        <p:attrNameLst>
                                          <p:attrName>ppt_w</p:attrName>
                                        </p:attrNameLst>
                                      </p:cBhvr>
                                      <p:tavLst>
                                        <p:tav tm="0">
                                          <p:val>
                                            <p:fltVal val="0"/>
                                          </p:val>
                                        </p:tav>
                                        <p:tav tm="100000">
                                          <p:val>
                                            <p:strVal val="#ppt_w"/>
                                          </p:val>
                                        </p:tav>
                                      </p:tavLst>
                                    </p:anim>
                                    <p:anim calcmode="lin" valueType="num">
                                      <p:cBhvr>
                                        <p:cTn id="95" dur="1000" fill="hold"/>
                                        <p:tgtEl>
                                          <p:spTgt spid="66657"/>
                                        </p:tgtEl>
                                        <p:attrNameLst>
                                          <p:attrName>ppt_h</p:attrName>
                                        </p:attrNameLst>
                                      </p:cBhvr>
                                      <p:tavLst>
                                        <p:tav tm="0">
                                          <p:val>
                                            <p:fltVal val="0"/>
                                          </p:val>
                                        </p:tav>
                                        <p:tav tm="100000">
                                          <p:val>
                                            <p:strVal val="#ppt_h"/>
                                          </p:val>
                                        </p:tav>
                                      </p:tavLst>
                                    </p:anim>
                                    <p:anim calcmode="lin" valueType="num">
                                      <p:cBhvr>
                                        <p:cTn id="96" dur="1000" fill="hold"/>
                                        <p:tgtEl>
                                          <p:spTgt spid="66657"/>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666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ntr" presetSubtype="0" fill="hold" grpId="0" nodeType="clickEffect">
                                  <p:stCondLst>
                                    <p:cond delay="0"/>
                                  </p:stCondLst>
                                  <p:iterate type="lt">
                                    <p:tmPct val="5000"/>
                                  </p:iterate>
                                  <p:childTnLst>
                                    <p:set>
                                      <p:cBhvr>
                                        <p:cTn id="101" dur="1" fill="hold">
                                          <p:stCondLst>
                                            <p:cond delay="0"/>
                                          </p:stCondLst>
                                        </p:cTn>
                                        <p:tgtEl>
                                          <p:spTgt spid="66659"/>
                                        </p:tgtEl>
                                        <p:attrNameLst>
                                          <p:attrName>style.visibility</p:attrName>
                                        </p:attrNameLst>
                                      </p:cBhvr>
                                      <p:to>
                                        <p:strVal val="visible"/>
                                      </p:to>
                                    </p:set>
                                    <p:anim calcmode="lin" valueType="num">
                                      <p:cBhvr>
                                        <p:cTn id="102" dur="1000" fill="hold"/>
                                        <p:tgtEl>
                                          <p:spTgt spid="66659"/>
                                        </p:tgtEl>
                                        <p:attrNameLst>
                                          <p:attrName>ppt_w</p:attrName>
                                        </p:attrNameLst>
                                      </p:cBhvr>
                                      <p:tavLst>
                                        <p:tav tm="0">
                                          <p:val>
                                            <p:fltVal val="0"/>
                                          </p:val>
                                        </p:tav>
                                        <p:tav tm="100000">
                                          <p:val>
                                            <p:strVal val="#ppt_w"/>
                                          </p:val>
                                        </p:tav>
                                      </p:tavLst>
                                    </p:anim>
                                    <p:anim calcmode="lin" valueType="num">
                                      <p:cBhvr>
                                        <p:cTn id="103" dur="1000" fill="hold"/>
                                        <p:tgtEl>
                                          <p:spTgt spid="66659"/>
                                        </p:tgtEl>
                                        <p:attrNameLst>
                                          <p:attrName>ppt_h</p:attrName>
                                        </p:attrNameLst>
                                      </p:cBhvr>
                                      <p:tavLst>
                                        <p:tav tm="0">
                                          <p:val>
                                            <p:fltVal val="0"/>
                                          </p:val>
                                        </p:tav>
                                        <p:tav tm="100000">
                                          <p:val>
                                            <p:strVal val="#ppt_h"/>
                                          </p:val>
                                        </p:tav>
                                      </p:tavLst>
                                    </p:anim>
                                    <p:anim calcmode="lin" valueType="num">
                                      <p:cBhvr>
                                        <p:cTn id="104" dur="1000" fill="hold"/>
                                        <p:tgtEl>
                                          <p:spTgt spid="66659"/>
                                        </p:tgtEl>
                                        <p:attrNameLst>
                                          <p:attrName>style.rotation</p:attrName>
                                        </p:attrNameLst>
                                      </p:cBhvr>
                                      <p:tavLst>
                                        <p:tav tm="0">
                                          <p:val>
                                            <p:fltVal val="90"/>
                                          </p:val>
                                        </p:tav>
                                        <p:tav tm="100000">
                                          <p:val>
                                            <p:fltVal val="0"/>
                                          </p:val>
                                        </p:tav>
                                      </p:tavLst>
                                    </p:anim>
                                    <p:animEffect transition="in" filter="fade">
                                      <p:cBhvr>
                                        <p:cTn id="105" dur="1000"/>
                                        <p:tgtEl>
                                          <p:spTgt spid="6665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iterate type="lt">
                                    <p:tmPct val="5000"/>
                                  </p:iterate>
                                  <p:childTnLst>
                                    <p:set>
                                      <p:cBhvr>
                                        <p:cTn id="109" dur="1" fill="hold">
                                          <p:stCondLst>
                                            <p:cond delay="0"/>
                                          </p:stCondLst>
                                        </p:cTn>
                                        <p:tgtEl>
                                          <p:spTgt spid="66660"/>
                                        </p:tgtEl>
                                        <p:attrNameLst>
                                          <p:attrName>style.visibility</p:attrName>
                                        </p:attrNameLst>
                                      </p:cBhvr>
                                      <p:to>
                                        <p:strVal val="visible"/>
                                      </p:to>
                                    </p:set>
                                    <p:anim calcmode="lin" valueType="num">
                                      <p:cBhvr>
                                        <p:cTn id="110" dur="1000" fill="hold"/>
                                        <p:tgtEl>
                                          <p:spTgt spid="66660"/>
                                        </p:tgtEl>
                                        <p:attrNameLst>
                                          <p:attrName>ppt_w</p:attrName>
                                        </p:attrNameLst>
                                      </p:cBhvr>
                                      <p:tavLst>
                                        <p:tav tm="0">
                                          <p:val>
                                            <p:fltVal val="0"/>
                                          </p:val>
                                        </p:tav>
                                        <p:tav tm="100000">
                                          <p:val>
                                            <p:strVal val="#ppt_w"/>
                                          </p:val>
                                        </p:tav>
                                      </p:tavLst>
                                    </p:anim>
                                    <p:anim calcmode="lin" valueType="num">
                                      <p:cBhvr>
                                        <p:cTn id="111" dur="1000" fill="hold"/>
                                        <p:tgtEl>
                                          <p:spTgt spid="66660"/>
                                        </p:tgtEl>
                                        <p:attrNameLst>
                                          <p:attrName>ppt_h</p:attrName>
                                        </p:attrNameLst>
                                      </p:cBhvr>
                                      <p:tavLst>
                                        <p:tav tm="0">
                                          <p:val>
                                            <p:fltVal val="0"/>
                                          </p:val>
                                        </p:tav>
                                        <p:tav tm="100000">
                                          <p:val>
                                            <p:strVal val="#ppt_h"/>
                                          </p:val>
                                        </p:tav>
                                      </p:tavLst>
                                    </p:anim>
                                    <p:anim calcmode="lin" valueType="num">
                                      <p:cBhvr>
                                        <p:cTn id="112" dur="1000" fill="hold"/>
                                        <p:tgtEl>
                                          <p:spTgt spid="66660"/>
                                        </p:tgtEl>
                                        <p:attrNameLst>
                                          <p:attrName>style.rotation</p:attrName>
                                        </p:attrNameLst>
                                      </p:cBhvr>
                                      <p:tavLst>
                                        <p:tav tm="0">
                                          <p:val>
                                            <p:fltVal val="90"/>
                                          </p:val>
                                        </p:tav>
                                        <p:tav tm="100000">
                                          <p:val>
                                            <p:fltVal val="0"/>
                                          </p:val>
                                        </p:tav>
                                      </p:tavLst>
                                    </p:anim>
                                    <p:animEffect transition="in" filter="fade">
                                      <p:cBhvr>
                                        <p:cTn id="113" dur="1000"/>
                                        <p:tgtEl>
                                          <p:spTgt spid="6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609" grpId="0"/>
      <p:bldP spid="66610" grpId="0"/>
      <p:bldP spid="66648" grpId="0"/>
      <p:bldP spid="66649" grpId="0"/>
      <p:bldP spid="66650" grpId="0"/>
      <p:bldP spid="66651" grpId="0"/>
      <p:bldP spid="66652" grpId="0"/>
      <p:bldP spid="66654" grpId="0"/>
      <p:bldP spid="66656" grpId="0"/>
      <p:bldP spid="66657" grpId="0"/>
      <p:bldP spid="66659" grpId="0"/>
      <p:bldP spid="666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8" y="342899"/>
            <a:ext cx="5469726" cy="1932709"/>
          </a:xfrm>
        </p:spPr>
        <p:txBody>
          <a:bodyPr>
            <a:normAutofit/>
          </a:bodyPr>
          <a:lstStyle/>
          <a:p>
            <a:pPr eaLnBrk="1" hangingPunct="1"/>
            <a:r>
              <a:rPr lang="en-US" altLang="en-US" sz="2800" dirty="0">
                <a:solidFill>
                  <a:srgbClr val="0000FF"/>
                </a:solidFill>
                <a:latin typeface="Times New Roman" panose="02020603050405020304" pitchFamily="18" charset="0"/>
                <a:cs typeface="Times New Roman" panose="02020603050405020304" pitchFamily="18" charset="0"/>
              </a:rPr>
              <a:t>+Trùng sốt rét: </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Ký sinh ở người và động vật</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Gây nên bệnh sốt rét ở người</a:t>
            </a:r>
            <a:br>
              <a:rPr lang="en-US" altLang="en-US" sz="2800" dirty="0">
                <a:solidFill>
                  <a:srgbClr val="0000FF"/>
                </a:solidFill>
                <a:latin typeface="Times New Roman" panose="02020603050405020304" pitchFamily="18" charset="0"/>
                <a:cs typeface="Times New Roman" panose="02020603050405020304" pitchFamily="18" charset="0"/>
              </a:rPr>
            </a:br>
            <a:r>
              <a:rPr lang="en-US" altLang="en-US" sz="2800" dirty="0">
                <a:solidFill>
                  <a:srgbClr val="0000FF"/>
                </a:solidFill>
                <a:latin typeface="Times New Roman" panose="02020603050405020304" pitchFamily="18" charset="0"/>
                <a:cs typeface="Times New Roman" panose="02020603050405020304" pitchFamily="18" charset="0"/>
              </a:rPr>
              <a:t>- Lây truyền qua muỗi </a:t>
            </a:r>
            <a:r>
              <a:rPr lang="en-US" altLang="en-US" sz="2800" dirty="0" err="1">
                <a:solidFill>
                  <a:srgbClr val="0000FF"/>
                </a:solidFill>
                <a:latin typeface="Times New Roman" panose="02020603050405020304" pitchFamily="18" charset="0"/>
                <a:cs typeface="Times New Roman" panose="02020603050405020304" pitchFamily="18" charset="0"/>
              </a:rPr>
              <a:t>Anophen</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197428" y="2275608"/>
            <a:ext cx="7803573" cy="18599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altLang="en-US" sz="2800" b="0" dirty="0">
                <a:solidFill>
                  <a:srgbClr val="0000FF"/>
                </a:solidFill>
                <a:latin typeface="Times New Roman" panose="02020603050405020304" pitchFamily="18" charset="0"/>
                <a:cs typeface="Times New Roman" panose="02020603050405020304" pitchFamily="18" charset="0"/>
              </a:rPr>
              <a:t>+Trùng kiết lị:</a:t>
            </a:r>
            <a:br>
              <a:rPr lang="en-US" altLang="en-US" sz="2800" b="0"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 Ký sinh ở người và động vật</a:t>
            </a:r>
            <a:br>
              <a:rPr lang="en-US" altLang="en-US" sz="2800" b="0" dirty="0">
                <a:solidFill>
                  <a:srgbClr val="0000FF"/>
                </a:solidFill>
                <a:latin typeface="Times New Roman" panose="02020603050405020304" pitchFamily="18" charset="0"/>
                <a:cs typeface="Times New Roman" panose="02020603050405020304" pitchFamily="18" charset="0"/>
              </a:rPr>
            </a:br>
            <a:r>
              <a:rPr lang="en-US" altLang="en-US" sz="2800" b="0" dirty="0">
                <a:solidFill>
                  <a:srgbClr val="0000FF"/>
                </a:solidFill>
                <a:latin typeface="Times New Roman" panose="02020603050405020304" pitchFamily="18" charset="0"/>
                <a:cs typeface="Times New Roman" panose="02020603050405020304" pitchFamily="18" charset="0"/>
              </a:rPr>
              <a:t>- Gây nên bệnh kiết lị (đau bụng đi ngoài).</a:t>
            </a:r>
          </a:p>
          <a:p>
            <a:r>
              <a:rPr lang="en-US" altLang="en-US" sz="2800" b="0" dirty="0">
                <a:solidFill>
                  <a:srgbClr val="0000FF"/>
                </a:solidFill>
                <a:latin typeface="Times New Roman" panose="02020603050405020304" pitchFamily="18" charset="0"/>
                <a:cs typeface="Times New Roman" panose="02020603050405020304" pitchFamily="18" charset="0"/>
              </a:rPr>
              <a:t>- Lây truyền qua đường ăn uống.</a:t>
            </a:r>
          </a:p>
        </p:txBody>
      </p:sp>
    </p:spTree>
    <p:extLst>
      <p:ext uri="{BB962C8B-B14F-4D97-AF65-F5344CB8AC3E}">
        <p14:creationId xmlns:p14="http://schemas.microsoft.com/office/powerpoint/2010/main" val="3892404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9"/>
          <p:cNvSpPr txBox="1">
            <a:spLocks noGrp="1"/>
          </p:cNvSpPr>
          <p:nvPr>
            <p:ph type="title"/>
          </p:nvPr>
        </p:nvSpPr>
        <p:spPr>
          <a:xfrm>
            <a:off x="4029739" y="735056"/>
            <a:ext cx="1860697" cy="5108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latin typeface="Times New Roman" panose="02020603050405020304" pitchFamily="18" charset="0"/>
                <a:cs typeface="Times New Roman" panose="02020603050405020304" pitchFamily="18" charset="0"/>
              </a:rPr>
              <a:t>Mở rộng</a:t>
            </a:r>
            <a:endParaRPr sz="3200" b="1" dirty="0">
              <a:latin typeface="Times New Roman" panose="02020603050405020304" pitchFamily="18" charset="0"/>
              <a:cs typeface="Times New Roman" panose="02020603050405020304" pitchFamily="18" charset="0"/>
            </a:endParaRPr>
          </a:p>
        </p:txBody>
      </p:sp>
      <p:sp>
        <p:nvSpPr>
          <p:cNvPr id="232" name="Google Shape;232;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Rectangle 3"/>
          <p:cNvSpPr/>
          <p:nvPr/>
        </p:nvSpPr>
        <p:spPr>
          <a:xfrm>
            <a:off x="1130273" y="1245881"/>
            <a:ext cx="7333243"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 sz="2400" dirty="0">
                <a:solidFill>
                  <a:srgbClr val="0000FF"/>
                </a:solidFill>
                <a:latin typeface="Times New Roman" panose="02020603050405020304" pitchFamily="18" charset="0"/>
                <a:cs typeface="Times New Roman" panose="02020603050405020304" pitchFamily="18" charset="0"/>
              </a:rPr>
              <a:t>Khi mắc bệnh kiết lị, mỗi bệnh nhân trong một ngày thải ra môi trường khoảng 300 triệu bào xác của trùng kiết lị. Chúng có thể tồn tại tới 9 tháng trong đất và nước. Vì vậy, khả năng lây bệnh là rất cao.</a:t>
            </a:r>
          </a:p>
          <a:p>
            <a:pPr marL="342900" indent="-342900" algn="just">
              <a:lnSpc>
                <a:spcPts val="2500"/>
              </a:lnSpc>
              <a:spcBef>
                <a:spcPts val="200"/>
              </a:spcBef>
              <a:spcAft>
                <a:spcPts val="200"/>
              </a:spcAft>
              <a:buFont typeface="Wingdings" panose="05000000000000000000" pitchFamily="2" charset="2"/>
              <a:buChar char="§"/>
            </a:pPr>
            <a:r>
              <a:rPr lang="en" sz="2400" dirty="0">
                <a:solidFill>
                  <a:srgbClr val="0000FF"/>
                </a:solidFill>
                <a:latin typeface="Times New Roman" panose="02020603050405020304" pitchFamily="18" charset="0"/>
                <a:cs typeface="Times New Roman" panose="02020603050405020304" pitchFamily="18" charset="0"/>
              </a:rPr>
              <a:t>Người bị bệnh kiết lị thường đau bụng, đi ngoài phân nhày, có lẫn máu.</a:t>
            </a:r>
            <a:endParaRPr lang="en-US"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24" name="Google Shape;224;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09" name="Google Shape;209;p18"/>
          <p:cNvSpPr txBox="1">
            <a:spLocks noGrp="1"/>
          </p:cNvSpPr>
          <p:nvPr>
            <p:ph type="ctrTitle" idx="4294967295"/>
          </p:nvPr>
        </p:nvSpPr>
        <p:spPr>
          <a:xfrm>
            <a:off x="1217962" y="499813"/>
            <a:ext cx="4401879" cy="52863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a:solidFill>
                  <a:srgbClr val="0000FF"/>
                </a:solidFill>
                <a:latin typeface="Times New Roman" panose="02020603050405020304" pitchFamily="18" charset="0"/>
                <a:cs typeface="Times New Roman" panose="02020603050405020304" pitchFamily="18" charset="0"/>
              </a:rPr>
              <a:t>Thảo luận và trả lời câu hỏi</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211" name="Google Shape;211;p18"/>
          <p:cNvSpPr/>
          <p:nvPr/>
        </p:nvSpPr>
        <p:spPr>
          <a:xfrm>
            <a:off x="6817387" y="543516"/>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7033182" y="1453780"/>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504190" y="1074389"/>
            <a:ext cx="6516381"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Em hãy nêu một số biện pháp phòng chống bệnh sốt rét, bệnh kiết lị? </a:t>
            </a:r>
          </a:p>
        </p:txBody>
      </p:sp>
      <p:pic>
        <p:nvPicPr>
          <p:cNvPr id="5" name="Picture 4"/>
          <p:cNvPicPr>
            <a:picLocks noChangeAspect="1"/>
          </p:cNvPicPr>
          <p:nvPr/>
        </p:nvPicPr>
        <p:blipFill>
          <a:blip r:embed="rId3"/>
          <a:stretch>
            <a:fillRect/>
          </a:stretch>
        </p:blipFill>
        <p:spPr>
          <a:xfrm>
            <a:off x="665682" y="2360686"/>
            <a:ext cx="4140404" cy="2642911"/>
          </a:xfrm>
          <a:prstGeom prst="rect">
            <a:avLst/>
          </a:prstGeom>
        </p:spPr>
      </p:pic>
      <p:pic>
        <p:nvPicPr>
          <p:cNvPr id="6" name="Picture 5"/>
          <p:cNvPicPr>
            <a:picLocks noChangeAspect="1"/>
          </p:cNvPicPr>
          <p:nvPr/>
        </p:nvPicPr>
        <p:blipFill>
          <a:blip r:embed="rId4"/>
          <a:stretch>
            <a:fillRect/>
          </a:stretch>
        </p:blipFill>
        <p:spPr>
          <a:xfrm>
            <a:off x="5067410" y="2357220"/>
            <a:ext cx="3499954" cy="264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Text Placeholder 4"/>
          <p:cNvSpPr>
            <a:spLocks noGrp="1"/>
          </p:cNvSpPr>
          <p:nvPr>
            <p:ph type="body" idx="1"/>
          </p:nvPr>
        </p:nvSpPr>
        <p:spPr>
          <a:xfrm>
            <a:off x="1059873" y="908109"/>
            <a:ext cx="8084127" cy="1179540"/>
          </a:xfrm>
        </p:spPr>
        <p:txBody>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a:t>
            </a:r>
          </a:p>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thuốc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ý </a:t>
            </a:r>
            <a:r>
              <a:rPr lang="en-US" sz="2800" dirty="0" err="1">
                <a:solidFill>
                  <a:srgbClr val="FF0000"/>
                </a:solidFill>
                <a:latin typeface="Times New Roman" panose="02020603050405020304" pitchFamily="18" charset="0"/>
                <a:cs typeface="Times New Roman" panose="02020603050405020304" pitchFamily="18" charset="0"/>
              </a:rPr>
              <a:t>điều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9" name="Google Shape;69;p14"/>
          <p:cNvSpPr txBox="1">
            <a:spLocks noGrp="1"/>
          </p:cNvSpPr>
          <p:nvPr>
            <p:ph type="sldNum" idx="12"/>
          </p:nvPr>
        </p:nvSpPr>
        <p:spPr>
          <a:xfrm>
            <a:off x="2901180" y="227233"/>
            <a:ext cx="4978465" cy="5507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rgbClr val="FF0000"/>
                </a:solidFill>
                <a:latin typeface="Times New Roman" panose="02020603050405020304" pitchFamily="18" charset="0"/>
                <a:cs typeface="Times New Roman" panose="02020603050405020304" pitchFamily="18" charset="0"/>
              </a:rPr>
              <a:t>KIỂM TRA BÀI CŨ</a:t>
            </a:r>
            <a:endParaRPr sz="36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5521" y="2217807"/>
            <a:ext cx="8250381" cy="707886"/>
          </a:xfrm>
          <a:prstGeom prst="rect">
            <a:avLst/>
          </a:prstGeom>
        </p:spPr>
        <p:txBody>
          <a:bodyPr wrap="square">
            <a:spAutoFit/>
          </a:bodyPr>
          <a:lstStyle/>
          <a:p>
            <a:pPr algn="just">
              <a:lnSpc>
                <a:spcPts val="2400"/>
              </a:lnSpc>
              <a:spcBef>
                <a:spcPts val="200"/>
              </a:spcBef>
              <a:spcAft>
                <a:spcPts val="200"/>
              </a:spcAft>
            </a:pPr>
            <a:r>
              <a:rPr lang="en-US" sz="2400" dirty="0">
                <a:solidFill>
                  <a:srgbClr val="0000CC"/>
                </a:solidFill>
                <a:latin typeface="Times New Roman" panose="02020603050405020304" pitchFamily="18" charset="0"/>
                <a:cs typeface="Times New Roman" panose="02020603050405020304" pitchFamily="18" charset="0"/>
              </a:rPr>
              <a:t>+</a:t>
            </a:r>
            <a:r>
              <a:rPr lang="en-US" sz="2400" dirty="0" err="1">
                <a:solidFill>
                  <a:srgbClr val="0000CC"/>
                </a:solidFill>
                <a:latin typeface="Times New Roman" panose="02020603050405020304" pitchFamily="18" charset="0"/>
                <a:cs typeface="Times New Roman" panose="02020603050405020304" pitchFamily="18" charset="0"/>
              </a:rPr>
              <a:t>Vai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trò</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thuốc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để</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tiêu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diệt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kìm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hãm</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sự</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phát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triển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vi </a:t>
            </a:r>
            <a:r>
              <a:rPr lang="en-US" sz="2400" dirty="0" err="1">
                <a:solidFill>
                  <a:srgbClr val="0000CC"/>
                </a:solidFill>
                <a:latin typeface="Times New Roman" panose="02020603050405020304" pitchFamily="18" charset="0"/>
                <a:cs typeface="Times New Roman" panose="02020603050405020304" pitchFamily="18" charset="0"/>
              </a:rPr>
              <a:t>khuẩn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gây</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bệnh</a:t>
            </a:r>
            <a:r>
              <a:rPr lang="en-US" sz="2400" dirty="0">
                <a:solidFill>
                  <a:srgbClr val="0000CC"/>
                </a:solidFill>
                <a:latin typeface="Times New Roman" panose="02020603050405020304" pitchFamily="18" charset="0"/>
                <a:cs typeface="Times New Roman" panose="02020603050405020304" pitchFamily="18" charset="0"/>
              </a:rPr>
              <a:t> ở </a:t>
            </a:r>
            <a:r>
              <a:rPr lang="en-US" sz="2400" dirty="0" err="1">
                <a:solidFill>
                  <a:srgbClr val="0000CC"/>
                </a:solidFill>
                <a:latin typeface="Times New Roman" panose="02020603050405020304" pitchFamily="18" charset="0"/>
                <a:cs typeface="Times New Roman" panose="02020603050405020304" pitchFamily="18" charset="0"/>
              </a:rPr>
              <a:t>người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và</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vật</a:t>
            </a:r>
            <a:r>
              <a:rPr lang="en-US" sz="2400" dirty="0">
                <a:solidFill>
                  <a:srgbClr val="0000CC"/>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165521" y="2835176"/>
            <a:ext cx="5772436" cy="2308324"/>
          </a:xfrm>
          <a:prstGeom prst="rect">
            <a:avLst/>
          </a:prstGeom>
        </p:spPr>
        <p:txBody>
          <a:bodyPr wrap="square">
            <a:spAutoFit/>
          </a:bodyPr>
          <a:lstStyle/>
          <a:p>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thuốc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cần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lưu</a:t>
            </a:r>
            <a:r>
              <a:rPr lang="en-US" sz="2400" dirty="0">
                <a:solidFill>
                  <a:srgbClr val="0000CC"/>
                </a:solidFill>
                <a:latin typeface="Times New Roman" panose="02020603050405020304" pitchFamily="18" charset="0"/>
                <a:cs typeface="Times New Roman" panose="02020603050405020304" pitchFamily="18" charset="0"/>
              </a:rPr>
              <a:t> ý:</a:t>
            </a:r>
          </a:p>
          <a:p>
            <a:r>
              <a:rPr lang="en-US" sz="2400" dirty="0">
                <a:solidFill>
                  <a:srgbClr val="0000CC"/>
                </a:solidFill>
                <a:latin typeface="Times New Roman" panose="02020603050405020304" pitchFamily="18" charset="0"/>
                <a:cs typeface="Times New Roman" panose="02020603050405020304" pitchFamily="18" charset="0"/>
              </a:rPr>
              <a:t>-</a:t>
            </a:r>
            <a:r>
              <a:rPr lang="en-US" sz="2400" dirty="0" err="1">
                <a:solidFill>
                  <a:srgbClr val="0000CC"/>
                </a:solidFill>
                <a:latin typeface="Times New Roman" panose="02020603050405020304" pitchFamily="18" charset="0"/>
                <a:cs typeface="Times New Roman" panose="02020603050405020304" pitchFamily="18" charset="0"/>
              </a:rPr>
              <a:t>Sử</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dụng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thuốc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theo</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chỉ</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định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của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sĩ</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a:t>
            </a:r>
            <a:r>
              <a:rPr lang="en-US" sz="2400" dirty="0" err="1">
                <a:solidFill>
                  <a:srgbClr val="0000CC"/>
                </a:solidFill>
                <a:latin typeface="Times New Roman" panose="02020603050405020304" pitchFamily="18" charset="0"/>
                <a:cs typeface="Times New Roman" panose="02020603050405020304" pitchFamily="18" charset="0"/>
              </a:rPr>
              <a:t>Uống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thuốc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kháng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sinh</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sau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bữa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ăn</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a:t>
            </a:r>
            <a:r>
              <a:rPr lang="en-US" sz="2400" dirty="0" err="1">
                <a:solidFill>
                  <a:srgbClr val="0000CC"/>
                </a:solidFill>
                <a:latin typeface="Times New Roman" panose="02020603050405020304" pitchFamily="18" charset="0"/>
                <a:cs typeface="Times New Roman" panose="02020603050405020304" pitchFamily="18" charset="0"/>
              </a:rPr>
              <a:t>Nếu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bị</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các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rối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loạn</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tiêu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hóa</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phải</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dừng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thuốc</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a:t>
            </a:r>
            <a:r>
              <a:rPr lang="en-US" sz="2400" dirty="0" err="1">
                <a:solidFill>
                  <a:srgbClr val="0000CC"/>
                </a:solidFill>
                <a:latin typeface="Times New Roman" panose="02020603050405020304" pitchFamily="18" charset="0"/>
                <a:cs typeface="Times New Roman" panose="02020603050405020304" pitchFamily="18" charset="0"/>
              </a:rPr>
              <a:t>Uống</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nhiều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nước</a:t>
            </a:r>
            <a:endParaRPr lang="en-US" sz="2400" dirty="0">
              <a:solidFill>
                <a:srgbClr val="0000CC"/>
              </a:solidFill>
              <a:latin typeface="Times New Roman" panose="02020603050405020304" pitchFamily="18" charset="0"/>
              <a:cs typeface="Times New Roman" panose="02020603050405020304" pitchFamily="18" charset="0"/>
            </a:endParaRPr>
          </a:p>
          <a:p>
            <a:r>
              <a:rPr lang="en-US" sz="2400" dirty="0">
                <a:solidFill>
                  <a:srgbClr val="0000CC"/>
                </a:solidFill>
                <a:latin typeface="Times New Roman" panose="02020603050405020304" pitchFamily="18" charset="0"/>
                <a:cs typeface="Times New Roman" panose="02020603050405020304" pitchFamily="18" charset="0"/>
              </a:rPr>
              <a:t>-Bổ sung lợi khuẩn </a:t>
            </a:r>
          </a:p>
        </p:txBody>
      </p:sp>
    </p:spTree>
    <p:extLst>
      <p:ext uri="{BB962C8B-B14F-4D97-AF65-F5344CB8AC3E}">
        <p14:creationId xmlns:p14="http://schemas.microsoft.com/office/powerpoint/2010/main" val="25124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8"/>
          <p:cNvSpPr/>
          <p:nvPr/>
        </p:nvSpPr>
        <p:spPr>
          <a:xfrm>
            <a:off x="6911873" y="3520532"/>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5439284" y="3431525"/>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 name="Rounded Rectangle 2"/>
          <p:cNvSpPr/>
          <p:nvPr/>
        </p:nvSpPr>
        <p:spPr>
          <a:xfrm>
            <a:off x="1715889" y="4600645"/>
            <a:ext cx="2377440" cy="5428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Bệnh sốt rét</a:t>
            </a:r>
          </a:p>
        </p:txBody>
      </p:sp>
      <p:sp>
        <p:nvSpPr>
          <p:cNvPr id="4" name="Rectangle 3"/>
          <p:cNvSpPr/>
          <p:nvPr/>
        </p:nvSpPr>
        <p:spPr>
          <a:xfrm>
            <a:off x="52233" y="875627"/>
            <a:ext cx="4957304" cy="3785652"/>
          </a:xfrm>
          <a:prstGeom prst="rect">
            <a:avLst/>
          </a:prstGeom>
        </p:spPr>
        <p:txBody>
          <a:bodyPr wrap="square">
            <a:spAutoFit/>
          </a:bodyPr>
          <a:lstStyle/>
          <a:p>
            <a:pPr marL="342900" indent="-342900" algn="just">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Đi ngủ buông màn</a:t>
            </a:r>
          </a:p>
          <a:p>
            <a:pPr marL="342900" indent="-342900" algn="just">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Xoa kem xua muỗi, đốt hương xua muỗi.</a:t>
            </a:r>
          </a:p>
          <a:p>
            <a:pPr marL="342900" indent="-342900" algn="just">
              <a:buFont typeface="Wingdings" panose="05000000000000000000" pitchFamily="2" charset="2"/>
              <a:buChar char="§"/>
            </a:pPr>
            <a:r>
              <a:rPr lang="vi-VN" sz="2400" dirty="0">
                <a:solidFill>
                  <a:srgbClr val="0000FF"/>
                </a:solidFill>
                <a:latin typeface="Times New Roman" panose="02020603050405020304" pitchFamily="18" charset="0"/>
                <a:cs typeface="Times New Roman" panose="02020603050405020304" pitchFamily="18" charset="0"/>
              </a:rPr>
              <a:t>Phát quang bụi rậm, khơi thông cống rãnh quanh nhà</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mặc quần áo dài vào buổi tối</a:t>
            </a: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Khơi </a:t>
            </a:r>
            <a:r>
              <a:rPr lang="vi-VN" sz="2400" dirty="0">
                <a:solidFill>
                  <a:srgbClr val="0000FF"/>
                </a:solidFill>
                <a:latin typeface="Times New Roman" panose="02020603050405020304" pitchFamily="18" charset="0"/>
                <a:cs typeface="Times New Roman" panose="02020603050405020304" pitchFamily="18" charset="0"/>
              </a:rPr>
              <a:t>thông dòng chảy, vớt rong rêu làm thoáng mặt nước.</a:t>
            </a:r>
            <a:endParaRPr lang="en-US" sz="2400" dirty="0">
              <a:solidFill>
                <a:srgbClr val="0000FF"/>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An toàn truyền máu, đặc biệt với người có tiền sử sốt rét. </a:t>
            </a:r>
          </a:p>
        </p:txBody>
      </p:sp>
      <p:sp>
        <p:nvSpPr>
          <p:cNvPr id="15" name="Rounded Rectangle 14"/>
          <p:cNvSpPr/>
          <p:nvPr/>
        </p:nvSpPr>
        <p:spPr>
          <a:xfrm>
            <a:off x="6239391" y="4587545"/>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Bệnh kiết lị</a:t>
            </a:r>
          </a:p>
        </p:txBody>
      </p:sp>
      <p:sp>
        <p:nvSpPr>
          <p:cNvPr id="5" name="Rectangle 4"/>
          <p:cNvSpPr/>
          <p:nvPr/>
        </p:nvSpPr>
        <p:spPr>
          <a:xfrm>
            <a:off x="5225700" y="1423379"/>
            <a:ext cx="3957459" cy="2308324"/>
          </a:xfrm>
          <a:prstGeom prst="rect">
            <a:avLst/>
          </a:prstGeom>
        </p:spPr>
        <p:txBody>
          <a:bodyPr wrap="square">
            <a:spAutoFit/>
          </a:bodyPr>
          <a:lstStyle/>
          <a:p>
            <a:pPr marL="342900" indent="-342900">
              <a:buFont typeface="Wingdings" panose="05000000000000000000" pitchFamily="2" charset="2"/>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Rửa sạch tay trước khi ăn, ăn chín uống sôi</a:t>
            </a:r>
          </a:p>
          <a:p>
            <a:pPr marL="342900" indent="-342900">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Rửa sạch rau sống, thức ăn cần đậy kỹ tránh ruồi nhặn.</a:t>
            </a:r>
          </a:p>
          <a:p>
            <a:pPr marL="342900" indent="-342900">
              <a:buFont typeface="Wingdings" panose="05000000000000000000" pitchFamily="2" charset="2"/>
              <a:buChar char="§"/>
            </a:pPr>
            <a:r>
              <a:rPr lang="vi-VN" sz="2400" dirty="0">
                <a:solidFill>
                  <a:srgbClr val="0000FF"/>
                </a:solidFill>
                <a:latin typeface="Times New Roman" panose="02020603050405020304" pitchFamily="18" charset="0"/>
                <a:cs typeface="Times New Roman" panose="02020603050405020304" pitchFamily="18" charset="0"/>
              </a:rPr>
              <a:t>Vệ sinh môi trường ở sạch sẽ</a:t>
            </a:r>
            <a:endPar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73877" y="352728"/>
            <a:ext cx="7600946" cy="461665"/>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Một số biện pháp phòng chống bệnh sốt rét, bệnh kiết lị. </a:t>
            </a:r>
          </a:p>
        </p:txBody>
      </p:sp>
    </p:spTree>
    <p:extLst>
      <p:ext uri="{BB962C8B-B14F-4D97-AF65-F5344CB8AC3E}">
        <p14:creationId xmlns:p14="http://schemas.microsoft.com/office/powerpoint/2010/main" val="5251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animBg="1"/>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6" y="680666"/>
            <a:ext cx="8645238" cy="2654817"/>
          </a:xfrm>
        </p:spPr>
        <p:txBody>
          <a:bodyPr/>
          <a:lstStyle/>
          <a:p>
            <a:r>
              <a:rPr lang="en-US" sz="2400" dirty="0">
                <a:solidFill>
                  <a:srgbClr val="0000FF"/>
                </a:solidFill>
                <a:latin typeface="Times New Roman" panose="02020603050405020304" pitchFamily="18" charset="0"/>
                <a:cs typeface="Times New Roman" panose="02020603050405020304" pitchFamily="18" charset="0"/>
              </a:rPr>
              <a:t>+ Bệnh sốt rét:</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Đi ngủ buông màn</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Xoa kem xua muỗi, đốt hương xua muỗi.</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Phát quang bụi rậm, khơi thông cống rãnh quanh nhà</a:t>
            </a:r>
            <a:r>
              <a:rPr lang="en-US" sz="2400" dirty="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mặc quần áo dài vào buổi tối</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Khơi </a:t>
            </a:r>
            <a:r>
              <a:rPr lang="vi-VN" sz="2400" dirty="0">
                <a:solidFill>
                  <a:srgbClr val="0000FF"/>
                </a:solidFill>
                <a:latin typeface="Times New Roman" panose="02020603050405020304" pitchFamily="18" charset="0"/>
                <a:cs typeface="Times New Roman" panose="02020603050405020304" pitchFamily="18" charset="0"/>
              </a:rPr>
              <a:t>thông dòng chảy, vớt rong rêu làm thoáng mặt nước.</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0000FF"/>
                </a:solidFill>
                <a:latin typeface="Times New Roman" panose="02020603050405020304" pitchFamily="18" charset="0"/>
                <a:cs typeface="Times New Roman" panose="02020603050405020304" pitchFamily="18" charset="0"/>
              </a:rPr>
              <a:t>- An toàn truyền máu, đặc biệt với người có tiền sử sốt rét. </a:t>
            </a:r>
          </a:p>
        </p:txBody>
      </p:sp>
      <p:sp>
        <p:nvSpPr>
          <p:cNvPr id="5" name="Rectangle 2"/>
          <p:cNvSpPr txBox="1">
            <a:spLocks noChangeArrowheads="1"/>
          </p:cNvSpPr>
          <p:nvPr/>
        </p:nvSpPr>
        <p:spPr>
          <a:xfrm>
            <a:off x="197426" y="3166641"/>
            <a:ext cx="8645238" cy="16084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400" b="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kiết</a:t>
            </a:r>
            <a:r>
              <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lị</a:t>
            </a:r>
            <a:r>
              <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Rửa sạch tay trước khi ăn, ăn chín uống sôi</a:t>
            </a:r>
          </a:p>
          <a:p>
            <a:r>
              <a:rPr lang="en-US" sz="2400" b="0" dirty="0">
                <a:solidFill>
                  <a:srgbClr val="0000FF"/>
                </a:solidFill>
                <a:latin typeface="Times New Roman" panose="02020603050405020304" pitchFamily="18" charset="0"/>
                <a:cs typeface="Times New Roman" panose="02020603050405020304" pitchFamily="18" charset="0"/>
              </a:rPr>
              <a:t>- Rửa sạch rau sống, thức ăn cần đậy kỹ tránh ruồi nhặn.</a:t>
            </a:r>
          </a:p>
          <a:p>
            <a:r>
              <a:rPr lang="en-US" sz="2400" b="0" dirty="0">
                <a:solidFill>
                  <a:srgbClr val="0000FF"/>
                </a:solidFill>
                <a:latin typeface="Times New Roman" panose="02020603050405020304" pitchFamily="18" charset="0"/>
                <a:cs typeface="Times New Roman" panose="02020603050405020304" pitchFamily="18" charset="0"/>
              </a:rPr>
              <a:t>-</a:t>
            </a:r>
            <a:r>
              <a:rPr lang="vi-VN" sz="2400" b="0" dirty="0">
                <a:solidFill>
                  <a:srgbClr val="0000FF"/>
                </a:solidFill>
                <a:latin typeface="Times New Roman" panose="02020603050405020304" pitchFamily="18" charset="0"/>
                <a:cs typeface="Times New Roman" panose="02020603050405020304" pitchFamily="18" charset="0"/>
              </a:rPr>
              <a:t>Vệ sinh</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cơ</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thể</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vệ</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sinh</a:t>
            </a:r>
            <a:r>
              <a:rPr lang="vi-VN" sz="2400" b="0" dirty="0">
                <a:solidFill>
                  <a:srgbClr val="0000FF"/>
                </a:solidFill>
                <a:latin typeface="Times New Roman" panose="02020603050405020304" pitchFamily="18" charset="0"/>
                <a:cs typeface="Times New Roman" panose="02020603050405020304" pitchFamily="18" charset="0"/>
              </a:rPr>
              <a:t> môi trường ở sạch sẽ</a:t>
            </a:r>
            <a:endParaRPr lang="en-US" sz="2400" b="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801353" y="145471"/>
            <a:ext cx="7541293" cy="461665"/>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Một số biện pháp phòng chống bệnh sốt rét, bệnh kiết lị. </a:t>
            </a:r>
          </a:p>
        </p:txBody>
      </p:sp>
    </p:spTree>
    <p:extLst>
      <p:ext uri="{BB962C8B-B14F-4D97-AF65-F5344CB8AC3E}">
        <p14:creationId xmlns:p14="http://schemas.microsoft.com/office/powerpoint/2010/main" val="552187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2663743" y="484707"/>
            <a:ext cx="3150035" cy="474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b="1" dirty="0">
                <a:latin typeface="Times New Roman" panose="02020603050405020304" pitchFamily="18" charset="0"/>
                <a:cs typeface="Times New Roman" panose="02020603050405020304" pitchFamily="18" charset="0"/>
              </a:rPr>
              <a:t>Luyện tập mở rộng</a:t>
            </a:r>
            <a:endParaRPr sz="2800" b="1" dirty="0">
              <a:latin typeface="Times New Roman" panose="02020603050405020304" pitchFamily="18" charset="0"/>
              <a:cs typeface="Times New Roman" panose="02020603050405020304" pitchFamily="18" charset="0"/>
            </a:endParaRPr>
          </a:p>
        </p:txBody>
      </p:sp>
      <p:sp>
        <p:nvSpPr>
          <p:cNvPr id="241" name="Google Shape;241;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7" name="Rectangle 6"/>
          <p:cNvSpPr/>
          <p:nvPr/>
        </p:nvSpPr>
        <p:spPr>
          <a:xfrm>
            <a:off x="536548" y="1200780"/>
            <a:ext cx="8020235" cy="759182"/>
          </a:xfrm>
          <a:prstGeom prst="rect">
            <a:avLst/>
          </a:prstGeom>
        </p:spPr>
        <p:txBody>
          <a:bodyPr wrap="square">
            <a:spAutoFit/>
          </a:bodyPr>
          <a:lstStyle/>
          <a:p>
            <a:pPr algn="just">
              <a:lnSpc>
                <a:spcPts val="2600"/>
              </a:lnSpc>
              <a:spcBef>
                <a:spcPts val="200"/>
              </a:spcBef>
              <a:spcAft>
                <a:spcPts val="200"/>
              </a:spcAft>
            </a:pPr>
            <a:r>
              <a:rPr lang="en" sz="2400" i="1" dirty="0">
                <a:solidFill>
                  <a:srgbClr val="FF0000"/>
                </a:solidFill>
                <a:latin typeface="Times New Roman" panose="02020603050405020304" pitchFamily="18" charset="0"/>
                <a:cs typeface="Times New Roman" panose="02020603050405020304" pitchFamily="18" charset="0"/>
              </a:rPr>
              <a:t>Em hãy cho biết tên nguyên sinh vật trong Hình 17.3, 17.4, 17.5 tương ứng với từng ích lợi, tác hại  </a:t>
            </a:r>
            <a:r>
              <a:rPr lang="en-US" sz="2400" i="1" dirty="0">
                <a:solidFill>
                  <a:srgbClr val="FF0000"/>
                </a:solidFill>
                <a:latin typeface="Times New Roman" panose="02020603050405020304" pitchFamily="18" charset="0"/>
                <a:cs typeface="Times New Roman" panose="02020603050405020304" pitchFamily="18" charset="0"/>
              </a:rPr>
              <a:t>t</a:t>
            </a:r>
            <a:r>
              <a:rPr lang="en" sz="2400" i="1" dirty="0">
                <a:solidFill>
                  <a:srgbClr val="FF0000"/>
                </a:solidFill>
                <a:latin typeface="Times New Roman" panose="02020603050405020304" pitchFamily="18" charset="0"/>
                <a:cs typeface="Times New Roman" panose="02020603050405020304" pitchFamily="18" charset="0"/>
              </a:rPr>
              <a:t>rong Bảng 17.1</a:t>
            </a:r>
            <a:endParaRPr lang="en-US" sz="2400" i="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58917305"/>
              </p:ext>
            </p:extLst>
          </p:nvPr>
        </p:nvGraphicFramePr>
        <p:xfrm>
          <a:off x="256939" y="2176844"/>
          <a:ext cx="8501653" cy="1607250"/>
        </p:xfrm>
        <a:graphic>
          <a:graphicData uri="http://schemas.openxmlformats.org/drawingml/2006/table">
            <a:tbl>
              <a:tblPr firstRow="1" firstCol="1" bandRow="1">
                <a:tableStyleId>{B46BF66B-BF0D-49A5-ABA2-E6C1EFEF6E1B}</a:tableStyleId>
              </a:tblPr>
              <a:tblGrid>
                <a:gridCol w="4647570">
                  <a:extLst>
                    <a:ext uri="{9D8B030D-6E8A-4147-A177-3AD203B41FA5}">
                      <a16:colId xmlns:a16="http://schemas.microsoft.com/office/drawing/2014/main" val="20000"/>
                    </a:ext>
                  </a:extLst>
                </a:gridCol>
                <a:gridCol w="3854083">
                  <a:extLst>
                    <a:ext uri="{9D8B030D-6E8A-4147-A177-3AD203B41FA5}">
                      <a16:colId xmlns:a16="http://schemas.microsoft.com/office/drawing/2014/main" val="20001"/>
                    </a:ext>
                  </a:extLst>
                </a:gridCol>
              </a:tblGrid>
              <a:tr h="303129">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latin typeface="Times New Roman" panose="02020603050405020304" pitchFamily="18" charset="0"/>
                          <a:cs typeface="Times New Roman" panose="02020603050405020304" pitchFamily="18" charset="0"/>
                        </a:rPr>
                        <a:t>Ích lợi/tác hại của nguyên sinh vật</a:t>
                      </a:r>
                      <a:endPar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solidFill>
                      <a:schemeClr val="accent2"/>
                    </a:solidFill>
                  </a:tcPr>
                </a:tc>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latin typeface="Times New Roman" panose="02020603050405020304" pitchFamily="18" charset="0"/>
                          <a:cs typeface="Times New Roman" panose="02020603050405020304" pitchFamily="18" charset="0"/>
                        </a:rPr>
                        <a:t>Tên nguyên sinh vật</a:t>
                      </a:r>
                      <a:endParaRPr lang="en-US"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solidFill>
                      <a:schemeClr val="accent2"/>
                    </a:solidFill>
                  </a:tcPr>
                </a:tc>
                <a:extLst>
                  <a:ext uri="{0D108BD9-81ED-4DB2-BD59-A6C34878D82A}">
                    <a16:rowId xmlns:a16="http://schemas.microsoft.com/office/drawing/2014/main" val="10000"/>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latin typeface="Times New Roman" panose="02020603050405020304" pitchFamily="18" charset="0"/>
                          <a:cs typeface="Times New Roman" panose="02020603050405020304" pitchFamily="18" charset="0"/>
                        </a:rPr>
                        <a:t>Làm thức ăn cho động 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1"/>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latin typeface="Times New Roman" panose="02020603050405020304" pitchFamily="18" charset="0"/>
                          <a:cs typeface="Times New Roman" panose="02020603050405020304" pitchFamily="18" charset="0"/>
                        </a:rPr>
                        <a:t>Gây bệnh cho động vật và con người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2"/>
                  </a:ext>
                </a:extLst>
              </a:tr>
            </a:tbl>
          </a:graphicData>
        </a:graphic>
      </p:graphicFrame>
      <p:sp>
        <p:nvSpPr>
          <p:cNvPr id="6" name="Google Shape;237;p20"/>
          <p:cNvSpPr txBox="1">
            <a:spLocks/>
          </p:cNvSpPr>
          <p:nvPr/>
        </p:nvSpPr>
        <p:spPr>
          <a:xfrm>
            <a:off x="5010650" y="2742200"/>
            <a:ext cx="3546134" cy="5804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giày, trùng roi, tảo</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Google Shape;237;p20"/>
          <p:cNvSpPr txBox="1">
            <a:spLocks/>
          </p:cNvSpPr>
          <p:nvPr/>
        </p:nvSpPr>
        <p:spPr>
          <a:xfrm>
            <a:off x="5010650" y="3410496"/>
            <a:ext cx="3546134" cy="46147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sốt rét, trùng kiết lị.</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Rectangle 2"/>
          <p:cNvSpPr/>
          <p:nvPr/>
        </p:nvSpPr>
        <p:spPr>
          <a:xfrm>
            <a:off x="1921770" y="486649"/>
            <a:ext cx="5868786" cy="523220"/>
          </a:xfrm>
          <a:prstGeom prst="rect">
            <a:avLst/>
          </a:prstGeom>
        </p:spPr>
        <p:txBody>
          <a:bodyPr wrap="none">
            <a:spAutoFit/>
          </a:bodyPr>
          <a:lstStyle/>
          <a:p>
            <a:r>
              <a:rPr lang="en" sz="2800" b="1" dirty="0">
                <a:solidFill>
                  <a:schemeClr val="bg1"/>
                </a:solidFill>
                <a:latin typeface="Times New Roman" panose="02020603050405020304" pitchFamily="18" charset="0"/>
                <a:cs typeface="Times New Roman" panose="02020603050405020304" pitchFamily="18" charset="0"/>
              </a:rPr>
              <a:t>TỔNG KẾT KIẾN THỨC BÀI HỌC</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09576" y="1327023"/>
            <a:ext cx="7746796" cy="3618052"/>
          </a:xfrm>
          <a:prstGeom prst="rect">
            <a:avLst/>
          </a:prstGeom>
        </p:spPr>
      </p:pic>
    </p:spTree>
    <p:extLst>
      <p:ext uri="{BB962C8B-B14F-4D97-AF65-F5344CB8AC3E}">
        <p14:creationId xmlns:p14="http://schemas.microsoft.com/office/powerpoint/2010/main" val="3091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254466" y="1307365"/>
            <a:ext cx="7065818" cy="76488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400" b="1" dirty="0">
                <a:solidFill>
                  <a:srgbClr val="FF0000"/>
                </a:solidFill>
                <a:latin typeface="Times New Roman" panose="02020603050405020304" pitchFamily="18" charset="0"/>
                <a:cs typeface="Times New Roman" panose="02020603050405020304" pitchFamily="18" charset="0"/>
              </a:rPr>
              <a:t>Em hãy nêu một số biện pháp vệ sinh ăn uống </a:t>
            </a:r>
            <a:br>
              <a:rPr lang="en" sz="2400" b="1" dirty="0">
                <a:solidFill>
                  <a:srgbClr val="FF0000"/>
                </a:solidFill>
                <a:latin typeface="Times New Roman" panose="02020603050405020304" pitchFamily="18" charset="0"/>
                <a:cs typeface="Times New Roman" panose="02020603050405020304" pitchFamily="18" charset="0"/>
              </a:rPr>
            </a:br>
            <a:r>
              <a:rPr lang="en" sz="2400" b="1" dirty="0">
                <a:solidFill>
                  <a:srgbClr val="FF0000"/>
                </a:solidFill>
                <a:latin typeface="Times New Roman" panose="02020603050405020304" pitchFamily="18" charset="0"/>
                <a:cs typeface="Times New Roman" panose="02020603050405020304" pitchFamily="18" charset="0"/>
              </a:rPr>
              <a:t>để phòng trừ các bệnh do nguyên sinh vật gây nên?</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312" name="Google Shape;312;p28"/>
          <p:cNvSpPr txBox="1">
            <a:spLocks noGrp="1"/>
          </p:cNvSpPr>
          <p:nvPr>
            <p:ph type="sldNum" sz="quarter"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
        <p:nvSpPr>
          <p:cNvPr id="309" name="Google Shape;309;p28"/>
          <p:cNvSpPr/>
          <p:nvPr/>
        </p:nvSpPr>
        <p:spPr>
          <a:xfrm>
            <a:off x="1254466" y="2468470"/>
            <a:ext cx="3574473" cy="1852200"/>
          </a:xfrm>
          <a:prstGeom prst="homePlate">
            <a:avLst>
              <a:gd name="adj" fmla="val 30129"/>
            </a:avLst>
          </a:prstGeom>
          <a:solidFill>
            <a:schemeClr val="accent1">
              <a:lumMod val="75000"/>
            </a:schemeClr>
          </a:solidFill>
          <a:ln>
            <a:noFill/>
          </a:ln>
        </p:spPr>
        <p:txBody>
          <a:bodyPr spcFirstLastPara="1" wrap="square" lIns="91425" tIns="91425" rIns="91425" bIns="91425" anchor="ctr" anchorCtr="0">
            <a:noAutofit/>
          </a:bodyPr>
          <a:lstStyle/>
          <a:p>
            <a:pPr algn="just"/>
            <a:r>
              <a:rPr lang="vi-VN" sz="2400" dirty="0">
                <a:solidFill>
                  <a:srgbClr val="FFFF00"/>
                </a:solidFill>
                <a:latin typeface="Times New Roman" panose="02020603050405020304" pitchFamily="18" charset="0"/>
                <a:cs typeface="Times New Roman" panose="02020603050405020304" pitchFamily="18" charset="0"/>
              </a:rPr>
              <a:t>Luôn ăn chín, uống sôi để hạn chế nguy cơ lây truyền bệnh qua thực phẩm.</a:t>
            </a:r>
          </a:p>
        </p:txBody>
      </p:sp>
      <p:sp>
        <p:nvSpPr>
          <p:cNvPr id="310" name="Google Shape;310;p28"/>
          <p:cNvSpPr/>
          <p:nvPr/>
        </p:nvSpPr>
        <p:spPr>
          <a:xfrm>
            <a:off x="4331182" y="2468470"/>
            <a:ext cx="4733795" cy="18522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lvl="0" algn="just"/>
            <a:r>
              <a:rPr lang="vi-VN" sz="2400" dirty="0">
                <a:solidFill>
                  <a:srgbClr val="FFFF00"/>
                </a:solidFill>
                <a:latin typeface="Times New Roman" panose="02020603050405020304" pitchFamily="18" charset="0"/>
                <a:cs typeface="Times New Roman" panose="02020603050405020304" pitchFamily="18" charset="0"/>
              </a:rPr>
              <a:t>Không sử dụng đũa, thìa cá nhân để lấy các món ăn dùng chung nhằm hạn chế nguy cơ lây nhiễm virus, vi khuẩn qua đường ăn uống</a:t>
            </a:r>
            <a:endParaRPr sz="2400" dirty="0">
              <a:solidFill>
                <a:srgbClr val="FFFF00"/>
              </a:solidFill>
              <a:latin typeface="Times New Roman" panose="02020603050405020304" pitchFamily="18" charset="0"/>
              <a:ea typeface="Roboto Condensed"/>
              <a:cs typeface="Times New Roman" panose="02020603050405020304" pitchFamily="18" charset="0"/>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down)">
                                      <p:cBhvr>
                                        <p:cTn id="12" dur="500"/>
                                        <p:tgtEl>
                                          <p:spTgt spid="30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wipe(down)">
                                      <p:cBhvr>
                                        <p:cTn id="1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animBg="1"/>
      <p:bldP spid="3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Title 1"/>
          <p:cNvSpPr txBox="1">
            <a:spLocks/>
          </p:cNvSpPr>
          <p:nvPr/>
        </p:nvSpPr>
        <p:spPr>
          <a:xfrm>
            <a:off x="587203" y="409520"/>
            <a:ext cx="8518281" cy="70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i="1" dirty="0">
                <a:solidFill>
                  <a:schemeClr val="bg1"/>
                </a:solidFill>
                <a:latin typeface="Times New Roman" panose="02020603050405020304" pitchFamily="18" charset="0"/>
                <a:cs typeface="Times New Roman" panose="02020603050405020304" pitchFamily="18" charset="0"/>
              </a:rPr>
              <a:t>Em hãy thiết kế một bản tuyên truyền về bệnh và cách phòng bệnh sốt rét </a:t>
            </a:r>
          </a:p>
        </p:txBody>
      </p:sp>
      <p:sp>
        <p:nvSpPr>
          <p:cNvPr id="4" name="Rectangle 3"/>
          <p:cNvSpPr/>
          <p:nvPr/>
        </p:nvSpPr>
        <p:spPr>
          <a:xfrm>
            <a:off x="200410" y="1254892"/>
            <a:ext cx="3632756" cy="2246769"/>
          </a:xfrm>
          <a:prstGeom prst="rect">
            <a:avLst/>
          </a:prstGeom>
        </p:spPr>
        <p:txBody>
          <a:bodyPr wrap="square">
            <a:spAutoFit/>
          </a:bodyPr>
          <a:lstStyle/>
          <a:p>
            <a:pPr fontAlgn="base"/>
            <a:r>
              <a:rPr lang="vi-VN" sz="2000" b="1" dirty="0">
                <a:solidFill>
                  <a:srgbClr val="333333"/>
                </a:solidFill>
                <a:latin typeface="Times New Roman" panose="02020603050405020304" pitchFamily="18" charset="0"/>
                <a:cs typeface="Times New Roman" panose="02020603050405020304" pitchFamily="18" charset="0"/>
              </a:rPr>
              <a:t>Biểu hiện của bệnh sốt rét</a:t>
            </a:r>
            <a:endParaRPr lang="vi-VN" sz="2000" dirty="0">
              <a:solidFill>
                <a:srgbClr val="333333"/>
              </a:solidFill>
              <a:latin typeface="Times New Roman" panose="02020603050405020304" pitchFamily="18" charset="0"/>
              <a:cs typeface="Times New Roman" panose="02020603050405020304" pitchFamily="18" charset="0"/>
            </a:endParaRPr>
          </a:p>
          <a:p>
            <a:pPr algn="just" fontAlgn="base"/>
            <a:r>
              <a:rPr lang="en-US" sz="2000" dirty="0">
                <a:solidFill>
                  <a:srgbClr val="FFFF00"/>
                </a:solidFill>
                <a:latin typeface="Times New Roman" panose="02020603050405020304" pitchFamily="18" charset="0"/>
                <a:cs typeface="Times New Roman" panose="02020603050405020304" pitchFamily="18" charset="0"/>
              </a:rPr>
              <a:t>B</a:t>
            </a:r>
            <a:r>
              <a:rPr lang="vi-VN" sz="2000" dirty="0">
                <a:solidFill>
                  <a:srgbClr val="FFFF00"/>
                </a:solidFill>
                <a:latin typeface="Times New Roman" panose="02020603050405020304" pitchFamily="18" charset="0"/>
                <a:cs typeface="Times New Roman" panose="02020603050405020304" pitchFamily="18" charset="0"/>
              </a:rPr>
              <a:t>ao gồm các cơn sốt điển hình trải qua 3 giai đoạn: Rét run, sốt cao, vã mồ hôi. Ngoài ra, có thể có các triệu chứng đi kèm khác như là: Nhức đầu, mệt mỏi, buồn nôn, đau cơ, rối loạn tiêu</a:t>
            </a:r>
            <a:r>
              <a:rPr lang="en-US" sz="2000" dirty="0">
                <a:solidFill>
                  <a:srgbClr val="FFFF00"/>
                </a:solidFill>
                <a:latin typeface="Times New Roman" panose="02020603050405020304" pitchFamily="18" charset="0"/>
                <a:cs typeface="Times New Roman" panose="02020603050405020304" pitchFamily="18" charset="0"/>
              </a:rPr>
              <a:t> hóa. </a:t>
            </a:r>
          </a:p>
        </p:txBody>
      </p:sp>
      <p:sp>
        <p:nvSpPr>
          <p:cNvPr id="5" name="Rectangle 4"/>
          <p:cNvSpPr/>
          <p:nvPr/>
        </p:nvSpPr>
        <p:spPr>
          <a:xfrm>
            <a:off x="3901210" y="1206837"/>
            <a:ext cx="3559116" cy="3785652"/>
          </a:xfrm>
          <a:prstGeom prst="rect">
            <a:avLst/>
          </a:prstGeom>
        </p:spPr>
        <p:txBody>
          <a:bodyPr wrap="square">
            <a:spAutoFit/>
          </a:bodyPr>
          <a:lstStyle/>
          <a:p>
            <a:pPr algn="ctr" fontAlgn="base"/>
            <a:r>
              <a:rPr lang="vi-VN" sz="2000" b="1" dirty="0">
                <a:solidFill>
                  <a:srgbClr val="333333"/>
                </a:solidFill>
                <a:latin typeface="Times New Roman" panose="02020603050405020304" pitchFamily="18" charset="0"/>
                <a:cs typeface="Times New Roman" panose="02020603050405020304" pitchFamily="18" charset="0"/>
              </a:rPr>
              <a:t>Biện pháp phòng ngừa</a:t>
            </a:r>
            <a:endParaRPr lang="vi-VN" sz="2000" dirty="0">
              <a:solidFill>
                <a:srgbClr val="333333"/>
              </a:solidFill>
              <a:latin typeface="Times New Roman" panose="02020603050405020304" pitchFamily="18" charset="0"/>
              <a:cs typeface="Times New Roman" panose="02020603050405020304" pitchFamily="18" charset="0"/>
            </a:endParaRPr>
          </a:p>
          <a:p>
            <a:pPr marL="285750" indent="-285750" algn="just" fontAlgn="base">
              <a:buFont typeface="Wingdings" panose="05000000000000000000" pitchFamily="2" charset="2"/>
              <a:buChar char="§"/>
            </a:pPr>
            <a:r>
              <a:rPr lang="vi-VN" sz="2000" dirty="0">
                <a:solidFill>
                  <a:srgbClr val="FFFF00"/>
                </a:solidFill>
                <a:latin typeface="Times New Roman" panose="02020603050405020304" pitchFamily="18" charset="0"/>
                <a:cs typeface="Times New Roman" panose="02020603050405020304" pitchFamily="18" charset="0"/>
              </a:rPr>
              <a:t>Thường xuyên ngủ m</a:t>
            </a:r>
            <a:r>
              <a:rPr lang="en-US" sz="2000" dirty="0">
                <a:solidFill>
                  <a:srgbClr val="FFFF00"/>
                </a:solidFill>
                <a:latin typeface="Times New Roman" panose="02020603050405020304" pitchFamily="18" charset="0"/>
                <a:cs typeface="Times New Roman" panose="02020603050405020304" pitchFamily="18" charset="0"/>
              </a:rPr>
              <a:t>àn</a:t>
            </a:r>
            <a:r>
              <a:rPr lang="vi-VN" sz="2000" dirty="0">
                <a:solidFill>
                  <a:srgbClr val="FFFF00"/>
                </a:solidFill>
                <a:latin typeface="Times New Roman" panose="02020603050405020304" pitchFamily="18" charset="0"/>
                <a:cs typeface="Times New Roman" panose="02020603050405020304" pitchFamily="18" charset="0"/>
              </a:rPr>
              <a:t>, ngay cả ban ngày</a:t>
            </a:r>
            <a:r>
              <a:rPr lang="en-US" sz="2000" dirty="0">
                <a:solidFill>
                  <a:srgbClr val="FFFF00"/>
                </a:solidFill>
                <a:latin typeface="Times New Roman" panose="02020603050405020304" pitchFamily="18" charset="0"/>
                <a:cs typeface="Times New Roman" panose="02020603050405020304" pitchFamily="18" charset="0"/>
              </a:rPr>
              <a:t>. </a:t>
            </a:r>
            <a:r>
              <a:rPr lang="vi-VN" sz="2000" dirty="0">
                <a:solidFill>
                  <a:srgbClr val="FFFF00"/>
                </a:solidFill>
                <a:latin typeface="Times New Roman" panose="02020603050405020304" pitchFamily="18" charset="0"/>
                <a:cs typeface="Times New Roman" panose="02020603050405020304" pitchFamily="18" charset="0"/>
              </a:rPr>
              <a:t>Buổi tối khi làm việc phải mặc quần áo dài tay để phòng muỗi đốt</a:t>
            </a:r>
            <a:r>
              <a:rPr lang="en-US" sz="2000" dirty="0">
                <a:solidFill>
                  <a:srgbClr val="FFFF00"/>
                </a:solidFill>
                <a:latin typeface="Times New Roman" panose="02020603050405020304" pitchFamily="18" charset="0"/>
                <a:cs typeface="Times New Roman" panose="02020603050405020304" pitchFamily="18" charset="0"/>
              </a:rPr>
              <a:t>.</a:t>
            </a:r>
          </a:p>
          <a:p>
            <a:pPr marL="285750" indent="-285750" algn="just" fontAlgn="base">
              <a:buFont typeface="Wingdings" panose="05000000000000000000" pitchFamily="2" charset="2"/>
              <a:buChar char="§"/>
            </a:pPr>
            <a:r>
              <a:rPr lang="en-US" sz="2000" dirty="0">
                <a:solidFill>
                  <a:srgbClr val="FFFF00"/>
                </a:solidFill>
                <a:latin typeface="Times New Roman" panose="02020603050405020304" pitchFamily="18" charset="0"/>
                <a:cs typeface="Times New Roman" panose="02020603050405020304" pitchFamily="18" charset="0"/>
              </a:rPr>
              <a:t>S</a:t>
            </a:r>
            <a:r>
              <a:rPr lang="vi-VN" sz="2000" dirty="0">
                <a:solidFill>
                  <a:srgbClr val="FFFF00"/>
                </a:solidFill>
                <a:latin typeface="Times New Roman" panose="02020603050405020304" pitchFamily="18" charset="0"/>
                <a:cs typeface="Times New Roman" panose="02020603050405020304" pitchFamily="18" charset="0"/>
              </a:rPr>
              <a:t>ử dụng nhang xua muỗi, dùng vợt bắt muỗi, thoa kem chống muỗi….</a:t>
            </a:r>
          </a:p>
          <a:p>
            <a:pPr marL="285750" indent="-285750" algn="just" fontAlgn="base">
              <a:buFont typeface="Wingdings" panose="05000000000000000000" pitchFamily="2" charset="2"/>
              <a:buChar char="§"/>
            </a:pPr>
            <a:r>
              <a:rPr lang="vi-VN" sz="2000" dirty="0">
                <a:solidFill>
                  <a:srgbClr val="FFFF00"/>
                </a:solidFill>
                <a:latin typeface="Times New Roman" panose="02020603050405020304" pitchFamily="18" charset="0"/>
                <a:cs typeface="Times New Roman" panose="02020603050405020304" pitchFamily="18" charset="0"/>
              </a:rPr>
              <a:t>Cần vệ sinh môi trường xung quanh nơi ở, phát quang bụi rậm, sắp xếp vật dụng trong nhà cho ngăn nắp</a:t>
            </a:r>
            <a:r>
              <a:rPr lang="en-US" sz="2000" dirty="0">
                <a:solidFill>
                  <a:srgbClr val="FFFF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stretch>
            <a:fillRect/>
          </a:stretch>
        </p:blipFill>
        <p:spPr>
          <a:xfrm>
            <a:off x="7528371" y="1746939"/>
            <a:ext cx="1577113" cy="3215917"/>
          </a:xfrm>
          <a:prstGeom prst="rect">
            <a:avLst/>
          </a:prstGeom>
        </p:spPr>
      </p:pic>
      <p:pic>
        <p:nvPicPr>
          <p:cNvPr id="7" name="Picture 6"/>
          <p:cNvPicPr>
            <a:picLocks noChangeAspect="1"/>
          </p:cNvPicPr>
          <p:nvPr/>
        </p:nvPicPr>
        <p:blipFill>
          <a:blip r:embed="rId3"/>
          <a:stretch>
            <a:fillRect/>
          </a:stretch>
        </p:blipFill>
        <p:spPr>
          <a:xfrm>
            <a:off x="200410" y="3640734"/>
            <a:ext cx="3632756" cy="1502766"/>
          </a:xfrm>
          <a:prstGeom prst="rect">
            <a:avLst/>
          </a:prstGeom>
        </p:spPr>
      </p:pic>
    </p:spTree>
    <p:extLst>
      <p:ext uri="{BB962C8B-B14F-4D97-AF65-F5344CB8AC3E}">
        <p14:creationId xmlns:p14="http://schemas.microsoft.com/office/powerpoint/2010/main" val="1195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9174" y="402655"/>
            <a:ext cx="4353037" cy="725070"/>
          </a:xfrm>
        </p:spPr>
        <p:txBody>
          <a:bodyPr/>
          <a:lstStyle/>
          <a:p>
            <a:r>
              <a:rPr lang="en-US" sz="4000" dirty="0">
                <a:latin typeface="Times New Roman" panose="02020603050405020304" pitchFamily="18" charset="0"/>
                <a:cs typeface="Times New Roman" panose="02020603050405020304" pitchFamily="18" charset="0"/>
              </a:rPr>
              <a:t>Hướng dẫn về nhà</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cxnSp>
        <p:nvCxnSpPr>
          <p:cNvPr id="7" name="Google Shape;623;p58"/>
          <p:cNvCxnSpPr/>
          <p:nvPr/>
        </p:nvCxnSpPr>
        <p:spPr>
          <a:xfrm>
            <a:off x="1550145" y="3240449"/>
            <a:ext cx="5808688" cy="0"/>
          </a:xfrm>
          <a:prstGeom prst="straightConnector1">
            <a:avLst/>
          </a:prstGeom>
          <a:noFill/>
          <a:ln w="9525" cap="flat" cmpd="sng">
            <a:solidFill>
              <a:schemeClr val="tx1"/>
            </a:solidFill>
            <a:prstDash val="dash"/>
            <a:round/>
            <a:headEnd type="none" w="med" len="med"/>
            <a:tailEnd type="none" w="med" len="med"/>
          </a:ln>
        </p:spPr>
      </p:cxnSp>
      <p:sp>
        <p:nvSpPr>
          <p:cNvPr id="8" name="Google Shape;624;p58"/>
          <p:cNvSpPr/>
          <p:nvPr/>
        </p:nvSpPr>
        <p:spPr>
          <a:xfrm>
            <a:off x="2235190" y="2854744"/>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5;p58"/>
          <p:cNvSpPr/>
          <p:nvPr/>
        </p:nvSpPr>
        <p:spPr>
          <a:xfrm>
            <a:off x="3091453"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0" name="Google Shape;626;p58"/>
          <p:cNvSpPr/>
          <p:nvPr/>
        </p:nvSpPr>
        <p:spPr>
          <a:xfrm>
            <a:off x="3533675"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7;p58"/>
          <p:cNvSpPr/>
          <p:nvPr/>
        </p:nvSpPr>
        <p:spPr>
          <a:xfrm>
            <a:off x="3983285"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8;p58"/>
          <p:cNvSpPr/>
          <p:nvPr/>
        </p:nvSpPr>
        <p:spPr>
          <a:xfrm>
            <a:off x="4454489"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29;p58"/>
          <p:cNvSpPr/>
          <p:nvPr/>
        </p:nvSpPr>
        <p:spPr>
          <a:xfrm>
            <a:off x="4925693" y="2854745"/>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0;p58"/>
          <p:cNvSpPr/>
          <p:nvPr/>
        </p:nvSpPr>
        <p:spPr>
          <a:xfrm>
            <a:off x="5781956"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5" name="Google Shape;631;p58"/>
          <p:cNvSpPr/>
          <p:nvPr/>
        </p:nvSpPr>
        <p:spPr>
          <a:xfrm>
            <a:off x="6253160"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2;p58"/>
          <p:cNvSpPr/>
          <p:nvPr/>
        </p:nvSpPr>
        <p:spPr>
          <a:xfrm>
            <a:off x="6724364"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7" name="Google Shape;637;p58"/>
          <p:cNvSpPr txBox="1"/>
          <p:nvPr/>
        </p:nvSpPr>
        <p:spPr>
          <a:xfrm rot="684">
            <a:off x="1068006" y="1810155"/>
            <a:ext cx="2739334" cy="76158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1"/>
                </a:solidFill>
                <a:latin typeface="Times New Roman" panose="02020603050405020304" pitchFamily="18" charset="0"/>
                <a:ea typeface="Muli"/>
                <a:cs typeface="Times New Roman" panose="02020603050405020304" pitchFamily="18" charset="0"/>
                <a:sym typeface="Muli"/>
              </a:rPr>
              <a:t>Trả lời các câu hỏi</a:t>
            </a:r>
          </a:p>
          <a:p>
            <a:pPr marL="0" lvl="0" indent="0" algn="ctr" rtl="0">
              <a:spcBef>
                <a:spcPts val="0"/>
              </a:spcBef>
              <a:spcAft>
                <a:spcPts val="0"/>
              </a:spcAft>
              <a:buNone/>
            </a:pPr>
            <a:r>
              <a:rPr lang="en-US" sz="2000" b="1" dirty="0">
                <a:solidFill>
                  <a:schemeClr val="bg1"/>
                </a:solidFill>
                <a:latin typeface="Times New Roman" panose="02020603050405020304" pitchFamily="18" charset="0"/>
                <a:ea typeface="Muli"/>
                <a:cs typeface="Times New Roman" panose="02020603050405020304" pitchFamily="18" charset="0"/>
                <a:sym typeface="Muli"/>
              </a:rPr>
              <a:t>trong Sách bài tập</a:t>
            </a:r>
            <a:endParaRPr lang="en" sz="2000" b="1" dirty="0">
              <a:solidFill>
                <a:schemeClr val="bg1"/>
              </a:solidFill>
              <a:latin typeface="Times New Roman" panose="02020603050405020304" pitchFamily="18" charset="0"/>
              <a:ea typeface="Muli"/>
              <a:cs typeface="Times New Roman" panose="02020603050405020304" pitchFamily="18" charset="0"/>
              <a:sym typeface="Muli"/>
            </a:endParaRPr>
          </a:p>
        </p:txBody>
      </p:sp>
      <p:sp>
        <p:nvSpPr>
          <p:cNvPr id="18" name="Google Shape;638;p58"/>
          <p:cNvSpPr txBox="1"/>
          <p:nvPr/>
        </p:nvSpPr>
        <p:spPr>
          <a:xfrm rot="1297">
            <a:off x="4925829" y="1750510"/>
            <a:ext cx="2896486"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bg1"/>
                </a:solidFill>
                <a:latin typeface="Times New Roman" panose="02020603050405020304" pitchFamily="18" charset="0"/>
                <a:ea typeface="Muli"/>
                <a:cs typeface="Times New Roman" panose="02020603050405020304" pitchFamily="18" charset="0"/>
                <a:sym typeface="Muli"/>
              </a:rPr>
              <a:t>Đọc trước Bài 18 – </a:t>
            </a:r>
          </a:p>
          <a:p>
            <a:pPr marL="0" lvl="0" indent="0" algn="ctr" rtl="0">
              <a:spcBef>
                <a:spcPts val="0"/>
              </a:spcBef>
              <a:spcAft>
                <a:spcPts val="0"/>
              </a:spcAft>
              <a:buNone/>
            </a:pPr>
            <a:r>
              <a:rPr lang="en" sz="2000" b="1" dirty="0">
                <a:solidFill>
                  <a:schemeClr val="bg1"/>
                </a:solidFill>
                <a:latin typeface="Times New Roman" panose="02020603050405020304" pitchFamily="18" charset="0"/>
                <a:ea typeface="Muli"/>
                <a:cs typeface="Times New Roman" panose="02020603050405020304" pitchFamily="18" charset="0"/>
                <a:sym typeface="Muli"/>
              </a:rPr>
              <a:t>Đa dạng nấm</a:t>
            </a:r>
          </a:p>
        </p:txBody>
      </p:sp>
    </p:spTree>
    <p:extLst>
      <p:ext uri="{BB962C8B-B14F-4D97-AF65-F5344CB8AC3E}">
        <p14:creationId xmlns:p14="http://schemas.microsoft.com/office/powerpoint/2010/main" val="24472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ock-photo--colorful-tulips-with-blank-note-isolated-on-white-background-50469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2286001" y="4868466"/>
            <a:ext cx="4664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p>
        </p:txBody>
      </p:sp>
      <p:sp>
        <p:nvSpPr>
          <p:cNvPr id="34821" name="Text Box 6"/>
          <p:cNvSpPr txBox="1">
            <a:spLocks noChangeArrowheads="1"/>
          </p:cNvSpPr>
          <p:nvPr/>
        </p:nvSpPr>
        <p:spPr bwMode="auto">
          <a:xfrm>
            <a:off x="3048000" y="1322917"/>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solidFill>
                  <a:srgbClr val="A50021"/>
                </a:solidFill>
              </a:rPr>
              <a:t>BÀI HỌC KẾT THÚC</a:t>
            </a:r>
          </a:p>
        </p:txBody>
      </p:sp>
      <p:sp>
        <p:nvSpPr>
          <p:cNvPr id="34822" name="Text Box 7"/>
          <p:cNvSpPr txBox="1">
            <a:spLocks noChangeArrowheads="1"/>
          </p:cNvSpPr>
          <p:nvPr/>
        </p:nvSpPr>
        <p:spPr bwMode="auto">
          <a:xfrm>
            <a:off x="2689728" y="2141846"/>
            <a:ext cx="53126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9900CC"/>
                </a:solidFill>
              </a:rPr>
              <a:t>- CHÚC CÁC EM HỌC TỐT</a:t>
            </a:r>
          </a:p>
        </p:txBody>
      </p:sp>
    </p:spTree>
    <p:extLst>
      <p:ext uri="{BB962C8B-B14F-4D97-AF65-F5344CB8AC3E}">
        <p14:creationId xmlns:p14="http://schemas.microsoft.com/office/powerpoint/2010/main" val="2853001112"/>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1217633"/>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Tiết 24- 25. BÀI 17:</a:t>
            </a:r>
            <a:br>
              <a:rPr lang="en" sz="4000" dirty="0">
                <a:latin typeface="Times New Roman" panose="02020603050405020304" pitchFamily="18" charset="0"/>
                <a:cs typeface="Times New Roman" panose="02020603050405020304" pitchFamily="18" charset="0"/>
              </a:rPr>
            </a:br>
            <a:r>
              <a:rPr lang="en" sz="4000" dirty="0">
                <a:latin typeface="Times New Roman" panose="02020603050405020304" pitchFamily="18" charset="0"/>
                <a:cs typeface="Times New Roman" panose="02020603050405020304" pitchFamily="18" charset="0"/>
              </a:rPr>
              <a:t> ĐA DẠNG NGUYÊN SINH VẬT</a:t>
            </a:r>
            <a:endParaRPr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2328530" y="684160"/>
            <a:ext cx="4944140" cy="461665"/>
          </a:xfrm>
          <a:prstGeom prst="rect">
            <a:avLst/>
          </a:prstGeom>
        </p:spPr>
        <p:txBody>
          <a:bodyPr wrap="square">
            <a:spAutoFit/>
          </a:bodyPr>
          <a:lstStyle/>
          <a:p>
            <a:pPr algn="ctr"/>
            <a:r>
              <a:rPr lang="en" sz="2400" b="1" dirty="0">
                <a:solidFill>
                  <a:srgbClr val="FF0000"/>
                </a:solidFill>
                <a:latin typeface="Times New Roman" panose="02020603050405020304" pitchFamily="18" charset="0"/>
                <a:cs typeface="Times New Roman" panose="02020603050405020304" pitchFamily="18" charset="0"/>
              </a:rPr>
              <a:t>Quan sát hình 17.1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94810" y="1371788"/>
            <a:ext cx="5397631" cy="707886"/>
          </a:xfrm>
          <a:prstGeom prst="rect">
            <a:avLst/>
          </a:prstGeom>
        </p:spPr>
        <p:txBody>
          <a:bodyPr wrap="none">
            <a:spAutoFit/>
          </a:bodyPr>
          <a:lstStyle/>
          <a:p>
            <a:r>
              <a:rPr lang="en" sz="2000" dirty="0">
                <a:solidFill>
                  <a:srgbClr val="0000FF"/>
                </a:solidFill>
                <a:latin typeface="Times New Roman" panose="02020603050405020304" pitchFamily="18" charset="0"/>
                <a:cs typeface="Times New Roman" panose="02020603050405020304" pitchFamily="18" charset="0"/>
              </a:rPr>
              <a:t>Cho biết về số lượng và hình dạng của một số</a:t>
            </a:r>
          </a:p>
          <a:p>
            <a:r>
              <a:rPr lang="en" sz="2000" dirty="0">
                <a:solidFill>
                  <a:srgbClr val="0000FF"/>
                </a:solidFill>
                <a:latin typeface="Times New Roman" panose="02020603050405020304" pitchFamily="18" charset="0"/>
                <a:cs typeface="Times New Roman" panose="02020603050405020304" pitchFamily="18" charset="0"/>
              </a:rPr>
              <a:t> sinh vật được quan sát bằng kính hiển vi sinh học.</a:t>
            </a:r>
            <a:endParaRPr lang="en-US" sz="2000"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75335" y="2305638"/>
            <a:ext cx="7110374" cy="2617646"/>
          </a:xfrm>
          <a:prstGeom prst="rect">
            <a:avLst/>
          </a:prstGeom>
        </p:spPr>
      </p:pic>
    </p:spTree>
    <p:extLst>
      <p:ext uri="{BB962C8B-B14F-4D97-AF65-F5344CB8AC3E}">
        <p14:creationId xmlns:p14="http://schemas.microsoft.com/office/powerpoint/2010/main" val="3151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Rectangle 2"/>
          <p:cNvSpPr/>
          <p:nvPr/>
        </p:nvSpPr>
        <p:spPr>
          <a:xfrm>
            <a:off x="2203013" y="660505"/>
            <a:ext cx="5029200" cy="584775"/>
          </a:xfrm>
          <a:prstGeom prst="rect">
            <a:avLst/>
          </a:prstGeom>
        </p:spPr>
        <p:txBody>
          <a:bodyPr wrap="square">
            <a:spAutoFit/>
          </a:bodyPr>
          <a:lstStyle/>
          <a:p>
            <a:pPr algn="ctr"/>
            <a:r>
              <a:rPr lang="en" sz="3200" b="1" dirty="0">
                <a:solidFill>
                  <a:schemeClr val="bg1"/>
                </a:solidFill>
                <a:latin typeface="Times New Roman" panose="02020603050405020304" pitchFamily="18" charset="0"/>
                <a:cs typeface="Times New Roman" panose="02020603050405020304" pitchFamily="18" charset="0"/>
              </a:rPr>
              <a:t>NỘI DUNG BÀI HỌC</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255198" y="1808644"/>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Sự đa dạng của nguyên sinh vật</a:t>
            </a:r>
          </a:p>
        </p:txBody>
      </p:sp>
      <p:sp>
        <p:nvSpPr>
          <p:cNvPr id="5" name="Rounded Rectangle 4"/>
          <p:cNvSpPr/>
          <p:nvPr/>
        </p:nvSpPr>
        <p:spPr>
          <a:xfrm>
            <a:off x="4220422" y="1808645"/>
            <a:ext cx="3147941"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Vai trò và tác hại của nguyên sinh vật</a:t>
            </a:r>
          </a:p>
        </p:txBody>
      </p:sp>
      <p:sp>
        <p:nvSpPr>
          <p:cNvPr id="6" name="Rounded Rectangle 5"/>
          <p:cNvSpPr/>
          <p:nvPr/>
        </p:nvSpPr>
        <p:spPr>
          <a:xfrm>
            <a:off x="2094615" y="3435702"/>
            <a:ext cx="3375712" cy="121072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Nguyên sinh vật là thức ăn của nhiều động vật</a:t>
            </a:r>
          </a:p>
        </p:txBody>
      </p:sp>
      <p:sp>
        <p:nvSpPr>
          <p:cNvPr id="7" name="Rounded Rectangle 6"/>
          <p:cNvSpPr/>
          <p:nvPr/>
        </p:nvSpPr>
        <p:spPr>
          <a:xfrm>
            <a:off x="6012870" y="3435702"/>
            <a:ext cx="2882189" cy="1210726"/>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Một số nguyên sinh vật gây bệnh ở người</a:t>
            </a:r>
          </a:p>
        </p:txBody>
      </p:sp>
      <p:cxnSp>
        <p:nvCxnSpPr>
          <p:cNvPr id="9" name="Straight Arrow Connector 8"/>
          <p:cNvCxnSpPr>
            <a:cxnSpLocks/>
            <a:stCxn id="5" idx="2"/>
            <a:endCxn id="6" idx="0"/>
          </p:cNvCxnSpPr>
          <p:nvPr/>
        </p:nvCxnSpPr>
        <p:spPr>
          <a:xfrm flipH="1">
            <a:off x="3782471" y="2606002"/>
            <a:ext cx="201192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5" idx="2"/>
            <a:endCxn id="7" idx="0"/>
          </p:cNvCxnSpPr>
          <p:nvPr/>
        </p:nvCxnSpPr>
        <p:spPr>
          <a:xfrm>
            <a:off x="5794393" y="2606002"/>
            <a:ext cx="165957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937616"/>
            <a:ext cx="7846828"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I. SỰ ĐA DẠNG CỦA NGUYÊN SINH VẬT</a:t>
            </a:r>
            <a:endParaRPr sz="2800" dirty="0">
              <a:latin typeface="Times New Roman" panose="02020603050405020304" pitchFamily="18" charset="0"/>
              <a:cs typeface="Times New Roman" panose="02020603050405020304" pitchFamily="18" charset="0"/>
            </a:endParaRPr>
          </a:p>
        </p:txBody>
      </p:sp>
      <p:sp>
        <p:nvSpPr>
          <p:cNvPr id="191" name="Google Shape;191;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Rectangle 2"/>
          <p:cNvSpPr/>
          <p:nvPr/>
        </p:nvSpPr>
        <p:spPr>
          <a:xfrm>
            <a:off x="251305" y="1668917"/>
            <a:ext cx="8305479" cy="954107"/>
          </a:xfrm>
          <a:prstGeom prst="rect">
            <a:avLst/>
          </a:prstGeom>
        </p:spPr>
        <p:txBody>
          <a:bodyPr wrap="none">
            <a:spAutoFit/>
          </a:bodyPr>
          <a:lstStyle/>
          <a:p>
            <a:pPr marL="342900" indent="-34290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Nguyên sinh vật rất đa dạng với hơn 40 nghìn loài. </a:t>
            </a:r>
          </a:p>
          <a:p>
            <a:pPr marL="342900" indent="-34290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Chúng sống ở cả môi trường nước mặn và nước ngọt.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2870792" y="93375"/>
            <a:ext cx="4795284" cy="6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a:solidFill>
                  <a:srgbClr val="FF0000"/>
                </a:solidFill>
                <a:latin typeface="Times New Roman" panose="02020603050405020304" pitchFamily="18" charset="0"/>
                <a:cs typeface="Times New Roman" panose="02020603050405020304" pitchFamily="18" charset="0"/>
              </a:rPr>
              <a:t>Quan sát Hình 17.2</a:t>
            </a:r>
            <a:endParaRPr sz="2600" dirty="0">
              <a:solidFill>
                <a:srgbClr val="FF0000"/>
              </a:solidFill>
              <a:latin typeface="Times New Roman" panose="02020603050405020304" pitchFamily="18" charset="0"/>
              <a:cs typeface="Times New Roman" panose="02020603050405020304" pitchFamily="18" charset="0"/>
            </a:endParaRPr>
          </a:p>
        </p:txBody>
      </p:sp>
      <p:sp>
        <p:nvSpPr>
          <p:cNvPr id="203" name="Google Shape;203;p17"/>
          <p:cNvSpPr txBox="1">
            <a:spLocks noGrp="1"/>
          </p:cNvSpPr>
          <p:nvPr>
            <p:ph type="body" idx="1"/>
          </p:nvPr>
        </p:nvSpPr>
        <p:spPr>
          <a:xfrm>
            <a:off x="1167752" y="551871"/>
            <a:ext cx="7389032" cy="1082084"/>
          </a:xfrm>
          <a:prstGeom prst="rect">
            <a:avLst/>
          </a:prstGeom>
        </p:spPr>
        <p:txBody>
          <a:bodyPr spcFirstLastPara="1" wrap="square" lIns="91425" tIns="91425" rIns="91425" bIns="91425" anchor="t" anchorCtr="0">
            <a:noAutofit/>
          </a:bodyPr>
          <a:lstStyle/>
          <a:p>
            <a:pPr marL="101600" lvl="0" indent="0" algn="l" rtl="0">
              <a:spcBef>
                <a:spcPts val="600"/>
              </a:spcBef>
              <a:spcAft>
                <a:spcPts val="0"/>
              </a:spcAft>
              <a:buSzPts val="2000"/>
              <a:buNone/>
            </a:pPr>
            <a:r>
              <a:rPr lang="en-US" sz="2800" dirty="0">
                <a:solidFill>
                  <a:srgbClr val="0000FF"/>
                </a:solidFill>
                <a:latin typeface="Times New Roman" panose="02020603050405020304" pitchFamily="18" charset="0"/>
                <a:cs typeface="Times New Roman" panose="02020603050405020304" pitchFamily="18" charset="0"/>
              </a:rPr>
              <a:t>Em hãy gọi tên, mô tả hình dạng và nêu đặc điểm nhận biết của các nguyên sinh vật. </a:t>
            </a:r>
            <a:endParaRPr sz="2800" dirty="0">
              <a:solidFill>
                <a:srgbClr val="0000FF"/>
              </a:solidFill>
              <a:latin typeface="Times New Roman" panose="02020603050405020304" pitchFamily="18" charset="0"/>
              <a:cs typeface="Times New Roman" panose="02020603050405020304" pitchFamily="18" charset="0"/>
            </a:endParaRPr>
          </a:p>
        </p:txBody>
      </p:sp>
      <p:sp>
        <p:nvSpPr>
          <p:cNvPr id="204" name="Google Shape;204;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stretch>
            <a:fillRect/>
          </a:stretch>
        </p:blipFill>
        <p:spPr>
          <a:xfrm>
            <a:off x="226772" y="1792225"/>
            <a:ext cx="4740250" cy="3351274"/>
          </a:xfrm>
          <a:prstGeom prst="rect">
            <a:avLst/>
          </a:prstGeom>
        </p:spPr>
      </p:pic>
      <p:pic>
        <p:nvPicPr>
          <p:cNvPr id="3" name="Picture 2"/>
          <p:cNvPicPr>
            <a:picLocks noChangeAspect="1"/>
          </p:cNvPicPr>
          <p:nvPr/>
        </p:nvPicPr>
        <p:blipFill>
          <a:blip r:embed="rId4"/>
          <a:stretch>
            <a:fillRect/>
          </a:stretch>
        </p:blipFill>
        <p:spPr>
          <a:xfrm>
            <a:off x="4967022" y="1824122"/>
            <a:ext cx="4138462" cy="3319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wipe(down)">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Google Shape;203;p17"/>
          <p:cNvSpPr txBox="1">
            <a:spLocks/>
          </p:cNvSpPr>
          <p:nvPr/>
        </p:nvSpPr>
        <p:spPr>
          <a:xfrm>
            <a:off x="1889568" y="1"/>
            <a:ext cx="6818498" cy="116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b="1" dirty="0">
                <a:solidFill>
                  <a:srgbClr val="FF0000"/>
                </a:solidFill>
                <a:latin typeface="Times New Roman" panose="02020603050405020304" pitchFamily="18" charset="0"/>
                <a:cs typeface="Times New Roman" panose="02020603050405020304" pitchFamily="18" charset="0"/>
              </a:rPr>
              <a:t>Nguyên sinh vật có sự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đa dạng về những mặt nào?</a:t>
            </a:r>
          </a:p>
        </p:txBody>
      </p:sp>
      <p:sp>
        <p:nvSpPr>
          <p:cNvPr id="4" name="Google Shape;203;p17"/>
          <p:cNvSpPr txBox="1">
            <a:spLocks/>
          </p:cNvSpPr>
          <p:nvPr/>
        </p:nvSpPr>
        <p:spPr>
          <a:xfrm>
            <a:off x="29592" y="1240456"/>
            <a:ext cx="9114408" cy="30710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*Nguyên sinh vật rất đa dạng về số lượng, hình dạng, kích thước và môi trường sống:</a:t>
            </a: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 Số lượng: Khoảng hơn 40.000 loài.</a:t>
            </a: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 Hình dạng: Có nhiều hình dạng rất khác nhau.</a:t>
            </a: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 Môi trường: Sống ở cả nước ngọt và nước mặn</a:t>
            </a:r>
          </a:p>
        </p:txBody>
      </p:sp>
    </p:spTree>
    <p:extLst>
      <p:ext uri="{BB962C8B-B14F-4D97-AF65-F5344CB8AC3E}">
        <p14:creationId xmlns:p14="http://schemas.microsoft.com/office/powerpoint/2010/main" val="31549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Google Shape;203;p17"/>
          <p:cNvSpPr txBox="1">
            <a:spLocks/>
          </p:cNvSpPr>
          <p:nvPr/>
        </p:nvSpPr>
        <p:spPr>
          <a:xfrm>
            <a:off x="1420837" y="292495"/>
            <a:ext cx="7410297" cy="7388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b="1" dirty="0">
                <a:solidFill>
                  <a:srgbClr val="FF0000"/>
                </a:solidFill>
                <a:latin typeface="Times New Roman" panose="02020603050405020304" pitchFamily="18" charset="0"/>
                <a:cs typeface="Times New Roman" panose="02020603050405020304" pitchFamily="18" charset="0"/>
              </a:rPr>
              <a:t>Kể tên các nguyên sinh vật thường gặp?</a:t>
            </a:r>
          </a:p>
        </p:txBody>
      </p:sp>
      <p:sp>
        <p:nvSpPr>
          <p:cNvPr id="4" name="Google Shape;203;p17"/>
          <p:cNvSpPr txBox="1">
            <a:spLocks/>
          </p:cNvSpPr>
          <p:nvPr/>
        </p:nvSpPr>
        <p:spPr>
          <a:xfrm>
            <a:off x="238620" y="1031359"/>
            <a:ext cx="8085706" cy="35786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sinh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thường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gặp</a:t>
            </a:r>
            <a:r>
              <a:rPr lang="en-US" sz="3200" dirty="0">
                <a:solidFill>
                  <a:srgbClr val="0000FF"/>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Tảo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lục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bào</a:t>
            </a:r>
            <a:endParaRPr lang="en-US" sz="3200" dirty="0">
              <a:solidFill>
                <a:srgbClr val="0000FF"/>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Tảo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silic</a:t>
            </a:r>
            <a:endParaRPr lang="en-US" sz="3200" dirty="0">
              <a:solidFill>
                <a:srgbClr val="0000FF"/>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Trùng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roi</a:t>
            </a:r>
            <a:endParaRPr lang="en-US" sz="3200" dirty="0">
              <a:solidFill>
                <a:srgbClr val="0000FF"/>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Trùng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giầy</a:t>
            </a:r>
            <a:endParaRPr lang="en-US" sz="3200" dirty="0">
              <a:solidFill>
                <a:srgbClr val="0000FF"/>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Trùng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biến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49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1437</Words>
  <Application>Microsoft Office PowerPoint</Application>
  <PresentationFormat>On-screen Show (16:9)</PresentationFormat>
  <Paragraphs>156</Paragraphs>
  <Slides>27</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Wingdings</vt:lpstr>
      <vt:lpstr>Muli</vt:lpstr>
      <vt:lpstr>Times New Roman</vt:lpstr>
      <vt:lpstr>Oswald</vt:lpstr>
      <vt:lpstr>Roboto Condensed</vt:lpstr>
      <vt:lpstr>Arial</vt:lpstr>
      <vt:lpstr>Calibri Light</vt:lpstr>
      <vt:lpstr>Calibri</vt:lpstr>
      <vt:lpstr>Office Theme</vt:lpstr>
      <vt:lpstr>PowerPoint Presentation</vt:lpstr>
      <vt:lpstr>PowerPoint Presentation</vt:lpstr>
      <vt:lpstr>Tiết 24- 25. BÀI 17:  ĐA DẠNG NGUYÊN SINH VẬT</vt:lpstr>
      <vt:lpstr>PowerPoint Presentation</vt:lpstr>
      <vt:lpstr>PowerPoint Presentation</vt:lpstr>
      <vt:lpstr>I. SỰ ĐA DẠNG CỦA NGUYÊN SINH VẬT</vt:lpstr>
      <vt:lpstr>Quan sát Hình 17.2</vt:lpstr>
      <vt:lpstr>PowerPoint Presentation</vt:lpstr>
      <vt:lpstr>PowerPoint Presentation</vt:lpstr>
      <vt:lpstr>II. VAI TRÒ VÀ TÁC HẠI CỦA NGUYÊN SINH VẬT</vt:lpstr>
      <vt:lpstr>PowerPoint Presentation</vt:lpstr>
      <vt:lpstr>PowerPoint Presentation</vt:lpstr>
      <vt:lpstr>PowerPoint Presentation</vt:lpstr>
      <vt:lpstr>2. Một số nguyên sinh vật gây bệnh ở người</vt:lpstr>
      <vt:lpstr>PowerPoint Presentation</vt:lpstr>
      <vt:lpstr>Đặc điểm của trùng kiết lị và trùng sốt rét?</vt:lpstr>
      <vt:lpstr>+Trùng sốt rét:  - Ký sinh ở người và động vật - Gây nên bệnh sốt rét ở người - Lây truyền qua muỗi Anophen</vt:lpstr>
      <vt:lpstr>Mở rộng</vt:lpstr>
      <vt:lpstr>Thảo luận và trả lời câu hỏi</vt:lpstr>
      <vt:lpstr>PowerPoint Presentation</vt:lpstr>
      <vt:lpstr>+ Bệnh sốt rét: - Đi ngủ buông màn - Xoa kem xua muỗi, đốt hương xua muỗi. - Phát quang bụi rậm, khơi thông cống rãnh quanh nhà, mặc quần áo dài vào buổi tối - Khơi thông dòng chảy, vớt rong rêu làm thoáng mặt nước. - An toàn truyền máu, đặc biệt với người có tiền sử sốt rét. </vt:lpstr>
      <vt:lpstr>Luyện tập mở rộng</vt:lpstr>
      <vt:lpstr>PowerPoint Presentation</vt:lpstr>
      <vt:lpstr>Em hãy nêu một số biện pháp vệ sinh ăn uống  để phòng trừ các bệnh do nguyên sinh vật gây nên?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Administrator</cp:lastModifiedBy>
  <cp:revision>30</cp:revision>
  <dcterms:modified xsi:type="dcterms:W3CDTF">2021-11-19T02:35:25Z</dcterms:modified>
</cp:coreProperties>
</file>