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61"/>
  </p:notesMasterIdLst>
  <p:sldIdLst>
    <p:sldId id="312" r:id="rId2"/>
    <p:sldId id="257" r:id="rId3"/>
    <p:sldId id="314" r:id="rId4"/>
    <p:sldId id="256" r:id="rId5"/>
    <p:sldId id="258" r:id="rId6"/>
    <p:sldId id="259" r:id="rId7"/>
    <p:sldId id="260" r:id="rId8"/>
    <p:sldId id="316" r:id="rId9"/>
    <p:sldId id="317" r:id="rId10"/>
    <p:sldId id="318" r:id="rId11"/>
    <p:sldId id="261" r:id="rId12"/>
    <p:sldId id="315" r:id="rId13"/>
    <p:sldId id="286" r:id="rId14"/>
    <p:sldId id="262" r:id="rId15"/>
    <p:sldId id="263" r:id="rId16"/>
    <p:sldId id="287" r:id="rId17"/>
    <p:sldId id="288" r:id="rId18"/>
    <p:sldId id="264" r:id="rId19"/>
    <p:sldId id="324" r:id="rId20"/>
    <p:sldId id="319" r:id="rId21"/>
    <p:sldId id="320" r:id="rId22"/>
    <p:sldId id="321" r:id="rId23"/>
    <p:sldId id="322" r:id="rId24"/>
    <p:sldId id="323" r:id="rId25"/>
    <p:sldId id="327" r:id="rId26"/>
    <p:sldId id="295" r:id="rId27"/>
    <p:sldId id="296" r:id="rId28"/>
    <p:sldId id="330" r:id="rId29"/>
    <p:sldId id="297" r:id="rId30"/>
    <p:sldId id="329" r:id="rId31"/>
    <p:sldId id="298" r:id="rId32"/>
    <p:sldId id="299" r:id="rId33"/>
    <p:sldId id="267" r:id="rId34"/>
    <p:sldId id="331" r:id="rId35"/>
    <p:sldId id="300" r:id="rId36"/>
    <p:sldId id="301" r:id="rId37"/>
    <p:sldId id="332" r:id="rId38"/>
    <p:sldId id="302" r:id="rId39"/>
    <p:sldId id="303" r:id="rId40"/>
    <p:sldId id="304" r:id="rId41"/>
    <p:sldId id="290" r:id="rId42"/>
    <p:sldId id="291" r:id="rId43"/>
    <p:sldId id="292" r:id="rId44"/>
    <p:sldId id="333" r:id="rId45"/>
    <p:sldId id="268" r:id="rId46"/>
    <p:sldId id="294" r:id="rId47"/>
    <p:sldId id="305" r:id="rId48"/>
    <p:sldId id="334" r:id="rId49"/>
    <p:sldId id="306" r:id="rId50"/>
    <p:sldId id="336" r:id="rId51"/>
    <p:sldId id="307" r:id="rId52"/>
    <p:sldId id="308" r:id="rId53"/>
    <p:sldId id="337" r:id="rId54"/>
    <p:sldId id="309" r:id="rId55"/>
    <p:sldId id="338" r:id="rId56"/>
    <p:sldId id="310" r:id="rId57"/>
    <p:sldId id="311" r:id="rId58"/>
    <p:sldId id="273" r:id="rId59"/>
    <p:sldId id="339"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Montserrat" panose="00000500000000000000" pitchFamily="2"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102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9T07:57:31.814" idx="1">
    <p:pos x="5568" y="72"/>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2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1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63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8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00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99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4ECF5-20D0-41D5-AD49-0BB54D680DD8}" type="slidenum">
              <a:rPr lang="en-US"/>
              <a:pPr>
                <a:defRPr/>
              </a:pPr>
              <a:t>‹#›</a:t>
            </a:fld>
            <a:endParaRPr lang="en-US"/>
          </a:p>
        </p:txBody>
      </p:sp>
    </p:spTree>
    <p:extLst>
      <p:ext uri="{BB962C8B-B14F-4D97-AF65-F5344CB8AC3E}">
        <p14:creationId xmlns:p14="http://schemas.microsoft.com/office/powerpoint/2010/main" val="144330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96C23A8-1919-4D81-9258-63345F46E351}" type="datetimeFigureOut">
              <a:rPr lang="en-US" smtClean="0"/>
              <a:t>11/16/2021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116818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1"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26197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019"/>
            <a:ext cx="9144000" cy="28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7"/>
          <p:cNvSpPr>
            <a:spLocks noChangeArrowheads="1" noChangeShapeType="1" noTextEdit="1"/>
          </p:cNvSpPr>
          <p:nvPr/>
        </p:nvSpPr>
        <p:spPr bwMode="auto">
          <a:xfrm>
            <a:off x="625974" y="4019481"/>
            <a:ext cx="7702550" cy="1009650"/>
          </a:xfrm>
          <a:prstGeom prst="rect">
            <a:avLst/>
          </a:prstGeom>
        </p:spPr>
        <p:txBody>
          <a:bodyPr wrap="none" fromWordArt="1">
            <a:prstTxWarp prst="textPlain">
              <a:avLst>
                <a:gd name="adj" fmla="val 50000"/>
              </a:avLst>
            </a:prstTxWarp>
          </a:bodyPr>
          <a:lstStyle/>
          <a:p>
            <a:r>
              <a:rPr lang="en-US" sz="3600" i="1" kern="10" dirty="0" err="1">
                <a:ln w="9525">
                  <a:solidFill>
                    <a:srgbClr val="FF6600"/>
                  </a:solidFill>
                  <a:round/>
                  <a:headEnd/>
                  <a:tailEnd/>
                </a:ln>
                <a:solidFill>
                  <a:schemeClr val="tx2"/>
                </a:solidFill>
                <a:effectLst>
                  <a:outerShdw dist="35921" dir="2700000" algn="ctr" rotWithShape="0">
                    <a:srgbClr val="808080">
                      <a:alpha val="79999"/>
                    </a:srgbClr>
                  </a:outerShdw>
                </a:effectLst>
                <a:latin typeface="Times New Roman"/>
                <a:cs typeface="Times New Roman"/>
              </a:rPr>
              <a:t>GV:Nguyễn</a:t>
            </a:r>
            <a:r>
              <a:rPr lang="en-US" sz="3600" i="1" kern="10" dirty="0">
                <a:ln w="9525">
                  <a:solidFill>
                    <a:srgbClr val="FF6600"/>
                  </a:solidFill>
                  <a:round/>
                  <a:headEnd/>
                  <a:tailEnd/>
                </a:ln>
                <a:solidFill>
                  <a:schemeClr val="tx2"/>
                </a:solidFill>
                <a:effectLst>
                  <a:outerShdw dist="35921" dir="2700000" algn="ctr" rotWithShape="0">
                    <a:srgbClr val="808080">
                      <a:alpha val="79999"/>
                    </a:srgbClr>
                  </a:outerShdw>
                </a:effectLst>
                <a:latin typeface="Times New Roman"/>
                <a:cs typeface="Times New Roman"/>
              </a:rPr>
              <a:t> Thị Lê – THCS Lê Hồng Phong</a:t>
            </a:r>
          </a:p>
        </p:txBody>
      </p:sp>
      <p:sp>
        <p:nvSpPr>
          <p:cNvPr id="2052" name="Rectangle 20"/>
          <p:cNvSpPr txBox="1">
            <a:spLocks noChangeArrowheads="1"/>
          </p:cNvSpPr>
          <p:nvPr/>
        </p:nvSpPr>
        <p:spPr bwMode="auto">
          <a:xfrm>
            <a:off x="-223283" y="-77308"/>
            <a:ext cx="8782493" cy="13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sz="3600" dirty="0">
                <a:solidFill>
                  <a:srgbClr val="0000EA"/>
                </a:solidFill>
                <a:latin typeface="Times New Roman" panose="02020603050405020304" pitchFamily="18" charset="0"/>
                <a:cs typeface="Times New Roman" panose="02020603050405020304" pitchFamily="18" charset="0"/>
              </a:rPr>
              <a:t>MÔN SINH HỌC 6</a:t>
            </a:r>
          </a:p>
          <a:p>
            <a:pPr algn="ctr" eaLnBrk="1" hangingPunct="1">
              <a:spcBef>
                <a:spcPct val="20000"/>
              </a:spcBef>
            </a:pPr>
            <a:r>
              <a:rPr lang="en-US" sz="3600" dirty="0">
                <a:solidFill>
                  <a:srgbClr val="0000EA"/>
                </a:solidFill>
                <a:latin typeface="Times New Roman" panose="02020603050405020304" pitchFamily="18" charset="0"/>
                <a:cs typeface="Times New Roman" panose="02020603050405020304" pitchFamily="18" charset="0"/>
              </a:rPr>
              <a:t>Tiết 20 – 23. Bài 16. VI RÚT – VI KHUẨN.</a:t>
            </a:r>
          </a:p>
        </p:txBody>
      </p:sp>
    </p:spTree>
    <p:extLst>
      <p:ext uri="{BB962C8B-B14F-4D97-AF65-F5344CB8AC3E}">
        <p14:creationId xmlns:p14="http://schemas.microsoft.com/office/powerpoint/2010/main" val="729922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28600"/>
            <a:ext cx="8487295" cy="465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4343400"/>
            <a:ext cx="4267200" cy="707886"/>
          </a:xfrm>
          <a:prstGeom prst="rect">
            <a:avLst/>
          </a:prstGeom>
          <a:noFill/>
        </p:spPr>
        <p:txBody>
          <a:bodyPr wrap="square" rtlCol="0">
            <a:spAutoFit/>
          </a:bodyPr>
          <a:lstStyle/>
          <a:p>
            <a:pPr algn="ctr"/>
            <a:r>
              <a:rPr lang="en-US" sz="4000" b="1" dirty="0" err="1">
                <a:solidFill>
                  <a:schemeClr val="bg1"/>
                </a:solidFill>
                <a:latin typeface="Times New Roman" pitchFamily="18" charset="0"/>
                <a:cs typeface="Times New Roman" pitchFamily="18" charset="0"/>
              </a:rPr>
              <a:t>Virut</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quai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1023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106779" y="492622"/>
            <a:ext cx="7037221" cy="1204457"/>
          </a:xfrm>
          <a:prstGeom prst="rect">
            <a:avLst/>
          </a:prstGeom>
        </p:spPr>
        <p:txBody>
          <a:bodyPr spcFirstLastPara="1" wrap="square" lIns="91425" tIns="91425" rIns="91425" bIns="91425" anchor="t" anchorCtr="0">
            <a:noAutofit/>
          </a:bodyPr>
          <a:lstStyle/>
          <a:p>
            <a:pPr marL="38100" indent="0" algn="just">
              <a:lnSpc>
                <a:spcPts val="2700"/>
              </a:lnSpc>
              <a:spcBef>
                <a:spcPts val="200"/>
              </a:spcBef>
              <a:spcAft>
                <a:spcPts val="200"/>
              </a:spcAft>
              <a:buClr>
                <a:schemeClr val="accent3"/>
              </a:buClr>
              <a:buNone/>
            </a:pPr>
            <a:r>
              <a:rPr lang="en-US" sz="2400" dirty="0">
                <a:latin typeface="Times New Roman" pitchFamily="18" charset="0"/>
                <a:cs typeface="Times New Roman" pitchFamily="18" charset="0"/>
              </a:rPr>
              <a:t>-Virus là “dạng sống” có kích thước rất nhỏ bé, chưa có cấu tạo tế bào mà mắt thường không nhìn thấy được. Hàng triệu virus gộp lại mới bằng đầu của một chiếc ghim giấy. </a:t>
            </a:r>
          </a:p>
        </p:txBody>
      </p:sp>
      <p:pic>
        <p:nvPicPr>
          <p:cNvPr id="7" name="Picture 6"/>
          <p:cNvPicPr>
            <a:picLocks noChangeAspect="1"/>
          </p:cNvPicPr>
          <p:nvPr/>
        </p:nvPicPr>
        <p:blipFill>
          <a:blip r:embed="rId3"/>
          <a:stretch>
            <a:fillRect/>
          </a:stretch>
        </p:blipFill>
        <p:spPr>
          <a:xfrm>
            <a:off x="3818229" y="2797807"/>
            <a:ext cx="1462475" cy="1240882"/>
          </a:xfrm>
          <a:prstGeom prst="rect">
            <a:avLst/>
          </a:prstGeom>
        </p:spPr>
      </p:pic>
      <p:pic>
        <p:nvPicPr>
          <p:cNvPr id="9" name="Picture 8"/>
          <p:cNvPicPr>
            <a:picLocks noChangeAspect="1"/>
          </p:cNvPicPr>
          <p:nvPr/>
        </p:nvPicPr>
        <p:blipFill>
          <a:blip r:embed="rId4"/>
          <a:stretch>
            <a:fillRect/>
          </a:stretch>
        </p:blipFill>
        <p:spPr>
          <a:xfrm>
            <a:off x="2106721" y="3668199"/>
            <a:ext cx="1645520" cy="1410814"/>
          </a:xfrm>
          <a:prstGeom prst="rect">
            <a:avLst/>
          </a:prstGeom>
        </p:spPr>
      </p:pic>
      <p:pic>
        <p:nvPicPr>
          <p:cNvPr id="10" name="Picture 9"/>
          <p:cNvPicPr>
            <a:picLocks noChangeAspect="1"/>
          </p:cNvPicPr>
          <p:nvPr/>
        </p:nvPicPr>
        <p:blipFill>
          <a:blip r:embed="rId5"/>
          <a:stretch>
            <a:fillRect/>
          </a:stretch>
        </p:blipFill>
        <p:spPr>
          <a:xfrm>
            <a:off x="5412681" y="3576178"/>
            <a:ext cx="1574308" cy="1504164"/>
          </a:xfrm>
          <a:prstGeom prst="rect">
            <a:avLst/>
          </a:prstGeom>
        </p:spPr>
      </p:pic>
      <p:pic>
        <p:nvPicPr>
          <p:cNvPr id="11" name="Picture 10"/>
          <p:cNvPicPr>
            <a:picLocks noChangeAspect="1"/>
          </p:cNvPicPr>
          <p:nvPr/>
        </p:nvPicPr>
        <p:blipFill>
          <a:blip r:embed="rId6"/>
          <a:stretch>
            <a:fillRect/>
          </a:stretch>
        </p:blipFill>
        <p:spPr>
          <a:xfrm>
            <a:off x="7118966" y="2872504"/>
            <a:ext cx="1789584" cy="1456031"/>
          </a:xfrm>
          <a:prstGeom prst="rect">
            <a:avLst/>
          </a:prstGeom>
        </p:spPr>
      </p:pic>
      <p:sp>
        <p:nvSpPr>
          <p:cNvPr id="8" name="Rectangle 7"/>
          <p:cNvSpPr/>
          <p:nvPr/>
        </p:nvSpPr>
        <p:spPr>
          <a:xfrm>
            <a:off x="2724972" y="110138"/>
            <a:ext cx="4909205" cy="400110"/>
          </a:xfrm>
          <a:prstGeom prst="rect">
            <a:avLst/>
          </a:prstGeom>
        </p:spPr>
        <p:txBody>
          <a:bodyPr wrap="square">
            <a:spAutoFit/>
          </a:bodyPr>
          <a:lstStyle/>
          <a:p>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Virus là gì? Cho biết các hình dạng của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virut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2" name="Google Shape;97;p18"/>
          <p:cNvSpPr txBox="1">
            <a:spLocks/>
          </p:cNvSpPr>
          <p:nvPr/>
        </p:nvSpPr>
        <p:spPr>
          <a:xfrm>
            <a:off x="2106778" y="1887852"/>
            <a:ext cx="7037221" cy="7938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FA8DC"/>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rgbClr val="6FA8DC"/>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38100" indent="0" algn="just">
              <a:lnSpc>
                <a:spcPts val="2700"/>
              </a:lnSpc>
              <a:spcBef>
                <a:spcPts val="200"/>
              </a:spcBef>
              <a:spcAft>
                <a:spcPts val="200"/>
              </a:spcAft>
              <a:buClr>
                <a:schemeClr val="accent3"/>
              </a:buClr>
              <a:buFont typeface="Roboto"/>
              <a:buNone/>
            </a:pPr>
            <a:r>
              <a:rPr lang="vi-VN" sz="2400" dirty="0">
                <a:latin typeface="+mj-lt"/>
              </a:rPr>
              <a:t>-</a:t>
            </a:r>
            <a:r>
              <a:rPr lang="vi-VN" sz="2400" dirty="0" err="1">
                <a:latin typeface="+mj-lt"/>
              </a:rPr>
              <a:t>Virus</a:t>
            </a:r>
            <a:r>
              <a:rPr lang="vi-VN" sz="2400" dirty="0">
                <a:latin typeface="+mj-lt"/>
              </a:rPr>
              <a:t> có nhiều hình dạng khác nhau: hình que, đa diện, hình cầu, xoắn, hình khối,….</a:t>
            </a:r>
          </a:p>
          <a:p>
            <a:pPr>
              <a:buClr>
                <a:schemeClr val="accent3"/>
              </a:buClr>
            </a:pPr>
            <a:endParaRPr lang="vi-VN" sz="2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 calcmode="lin" valueType="num">
                                      <p:cBhvr additive="base">
                                        <p:cTn id="12"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7;p18"/>
          <p:cNvSpPr txBox="1">
            <a:spLocks/>
          </p:cNvSpPr>
          <p:nvPr/>
        </p:nvSpPr>
        <p:spPr>
          <a:xfrm>
            <a:off x="1108402" y="1063982"/>
            <a:ext cx="7037221" cy="14111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ts val="2700"/>
              </a:lnSpc>
              <a:spcBef>
                <a:spcPts val="200"/>
              </a:spcBef>
              <a:spcAft>
                <a:spcPts val="200"/>
              </a:spcAft>
              <a:buClr>
                <a:schemeClr val="accent3"/>
              </a:buClr>
            </a:pPr>
            <a:r>
              <a:rPr lang="en-US" sz="3200" dirty="0">
                <a:solidFill>
                  <a:schemeClr val="bg2"/>
                </a:solidFill>
                <a:latin typeface="Times New Roman" pitchFamily="18" charset="0"/>
                <a:cs typeface="Times New Roman" pitchFamily="18" charset="0"/>
              </a:rPr>
              <a:t>+ Khái Niệm: </a:t>
            </a:r>
            <a:r>
              <a:rPr lang="vi-VN" sz="3200" dirty="0" err="1">
                <a:solidFill>
                  <a:schemeClr val="bg2"/>
                </a:solidFill>
                <a:latin typeface="Times New Roman" pitchFamily="18" charset="0"/>
                <a:cs typeface="Times New Roman" pitchFamily="18" charset="0"/>
              </a:rPr>
              <a:t>Virus</a:t>
            </a:r>
            <a:r>
              <a:rPr lang="vi-VN" sz="3200" dirty="0">
                <a:solidFill>
                  <a:schemeClr val="bg2"/>
                </a:solidFill>
                <a:latin typeface="Times New Roman" pitchFamily="18" charset="0"/>
                <a:cs typeface="Times New Roman" pitchFamily="18" charset="0"/>
              </a:rPr>
              <a:t> là </a:t>
            </a:r>
            <a:r>
              <a:rPr lang="en-US" sz="3200" dirty="0">
                <a:solidFill>
                  <a:schemeClr val="bg2"/>
                </a:solidFill>
                <a:latin typeface="Times New Roman" pitchFamily="18" charset="0"/>
                <a:cs typeface="Times New Roman" pitchFamily="18" charset="0"/>
              </a:rPr>
              <a:t>“</a:t>
            </a:r>
            <a:r>
              <a:rPr lang="vi-VN" sz="3200" dirty="0">
                <a:solidFill>
                  <a:schemeClr val="bg2"/>
                </a:solidFill>
                <a:latin typeface="Times New Roman" pitchFamily="18" charset="0"/>
                <a:cs typeface="Times New Roman" pitchFamily="18" charset="0"/>
              </a:rPr>
              <a:t>dạng sống</a:t>
            </a:r>
            <a:r>
              <a:rPr lang="en-US" sz="3200" dirty="0">
                <a:solidFill>
                  <a:schemeClr val="bg2"/>
                </a:solidFill>
                <a:latin typeface="Times New Roman" pitchFamily="18" charset="0"/>
                <a:cs typeface="Times New Roman" pitchFamily="18" charset="0"/>
              </a:rPr>
              <a:t>”</a:t>
            </a:r>
            <a:r>
              <a:rPr lang="vi-VN" sz="3200" dirty="0">
                <a:solidFill>
                  <a:schemeClr val="bg2"/>
                </a:solidFill>
                <a:latin typeface="Times New Roman" pitchFamily="18" charset="0"/>
                <a:cs typeface="Times New Roman" pitchFamily="18" charset="0"/>
              </a:rPr>
              <a:t> có kích thước rất nhỏ</a:t>
            </a:r>
            <a:r>
              <a:rPr lang="en-US" sz="3200" dirty="0">
                <a:solidFill>
                  <a:schemeClr val="bg2"/>
                </a:solidFill>
                <a:latin typeface="Times New Roman" pitchFamily="18" charset="0"/>
                <a:cs typeface="Times New Roman" pitchFamily="18" charset="0"/>
              </a:rPr>
              <a:t> bé, chưa có cấu tạo tế bào và</a:t>
            </a:r>
            <a:r>
              <a:rPr lang="vi-VN" sz="3200" dirty="0">
                <a:solidFill>
                  <a:schemeClr val="bg2"/>
                </a:solidFill>
                <a:latin typeface="Times New Roman" pitchFamily="18" charset="0"/>
                <a:cs typeface="Times New Roman" pitchFamily="18" charset="0"/>
              </a:rPr>
              <a:t> mắt thường không nhìn thấy được</a:t>
            </a:r>
            <a:r>
              <a:rPr lang="en-US" sz="3200" dirty="0">
                <a:solidFill>
                  <a:schemeClr val="bg2"/>
                </a:solidFill>
                <a:latin typeface="Times New Roman" pitchFamily="18" charset="0"/>
                <a:cs typeface="Times New Roman" pitchFamily="18" charset="0"/>
              </a:rPr>
              <a:t>.</a:t>
            </a:r>
            <a:endParaRPr lang="vi-VN" sz="3200" dirty="0">
              <a:solidFill>
                <a:schemeClr val="bg2"/>
              </a:solidFill>
              <a:latin typeface="Times New Roman" pitchFamily="18" charset="0"/>
              <a:cs typeface="Times New Roman" pitchFamily="18" charset="0"/>
            </a:endParaRPr>
          </a:p>
        </p:txBody>
      </p:sp>
      <p:sp>
        <p:nvSpPr>
          <p:cNvPr id="4" name="Text Box 6"/>
          <p:cNvSpPr txBox="1">
            <a:spLocks noChangeArrowheads="1"/>
          </p:cNvSpPr>
          <p:nvPr/>
        </p:nvSpPr>
        <p:spPr bwMode="auto">
          <a:xfrm>
            <a:off x="181506" y="201783"/>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5" name="Google Shape;97;p18"/>
          <p:cNvSpPr txBox="1">
            <a:spLocks/>
          </p:cNvSpPr>
          <p:nvPr/>
        </p:nvSpPr>
        <p:spPr>
          <a:xfrm>
            <a:off x="1108402" y="2225280"/>
            <a:ext cx="7037221" cy="13272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ts val="2700"/>
              </a:lnSpc>
              <a:spcBef>
                <a:spcPts val="200"/>
              </a:spcBef>
              <a:spcAft>
                <a:spcPts val="200"/>
              </a:spcAft>
              <a:buClr>
                <a:schemeClr val="accent3"/>
              </a:buClr>
            </a:pPr>
            <a:r>
              <a:rPr lang="en-US" sz="3200" dirty="0">
                <a:solidFill>
                  <a:schemeClr val="bg2"/>
                </a:solidFill>
                <a:latin typeface="Times New Roman" pitchFamily="18" charset="0"/>
                <a:cs typeface="Times New Roman" pitchFamily="18" charset="0"/>
              </a:rPr>
              <a:t>+ Hình dạng: </a:t>
            </a:r>
            <a:r>
              <a:rPr lang="vi-VN" sz="3200" dirty="0" err="1">
                <a:solidFill>
                  <a:schemeClr val="bg2"/>
                </a:solidFill>
                <a:latin typeface="Times New Roman" pitchFamily="18" charset="0"/>
                <a:cs typeface="Times New Roman" pitchFamily="18" charset="0"/>
              </a:rPr>
              <a:t>Virus</a:t>
            </a:r>
            <a:r>
              <a:rPr lang="vi-VN" sz="3200" dirty="0">
                <a:solidFill>
                  <a:schemeClr val="bg2"/>
                </a:solidFill>
                <a:latin typeface="Times New Roman" pitchFamily="18" charset="0"/>
                <a:cs typeface="Times New Roman" pitchFamily="18" charset="0"/>
              </a:rPr>
              <a:t> có nhiều hình dạng khác nhau: hình que, đa diện, hình cầu, xoắn, hình khối,….</a:t>
            </a:r>
          </a:p>
          <a:p>
            <a:pPr marL="457200" indent="-419100">
              <a:spcBef>
                <a:spcPts val="600"/>
              </a:spcBef>
              <a:buClr>
                <a:schemeClr val="accent3"/>
              </a:buClr>
              <a:buSzPts val="3000"/>
              <a:buFont typeface="Arial"/>
              <a:buChar char="▸"/>
            </a:pPr>
            <a:endParaRPr lang="vi-VN" sz="2000" dirty="0">
              <a:solidFill>
                <a:srgbClr val="FF0000"/>
              </a:solidFill>
              <a:latin typeface="+mj-lt"/>
            </a:endParaRPr>
          </a:p>
        </p:txBody>
      </p:sp>
    </p:spTree>
    <p:extLst>
      <p:ext uri="{BB962C8B-B14F-4D97-AF65-F5344CB8AC3E}">
        <p14:creationId xmlns:p14="http://schemas.microsoft.com/office/powerpoint/2010/main" val="8704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 y="445947"/>
            <a:ext cx="2084832" cy="1252800"/>
          </a:xfrm>
        </p:spPr>
        <p:txBody>
          <a:bodyPr/>
          <a:lstStyle/>
          <a:p>
            <a:pPr marL="0" lvl="0" indent="0" algn="ctr" rtl="0">
              <a:spcBef>
                <a:spcPts val="0"/>
              </a:spcBef>
              <a:spcAft>
                <a:spcPts val="0"/>
              </a:spcAft>
              <a:buNone/>
            </a:pPr>
            <a:r>
              <a:rPr lang="en" sz="2200" dirty="0">
                <a:solidFill>
                  <a:schemeClr val="bg2"/>
                </a:solidFill>
                <a:latin typeface="+mj-lt"/>
              </a:rPr>
              <a:t>Thảo luận và trả lời câu hỏi </a:t>
            </a:r>
          </a:p>
        </p:txBody>
      </p:sp>
      <p:sp>
        <p:nvSpPr>
          <p:cNvPr id="3" name="Rectangle 2"/>
          <p:cNvSpPr/>
          <p:nvPr/>
        </p:nvSpPr>
        <p:spPr>
          <a:xfrm>
            <a:off x="2249351" y="1298636"/>
            <a:ext cx="4875654" cy="707886"/>
          </a:xfrm>
          <a:prstGeom prst="rect">
            <a:avLst/>
          </a:prstGeom>
        </p:spPr>
        <p:txBody>
          <a:bodyPr wrap="square">
            <a:spAutoFit/>
          </a:bodyPr>
          <a:lstStyle/>
          <a:p>
            <a:r>
              <a:rPr lang="en-US" sz="2000" i="1" dirty="0">
                <a:solidFill>
                  <a:schemeClr val="accent6">
                    <a:lumMod val="50000"/>
                  </a:schemeClr>
                </a:solidFill>
              </a:rPr>
              <a:t>Quan sát Hình 16.1 và cho biết hình dạng của các virus theo bảng gợi ý sau:</a:t>
            </a: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2529484"/>
          <a:ext cx="6627572" cy="1590867"/>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370840">
                <a:tc>
                  <a:txBody>
                    <a:bodyPr/>
                    <a:lstStyle/>
                    <a:p>
                      <a:pPr algn="ctr">
                        <a:lnSpc>
                          <a:spcPts val="4000"/>
                        </a:lnSpc>
                        <a:spcBef>
                          <a:spcPts val="300"/>
                        </a:spcBef>
                        <a:spcAft>
                          <a:spcPts val="300"/>
                        </a:spcAft>
                      </a:pPr>
                      <a:r>
                        <a:rPr lang="en-US" sz="2000" dirty="0"/>
                        <a:t>Tên</a:t>
                      </a:r>
                      <a:r>
                        <a:rPr lang="en-US" sz="2000" baseline="0" dirty="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a:t>Hình</a:t>
                      </a:r>
                      <a:r>
                        <a:rPr lang="en-US" sz="2000" baseline="0" dirty="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a:t>Hình</a:t>
                      </a:r>
                      <a:r>
                        <a:rPr lang="en-US" sz="2000" baseline="0" dirty="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a:t>Hình</a:t>
                      </a:r>
                      <a:r>
                        <a:rPr lang="en-US" sz="2000" baseline="0" dirty="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4000"/>
                        </a:lnSpc>
                        <a:spcBef>
                          <a:spcPts val="300"/>
                        </a:spcBef>
                        <a:spcAft>
                          <a:spcPts val="300"/>
                        </a:spcAft>
                      </a:pPr>
                      <a:r>
                        <a:rPr lang="en-US" sz="2000" dirty="0"/>
                        <a:t>Hình</a:t>
                      </a:r>
                      <a:r>
                        <a:rPr lang="en-US" sz="2000" baseline="0" dirty="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a:t>x</a:t>
                      </a:r>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300"/>
                        </a:spcBef>
                        <a:spcAft>
                          <a:spcPts val="300"/>
                        </a:spcAft>
                      </a:pPr>
                      <a:r>
                        <a:rPr lang="en-US" sz="2000" dirty="0"/>
                        <a:t>?</a:t>
                      </a:r>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a:t>?</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6832398" y="647583"/>
            <a:ext cx="2092146" cy="1724228"/>
          </a:xfrm>
          <a:prstGeom prst="rect">
            <a:avLst/>
          </a:prstGeom>
        </p:spPr>
      </p:pic>
      <p:pic>
        <p:nvPicPr>
          <p:cNvPr id="7" name="Picture 6"/>
          <p:cNvPicPr>
            <a:picLocks noChangeAspect="1"/>
          </p:cNvPicPr>
          <p:nvPr/>
        </p:nvPicPr>
        <p:blipFill>
          <a:blip r:embed="rId3"/>
          <a:stretch>
            <a:fillRect/>
          </a:stretch>
        </p:blipFill>
        <p:spPr>
          <a:xfrm>
            <a:off x="71396" y="1426463"/>
            <a:ext cx="1618416" cy="1640586"/>
          </a:xfrm>
          <a:prstGeom prst="rect">
            <a:avLst/>
          </a:prstGeom>
        </p:spPr>
      </p:pic>
      <p:pic>
        <p:nvPicPr>
          <p:cNvPr id="8" name="Picture 7"/>
          <p:cNvPicPr>
            <a:picLocks noChangeAspect="1"/>
          </p:cNvPicPr>
          <p:nvPr/>
        </p:nvPicPr>
        <p:blipFill>
          <a:blip r:embed="rId4"/>
          <a:stretch>
            <a:fillRect/>
          </a:stretch>
        </p:blipFill>
        <p:spPr>
          <a:xfrm>
            <a:off x="219454" y="3253629"/>
            <a:ext cx="1792225" cy="1808490"/>
          </a:xfrm>
          <a:prstGeom prst="rect">
            <a:avLst/>
          </a:prstGeom>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236324" y="645877"/>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172491" y="13377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010251" y="28208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56836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3147426642"/>
              </p:ext>
            </p:extLst>
          </p:nvPr>
        </p:nvGraphicFramePr>
        <p:xfrm>
          <a:off x="2306702" y="1326529"/>
          <a:ext cx="6627572" cy="2502156"/>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600796">
                <a:tc>
                  <a:txBody>
                    <a:bodyPr/>
                    <a:lstStyle/>
                    <a:p>
                      <a:pPr algn="ctr">
                        <a:lnSpc>
                          <a:spcPts val="5000"/>
                        </a:lnSpc>
                        <a:spcBef>
                          <a:spcPts val="300"/>
                        </a:spcBef>
                        <a:spcAft>
                          <a:spcPts val="300"/>
                        </a:spcAft>
                      </a:pPr>
                      <a:r>
                        <a:rPr lang="en-US" sz="2000" dirty="0"/>
                        <a:t>Tên</a:t>
                      </a:r>
                      <a:r>
                        <a:rPr lang="en-US" sz="2000" baseline="0" dirty="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a:t>Hình</a:t>
                      </a:r>
                      <a:r>
                        <a:rPr lang="en-US" sz="2000" baseline="0" dirty="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a:t>Hình</a:t>
                      </a:r>
                      <a:r>
                        <a:rPr lang="en-US" sz="2000" baseline="0" dirty="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a:t>Hình</a:t>
                      </a:r>
                      <a:r>
                        <a:rPr lang="en-US" sz="2000" baseline="0" dirty="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5000"/>
                        </a:lnSpc>
                        <a:spcBef>
                          <a:spcPts val="300"/>
                        </a:spcBef>
                        <a:spcAft>
                          <a:spcPts val="300"/>
                        </a:spcAft>
                      </a:pPr>
                      <a:r>
                        <a:rPr lang="en-US" sz="2000" dirty="0"/>
                        <a:t>Hình</a:t>
                      </a:r>
                      <a:r>
                        <a:rPr lang="en-US" sz="2000" baseline="0" dirty="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a:t>x</a:t>
                      </a:r>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5000"/>
                        </a:lnSpc>
                        <a:spcBef>
                          <a:spcPts val="300"/>
                        </a:spcBef>
                        <a:spcAft>
                          <a:spcPts val="300"/>
                        </a:spcAft>
                      </a:pPr>
                      <a:r>
                        <a:rPr lang="en-US" sz="2000" dirty="0"/>
                        <a:t>Hình</a:t>
                      </a:r>
                      <a:r>
                        <a:rPr lang="en-US" sz="2000" baseline="0" dirty="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lgn="ctr">
                        <a:lnSpc>
                          <a:spcPts val="5000"/>
                        </a:lnSpc>
                        <a:spcBef>
                          <a:spcPts val="300"/>
                        </a:spcBef>
                        <a:spcAft>
                          <a:spcPts val="300"/>
                        </a:spcAft>
                      </a:pPr>
                      <a:r>
                        <a:rPr lang="en-US" sz="2000"/>
                        <a:t>Hình</a:t>
                      </a:r>
                      <a:r>
                        <a:rPr lang="en-US" sz="2000" baseline="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18" name="Picture 17"/>
          <p:cNvPicPr>
            <a:picLocks noChangeAspect="1"/>
          </p:cNvPicPr>
          <p:nvPr/>
        </p:nvPicPr>
        <p:blipFill>
          <a:blip r:embed="rId3"/>
          <a:stretch>
            <a:fillRect/>
          </a:stretch>
        </p:blipFill>
        <p:spPr>
          <a:xfrm>
            <a:off x="437090" y="2517209"/>
            <a:ext cx="1002110" cy="1015837"/>
          </a:xfrm>
          <a:prstGeom prst="rect">
            <a:avLst/>
          </a:prstGeom>
        </p:spPr>
      </p:pic>
      <p:pic>
        <p:nvPicPr>
          <p:cNvPr id="19" name="Picture 18"/>
          <p:cNvPicPr>
            <a:picLocks noChangeAspect="1"/>
          </p:cNvPicPr>
          <p:nvPr/>
        </p:nvPicPr>
        <p:blipFill>
          <a:blip r:embed="rId4"/>
          <a:stretch>
            <a:fillRect/>
          </a:stretch>
        </p:blipFill>
        <p:spPr>
          <a:xfrm>
            <a:off x="1186551" y="1090806"/>
            <a:ext cx="984120" cy="1098429"/>
          </a:xfrm>
          <a:prstGeom prst="rect">
            <a:avLst/>
          </a:prstGeom>
        </p:spPr>
      </p:pic>
      <p:pic>
        <p:nvPicPr>
          <p:cNvPr id="20" name="Picture 19"/>
          <p:cNvPicPr>
            <a:picLocks noChangeAspect="1"/>
          </p:cNvPicPr>
          <p:nvPr/>
        </p:nvPicPr>
        <p:blipFill>
          <a:blip r:embed="rId5"/>
          <a:stretch>
            <a:fillRect/>
          </a:stretch>
        </p:blipFill>
        <p:spPr>
          <a:xfrm>
            <a:off x="1100753" y="3908429"/>
            <a:ext cx="1046073" cy="1055566"/>
          </a:xfrm>
          <a:prstGeom prst="rect">
            <a:avLst/>
          </a:prstGeom>
        </p:spPr>
      </p:pic>
      <p:sp>
        <p:nvSpPr>
          <p:cNvPr id="17" name="Rectangle 16"/>
          <p:cNvSpPr/>
          <p:nvPr/>
        </p:nvSpPr>
        <p:spPr>
          <a:xfrm>
            <a:off x="7912437" y="2708915"/>
            <a:ext cx="382556" cy="400110"/>
          </a:xfrm>
          <a:prstGeom prst="rect">
            <a:avLst/>
          </a:prstGeom>
        </p:spPr>
        <p:txBody>
          <a:bodyPr wrap="square">
            <a:spAutoFit/>
          </a:bodyPr>
          <a:lstStyle/>
          <a:p>
            <a:r>
              <a:rPr lang="en-US" sz="2000" i="1" dirty="0">
                <a:solidFill>
                  <a:srgbClr val="010203"/>
                </a:solidFill>
                <a:latin typeface="+mj-lt"/>
                <a:ea typeface="Calibri" panose="020F0502020204030204" pitchFamily="34" charset="0"/>
              </a:rPr>
              <a:t>x</a:t>
            </a:r>
            <a:endParaRPr lang="en-US" sz="2000" i="1" dirty="0">
              <a:solidFill>
                <a:srgbClr val="010203"/>
              </a:solidFill>
              <a:latin typeface="+mj-lt"/>
            </a:endParaRPr>
          </a:p>
        </p:txBody>
      </p:sp>
      <p:sp>
        <p:nvSpPr>
          <p:cNvPr id="21" name="Rectangle 20"/>
          <p:cNvSpPr/>
          <p:nvPr/>
        </p:nvSpPr>
        <p:spPr>
          <a:xfrm>
            <a:off x="6363479" y="3346864"/>
            <a:ext cx="382556" cy="400110"/>
          </a:xfrm>
          <a:prstGeom prst="rect">
            <a:avLst/>
          </a:prstGeom>
        </p:spPr>
        <p:txBody>
          <a:bodyPr wrap="square">
            <a:spAutoFit/>
          </a:bodyPr>
          <a:lstStyle/>
          <a:p>
            <a:r>
              <a:rPr lang="en-US" sz="2000" i="1" dirty="0">
                <a:solidFill>
                  <a:srgbClr val="010203"/>
                </a:solidFill>
                <a:latin typeface="+mj-lt"/>
                <a:ea typeface="Calibri" panose="020F0502020204030204" pitchFamily="34" charset="0"/>
              </a:rPr>
              <a:t>x</a:t>
            </a:r>
            <a:endParaRPr lang="en-US" sz="2000" i="1" dirty="0">
              <a:solidFill>
                <a:srgbClr val="010203"/>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title"/>
          </p:nvPr>
        </p:nvSpPr>
        <p:spPr>
          <a:xfrm>
            <a:off x="-1" y="449003"/>
            <a:ext cx="211409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mj-lt"/>
              </a:rPr>
              <a:t>+Cấu </a:t>
            </a:r>
            <a:r>
              <a:rPr lang="en" sz="2400" dirty="0">
                <a:latin typeface="+mj-lt"/>
              </a:rPr>
              <a:t>tạo</a:t>
            </a:r>
            <a:br>
              <a:rPr lang="en" sz="2400" dirty="0">
                <a:latin typeface="+mj-lt"/>
              </a:rPr>
            </a:br>
            <a:r>
              <a:rPr lang="en" sz="2400" dirty="0">
                <a:latin typeface="+mj-lt"/>
              </a:rPr>
              <a:t> của virus</a:t>
            </a:r>
            <a:endParaRPr sz="2400" dirty="0">
              <a:latin typeface="+mj-lt"/>
            </a:endParaRPr>
          </a:p>
        </p:txBody>
      </p:sp>
      <p:sp>
        <p:nvSpPr>
          <p:cNvPr id="2" name="Text Placeholder 1"/>
          <p:cNvSpPr>
            <a:spLocks noGrp="1"/>
          </p:cNvSpPr>
          <p:nvPr>
            <p:ph type="body" idx="1"/>
          </p:nvPr>
        </p:nvSpPr>
        <p:spPr>
          <a:xfrm>
            <a:off x="2114092" y="187377"/>
            <a:ext cx="6912866" cy="1283269"/>
          </a:xfrm>
        </p:spPr>
        <p:txBody>
          <a:bodyPr/>
          <a:lstStyle/>
          <a:p>
            <a:pPr marL="76200" indent="0" algn="just">
              <a:lnSpc>
                <a:spcPts val="2600"/>
              </a:lnSpc>
              <a:spcBef>
                <a:spcPts val="200"/>
              </a:spcBef>
              <a:spcAft>
                <a:spcPts val="200"/>
              </a:spcAft>
              <a:buNone/>
            </a:pPr>
            <a:r>
              <a:rPr lang="en-US" dirty="0">
                <a:latin typeface="Times New Roman" pitchFamily="18" charset="0"/>
                <a:cs typeface="Times New Roman" pitchFamily="18" charset="0"/>
              </a:rPr>
              <a:t>Quan sát Hình 16.2, em hãy cho biết: </a:t>
            </a:r>
          </a:p>
          <a:p>
            <a:pPr marL="76200" indent="0" algn="just">
              <a:lnSpc>
                <a:spcPts val="2600"/>
              </a:lnSpc>
              <a:spcBef>
                <a:spcPts val="200"/>
              </a:spcBef>
              <a:spcAft>
                <a:spcPts val="200"/>
              </a:spcAft>
              <a:buNone/>
            </a:pPr>
            <a:r>
              <a:rPr lang="en-US" dirty="0">
                <a:solidFill>
                  <a:srgbClr val="FF0000"/>
                </a:solidFill>
                <a:latin typeface="Times New Roman" pitchFamily="18" charset="0"/>
                <a:cs typeface="Times New Roman" pitchFamily="18" charset="0"/>
              </a:rPr>
              <a:t>- Virus có cấu tạo như thế nào?</a:t>
            </a:r>
          </a:p>
          <a:p>
            <a:pPr marL="76200" indent="0" algn="just">
              <a:lnSpc>
                <a:spcPts val="2600"/>
              </a:lnSpc>
              <a:spcBef>
                <a:spcPts val="200"/>
              </a:spcBef>
              <a:spcAft>
                <a:spcPts val="200"/>
              </a:spcAft>
              <a:buNone/>
            </a:pPr>
            <a:r>
              <a:rPr lang="en-US" dirty="0">
                <a:solidFill>
                  <a:srgbClr val="FF0000"/>
                </a:solidFill>
                <a:latin typeface="Times New Roman" pitchFamily="18" charset="0"/>
                <a:cs typeface="Times New Roman" pitchFamily="18" charset="0"/>
              </a:rPr>
              <a:t>- Virus có được coi là một sinh vật hoàn chỉnh không?</a:t>
            </a:r>
          </a:p>
        </p:txBody>
      </p:sp>
      <p:pic>
        <p:nvPicPr>
          <p:cNvPr id="4" name="Picture 3"/>
          <p:cNvPicPr>
            <a:picLocks noChangeAspect="1"/>
          </p:cNvPicPr>
          <p:nvPr/>
        </p:nvPicPr>
        <p:blipFill>
          <a:blip r:embed="rId3"/>
          <a:stretch>
            <a:fillRect/>
          </a:stretch>
        </p:blipFill>
        <p:spPr>
          <a:xfrm>
            <a:off x="0" y="2034539"/>
            <a:ext cx="4013035" cy="3108961"/>
          </a:xfrm>
          <a:prstGeom prst="rect">
            <a:avLst/>
          </a:prstGeom>
        </p:spPr>
      </p:pic>
      <p:sp>
        <p:nvSpPr>
          <p:cNvPr id="5" name="Rectangle 4"/>
          <p:cNvSpPr/>
          <p:nvPr/>
        </p:nvSpPr>
        <p:spPr>
          <a:xfrm>
            <a:off x="4309359" y="1764848"/>
            <a:ext cx="4717599" cy="756682"/>
          </a:xfrm>
          <a:prstGeom prst="rect">
            <a:avLst/>
          </a:prstGeom>
        </p:spPr>
        <p:txBody>
          <a:bodyPr wrap="square">
            <a:spAutoFit/>
          </a:bodyPr>
          <a:lstStyle/>
          <a:p>
            <a:pPr algn="just">
              <a:lnSpc>
                <a:spcPts val="2700"/>
              </a:lnSpc>
              <a:spcBef>
                <a:spcPts val="200"/>
              </a:spcBef>
              <a:spcAft>
                <a:spcPts val="200"/>
              </a:spcAft>
            </a:pPr>
            <a:r>
              <a:rPr lang="en-US" sz="2000" dirty="0">
                <a:solidFill>
                  <a:srgbClr val="0000CC"/>
                </a:solidFill>
              </a:rPr>
              <a:t>-Virus chưa có cấu tạo tế bào: không có màng tế bào, tế bào chất và nhân. </a:t>
            </a:r>
          </a:p>
        </p:txBody>
      </p:sp>
      <p:sp>
        <p:nvSpPr>
          <p:cNvPr id="6" name="Rectangle 5"/>
          <p:cNvSpPr/>
          <p:nvPr/>
        </p:nvSpPr>
        <p:spPr>
          <a:xfrm>
            <a:off x="4309358" y="3825343"/>
            <a:ext cx="4330907" cy="784830"/>
          </a:xfrm>
          <a:prstGeom prst="rect">
            <a:avLst/>
          </a:prstGeom>
        </p:spPr>
        <p:txBody>
          <a:bodyPr wrap="square">
            <a:spAutoFit/>
          </a:bodyPr>
          <a:lstStyle/>
          <a:p>
            <a:pPr algn="just">
              <a:lnSpc>
                <a:spcPts val="2700"/>
              </a:lnSpc>
              <a:spcBef>
                <a:spcPts val="200"/>
              </a:spcBef>
              <a:spcAft>
                <a:spcPts val="200"/>
              </a:spcAft>
            </a:pPr>
            <a:r>
              <a:rPr lang="en-US" sz="2000" b="1" dirty="0">
                <a:solidFill>
                  <a:schemeClr val="accent2"/>
                </a:solidFill>
                <a:latin typeface="Times New Roman" panose="02020603050405020304" pitchFamily="18" charset="0"/>
                <a:cs typeface="Times New Roman" panose="02020603050405020304" pitchFamily="18" charset="0"/>
              </a:rPr>
              <a:t>-Vì vậy, virus chưa được coi là một sinh vật hoàn chỉnh. </a:t>
            </a:r>
          </a:p>
        </p:txBody>
      </p:sp>
      <p:sp>
        <p:nvSpPr>
          <p:cNvPr id="7" name="Text Box 6"/>
          <p:cNvSpPr txBox="1">
            <a:spLocks noChangeArrowheads="1"/>
          </p:cNvSpPr>
          <p:nvPr/>
        </p:nvSpPr>
        <p:spPr bwMode="auto">
          <a:xfrm>
            <a:off x="3576465" y="1332864"/>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8" name="Rectangle 7"/>
          <p:cNvSpPr/>
          <p:nvPr/>
        </p:nvSpPr>
        <p:spPr>
          <a:xfrm>
            <a:off x="4309358" y="2621971"/>
            <a:ext cx="4717599" cy="1102931"/>
          </a:xfrm>
          <a:prstGeom prst="rect">
            <a:avLst/>
          </a:prstGeom>
        </p:spPr>
        <p:txBody>
          <a:bodyPr wrap="square">
            <a:spAutoFit/>
          </a:bodyPr>
          <a:lstStyle/>
          <a:p>
            <a:pPr algn="just">
              <a:lnSpc>
                <a:spcPts val="2700"/>
              </a:lnSpc>
              <a:spcBef>
                <a:spcPts val="200"/>
              </a:spcBef>
              <a:spcAft>
                <a:spcPts val="200"/>
              </a:spcAft>
            </a:pPr>
            <a:r>
              <a:rPr lang="en-US" sz="2000" dirty="0">
                <a:solidFill>
                  <a:srgbClr val="0000CC"/>
                </a:solidFill>
              </a:rPr>
              <a:t>-Virus chỉ có vật chất di truyền bên trong và lớp vỏ protein bao bọc bên ngoài.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7116"/>
            <a:ext cx="2129108" cy="769441"/>
          </a:xfrm>
          <a:prstGeom prst="rect">
            <a:avLst/>
          </a:prstGeom>
        </p:spPr>
        <p:txBody>
          <a:bodyPr wrap="none">
            <a:spAutoFit/>
          </a:bodyPr>
          <a:lstStyle/>
          <a:p>
            <a:pPr lvl="0" algn="ctr"/>
            <a:r>
              <a:rPr lang="en" sz="2200" b="1" dirty="0">
                <a:solidFill>
                  <a:schemeClr val="bg2"/>
                </a:solidFill>
              </a:rPr>
              <a:t>Thảo luận và </a:t>
            </a:r>
          </a:p>
          <a:p>
            <a:pPr lvl="0" algn="ctr"/>
            <a:r>
              <a:rPr lang="en" sz="2200" b="1" dirty="0">
                <a:solidFill>
                  <a:schemeClr val="bg2"/>
                </a:solidFill>
              </a:rPr>
              <a:t>trả lời câu hỏi </a:t>
            </a:r>
          </a:p>
        </p:txBody>
      </p:sp>
      <p:sp>
        <p:nvSpPr>
          <p:cNvPr id="4" name="Rectangle 3"/>
          <p:cNvSpPr/>
          <p:nvPr/>
        </p:nvSpPr>
        <p:spPr>
          <a:xfrm>
            <a:off x="2315454" y="1852105"/>
            <a:ext cx="6436258" cy="400110"/>
          </a:xfrm>
          <a:prstGeom prst="rect">
            <a:avLst/>
          </a:prstGeom>
        </p:spPr>
        <p:txBody>
          <a:bodyPr wrap="square">
            <a:spAutoFit/>
          </a:bodyPr>
          <a:lstStyle/>
          <a:p>
            <a:pPr algn="just"/>
            <a:r>
              <a:rPr lang="en-US" sz="2000" dirty="0">
                <a:solidFill>
                  <a:srgbClr val="FF0000"/>
                </a:solidFill>
                <a:latin typeface="+mj-lt"/>
                <a:ea typeface="Calibri" panose="020F0502020204030204" pitchFamily="34" charset="0"/>
              </a:rPr>
              <a:t>Tại sao virus phải sống kí sinh nội bào bắt buộc?</a:t>
            </a:r>
          </a:p>
        </p:txBody>
      </p:sp>
      <p:sp>
        <p:nvSpPr>
          <p:cNvPr id="5" name="Rectangle 4"/>
          <p:cNvSpPr/>
          <p:nvPr/>
        </p:nvSpPr>
        <p:spPr>
          <a:xfrm>
            <a:off x="2315454" y="2571750"/>
            <a:ext cx="6455160" cy="1323439"/>
          </a:xfrm>
          <a:prstGeom prst="rect">
            <a:avLst/>
          </a:prstGeom>
        </p:spPr>
        <p:txBody>
          <a:bodyPr wrap="square">
            <a:spAutoFit/>
          </a:bodyPr>
          <a:lstStyle/>
          <a:p>
            <a:pPr algn="just"/>
            <a:r>
              <a:rPr lang="en-US" sz="20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Virus phải sống kí sinh nội bào bắt buộc chưa có cấu tạo tế bào, không có các thành phần chính của một tế bào điển hình, nên khi ra khỏi tế bào chủ, virus tồn tại như một vật không sống.</a:t>
            </a:r>
            <a:endParaRPr lang="en-US" sz="20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535964" y="206160"/>
            <a:ext cx="2034159" cy="1491351"/>
          </a:xfrm>
          <a:prstGeom prst="rect">
            <a:avLst/>
          </a:prstGeom>
        </p:spPr>
      </p:pic>
      <p:pic>
        <p:nvPicPr>
          <p:cNvPr id="7" name="Picture 6"/>
          <p:cNvPicPr>
            <a:picLocks noChangeAspect="1"/>
          </p:cNvPicPr>
          <p:nvPr/>
        </p:nvPicPr>
        <p:blipFill>
          <a:blip r:embed="rId3"/>
          <a:stretch>
            <a:fillRect/>
          </a:stretch>
        </p:blipFill>
        <p:spPr>
          <a:xfrm>
            <a:off x="65943" y="3094074"/>
            <a:ext cx="1964875" cy="1807535"/>
          </a:xfrm>
          <a:prstGeom prst="rect">
            <a:avLst/>
          </a:prstGeom>
        </p:spPr>
      </p:pic>
      <p:sp>
        <p:nvSpPr>
          <p:cNvPr id="8" name="Text Box 6"/>
          <p:cNvSpPr txBox="1">
            <a:spLocks noChangeArrowheads="1"/>
          </p:cNvSpPr>
          <p:nvPr/>
        </p:nvSpPr>
        <p:spPr bwMode="auto">
          <a:xfrm>
            <a:off x="1582560" y="2252215"/>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793"/>
            <a:ext cx="9144000" cy="518293"/>
          </a:xfrm>
        </p:spPr>
        <p:txBody>
          <a:bodyPr/>
          <a:lstStyle/>
          <a:p>
            <a:pPr algn="ctr"/>
            <a:r>
              <a:rPr lang="en-US" sz="2600" dirty="0">
                <a:latin typeface="+mj-lt"/>
              </a:rPr>
              <a:t>2. Một số bệnh do virus gây nên </a:t>
            </a:r>
            <a:r>
              <a:rPr lang="en-US" sz="2600">
                <a:latin typeface="+mj-lt"/>
              </a:rPr>
              <a:t>ở người và sinh vật.</a:t>
            </a:r>
            <a:endParaRPr lang="en-US" sz="2600" dirty="0">
              <a:latin typeface="+mj-lt"/>
            </a:endParaRPr>
          </a:p>
        </p:txBody>
      </p:sp>
      <p:sp>
        <p:nvSpPr>
          <p:cNvPr id="3" name="Rectangle 2"/>
          <p:cNvSpPr/>
          <p:nvPr/>
        </p:nvSpPr>
        <p:spPr>
          <a:xfrm>
            <a:off x="-21946" y="873040"/>
            <a:ext cx="9144000" cy="1874872"/>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a:solidFill>
                  <a:srgbClr val="FFFF00"/>
                </a:solidFill>
              </a:rPr>
              <a:t>Virus được coi là tác nhân gây bệnh  cho thực vật, động vật, con người vì chúng có khả năng “sinh sản” và lan truyền rất nhanh từ tế bào này sang tế bào khác.</a:t>
            </a:r>
          </a:p>
          <a:p>
            <a:pPr marL="342900" indent="-342900" algn="just">
              <a:lnSpc>
                <a:spcPts val="2700"/>
              </a:lnSpc>
              <a:spcBef>
                <a:spcPts val="200"/>
              </a:spcBef>
              <a:spcAft>
                <a:spcPts val="200"/>
              </a:spcAft>
              <a:buFont typeface="Wingdings" panose="05000000000000000000" pitchFamily="2" charset="2"/>
              <a:buChar char="§"/>
            </a:pPr>
            <a:r>
              <a:rPr lang="en-US" sz="2000" dirty="0">
                <a:solidFill>
                  <a:srgbClr val="FFFF00"/>
                </a:solidFill>
              </a:rPr>
              <a:t>Hiện nay, có khoảng 1 000 bệnh do virus gây ra ở thực vật, gây tổn thất cho ngành nông nghiệp.  </a:t>
            </a:r>
          </a:p>
        </p:txBody>
      </p:sp>
      <p:pic>
        <p:nvPicPr>
          <p:cNvPr id="4" name="Picture 3"/>
          <p:cNvPicPr>
            <a:picLocks noChangeAspect="1"/>
          </p:cNvPicPr>
          <p:nvPr/>
        </p:nvPicPr>
        <p:blipFill>
          <a:blip r:embed="rId2"/>
          <a:stretch>
            <a:fillRect/>
          </a:stretch>
        </p:blipFill>
        <p:spPr>
          <a:xfrm>
            <a:off x="1148104" y="2713866"/>
            <a:ext cx="2984983" cy="2318992"/>
          </a:xfrm>
          <a:prstGeom prst="rect">
            <a:avLst/>
          </a:prstGeom>
        </p:spPr>
      </p:pic>
      <p:pic>
        <p:nvPicPr>
          <p:cNvPr id="5" name="Picture 4"/>
          <p:cNvPicPr>
            <a:picLocks noChangeAspect="1"/>
          </p:cNvPicPr>
          <p:nvPr/>
        </p:nvPicPr>
        <p:blipFill>
          <a:blip r:embed="rId3"/>
          <a:stretch>
            <a:fillRect/>
          </a:stretch>
        </p:blipFill>
        <p:spPr>
          <a:xfrm>
            <a:off x="5296204" y="2472538"/>
            <a:ext cx="2764762" cy="2618842"/>
          </a:xfrm>
          <a:prstGeom prst="rect">
            <a:avLst/>
          </a:prstGeom>
        </p:spPr>
      </p:pic>
    </p:spTree>
    <p:extLst>
      <p:ext uri="{BB962C8B-B14F-4D97-AF65-F5344CB8AC3E}">
        <p14:creationId xmlns:p14="http://schemas.microsoft.com/office/powerpoint/2010/main" val="18205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3" name="Google Shape;133;p21"/>
          <p:cNvSpPr txBox="1">
            <a:spLocks noGrp="1"/>
          </p:cNvSpPr>
          <p:nvPr>
            <p:ph type="sldNum" idx="12"/>
          </p:nvPr>
        </p:nvSpPr>
        <p:spPr>
          <a:xfrm>
            <a:off x="0" y="482524"/>
            <a:ext cx="2047948"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bg1"/>
                </a:solidFill>
                <a:latin typeface="+mj-lt"/>
              </a:rPr>
              <a:t>Thảo luận và trả lời câu hỏi</a:t>
            </a:r>
            <a:endParaRPr sz="2200" dirty="0">
              <a:solidFill>
                <a:schemeClr val="bg1"/>
              </a:solidFill>
              <a:latin typeface="+mj-lt"/>
            </a:endParaRPr>
          </a:p>
        </p:txBody>
      </p:sp>
      <p:sp>
        <p:nvSpPr>
          <p:cNvPr id="6" name="Rectangle 5"/>
          <p:cNvSpPr/>
          <p:nvPr/>
        </p:nvSpPr>
        <p:spPr>
          <a:xfrm>
            <a:off x="2275028" y="601092"/>
            <a:ext cx="7159878" cy="707886"/>
          </a:xfrm>
          <a:prstGeom prst="rect">
            <a:avLst/>
          </a:prstGeom>
        </p:spPr>
        <p:txBody>
          <a:bodyPr wrap="square">
            <a:spAutoFit/>
          </a:bodyPr>
          <a:lstStyle/>
          <a:p>
            <a:r>
              <a:rPr lang="en-US" sz="2000" dirty="0">
                <a:solidFill>
                  <a:srgbClr val="FF0000"/>
                </a:solidFill>
                <a:ea typeface="Calibri" panose="020F0502020204030204" pitchFamily="34" charset="0"/>
              </a:rPr>
              <a:t>Em hãy kể tên và một số biểu hiện chính </a:t>
            </a:r>
          </a:p>
          <a:p>
            <a:r>
              <a:rPr lang="en-US" sz="2000" dirty="0">
                <a:solidFill>
                  <a:srgbClr val="FF0000"/>
                </a:solidFill>
                <a:ea typeface="Calibri" panose="020F0502020204030204" pitchFamily="34" charset="0"/>
              </a:rPr>
              <a:t>của bệnh do virus gây ra ở người? </a:t>
            </a:r>
          </a:p>
        </p:txBody>
      </p:sp>
      <p:pic>
        <p:nvPicPr>
          <p:cNvPr id="7" name="Picture 6"/>
          <p:cNvPicPr>
            <a:picLocks noChangeAspect="1"/>
          </p:cNvPicPr>
          <p:nvPr/>
        </p:nvPicPr>
        <p:blipFill>
          <a:blip r:embed="rId3"/>
          <a:stretch>
            <a:fillRect/>
          </a:stretch>
        </p:blipFill>
        <p:spPr>
          <a:xfrm>
            <a:off x="0" y="1735324"/>
            <a:ext cx="2047949" cy="2247484"/>
          </a:xfrm>
          <a:prstGeom prst="rect">
            <a:avLst/>
          </a:prstGeom>
        </p:spPr>
      </p:pic>
      <p:pic>
        <p:nvPicPr>
          <p:cNvPr id="8" name="Picture 7"/>
          <p:cNvPicPr>
            <a:picLocks noChangeAspect="1"/>
          </p:cNvPicPr>
          <p:nvPr/>
        </p:nvPicPr>
        <p:blipFill>
          <a:blip r:embed="rId4"/>
          <a:stretch>
            <a:fillRect/>
          </a:stretch>
        </p:blipFill>
        <p:spPr>
          <a:xfrm>
            <a:off x="3067814" y="1735324"/>
            <a:ext cx="2143125" cy="2157379"/>
          </a:xfrm>
          <a:prstGeom prst="rect">
            <a:avLst/>
          </a:prstGeom>
        </p:spPr>
      </p:pic>
      <p:pic>
        <p:nvPicPr>
          <p:cNvPr id="9" name="Picture 8"/>
          <p:cNvPicPr>
            <a:picLocks noChangeAspect="1"/>
          </p:cNvPicPr>
          <p:nvPr/>
        </p:nvPicPr>
        <p:blipFill>
          <a:blip r:embed="rId5"/>
          <a:stretch>
            <a:fillRect/>
          </a:stretch>
        </p:blipFill>
        <p:spPr>
          <a:xfrm>
            <a:off x="5898858" y="1558712"/>
            <a:ext cx="3040836" cy="2333991"/>
          </a:xfrm>
          <a:prstGeom prst="rect">
            <a:avLst/>
          </a:prstGeom>
        </p:spPr>
      </p:pic>
      <p:sp>
        <p:nvSpPr>
          <p:cNvPr id="10" name="Rectangle 9"/>
          <p:cNvSpPr/>
          <p:nvPr/>
        </p:nvSpPr>
        <p:spPr>
          <a:xfrm>
            <a:off x="1" y="4075758"/>
            <a:ext cx="2047948" cy="785343"/>
          </a:xfrm>
          <a:prstGeom prst="rect">
            <a:avLst/>
          </a:prstGeom>
        </p:spPr>
        <p:txBody>
          <a:bodyPr wrap="square">
            <a:spAutoFit/>
          </a:bodyPr>
          <a:lstStyle/>
          <a:p>
            <a:pPr algn="ctr">
              <a:lnSpc>
                <a:spcPct val="150000"/>
              </a:lnSpc>
              <a:spcAft>
                <a:spcPts val="1000"/>
              </a:spcAft>
            </a:pPr>
            <a:r>
              <a:rPr lang="en-US" sz="1600" b="1" dirty="0">
                <a:latin typeface="+mj-lt"/>
                <a:ea typeface="Calibri" panose="020F0502020204030204" pitchFamily="34" charset="0"/>
                <a:cs typeface="Times New Roman" panose="02020603050405020304" pitchFamily="18" charset="0"/>
              </a:rPr>
              <a:t>Sưng, đau tuyến nước bọt.</a:t>
            </a:r>
            <a:endParaRPr lang="en-US" sz="1600" b="1" dirty="0">
              <a:effectLst/>
              <a:latin typeface="+mj-lt"/>
              <a:ea typeface="Calibri" panose="020F0502020204030204" pitchFamily="34" charset="0"/>
              <a:cs typeface="Times New Roman" panose="02020603050405020304" pitchFamily="18" charset="0"/>
            </a:endParaRPr>
          </a:p>
        </p:txBody>
      </p:sp>
      <p:sp>
        <p:nvSpPr>
          <p:cNvPr id="16" name="Rectangle 15"/>
          <p:cNvSpPr/>
          <p:nvPr/>
        </p:nvSpPr>
        <p:spPr>
          <a:xfrm>
            <a:off x="2971306" y="4072814"/>
            <a:ext cx="3067814" cy="610295"/>
          </a:xfrm>
          <a:prstGeom prst="rect">
            <a:avLst/>
          </a:prstGeom>
        </p:spPr>
        <p:txBody>
          <a:bodyPr wrap="square">
            <a:spAutoFit/>
          </a:bodyPr>
          <a:lstStyle/>
          <a:p>
            <a:pPr algn="ctr">
              <a:lnSpc>
                <a:spcPts val="2100"/>
              </a:lnSpc>
              <a:spcBef>
                <a:spcPts val="200"/>
              </a:spcBef>
              <a:spcAft>
                <a:spcPts val="2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Xuất hiện ban, sốt cao, đau bụng, nôn, đau đầu, khó chịu</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245961" y="3962087"/>
            <a:ext cx="2898039" cy="786754"/>
          </a:xfrm>
          <a:prstGeom prst="rect">
            <a:avLst/>
          </a:prstGeom>
        </p:spPr>
        <p:txBody>
          <a:bodyPr wrap="square">
            <a:spAutoFit/>
          </a:bodyPr>
          <a:lstStyle/>
          <a:p>
            <a:pPr algn="ctr">
              <a:lnSpc>
                <a:spcPct val="150000"/>
              </a:lnSpc>
              <a:spcAft>
                <a:spcPts val="10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Nhiễm trùng, phát ban đỏ, ung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0"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7078" y="128909"/>
            <a:ext cx="6830008" cy="361637"/>
          </a:xfrm>
          <a:prstGeom prst="rect">
            <a:avLst/>
          </a:prstGeom>
        </p:spPr>
        <p:txBody>
          <a:bodyPr wrap="square">
            <a:spAutoFit/>
          </a:bodyPr>
          <a:lstStyle/>
          <a:p>
            <a:pPr algn="ctr">
              <a:lnSpc>
                <a:spcPts val="2100"/>
              </a:lnSpc>
              <a:spcBef>
                <a:spcPts val="200"/>
              </a:spcBef>
              <a:spcAft>
                <a:spcPts val="200"/>
              </a:spcAft>
            </a:pPr>
            <a:r>
              <a:rPr lang="en-US" sz="2000" b="1" dirty="0">
                <a:solidFill>
                  <a:srgbClr val="FF0000"/>
                </a:solidFill>
                <a:latin typeface="+mj-lt"/>
                <a:ea typeface="Calibri" panose="020F0502020204030204" pitchFamily="34" charset="0"/>
                <a:cs typeface="Times New Roman" panose="02020603050405020304" pitchFamily="18" charset="0"/>
              </a:rPr>
              <a:t>Kể tên một số </a:t>
            </a:r>
            <a:r>
              <a:rPr lang="en-US" sz="2000" b="1" dirty="0" err="1">
                <a:solidFill>
                  <a:srgbClr val="FF0000"/>
                </a:solidFill>
                <a:latin typeface="+mj-lt"/>
                <a:ea typeface="Calibri" panose="020F0502020204030204" pitchFamily="34" charset="0"/>
                <a:cs typeface="Times New Roman" panose="02020603050405020304" pitchFamily="18" charset="0"/>
              </a:rPr>
              <a:t>virut</a:t>
            </a:r>
            <a:r>
              <a:rPr lang="en-US" sz="2000" b="1" dirty="0">
                <a:solidFill>
                  <a:srgbClr val="FF0000"/>
                </a:solidFill>
                <a:latin typeface="+mj-lt"/>
                <a:ea typeface="Calibri" panose="020F0502020204030204" pitchFamily="34" charset="0"/>
                <a:cs typeface="Times New Roman" panose="02020603050405020304" pitchFamily="18" charset="0"/>
              </a:rPr>
              <a:t> gây hại cho người?</a:t>
            </a:r>
            <a:endParaRPr lang="en-US" sz="2000" b="1" dirty="0">
              <a:solidFill>
                <a:srgbClr val="FF0000"/>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609972" y="796577"/>
            <a:ext cx="3828805" cy="2862322"/>
          </a:xfrm>
          <a:prstGeom prst="rect">
            <a:avLst/>
          </a:prstGeom>
        </p:spPr>
        <p:txBody>
          <a:bodyPr wrap="square">
            <a:spAutoFit/>
          </a:bodyPr>
          <a:lstStyle/>
          <a:p>
            <a:r>
              <a:rPr lang="en-US" sz="1800" b="1" dirty="0">
                <a:solidFill>
                  <a:srgbClr val="FF0000"/>
                </a:solidFill>
                <a:latin typeface="Times New Roman" panose="02020603050405020304" pitchFamily="18" charset="0"/>
                <a:cs typeface="Times New Roman" panose="02020603050405020304" pitchFamily="18" charset="0"/>
              </a:rPr>
              <a:t>+ Một số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virut</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gây bệnh cho người:</a:t>
            </a:r>
            <a:endParaRPr lang="en-US" sz="1800" b="1" dirty="0">
              <a:solidFill>
                <a:srgbClr val="FF0000"/>
              </a:solidFill>
              <a:latin typeface="Times New Roman" panose="02020603050405020304" pitchFamily="18" charset="0"/>
              <a:cs typeface="Times New Roman" panose="02020603050405020304" pitchFamily="18" charset="0"/>
            </a:endParaRP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cúm</a:t>
            </a:r>
            <a:endParaRPr lang="en-US" sz="1800" b="1" dirty="0">
              <a:solidFill>
                <a:srgbClr val="0000CC"/>
              </a:solidFill>
              <a:latin typeface="Times New Roman" panose="02020603050405020304" pitchFamily="18" charset="0"/>
              <a:cs typeface="Times New Roman" panose="02020603050405020304" pitchFamily="18" charset="0"/>
            </a:endParaRPr>
          </a:p>
          <a:p>
            <a:r>
              <a:rPr lang="en-US" sz="1800" b="1" dirty="0">
                <a:solidFill>
                  <a:srgbClr val="0000CC"/>
                </a:solidFill>
                <a:latin typeface="Times New Roman" panose="02020603050405020304" pitchFamily="18" charset="0"/>
                <a:cs typeface="Times New Roman" panose="02020603050405020304" pitchFamily="18" charset="0"/>
              </a:rPr>
              <a:t>-Virus HIV</a:t>
            </a:r>
          </a:p>
          <a:p>
            <a:r>
              <a:rPr lang="en-US" sz="1800" b="1" dirty="0">
                <a:solidFill>
                  <a:srgbClr val="0000CC"/>
                </a:solidFill>
                <a:latin typeface="Times New Roman" panose="02020603050405020304" pitchFamily="18" charset="0"/>
                <a:cs typeface="Times New Roman" panose="02020603050405020304" pitchFamily="18" charset="0"/>
              </a:rPr>
              <a:t>-Virus Ebola</a:t>
            </a: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sốt</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xuất</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huyết</a:t>
            </a:r>
            <a:endParaRPr lang="en-US" sz="1800" b="1" dirty="0">
              <a:solidFill>
                <a:srgbClr val="0000CC"/>
              </a:solidFill>
              <a:latin typeface="Times New Roman" panose="02020603050405020304" pitchFamily="18" charset="0"/>
              <a:cs typeface="Times New Roman" panose="02020603050405020304" pitchFamily="18" charset="0"/>
            </a:endParaRPr>
          </a:p>
          <a:p>
            <a:r>
              <a:rPr lang="en-US" sz="1800" b="1" dirty="0">
                <a:solidFill>
                  <a:srgbClr val="0000CC"/>
                </a:solidFill>
                <a:latin typeface="Times New Roman" panose="02020603050405020304" pitchFamily="18" charset="0"/>
                <a:cs typeface="Times New Roman" panose="02020603050405020304" pitchFamily="18" charset="0"/>
              </a:rPr>
              <a:t>-Virus Corona.</a:t>
            </a: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viêm</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gan</a:t>
            </a:r>
            <a:r>
              <a:rPr lang="en-US" sz="1800" b="1" dirty="0">
                <a:solidFill>
                  <a:srgbClr val="0000CC"/>
                </a:solidFill>
                <a:latin typeface="Times New Roman" panose="02020603050405020304" pitchFamily="18" charset="0"/>
                <a:cs typeface="Times New Roman" panose="02020603050405020304" pitchFamily="18" charset="0"/>
              </a:rPr>
              <a:t> B</a:t>
            </a: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dại</a:t>
            </a:r>
            <a:r>
              <a:rPr lang="en-US" sz="1800" b="1" dirty="0">
                <a:solidFill>
                  <a:srgbClr val="0000CC"/>
                </a:solidFill>
                <a:latin typeface="Times New Roman" panose="02020603050405020304" pitchFamily="18" charset="0"/>
                <a:cs typeface="Times New Roman" panose="02020603050405020304" pitchFamily="18" charset="0"/>
              </a:rPr>
              <a:t> </a:t>
            </a: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viêm</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não</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Nhật</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Bản</a:t>
            </a:r>
            <a:endParaRPr lang="en-US" sz="1800" b="1" dirty="0">
              <a:solidFill>
                <a:srgbClr val="0000CC"/>
              </a:solidFill>
              <a:latin typeface="Times New Roman" panose="02020603050405020304" pitchFamily="18" charset="0"/>
              <a:cs typeface="Times New Roman" panose="02020603050405020304" pitchFamily="18" charset="0"/>
            </a:endParaRPr>
          </a:p>
          <a:p>
            <a:r>
              <a:rPr lang="en-US" sz="1800" b="1" dirty="0">
                <a:solidFill>
                  <a:srgbClr val="0000CC"/>
                </a:solidFill>
                <a:latin typeface="Times New Roman" panose="02020603050405020304" pitchFamily="18" charset="0"/>
                <a:cs typeface="Times New Roman" panose="02020603050405020304" pitchFamily="18" charset="0"/>
              </a:rPr>
              <a:t>-Virus </a:t>
            </a:r>
            <a:r>
              <a:rPr lang="en-US" sz="1800" b="1" dirty="0" err="1">
                <a:solidFill>
                  <a:srgbClr val="0000CC"/>
                </a:solidFill>
                <a:latin typeface="Times New Roman" panose="02020603050405020304" pitchFamily="18" charset="0"/>
                <a:cs typeface="Times New Roman" panose="02020603050405020304" pitchFamily="18" charset="0"/>
              </a:rPr>
              <a:t>sởi</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quai</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bị</a:t>
            </a:r>
            <a:r>
              <a:rPr lang="en-US" sz="1800" b="1" dirty="0">
                <a:solidFill>
                  <a:srgbClr val="0000CC"/>
                </a:solidFill>
                <a:latin typeface="Times New Roman" panose="02020603050405020304" pitchFamily="18" charset="0"/>
                <a:cs typeface="Times New Roman" panose="02020603050405020304" pitchFamily="18" charset="0"/>
              </a:rPr>
              <a:t> ……….</a:t>
            </a:r>
            <a:endParaRPr lang="en-US" sz="1600" b="1" dirty="0">
              <a:solidFill>
                <a:srgbClr val="0000CC"/>
              </a:solidFill>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877078" y="434940"/>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37828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9" name="Google Shape;69;p14"/>
          <p:cNvSpPr txBox="1">
            <a:spLocks noGrp="1"/>
          </p:cNvSpPr>
          <p:nvPr>
            <p:ph type="sldNum" idx="12"/>
          </p:nvPr>
        </p:nvSpPr>
        <p:spPr>
          <a:xfrm>
            <a:off x="0" y="146024"/>
            <a:ext cx="2086675" cy="9658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Times New Roman" panose="02020603050405020304" pitchFamily="18" charset="0"/>
                <a:cs typeface="Times New Roman" panose="02020603050405020304" pitchFamily="18" charset="0"/>
              </a:rPr>
              <a:t>Kiểm tra</a:t>
            </a:r>
          </a:p>
          <a:p>
            <a:pPr marL="0" lvl="0" indent="0" algn="ctr" rtl="0">
              <a:spcBef>
                <a:spcPts val="0"/>
              </a:spcBef>
              <a:spcAft>
                <a:spcPts val="0"/>
              </a:spcAft>
              <a:buNone/>
            </a:pPr>
            <a:r>
              <a:rPr lang="en" sz="2400" dirty="0">
                <a:solidFill>
                  <a:schemeClr val="bg1"/>
                </a:solidFill>
                <a:latin typeface="Times New Roman" panose="02020603050405020304" pitchFamily="18" charset="0"/>
                <a:cs typeface="Times New Roman" panose="02020603050405020304" pitchFamily="18" charset="0"/>
              </a:rPr>
              <a:t> bài cũ</a:t>
            </a:r>
            <a:endParaRPr sz="2400" dirty="0">
              <a:solidFill>
                <a:schemeClr val="bg1"/>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2"/>
          </p:nvPr>
        </p:nvSpPr>
        <p:spPr>
          <a:xfrm>
            <a:off x="2086675" y="129714"/>
            <a:ext cx="7057325" cy="1717747"/>
          </a:xfrm>
        </p:spPr>
        <p:txBody>
          <a:bodyPr/>
          <a:lstStyle/>
          <a:p>
            <a:pPr marL="76200" indent="0" algn="just">
              <a:buNone/>
            </a:pPr>
            <a:r>
              <a:rPr lang="en-US" dirty="0">
                <a:latin typeface="Times New Roman" panose="02020603050405020304" pitchFamily="18" charset="0"/>
                <a:cs typeface="Times New Roman" panose="02020603050405020304" pitchFamily="18" charset="0"/>
              </a:rPr>
              <a:t>Em hãy cho biết:</a:t>
            </a:r>
          </a:p>
          <a:p>
            <a:pPr algn="just">
              <a:lnSpc>
                <a:spcPts val="2800"/>
              </a:lnSpc>
              <a:spcBef>
                <a:spcPts val="200"/>
              </a:spcBef>
              <a:spcAft>
                <a:spcPts val="200"/>
              </a:spcAft>
            </a:pPr>
            <a:r>
              <a:rPr lang="en-US" i="1" dirty="0">
                <a:latin typeface="Times New Roman" panose="02020603050405020304" pitchFamily="18" charset="0"/>
                <a:cs typeface="Times New Roman" panose="02020603050405020304" pitchFamily="18" charset="0"/>
              </a:rPr>
              <a:t>Khóa lưỡng phân là gì?</a:t>
            </a:r>
          </a:p>
          <a:p>
            <a:pPr algn="just">
              <a:lnSpc>
                <a:spcPts val="2800"/>
              </a:lnSpc>
              <a:spcBef>
                <a:spcPts val="200"/>
              </a:spcBef>
              <a:spcAft>
                <a:spcPts val="200"/>
              </a:spcAft>
            </a:pPr>
            <a:r>
              <a:rPr lang="en-US" i="1" dirty="0">
                <a:latin typeface="Times New Roman" panose="02020603050405020304" pitchFamily="18" charset="0"/>
                <a:cs typeface="Times New Roman" panose="02020603050405020304" pitchFamily="18" charset="0"/>
              </a:rPr>
              <a:t>Nêu các bước cơ bản để thực hiện khóa lưỡng phân.</a:t>
            </a:r>
          </a:p>
        </p:txBody>
      </p:sp>
      <p:sp>
        <p:nvSpPr>
          <p:cNvPr id="4" name="Rectangle 3"/>
          <p:cNvSpPr/>
          <p:nvPr/>
        </p:nvSpPr>
        <p:spPr>
          <a:xfrm>
            <a:off x="2118049" y="1971480"/>
            <a:ext cx="6915657" cy="1323439"/>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800" dirty="0">
                <a:solidFill>
                  <a:srgbClr val="FF0000"/>
                </a:solidFill>
                <a:latin typeface="Times New Roman" pitchFamily="18" charset="0"/>
                <a:ea typeface="Calibri" panose="020F0502020204030204" pitchFamily="34" charset="0"/>
                <a:cs typeface="Times New Roman" pitchFamily="18" charset="0"/>
              </a:rPr>
              <a:t>Khoá lưỡng phân là phương pháp được dùng để phân chia các sinh vật thành từng nhóm dựa trên sự giống hoặc khác nhau ở mỗi đặc điểm của sinh vật.</a:t>
            </a:r>
            <a:endParaRPr lang="en-US" sz="2800" dirty="0">
              <a:solidFill>
                <a:srgbClr val="FF0000"/>
              </a:solidFill>
              <a:effectLst/>
              <a:latin typeface="Times New Roman" pitchFamily="18" charset="0"/>
              <a:ea typeface="Calibri" panose="020F0502020204030204"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7150"/>
            <a:ext cx="4114800" cy="21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161649"/>
            <a:ext cx="3200400"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Virut</a:t>
            </a:r>
            <a:r>
              <a:rPr lang="en-US" sz="2800" dirty="0">
                <a:solidFill>
                  <a:srgbClr val="FF0000"/>
                </a:solidFill>
                <a:latin typeface="Times New Roman" pitchFamily="18" charset="0"/>
                <a:cs typeface="Times New Roman" pitchFamily="18" charset="0"/>
              </a:rPr>
              <a:t> HIV</a:t>
            </a:r>
          </a:p>
        </p:txBody>
      </p:sp>
      <p:sp>
        <p:nvSpPr>
          <p:cNvPr id="5" name="Rectangle 4"/>
          <p:cNvSpPr/>
          <p:nvPr/>
        </p:nvSpPr>
        <p:spPr>
          <a:xfrm>
            <a:off x="76200" y="2571750"/>
            <a:ext cx="8763000" cy="2246769"/>
          </a:xfrm>
          <a:prstGeom prst="rect">
            <a:avLst/>
          </a:prstGeom>
        </p:spPr>
        <p:txBody>
          <a:bodyPr wrap="square">
            <a:spAutoFit/>
          </a:bodyPr>
          <a:lstStyle/>
          <a:p>
            <a:r>
              <a:rPr lang="vi-VN" sz="2800" dirty="0">
                <a:latin typeface="+mj-lt"/>
              </a:rPr>
              <a:t>HIV là một virus có khả năng gây hội chứng suy giảm miễn dịch mắc phải, một tình trạng làm hệ miễn dịch của con người bị suy giảm cấp tiến, tạo điều kiện cho những nhiễm trùng cơ hội và ung thư phát triển mạnh làm đe dọa đến mạng sống của người bị nhiễm</a:t>
            </a:r>
            <a:r>
              <a:rPr lang="en-US" sz="2800" dirty="0">
                <a:latin typeface="+mj-lt"/>
              </a:rPr>
              <a:t>.</a:t>
            </a:r>
          </a:p>
        </p:txBody>
      </p:sp>
    </p:spTree>
    <p:extLst>
      <p:ext uri="{BB962C8B-B14F-4D97-AF65-F5344CB8AC3E}">
        <p14:creationId xmlns:p14="http://schemas.microsoft.com/office/powerpoint/2010/main" val="72069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14300"/>
            <a:ext cx="8686800" cy="2677656"/>
          </a:xfrm>
          <a:prstGeom prst="rect">
            <a:avLst/>
          </a:prstGeom>
        </p:spPr>
        <p:txBody>
          <a:bodyPr wrap="square">
            <a:spAutoFit/>
          </a:bodyPr>
          <a:lstStyle/>
          <a:p>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2019, Thế giới có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khoảng </a:t>
            </a:r>
            <a:r>
              <a:rPr lang="vi-VN" sz="2800" b="1" dirty="0">
                <a:solidFill>
                  <a:srgbClr val="FF0000"/>
                </a:solidFill>
                <a:latin typeface="Times New Roman" pitchFamily="18" charset="0"/>
                <a:cs typeface="Times New Roman" pitchFamily="18" charset="0"/>
              </a:rPr>
              <a:t>38 triệu người </a:t>
            </a:r>
            <a:r>
              <a:rPr lang="vi-VN" sz="2800" dirty="0">
                <a:latin typeface="Times New Roman" pitchFamily="18" charset="0"/>
                <a:cs typeface="Times New Roman" pitchFamily="18" charset="0"/>
              </a:rPr>
              <a:t>đang sống chung với HIV</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690.000 người </a:t>
            </a:r>
            <a:r>
              <a:rPr lang="vi-VN" sz="2800" dirty="0">
                <a:latin typeface="Times New Roman" pitchFamily="18" charset="0"/>
                <a:cs typeface="Times New Roman" pitchFamily="18" charset="0"/>
              </a:rPr>
              <a:t>nhiễm HIV </a:t>
            </a:r>
            <a:r>
              <a:rPr lang="vi-VN" sz="2800" b="1" dirty="0">
                <a:solidFill>
                  <a:srgbClr val="FF0000"/>
                </a:solidFill>
                <a:latin typeface="Times New Roman" pitchFamily="18" charset="0"/>
                <a:cs typeface="Times New Roman" pitchFamily="18" charset="0"/>
              </a:rPr>
              <a:t>đã tử vong</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vi-VN" sz="2800" b="1" dirty="0">
                <a:solidFill>
                  <a:srgbClr val="FF0000"/>
                </a:solidFill>
                <a:latin typeface="Times New Roman" pitchFamily="18" charset="0"/>
                <a:cs typeface="Times New Roman" pitchFamily="18" charset="0"/>
              </a:rPr>
              <a:t>1,7 triệu người nhiễm mới </a:t>
            </a:r>
            <a:r>
              <a:rPr lang="vi-VN" sz="2800" dirty="0">
                <a:latin typeface="Times New Roman" pitchFamily="18" charset="0"/>
                <a:cs typeface="Times New Roman" pitchFamily="18" charset="0"/>
              </a:rPr>
              <a:t>được phát hiện, trong đó tập trung chủ yếu nam giới 25-49 tuổi (38%) và nam giới 15-24 tuổi (12%)</a:t>
            </a:r>
            <a:r>
              <a:rPr lang="en-US" sz="2800" dirty="0">
                <a:latin typeface="Times New Roman" pitchFamily="18" charset="0"/>
                <a:cs typeface="Times New Roman" pitchFamily="18" charset="0"/>
              </a:rPr>
              <a:t>.</a:t>
            </a:r>
          </a:p>
        </p:txBody>
      </p:sp>
      <p:sp>
        <p:nvSpPr>
          <p:cNvPr id="5" name="Rectangle 4"/>
          <p:cNvSpPr/>
          <p:nvPr/>
        </p:nvSpPr>
        <p:spPr>
          <a:xfrm>
            <a:off x="152400" y="2791956"/>
            <a:ext cx="8440615" cy="2169825"/>
          </a:xfrm>
          <a:prstGeom prst="rect">
            <a:avLst/>
          </a:prstGeom>
        </p:spPr>
        <p:txBody>
          <a:bodyPr wrap="square">
            <a:spAutoFit/>
          </a:bodyPr>
          <a:lstStyle/>
          <a:p>
            <a:r>
              <a:rPr lang="en-US" sz="2700" dirty="0" err="1">
                <a:latin typeface="Times New Roman" pitchFamily="18" charset="0"/>
                <a:cs typeface="Times New Roman" pitchFamily="18" charset="0"/>
              </a:rPr>
              <a:t>Năm</a:t>
            </a:r>
            <a:r>
              <a:rPr lang="en-US" sz="2700" dirty="0">
                <a:latin typeface="Times New Roman" pitchFamily="18" charset="0"/>
                <a:cs typeface="Times New Roman" pitchFamily="18" charset="0"/>
              </a:rPr>
              <a:t> 2019,</a:t>
            </a:r>
            <a:r>
              <a:rPr lang="vi-VN" sz="2700" dirty="0">
                <a:latin typeface="Times New Roman" pitchFamily="18" charset="0"/>
                <a:cs typeface="Times New Roman" pitchFamily="18" charset="0"/>
              </a:rPr>
              <a:t>Việt Nam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vi-VN" sz="2700" dirty="0">
                <a:latin typeface="Times New Roman" pitchFamily="18" charset="0"/>
                <a:cs typeface="Times New Roman" pitchFamily="18" charset="0"/>
              </a:rPr>
              <a:t>số người nhiễm HIV/AIDS còn sống là khoảng </a:t>
            </a:r>
            <a:r>
              <a:rPr lang="vi-VN" sz="2700" b="1" dirty="0">
                <a:solidFill>
                  <a:srgbClr val="FF0000"/>
                </a:solidFill>
                <a:latin typeface="Times New Roman" pitchFamily="18" charset="0"/>
                <a:cs typeface="Times New Roman" pitchFamily="18" charset="0"/>
              </a:rPr>
              <a:t>230.000 người, </a:t>
            </a:r>
            <a:r>
              <a:rPr lang="vi-VN" sz="2700" dirty="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2700" b="1" dirty="0">
                <a:solidFill>
                  <a:srgbClr val="FF0000"/>
                </a:solidFill>
                <a:latin typeface="Times New Roman" pitchFamily="18" charset="0"/>
                <a:cs typeface="Times New Roman" pitchFamily="18" charset="0"/>
              </a:rPr>
              <a:t>đứng thứ 5 </a:t>
            </a:r>
            <a:r>
              <a:rPr lang="vi-VN" sz="2700" dirty="0">
                <a:latin typeface="Times New Roman" pitchFamily="18" charset="0"/>
                <a:cs typeface="Times New Roman" pitchFamily="18" charset="0"/>
              </a:rPr>
              <a:t>trong số các nước khu vực Đông Nam Á.</a:t>
            </a:r>
            <a:endParaRPr lang="en-US" sz="2700" dirty="0">
              <a:latin typeface="Times New Roman" pitchFamily="18" charset="0"/>
              <a:cs typeface="Times New Roman" pitchFamily="18" charset="0"/>
            </a:endParaRPr>
          </a:p>
        </p:txBody>
      </p:sp>
    </p:spTree>
    <p:extLst>
      <p:ext uri="{BB962C8B-B14F-4D97-AF65-F5344CB8AC3E}">
        <p14:creationId xmlns:p14="http://schemas.microsoft.com/office/powerpoint/2010/main" val="271579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
            <a:ext cx="73914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315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2900"/>
            <a:ext cx="6858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75319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400050"/>
            <a:ext cx="8534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717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609600" y="946298"/>
            <a:ext cx="8229600" cy="658567"/>
          </a:xfrm>
        </p:spPr>
        <p:txBody>
          <a:bodyPr/>
          <a:lstStyle/>
          <a:p>
            <a:pPr>
              <a:spcBef>
                <a:spcPct val="50000"/>
              </a:spcBef>
              <a:buNone/>
              <a:defRPr/>
            </a:pPr>
            <a:r>
              <a:rPr lang="en-US" sz="2600" dirty="0">
                <a:solidFill>
                  <a:srgbClr val="FF0000"/>
                </a:solidFill>
                <a:latin typeface="Times New Roman" pitchFamily="18" charset="0"/>
                <a:ea typeface="Calibri" panose="020F0502020204030204" pitchFamily="34" charset="0"/>
                <a:cs typeface="Times New Roman" pitchFamily="18" charset="0"/>
              </a:rPr>
              <a:t>Virus là gì? Cho biết các hình dạng của </a:t>
            </a:r>
            <a:r>
              <a:rPr lang="en-US" sz="2600" dirty="0" err="1">
                <a:solidFill>
                  <a:srgbClr val="FF0000"/>
                </a:solidFill>
                <a:latin typeface="Times New Roman" pitchFamily="18" charset="0"/>
                <a:ea typeface="Calibri" panose="020F0502020204030204" pitchFamily="34" charset="0"/>
                <a:cs typeface="Times New Roman" pitchFamily="18" charset="0"/>
              </a:rPr>
              <a:t>virut</a:t>
            </a:r>
            <a:r>
              <a:rPr lang="en-US" sz="2600" dirty="0">
                <a:solidFill>
                  <a:srgbClr val="FF0000"/>
                </a:solidFill>
                <a:latin typeface="Times New Roman" pitchFamily="18" charset="0"/>
                <a:ea typeface="Calibri" panose="020F0502020204030204" pitchFamily="34" charset="0"/>
                <a:cs typeface="Times New Roman" pitchFamily="18" charset="0"/>
              </a:rPr>
              <a:t>? </a:t>
            </a:r>
            <a:endParaRPr lang="en-US" sz="2600" dirty="0">
              <a:solidFill>
                <a:srgbClr val="FF0000"/>
              </a:solidFill>
              <a:latin typeface="Times New Roman" pitchFamily="18" charset="0"/>
              <a:cs typeface="Times New Roman" pitchFamily="18" charset="0"/>
            </a:endParaRPr>
          </a:p>
        </p:txBody>
      </p:sp>
      <p:sp>
        <p:nvSpPr>
          <p:cNvPr id="4099" name="WordArt 4"/>
          <p:cNvSpPr>
            <a:spLocks noChangeArrowheads="1" noChangeShapeType="1" noTextEdit="1"/>
          </p:cNvSpPr>
          <p:nvPr/>
        </p:nvSpPr>
        <p:spPr bwMode="auto">
          <a:xfrm>
            <a:off x="381000" y="114300"/>
            <a:ext cx="8458200" cy="569119"/>
          </a:xfrm>
          <a:prstGeom prst="rect">
            <a:avLst/>
          </a:prstGeom>
        </p:spPr>
        <p:txBody>
          <a:bodyPr wrap="none" fromWordArt="1">
            <a:prstTxWarp prst="textDeflate">
              <a:avLst>
                <a:gd name="adj" fmla="val 26227"/>
              </a:avLst>
            </a:prstTxWarp>
          </a:bodyPr>
          <a:lstStyle/>
          <a:p>
            <a:pPr algn="ctr"/>
            <a:r>
              <a:rPr lang="en-US" sz="3600" b="1" kern="10" dirty="0">
                <a:ln w="9525">
                  <a:solidFill>
                    <a:srgbClr val="FFFF00"/>
                  </a:solidFill>
                  <a:round/>
                  <a:headEnd/>
                  <a:tailEnd/>
                </a:ln>
                <a:solidFill>
                  <a:srgbClr val="0000CC"/>
                </a:solidFill>
                <a:latin typeface="Times New Roman"/>
                <a:cs typeface="Times New Roman"/>
              </a:rPr>
              <a:t>KIỂM TRA</a:t>
            </a:r>
          </a:p>
        </p:txBody>
      </p:sp>
      <p:sp>
        <p:nvSpPr>
          <p:cNvPr id="7" name="Rectangle 5"/>
          <p:cNvSpPr>
            <a:spLocks noChangeArrowheads="1"/>
          </p:cNvSpPr>
          <p:nvPr/>
        </p:nvSpPr>
        <p:spPr bwMode="auto">
          <a:xfrm>
            <a:off x="304800" y="2367391"/>
            <a:ext cx="841716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700"/>
              </a:lnSpc>
              <a:spcBef>
                <a:spcPts val="200"/>
              </a:spcBef>
              <a:spcAft>
                <a:spcPts val="200"/>
              </a:spcAft>
              <a:buClr>
                <a:schemeClr val="accent3"/>
              </a:buClr>
            </a:pPr>
            <a:r>
              <a:rPr lang="en-US" sz="2400" dirty="0">
                <a:solidFill>
                  <a:schemeClr val="accent2"/>
                </a:solidFill>
                <a:latin typeface="Times New Roman" pitchFamily="18" charset="0"/>
                <a:cs typeface="Times New Roman" pitchFamily="18" charset="0"/>
              </a:rPr>
              <a:t>-</a:t>
            </a:r>
            <a:r>
              <a:rPr lang="vi-VN" sz="2400" dirty="0" err="1">
                <a:solidFill>
                  <a:schemeClr val="accent2"/>
                </a:solidFill>
                <a:latin typeface="Times New Roman" pitchFamily="18" charset="0"/>
                <a:cs typeface="Times New Roman" pitchFamily="18" charset="0"/>
              </a:rPr>
              <a:t>Virus</a:t>
            </a:r>
            <a:r>
              <a:rPr lang="vi-VN" sz="2400" dirty="0">
                <a:solidFill>
                  <a:schemeClr val="accent2"/>
                </a:solidFill>
                <a:latin typeface="Times New Roman" pitchFamily="18" charset="0"/>
                <a:cs typeface="Times New Roman" pitchFamily="18" charset="0"/>
              </a:rPr>
              <a:t> là </a:t>
            </a:r>
            <a:r>
              <a:rPr lang="en-US" sz="2400" dirty="0">
                <a:solidFill>
                  <a:schemeClr val="accent2"/>
                </a:solidFill>
                <a:latin typeface="Times New Roman" pitchFamily="18" charset="0"/>
                <a:cs typeface="Times New Roman" pitchFamily="18" charset="0"/>
              </a:rPr>
              <a:t>“</a:t>
            </a:r>
            <a:r>
              <a:rPr lang="vi-VN" sz="2400" dirty="0">
                <a:solidFill>
                  <a:schemeClr val="accent2"/>
                </a:solidFill>
                <a:latin typeface="Times New Roman" pitchFamily="18" charset="0"/>
                <a:cs typeface="Times New Roman" pitchFamily="18" charset="0"/>
              </a:rPr>
              <a:t>dạng sống</a:t>
            </a:r>
            <a:r>
              <a:rPr lang="en-US" sz="2400" dirty="0">
                <a:solidFill>
                  <a:schemeClr val="accent2"/>
                </a:solidFill>
                <a:latin typeface="Times New Roman" pitchFamily="18" charset="0"/>
                <a:cs typeface="Times New Roman" pitchFamily="18" charset="0"/>
              </a:rPr>
              <a:t>”</a:t>
            </a:r>
            <a:r>
              <a:rPr lang="vi-VN" sz="2400" dirty="0">
                <a:solidFill>
                  <a:schemeClr val="accent2"/>
                </a:solidFill>
                <a:latin typeface="Times New Roman" pitchFamily="18" charset="0"/>
                <a:cs typeface="Times New Roman" pitchFamily="18" charset="0"/>
              </a:rPr>
              <a:t> có kích thước rất nhỏ</a:t>
            </a:r>
            <a:r>
              <a:rPr lang="en-US" sz="2400" dirty="0">
                <a:solidFill>
                  <a:schemeClr val="accent2"/>
                </a:solidFill>
                <a:latin typeface="Times New Roman" pitchFamily="18" charset="0"/>
                <a:cs typeface="Times New Roman" pitchFamily="18" charset="0"/>
              </a:rPr>
              <a:t> bé, chưa có cấu tạo tế bào mà</a:t>
            </a:r>
            <a:r>
              <a:rPr lang="vi-VN" sz="2400" dirty="0">
                <a:solidFill>
                  <a:schemeClr val="accent2"/>
                </a:solidFill>
                <a:latin typeface="Times New Roman" pitchFamily="18" charset="0"/>
                <a:cs typeface="Times New Roman" pitchFamily="18" charset="0"/>
              </a:rPr>
              <a:t> mắt thường không nhìn thấy được</a:t>
            </a:r>
            <a:r>
              <a:rPr lang="en-US" sz="2400" dirty="0">
                <a:solidFill>
                  <a:schemeClr val="accent2"/>
                </a:solidFill>
                <a:latin typeface="Times New Roman" pitchFamily="18" charset="0"/>
                <a:cs typeface="Times New Roman" pitchFamily="18" charset="0"/>
              </a:rPr>
              <a:t>.</a:t>
            </a:r>
            <a:endParaRPr lang="vi-VN" sz="2400" dirty="0">
              <a:solidFill>
                <a:schemeClr val="accent2"/>
              </a:solidFill>
              <a:latin typeface="Times New Roman" pitchFamily="18" charset="0"/>
              <a:cs typeface="Times New Roman" pitchFamily="18" charset="0"/>
            </a:endParaRPr>
          </a:p>
        </p:txBody>
      </p:sp>
      <p:sp>
        <p:nvSpPr>
          <p:cNvPr id="8" name="Rectangle 5"/>
          <p:cNvSpPr>
            <a:spLocks noChangeArrowheads="1"/>
          </p:cNvSpPr>
          <p:nvPr/>
        </p:nvSpPr>
        <p:spPr bwMode="auto">
          <a:xfrm>
            <a:off x="304800" y="3266285"/>
            <a:ext cx="8839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2700"/>
              </a:lnSpc>
              <a:spcBef>
                <a:spcPts val="200"/>
              </a:spcBef>
              <a:spcAft>
                <a:spcPts val="200"/>
              </a:spcAft>
              <a:buClr>
                <a:schemeClr val="accent3"/>
              </a:buClr>
            </a:pPr>
            <a:r>
              <a:rPr lang="en-US" sz="2400" dirty="0">
                <a:solidFill>
                  <a:schemeClr val="accent2"/>
                </a:solidFill>
                <a:latin typeface="Times New Roman" pitchFamily="18" charset="0"/>
                <a:cs typeface="Times New Roman" pitchFamily="18" charset="0"/>
              </a:rPr>
              <a:t>+ Hình dạng: </a:t>
            </a:r>
            <a:r>
              <a:rPr lang="vi-VN" sz="2400" dirty="0" err="1">
                <a:solidFill>
                  <a:schemeClr val="accent2"/>
                </a:solidFill>
                <a:latin typeface="Times New Roman" pitchFamily="18" charset="0"/>
                <a:cs typeface="Times New Roman" pitchFamily="18" charset="0"/>
              </a:rPr>
              <a:t>Virus</a:t>
            </a:r>
            <a:r>
              <a:rPr lang="vi-VN" sz="2400" dirty="0">
                <a:solidFill>
                  <a:schemeClr val="accent2"/>
                </a:solidFill>
                <a:latin typeface="Times New Roman" pitchFamily="18" charset="0"/>
                <a:cs typeface="Times New Roman" pitchFamily="18" charset="0"/>
              </a:rPr>
              <a:t> có nhiều hình dạng khác nhau: hình que, đa diện, hình cầu, xoắn, hình khối,….</a:t>
            </a:r>
          </a:p>
        </p:txBody>
      </p:sp>
      <p:sp>
        <p:nvSpPr>
          <p:cNvPr id="6" name="Rectangle 5"/>
          <p:cNvSpPr/>
          <p:nvPr/>
        </p:nvSpPr>
        <p:spPr>
          <a:xfrm>
            <a:off x="3456171" y="1905726"/>
            <a:ext cx="1438214" cy="461665"/>
          </a:xfrm>
          <a:prstGeom prst="rect">
            <a:avLst/>
          </a:prstGeom>
        </p:spPr>
        <p:txBody>
          <a:bodyPr wrap="none">
            <a:spAutoFit/>
          </a:bodyPr>
          <a:lstStyle/>
          <a:p>
            <a:r>
              <a:rPr lang="en-US" sz="2400" b="1">
                <a:solidFill>
                  <a:schemeClr val="accent2">
                    <a:lumMod val="50000"/>
                  </a:schemeClr>
                </a:solidFill>
              </a:rPr>
              <a:t>TRẢ LỜI</a:t>
            </a:r>
            <a:endParaRPr lang="en-US" sz="2400" b="1" dirty="0">
              <a:solidFill>
                <a:schemeClr val="accent2">
                  <a:lumMod val="50000"/>
                </a:schemeClr>
              </a:solidFill>
            </a:endParaRPr>
          </a:p>
        </p:txBody>
      </p:sp>
    </p:spTree>
    <p:extLst>
      <p:ext uri="{BB962C8B-B14F-4D97-AF65-F5344CB8AC3E}">
        <p14:creationId xmlns:p14="http://schemas.microsoft.com/office/powerpoint/2010/main" val="18753376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1000"/>
                                        <p:tgtEl>
                                          <p:spTgt spid="51203">
                                            <p:txEl>
                                              <p:pRg st="0" end="0"/>
                                            </p:txEl>
                                          </p:spTgt>
                                        </p:tgtEl>
                                      </p:cBhvr>
                                    </p:animEffect>
                                    <p:anim calcmode="lin" valueType="num">
                                      <p:cBhvr>
                                        <p:cTn id="8"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to="" calcmode="lin" valueType="num">
                                      <p:cBhvr>
                                        <p:cTn id="19" dur="1" fill="hold"/>
                                        <p:tgtEl>
                                          <p:spTgt spid="7"/>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to="" calcmode="lin" valueType="num">
                                      <p:cBhvr>
                                        <p:cTn id="24"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45845"/>
            <a:ext cx="9195206" cy="1126540"/>
          </a:xfrm>
        </p:spPr>
        <p:txBody>
          <a:bodyPr/>
          <a:lstStyle/>
          <a:p>
            <a:pPr algn="ctr">
              <a:lnSpc>
                <a:spcPts val="3800"/>
              </a:lnSpc>
              <a:spcBef>
                <a:spcPts val="200"/>
              </a:spcBef>
              <a:spcAft>
                <a:spcPts val="200"/>
              </a:spcAft>
            </a:pPr>
            <a:r>
              <a:rPr lang="en-US" sz="2800" dirty="0">
                <a:latin typeface="Montserrat" panose="020B0604020202020204" charset="0"/>
              </a:rPr>
              <a:t>II. VI KHUẨN</a:t>
            </a:r>
            <a:br>
              <a:rPr lang="en-US" sz="2800" dirty="0">
                <a:latin typeface="Montserrat" panose="020B0604020202020204" charset="0"/>
              </a:rPr>
            </a:br>
            <a:r>
              <a:rPr lang="en-US" sz="2400" dirty="0">
                <a:solidFill>
                  <a:srgbClr val="FFFF00"/>
                </a:solidFill>
                <a:latin typeface="+mj-lt"/>
              </a:rPr>
              <a:t>1. Hình dạng, cấu tạo của vi khuẩn</a:t>
            </a:r>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0043"/>
            <a:ext cx="2092148" cy="769441"/>
          </a:xfrm>
          <a:prstGeom prst="rect">
            <a:avLst/>
          </a:prstGeom>
        </p:spPr>
        <p:txBody>
          <a:bodyPr wrap="square">
            <a:spAutoFit/>
          </a:bodyPr>
          <a:lstStyle/>
          <a:p>
            <a:pPr algn="ctr"/>
            <a:r>
              <a:rPr lang="en-US" sz="2200" b="1" dirty="0">
                <a:solidFill>
                  <a:schemeClr val="bg1"/>
                </a:solidFill>
              </a:rPr>
              <a:t>Quan sát</a:t>
            </a:r>
          </a:p>
          <a:p>
            <a:pPr algn="ctr"/>
            <a:r>
              <a:rPr lang="en-US" sz="2200" b="1" dirty="0">
                <a:solidFill>
                  <a:schemeClr val="bg1"/>
                </a:solidFill>
              </a:rPr>
              <a:t> Hình 16.8</a:t>
            </a:r>
          </a:p>
        </p:txBody>
      </p:sp>
      <p:sp>
        <p:nvSpPr>
          <p:cNvPr id="5" name="Rectangle 4"/>
          <p:cNvSpPr/>
          <p:nvPr/>
        </p:nvSpPr>
        <p:spPr>
          <a:xfrm>
            <a:off x="2334704" y="790043"/>
            <a:ext cx="5400837" cy="1118255"/>
          </a:xfrm>
          <a:prstGeom prst="rect">
            <a:avLst/>
          </a:prstGeom>
        </p:spPr>
        <p:txBody>
          <a:bodyPr wrap="none">
            <a:spAutoFit/>
          </a:bodyPr>
          <a:lstStyle/>
          <a:p>
            <a:pPr>
              <a:lnSpc>
                <a:spcPts val="2400"/>
              </a:lnSpc>
              <a:spcBef>
                <a:spcPts val="200"/>
              </a:spcBef>
              <a:spcAft>
                <a:spcPts val="200"/>
              </a:spcAft>
            </a:pPr>
            <a:r>
              <a:rPr lang="en-US" sz="2000" dirty="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dirty="0">
                <a:solidFill>
                  <a:srgbClr val="FF0000"/>
                </a:solidFill>
              </a:rPr>
              <a:t>Vi khuẩn là </a:t>
            </a:r>
            <a:r>
              <a:rPr lang="en-US" sz="2000" dirty="0" err="1">
                <a:solidFill>
                  <a:srgbClr val="FF0000"/>
                </a:solidFill>
              </a:rPr>
              <a:t>gì</a:t>
            </a:r>
            <a:r>
              <a:rPr lang="en-US" sz="2000" dirty="0">
                <a:solidFill>
                  <a:srgbClr val="FF0000"/>
                </a:solidFill>
              </a:rPr>
              <a:t>? </a:t>
            </a:r>
            <a:r>
              <a:rPr lang="en-US" sz="2000" dirty="0" err="1">
                <a:solidFill>
                  <a:srgbClr val="FF0000"/>
                </a:solidFill>
              </a:rPr>
              <a:t>Có</a:t>
            </a:r>
            <a:r>
              <a:rPr lang="en-US" sz="2000" dirty="0">
                <a:solidFill>
                  <a:srgbClr val="FF0000"/>
                </a:solidFill>
              </a:rPr>
              <a:t> ở </a:t>
            </a:r>
            <a:r>
              <a:rPr lang="en-US" sz="2000" dirty="0" err="1">
                <a:solidFill>
                  <a:srgbClr val="FF0000"/>
                </a:solidFill>
              </a:rPr>
              <a:t>đâu</a:t>
            </a:r>
            <a:r>
              <a:rPr lang="en-US" sz="2000" dirty="0">
                <a:solidFill>
                  <a:srgbClr val="FF0000"/>
                </a:solidFill>
              </a:rPr>
              <a:t>?</a:t>
            </a:r>
          </a:p>
          <a:p>
            <a:pPr marL="342900" indent="-342900">
              <a:lnSpc>
                <a:spcPts val="2400"/>
              </a:lnSpc>
              <a:spcBef>
                <a:spcPts val="200"/>
              </a:spcBef>
              <a:spcAft>
                <a:spcPts val="200"/>
              </a:spcAft>
              <a:buFont typeface="Wingdings" panose="05000000000000000000" pitchFamily="2" charset="2"/>
              <a:buChar char="§"/>
            </a:pPr>
            <a:r>
              <a:rPr lang="en-US" sz="2000" dirty="0">
                <a:solidFill>
                  <a:srgbClr val="FF0000"/>
                </a:solidFill>
              </a:rPr>
              <a:t>Các thành phần cấu tạo của một vi khuẩn?</a:t>
            </a:r>
          </a:p>
        </p:txBody>
      </p:sp>
      <p:pic>
        <p:nvPicPr>
          <p:cNvPr id="6" name="Picture 5"/>
          <p:cNvPicPr>
            <a:picLocks noChangeAspect="1"/>
          </p:cNvPicPr>
          <p:nvPr/>
        </p:nvPicPr>
        <p:blipFill>
          <a:blip r:embed="rId3"/>
          <a:stretch>
            <a:fillRect/>
          </a:stretch>
        </p:blipFill>
        <p:spPr>
          <a:xfrm>
            <a:off x="86015" y="2125209"/>
            <a:ext cx="4193378" cy="2657138"/>
          </a:xfrm>
          <a:prstGeom prst="rect">
            <a:avLst/>
          </a:prstGeom>
        </p:spPr>
      </p:pic>
      <p:sp>
        <p:nvSpPr>
          <p:cNvPr id="7" name="Rectangle 6"/>
          <p:cNvSpPr/>
          <p:nvPr/>
        </p:nvSpPr>
        <p:spPr>
          <a:xfrm>
            <a:off x="4251504" y="1954102"/>
            <a:ext cx="4630521" cy="1990288"/>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khuẩn: là 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khuẩn có ở trong không khí, đất nước, cơ thể sinh vật. </a:t>
            </a:r>
          </a:p>
        </p:txBody>
      </p:sp>
      <p:sp>
        <p:nvSpPr>
          <p:cNvPr id="8" name="Rectangle 7"/>
          <p:cNvSpPr/>
          <p:nvPr/>
        </p:nvSpPr>
        <p:spPr>
          <a:xfrm>
            <a:off x="4223615" y="3990194"/>
            <a:ext cx="4630521" cy="707886"/>
          </a:xfrm>
          <a:prstGeom prst="rect">
            <a:avLst/>
          </a:prstGeom>
        </p:spPr>
        <p:txBody>
          <a:bodyPr wrap="square">
            <a:spAutoFit/>
          </a:bodyPr>
          <a:lstStyle/>
          <a:p>
            <a:pPr algn="just">
              <a:lnSpc>
                <a:spcPts val="2400"/>
              </a:lnSpc>
              <a:spcBef>
                <a:spcPts val="200"/>
              </a:spcBef>
              <a:spcAft>
                <a:spcPts val="200"/>
              </a:spcAft>
            </a:pPr>
            <a:r>
              <a:rPr lang="en-US" sz="2000" dirty="0">
                <a:solidFill>
                  <a:schemeClr val="accent2">
                    <a:lumMod val="50000"/>
                  </a:schemeClr>
                </a:solidFill>
              </a:rPr>
              <a:t>+</a:t>
            </a:r>
            <a:r>
              <a:rPr lang="en-US" sz="2000" dirty="0" err="1">
                <a:solidFill>
                  <a:schemeClr val="accent2">
                    <a:lumMod val="50000"/>
                  </a:schemeClr>
                </a:solidFill>
              </a:rPr>
              <a:t>Cấu</a:t>
            </a:r>
            <a:r>
              <a:rPr lang="en-US" sz="2000" dirty="0">
                <a:solidFill>
                  <a:schemeClr val="accent2">
                    <a:lumMod val="50000"/>
                  </a:schemeClr>
                </a:solidFill>
              </a:rPr>
              <a:t> tạo của vi khuẩn: vùng nhân, tế bào chất, thành tế bào, màng tế bào</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749843" y="885972"/>
            <a:ext cx="8260772" cy="1495721"/>
          </a:xfrm>
        </p:spPr>
        <p:txBody>
          <a:bodyPr/>
          <a:lstStyle/>
          <a:p>
            <a:pPr algn="just"/>
            <a:r>
              <a:rPr lang="en" sz="2800" b="0" dirty="0">
                <a:solidFill>
                  <a:schemeClr val="accent2"/>
                </a:solidFill>
                <a:latin typeface="Times New Roman" panose="02020603050405020304" pitchFamily="18" charset="0"/>
                <a:cs typeface="Times New Roman" panose="02020603050405020304" pitchFamily="18" charset="0"/>
              </a:rPr>
              <a:t>+ </a:t>
            </a:r>
            <a:r>
              <a:rPr lang="en-US" sz="2800" b="0" dirty="0">
                <a:solidFill>
                  <a:schemeClr val="accent2"/>
                </a:solidFill>
                <a:latin typeface="Times New Roman" panose="02020603050405020304" pitchFamily="18" charset="0"/>
                <a:cs typeface="Times New Roman" panose="02020603050405020304" pitchFamily="18" charset="0"/>
              </a:rPr>
              <a:t>Vi khuẩn: là những sinh vật đơn bào rất nhỏ bé, có kích thước 0,5 - 10 micro met, chỉ có thể quan sát chúng bằng kính hiển vi.</a:t>
            </a:r>
          </a:p>
        </p:txBody>
      </p:sp>
      <p:sp>
        <p:nvSpPr>
          <p:cNvPr id="3" name="Slide Number Placeholder 1"/>
          <p:cNvSpPr txBox="1">
            <a:spLocks/>
          </p:cNvSpPr>
          <p:nvPr/>
        </p:nvSpPr>
        <p:spPr>
          <a:xfrm>
            <a:off x="749843" y="2381693"/>
            <a:ext cx="8260772" cy="851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400"/>
              </a:lnSpc>
              <a:spcBef>
                <a:spcPts val="200"/>
              </a:spcBef>
              <a:spcAft>
                <a:spcPts val="200"/>
              </a:spcAft>
            </a:pPr>
            <a:r>
              <a:rPr lang="en"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Cấu</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tạo</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của</a:t>
            </a:r>
            <a:r>
              <a:rPr lang="en-US" sz="2800" b="0" dirty="0">
                <a:solidFill>
                  <a:schemeClr val="accent2"/>
                </a:solidFill>
                <a:latin typeface="Times New Roman" panose="02020603050405020304" pitchFamily="18" charset="0"/>
                <a:cs typeface="Times New Roman" panose="02020603050405020304" pitchFamily="18" charset="0"/>
              </a:rPr>
              <a:t> vi </a:t>
            </a:r>
            <a:r>
              <a:rPr lang="en-US" sz="2800" b="0" dirty="0" err="1">
                <a:solidFill>
                  <a:schemeClr val="accent2"/>
                </a:solidFill>
                <a:latin typeface="Times New Roman" panose="02020603050405020304" pitchFamily="18" charset="0"/>
                <a:cs typeface="Times New Roman" panose="02020603050405020304" pitchFamily="18" charset="0"/>
              </a:rPr>
              <a:t>khuẩn</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vùng</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nhân</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tế</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bào</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chất</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thành</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tế</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bào</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màng</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tế</a:t>
            </a:r>
            <a:r>
              <a:rPr lang="en-US" sz="2800" b="0" dirty="0">
                <a:solidFill>
                  <a:schemeClr val="accent2"/>
                </a:solidFill>
                <a:latin typeface="Times New Roman" panose="02020603050405020304" pitchFamily="18" charset="0"/>
                <a:cs typeface="Times New Roman" panose="02020603050405020304" pitchFamily="18" charset="0"/>
              </a:rPr>
              <a:t> </a:t>
            </a:r>
            <a:r>
              <a:rPr lang="en-US" sz="2800" b="0" dirty="0" err="1">
                <a:solidFill>
                  <a:schemeClr val="accent2"/>
                </a:solidFill>
                <a:latin typeface="Times New Roman" panose="02020603050405020304" pitchFamily="18" charset="0"/>
                <a:cs typeface="Times New Roman" panose="02020603050405020304" pitchFamily="18" charset="0"/>
              </a:rPr>
              <a:t>bào</a:t>
            </a:r>
            <a:endParaRPr lang="en-US" sz="2800" b="0" dirty="0">
              <a:solidFill>
                <a:schemeClr val="accent2"/>
              </a:solidFill>
              <a:latin typeface="Times New Roman" panose="02020603050405020304" pitchFamily="18" charset="0"/>
              <a:cs typeface="Times New Roman" panose="02020603050405020304" pitchFamily="18" charset="0"/>
            </a:endParaRPr>
          </a:p>
        </p:txBody>
      </p:sp>
      <p:sp>
        <p:nvSpPr>
          <p:cNvPr id="4" name="Text Box 6"/>
          <p:cNvSpPr txBox="1">
            <a:spLocks noChangeArrowheads="1"/>
          </p:cNvSpPr>
          <p:nvPr/>
        </p:nvSpPr>
        <p:spPr bwMode="auto">
          <a:xfrm>
            <a:off x="223907" y="279990"/>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449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268"/>
            <a:ext cx="2077516" cy="769441"/>
          </a:xfrm>
          <a:prstGeom prst="rect">
            <a:avLst/>
          </a:prstGeom>
        </p:spPr>
        <p:txBody>
          <a:bodyPr wrap="square">
            <a:spAutoFit/>
          </a:bodyPr>
          <a:lstStyle/>
          <a:p>
            <a:pPr algn="ctr"/>
            <a:r>
              <a:rPr lang="en-US" sz="2200" b="1" dirty="0">
                <a:solidFill>
                  <a:schemeClr val="bg2"/>
                </a:solidFill>
              </a:rPr>
              <a:t>Quan sát </a:t>
            </a:r>
          </a:p>
          <a:p>
            <a:pPr algn="ctr"/>
            <a:r>
              <a:rPr lang="en-US" sz="2200" b="1" dirty="0">
                <a:solidFill>
                  <a:schemeClr val="bg2"/>
                </a:solidFill>
              </a:rPr>
              <a:t>Hình 16.9</a:t>
            </a:r>
          </a:p>
        </p:txBody>
      </p:sp>
      <p:sp>
        <p:nvSpPr>
          <p:cNvPr id="4" name="Rectangle 3"/>
          <p:cNvSpPr/>
          <p:nvPr/>
        </p:nvSpPr>
        <p:spPr>
          <a:xfrm>
            <a:off x="2111072" y="1292666"/>
            <a:ext cx="6664004" cy="400110"/>
          </a:xfrm>
          <a:prstGeom prst="rect">
            <a:avLst/>
          </a:prstGeom>
        </p:spPr>
        <p:txBody>
          <a:bodyPr wrap="none">
            <a:spAutoFit/>
          </a:bodyPr>
          <a:lstStyle/>
          <a:p>
            <a:pPr>
              <a:lnSpc>
                <a:spcPts val="2400"/>
              </a:lnSpc>
              <a:spcBef>
                <a:spcPts val="200"/>
              </a:spcBef>
              <a:spcAft>
                <a:spcPts val="200"/>
              </a:spcAft>
            </a:pPr>
            <a:r>
              <a:rPr lang="en-US" sz="2000">
                <a:solidFill>
                  <a:schemeClr val="accent2"/>
                </a:solidFill>
              </a:rPr>
              <a:t>Em hãy cho biết: </a:t>
            </a:r>
            <a:r>
              <a:rPr lang="en-US" sz="2000" i="1">
                <a:solidFill>
                  <a:schemeClr val="accent2"/>
                </a:solidFill>
              </a:rPr>
              <a:t>Các hình dạng khác nhau của vi khuẩn.</a:t>
            </a:r>
            <a:endParaRPr lang="en-US" sz="2000" i="1" dirty="0">
              <a:solidFill>
                <a:schemeClr val="accent2"/>
              </a:solidFill>
            </a:endParaRPr>
          </a:p>
        </p:txBody>
      </p:sp>
      <p:sp>
        <p:nvSpPr>
          <p:cNvPr id="5" name="Rectangle 4"/>
          <p:cNvSpPr/>
          <p:nvPr/>
        </p:nvSpPr>
        <p:spPr>
          <a:xfrm>
            <a:off x="2077516" y="717211"/>
            <a:ext cx="7066483" cy="430887"/>
          </a:xfrm>
          <a:prstGeom prst="rect">
            <a:avLst/>
          </a:prstGeom>
        </p:spPr>
        <p:txBody>
          <a:bodyPr wrap="square">
            <a:spAutoFit/>
          </a:bodyPr>
          <a:lstStyle/>
          <a:p>
            <a:pPr algn="ctr"/>
            <a:r>
              <a:rPr lang="en-US" sz="2200" b="1" dirty="0">
                <a:solidFill>
                  <a:schemeClr val="tx2">
                    <a:lumMod val="50000"/>
                  </a:schemeClr>
                </a:solidFill>
              </a:rPr>
              <a:t>Hình dạng của vi khuẩn</a:t>
            </a:r>
          </a:p>
        </p:txBody>
      </p:sp>
      <p:pic>
        <p:nvPicPr>
          <p:cNvPr id="6" name="Picture 5"/>
          <p:cNvPicPr>
            <a:picLocks noChangeAspect="1"/>
          </p:cNvPicPr>
          <p:nvPr/>
        </p:nvPicPr>
        <p:blipFill>
          <a:blip r:embed="rId2"/>
          <a:stretch>
            <a:fillRect/>
          </a:stretch>
        </p:blipFill>
        <p:spPr>
          <a:xfrm>
            <a:off x="2446437" y="2004364"/>
            <a:ext cx="6328639" cy="2845613"/>
          </a:xfrm>
          <a:prstGeom prst="rect">
            <a:avLst/>
          </a:prstGeom>
        </p:spPr>
      </p:pic>
      <p:sp>
        <p:nvSpPr>
          <p:cNvPr id="7" name="Rectangle 6"/>
          <p:cNvSpPr/>
          <p:nvPr/>
        </p:nvSpPr>
        <p:spPr>
          <a:xfrm>
            <a:off x="0" y="2485705"/>
            <a:ext cx="2366468"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mj-lt"/>
              </a:rPr>
              <a:t>Hình cầu</a:t>
            </a:r>
          </a:p>
          <a:p>
            <a:pPr marL="342900" indent="-342900" algn="just">
              <a:buFont typeface="Wingdings" panose="05000000000000000000" pitchFamily="2" charset="2"/>
              <a:buChar char="§"/>
            </a:pPr>
            <a:r>
              <a:rPr lang="en-US" sz="2000" dirty="0">
                <a:latin typeface="+mj-lt"/>
              </a:rPr>
              <a:t>Hình que</a:t>
            </a:r>
          </a:p>
          <a:p>
            <a:pPr marL="342900" indent="-342900" algn="just">
              <a:buFont typeface="Wingdings" panose="05000000000000000000" pitchFamily="2" charset="2"/>
              <a:buChar char="§"/>
            </a:pPr>
            <a:r>
              <a:rPr lang="en-US" sz="2000" dirty="0">
                <a:latin typeface="+mj-lt"/>
              </a:rPr>
              <a:t>Hình xoắn</a:t>
            </a:r>
          </a:p>
          <a:p>
            <a:pPr marL="342900" indent="-342900" algn="just">
              <a:buFont typeface="Wingdings" panose="05000000000000000000" pitchFamily="2" charset="2"/>
              <a:buChar char="§"/>
            </a:pPr>
            <a:r>
              <a:rPr lang="en-US" sz="2000" dirty="0">
                <a:latin typeface="+mj-lt"/>
              </a:rPr>
              <a:t>Hình ống </a:t>
            </a:r>
          </a:p>
          <a:p>
            <a:pPr marL="342900" indent="-342900" algn="just">
              <a:buFont typeface="Wingdings" panose="05000000000000000000" pitchFamily="2" charset="2"/>
              <a:buChar char="§"/>
            </a:pPr>
            <a:r>
              <a:rPr lang="en-US" sz="2000" dirty="0">
                <a:latin typeface="+mj-lt"/>
              </a:rPr>
              <a:t>Hình chuỗi hạt</a:t>
            </a: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982" y="201783"/>
            <a:ext cx="6809082" cy="472479"/>
          </a:xfrm>
        </p:spPr>
        <p:txBody>
          <a:bodyPr/>
          <a:lstStyle/>
          <a:p>
            <a:pPr algn="ctr"/>
            <a:r>
              <a:rPr lang="en-US" sz="2300" dirty="0">
                <a:solidFill>
                  <a:srgbClr val="FF0000"/>
                </a:solidFill>
                <a:latin typeface="Times New Roman" panose="02020603050405020304" pitchFamily="18" charset="0"/>
                <a:cs typeface="Times New Roman" panose="02020603050405020304" pitchFamily="18" charset="0"/>
              </a:rPr>
              <a:t>Các bước để xây dựng một khóa lưỡng phân</a:t>
            </a:r>
          </a:p>
        </p:txBody>
      </p:sp>
      <p:sp>
        <p:nvSpPr>
          <p:cNvPr id="4" name="Rounded Rectangle 3"/>
          <p:cNvSpPr/>
          <p:nvPr/>
        </p:nvSpPr>
        <p:spPr>
          <a:xfrm>
            <a:off x="311442" y="1128460"/>
            <a:ext cx="3482036" cy="7973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Bước 1: </a:t>
            </a:r>
            <a:r>
              <a:rPr lang="en-US" sz="1800" dirty="0"/>
              <a:t>Liệt kê các đặc điểm có thể quan sát được</a:t>
            </a:r>
          </a:p>
        </p:txBody>
      </p:sp>
      <p:sp>
        <p:nvSpPr>
          <p:cNvPr id="5" name="Rounded Rectangle 4"/>
          <p:cNvSpPr/>
          <p:nvPr/>
        </p:nvSpPr>
        <p:spPr>
          <a:xfrm>
            <a:off x="120154" y="2226366"/>
            <a:ext cx="3864613" cy="1331366"/>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t>Bước 2: </a:t>
            </a:r>
            <a:r>
              <a:rPr lang="en-US" sz="1800" dirty="0"/>
              <a:t>Sắp xếp các đặc điểm theo thứ tự, bắt đầu với các đặc điểm chung nhất. Sau đó, chuyển sang đặc điểm cụ thể hơn</a:t>
            </a:r>
          </a:p>
        </p:txBody>
      </p:sp>
      <p:sp>
        <p:nvSpPr>
          <p:cNvPr id="6" name="Rounded Rectangle 5"/>
          <p:cNvSpPr/>
          <p:nvPr/>
        </p:nvSpPr>
        <p:spPr>
          <a:xfrm>
            <a:off x="178676" y="3858281"/>
            <a:ext cx="3864613" cy="100218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t>Bước 3: </a:t>
            </a:r>
            <a:r>
              <a:rPr lang="en-US" sz="1800" dirty="0"/>
              <a:t>Sử dụng câu hỏi để chia mẫu vật thành hai </a:t>
            </a:r>
            <a:r>
              <a:rPr lang="en-US" sz="1800"/>
              <a:t>nhóm bắt </a:t>
            </a:r>
            <a:r>
              <a:rPr lang="en-US" sz="1800" dirty="0"/>
              <a:t>đầu từ đặc điểm chung nhất.</a:t>
            </a:r>
          </a:p>
        </p:txBody>
      </p:sp>
      <p:sp>
        <p:nvSpPr>
          <p:cNvPr id="9" name="Rounded Rectangle 8"/>
          <p:cNvSpPr/>
          <p:nvPr/>
        </p:nvSpPr>
        <p:spPr>
          <a:xfrm>
            <a:off x="4104921" y="1016812"/>
            <a:ext cx="4886554" cy="1392434"/>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t>Bước 4</a:t>
            </a:r>
            <a:r>
              <a:rPr lang="en-US" sz="1800" dirty="0"/>
              <a:t>: Dựa vào đặc điểm tương phản tiếp theo, chia nhỏ mẫu vật. Tiếp tục chia nhỏ các mẫu còn lại bằng cách đặt câu hỏi cho đến khi xác định và đặt tên cho tất cả chúng. </a:t>
            </a:r>
          </a:p>
        </p:txBody>
      </p:sp>
      <p:sp>
        <p:nvSpPr>
          <p:cNvPr id="11" name="Rounded Rectangle 10"/>
          <p:cNvSpPr/>
          <p:nvPr/>
        </p:nvSpPr>
        <p:spPr>
          <a:xfrm>
            <a:off x="4543286" y="2625920"/>
            <a:ext cx="4112237" cy="788236"/>
          </a:xfrm>
          <a:prstGeom prst="roundRect">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t>Bước 5: </a:t>
            </a:r>
            <a:r>
              <a:rPr lang="en-US" sz="1800" dirty="0"/>
              <a:t>Vẽ sơ đồ khoá lưỡng phân bằng cách viết hoặc vẽ sơ đồ.</a:t>
            </a:r>
          </a:p>
        </p:txBody>
      </p:sp>
      <p:sp>
        <p:nvSpPr>
          <p:cNvPr id="12" name="Rounded Rectangle 11"/>
          <p:cNvSpPr/>
          <p:nvPr/>
        </p:nvSpPr>
        <p:spPr>
          <a:xfrm>
            <a:off x="4656671" y="3740612"/>
            <a:ext cx="3885466" cy="1201576"/>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t>Bước 6: </a:t>
            </a:r>
            <a:r>
              <a:rPr lang="en-US" sz="1800" dirty="0"/>
              <a:t>Khi đã hoàn thành khoá lưỡng phân, kiểm tra lại để chắc chắn khoá lưỡng phân vừa tạo hoạt động một cách chính xác. </a:t>
            </a:r>
          </a:p>
        </p:txBody>
      </p:sp>
    </p:spTree>
    <p:extLst>
      <p:ext uri="{BB962C8B-B14F-4D97-AF65-F5344CB8AC3E}">
        <p14:creationId xmlns:p14="http://schemas.microsoft.com/office/powerpoint/2010/main" val="3394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9"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72756" y="987686"/>
            <a:ext cx="8373531" cy="2350937"/>
          </a:xfrm>
        </p:spPr>
        <p:txBody>
          <a:bodyPr/>
          <a:lstStyle/>
          <a:p>
            <a:pPr marL="0" lvl="0" indent="0" algn="l" rtl="0">
              <a:spcBef>
                <a:spcPts val="0"/>
              </a:spcBef>
              <a:spcAft>
                <a:spcPts val="0"/>
              </a:spcAft>
              <a:buNone/>
            </a:pPr>
            <a:r>
              <a:rPr lang="en" sz="2400" b="0" dirty="0">
                <a:solidFill>
                  <a:schemeClr val="accent2"/>
                </a:solidFill>
                <a:latin typeface="Times New Roman" panose="02020603050405020304" pitchFamily="18" charset="0"/>
                <a:cs typeface="Times New Roman" panose="02020603050405020304" pitchFamily="18" charset="0"/>
              </a:rPr>
              <a:t>+ Hình dạng: Có nhiều hình dạng rất khác nhau như:</a:t>
            </a:r>
          </a:p>
          <a:p>
            <a:pPr algn="just"/>
            <a:r>
              <a:rPr lang="en-US" sz="2400" b="0" dirty="0">
                <a:solidFill>
                  <a:schemeClr val="accent2"/>
                </a:solidFill>
                <a:latin typeface="Times New Roman" panose="02020603050405020304" pitchFamily="18" charset="0"/>
                <a:cs typeface="Times New Roman" panose="02020603050405020304" pitchFamily="18" charset="0"/>
              </a:rPr>
              <a:t>    - </a:t>
            </a:r>
            <a:r>
              <a:rPr lang="en-US" sz="2400" b="0" dirty="0" err="1">
                <a:solidFill>
                  <a:schemeClr val="accent2"/>
                </a:solidFill>
                <a:latin typeface="Times New Roman" panose="02020603050405020304" pitchFamily="18" charset="0"/>
                <a:cs typeface="Times New Roman" panose="02020603050405020304" pitchFamily="18" charset="0"/>
              </a:rPr>
              <a:t>Hình</a:t>
            </a:r>
            <a:r>
              <a:rPr lang="en-US" sz="2400" b="0" dirty="0">
                <a:solidFill>
                  <a:schemeClr val="accent2"/>
                </a:solidFill>
                <a:latin typeface="Times New Roman" panose="02020603050405020304" pitchFamily="18" charset="0"/>
                <a:cs typeface="Times New Roman" panose="02020603050405020304" pitchFamily="18" charset="0"/>
              </a:rPr>
              <a:t> </a:t>
            </a:r>
            <a:r>
              <a:rPr lang="en-US" sz="2400" b="0" dirty="0" err="1">
                <a:solidFill>
                  <a:schemeClr val="accent2"/>
                </a:solidFill>
                <a:latin typeface="Times New Roman" panose="02020603050405020304" pitchFamily="18" charset="0"/>
                <a:cs typeface="Times New Roman" panose="02020603050405020304" pitchFamily="18" charset="0"/>
              </a:rPr>
              <a:t>cầu</a:t>
            </a:r>
            <a:endParaRPr lang="en-US" sz="2400" b="0" dirty="0">
              <a:solidFill>
                <a:schemeClr val="accent2"/>
              </a:solidFill>
              <a:latin typeface="Times New Roman" panose="02020603050405020304" pitchFamily="18" charset="0"/>
              <a:cs typeface="Times New Roman" panose="02020603050405020304" pitchFamily="18" charset="0"/>
            </a:endParaRPr>
          </a:p>
          <a:p>
            <a:pPr algn="just"/>
            <a:r>
              <a:rPr lang="en-US" sz="2400" b="0" dirty="0">
                <a:solidFill>
                  <a:schemeClr val="accent2"/>
                </a:solidFill>
                <a:latin typeface="Times New Roman" panose="02020603050405020304" pitchFamily="18" charset="0"/>
                <a:cs typeface="Times New Roman" panose="02020603050405020304" pitchFamily="18" charset="0"/>
              </a:rPr>
              <a:t>    - </a:t>
            </a:r>
            <a:r>
              <a:rPr lang="en-US" sz="2400" b="0" dirty="0" err="1">
                <a:solidFill>
                  <a:schemeClr val="accent2"/>
                </a:solidFill>
                <a:latin typeface="Times New Roman" panose="02020603050405020304" pitchFamily="18" charset="0"/>
                <a:cs typeface="Times New Roman" panose="02020603050405020304" pitchFamily="18" charset="0"/>
              </a:rPr>
              <a:t>Hình</a:t>
            </a:r>
            <a:r>
              <a:rPr lang="en-US" sz="2400" b="0" dirty="0">
                <a:solidFill>
                  <a:schemeClr val="accent2"/>
                </a:solidFill>
                <a:latin typeface="Times New Roman" panose="02020603050405020304" pitchFamily="18" charset="0"/>
                <a:cs typeface="Times New Roman" panose="02020603050405020304" pitchFamily="18" charset="0"/>
              </a:rPr>
              <a:t> que</a:t>
            </a:r>
          </a:p>
          <a:p>
            <a:pPr algn="just"/>
            <a:r>
              <a:rPr lang="en-US" sz="2400" b="0" dirty="0">
                <a:solidFill>
                  <a:schemeClr val="accent2"/>
                </a:solidFill>
                <a:latin typeface="Times New Roman" panose="02020603050405020304" pitchFamily="18" charset="0"/>
                <a:cs typeface="Times New Roman" panose="02020603050405020304" pitchFamily="18" charset="0"/>
              </a:rPr>
              <a:t>    - </a:t>
            </a:r>
            <a:r>
              <a:rPr lang="en-US" sz="2400" b="0" dirty="0" err="1">
                <a:solidFill>
                  <a:schemeClr val="accent2"/>
                </a:solidFill>
                <a:latin typeface="Times New Roman" panose="02020603050405020304" pitchFamily="18" charset="0"/>
                <a:cs typeface="Times New Roman" panose="02020603050405020304" pitchFamily="18" charset="0"/>
              </a:rPr>
              <a:t>Hình</a:t>
            </a:r>
            <a:r>
              <a:rPr lang="en-US" sz="2400" b="0" dirty="0">
                <a:solidFill>
                  <a:schemeClr val="accent2"/>
                </a:solidFill>
                <a:latin typeface="Times New Roman" panose="02020603050405020304" pitchFamily="18" charset="0"/>
                <a:cs typeface="Times New Roman" panose="02020603050405020304" pitchFamily="18" charset="0"/>
              </a:rPr>
              <a:t> </a:t>
            </a:r>
            <a:r>
              <a:rPr lang="en-US" sz="2400" b="0" dirty="0" err="1">
                <a:solidFill>
                  <a:schemeClr val="accent2"/>
                </a:solidFill>
                <a:latin typeface="Times New Roman" panose="02020603050405020304" pitchFamily="18" charset="0"/>
                <a:cs typeface="Times New Roman" panose="02020603050405020304" pitchFamily="18" charset="0"/>
              </a:rPr>
              <a:t>xoắn</a:t>
            </a:r>
            <a:endParaRPr lang="en-US" sz="2400" b="0" dirty="0">
              <a:solidFill>
                <a:schemeClr val="accent2"/>
              </a:solidFill>
              <a:latin typeface="Times New Roman" panose="02020603050405020304" pitchFamily="18" charset="0"/>
              <a:cs typeface="Times New Roman" panose="02020603050405020304" pitchFamily="18" charset="0"/>
            </a:endParaRPr>
          </a:p>
          <a:p>
            <a:pPr algn="just"/>
            <a:r>
              <a:rPr lang="en-US" sz="2400" b="0" dirty="0">
                <a:solidFill>
                  <a:schemeClr val="accent2"/>
                </a:solidFill>
                <a:latin typeface="Times New Roman" panose="02020603050405020304" pitchFamily="18" charset="0"/>
                <a:cs typeface="Times New Roman" panose="02020603050405020304" pitchFamily="18" charset="0"/>
              </a:rPr>
              <a:t>    - </a:t>
            </a:r>
            <a:r>
              <a:rPr lang="en-US" sz="2400" b="0" dirty="0" err="1">
                <a:solidFill>
                  <a:schemeClr val="accent2"/>
                </a:solidFill>
                <a:latin typeface="Times New Roman" panose="02020603050405020304" pitchFamily="18" charset="0"/>
                <a:cs typeface="Times New Roman" panose="02020603050405020304" pitchFamily="18" charset="0"/>
              </a:rPr>
              <a:t>Hình</a:t>
            </a:r>
            <a:r>
              <a:rPr lang="en-US" sz="2400" b="0" dirty="0">
                <a:solidFill>
                  <a:schemeClr val="accent2"/>
                </a:solidFill>
                <a:latin typeface="Times New Roman" panose="02020603050405020304" pitchFamily="18" charset="0"/>
                <a:cs typeface="Times New Roman" panose="02020603050405020304" pitchFamily="18" charset="0"/>
              </a:rPr>
              <a:t> </a:t>
            </a:r>
            <a:r>
              <a:rPr lang="en-US" sz="2400" b="0" dirty="0" err="1">
                <a:solidFill>
                  <a:schemeClr val="accent2"/>
                </a:solidFill>
                <a:latin typeface="Times New Roman" panose="02020603050405020304" pitchFamily="18" charset="0"/>
                <a:cs typeface="Times New Roman" panose="02020603050405020304" pitchFamily="18" charset="0"/>
              </a:rPr>
              <a:t>ống</a:t>
            </a:r>
            <a:r>
              <a:rPr lang="en-US" sz="2400" b="0" dirty="0">
                <a:solidFill>
                  <a:schemeClr val="accent2"/>
                </a:solidFill>
                <a:latin typeface="Times New Roman" panose="02020603050405020304" pitchFamily="18" charset="0"/>
                <a:cs typeface="Times New Roman" panose="02020603050405020304" pitchFamily="18" charset="0"/>
              </a:rPr>
              <a:t> </a:t>
            </a:r>
          </a:p>
          <a:p>
            <a:pPr algn="just"/>
            <a:r>
              <a:rPr lang="en-US" sz="2400" b="0" dirty="0">
                <a:solidFill>
                  <a:schemeClr val="accent2"/>
                </a:solidFill>
                <a:latin typeface="Times New Roman" panose="02020603050405020304" pitchFamily="18" charset="0"/>
                <a:cs typeface="Times New Roman" panose="02020603050405020304" pitchFamily="18" charset="0"/>
              </a:rPr>
              <a:t>    - </a:t>
            </a:r>
            <a:r>
              <a:rPr lang="en-US" sz="2400" b="0" dirty="0" err="1">
                <a:solidFill>
                  <a:schemeClr val="accent2"/>
                </a:solidFill>
                <a:latin typeface="Times New Roman" panose="02020603050405020304" pitchFamily="18" charset="0"/>
                <a:cs typeface="Times New Roman" panose="02020603050405020304" pitchFamily="18" charset="0"/>
              </a:rPr>
              <a:t>Hình</a:t>
            </a:r>
            <a:r>
              <a:rPr lang="en-US" sz="2400" b="0" dirty="0">
                <a:solidFill>
                  <a:schemeClr val="accent2"/>
                </a:solidFill>
                <a:latin typeface="Times New Roman" panose="02020603050405020304" pitchFamily="18" charset="0"/>
                <a:cs typeface="Times New Roman" panose="02020603050405020304" pitchFamily="18" charset="0"/>
              </a:rPr>
              <a:t> </a:t>
            </a:r>
            <a:r>
              <a:rPr lang="en-US" sz="2400" b="0" dirty="0" err="1">
                <a:solidFill>
                  <a:schemeClr val="accent2"/>
                </a:solidFill>
                <a:latin typeface="Times New Roman" panose="02020603050405020304" pitchFamily="18" charset="0"/>
                <a:cs typeface="Times New Roman" panose="02020603050405020304" pitchFamily="18" charset="0"/>
              </a:rPr>
              <a:t>chuỗi</a:t>
            </a:r>
            <a:r>
              <a:rPr lang="en-US" sz="2400" b="0" dirty="0">
                <a:solidFill>
                  <a:schemeClr val="accent2"/>
                </a:solidFill>
                <a:latin typeface="Times New Roman" panose="02020603050405020304" pitchFamily="18" charset="0"/>
                <a:cs typeface="Times New Roman" panose="02020603050405020304" pitchFamily="18" charset="0"/>
              </a:rPr>
              <a:t> </a:t>
            </a:r>
            <a:r>
              <a:rPr lang="en-US" sz="2400" b="0" dirty="0" err="1">
                <a:solidFill>
                  <a:schemeClr val="accent2"/>
                </a:solidFill>
                <a:latin typeface="Times New Roman" panose="02020603050405020304" pitchFamily="18" charset="0"/>
                <a:cs typeface="Times New Roman" panose="02020603050405020304" pitchFamily="18" charset="0"/>
              </a:rPr>
              <a:t>hạt</a:t>
            </a:r>
            <a:r>
              <a:rPr lang="en-US" sz="2400" b="0" dirty="0">
                <a:solidFill>
                  <a:schemeClr val="accent2"/>
                </a:solidFill>
                <a:latin typeface="Times New Roman" panose="02020603050405020304" pitchFamily="18" charset="0"/>
                <a:cs typeface="Times New Roman" panose="02020603050405020304" pitchFamily="18" charset="0"/>
              </a:rPr>
              <a:t>…..</a:t>
            </a:r>
            <a:endParaRPr lang="en-US" sz="2800" b="0" dirty="0">
              <a:solidFill>
                <a:schemeClr val="accent2"/>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43136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8910"/>
            <a:ext cx="9144000" cy="481717"/>
          </a:xfrm>
        </p:spPr>
        <p:txBody>
          <a:bodyPr/>
          <a:lstStyle/>
          <a:p>
            <a:pPr algn="ctr"/>
            <a:r>
              <a:rPr lang="en-US" sz="2600">
                <a:latin typeface="+mj-lt"/>
              </a:rPr>
              <a:t>Thảo luận và trả lời câu hỏi</a:t>
            </a:r>
            <a:endParaRPr lang="en-US" sz="2600" dirty="0">
              <a:latin typeface="+mj-lt"/>
            </a:endParaRPr>
          </a:p>
        </p:txBody>
      </p:sp>
      <p:sp>
        <p:nvSpPr>
          <p:cNvPr id="3" name="Rectangle 2"/>
          <p:cNvSpPr/>
          <p:nvPr/>
        </p:nvSpPr>
        <p:spPr>
          <a:xfrm>
            <a:off x="153619" y="1697126"/>
            <a:ext cx="5519318" cy="707886"/>
          </a:xfrm>
          <a:prstGeom prst="rect">
            <a:avLst/>
          </a:prstGeom>
        </p:spPr>
        <p:txBody>
          <a:bodyPr wrap="square">
            <a:spAutoFit/>
          </a:bodyPr>
          <a:lstStyle/>
          <a:p>
            <a:r>
              <a:rPr lang="en-US" sz="2000" i="1" dirty="0">
                <a:solidFill>
                  <a:schemeClr val="bg1"/>
                </a:solidFill>
                <a:latin typeface="+mj-lt"/>
              </a:rPr>
              <a:t>So sánh sự khác nhau về cấu tạo của virus</a:t>
            </a:r>
          </a:p>
          <a:p>
            <a:r>
              <a:rPr lang="en-US" sz="2000" i="1" dirty="0">
                <a:solidFill>
                  <a:schemeClr val="bg1"/>
                </a:solidFill>
                <a:latin typeface="+mj-lt"/>
              </a:rPr>
              <a:t>và vi khuẩn theo gợi ý trong bảng 16.2 </a:t>
            </a:r>
          </a:p>
        </p:txBody>
      </p:sp>
      <p:graphicFrame>
        <p:nvGraphicFramePr>
          <p:cNvPr id="4" name="Table 3"/>
          <p:cNvGraphicFramePr>
            <a:graphicFrameLocks noGrp="1"/>
          </p:cNvGraphicFramePr>
          <p:nvPr>
            <p:extLst>
              <p:ext uri="{D42A27DB-BD31-4B8C-83A1-F6EECF244321}">
                <p14:modId xmlns:p14="http://schemas.microsoft.com/office/powerpoint/2010/main" val="900293308"/>
              </p:ext>
            </p:extLst>
          </p:nvPr>
        </p:nvGraphicFramePr>
        <p:xfrm>
          <a:off x="1068019" y="2756141"/>
          <a:ext cx="7329831" cy="1590867"/>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a:t>Đặc</a:t>
                      </a:r>
                      <a:r>
                        <a:rPr lang="en-US" sz="2000" b="1" baseline="0" dirty="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Virus</a:t>
                      </a:r>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 khuẩn</a:t>
                      </a:r>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a:t>Thành</a:t>
                      </a:r>
                      <a:r>
                        <a:rPr lang="en-US" sz="2000" baseline="0" dirty="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a:t>?</a:t>
                      </a:r>
                    </a:p>
                  </a:txBody>
                  <a:tcPr>
                    <a:solidFill>
                      <a:schemeClr val="bg1">
                        <a:lumMod val="95000"/>
                      </a:schemeClr>
                    </a:solidFill>
                  </a:tcPr>
                </a:tc>
                <a:tc>
                  <a:txBody>
                    <a:bodyPr/>
                    <a:lstStyle/>
                    <a:p>
                      <a:pPr algn="ctr">
                        <a:lnSpc>
                          <a:spcPts val="4000"/>
                        </a:lnSpc>
                        <a:spcBef>
                          <a:spcPts val="200"/>
                        </a:spcBef>
                        <a:spcAft>
                          <a:spcPts val="200"/>
                        </a:spcAft>
                      </a:pPr>
                      <a:r>
                        <a:rPr lang="en-US" sz="2000" dirty="0"/>
                        <a:t>?</a:t>
                      </a:r>
                    </a:p>
                  </a:txBody>
                  <a:tcPr>
                    <a:solidFill>
                      <a:schemeClr val="bg1">
                        <a:lumMod val="95000"/>
                      </a:schemeClr>
                    </a:solidFill>
                  </a:tcPr>
                </a:tc>
                <a:tc>
                  <a:txBody>
                    <a:bodyPr/>
                    <a:lstStyle/>
                    <a:p>
                      <a:pPr algn="ctr">
                        <a:lnSpc>
                          <a:spcPts val="4000"/>
                        </a:lnSpc>
                        <a:spcBef>
                          <a:spcPts val="200"/>
                        </a:spcBef>
                        <a:spcAft>
                          <a:spcPts val="200"/>
                        </a:spcAft>
                      </a:pPr>
                      <a:r>
                        <a:rPr lang="en-US" sz="2000" dirty="0"/>
                        <a:t>?</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518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44568214"/>
              </p:ext>
            </p:extLst>
          </p:nvPr>
        </p:nvGraphicFramePr>
        <p:xfrm>
          <a:off x="907084" y="1541817"/>
          <a:ext cx="7329831" cy="2651445"/>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a:t>Đặc</a:t>
                      </a:r>
                      <a:r>
                        <a:rPr lang="en-US" sz="2000" b="1" baseline="0" dirty="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Virus</a:t>
                      </a:r>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a:t>Vi khuẩn</a:t>
                      </a:r>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a:t>Thành</a:t>
                      </a:r>
                      <a:r>
                        <a:rPr lang="en-US" sz="2000" baseline="0" dirty="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a:t>Màng</a:t>
                      </a:r>
                      <a:r>
                        <a:rPr lang="en-US" sz="2000" baseline="0" dirty="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2"/>
                  </a:ext>
                </a:extLst>
              </a:tr>
              <a:tr h="370840">
                <a:tc>
                  <a:txBody>
                    <a:bodyPr/>
                    <a:lstStyle/>
                    <a:p>
                      <a:pPr algn="ctr">
                        <a:lnSpc>
                          <a:spcPts val="4000"/>
                        </a:lnSpc>
                        <a:spcBef>
                          <a:spcPts val="200"/>
                        </a:spcBef>
                        <a:spcAft>
                          <a:spcPts val="200"/>
                        </a:spcAft>
                      </a:pPr>
                      <a:r>
                        <a:rPr lang="en-US" sz="2000" dirty="0"/>
                        <a:t>Tế</a:t>
                      </a:r>
                      <a:r>
                        <a:rPr lang="en-US" sz="2000" baseline="0" dirty="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3"/>
                  </a:ext>
                </a:extLst>
              </a:tr>
              <a:tr h="370840">
                <a:tc>
                  <a:txBody>
                    <a:bodyPr/>
                    <a:lstStyle/>
                    <a:p>
                      <a:pPr algn="ctr">
                        <a:lnSpc>
                          <a:spcPts val="4000"/>
                        </a:lnSpc>
                        <a:spcBef>
                          <a:spcPts val="200"/>
                        </a:spcBef>
                        <a:spcAft>
                          <a:spcPts val="200"/>
                        </a:spcAft>
                      </a:pPr>
                      <a:r>
                        <a:rPr lang="en-US" sz="2000" dirty="0"/>
                        <a:t>Vùng</a:t>
                      </a:r>
                      <a:r>
                        <a:rPr lang="en-US" sz="2000" baseline="0" dirty="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tc>
                  <a:txBody>
                    <a:bodyPr/>
                    <a:lstStyle/>
                    <a:p>
                      <a:pPr algn="ctr">
                        <a:lnSpc>
                          <a:spcPts val="4000"/>
                        </a:lnSpc>
                        <a:spcBef>
                          <a:spcPts val="200"/>
                        </a:spcBef>
                        <a:spcAft>
                          <a:spcPts val="200"/>
                        </a:spcAft>
                      </a:pPr>
                      <a:r>
                        <a:rPr lang="en-US" sz="2000" dirty="0"/>
                        <a:t>x</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1" y="613014"/>
            <a:ext cx="9143999" cy="707886"/>
          </a:xfrm>
          <a:prstGeom prst="rect">
            <a:avLst/>
          </a:prstGeom>
        </p:spPr>
        <p:txBody>
          <a:bodyPr wrap="square">
            <a:spAutoFit/>
          </a:bodyPr>
          <a:lstStyle/>
          <a:p>
            <a:pPr algn="ctr"/>
            <a:r>
              <a:rPr lang="en-US" sz="2000" b="1" dirty="0">
                <a:solidFill>
                  <a:schemeClr val="accent1">
                    <a:lumMod val="50000"/>
                  </a:schemeClr>
                </a:solidFill>
              </a:rPr>
              <a:t>Bảng so sánh sự khác nhau </a:t>
            </a:r>
          </a:p>
          <a:p>
            <a:pPr algn="ctr"/>
            <a:r>
              <a:rPr lang="en-US" sz="2000" b="1" dirty="0">
                <a:solidFill>
                  <a:schemeClr val="accent1">
                    <a:lumMod val="50000"/>
                  </a:schemeClr>
                </a:solidFill>
              </a:rPr>
              <a:t>về cấu tạo của virus và vi khuẩn </a:t>
            </a: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606859"/>
            <a:ext cx="207497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mj-lt"/>
              </a:rPr>
              <a:t>2. Vai trò </a:t>
            </a:r>
            <a:br>
              <a:rPr lang="en" sz="2400" dirty="0">
                <a:latin typeface="+mj-lt"/>
              </a:rPr>
            </a:br>
            <a:r>
              <a:rPr lang="en" sz="2400" dirty="0">
                <a:latin typeface="+mj-lt"/>
              </a:rPr>
              <a:t>của vi khuẩn</a:t>
            </a:r>
            <a:endParaRPr sz="2400" dirty="0">
              <a:latin typeface="+mj-lt"/>
            </a:endParaRPr>
          </a:p>
        </p:txBody>
      </p:sp>
      <p:grpSp>
        <p:nvGrpSpPr>
          <p:cNvPr id="158" name="Google Shape;158;p24"/>
          <p:cNvGrpSpPr/>
          <p:nvPr/>
        </p:nvGrpSpPr>
        <p:grpSpPr>
          <a:xfrm>
            <a:off x="4224762" y="1222948"/>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3"/>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6"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629620" y="938955"/>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3904568" y="3107530"/>
            <a:ext cx="1868364" cy="2203575"/>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5982001" y="1173258"/>
            <a:ext cx="2341116" cy="2042218"/>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5983258" y="3248209"/>
            <a:ext cx="2537286" cy="1913303"/>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629620" y="1913282"/>
            <a:ext cx="2403644" cy="707886"/>
          </a:xfrm>
          <a:prstGeom prst="rect">
            <a:avLst/>
          </a:prstGeom>
        </p:spPr>
        <p:txBody>
          <a:bodyPr wrap="square">
            <a:spAutoFit/>
          </a:bodyPr>
          <a:lstStyle/>
          <a:p>
            <a:pPr algn="ctr"/>
            <a:r>
              <a:rPr lang="en-US" sz="2000" b="1" dirty="0">
                <a:solidFill>
                  <a:srgbClr val="FFFF00"/>
                </a:solidFill>
                <a:latin typeface="+mj-lt"/>
              </a:rPr>
              <a:t>Chế biến các thực phẩm lên men</a:t>
            </a:r>
          </a:p>
        </p:txBody>
      </p:sp>
      <p:sp>
        <p:nvSpPr>
          <p:cNvPr id="39" name="Rectangle 38"/>
          <p:cNvSpPr/>
          <p:nvPr/>
        </p:nvSpPr>
        <p:spPr>
          <a:xfrm>
            <a:off x="6099119" y="1746527"/>
            <a:ext cx="1906666" cy="1015663"/>
          </a:xfrm>
          <a:prstGeom prst="rect">
            <a:avLst/>
          </a:prstGeom>
        </p:spPr>
        <p:txBody>
          <a:bodyPr wrap="square">
            <a:spAutoFit/>
          </a:bodyPr>
          <a:lstStyle/>
          <a:p>
            <a:pPr lvl="0" algn="ctr"/>
            <a:r>
              <a:rPr lang="nl-NL" sz="2000" b="1" dirty="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4083593" y="3746779"/>
            <a:ext cx="2013599" cy="711798"/>
          </a:xfrm>
          <a:prstGeom prst="rect">
            <a:avLst/>
          </a:prstGeom>
        </p:spPr>
        <p:txBody>
          <a:bodyPr wrap="square">
            <a:spAutoFit/>
          </a:bodyPr>
          <a:lstStyle/>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99480" y="3440958"/>
            <a:ext cx="2240700" cy="1323439"/>
          </a:xfrm>
          <a:prstGeom prst="rect">
            <a:avLst/>
          </a:prstGeom>
        </p:spPr>
        <p:txBody>
          <a:bodyPr wrap="square">
            <a:spAutoFit/>
          </a:bodyPr>
          <a:lstStyle/>
          <a:p>
            <a:pPr lvl="0" algn="ctr"/>
            <a:r>
              <a:rPr lang="en-US" sz="2000" b="1" dirty="0">
                <a:solidFill>
                  <a:srgbClr val="FFFF00"/>
                </a:solidFill>
              </a:rPr>
              <a:t>Phân giải xác động thực vật và 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3404" y="1472603"/>
            <a:ext cx="2668935" cy="1589244"/>
          </a:xfrm>
          <a:prstGeom prst="rect">
            <a:avLst/>
          </a:prstGeom>
        </p:spPr>
      </p:pic>
      <p:pic>
        <p:nvPicPr>
          <p:cNvPr id="3" name="Picture 2"/>
          <p:cNvPicPr>
            <a:picLocks noChangeAspect="1"/>
          </p:cNvPicPr>
          <p:nvPr/>
        </p:nvPicPr>
        <p:blipFill>
          <a:blip r:embed="rId4"/>
          <a:stretch>
            <a:fillRect/>
          </a:stretch>
        </p:blipFill>
        <p:spPr>
          <a:xfrm>
            <a:off x="253404" y="3215476"/>
            <a:ext cx="2561412" cy="1946036"/>
          </a:xfrm>
          <a:prstGeom prst="rect">
            <a:avLst/>
          </a:prstGeom>
        </p:spPr>
      </p:pic>
      <p:sp>
        <p:nvSpPr>
          <p:cNvPr id="38" name="Rectangle 37"/>
          <p:cNvSpPr/>
          <p:nvPr/>
        </p:nvSpPr>
        <p:spPr>
          <a:xfrm>
            <a:off x="2074972" y="146107"/>
            <a:ext cx="7152155" cy="400110"/>
          </a:xfrm>
          <a:prstGeom prst="rect">
            <a:avLst/>
          </a:prstGeom>
        </p:spPr>
        <p:txBody>
          <a:bodyPr wrap="square">
            <a:spAutoFit/>
          </a:bodyPr>
          <a:lstStyle/>
          <a:p>
            <a:r>
              <a:rPr lang="en-US" sz="2000" b="1" dirty="0">
                <a:solidFill>
                  <a:srgbClr val="0000CC"/>
                </a:solidFill>
                <a:latin typeface="+mj-lt"/>
              </a:rPr>
              <a:t>-</a:t>
            </a:r>
            <a:r>
              <a:rPr lang="en-US" sz="2000" b="1" dirty="0" err="1">
                <a:solidFill>
                  <a:srgbClr val="0000CC"/>
                </a:solidFill>
                <a:latin typeface="+mj-lt"/>
              </a:rPr>
              <a:t>Quan</a:t>
            </a:r>
            <a:r>
              <a:rPr lang="en-US" sz="2000" b="1" dirty="0">
                <a:solidFill>
                  <a:srgbClr val="0000CC"/>
                </a:solidFill>
                <a:latin typeface="+mj-lt"/>
              </a:rPr>
              <a:t> </a:t>
            </a:r>
            <a:r>
              <a:rPr lang="en-US" sz="2000" b="1" dirty="0" err="1">
                <a:solidFill>
                  <a:srgbClr val="0000CC"/>
                </a:solidFill>
                <a:latin typeface="+mj-lt"/>
              </a:rPr>
              <a:t>sát</a:t>
            </a:r>
            <a:r>
              <a:rPr lang="en-US" sz="2000" b="1" dirty="0">
                <a:solidFill>
                  <a:srgbClr val="0000CC"/>
                </a:solidFill>
                <a:latin typeface="+mj-lt"/>
              </a:rPr>
              <a:t> </a:t>
            </a:r>
            <a:r>
              <a:rPr lang="en-US" sz="2000" b="1" dirty="0" err="1">
                <a:solidFill>
                  <a:srgbClr val="0000CC"/>
                </a:solidFill>
                <a:latin typeface="+mj-lt"/>
              </a:rPr>
              <a:t>hình</a:t>
            </a:r>
            <a:r>
              <a:rPr lang="en-US" sz="2000" b="1" dirty="0">
                <a:solidFill>
                  <a:srgbClr val="0000CC"/>
                </a:solidFill>
                <a:latin typeface="+mj-lt"/>
              </a:rPr>
              <a:t> </a:t>
            </a:r>
            <a:r>
              <a:rPr lang="en-US" sz="2000" b="1" dirty="0" err="1">
                <a:solidFill>
                  <a:srgbClr val="0000CC"/>
                </a:solidFill>
                <a:latin typeface="+mj-lt"/>
              </a:rPr>
              <a:t>ảnh</a:t>
            </a:r>
            <a:r>
              <a:rPr lang="en-US" sz="2000" b="1" dirty="0">
                <a:solidFill>
                  <a:srgbClr val="0000CC"/>
                </a:solidFill>
                <a:latin typeface="+mj-lt"/>
              </a:rPr>
              <a:t> </a:t>
            </a:r>
            <a:r>
              <a:rPr lang="en-US" sz="2000" b="1" dirty="0" err="1">
                <a:solidFill>
                  <a:srgbClr val="0000CC"/>
                </a:solidFill>
                <a:latin typeface="+mj-lt"/>
              </a:rPr>
              <a:t>và</a:t>
            </a:r>
            <a:r>
              <a:rPr lang="en-US" sz="2000" b="1" dirty="0">
                <a:solidFill>
                  <a:srgbClr val="0000CC"/>
                </a:solidFill>
                <a:latin typeface="+mj-lt"/>
              </a:rPr>
              <a:t> </a:t>
            </a:r>
            <a:r>
              <a:rPr lang="en-US" sz="2000" b="1" dirty="0" err="1">
                <a:solidFill>
                  <a:srgbClr val="0000CC"/>
                </a:solidFill>
                <a:latin typeface="+mj-lt"/>
              </a:rPr>
              <a:t>cho</a:t>
            </a:r>
            <a:r>
              <a:rPr lang="en-US" sz="2000" b="1" dirty="0">
                <a:solidFill>
                  <a:srgbClr val="0000CC"/>
                </a:solidFill>
                <a:latin typeface="+mj-lt"/>
              </a:rPr>
              <a:t> </a:t>
            </a:r>
            <a:r>
              <a:rPr lang="en-US" sz="2000" b="1" dirty="0" err="1">
                <a:solidFill>
                  <a:srgbClr val="0000CC"/>
                </a:solidFill>
                <a:latin typeface="+mj-lt"/>
              </a:rPr>
              <a:t>biết</a:t>
            </a:r>
            <a:r>
              <a:rPr lang="en-US" sz="2000" b="1" dirty="0">
                <a:solidFill>
                  <a:srgbClr val="0000CC"/>
                </a:solidFill>
                <a:latin typeface="+mj-lt"/>
              </a:rPr>
              <a:t> </a:t>
            </a:r>
            <a:r>
              <a:rPr lang="en-US" sz="2000" b="1" dirty="0" err="1">
                <a:solidFill>
                  <a:srgbClr val="0000CC"/>
                </a:solidFill>
                <a:latin typeface="+mj-lt"/>
              </a:rPr>
              <a:t>các</a:t>
            </a:r>
            <a:r>
              <a:rPr lang="en-US" sz="2000" b="1" dirty="0">
                <a:solidFill>
                  <a:srgbClr val="0000CC"/>
                </a:solidFill>
                <a:latin typeface="+mj-lt"/>
              </a:rPr>
              <a:t> </a:t>
            </a:r>
            <a:r>
              <a:rPr lang="en-US" sz="2000" b="1" dirty="0" err="1">
                <a:solidFill>
                  <a:srgbClr val="0000CC"/>
                </a:solidFill>
                <a:latin typeface="+mj-lt"/>
              </a:rPr>
              <a:t>vai</a:t>
            </a:r>
            <a:r>
              <a:rPr lang="en-US" sz="2000" b="1" dirty="0">
                <a:solidFill>
                  <a:srgbClr val="0000CC"/>
                </a:solidFill>
                <a:latin typeface="+mj-lt"/>
              </a:rPr>
              <a:t> </a:t>
            </a:r>
            <a:r>
              <a:rPr lang="en-US" sz="2000" b="1" dirty="0" err="1">
                <a:solidFill>
                  <a:srgbClr val="0000CC"/>
                </a:solidFill>
                <a:latin typeface="+mj-lt"/>
              </a:rPr>
              <a:t>trò</a:t>
            </a:r>
            <a:r>
              <a:rPr lang="en-US" sz="2000" b="1" dirty="0">
                <a:solidFill>
                  <a:srgbClr val="0000CC"/>
                </a:solidFill>
                <a:latin typeface="+mj-lt"/>
              </a:rPr>
              <a:t> </a:t>
            </a:r>
            <a:r>
              <a:rPr lang="en-US" sz="2000" b="1" dirty="0" err="1">
                <a:solidFill>
                  <a:srgbClr val="0000CC"/>
                </a:solidFill>
                <a:latin typeface="+mj-lt"/>
              </a:rPr>
              <a:t>của</a:t>
            </a:r>
            <a:r>
              <a:rPr lang="en-US" sz="2000" b="1" dirty="0">
                <a:solidFill>
                  <a:srgbClr val="0000CC"/>
                </a:solidFill>
                <a:latin typeface="+mj-lt"/>
              </a:rPr>
              <a:t> vi </a:t>
            </a:r>
            <a:r>
              <a:rPr lang="en-US" sz="2000" b="1" dirty="0" err="1">
                <a:solidFill>
                  <a:srgbClr val="0000CC"/>
                </a:solidFill>
                <a:latin typeface="+mj-lt"/>
              </a:rPr>
              <a:t>khuẩn</a:t>
            </a:r>
            <a:r>
              <a:rPr lang="en-US" sz="2000" b="1" dirty="0">
                <a:solidFill>
                  <a:srgbClr val="0000CC"/>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down)">
                                      <p:cBhvr>
                                        <p:cTn id="45" dur="500"/>
                                        <p:tgtEl>
                                          <p:spTgt spid="4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72757" y="987686"/>
            <a:ext cx="8110134" cy="3376495"/>
          </a:xfrm>
        </p:spPr>
        <p:txBody>
          <a:bodyPr/>
          <a:lstStyle/>
          <a:p>
            <a:pPr marL="0" lvl="0" indent="0" algn="l" rtl="0">
              <a:spcBef>
                <a:spcPts val="0"/>
              </a:spcBef>
              <a:spcAft>
                <a:spcPts val="0"/>
              </a:spcAft>
              <a:buNone/>
            </a:pPr>
            <a:r>
              <a:rPr lang="en" sz="2800" dirty="0">
                <a:solidFill>
                  <a:srgbClr val="FF0000"/>
                </a:solidFill>
              </a:rPr>
              <a:t>+ Vai trò của vi khuẩn:</a:t>
            </a:r>
          </a:p>
          <a:p>
            <a:pPr algn="just"/>
            <a:r>
              <a:rPr lang="en-US" sz="2800" dirty="0">
                <a:solidFill>
                  <a:srgbClr val="FF0000"/>
                </a:solidFill>
              </a:rPr>
              <a:t>    - </a:t>
            </a:r>
            <a:r>
              <a:rPr lang="en-US" sz="2800" dirty="0" err="1">
                <a:solidFill>
                  <a:srgbClr val="FF0000"/>
                </a:solidFill>
              </a:rPr>
              <a:t>Chế</a:t>
            </a:r>
            <a:r>
              <a:rPr lang="en-US" sz="2800" dirty="0">
                <a:solidFill>
                  <a:srgbClr val="FF0000"/>
                </a:solidFill>
              </a:rPr>
              <a:t> </a:t>
            </a:r>
            <a:r>
              <a:rPr lang="en-US" sz="2800" dirty="0" err="1">
                <a:solidFill>
                  <a:srgbClr val="FF0000"/>
                </a:solidFill>
              </a:rPr>
              <a:t>biến</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phẩm</a:t>
            </a:r>
            <a:r>
              <a:rPr lang="en-US" sz="2800" dirty="0">
                <a:solidFill>
                  <a:srgbClr val="FF0000"/>
                </a:solidFill>
              </a:rPr>
              <a:t> </a:t>
            </a:r>
            <a:r>
              <a:rPr lang="en-US" sz="2800" dirty="0" err="1">
                <a:solidFill>
                  <a:srgbClr val="FF0000"/>
                </a:solidFill>
              </a:rPr>
              <a:t>lên</a:t>
            </a:r>
            <a:r>
              <a:rPr lang="en-US" sz="2800" dirty="0">
                <a:solidFill>
                  <a:srgbClr val="FF0000"/>
                </a:solidFill>
              </a:rPr>
              <a:t> men</a:t>
            </a:r>
          </a:p>
          <a:p>
            <a:pPr lvl="0" algn="ctr"/>
            <a:r>
              <a:rPr lang="nl-NL" sz="2800" dirty="0">
                <a:solidFill>
                  <a:srgbClr val="FF0000"/>
                </a:solidFill>
                <a:ea typeface="Times New Roman" panose="02020603050405020304" pitchFamily="18" charset="0"/>
                <a:cs typeface="Times New Roman" panose="02020603050405020304" pitchFamily="18" charset="0"/>
              </a:rPr>
              <a:t>- Động vật, con người tiêu hóa thức ăn</a:t>
            </a:r>
          </a:p>
          <a:p>
            <a:pPr lvl="0"/>
            <a:r>
              <a:rPr lang="en-US" sz="2800" dirty="0">
                <a:solidFill>
                  <a:srgbClr val="FF0000"/>
                </a:solidFill>
              </a:rPr>
              <a:t>    - </a:t>
            </a:r>
            <a:r>
              <a:rPr lang="fr-FR" sz="2800" dirty="0" err="1">
                <a:solidFill>
                  <a:srgbClr val="FF0000"/>
                </a:solidFill>
                <a:ea typeface="Times New Roman" panose="02020603050405020304" pitchFamily="18" charset="0"/>
                <a:cs typeface="Times New Roman" panose="02020603050405020304" pitchFamily="18" charset="0"/>
              </a:rPr>
              <a:t>Phân</a:t>
            </a:r>
            <a:r>
              <a:rPr lang="fr-FR" sz="2800" dirty="0">
                <a:solidFill>
                  <a:srgbClr val="FF0000"/>
                </a:solidFill>
                <a:ea typeface="Times New Roman" panose="02020603050405020304" pitchFamily="18" charset="0"/>
                <a:cs typeface="Times New Roman" panose="02020603050405020304" pitchFamily="18" charset="0"/>
              </a:rPr>
              <a:t> </a:t>
            </a:r>
            <a:r>
              <a:rPr lang="fr-FR" sz="2800" dirty="0" err="1">
                <a:solidFill>
                  <a:srgbClr val="FF0000"/>
                </a:solidFill>
                <a:ea typeface="Times New Roman" panose="02020603050405020304" pitchFamily="18" charset="0"/>
                <a:cs typeface="Times New Roman" panose="02020603050405020304" pitchFamily="18" charset="0"/>
              </a:rPr>
              <a:t>bón</a:t>
            </a:r>
            <a:r>
              <a:rPr lang="fr-FR" sz="2800" dirty="0">
                <a:solidFill>
                  <a:srgbClr val="FF0000"/>
                </a:solidFill>
                <a:ea typeface="Times New Roman" panose="02020603050405020304" pitchFamily="18" charset="0"/>
                <a:cs typeface="Times New Roman" panose="02020603050405020304" pitchFamily="18" charset="0"/>
              </a:rPr>
              <a:t> </a:t>
            </a:r>
            <a:r>
              <a:rPr lang="fr-FR" sz="2800" dirty="0" err="1">
                <a:solidFill>
                  <a:srgbClr val="FF0000"/>
                </a:solidFill>
                <a:ea typeface="Times New Roman" panose="02020603050405020304" pitchFamily="18" charset="0"/>
                <a:cs typeface="Times New Roman" panose="02020603050405020304" pitchFamily="18" charset="0"/>
              </a:rPr>
              <a:t>nông</a:t>
            </a:r>
            <a:r>
              <a:rPr lang="fr-FR" sz="2800" dirty="0">
                <a:solidFill>
                  <a:srgbClr val="FF0000"/>
                </a:solidFill>
                <a:ea typeface="Times New Roman" panose="02020603050405020304" pitchFamily="18" charset="0"/>
                <a:cs typeface="Times New Roman" panose="02020603050405020304" pitchFamily="18" charset="0"/>
              </a:rPr>
              <a:t> </a:t>
            </a:r>
            <a:r>
              <a:rPr lang="fr-FR" sz="2800" dirty="0" err="1">
                <a:solidFill>
                  <a:srgbClr val="FF0000"/>
                </a:solidFill>
                <a:ea typeface="Times New Roman" panose="02020603050405020304" pitchFamily="18" charset="0"/>
                <a:cs typeface="Times New Roman" panose="02020603050405020304" pitchFamily="18" charset="0"/>
              </a:rPr>
              <a:t>nghiệp</a:t>
            </a:r>
            <a:endParaRPr lang="en-US" sz="2800" dirty="0">
              <a:solidFill>
                <a:srgbClr val="FF0000"/>
              </a:solidFill>
              <a:ea typeface="Times New Roman" panose="02020603050405020304" pitchFamily="18" charset="0"/>
              <a:cs typeface="Times New Roman" panose="02020603050405020304" pitchFamily="18" charset="0"/>
            </a:endParaRPr>
          </a:p>
          <a:p>
            <a:pPr lvl="0"/>
            <a:r>
              <a:rPr lang="en-US" sz="2800" dirty="0">
                <a:solidFill>
                  <a:srgbClr val="FF0000"/>
                </a:solidFill>
              </a:rPr>
              <a:t>    - </a:t>
            </a:r>
            <a:r>
              <a:rPr lang="en-US" sz="2800" dirty="0" err="1">
                <a:solidFill>
                  <a:srgbClr val="FF0000"/>
                </a:solidFill>
              </a:rPr>
              <a:t>Phân</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xác</a:t>
            </a:r>
            <a:r>
              <a:rPr lang="en-US" sz="2800" dirty="0">
                <a:solidFill>
                  <a:srgbClr val="FF0000"/>
                </a:solidFill>
              </a:rPr>
              <a:t> </a:t>
            </a:r>
            <a:r>
              <a:rPr lang="en-US" sz="2800" dirty="0" err="1">
                <a:solidFill>
                  <a:srgbClr val="FF0000"/>
                </a:solidFill>
              </a:rPr>
              <a:t>động</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tăng</a:t>
            </a:r>
            <a:r>
              <a:rPr lang="en-US" sz="2800" dirty="0">
                <a:solidFill>
                  <a:srgbClr val="FF0000"/>
                </a:solidFill>
              </a:rPr>
              <a:t> </a:t>
            </a:r>
            <a:r>
              <a:rPr lang="en-US" sz="2800" dirty="0" err="1">
                <a:solidFill>
                  <a:srgbClr val="FF0000"/>
                </a:solidFill>
              </a:rPr>
              <a:t>độ</a:t>
            </a:r>
            <a:r>
              <a:rPr lang="en-US" sz="2800" dirty="0">
                <a:solidFill>
                  <a:srgbClr val="FF0000"/>
                </a:solidFill>
              </a:rPr>
              <a:t> </a:t>
            </a:r>
            <a:r>
              <a:rPr lang="en-US" sz="2800" dirty="0" err="1">
                <a:solidFill>
                  <a:srgbClr val="FF0000"/>
                </a:solidFill>
              </a:rPr>
              <a:t>màu</a:t>
            </a:r>
            <a:r>
              <a:rPr lang="en-US" sz="2800" dirty="0">
                <a:solidFill>
                  <a:srgbClr val="FF0000"/>
                </a:solidFill>
              </a:rPr>
              <a:t> </a:t>
            </a:r>
            <a:r>
              <a:rPr lang="en-US" sz="2800" dirty="0" err="1">
                <a:solidFill>
                  <a:srgbClr val="FF0000"/>
                </a:solidFill>
              </a:rPr>
              <a:t>mỡ</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đất</a:t>
            </a:r>
            <a:r>
              <a:rPr lang="en-US" sz="2800" dirty="0">
                <a:solidFill>
                  <a:srgbClr val="FF0000"/>
                </a:solidFill>
              </a:rPr>
              <a:t> …….</a:t>
            </a:r>
            <a:endParaRPr lang="en-US" sz="2800" dirty="0">
              <a:solidFill>
                <a:srgbClr val="FF0000"/>
              </a:solidFill>
              <a:ea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9375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05" y="564719"/>
            <a:ext cx="9144000" cy="489032"/>
          </a:xfrm>
        </p:spPr>
        <p:txBody>
          <a:bodyPr/>
          <a:lstStyle/>
          <a:p>
            <a:pPr algn="ctr"/>
            <a:r>
              <a:rPr lang="en-US" sz="2600" dirty="0">
                <a:latin typeface="+mj-lt"/>
              </a:rPr>
              <a:t>Thảo luận và trả lời câu hỏi</a:t>
            </a:r>
          </a:p>
        </p:txBody>
      </p:sp>
      <p:sp>
        <p:nvSpPr>
          <p:cNvPr id="3" name="Rectangle 2"/>
          <p:cNvSpPr/>
          <p:nvPr/>
        </p:nvSpPr>
        <p:spPr>
          <a:xfrm>
            <a:off x="0" y="1053751"/>
            <a:ext cx="7574509" cy="400110"/>
          </a:xfrm>
          <a:prstGeom prst="rect">
            <a:avLst/>
          </a:prstGeom>
        </p:spPr>
        <p:txBody>
          <a:bodyPr wrap="none">
            <a:spAutoFit/>
          </a:bodyPr>
          <a:lstStyle/>
          <a:p>
            <a:r>
              <a:rPr lang="en-US" sz="2000" i="1" dirty="0">
                <a:solidFill>
                  <a:schemeClr val="bg1"/>
                </a:solidFill>
              </a:rPr>
              <a:t>Vì sao cần ủ sữa chua ở nhiệt độ 30 - 45 độ C trong 8 - 24 tiếng?</a:t>
            </a:r>
            <a:endParaRPr lang="en-US" sz="2000" dirty="0">
              <a:solidFill>
                <a:schemeClr val="bg1"/>
              </a:solidFill>
            </a:endParaRPr>
          </a:p>
        </p:txBody>
      </p:sp>
      <p:pic>
        <p:nvPicPr>
          <p:cNvPr id="4" name="Picture 3"/>
          <p:cNvPicPr>
            <a:picLocks noChangeAspect="1"/>
          </p:cNvPicPr>
          <p:nvPr/>
        </p:nvPicPr>
        <p:blipFill>
          <a:blip r:embed="rId2"/>
          <a:stretch>
            <a:fillRect/>
          </a:stretch>
        </p:blipFill>
        <p:spPr>
          <a:xfrm>
            <a:off x="270602" y="1845064"/>
            <a:ext cx="4649021" cy="3029217"/>
          </a:xfrm>
          <a:prstGeom prst="rect">
            <a:avLst/>
          </a:prstGeom>
        </p:spPr>
      </p:pic>
      <p:sp>
        <p:nvSpPr>
          <p:cNvPr id="5" name="Rectangle 4"/>
          <p:cNvSpPr/>
          <p:nvPr/>
        </p:nvSpPr>
        <p:spPr>
          <a:xfrm>
            <a:off x="5184119" y="2433361"/>
            <a:ext cx="3959882" cy="1015663"/>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a:solidFill>
                  <a:srgbClr val="FFFF00"/>
                </a:solidFill>
              </a:rPr>
              <a:t>Nhiệt độ và thời gian hợp lí  thì vi khuẩn lên men sẽ hoạt động mạnh.</a:t>
            </a: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80">
                                          <p:stCondLst>
                                            <p:cond delay="0"/>
                                          </p:stCondLst>
                                        </p:cTn>
                                        <p:tgtEl>
                                          <p:spTgt spid="5">
                                            <p:txEl>
                                              <p:pRg st="0" end="0"/>
                                            </p:txEl>
                                          </p:spTgt>
                                        </p:tgtEl>
                                      </p:cBhvr>
                                    </p:animEffect>
                                    <p:anim calcmode="lin" valueType="num">
                                      <p:cBhvr>
                                        <p:cTn id="2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xEl>
                                              <p:pRg st="0" end="0"/>
                                            </p:txEl>
                                          </p:spTgt>
                                        </p:tgtEl>
                                      </p:cBhvr>
                                      <p:to x="100000" y="60000"/>
                                    </p:animScale>
                                    <p:animScale>
                                      <p:cBhvr>
                                        <p:cTn id="29" dur="166" decel="50000">
                                          <p:stCondLst>
                                            <p:cond delay="676"/>
                                          </p:stCondLst>
                                        </p:cTn>
                                        <p:tgtEl>
                                          <p:spTgt spid="5">
                                            <p:txEl>
                                              <p:pRg st="0" end="0"/>
                                            </p:txEl>
                                          </p:spTgt>
                                        </p:tgtEl>
                                      </p:cBhvr>
                                      <p:to x="100000" y="100000"/>
                                    </p:animScale>
                                    <p:animScale>
                                      <p:cBhvr>
                                        <p:cTn id="30" dur="26">
                                          <p:stCondLst>
                                            <p:cond delay="1312"/>
                                          </p:stCondLst>
                                        </p:cTn>
                                        <p:tgtEl>
                                          <p:spTgt spid="5">
                                            <p:txEl>
                                              <p:pRg st="0" end="0"/>
                                            </p:txEl>
                                          </p:spTgt>
                                        </p:tgtEl>
                                      </p:cBhvr>
                                      <p:to x="100000" y="80000"/>
                                    </p:animScale>
                                    <p:animScale>
                                      <p:cBhvr>
                                        <p:cTn id="31" dur="166" decel="50000">
                                          <p:stCondLst>
                                            <p:cond delay="1338"/>
                                          </p:stCondLst>
                                        </p:cTn>
                                        <p:tgtEl>
                                          <p:spTgt spid="5">
                                            <p:txEl>
                                              <p:pRg st="0" end="0"/>
                                            </p:txEl>
                                          </p:spTgt>
                                        </p:tgtEl>
                                      </p:cBhvr>
                                      <p:to x="100000" y="100000"/>
                                    </p:animScale>
                                    <p:animScale>
                                      <p:cBhvr>
                                        <p:cTn id="32" dur="26">
                                          <p:stCondLst>
                                            <p:cond delay="1642"/>
                                          </p:stCondLst>
                                        </p:cTn>
                                        <p:tgtEl>
                                          <p:spTgt spid="5">
                                            <p:txEl>
                                              <p:pRg st="0" end="0"/>
                                            </p:txEl>
                                          </p:spTgt>
                                        </p:tgtEl>
                                      </p:cBhvr>
                                      <p:to x="100000" y="90000"/>
                                    </p:animScale>
                                    <p:animScale>
                                      <p:cBhvr>
                                        <p:cTn id="33" dur="166" decel="50000">
                                          <p:stCondLst>
                                            <p:cond delay="1668"/>
                                          </p:stCondLst>
                                        </p:cTn>
                                        <p:tgtEl>
                                          <p:spTgt spid="5">
                                            <p:txEl>
                                              <p:pRg st="0" end="0"/>
                                            </p:txEl>
                                          </p:spTgt>
                                        </p:tgtEl>
                                      </p:cBhvr>
                                      <p:to x="100000" y="100000"/>
                                    </p:animScale>
                                    <p:animScale>
                                      <p:cBhvr>
                                        <p:cTn id="34" dur="26">
                                          <p:stCondLst>
                                            <p:cond delay="1808"/>
                                          </p:stCondLst>
                                        </p:cTn>
                                        <p:tgtEl>
                                          <p:spTgt spid="5">
                                            <p:txEl>
                                              <p:pRg st="0" end="0"/>
                                            </p:txEl>
                                          </p:spTgt>
                                        </p:tgtEl>
                                      </p:cBhvr>
                                      <p:to x="100000" y="95000"/>
                                    </p:animScale>
                                    <p:animScale>
                                      <p:cBhvr>
                                        <p:cTn id="35"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9" y="538538"/>
            <a:ext cx="2320171" cy="857400"/>
          </a:xfrm>
        </p:spPr>
        <p:txBody>
          <a:bodyPr/>
          <a:lstStyle/>
          <a:p>
            <a:pPr algn="ctr"/>
            <a:r>
              <a:rPr lang="en-US" sz="2400" dirty="0">
                <a:latin typeface="+mj-lt"/>
              </a:rPr>
              <a:t>3. Tác hại </a:t>
            </a:r>
            <a:br>
              <a:rPr lang="en-US" sz="2400" dirty="0">
                <a:latin typeface="+mj-lt"/>
              </a:rPr>
            </a:br>
            <a:r>
              <a:rPr lang="en-US" sz="2400" dirty="0">
                <a:latin typeface="+mj-lt"/>
              </a:rPr>
              <a:t>của vi khuẩn</a:t>
            </a:r>
          </a:p>
        </p:txBody>
      </p:sp>
      <p:sp>
        <p:nvSpPr>
          <p:cNvPr id="4" name="Rounded Rectangle 3"/>
          <p:cNvSpPr/>
          <p:nvPr/>
        </p:nvSpPr>
        <p:spPr>
          <a:xfrm>
            <a:off x="2176422"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Vi khuẩn làm </a:t>
            </a:r>
          </a:p>
          <a:p>
            <a:pPr algn="ctr"/>
            <a:r>
              <a:rPr lang="en-US" sz="2000" b="1" dirty="0"/>
              <a:t>hỏng thức ăn</a:t>
            </a:r>
          </a:p>
        </p:txBody>
      </p:sp>
      <p:sp>
        <p:nvSpPr>
          <p:cNvPr id="6" name="Rounded Rectangle 5"/>
          <p:cNvSpPr/>
          <p:nvPr/>
        </p:nvSpPr>
        <p:spPr>
          <a:xfrm>
            <a:off x="5766640"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Vi khuẩn gây bệnh cho con người và sinh vật</a:t>
            </a:r>
          </a:p>
        </p:txBody>
      </p:sp>
      <p:sp>
        <p:nvSpPr>
          <p:cNvPr id="7" name="Rounded Rectangle 6"/>
          <p:cNvSpPr/>
          <p:nvPr/>
        </p:nvSpPr>
        <p:spPr>
          <a:xfrm>
            <a:off x="2176422"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Thức ăn ôi thiu</a:t>
            </a:r>
          </a:p>
        </p:txBody>
      </p:sp>
      <p:sp>
        <p:nvSpPr>
          <p:cNvPr id="8" name="Rounded Rectangle 7"/>
          <p:cNvSpPr/>
          <p:nvPr/>
        </p:nvSpPr>
        <p:spPr>
          <a:xfrm>
            <a:off x="5766640" y="3087340"/>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a:t>Uốn ván, sốt thương hàn, lao,…</a:t>
            </a:r>
          </a:p>
          <a:p>
            <a:pPr marL="342900" indent="-342900" algn="just">
              <a:buFont typeface="Wingdings" panose="05000000000000000000" pitchFamily="2" charset="2"/>
              <a:buChar char="§"/>
            </a:pPr>
            <a:r>
              <a:rPr lang="en-US" sz="2000" b="1" dirty="0"/>
              <a:t>Sinh vật: bạc lá, héo cây,….</a:t>
            </a:r>
          </a:p>
        </p:txBody>
      </p:sp>
      <p:cxnSp>
        <p:nvCxnSpPr>
          <p:cNvPr id="10" name="Straight Connector 9"/>
          <p:cNvCxnSpPr>
            <a:stCxn id="4" idx="2"/>
            <a:endCxn id="7" idx="0"/>
          </p:cNvCxnSpPr>
          <p:nvPr/>
        </p:nvCxnSpPr>
        <p:spPr>
          <a:xfrm>
            <a:off x="3612258" y="2627733"/>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8"/>
            <a:ext cx="1789012" cy="1219735"/>
          </a:xfrm>
          <a:prstGeom prst="rect">
            <a:avLst/>
          </a:prstGeom>
        </p:spPr>
      </p:pic>
      <p:pic>
        <p:nvPicPr>
          <p:cNvPr id="16" name="Picture 15"/>
          <p:cNvPicPr>
            <a:picLocks noChangeAspect="1"/>
          </p:cNvPicPr>
          <p:nvPr/>
        </p:nvPicPr>
        <p:blipFill>
          <a:blip r:embed="rId3"/>
          <a:stretch>
            <a:fillRect/>
          </a:stretch>
        </p:blipFill>
        <p:spPr>
          <a:xfrm>
            <a:off x="86276" y="1510458"/>
            <a:ext cx="1925892" cy="1748507"/>
          </a:xfrm>
          <a:prstGeom prst="rect">
            <a:avLst/>
          </a:prstGeom>
        </p:spPr>
      </p:pic>
      <p:sp>
        <p:nvSpPr>
          <p:cNvPr id="11" name="Rectangle 10"/>
          <p:cNvSpPr/>
          <p:nvPr/>
        </p:nvSpPr>
        <p:spPr>
          <a:xfrm>
            <a:off x="2074972" y="146107"/>
            <a:ext cx="6681753" cy="400110"/>
          </a:xfrm>
          <a:prstGeom prst="rect">
            <a:avLst/>
          </a:prstGeom>
        </p:spPr>
        <p:txBody>
          <a:bodyPr wrap="square">
            <a:spAutoFit/>
          </a:bodyPr>
          <a:lstStyle/>
          <a:p>
            <a:r>
              <a:rPr lang="en-US" sz="2000" b="1" dirty="0">
                <a:solidFill>
                  <a:srgbClr val="0000CC"/>
                </a:solidFill>
                <a:latin typeface="+mj-lt"/>
              </a:rPr>
              <a:t>-</a:t>
            </a:r>
            <a:r>
              <a:rPr lang="en-US" sz="2000" b="1" dirty="0" err="1">
                <a:solidFill>
                  <a:srgbClr val="0000CC"/>
                </a:solidFill>
                <a:latin typeface="+mj-lt"/>
              </a:rPr>
              <a:t>Quan</a:t>
            </a:r>
            <a:r>
              <a:rPr lang="en-US" sz="2000" b="1" dirty="0">
                <a:solidFill>
                  <a:srgbClr val="0000CC"/>
                </a:solidFill>
                <a:latin typeface="+mj-lt"/>
              </a:rPr>
              <a:t> </a:t>
            </a:r>
            <a:r>
              <a:rPr lang="en-US" sz="2000" b="1" dirty="0" err="1">
                <a:solidFill>
                  <a:srgbClr val="0000CC"/>
                </a:solidFill>
                <a:latin typeface="+mj-lt"/>
              </a:rPr>
              <a:t>sát</a:t>
            </a:r>
            <a:r>
              <a:rPr lang="en-US" sz="2000" b="1" dirty="0">
                <a:solidFill>
                  <a:srgbClr val="0000CC"/>
                </a:solidFill>
                <a:latin typeface="+mj-lt"/>
              </a:rPr>
              <a:t> </a:t>
            </a:r>
            <a:r>
              <a:rPr lang="en-US" sz="2000" b="1" dirty="0" err="1">
                <a:solidFill>
                  <a:srgbClr val="0000CC"/>
                </a:solidFill>
                <a:latin typeface="+mj-lt"/>
              </a:rPr>
              <a:t>hình</a:t>
            </a:r>
            <a:r>
              <a:rPr lang="en-US" sz="2000" b="1" dirty="0">
                <a:solidFill>
                  <a:srgbClr val="0000CC"/>
                </a:solidFill>
                <a:latin typeface="+mj-lt"/>
              </a:rPr>
              <a:t> </a:t>
            </a:r>
            <a:r>
              <a:rPr lang="en-US" sz="2000" b="1" dirty="0" err="1">
                <a:solidFill>
                  <a:srgbClr val="0000CC"/>
                </a:solidFill>
                <a:latin typeface="+mj-lt"/>
              </a:rPr>
              <a:t>ảnh</a:t>
            </a:r>
            <a:r>
              <a:rPr lang="en-US" sz="2000" b="1" dirty="0">
                <a:solidFill>
                  <a:srgbClr val="0000CC"/>
                </a:solidFill>
                <a:latin typeface="+mj-lt"/>
              </a:rPr>
              <a:t> </a:t>
            </a:r>
            <a:r>
              <a:rPr lang="en-US" sz="2000" b="1" dirty="0" err="1">
                <a:solidFill>
                  <a:srgbClr val="0000CC"/>
                </a:solidFill>
                <a:latin typeface="+mj-lt"/>
              </a:rPr>
              <a:t>và</a:t>
            </a:r>
            <a:r>
              <a:rPr lang="en-US" sz="2000" b="1" dirty="0">
                <a:solidFill>
                  <a:srgbClr val="0000CC"/>
                </a:solidFill>
                <a:latin typeface="+mj-lt"/>
              </a:rPr>
              <a:t> </a:t>
            </a:r>
            <a:r>
              <a:rPr lang="en-US" sz="2000" b="1" dirty="0" err="1">
                <a:solidFill>
                  <a:srgbClr val="0000CC"/>
                </a:solidFill>
                <a:latin typeface="+mj-lt"/>
              </a:rPr>
              <a:t>cho</a:t>
            </a:r>
            <a:r>
              <a:rPr lang="en-US" sz="2000" b="1" dirty="0">
                <a:solidFill>
                  <a:srgbClr val="0000CC"/>
                </a:solidFill>
                <a:latin typeface="+mj-lt"/>
              </a:rPr>
              <a:t> </a:t>
            </a:r>
            <a:r>
              <a:rPr lang="en-US" sz="2000" b="1" dirty="0" err="1">
                <a:solidFill>
                  <a:srgbClr val="0000CC"/>
                </a:solidFill>
                <a:latin typeface="+mj-lt"/>
              </a:rPr>
              <a:t>biết</a:t>
            </a:r>
            <a:r>
              <a:rPr lang="en-US" sz="2000" b="1" dirty="0">
                <a:solidFill>
                  <a:srgbClr val="0000CC"/>
                </a:solidFill>
                <a:latin typeface="+mj-lt"/>
              </a:rPr>
              <a:t> </a:t>
            </a:r>
            <a:r>
              <a:rPr lang="en-US" sz="2000" b="1" dirty="0" err="1">
                <a:solidFill>
                  <a:srgbClr val="0000CC"/>
                </a:solidFill>
                <a:latin typeface="+mj-lt"/>
              </a:rPr>
              <a:t>tác</a:t>
            </a:r>
            <a:r>
              <a:rPr lang="en-US" sz="2000" b="1" dirty="0">
                <a:solidFill>
                  <a:srgbClr val="0000CC"/>
                </a:solidFill>
                <a:latin typeface="+mj-lt"/>
              </a:rPr>
              <a:t> </a:t>
            </a:r>
            <a:r>
              <a:rPr lang="en-US" sz="2000" b="1" dirty="0" err="1">
                <a:solidFill>
                  <a:srgbClr val="0000CC"/>
                </a:solidFill>
                <a:latin typeface="+mj-lt"/>
              </a:rPr>
              <a:t>hại</a:t>
            </a:r>
            <a:r>
              <a:rPr lang="en-US" sz="2000" b="1" dirty="0">
                <a:solidFill>
                  <a:srgbClr val="0000CC"/>
                </a:solidFill>
                <a:latin typeface="+mj-lt"/>
              </a:rPr>
              <a:t> </a:t>
            </a:r>
            <a:r>
              <a:rPr lang="en-US" sz="2000" b="1" dirty="0" err="1">
                <a:solidFill>
                  <a:srgbClr val="0000CC"/>
                </a:solidFill>
                <a:latin typeface="+mj-lt"/>
              </a:rPr>
              <a:t>của</a:t>
            </a:r>
            <a:r>
              <a:rPr lang="en-US" sz="2000" b="1" dirty="0">
                <a:solidFill>
                  <a:srgbClr val="0000CC"/>
                </a:solidFill>
                <a:latin typeface="+mj-lt"/>
              </a:rPr>
              <a:t> vi </a:t>
            </a:r>
            <a:r>
              <a:rPr lang="en-US" sz="2000" b="1" dirty="0" err="1">
                <a:solidFill>
                  <a:srgbClr val="0000CC"/>
                </a:solidFill>
                <a:latin typeface="+mj-lt"/>
              </a:rPr>
              <a:t>khuẩn</a:t>
            </a:r>
            <a:r>
              <a:rPr lang="en-US" sz="2000" b="1" dirty="0">
                <a:solidFill>
                  <a:srgbClr val="0000CC"/>
                </a:solidFill>
                <a:latin typeface="+mj-lt"/>
              </a:rPr>
              <a:t>?</a:t>
            </a:r>
          </a:p>
        </p:txBody>
      </p:sp>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590354" y="1181323"/>
            <a:ext cx="8110134" cy="2863552"/>
          </a:xfrm>
        </p:spPr>
        <p:txBody>
          <a:bodyPr/>
          <a:lstStyle/>
          <a:p>
            <a:pPr marL="0" lvl="0" indent="0" algn="just" rtl="0">
              <a:spcBef>
                <a:spcPts val="0"/>
              </a:spcBef>
              <a:spcAft>
                <a:spcPts val="0"/>
              </a:spcAft>
              <a:buNone/>
            </a:pPr>
            <a:r>
              <a:rPr lang="en" sz="2600" dirty="0">
                <a:solidFill>
                  <a:srgbClr val="FF0000"/>
                </a:solidFill>
                <a:latin typeface="Times New Roman" panose="02020603050405020304" pitchFamily="18" charset="0"/>
                <a:cs typeface="Times New Roman" panose="02020603050405020304" pitchFamily="18" charset="0"/>
              </a:rPr>
              <a:t>+ Tác hại của vi khuẩn:</a:t>
            </a:r>
          </a:p>
          <a:p>
            <a:pPr algn="just"/>
            <a:r>
              <a:rPr lang="en-US" sz="2600" dirty="0">
                <a:solidFill>
                  <a:srgbClr val="FF0000"/>
                </a:solidFill>
                <a:latin typeface="Times New Roman" panose="02020603050405020304" pitchFamily="18" charset="0"/>
                <a:cs typeface="Times New Roman" panose="02020603050405020304" pitchFamily="18" charset="0"/>
              </a:rPr>
              <a:t>    - Vi </a:t>
            </a:r>
            <a:r>
              <a:rPr lang="en-US" sz="2600" dirty="0" err="1">
                <a:solidFill>
                  <a:srgbClr val="FF0000"/>
                </a:solidFill>
                <a:latin typeface="Times New Roman" panose="02020603050405020304" pitchFamily="18" charset="0"/>
                <a:cs typeface="Times New Roman" panose="02020603050405020304" pitchFamily="18" charset="0"/>
              </a:rPr>
              <a:t>khuẩn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hỏng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ăn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ăn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thiu</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nl-NL"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FF0000"/>
                </a:solidFill>
                <a:latin typeface="Times New Roman" panose="02020603050405020304" pitchFamily="18" charset="0"/>
                <a:cs typeface="Times New Roman" panose="02020603050405020304" pitchFamily="18" charset="0"/>
              </a:rPr>
              <a:t>Gây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bệnh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con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như</a:t>
            </a:r>
            <a:r>
              <a:rPr lang="en-US" sz="2600" dirty="0">
                <a:solidFill>
                  <a:srgbClr val="FF0000"/>
                </a:solidFill>
                <a:latin typeface="Times New Roman" panose="02020603050405020304" pitchFamily="18" charset="0"/>
                <a:cs typeface="Times New Roman" panose="02020603050405020304" pitchFamily="18" charset="0"/>
              </a:rPr>
              <a:t>: </a:t>
            </a:r>
          </a:p>
          <a:p>
            <a:pPr algn="just"/>
            <a:r>
              <a:rPr lang="en-US" sz="2600" dirty="0">
                <a:solidFill>
                  <a:srgbClr val="FF0000"/>
                </a:solidFill>
                <a:latin typeface="Times New Roman" panose="02020603050405020304" pitchFamily="18" charset="0"/>
                <a:cs typeface="Times New Roman" panose="02020603050405020304" pitchFamily="18" charset="0"/>
              </a:rPr>
              <a:t>	* Ở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Uốn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thương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hàn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lao</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a:solidFill>
                  <a:srgbClr val="FF0000"/>
                </a:solidFill>
                <a:latin typeface="Times New Roman" panose="02020603050405020304" pitchFamily="18" charset="0"/>
                <a:cs typeface="Times New Roman" panose="02020603050405020304" pitchFamily="18" charset="0"/>
              </a:rPr>
              <a:t>	* Ở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héo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a:solidFill>
                  <a:srgbClr val="FF0000"/>
                </a:solidFill>
                <a:latin typeface="Times New Roman" panose="02020603050405020304" pitchFamily="18" charset="0"/>
                <a:cs typeface="Times New Roman" panose="02020603050405020304" pitchFamily="18" charset="0"/>
              </a:rPr>
              <a:t>,….</a:t>
            </a: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7776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07239" y="577621"/>
            <a:ext cx="2662733" cy="1252800"/>
          </a:xfrm>
        </p:spPr>
        <p:txBody>
          <a:bodyPr/>
          <a:lstStyle/>
          <a:p>
            <a:pPr marL="0" lvl="0" indent="0" algn="ctr" rtl="0">
              <a:spcBef>
                <a:spcPts val="0"/>
              </a:spcBef>
              <a:spcAft>
                <a:spcPts val="0"/>
              </a:spcAft>
              <a:buNone/>
            </a:pPr>
            <a:r>
              <a:rPr lang="en" sz="2400" dirty="0">
                <a:solidFill>
                  <a:schemeClr val="bg2">
                    <a:lumMod val="75000"/>
                  </a:schemeClr>
                </a:solidFill>
                <a:latin typeface="+mj-lt"/>
              </a:rPr>
              <a:t>Thảo luận và</a:t>
            </a:r>
          </a:p>
          <a:p>
            <a:pPr marL="0" lvl="0" indent="0" algn="ctr" rtl="0">
              <a:spcBef>
                <a:spcPts val="0"/>
              </a:spcBef>
              <a:spcAft>
                <a:spcPts val="0"/>
              </a:spcAft>
              <a:buNone/>
            </a:pPr>
            <a:r>
              <a:rPr lang="en" sz="2400" dirty="0">
                <a:solidFill>
                  <a:schemeClr val="bg2">
                    <a:lumMod val="75000"/>
                  </a:schemeClr>
                </a:solidFill>
                <a:latin typeface="+mj-lt"/>
              </a:rPr>
              <a:t> trả lời câu hỏi</a:t>
            </a:r>
          </a:p>
        </p:txBody>
      </p:sp>
      <p:sp>
        <p:nvSpPr>
          <p:cNvPr id="3" name="Rectangle 2"/>
          <p:cNvSpPr/>
          <p:nvPr/>
        </p:nvSpPr>
        <p:spPr>
          <a:xfrm>
            <a:off x="2553005" y="966347"/>
            <a:ext cx="6517844" cy="1066959"/>
          </a:xfrm>
          <a:prstGeom prst="rect">
            <a:avLst/>
          </a:prstGeom>
        </p:spPr>
        <p:txBody>
          <a:bodyPr wrap="square">
            <a:spAutoFit/>
          </a:bodyPr>
          <a:lstStyle/>
          <a:p>
            <a:pPr algn="just">
              <a:lnSpc>
                <a:spcPts val="2400"/>
              </a:lnSpc>
              <a:spcBef>
                <a:spcPts val="200"/>
              </a:spcBef>
              <a:spcAft>
                <a:spcPts val="200"/>
              </a:spcAft>
            </a:pPr>
            <a:r>
              <a:rPr lang="en" sz="2000" dirty="0">
                <a:solidFill>
                  <a:schemeClr val="bg2">
                    <a:lumMod val="75000"/>
                  </a:schemeClr>
                </a:solidFill>
              </a:rPr>
              <a:t>Em hãy cho biết:</a:t>
            </a:r>
          </a:p>
          <a:p>
            <a:pPr algn="just">
              <a:lnSpc>
                <a:spcPts val="2400"/>
              </a:lnSpc>
              <a:spcBef>
                <a:spcPts val="200"/>
              </a:spcBef>
              <a:spcAft>
                <a:spcPts val="200"/>
              </a:spcAft>
            </a:pPr>
            <a:r>
              <a:rPr lang="en" sz="2000" i="1" dirty="0">
                <a:solidFill>
                  <a:schemeClr val="bg2">
                    <a:lumMod val="75000"/>
                  </a:schemeClr>
                </a:solidFill>
              </a:rPr>
              <a:t>Một số cách bảo quản thức ăn tránh bị hỏng do vi khuẩn ở </a:t>
            </a:r>
            <a:r>
              <a:rPr lang="en-US" sz="2000" i="1" dirty="0">
                <a:solidFill>
                  <a:schemeClr val="bg2">
                    <a:lumMod val="75000"/>
                  </a:schemeClr>
                </a:solidFill>
              </a:rPr>
              <a:t>gia đình em.</a:t>
            </a:r>
            <a:endParaRPr lang="en-US" sz="2000" i="1" dirty="0"/>
          </a:p>
        </p:txBody>
      </p:sp>
      <p:sp>
        <p:nvSpPr>
          <p:cNvPr id="4" name="Rectangle 3"/>
          <p:cNvSpPr/>
          <p:nvPr/>
        </p:nvSpPr>
        <p:spPr>
          <a:xfrm>
            <a:off x="2626157" y="2373180"/>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a:solidFill>
                  <a:schemeClr val="bg2">
                    <a:lumMod val="75000"/>
                  </a:schemeClr>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a:solidFill>
                  <a:schemeClr val="bg2">
                    <a:lumMod val="75000"/>
                  </a:schemeClr>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a:solidFill>
                  <a:schemeClr val="bg2">
                    <a:lumMod val="75000"/>
                  </a:schemeClr>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pic>
        <p:nvPicPr>
          <p:cNvPr id="5" name="Picture 4"/>
          <p:cNvPicPr>
            <a:picLocks noChangeAspect="1"/>
          </p:cNvPicPr>
          <p:nvPr/>
        </p:nvPicPr>
        <p:blipFill>
          <a:blip r:embed="rId2"/>
          <a:stretch>
            <a:fillRect/>
          </a:stretch>
        </p:blipFill>
        <p:spPr>
          <a:xfrm>
            <a:off x="47548" y="1576771"/>
            <a:ext cx="1953158" cy="2126932"/>
          </a:xfrm>
          <a:prstGeom prst="rect">
            <a:avLst/>
          </a:prstGeom>
        </p:spPr>
      </p:pic>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08997" y="584936"/>
            <a:ext cx="7681613" cy="834213"/>
          </a:xfrm>
        </p:spPr>
        <p:txBody>
          <a:bodyPr/>
          <a:lstStyle/>
          <a:p>
            <a:r>
              <a:rPr lang="vi-VN" sz="2200" b="0" i="1" dirty="0">
                <a:solidFill>
                  <a:schemeClr val="bg1"/>
                </a:solidFill>
                <a:latin typeface="+mn-lt"/>
              </a:rPr>
              <a:t>Lấy ví dụ về những vi khuẩn có ích và </a:t>
            </a:r>
            <a:endParaRPr lang="en-US" sz="2200" b="0" i="1" dirty="0">
              <a:solidFill>
                <a:schemeClr val="bg1"/>
              </a:solidFill>
              <a:latin typeface="+mn-lt"/>
            </a:endParaRPr>
          </a:p>
          <a:p>
            <a:r>
              <a:rPr lang="vi-VN" sz="2200" b="0" i="1" dirty="0">
                <a:solidFill>
                  <a:schemeClr val="bg1"/>
                </a:solidFill>
                <a:latin typeface="+mn-lt"/>
              </a:rPr>
              <a:t>vi khuẩn gây hại đối với sinh vật và </a:t>
            </a:r>
            <a:r>
              <a:rPr lang="en-US" sz="2200" b="0" i="1" dirty="0">
                <a:solidFill>
                  <a:schemeClr val="bg1"/>
                </a:solidFill>
                <a:latin typeface="+mn-lt"/>
              </a:rPr>
              <a:t>con </a:t>
            </a:r>
            <a:r>
              <a:rPr lang="vi-VN" sz="2200" b="0" i="1" dirty="0">
                <a:solidFill>
                  <a:schemeClr val="bg1"/>
                </a:solidFill>
                <a:latin typeface="+mn-lt"/>
              </a:rPr>
              <a:t>người</a:t>
            </a:r>
            <a:r>
              <a:rPr lang="en-US" sz="2200" b="0" i="1" dirty="0">
                <a:solidFill>
                  <a:schemeClr val="bg1"/>
                </a:solidFill>
                <a:latin typeface="+mn-lt"/>
              </a:rPr>
              <a:t>.</a:t>
            </a:r>
            <a:endParaRPr lang="vi-VN" sz="2200" b="0" i="1" dirty="0">
              <a:solidFill>
                <a:schemeClr val="bg1"/>
              </a:solidFill>
              <a:latin typeface="+mn-lt"/>
            </a:endParaRPr>
          </a:p>
          <a:p>
            <a:r>
              <a:rPr lang="vi-VN" sz="2200" i="1" dirty="0">
                <a:solidFill>
                  <a:schemeClr val="bg1"/>
                </a:solidFill>
                <a:latin typeface="+mn-lt"/>
              </a:rPr>
              <a:t> </a:t>
            </a:r>
          </a:p>
          <a:p>
            <a:pPr marL="0" lvl="0" indent="0" algn="l" rtl="0">
              <a:spcBef>
                <a:spcPts val="0"/>
              </a:spcBef>
              <a:spcAft>
                <a:spcPts val="0"/>
              </a:spcAft>
              <a:buNone/>
            </a:pPr>
            <a:endParaRPr lang="en" sz="2200" dirty="0">
              <a:latin typeface="+mn-lt"/>
            </a:endParaRPr>
          </a:p>
        </p:txBody>
      </p:sp>
      <p:sp>
        <p:nvSpPr>
          <p:cNvPr id="3" name="Rounded Rectangle 2"/>
          <p:cNvSpPr/>
          <p:nvPr/>
        </p:nvSpPr>
        <p:spPr>
          <a:xfrm>
            <a:off x="379736" y="4447641"/>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Vi khuẩn có lợi</a:t>
            </a:r>
          </a:p>
        </p:txBody>
      </p:sp>
      <p:sp>
        <p:nvSpPr>
          <p:cNvPr id="4" name="Rounded Rectangle 3"/>
          <p:cNvSpPr/>
          <p:nvPr/>
        </p:nvSpPr>
        <p:spPr>
          <a:xfrm>
            <a:off x="4871923"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Vi khuẩn có hại</a:t>
            </a:r>
          </a:p>
        </p:txBody>
      </p:sp>
      <p:sp>
        <p:nvSpPr>
          <p:cNvPr id="5" name="Rectangle 4"/>
          <p:cNvSpPr/>
          <p:nvPr/>
        </p:nvSpPr>
        <p:spPr>
          <a:xfrm>
            <a:off x="247080" y="1911922"/>
            <a:ext cx="3943547" cy="2452659"/>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a:solidFill>
                  <a:srgbClr val="FFFF00"/>
                </a:solidFill>
              </a:rPr>
              <a:t>Lactobacillus</a:t>
            </a:r>
            <a:r>
              <a:rPr lang="en-US" sz="2000" dirty="0">
                <a:solidFill>
                  <a:srgbClr val="FFFF00"/>
                </a:solidFill>
              </a:rPr>
              <a:t>:</a:t>
            </a:r>
            <a:r>
              <a:rPr lang="vi-VN" sz="2000" dirty="0">
                <a:solidFill>
                  <a:srgbClr val="FFFF00"/>
                </a:solidFill>
              </a:rPr>
              <a:t> vi khuẩn giúp tiêu diệt nhiều loại hại khuẩn tron</a:t>
            </a:r>
            <a:r>
              <a:rPr lang="en-US" sz="2000" dirty="0">
                <a:solidFill>
                  <a:srgbClr val="FFFF00"/>
                </a:solidFill>
              </a:rPr>
              <a:t>g </a:t>
            </a:r>
            <a:r>
              <a:rPr lang="vi-VN" sz="2000" dirty="0">
                <a:solidFill>
                  <a:srgbClr val="FFFF00"/>
                </a:solidFill>
              </a:rPr>
              <a:t>đường ruột. </a:t>
            </a:r>
            <a:endParaRPr lang="en-US" sz="2000" dirty="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a:solidFill>
                  <a:srgbClr val="FFFF00"/>
                </a:solidFill>
              </a:rPr>
              <a:t>Microflora: </a:t>
            </a:r>
            <a:r>
              <a:rPr lang="vi-VN" sz="2000" dirty="0">
                <a:solidFill>
                  <a:srgbClr val="FFFF00"/>
                </a:solidFill>
              </a:rPr>
              <a:t>vi khuẩn, nấm da con người</a:t>
            </a:r>
            <a:r>
              <a:rPr lang="en-US" sz="2000" dirty="0">
                <a:solidFill>
                  <a:srgbClr val="FFFF00"/>
                </a:solidFill>
              </a:rPr>
              <a:t>, giúp</a:t>
            </a:r>
            <a:r>
              <a:rPr lang="vi-VN" sz="2000" dirty="0">
                <a:solidFill>
                  <a:srgbClr val="FFFF00"/>
                </a:solidFill>
              </a:rPr>
              <a:t> ngăn chặn tình trạng vết thương bị nhiễm trùn</a:t>
            </a:r>
            <a:r>
              <a:rPr lang="en-US" sz="2000" dirty="0">
                <a:solidFill>
                  <a:srgbClr val="FFFF00"/>
                </a:solidFill>
              </a:rPr>
              <a:t>g, chữa lành vết thương.</a:t>
            </a:r>
          </a:p>
        </p:txBody>
      </p:sp>
      <p:sp>
        <p:nvSpPr>
          <p:cNvPr id="6" name="Rectangle 5"/>
          <p:cNvSpPr/>
          <p:nvPr/>
        </p:nvSpPr>
        <p:spPr>
          <a:xfrm>
            <a:off x="4582643" y="1911922"/>
            <a:ext cx="4466259" cy="1708160"/>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a:solidFill>
                  <a:srgbClr val="FFFF00"/>
                </a:solidFill>
              </a:rPr>
              <a:t>E-coli:</a:t>
            </a:r>
            <a:r>
              <a:rPr lang="vi-VN" sz="2000" dirty="0">
                <a:solidFill>
                  <a:srgbClr val="FFFF00"/>
                </a:solidFill>
              </a:rPr>
              <a:t> </a:t>
            </a:r>
            <a:r>
              <a:rPr lang="en-US" sz="2000" dirty="0">
                <a:solidFill>
                  <a:srgbClr val="FFFF00"/>
                </a:solidFill>
              </a:rPr>
              <a:t>gây bệnh bị tiêu chảy, nôn mửa,…</a:t>
            </a:r>
          </a:p>
          <a:p>
            <a:pPr marL="342900" indent="-342900" algn="just">
              <a:buFont typeface="Wingdings" panose="05000000000000000000" pitchFamily="2" charset="2"/>
              <a:buChar char="§"/>
            </a:pPr>
            <a:r>
              <a:rPr lang="en-US" sz="2000" dirty="0">
                <a:solidFill>
                  <a:srgbClr val="FFFF00"/>
                </a:solidFill>
              </a:rPr>
              <a:t>S</a:t>
            </a:r>
            <a:r>
              <a:rPr lang="vi-VN" sz="2000" dirty="0">
                <a:solidFill>
                  <a:srgbClr val="FFFF00"/>
                </a:solidFill>
              </a:rPr>
              <a:t>almonella gây bệnh thương hàn</a:t>
            </a:r>
            <a:r>
              <a:rPr lang="en-US" sz="2000" dirty="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a:solidFill>
                  <a:srgbClr val="FFFF00"/>
                </a:solidFill>
              </a:rPr>
              <a:t>V.cholerae gây bệnh tả</a:t>
            </a:r>
            <a:r>
              <a:rPr lang="en-US" sz="2000" dirty="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a:solidFill>
                  <a:srgbClr val="FFFF00"/>
                </a:solidFill>
              </a:rPr>
              <a:t>Shigella gây bệnh lỵ</a:t>
            </a:r>
          </a:p>
        </p:txBody>
      </p:sp>
    </p:spTree>
    <p:extLst>
      <p:ext uri="{BB962C8B-B14F-4D97-AF65-F5344CB8AC3E}">
        <p14:creationId xmlns:p14="http://schemas.microsoft.com/office/powerpoint/2010/main" val="37281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7315" y="1017037"/>
            <a:ext cx="9144000" cy="17627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latin typeface="Times New Roman" panose="02020603050405020304" pitchFamily="18" charset="0"/>
                <a:cs typeface="Times New Roman" panose="02020603050405020304" pitchFamily="18" charset="0"/>
              </a:rPr>
              <a:t>TIẾT 20 – 23. BÀI 16: </a:t>
            </a:r>
            <a:br>
              <a:rPr lang="en" sz="4000" dirty="0">
                <a:latin typeface="Times New Roman" panose="02020603050405020304" pitchFamily="18" charset="0"/>
                <a:cs typeface="Times New Roman" panose="02020603050405020304" pitchFamily="18" charset="0"/>
              </a:rPr>
            </a:br>
            <a:r>
              <a:rPr lang="en" sz="4000" dirty="0">
                <a:latin typeface="Times New Roman" panose="02020603050405020304" pitchFamily="18" charset="0"/>
                <a:cs typeface="Times New Roman" panose="02020603050405020304" pitchFamily="18" charset="0"/>
              </a:rPr>
              <a:t>VIRUS VÀ VI KHUẨN</a:t>
            </a:r>
            <a:endParaRPr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945" y="616358"/>
            <a:ext cx="9144000" cy="916011"/>
          </a:xfrm>
        </p:spPr>
        <p:txBody>
          <a:bodyPr/>
          <a:lstStyle/>
          <a:p>
            <a:pPr algn="ctr"/>
            <a:r>
              <a:rPr lang="en-US" sz="2600" dirty="0">
                <a:latin typeface="+mj-lt"/>
              </a:rPr>
              <a:t>III. PHÒNG BỆNH DO VIRUS, </a:t>
            </a:r>
            <a:br>
              <a:rPr lang="en-US" sz="2600" dirty="0">
                <a:latin typeface="+mj-lt"/>
              </a:rPr>
            </a:br>
            <a:r>
              <a:rPr lang="en-US" sz="2600" dirty="0">
                <a:latin typeface="+mj-lt"/>
              </a:rPr>
              <a:t>VI KHUẨN GÂY NÊN</a:t>
            </a:r>
          </a:p>
        </p:txBody>
      </p:sp>
      <p:sp>
        <p:nvSpPr>
          <p:cNvPr id="5" name="Rectangle 4"/>
          <p:cNvSpPr/>
          <p:nvPr/>
        </p:nvSpPr>
        <p:spPr>
          <a:xfrm>
            <a:off x="552298" y="2835897"/>
            <a:ext cx="6927494" cy="1548565"/>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người do virus và vi khuẩn </a:t>
            </a:r>
            <a:r>
              <a:rPr lang="en-US" sz="2000" b="1" dirty="0">
                <a:solidFill>
                  <a:schemeClr val="accent5">
                    <a:lumMod val="25000"/>
                  </a:schemeClr>
                </a:solidFill>
              </a:rPr>
              <a:t>và 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i="1" dirty="0">
                <a:solidFill>
                  <a:schemeClr val="accent5">
                    <a:lumMod val="25000"/>
                  </a:schemeClr>
                </a:solidFill>
              </a:rPr>
              <a:t>Theo em, làm cách nào để phòng chống, ngăn ngừa bệnh do virus, vi khuẩn gây ra ở người?</a:t>
            </a:r>
            <a:endParaRPr lang="en-US" sz="2000" dirty="0"/>
          </a:p>
        </p:txBody>
      </p:sp>
      <p:pic>
        <p:nvPicPr>
          <p:cNvPr id="6" name="Picture 5"/>
          <p:cNvPicPr>
            <a:picLocks noChangeAspect="1"/>
          </p:cNvPicPr>
          <p:nvPr/>
        </p:nvPicPr>
        <p:blipFill>
          <a:blip r:embed="rId2"/>
          <a:stretch>
            <a:fillRect/>
          </a:stretch>
        </p:blipFill>
        <p:spPr>
          <a:xfrm>
            <a:off x="87281" y="197510"/>
            <a:ext cx="2238953" cy="2376845"/>
          </a:xfrm>
          <a:prstGeom prst="rect">
            <a:avLst/>
          </a:prstGeom>
        </p:spPr>
      </p:pic>
      <p:pic>
        <p:nvPicPr>
          <p:cNvPr id="7" name="Picture 6"/>
          <p:cNvPicPr>
            <a:picLocks noChangeAspect="1"/>
          </p:cNvPicPr>
          <p:nvPr/>
        </p:nvPicPr>
        <p:blipFill>
          <a:blip r:embed="rId3"/>
          <a:stretch>
            <a:fillRect/>
          </a:stretch>
        </p:blipFill>
        <p:spPr>
          <a:xfrm>
            <a:off x="7479792" y="2990371"/>
            <a:ext cx="1568089" cy="2050716"/>
          </a:xfrm>
          <a:prstGeom prst="rect">
            <a:avLst/>
          </a:prstGeom>
        </p:spPr>
      </p:pic>
      <p:sp>
        <p:nvSpPr>
          <p:cNvPr id="8" name="Title 1"/>
          <p:cNvSpPr txBox="1">
            <a:spLocks/>
          </p:cNvSpPr>
          <p:nvPr/>
        </p:nvSpPr>
        <p:spPr>
          <a:xfrm>
            <a:off x="290945" y="1613097"/>
            <a:ext cx="9144000" cy="412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2pPr>
            <a:lvl3pPr marR="0" lvl="2"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3pPr>
            <a:lvl4pPr marR="0" lvl="3"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4pPr>
            <a:lvl5pPr marR="0" lvl="4"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5pPr>
            <a:lvl6pPr marR="0" lvl="5"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6pPr>
            <a:lvl7pPr marR="0" lvl="6"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7pPr>
            <a:lvl8pPr marR="0" lvl="7"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8pPr>
            <a:lvl9pPr marR="0" lvl="8"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9pPr>
          </a:lstStyle>
          <a:p>
            <a:pPr algn="ctr"/>
            <a:r>
              <a:rPr lang="en-US" sz="2600" dirty="0">
                <a:solidFill>
                  <a:srgbClr val="0000CC"/>
                </a:solidFill>
                <a:latin typeface="+mj-lt"/>
              </a:rPr>
              <a:t>1. PHÒNG BỆNH</a:t>
            </a:r>
          </a:p>
        </p:txBody>
      </p:sp>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304" y="871551"/>
            <a:ext cx="4396436" cy="3214063"/>
          </a:xfrm>
          <a:prstGeom prst="rect">
            <a:avLst/>
          </a:prstGeom>
        </p:spPr>
      </p:pic>
      <p:sp>
        <p:nvSpPr>
          <p:cNvPr id="4" name="Rectangle 3"/>
          <p:cNvSpPr/>
          <p:nvPr/>
        </p:nvSpPr>
        <p:spPr>
          <a:xfrm>
            <a:off x="146304" y="4270845"/>
            <a:ext cx="4396436" cy="369332"/>
          </a:xfrm>
          <a:prstGeom prst="rect">
            <a:avLst/>
          </a:prstGeom>
        </p:spPr>
        <p:txBody>
          <a:bodyPr wrap="square">
            <a:spAutoFit/>
          </a:bodyPr>
          <a:lstStyle/>
          <a:p>
            <a:pPr algn="ctr"/>
            <a:r>
              <a:rPr lang="en-US" sz="1800" b="1" dirty="0">
                <a:solidFill>
                  <a:schemeClr val="accent4"/>
                </a:solidFill>
              </a:rPr>
              <a:t>Đeo khẩu trang khi ra ngoài</a:t>
            </a:r>
            <a:endParaRPr lang="en-US" sz="1800" dirty="0"/>
          </a:p>
        </p:txBody>
      </p:sp>
      <p:pic>
        <p:nvPicPr>
          <p:cNvPr id="5" name="Picture 4"/>
          <p:cNvPicPr>
            <a:picLocks noChangeAspect="1"/>
          </p:cNvPicPr>
          <p:nvPr/>
        </p:nvPicPr>
        <p:blipFill>
          <a:blip r:embed="rId3"/>
          <a:stretch>
            <a:fillRect/>
          </a:stretch>
        </p:blipFill>
        <p:spPr>
          <a:xfrm>
            <a:off x="5078133" y="871551"/>
            <a:ext cx="3659873" cy="3214063"/>
          </a:xfrm>
          <a:prstGeom prst="rect">
            <a:avLst/>
          </a:prstGeom>
        </p:spPr>
      </p:pic>
      <p:sp>
        <p:nvSpPr>
          <p:cNvPr id="6" name="Rectangle 5"/>
          <p:cNvSpPr/>
          <p:nvPr/>
        </p:nvSpPr>
        <p:spPr>
          <a:xfrm>
            <a:off x="5078133" y="4270845"/>
            <a:ext cx="3659873" cy="369332"/>
          </a:xfrm>
          <a:prstGeom prst="rect">
            <a:avLst/>
          </a:prstGeom>
        </p:spPr>
        <p:txBody>
          <a:bodyPr wrap="square">
            <a:spAutoFit/>
          </a:bodyPr>
          <a:lstStyle/>
          <a:p>
            <a:pPr algn="ctr"/>
            <a:r>
              <a:rPr lang="en-US" sz="1800" b="1" dirty="0">
                <a:solidFill>
                  <a:schemeClr val="bg1"/>
                </a:solidFill>
              </a:rPr>
              <a:t>Tập thể dục rèn luyện sức khỏe</a:t>
            </a:r>
            <a:endParaRPr lang="en-US" sz="1800" dirty="0">
              <a:solidFill>
                <a:schemeClr val="bg1"/>
              </a:solidFill>
            </a:endParaRPr>
          </a:p>
        </p:txBody>
      </p:sp>
    </p:spTree>
    <p:extLst>
      <p:ext uri="{BB962C8B-B14F-4D97-AF65-F5344CB8AC3E}">
        <p14:creationId xmlns:p14="http://schemas.microsoft.com/office/powerpoint/2010/main" val="28977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down)">
                                      <p:cBhvr>
                                        <p:cTn id="35" dur="580">
                                          <p:stCondLst>
                                            <p:cond delay="0"/>
                                          </p:stCondLst>
                                        </p:cTn>
                                        <p:tgtEl>
                                          <p:spTgt spid="6">
                                            <p:txEl>
                                              <p:pRg st="0" end="0"/>
                                            </p:txEl>
                                          </p:spTgt>
                                        </p:tgtEl>
                                      </p:cBhvr>
                                    </p:animEffect>
                                    <p:anim calcmode="lin" valueType="num">
                                      <p:cBhvr>
                                        <p:cTn id="3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0" end="0"/>
                                            </p:txEl>
                                          </p:spTgt>
                                        </p:tgtEl>
                                      </p:cBhvr>
                                      <p:to x="100000" y="60000"/>
                                    </p:animScale>
                                    <p:animScale>
                                      <p:cBhvr>
                                        <p:cTn id="42" dur="166" decel="50000">
                                          <p:stCondLst>
                                            <p:cond delay="676"/>
                                          </p:stCondLst>
                                        </p:cTn>
                                        <p:tgtEl>
                                          <p:spTgt spid="6">
                                            <p:txEl>
                                              <p:pRg st="0" end="0"/>
                                            </p:txEl>
                                          </p:spTgt>
                                        </p:tgtEl>
                                      </p:cBhvr>
                                      <p:to x="100000" y="100000"/>
                                    </p:animScale>
                                    <p:animScale>
                                      <p:cBhvr>
                                        <p:cTn id="43" dur="26">
                                          <p:stCondLst>
                                            <p:cond delay="1312"/>
                                          </p:stCondLst>
                                        </p:cTn>
                                        <p:tgtEl>
                                          <p:spTgt spid="6">
                                            <p:txEl>
                                              <p:pRg st="0" end="0"/>
                                            </p:txEl>
                                          </p:spTgt>
                                        </p:tgtEl>
                                      </p:cBhvr>
                                      <p:to x="100000" y="80000"/>
                                    </p:animScale>
                                    <p:animScale>
                                      <p:cBhvr>
                                        <p:cTn id="44" dur="166" decel="50000">
                                          <p:stCondLst>
                                            <p:cond delay="1338"/>
                                          </p:stCondLst>
                                        </p:cTn>
                                        <p:tgtEl>
                                          <p:spTgt spid="6">
                                            <p:txEl>
                                              <p:pRg st="0" end="0"/>
                                            </p:txEl>
                                          </p:spTgt>
                                        </p:tgtEl>
                                      </p:cBhvr>
                                      <p:to x="100000" y="100000"/>
                                    </p:animScale>
                                    <p:animScale>
                                      <p:cBhvr>
                                        <p:cTn id="45" dur="26">
                                          <p:stCondLst>
                                            <p:cond delay="1642"/>
                                          </p:stCondLst>
                                        </p:cTn>
                                        <p:tgtEl>
                                          <p:spTgt spid="6">
                                            <p:txEl>
                                              <p:pRg st="0" end="0"/>
                                            </p:txEl>
                                          </p:spTgt>
                                        </p:tgtEl>
                                      </p:cBhvr>
                                      <p:to x="100000" y="90000"/>
                                    </p:animScale>
                                    <p:animScale>
                                      <p:cBhvr>
                                        <p:cTn id="46" dur="166" decel="50000">
                                          <p:stCondLst>
                                            <p:cond delay="1668"/>
                                          </p:stCondLst>
                                        </p:cTn>
                                        <p:tgtEl>
                                          <p:spTgt spid="6">
                                            <p:txEl>
                                              <p:pRg st="0" end="0"/>
                                            </p:txEl>
                                          </p:spTgt>
                                        </p:tgtEl>
                                      </p:cBhvr>
                                      <p:to x="100000" y="100000"/>
                                    </p:animScale>
                                    <p:animScale>
                                      <p:cBhvr>
                                        <p:cTn id="47" dur="26">
                                          <p:stCondLst>
                                            <p:cond delay="1808"/>
                                          </p:stCondLst>
                                        </p:cTn>
                                        <p:tgtEl>
                                          <p:spTgt spid="6">
                                            <p:txEl>
                                              <p:pRg st="0" end="0"/>
                                            </p:txEl>
                                          </p:spTgt>
                                        </p:tgtEl>
                                      </p:cBhvr>
                                      <p:to x="100000" y="95000"/>
                                    </p:animScale>
                                    <p:animScale>
                                      <p:cBhvr>
                                        <p:cTn id="48"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300" y="639769"/>
            <a:ext cx="4114801" cy="3489790"/>
          </a:xfrm>
          <a:prstGeom prst="rect">
            <a:avLst/>
          </a:prstGeom>
        </p:spPr>
      </p:pic>
      <p:sp>
        <p:nvSpPr>
          <p:cNvPr id="4" name="Rectangle 3"/>
          <p:cNvSpPr/>
          <p:nvPr/>
        </p:nvSpPr>
        <p:spPr>
          <a:xfrm>
            <a:off x="143300" y="4416414"/>
            <a:ext cx="4114801" cy="369332"/>
          </a:xfrm>
          <a:prstGeom prst="rect">
            <a:avLst/>
          </a:prstGeom>
        </p:spPr>
        <p:txBody>
          <a:bodyPr wrap="square">
            <a:spAutoFit/>
          </a:bodyPr>
          <a:lstStyle/>
          <a:p>
            <a:pPr algn="ctr"/>
            <a:r>
              <a:rPr lang="en-US" sz="1800" b="1" dirty="0">
                <a:solidFill>
                  <a:schemeClr val="accent4"/>
                </a:solidFill>
              </a:rPr>
              <a:t>Ăn uống đủ chất dinh dưỡng</a:t>
            </a:r>
            <a:endParaRPr lang="en-US" sz="1800" dirty="0"/>
          </a:p>
        </p:txBody>
      </p:sp>
      <p:pic>
        <p:nvPicPr>
          <p:cNvPr id="7" name="Picture 6"/>
          <p:cNvPicPr>
            <a:picLocks noChangeAspect="1"/>
          </p:cNvPicPr>
          <p:nvPr/>
        </p:nvPicPr>
        <p:blipFill>
          <a:blip r:embed="rId3"/>
          <a:stretch>
            <a:fillRect/>
          </a:stretch>
        </p:blipFill>
        <p:spPr>
          <a:xfrm>
            <a:off x="4586029" y="639769"/>
            <a:ext cx="4176215" cy="3489790"/>
          </a:xfrm>
          <a:prstGeom prst="rect">
            <a:avLst/>
          </a:prstGeom>
        </p:spPr>
      </p:pic>
      <p:sp>
        <p:nvSpPr>
          <p:cNvPr id="8" name="Rectangle 7"/>
          <p:cNvSpPr/>
          <p:nvPr/>
        </p:nvSpPr>
        <p:spPr>
          <a:xfrm>
            <a:off x="4586030" y="4277915"/>
            <a:ext cx="4176214" cy="646331"/>
          </a:xfrm>
          <a:prstGeom prst="rect">
            <a:avLst/>
          </a:prstGeom>
        </p:spPr>
        <p:txBody>
          <a:bodyPr wrap="square">
            <a:spAutoFit/>
          </a:bodyPr>
          <a:lstStyle/>
          <a:p>
            <a:pPr algn="ctr"/>
            <a:r>
              <a:rPr lang="en-US" sz="1800" b="1" dirty="0" err="1">
                <a:solidFill>
                  <a:schemeClr val="accent4"/>
                </a:solidFill>
              </a:rPr>
              <a:t>Không</a:t>
            </a:r>
            <a:r>
              <a:rPr lang="en-US" sz="1800" b="1" dirty="0">
                <a:solidFill>
                  <a:schemeClr val="accent4"/>
                </a:solidFill>
              </a:rPr>
              <a:t> </a:t>
            </a:r>
            <a:r>
              <a:rPr lang="en-US" sz="1800" b="1" dirty="0" err="1">
                <a:solidFill>
                  <a:schemeClr val="accent4"/>
                </a:solidFill>
              </a:rPr>
              <a:t>tiếp</a:t>
            </a:r>
            <a:r>
              <a:rPr lang="en-US" sz="1800" b="1" dirty="0">
                <a:solidFill>
                  <a:schemeClr val="accent4"/>
                </a:solidFill>
              </a:rPr>
              <a:t> </a:t>
            </a:r>
            <a:r>
              <a:rPr lang="en-US" sz="1800" b="1" dirty="0" err="1">
                <a:solidFill>
                  <a:schemeClr val="accent4"/>
                </a:solidFill>
              </a:rPr>
              <a:t>xúc</a:t>
            </a:r>
            <a:r>
              <a:rPr lang="en-US" sz="1800" b="1" dirty="0">
                <a:solidFill>
                  <a:schemeClr val="accent4"/>
                </a:solidFill>
              </a:rPr>
              <a:t> </a:t>
            </a:r>
            <a:r>
              <a:rPr lang="en-US" sz="1800" b="1" dirty="0" err="1">
                <a:solidFill>
                  <a:schemeClr val="accent4"/>
                </a:solidFill>
              </a:rPr>
              <a:t>với</a:t>
            </a:r>
            <a:r>
              <a:rPr lang="en-US" sz="1800" b="1" dirty="0">
                <a:solidFill>
                  <a:schemeClr val="accent4"/>
                </a:solidFill>
              </a:rPr>
              <a:t> </a:t>
            </a:r>
          </a:p>
          <a:p>
            <a:pPr algn="ctr"/>
            <a:r>
              <a:rPr lang="en-US" sz="1800" b="1" dirty="0" err="1">
                <a:solidFill>
                  <a:schemeClr val="accent4"/>
                </a:solidFill>
              </a:rPr>
              <a:t>Người</a:t>
            </a:r>
            <a:r>
              <a:rPr lang="en-US" sz="1800" b="1" dirty="0">
                <a:solidFill>
                  <a:schemeClr val="accent4"/>
                </a:solidFill>
              </a:rPr>
              <a:t> </a:t>
            </a:r>
            <a:r>
              <a:rPr lang="en-US" sz="1800" b="1" dirty="0" err="1">
                <a:solidFill>
                  <a:schemeClr val="accent4"/>
                </a:solidFill>
              </a:rPr>
              <a:t>bị</a:t>
            </a:r>
            <a:r>
              <a:rPr lang="en-US" sz="1800" b="1" dirty="0">
                <a:solidFill>
                  <a:schemeClr val="accent4"/>
                </a:solidFill>
              </a:rPr>
              <a:t> </a:t>
            </a:r>
            <a:r>
              <a:rPr lang="en-US" sz="1800" b="1" dirty="0" err="1">
                <a:solidFill>
                  <a:schemeClr val="accent4"/>
                </a:solidFill>
              </a:rPr>
              <a:t>nhiễm</a:t>
            </a:r>
            <a:r>
              <a:rPr lang="en-US" sz="1800" b="1" dirty="0">
                <a:solidFill>
                  <a:schemeClr val="accent4"/>
                </a:solidFill>
              </a:rPr>
              <a:t> virus</a:t>
            </a:r>
          </a:p>
        </p:txBody>
      </p:sp>
    </p:spTree>
    <p:extLst>
      <p:ext uri="{BB962C8B-B14F-4D97-AF65-F5344CB8AC3E}">
        <p14:creationId xmlns:p14="http://schemas.microsoft.com/office/powerpoint/2010/main" val="4139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678" y="696399"/>
            <a:ext cx="3480179" cy="3459345"/>
          </a:xfrm>
          <a:prstGeom prst="rect">
            <a:avLst/>
          </a:prstGeom>
        </p:spPr>
      </p:pic>
      <p:sp>
        <p:nvSpPr>
          <p:cNvPr id="4" name="Rectangle 3"/>
          <p:cNvSpPr/>
          <p:nvPr/>
        </p:nvSpPr>
        <p:spPr>
          <a:xfrm>
            <a:off x="593677" y="4308077"/>
            <a:ext cx="3480179" cy="369332"/>
          </a:xfrm>
          <a:prstGeom prst="rect">
            <a:avLst/>
          </a:prstGeom>
        </p:spPr>
        <p:txBody>
          <a:bodyPr wrap="square">
            <a:spAutoFit/>
          </a:bodyPr>
          <a:lstStyle/>
          <a:p>
            <a:pPr algn="ctr"/>
            <a:r>
              <a:rPr lang="en-US" sz="1800" b="1" dirty="0">
                <a:solidFill>
                  <a:schemeClr val="accent4"/>
                </a:solidFill>
              </a:rPr>
              <a:t>Rửa tay bằng xà phòng</a:t>
            </a:r>
          </a:p>
        </p:txBody>
      </p:sp>
      <p:pic>
        <p:nvPicPr>
          <p:cNvPr id="5" name="Picture 4"/>
          <p:cNvPicPr>
            <a:picLocks noChangeAspect="1"/>
          </p:cNvPicPr>
          <p:nvPr/>
        </p:nvPicPr>
        <p:blipFill>
          <a:blip r:embed="rId3"/>
          <a:stretch>
            <a:fillRect/>
          </a:stretch>
        </p:blipFill>
        <p:spPr>
          <a:xfrm>
            <a:off x="4942093" y="696400"/>
            <a:ext cx="3772001" cy="3459344"/>
          </a:xfrm>
          <a:prstGeom prst="rect">
            <a:avLst/>
          </a:prstGeom>
        </p:spPr>
      </p:pic>
      <p:sp>
        <p:nvSpPr>
          <p:cNvPr id="6" name="Rectangle 5"/>
          <p:cNvSpPr/>
          <p:nvPr/>
        </p:nvSpPr>
        <p:spPr>
          <a:xfrm>
            <a:off x="4942092" y="4338854"/>
            <a:ext cx="3772001" cy="646331"/>
          </a:xfrm>
          <a:prstGeom prst="rect">
            <a:avLst/>
          </a:prstGeom>
        </p:spPr>
        <p:txBody>
          <a:bodyPr wrap="square">
            <a:spAutoFit/>
          </a:bodyPr>
          <a:lstStyle/>
          <a:p>
            <a:pPr algn="ctr"/>
            <a:r>
              <a:rPr lang="en-US" sz="1800" b="1" dirty="0">
                <a:solidFill>
                  <a:schemeClr val="accent4"/>
                </a:solidFill>
              </a:rPr>
              <a:t>Bổ sung thêm vitamin C cho cơ thể để nâng cao sức đề kháng</a:t>
            </a:r>
          </a:p>
        </p:txBody>
      </p:sp>
    </p:spTree>
    <p:extLst>
      <p:ext uri="{BB962C8B-B14F-4D97-AF65-F5344CB8AC3E}">
        <p14:creationId xmlns:p14="http://schemas.microsoft.com/office/powerpoint/2010/main" val="6427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24270" y="756020"/>
            <a:ext cx="8110134" cy="3730920"/>
          </a:xfrm>
        </p:spPr>
        <p:txBody>
          <a:bodyPr/>
          <a:lstStyle/>
          <a:p>
            <a:pPr marL="0" lvl="0" indent="0" rtl="0">
              <a:spcBef>
                <a:spcPts val="0"/>
              </a:spcBef>
              <a:spcAft>
                <a:spcPts val="0"/>
              </a:spcAft>
              <a:buNone/>
            </a:pPr>
            <a:r>
              <a:rPr lang="en" sz="2600" dirty="0">
                <a:solidFill>
                  <a:srgbClr val="FF0000"/>
                </a:solidFill>
                <a:latin typeface="Times New Roman" panose="02020603050405020304" pitchFamily="18" charset="0"/>
                <a:cs typeface="Times New Roman" panose="02020603050405020304" pitchFamily="18" charset="0"/>
              </a:rPr>
              <a:t>+ Cách phòng chống vi khuẩn, virus:</a:t>
            </a:r>
          </a:p>
          <a:p>
            <a:pPr marL="0" lvl="0" indent="0" rtl="0">
              <a:spcBef>
                <a:spcPts val="0"/>
              </a:spcBef>
              <a:spcAft>
                <a:spcPts val="0"/>
              </a:spcAft>
              <a:buNone/>
            </a:pPr>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Đeo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khẩu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trang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ngoài</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Tập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rèn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luyện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khỏe</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Ăn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uống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đủ</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dưỡng</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Không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tiếp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xúc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bị</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nhiễm</a:t>
            </a:r>
            <a:r>
              <a:rPr lang="en-US" sz="2600" dirty="0">
                <a:solidFill>
                  <a:srgbClr val="FF0000"/>
                </a:solidFill>
                <a:latin typeface="Times New Roman" panose="02020603050405020304" pitchFamily="18" charset="0"/>
                <a:cs typeface="Times New Roman" panose="02020603050405020304" pitchFamily="18" charset="0"/>
              </a:rPr>
              <a:t> virus</a:t>
            </a:r>
          </a:p>
          <a:p>
            <a:r>
              <a:rPr lang="en-US" sz="2600" dirty="0">
                <a:solidFill>
                  <a:srgbClr val="FF0000"/>
                </a:solidFill>
                <a:latin typeface="Times New Roman" panose="02020603050405020304" pitchFamily="18" charset="0"/>
                <a:cs typeface="Times New Roman" panose="02020603050405020304" pitchFamily="18" charset="0"/>
              </a:rPr>
              <a:t>-Thường xuyên rửa tay bằng xà phòng</a:t>
            </a:r>
          </a:p>
          <a:p>
            <a:r>
              <a:rPr lang="en-US" sz="2600" dirty="0">
                <a:solidFill>
                  <a:srgbClr val="FF0000"/>
                </a:solidFill>
                <a:latin typeface="Times New Roman" panose="02020603050405020304" pitchFamily="18" charset="0"/>
                <a:cs typeface="Times New Roman" panose="02020603050405020304" pitchFamily="18" charset="0"/>
              </a:rPr>
              <a:t>- Tiêm </a:t>
            </a:r>
            <a:r>
              <a:rPr lang="en-US" sz="2600" dirty="0" err="1">
                <a:solidFill>
                  <a:srgbClr val="FF0000"/>
                </a:solidFill>
                <a:latin typeface="Times New Roman" panose="02020603050405020304" pitchFamily="18" charset="0"/>
                <a:cs typeface="Times New Roman" panose="02020603050405020304" pitchFamily="18" charset="0"/>
              </a:rPr>
              <a:t>vacxin</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t>
            </a:r>
            <a:r>
              <a:rPr lang="en-US" sz="2600" dirty="0" err="1">
                <a:solidFill>
                  <a:srgbClr val="FF0000"/>
                </a:solidFill>
                <a:latin typeface="Times New Roman" panose="02020603050405020304" pitchFamily="18" charset="0"/>
                <a:cs typeface="Times New Roman" panose="02020603050405020304" pitchFamily="18" charset="0"/>
              </a:rPr>
              <a:t>Bổ</a:t>
            </a:r>
            <a:r>
              <a:rPr lang="en-US" sz="2600" dirty="0">
                <a:solidFill>
                  <a:srgbClr val="FF0000"/>
                </a:solidFill>
                <a:latin typeface="Times New Roman" panose="02020603050405020304" pitchFamily="18" charset="0"/>
                <a:cs typeface="Times New Roman" panose="02020603050405020304" pitchFamily="18" charset="0"/>
              </a:rPr>
              <a:t> sung </a:t>
            </a:r>
            <a:r>
              <a:rPr lang="en-US" sz="2600" dirty="0" err="1">
                <a:solidFill>
                  <a:srgbClr val="FF0000"/>
                </a:solidFill>
                <a:latin typeface="Times New Roman" panose="02020603050405020304" pitchFamily="18" charset="0"/>
                <a:cs typeface="Times New Roman" panose="02020603050405020304" pitchFamily="18" charset="0"/>
              </a:rPr>
              <a:t>thêm</a:t>
            </a:r>
            <a:r>
              <a:rPr lang="en-US" sz="2600" dirty="0">
                <a:solidFill>
                  <a:srgbClr val="FF0000"/>
                </a:solidFill>
                <a:latin typeface="Times New Roman" panose="02020603050405020304" pitchFamily="18" charset="0"/>
                <a:cs typeface="Times New Roman" panose="02020603050405020304" pitchFamily="18" charset="0"/>
              </a:rPr>
              <a:t> vitamin C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nâng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cao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đề</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kháng</a:t>
            </a:r>
            <a:r>
              <a:rPr lang="en-US" sz="2600" dirty="0">
                <a:solidFill>
                  <a:srgbClr val="FF0000"/>
                </a:solidFill>
                <a:latin typeface="Times New Roman" panose="02020603050405020304" pitchFamily="18" charset="0"/>
                <a:cs typeface="Times New Roman" panose="02020603050405020304" pitchFamily="18" charset="0"/>
              </a:rPr>
              <a:t>….</a:t>
            </a:r>
          </a:p>
          <a:p>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50871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5"/>
          <p:cNvSpPr txBox="1">
            <a:spLocks noGrp="1"/>
          </p:cNvSpPr>
          <p:nvPr>
            <p:ph type="sldNum" idx="12"/>
          </p:nvPr>
        </p:nvSpPr>
        <p:spPr>
          <a:xfrm>
            <a:off x="156475" y="495925"/>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B5394"/>
                </a:solidFill>
                <a:latin typeface="+mj-lt"/>
              </a:rPr>
              <a:t>Mở rộng</a:t>
            </a:r>
            <a:endParaRPr sz="2400" dirty="0">
              <a:solidFill>
                <a:srgbClr val="0B5394"/>
              </a:solidFill>
              <a:latin typeface="+mj-lt"/>
            </a:endParaRPr>
          </a:p>
        </p:txBody>
      </p:sp>
      <p:sp>
        <p:nvSpPr>
          <p:cNvPr id="2" name="Rectangle 1"/>
          <p:cNvSpPr/>
          <p:nvPr/>
        </p:nvSpPr>
        <p:spPr>
          <a:xfrm>
            <a:off x="2739540"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chemeClr val="bg1"/>
                </a:solidFill>
              </a:rPr>
              <a:t>Chủng virus </a:t>
            </a:r>
            <a:r>
              <a:rPr lang="en-US" sz="2000" dirty="0">
                <a:solidFill>
                  <a:schemeClr val="bg1"/>
                </a:solidFill>
              </a:rPr>
              <a:t>Corona</a:t>
            </a:r>
            <a:r>
              <a:rPr lang="vi-VN" sz="2000" dirty="0">
                <a:solidFill>
                  <a:schemeClr val="bg1"/>
                </a:solidFill>
              </a:rPr>
              <a:t> được xác định trong một cuộc điều tra ổ dịch bắt nguồn từ khu chợ lớn chuyên bán hải sản và động vật ở Vũ Hán, tỉnh Hồ Bắc, Trung Quốc. </a:t>
            </a:r>
            <a:endParaRPr lang="en-US" sz="2000" dirty="0">
              <a:solidFill>
                <a:schemeClr val="bg1"/>
              </a:solidFill>
            </a:endParaRPr>
          </a:p>
          <a:p>
            <a:pPr marL="285750" indent="-285750" algn="just">
              <a:lnSpc>
                <a:spcPts val="2800"/>
              </a:lnSpc>
              <a:buFont typeface="Wingdings" panose="05000000000000000000" pitchFamily="2" charset="2"/>
              <a:buChar char="§"/>
            </a:pPr>
            <a:r>
              <a:rPr lang="vi-VN" sz="2000" dirty="0">
                <a:solidFill>
                  <a:schemeClr val="bg1"/>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chemeClr val="bg1"/>
                </a:solidFill>
              </a:rPr>
              <a:t> </a:t>
            </a:r>
          </a:p>
          <a:p>
            <a:pPr marL="285750" indent="-285750" algn="just">
              <a:lnSpc>
                <a:spcPts val="2800"/>
              </a:lnSpc>
              <a:buFont typeface="Wingdings" panose="05000000000000000000" pitchFamily="2" charset="2"/>
              <a:buChar char="§"/>
            </a:pPr>
            <a:r>
              <a:rPr lang="en-US" sz="2000" b="1" i="1" dirty="0">
                <a:solidFill>
                  <a:schemeClr val="bg1"/>
                </a:solidFill>
              </a:rPr>
              <a:t>Em hãy nêu một số biện pháp phòng chống bệnh do virus Corona gây nên.</a:t>
            </a:r>
          </a:p>
        </p:txBody>
      </p:sp>
      <p:pic>
        <p:nvPicPr>
          <p:cNvPr id="38" name="Picture 37"/>
          <p:cNvPicPr>
            <a:picLocks noChangeAspect="1"/>
          </p:cNvPicPr>
          <p:nvPr/>
        </p:nvPicPr>
        <p:blipFill>
          <a:blip r:embed="rId3"/>
          <a:stretch>
            <a:fillRect/>
          </a:stretch>
        </p:blipFill>
        <p:spPr>
          <a:xfrm>
            <a:off x="543310" y="1148486"/>
            <a:ext cx="1652921" cy="1755042"/>
          </a:xfrm>
          <a:prstGeom prst="rect">
            <a:avLst/>
          </a:prstGeom>
        </p:spPr>
      </p:pic>
      <p:pic>
        <p:nvPicPr>
          <p:cNvPr id="39" name="Picture 38"/>
          <p:cNvPicPr>
            <a:picLocks noChangeAspect="1"/>
          </p:cNvPicPr>
          <p:nvPr/>
        </p:nvPicPr>
        <p:blipFill>
          <a:blip r:embed="rId4"/>
          <a:stretch>
            <a:fillRect/>
          </a:stretch>
        </p:blipFill>
        <p:spPr>
          <a:xfrm>
            <a:off x="1060075" y="3356073"/>
            <a:ext cx="1574308" cy="1504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arn(inVertic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6"/>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7" y="580676"/>
            <a:ext cx="2194560" cy="857400"/>
          </a:xfrm>
        </p:spPr>
        <p:txBody>
          <a:bodyPr/>
          <a:lstStyle/>
          <a:p>
            <a:pPr algn="ctr"/>
            <a:r>
              <a:rPr lang="en-US" sz="2400" dirty="0">
                <a:latin typeface="+mj-lt"/>
              </a:rPr>
              <a:t>Thảo luận và trả lời câu hỏi</a:t>
            </a:r>
          </a:p>
        </p:txBody>
      </p:sp>
      <p:sp>
        <p:nvSpPr>
          <p:cNvPr id="3" name="Text Placeholder 2"/>
          <p:cNvSpPr>
            <a:spLocks noGrp="1"/>
          </p:cNvSpPr>
          <p:nvPr>
            <p:ph type="body" idx="1"/>
          </p:nvPr>
        </p:nvSpPr>
        <p:spPr>
          <a:xfrm>
            <a:off x="2384755" y="941022"/>
            <a:ext cx="6547103" cy="3294479"/>
          </a:xfrm>
        </p:spPr>
        <p:txBody>
          <a:bodyPr/>
          <a:lstStyle/>
          <a:p>
            <a:pPr marL="38100" indent="0" algn="just">
              <a:buNone/>
            </a:pPr>
            <a:r>
              <a:rPr lang="en-US" sz="2000" i="1" dirty="0">
                <a:latin typeface="+mj-lt"/>
              </a:rPr>
              <a:t>Em hãy nêu một số biện pháp mà gia đình và địa phương em đã thực hiện để phòng chống các bệnh lây nhiễm do virus, vi khuẩn gây nên cho cây trồng và vật nuôi.</a:t>
            </a:r>
          </a:p>
          <a:p>
            <a:pPr algn="just"/>
            <a:r>
              <a:rPr lang="en-US" sz="2000" b="1" dirty="0">
                <a:latin typeface="+mj-lt"/>
              </a:rPr>
              <a:t>Cây trồng: phun thuốc, tạo giống cây sạch bệnh,…</a:t>
            </a:r>
          </a:p>
          <a:p>
            <a:pPr algn="just"/>
            <a:r>
              <a:rPr lang="en-US" sz="2000" b="1" dirty="0">
                <a:latin typeface="+mj-lt"/>
              </a:rPr>
              <a:t>Vật nuôi: cọ rửa chuồng, trại sạch sẽ; tiêm phòng bệnh dại,….</a:t>
            </a:r>
          </a:p>
        </p:txBody>
      </p:sp>
    </p:spTree>
    <p:extLst>
      <p:ext uri="{BB962C8B-B14F-4D97-AF65-F5344CB8AC3E}">
        <p14:creationId xmlns:p14="http://schemas.microsoft.com/office/powerpoint/2010/main" val="906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37674" y="1237069"/>
            <a:ext cx="8390689" cy="2555613"/>
          </a:xfrm>
        </p:spPr>
        <p:txBody>
          <a:bodyPr/>
          <a:lstStyle/>
          <a:p>
            <a:pPr algn="just"/>
            <a:r>
              <a:rPr lang="en-US" sz="2800" dirty="0">
                <a:solidFill>
                  <a:srgbClr val="0000CC"/>
                </a:solidFill>
              </a:rPr>
              <a:t>+Với vật nuôi và cây trồng cần:</a:t>
            </a:r>
          </a:p>
          <a:p>
            <a:pPr algn="just"/>
            <a:r>
              <a:rPr lang="en-US" sz="2800" dirty="0">
                <a:solidFill>
                  <a:srgbClr val="0000CC"/>
                </a:solidFill>
              </a:rPr>
              <a:t>-</a:t>
            </a:r>
            <a:r>
              <a:rPr lang="en-US" sz="2800" dirty="0" err="1">
                <a:solidFill>
                  <a:srgbClr val="0000CC"/>
                </a:solidFill>
              </a:rPr>
              <a:t>Tạo</a:t>
            </a:r>
            <a:r>
              <a:rPr lang="en-US" sz="2800" dirty="0">
                <a:solidFill>
                  <a:srgbClr val="0000CC"/>
                </a:solidFill>
              </a:rPr>
              <a:t> </a:t>
            </a:r>
            <a:r>
              <a:rPr lang="en-US" sz="2800" dirty="0" err="1">
                <a:solidFill>
                  <a:srgbClr val="0000CC"/>
                </a:solidFill>
              </a:rPr>
              <a:t>giống</a:t>
            </a:r>
            <a:r>
              <a:rPr lang="en-US" sz="2800" dirty="0">
                <a:solidFill>
                  <a:srgbClr val="0000CC"/>
                </a:solidFill>
              </a:rPr>
              <a:t> </a:t>
            </a:r>
            <a:r>
              <a:rPr lang="en-US" sz="2800" dirty="0" err="1">
                <a:solidFill>
                  <a:srgbClr val="0000CC"/>
                </a:solidFill>
              </a:rPr>
              <a:t>sinh</a:t>
            </a:r>
            <a:r>
              <a:rPr lang="en-US" sz="2800" dirty="0">
                <a:solidFill>
                  <a:srgbClr val="0000CC"/>
                </a:solidFill>
              </a:rPr>
              <a:t> </a:t>
            </a:r>
            <a:r>
              <a:rPr lang="en-US" sz="2800" dirty="0" err="1">
                <a:solidFill>
                  <a:srgbClr val="0000CC"/>
                </a:solidFill>
              </a:rPr>
              <a:t>vật</a:t>
            </a:r>
            <a:r>
              <a:rPr lang="en-US" sz="2800" dirty="0">
                <a:solidFill>
                  <a:srgbClr val="0000CC"/>
                </a:solidFill>
              </a:rPr>
              <a:t> </a:t>
            </a:r>
            <a:r>
              <a:rPr lang="en-US" sz="2800" dirty="0" err="1">
                <a:solidFill>
                  <a:srgbClr val="0000CC"/>
                </a:solidFill>
              </a:rPr>
              <a:t>kháng</a:t>
            </a:r>
            <a:r>
              <a:rPr lang="en-US" sz="2800" dirty="0">
                <a:solidFill>
                  <a:srgbClr val="0000CC"/>
                </a:solidFill>
              </a:rPr>
              <a:t> </a:t>
            </a:r>
            <a:r>
              <a:rPr lang="en-US" sz="2800" dirty="0" err="1">
                <a:solidFill>
                  <a:srgbClr val="0000CC"/>
                </a:solidFill>
              </a:rPr>
              <a:t>bệnh</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Vệ</a:t>
            </a:r>
            <a:r>
              <a:rPr lang="en-US" sz="2800" dirty="0">
                <a:solidFill>
                  <a:srgbClr val="0000CC"/>
                </a:solidFill>
              </a:rPr>
              <a:t> </a:t>
            </a:r>
            <a:r>
              <a:rPr lang="en-US" sz="2800" dirty="0" err="1">
                <a:solidFill>
                  <a:srgbClr val="0000CC"/>
                </a:solidFill>
              </a:rPr>
              <a:t>sinh</a:t>
            </a:r>
            <a:r>
              <a:rPr lang="en-US" sz="2800" dirty="0">
                <a:solidFill>
                  <a:srgbClr val="0000CC"/>
                </a:solidFill>
              </a:rPr>
              <a:t> </a:t>
            </a:r>
            <a:r>
              <a:rPr lang="en-US" sz="2800" dirty="0" err="1">
                <a:solidFill>
                  <a:srgbClr val="0000CC"/>
                </a:solidFill>
              </a:rPr>
              <a:t>môi</a:t>
            </a:r>
            <a:r>
              <a:rPr lang="en-US" sz="2800" dirty="0">
                <a:solidFill>
                  <a:srgbClr val="0000CC"/>
                </a:solidFill>
              </a:rPr>
              <a:t> </a:t>
            </a:r>
            <a:r>
              <a:rPr lang="en-US" sz="2800" dirty="0" err="1">
                <a:solidFill>
                  <a:srgbClr val="0000CC"/>
                </a:solidFill>
              </a:rPr>
              <a:t>trường</a:t>
            </a:r>
            <a:r>
              <a:rPr lang="en-US" sz="2800" dirty="0">
                <a:solidFill>
                  <a:srgbClr val="0000CC"/>
                </a:solidFill>
              </a:rPr>
              <a:t> </a:t>
            </a:r>
            <a:r>
              <a:rPr lang="en-US" sz="2800" dirty="0" err="1">
                <a:solidFill>
                  <a:srgbClr val="0000CC"/>
                </a:solidFill>
              </a:rPr>
              <a:t>sạch</a:t>
            </a:r>
            <a:r>
              <a:rPr lang="en-US" sz="2800" dirty="0">
                <a:solidFill>
                  <a:srgbClr val="0000CC"/>
                </a:solidFill>
              </a:rPr>
              <a:t> </a:t>
            </a:r>
            <a:r>
              <a:rPr lang="en-US" sz="2800" dirty="0" err="1">
                <a:solidFill>
                  <a:srgbClr val="0000CC"/>
                </a:solidFill>
              </a:rPr>
              <a:t>sẽ</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Phun</a:t>
            </a:r>
            <a:r>
              <a:rPr lang="en-US" sz="2800" dirty="0">
                <a:solidFill>
                  <a:srgbClr val="0000CC"/>
                </a:solidFill>
              </a:rPr>
              <a:t> </a:t>
            </a:r>
            <a:r>
              <a:rPr lang="en-US" sz="2800" dirty="0" err="1">
                <a:solidFill>
                  <a:srgbClr val="0000CC"/>
                </a:solidFill>
              </a:rPr>
              <a:t>thuốc</a:t>
            </a:r>
            <a:r>
              <a:rPr lang="en-US" sz="2800" dirty="0">
                <a:solidFill>
                  <a:srgbClr val="0000CC"/>
                </a:solidFill>
              </a:rPr>
              <a:t> </a:t>
            </a:r>
            <a:r>
              <a:rPr lang="en-US" sz="2800" dirty="0" err="1">
                <a:solidFill>
                  <a:srgbClr val="0000CC"/>
                </a:solidFill>
              </a:rPr>
              <a:t>khử</a:t>
            </a:r>
            <a:r>
              <a:rPr lang="en-US" sz="2800" dirty="0">
                <a:solidFill>
                  <a:srgbClr val="0000CC"/>
                </a:solidFill>
              </a:rPr>
              <a:t> </a:t>
            </a:r>
            <a:r>
              <a:rPr lang="en-US" sz="2800" dirty="0" err="1">
                <a:solidFill>
                  <a:srgbClr val="0000CC"/>
                </a:solidFill>
              </a:rPr>
              <a:t>khuẩn</a:t>
            </a:r>
            <a:r>
              <a:rPr lang="en-US" sz="2800" dirty="0">
                <a:solidFill>
                  <a:srgbClr val="0000CC"/>
                </a:solidFill>
              </a:rPr>
              <a:t>.</a:t>
            </a:r>
          </a:p>
          <a:p>
            <a:pPr algn="just"/>
            <a:r>
              <a:rPr lang="en-US" sz="2800" dirty="0">
                <a:solidFill>
                  <a:srgbClr val="0000CC"/>
                </a:solidFill>
              </a:rPr>
              <a:t>-</a:t>
            </a:r>
            <a:r>
              <a:rPr lang="en-US" sz="2800" dirty="0" err="1">
                <a:solidFill>
                  <a:srgbClr val="0000CC"/>
                </a:solidFill>
              </a:rPr>
              <a:t>Tiêm</a:t>
            </a:r>
            <a:r>
              <a:rPr lang="en-US" sz="2800" dirty="0">
                <a:solidFill>
                  <a:srgbClr val="0000CC"/>
                </a:solidFill>
              </a:rPr>
              <a:t> </a:t>
            </a:r>
            <a:r>
              <a:rPr lang="en-US" sz="2800" dirty="0" err="1">
                <a:solidFill>
                  <a:srgbClr val="0000CC"/>
                </a:solidFill>
              </a:rPr>
              <a:t>phòng</a:t>
            </a:r>
            <a:r>
              <a:rPr lang="en-US" sz="2800" dirty="0">
                <a:solidFill>
                  <a:srgbClr val="0000CC"/>
                </a:solidFill>
              </a:rPr>
              <a:t> </a:t>
            </a:r>
            <a:r>
              <a:rPr lang="en-US" sz="2800" dirty="0" err="1">
                <a:solidFill>
                  <a:srgbClr val="0000CC"/>
                </a:solidFill>
              </a:rPr>
              <a:t>vacxin</a:t>
            </a:r>
            <a:r>
              <a:rPr lang="en-US" sz="2800" dirty="0">
                <a:solidFill>
                  <a:srgbClr val="0000CC"/>
                </a:solidFill>
              </a:rPr>
              <a:t> </a:t>
            </a:r>
            <a:r>
              <a:rPr lang="en-US" sz="2800" dirty="0" err="1">
                <a:solidFill>
                  <a:srgbClr val="0000CC"/>
                </a:solidFill>
              </a:rPr>
              <a:t>cho</a:t>
            </a:r>
            <a:r>
              <a:rPr lang="en-US" sz="2800" dirty="0">
                <a:solidFill>
                  <a:srgbClr val="0000CC"/>
                </a:solidFill>
              </a:rPr>
              <a:t> </a:t>
            </a:r>
            <a:r>
              <a:rPr lang="en-US" sz="2800" dirty="0" err="1">
                <a:solidFill>
                  <a:srgbClr val="0000CC"/>
                </a:solidFill>
              </a:rPr>
              <a:t>động</a:t>
            </a:r>
            <a:r>
              <a:rPr lang="en-US" sz="2800" dirty="0">
                <a:solidFill>
                  <a:srgbClr val="0000CC"/>
                </a:solidFill>
              </a:rPr>
              <a:t> </a:t>
            </a:r>
            <a:r>
              <a:rPr lang="en-US" sz="2800" dirty="0" err="1">
                <a:solidFill>
                  <a:srgbClr val="0000CC"/>
                </a:solidFill>
              </a:rPr>
              <a:t>vật</a:t>
            </a:r>
            <a:r>
              <a:rPr lang="en-US" sz="2800" dirty="0">
                <a:solidFill>
                  <a:srgbClr val="0000CC"/>
                </a:solidFill>
              </a:rPr>
              <a:t>….</a:t>
            </a:r>
            <a:endParaRPr lang="en" sz="2800" dirty="0"/>
          </a:p>
        </p:txBody>
      </p:sp>
    </p:spTree>
    <p:extLst>
      <p:ext uri="{BB962C8B-B14F-4D97-AF65-F5344CB8AC3E}">
        <p14:creationId xmlns:p14="http://schemas.microsoft.com/office/powerpoint/2010/main" val="904344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0" y="277697"/>
            <a:ext cx="9144000" cy="885419"/>
          </a:xfrm>
        </p:spPr>
        <p:txBody>
          <a:bodyPr/>
          <a:lstStyle/>
          <a:p>
            <a:pPr marL="0" lvl="0" indent="0" algn="ctr" rtl="0">
              <a:lnSpc>
                <a:spcPts val="2200"/>
              </a:lnSpc>
              <a:spcBef>
                <a:spcPts val="200"/>
              </a:spcBef>
              <a:spcAft>
                <a:spcPts val="200"/>
              </a:spcAft>
              <a:buNone/>
            </a:pPr>
            <a:r>
              <a:rPr lang="en" sz="2200" dirty="0">
                <a:solidFill>
                  <a:schemeClr val="bg2"/>
                </a:solidFill>
                <a:latin typeface="+mj-lt"/>
              </a:rPr>
              <a:t>2. Sử dụng vắc-xin ngăn ngừa </a:t>
            </a:r>
          </a:p>
          <a:p>
            <a:pPr marL="0" lvl="0" indent="0" algn="ctr" rtl="0">
              <a:lnSpc>
                <a:spcPts val="2200"/>
              </a:lnSpc>
              <a:spcBef>
                <a:spcPts val="200"/>
              </a:spcBef>
              <a:spcAft>
                <a:spcPts val="200"/>
              </a:spcAft>
              <a:buNone/>
            </a:pPr>
            <a:r>
              <a:rPr lang="en" sz="2200" dirty="0">
                <a:solidFill>
                  <a:schemeClr val="bg2"/>
                </a:solidFill>
                <a:latin typeface="+mj-lt"/>
              </a:rPr>
              <a:t>các bệnh do virus và vi khuẩn gây nên</a:t>
            </a:r>
          </a:p>
        </p:txBody>
      </p:sp>
      <p:sp>
        <p:nvSpPr>
          <p:cNvPr id="3" name="Rectangle 2"/>
          <p:cNvSpPr/>
          <p:nvPr/>
        </p:nvSpPr>
        <p:spPr>
          <a:xfrm>
            <a:off x="3079699" y="1434602"/>
            <a:ext cx="5939942" cy="1272143"/>
          </a:xfrm>
          <a:prstGeom prst="rect">
            <a:avLst/>
          </a:prstGeom>
        </p:spPr>
        <p:txBody>
          <a:bodyPr wrap="square">
            <a:spAutoFit/>
          </a:bodyPr>
          <a:lstStyle/>
          <a:p>
            <a:pPr algn="just">
              <a:lnSpc>
                <a:spcPts val="2800"/>
              </a:lnSpc>
              <a:spcBef>
                <a:spcPts val="200"/>
              </a:spcBef>
              <a:spcAft>
                <a:spcPts val="200"/>
              </a:spcAft>
            </a:pPr>
            <a:r>
              <a:rPr lang="en-US" sz="2000" dirty="0" err="1"/>
              <a:t>Nghiên</a:t>
            </a:r>
            <a:r>
              <a:rPr lang="en-US" sz="2000" dirty="0"/>
              <a:t> </a:t>
            </a:r>
            <a:r>
              <a:rPr lang="en-US" sz="2000" dirty="0" err="1"/>
              <a:t>cứu</a:t>
            </a:r>
            <a:r>
              <a:rPr lang="en-US" sz="2000" dirty="0"/>
              <a:t> </a:t>
            </a:r>
            <a:r>
              <a:rPr lang="en-US" sz="2000" dirty="0" err="1"/>
              <a:t>thông</a:t>
            </a:r>
            <a:r>
              <a:rPr lang="en-US" sz="2000" dirty="0"/>
              <a:t> tin SGK</a:t>
            </a:r>
          </a:p>
          <a:p>
            <a:pPr algn="just">
              <a:lnSpc>
                <a:spcPts val="2800"/>
              </a:lnSpc>
              <a:spcBef>
                <a:spcPts val="200"/>
              </a:spcBef>
              <a:spcAft>
                <a:spcPts val="200"/>
              </a:spcAft>
            </a:pPr>
            <a:r>
              <a:rPr lang="en-US" sz="2000" dirty="0"/>
              <a:t>?</a:t>
            </a:r>
            <a:r>
              <a:rPr lang="en-US" sz="2000" dirty="0" err="1"/>
              <a:t>Vacxin</a:t>
            </a:r>
            <a:r>
              <a:rPr lang="en-US" sz="2000" dirty="0"/>
              <a:t> </a:t>
            </a:r>
            <a:r>
              <a:rPr lang="en-US" sz="2000" dirty="0" err="1"/>
              <a:t>là</a:t>
            </a:r>
            <a:r>
              <a:rPr lang="en-US" sz="2000" dirty="0"/>
              <a:t> </a:t>
            </a:r>
            <a:r>
              <a:rPr lang="en-US" sz="2000" dirty="0" err="1"/>
              <a:t>gì</a:t>
            </a:r>
            <a:r>
              <a:rPr lang="en-US" sz="2000" dirty="0"/>
              <a:t>?</a:t>
            </a:r>
          </a:p>
          <a:p>
            <a:pPr algn="just">
              <a:lnSpc>
                <a:spcPts val="2800"/>
              </a:lnSpc>
              <a:spcBef>
                <a:spcPts val="200"/>
              </a:spcBef>
              <a:spcAft>
                <a:spcPts val="200"/>
              </a:spcAft>
            </a:pPr>
            <a:r>
              <a:rPr lang="en-US" sz="2000" dirty="0"/>
              <a:t>?</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vacxin</a:t>
            </a:r>
            <a:r>
              <a:rPr lang="en-US" sz="2000" dirty="0"/>
              <a:t>?</a:t>
            </a:r>
          </a:p>
        </p:txBody>
      </p:sp>
      <p:pic>
        <p:nvPicPr>
          <p:cNvPr id="4" name="Picture 3"/>
          <p:cNvPicPr>
            <a:picLocks noChangeAspect="1"/>
          </p:cNvPicPr>
          <p:nvPr/>
        </p:nvPicPr>
        <p:blipFill>
          <a:blip r:embed="rId2"/>
          <a:stretch>
            <a:fillRect/>
          </a:stretch>
        </p:blipFill>
        <p:spPr>
          <a:xfrm>
            <a:off x="132829" y="1521561"/>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915964" y="615677"/>
            <a:ext cx="5685775" cy="51784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400" dirty="0">
                <a:solidFill>
                  <a:srgbClr val="FF0000"/>
                </a:solidFill>
                <a:latin typeface="Times New Roman" panose="02020603050405020304" pitchFamily="18" charset="0"/>
                <a:cs typeface="Times New Roman" panose="02020603050405020304" pitchFamily="18" charset="0"/>
              </a:rPr>
              <a:t>Theo em, vì sao chúng ta cần tiêm phòng?</a:t>
            </a:r>
            <a:endParaRPr sz="2400" dirty="0">
              <a:solidFill>
                <a:srgbClr val="FF0000"/>
              </a:solidFill>
              <a:latin typeface="Times New Roman" panose="02020603050405020304" pitchFamily="18" charset="0"/>
              <a:cs typeface="Times New Roman" panose="02020603050405020304" pitchFamily="18" charset="0"/>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0" y="0"/>
            <a:ext cx="2086625" cy="5143500"/>
          </a:xfrm>
          <a:prstGeom prst="rect">
            <a:avLst/>
          </a:prstGeom>
          <a:noFill/>
          <a:ln>
            <a:noFill/>
          </a:ln>
        </p:spPr>
      </p:pic>
      <p:pic>
        <p:nvPicPr>
          <p:cNvPr id="2" name="Picture 1"/>
          <p:cNvPicPr>
            <a:picLocks noChangeAspect="1"/>
          </p:cNvPicPr>
          <p:nvPr/>
        </p:nvPicPr>
        <p:blipFill>
          <a:blip r:embed="rId4"/>
          <a:stretch>
            <a:fillRect/>
          </a:stretch>
        </p:blipFill>
        <p:spPr>
          <a:xfrm>
            <a:off x="2432145" y="1456924"/>
            <a:ext cx="6286421"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02593" y="1112931"/>
            <a:ext cx="8640070" cy="1550552"/>
          </a:xfrm>
        </p:spPr>
        <p:txBody>
          <a:bodyPr/>
          <a:lstStyle/>
          <a:p>
            <a:pPr algn="just">
              <a:lnSpc>
                <a:spcPts val="2800"/>
              </a:lnSpc>
              <a:spcBef>
                <a:spcPts val="200"/>
              </a:spcBef>
              <a:spcAft>
                <a:spcPts val="200"/>
              </a:spcAft>
            </a:pPr>
            <a:r>
              <a:rPr lang="en" sz="3200" dirty="0">
                <a:solidFill>
                  <a:srgbClr val="0000CC"/>
                </a:solidFill>
                <a:latin typeface="Times New Roman" panose="02020603050405020304" pitchFamily="18" charset="0"/>
                <a:cs typeface="Times New Roman" panose="02020603050405020304" pitchFamily="18" charset="0"/>
              </a:rPr>
              <a:t>+ Vắc-xin là chế phẩm sinh học khi tiêm vào cơ thể sẽ kích thích cơ thể sinh ra kháng thể(phản ứ</a:t>
            </a:r>
            <a:r>
              <a:rPr lang="en-US" sz="3200" dirty="0">
                <a:solidFill>
                  <a:srgbClr val="0000CC"/>
                </a:solidFill>
                <a:latin typeface="Times New Roman" panose="02020603050405020304" pitchFamily="18" charset="0"/>
                <a:cs typeface="Times New Roman" panose="02020603050405020304" pitchFamily="18" charset="0"/>
              </a:rPr>
              <a:t>ng miễn dịch), giúp cơ thể chống lại các tác nhân gây bệnh. </a:t>
            </a:r>
          </a:p>
        </p:txBody>
      </p:sp>
      <p:sp>
        <p:nvSpPr>
          <p:cNvPr id="3" name="Slide Number Placeholder 1"/>
          <p:cNvSpPr txBox="1">
            <a:spLocks/>
          </p:cNvSpPr>
          <p:nvPr/>
        </p:nvSpPr>
        <p:spPr>
          <a:xfrm>
            <a:off x="109075" y="2663483"/>
            <a:ext cx="8640070" cy="9346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Tiêm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phòng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vắc-xin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tốt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phòng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do virus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vi </a:t>
            </a:r>
            <a:r>
              <a:rPr lang="en-US" sz="3200" dirty="0" err="1">
                <a:solidFill>
                  <a:srgbClr val="0000CC"/>
                </a:solidFill>
                <a:latin typeface="Times New Roman" panose="02020603050405020304" pitchFamily="18" charset="0"/>
                <a:cs typeface="Times New Roman" panose="02020603050405020304" pitchFamily="18" charset="0"/>
              </a:rPr>
              <a:t>khuẩn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nên</a:t>
            </a:r>
            <a:r>
              <a:rPr lang="en-US" sz="3200" dirty="0">
                <a:solidFill>
                  <a:srgbClr val="0000CC"/>
                </a:solidFill>
                <a:latin typeface="Times New Roman" panose="02020603050405020304" pitchFamily="18" charset="0"/>
                <a:cs typeface="Times New Roman" panose="02020603050405020304" pitchFamily="18" charset="0"/>
              </a:rPr>
              <a:t>.</a:t>
            </a:r>
          </a:p>
        </p:txBody>
      </p:sp>
      <p:sp>
        <p:nvSpPr>
          <p:cNvPr id="4" name="Slide Number Placeholder 1"/>
          <p:cNvSpPr txBox="1">
            <a:spLocks/>
          </p:cNvSpPr>
          <p:nvPr/>
        </p:nvSpPr>
        <p:spPr>
          <a:xfrm>
            <a:off x="109075" y="3598113"/>
            <a:ext cx="8640070" cy="12676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Tuy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nhiên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một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số</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do virus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nay </a:t>
            </a:r>
            <a:r>
              <a:rPr lang="en-US" sz="3200" dirty="0" err="1">
                <a:solidFill>
                  <a:srgbClr val="0000CC"/>
                </a:solidFill>
                <a:latin typeface="Times New Roman" panose="02020603050405020304" pitchFamily="18" charset="0"/>
                <a:cs typeface="Times New Roman" panose="02020603050405020304" pitchFamily="18" charset="0"/>
              </a:rPr>
              <a:t>vẫn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chưa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vắc-xin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phương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điều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trị</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hiệu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quả</a:t>
            </a:r>
            <a:r>
              <a:rPr lang="en-US" sz="3200" dirty="0">
                <a:solidFill>
                  <a:srgbClr val="0000CC"/>
                </a:solidFill>
                <a:latin typeface="Times New Roman" panose="02020603050405020304" pitchFamily="18" charset="0"/>
                <a:cs typeface="Times New Roman" panose="02020603050405020304" pitchFamily="18" charset="0"/>
              </a:rPr>
              <a:t>: AIDS, SARS, Ebola…</a:t>
            </a:r>
          </a:p>
        </p:txBody>
      </p:sp>
      <p:sp>
        <p:nvSpPr>
          <p:cNvPr id="5" name="Slide Number Placeholder 1"/>
          <p:cNvSpPr txBox="1">
            <a:spLocks/>
          </p:cNvSpPr>
          <p:nvPr/>
        </p:nvSpPr>
        <p:spPr>
          <a:xfrm>
            <a:off x="0" y="277697"/>
            <a:ext cx="9144000" cy="885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ctr">
              <a:lnSpc>
                <a:spcPts val="2200"/>
              </a:lnSpc>
              <a:spcBef>
                <a:spcPts val="200"/>
              </a:spcBef>
              <a:spcAft>
                <a:spcPts val="200"/>
              </a:spcAft>
            </a:pPr>
            <a:r>
              <a:rPr lang="en" sz="2200" dirty="0">
                <a:solidFill>
                  <a:schemeClr val="bg2"/>
                </a:solidFill>
                <a:latin typeface="+mj-lt"/>
              </a:rPr>
              <a:t>2. Sử dụng vắc-xin ngăn ngừa </a:t>
            </a:r>
          </a:p>
          <a:p>
            <a:pPr algn="ctr">
              <a:lnSpc>
                <a:spcPts val="2200"/>
              </a:lnSpc>
              <a:spcBef>
                <a:spcPts val="200"/>
              </a:spcBef>
              <a:spcAft>
                <a:spcPts val="200"/>
              </a:spcAft>
            </a:pPr>
            <a:r>
              <a:rPr lang="en" sz="2200" dirty="0">
                <a:solidFill>
                  <a:schemeClr val="bg2"/>
                </a:solidFill>
                <a:latin typeface="+mj-lt"/>
              </a:rPr>
              <a:t>các bệnh do virus và vi khuẩn gây nên</a:t>
            </a:r>
          </a:p>
        </p:txBody>
      </p:sp>
    </p:spTree>
    <p:extLst>
      <p:ext uri="{BB962C8B-B14F-4D97-AF65-F5344CB8AC3E}">
        <p14:creationId xmlns:p14="http://schemas.microsoft.com/office/powerpoint/2010/main" val="29192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3659"/>
            <a:ext cx="9144000" cy="745064"/>
          </a:xfrm>
        </p:spPr>
        <p:txBody>
          <a:bodyPr/>
          <a:lstStyle/>
          <a:p>
            <a:pPr algn="ctr"/>
            <a:r>
              <a:rPr lang="en-US" sz="2600" dirty="0">
                <a:latin typeface="+mj-lt"/>
              </a:rPr>
              <a:t>Thảo luận và trả lời câu hỏi</a:t>
            </a:r>
          </a:p>
        </p:txBody>
      </p:sp>
      <p:sp>
        <p:nvSpPr>
          <p:cNvPr id="3" name="Rectangle 2"/>
          <p:cNvSpPr/>
          <p:nvPr/>
        </p:nvSpPr>
        <p:spPr>
          <a:xfrm>
            <a:off x="138989" y="295285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a:solidFill>
                  <a:srgbClr val="FFFF00"/>
                </a:solidFill>
              </a:rPr>
              <a:t>Em có biết mình đã được tiêm vắc-xin </a:t>
            </a:r>
          </a:p>
          <a:p>
            <a:pPr algn="just">
              <a:lnSpc>
                <a:spcPts val="2400"/>
              </a:lnSpc>
              <a:spcBef>
                <a:spcPts val="200"/>
              </a:spcBef>
              <a:spcAft>
                <a:spcPts val="200"/>
              </a:spcAft>
            </a:pPr>
            <a:r>
              <a:rPr lang="en-US" sz="2200" b="1" i="1" dirty="0">
                <a:solidFill>
                  <a:srgbClr val="FFFF00"/>
                </a:solidFill>
              </a:rPr>
              <a:t>phòng bệnh gì và tiêm khi nào không?</a:t>
            </a:r>
          </a:p>
        </p:txBody>
      </p:sp>
      <p:pic>
        <p:nvPicPr>
          <p:cNvPr id="4" name="Picture 3"/>
          <p:cNvPicPr>
            <a:picLocks noChangeAspect="1"/>
          </p:cNvPicPr>
          <p:nvPr/>
        </p:nvPicPr>
        <p:blipFill>
          <a:blip r:embed="rId2"/>
          <a:stretch>
            <a:fillRect/>
          </a:stretch>
        </p:blipFill>
        <p:spPr>
          <a:xfrm>
            <a:off x="5804650" y="2270340"/>
            <a:ext cx="3152775" cy="2314575"/>
          </a:xfrm>
          <a:prstGeom prst="rect">
            <a:avLst/>
          </a:prstGeom>
        </p:spPr>
      </p:pic>
      <p:pic>
        <p:nvPicPr>
          <p:cNvPr id="5" name="Picture 4"/>
          <p:cNvPicPr>
            <a:picLocks noChangeAspect="1"/>
          </p:cNvPicPr>
          <p:nvPr/>
        </p:nvPicPr>
        <p:blipFill>
          <a:blip r:embed="rId3"/>
          <a:stretch>
            <a:fillRect/>
          </a:stretch>
        </p:blipFill>
        <p:spPr>
          <a:xfrm>
            <a:off x="248716" y="999166"/>
            <a:ext cx="1669411" cy="1630132"/>
          </a:xfrm>
          <a:prstGeom prst="rect">
            <a:avLst/>
          </a:prstGeom>
        </p:spPr>
      </p:pic>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4073"/>
            <a:ext cx="9144000" cy="1159800"/>
          </a:xfrm>
        </p:spPr>
        <p:txBody>
          <a:bodyPr/>
          <a:lstStyle/>
          <a:p>
            <a:pPr algn="ctr"/>
            <a:r>
              <a:rPr lang="en-US" sz="2400" dirty="0">
                <a:latin typeface="+mj-lt"/>
              </a:rPr>
              <a:t>3. </a:t>
            </a:r>
            <a:r>
              <a:rPr lang="en-US" sz="2400" dirty="0" err="1">
                <a:latin typeface="+mj-lt"/>
              </a:rPr>
              <a:t>Sử</a:t>
            </a:r>
            <a:r>
              <a:rPr lang="en-US" sz="2400" dirty="0">
                <a:latin typeface="+mj-lt"/>
              </a:rPr>
              <a:t> </a:t>
            </a:r>
            <a:r>
              <a:rPr lang="en-US" sz="2400" dirty="0" err="1">
                <a:latin typeface="+mj-lt"/>
              </a:rPr>
              <a:t>dụng</a:t>
            </a:r>
            <a:r>
              <a:rPr lang="en-US" sz="2400" dirty="0">
                <a:latin typeface="+mj-lt"/>
              </a:rPr>
              <a:t> </a:t>
            </a:r>
            <a:r>
              <a:rPr lang="en-US" sz="2400" dirty="0" err="1">
                <a:latin typeface="+mj-lt"/>
              </a:rPr>
              <a:t>thuốc</a:t>
            </a:r>
            <a:r>
              <a:rPr lang="en-US" sz="2400" dirty="0">
                <a:latin typeface="+mj-lt"/>
              </a:rPr>
              <a:t> </a:t>
            </a:r>
            <a:r>
              <a:rPr lang="en-US" sz="2400" dirty="0" err="1">
                <a:latin typeface="+mj-lt"/>
              </a:rPr>
              <a:t>kháng</a:t>
            </a:r>
            <a:r>
              <a:rPr lang="en-US" sz="2400" dirty="0">
                <a:latin typeface="+mj-lt"/>
              </a:rPr>
              <a:t> sinh </a:t>
            </a:r>
            <a:br>
              <a:rPr lang="en-US" sz="2400" dirty="0">
                <a:latin typeface="+mj-lt"/>
              </a:rPr>
            </a:br>
            <a:r>
              <a:rPr lang="en-US" sz="2400" dirty="0">
                <a:latin typeface="+mj-lt"/>
              </a:rPr>
              <a:t>chống lại vi khuẩn</a:t>
            </a:r>
          </a:p>
        </p:txBody>
      </p:sp>
      <p:sp>
        <p:nvSpPr>
          <p:cNvPr id="6" name="Rectangle 5"/>
          <p:cNvSpPr/>
          <p:nvPr/>
        </p:nvSpPr>
        <p:spPr>
          <a:xfrm>
            <a:off x="409652" y="2354006"/>
            <a:ext cx="6064300" cy="2618666"/>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a:t>Thuốc kháng sinh có </a:t>
            </a:r>
            <a:r>
              <a:rPr lang="en-US" sz="2000" dirty="0" err="1"/>
              <a:t>thể</a:t>
            </a:r>
            <a:r>
              <a:rPr lang="en-US" sz="2000" dirty="0"/>
              <a:t> </a:t>
            </a:r>
            <a:r>
              <a:rPr lang="en-US" sz="2000" dirty="0" err="1"/>
              <a:t>điều</a:t>
            </a:r>
            <a:r>
              <a:rPr lang="en-US" sz="2000" dirty="0"/>
              <a:t> </a:t>
            </a:r>
            <a:r>
              <a:rPr lang="en-US" sz="2000" dirty="0" err="1"/>
              <a:t>trị</a:t>
            </a:r>
            <a:r>
              <a:rPr lang="en-US" sz="2000" dirty="0"/>
              <a:t> </a:t>
            </a:r>
            <a:r>
              <a:rPr lang="en-US" sz="2000" dirty="0" err="1"/>
              <a:t>được</a:t>
            </a:r>
            <a:r>
              <a:rPr lang="en-US" sz="2000" dirty="0"/>
              <a:t> </a:t>
            </a:r>
            <a:r>
              <a:rPr lang="en-US" sz="2000" dirty="0" err="1"/>
              <a:t>nhiều</a:t>
            </a:r>
            <a:r>
              <a:rPr lang="en-US" sz="2000" dirty="0"/>
              <a:t> </a:t>
            </a:r>
            <a:r>
              <a:rPr lang="en-US" sz="2000" dirty="0" err="1"/>
              <a:t>bệnh</a:t>
            </a:r>
            <a:r>
              <a:rPr lang="en-US" sz="2000" dirty="0"/>
              <a:t> </a:t>
            </a:r>
            <a:r>
              <a:rPr lang="en-US" sz="2000" dirty="0" err="1"/>
              <a:t>như</a:t>
            </a:r>
            <a:r>
              <a:rPr lang="en-US" sz="2000" dirty="0"/>
              <a:t>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6814483" y="235400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44156" y="322668"/>
            <a:ext cx="8556943" cy="1599649"/>
          </a:xfrm>
        </p:spPr>
        <p:txBody>
          <a:bodyPr/>
          <a:lstStyle/>
          <a:p>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dụng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thuốc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diệt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kìm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sự</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triển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vi </a:t>
            </a:r>
            <a:r>
              <a:rPr lang="en-US" sz="3200" dirty="0" err="1">
                <a:solidFill>
                  <a:srgbClr val="0000CC"/>
                </a:solidFill>
                <a:latin typeface="Times New Roman" panose="02020603050405020304" pitchFamily="18" charset="0"/>
                <a:cs typeface="Times New Roman" panose="02020603050405020304" pitchFamily="18" charset="0"/>
              </a:rPr>
              <a:t>khuẩn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ở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337674" y="2224205"/>
            <a:ext cx="8556943" cy="11840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Khi</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sử</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dụng</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thuốc</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kháng</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sinh</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cần</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lưu</a:t>
            </a:r>
            <a:r>
              <a:rPr lang="en-US" sz="3200" dirty="0">
                <a:solidFill>
                  <a:srgbClr val="010203"/>
                </a:solidFill>
                <a:latin typeface="Times New Roman" panose="02020603050405020304" pitchFamily="18" charset="0"/>
                <a:cs typeface="Times New Roman" panose="02020603050405020304" pitchFamily="18" charset="0"/>
              </a:rPr>
              <a:t> ý </a:t>
            </a:r>
            <a:r>
              <a:rPr lang="en-US" sz="3200" dirty="0" err="1">
                <a:solidFill>
                  <a:srgbClr val="010203"/>
                </a:solidFill>
                <a:latin typeface="Times New Roman" panose="02020603050405020304" pitchFamily="18" charset="0"/>
                <a:cs typeface="Times New Roman" panose="02020603050405020304" pitchFamily="18" charset="0"/>
              </a:rPr>
              <a:t>điều</a:t>
            </a:r>
            <a:r>
              <a:rPr lang="en-US" sz="3200" dirty="0">
                <a:solidFill>
                  <a:srgbClr val="010203"/>
                </a:solidFill>
                <a:latin typeface="Times New Roman" panose="02020603050405020304" pitchFamily="18" charset="0"/>
                <a:cs typeface="Times New Roman" panose="02020603050405020304" pitchFamily="18" charset="0"/>
              </a:rPr>
              <a:t> </a:t>
            </a:r>
            <a:r>
              <a:rPr lang="en-US" sz="3200" dirty="0" err="1">
                <a:solidFill>
                  <a:srgbClr val="010203"/>
                </a:solidFill>
                <a:latin typeface="Times New Roman" panose="02020603050405020304" pitchFamily="18" charset="0"/>
                <a:cs typeface="Times New Roman" panose="02020603050405020304" pitchFamily="18" charset="0"/>
              </a:rPr>
              <a:t>gì</a:t>
            </a:r>
            <a:r>
              <a:rPr lang="en-US" sz="3200" dirty="0">
                <a:solidFill>
                  <a:srgbClr val="010203"/>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a:latin typeface="+mj-lt"/>
              </a:rPr>
              <a:t>Thảo luận và trả lời câu hỏi</a:t>
            </a:r>
          </a:p>
        </p:txBody>
      </p:sp>
      <p:sp>
        <p:nvSpPr>
          <p:cNvPr id="3" name="Text Placeholder 2"/>
          <p:cNvSpPr>
            <a:spLocks noGrp="1"/>
          </p:cNvSpPr>
          <p:nvPr>
            <p:ph type="body" idx="1"/>
          </p:nvPr>
        </p:nvSpPr>
        <p:spPr>
          <a:xfrm>
            <a:off x="2062886" y="683089"/>
            <a:ext cx="7007962" cy="4020549"/>
          </a:xfrm>
        </p:spPr>
        <p:txBody>
          <a:bodyPr/>
          <a:lstStyle/>
          <a:p>
            <a:r>
              <a:rPr lang="en-US" sz="2200" i="1" dirty="0">
                <a:latin typeface="+mj-lt"/>
              </a:rPr>
              <a:t>Khi sử dụng thuốc kháng sinh để điều trị các bệnh người, chúng ta cần lưu ý điều gì?</a:t>
            </a:r>
          </a:p>
        </p:txBody>
      </p:sp>
      <p:sp>
        <p:nvSpPr>
          <p:cNvPr id="5" name="Rounded Rectangle 4"/>
          <p:cNvSpPr/>
          <p:nvPr/>
        </p:nvSpPr>
        <p:spPr>
          <a:xfrm>
            <a:off x="2128415" y="1814168"/>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Sử dụng thuốc theo chỉ định của bác sĩ</a:t>
            </a:r>
          </a:p>
        </p:txBody>
      </p:sp>
      <p:sp>
        <p:nvSpPr>
          <p:cNvPr id="6" name="Rounded Rectangle 5"/>
          <p:cNvSpPr/>
          <p:nvPr/>
        </p:nvSpPr>
        <p:spPr>
          <a:xfrm>
            <a:off x="2155390" y="3042182"/>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Uống thuốc kháng sinh sau bữa ăn</a:t>
            </a:r>
          </a:p>
        </p:txBody>
      </p:sp>
      <p:sp>
        <p:nvSpPr>
          <p:cNvPr id="7" name="Rounded Rectangle 6"/>
          <p:cNvSpPr/>
          <p:nvPr/>
        </p:nvSpPr>
        <p:spPr>
          <a:xfrm>
            <a:off x="5678879" y="2377421"/>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Bổ sung lợi khuẩn </a:t>
            </a:r>
          </a:p>
        </p:txBody>
      </p:sp>
      <p:sp>
        <p:nvSpPr>
          <p:cNvPr id="8" name="Rounded Rectangle 7"/>
          <p:cNvSpPr/>
          <p:nvPr/>
        </p:nvSpPr>
        <p:spPr>
          <a:xfrm>
            <a:off x="5776261" y="3928225"/>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Uống nhiều nước</a:t>
            </a:r>
          </a:p>
        </p:txBody>
      </p:sp>
      <p:sp>
        <p:nvSpPr>
          <p:cNvPr id="9" name="Rounded Rectangle 8"/>
          <p:cNvSpPr/>
          <p:nvPr/>
        </p:nvSpPr>
        <p:spPr>
          <a:xfrm>
            <a:off x="2155390" y="4255566"/>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Nếu bị các rối loạn tiêu hóa phải dừng thuốc</a:t>
            </a:r>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37673" y="748695"/>
            <a:ext cx="8556943" cy="1080105"/>
          </a:xfrm>
        </p:spPr>
        <p:txBody>
          <a:bodyPr/>
          <a:lstStyle/>
          <a:p>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diệt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kìm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hãm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triển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vi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gây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bệnh</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337674" y="1922317"/>
            <a:ext cx="8556943" cy="2826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lưu</a:t>
            </a:r>
            <a:r>
              <a:rPr lang="en-US" sz="2800" dirty="0">
                <a:solidFill>
                  <a:srgbClr val="0000CC"/>
                </a:solidFill>
                <a:latin typeface="Times New Roman" panose="02020603050405020304" pitchFamily="18" charset="0"/>
                <a:cs typeface="Times New Roman" panose="02020603050405020304" pitchFamily="18" charset="0"/>
              </a:rPr>
              <a:t> ý:</a:t>
            </a:r>
          </a:p>
          <a:p>
            <a:r>
              <a:rPr lang="en-US" sz="2800" dirty="0">
                <a:solidFill>
                  <a:srgbClr val="0000CC"/>
                </a:solidFill>
                <a:latin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cs typeface="Times New Roman" panose="02020603050405020304" pitchFamily="18" charset="0"/>
              </a:rPr>
              <a:t>Sử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theo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chỉ</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định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sĩ</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cs typeface="Times New Roman" panose="02020603050405020304" pitchFamily="18" charset="0"/>
              </a:rPr>
              <a:t>Uống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bữa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ăn</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cs typeface="Times New Roman" panose="02020603050405020304" pitchFamily="18" charset="0"/>
              </a:rPr>
              <a:t>Nếu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bị</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rối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hóa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phải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dừng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cs typeface="Times New Roman" panose="02020603050405020304" pitchFamily="18" charset="0"/>
              </a:rPr>
              <a:t>Uống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cs typeface="Times New Roman" panose="02020603050405020304" pitchFamily="18" charset="0"/>
              </a:rPr>
              <a:t>Bổ</a:t>
            </a:r>
            <a:r>
              <a:rPr lang="en-US" sz="2800" dirty="0">
                <a:solidFill>
                  <a:srgbClr val="0000CC"/>
                </a:solidFill>
                <a:latin typeface="Times New Roman" panose="02020603050405020304" pitchFamily="18" charset="0"/>
                <a:cs typeface="Times New Roman" panose="02020603050405020304" pitchFamily="18" charset="0"/>
              </a:rPr>
              <a:t> sung </a:t>
            </a:r>
            <a:r>
              <a:rPr lang="en-US" sz="2800" dirty="0" err="1">
                <a:solidFill>
                  <a:srgbClr val="0000CC"/>
                </a:solidFill>
                <a:latin typeface="Times New Roman" panose="02020603050405020304" pitchFamily="18" charset="0"/>
                <a:cs typeface="Times New Roman" panose="02020603050405020304" pitchFamily="18" charset="0"/>
              </a:rPr>
              <a:t>lợi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47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28" y="694664"/>
            <a:ext cx="3658253" cy="578181"/>
          </a:xfrm>
        </p:spPr>
        <p:txBody>
          <a:bodyPr/>
          <a:lstStyle/>
          <a:p>
            <a:pPr marL="0" lvl="0" indent="0" algn="l" rtl="0">
              <a:spcBef>
                <a:spcPts val="0"/>
              </a:spcBef>
              <a:spcAft>
                <a:spcPts val="0"/>
              </a:spcAft>
              <a:buNone/>
            </a:pPr>
            <a:r>
              <a:rPr lang="en" sz="2400" dirty="0">
                <a:solidFill>
                  <a:schemeClr val="bg1"/>
                </a:solidFill>
                <a:latin typeface="+mj-lt"/>
              </a:rPr>
              <a:t>Luyện tập mở rộng </a:t>
            </a:r>
          </a:p>
        </p:txBody>
      </p:sp>
      <p:sp>
        <p:nvSpPr>
          <p:cNvPr id="3" name="Rectangle 2"/>
          <p:cNvSpPr/>
          <p:nvPr/>
        </p:nvSpPr>
        <p:spPr>
          <a:xfrm>
            <a:off x="423628" y="1367943"/>
            <a:ext cx="5721140" cy="1015663"/>
          </a:xfrm>
          <a:prstGeom prst="rect">
            <a:avLst/>
          </a:prstGeom>
        </p:spPr>
        <p:txBody>
          <a:bodyPr wrap="square">
            <a:spAutoFit/>
          </a:bodyPr>
          <a:lstStyle/>
          <a:p>
            <a:pPr algn="just"/>
            <a:r>
              <a:rPr lang="en-US" sz="2000" dirty="0">
                <a:solidFill>
                  <a:schemeClr val="bg1"/>
                </a:solidFill>
                <a:latin typeface="+mj-lt"/>
                <a:ea typeface="Calibri" panose="020F0502020204030204" pitchFamily="34" charset="0"/>
              </a:rPr>
              <a:t>Có bạn nói rằng: </a:t>
            </a:r>
            <a:r>
              <a:rPr lang="en-US" sz="2000" i="1" dirty="0">
                <a:solidFill>
                  <a:schemeClr val="bg1"/>
                </a:solidFill>
                <a:latin typeface="+mj-lt"/>
                <a:ea typeface="Calibri" panose="020F0502020204030204" pitchFamily="34" charset="0"/>
              </a:rPr>
              <a:t>“Vi khuẩn chỉ có hại mà không có ích lợi gì cho con người”</a:t>
            </a:r>
            <a:r>
              <a:rPr lang="en-US" sz="2000" dirty="0">
                <a:solidFill>
                  <a:schemeClr val="bg1"/>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938992"/>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Quan điểm này chưa chính xác. </a:t>
            </a:r>
          </a:p>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p>
        </p:txBody>
      </p:sp>
      <p:pic>
        <p:nvPicPr>
          <p:cNvPr id="5" name="Picture 4"/>
          <p:cNvPicPr>
            <a:picLocks noChangeAspect="1"/>
          </p:cNvPicPr>
          <p:nvPr/>
        </p:nvPicPr>
        <p:blipFill>
          <a:blip r:embed="rId2"/>
          <a:stretch>
            <a:fillRect/>
          </a:stretch>
        </p:blipFill>
        <p:spPr>
          <a:xfrm>
            <a:off x="423628" y="2904770"/>
            <a:ext cx="2221649" cy="1846159"/>
          </a:xfrm>
          <a:prstGeom prst="rect">
            <a:avLst/>
          </a:prstGeom>
        </p:spPr>
      </p:pic>
      <p:pic>
        <p:nvPicPr>
          <p:cNvPr id="6" name="Picture 5"/>
          <p:cNvPicPr>
            <a:picLocks noChangeAspect="1"/>
          </p:cNvPicPr>
          <p:nvPr/>
        </p:nvPicPr>
        <p:blipFill>
          <a:blip r:embed="rId3"/>
          <a:stretch>
            <a:fillRect/>
          </a:stretch>
        </p:blipFill>
        <p:spPr>
          <a:xfrm>
            <a:off x="6430061" y="694664"/>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2079"/>
            <a:ext cx="9144000" cy="707886"/>
          </a:xfrm>
          <a:prstGeom prst="rect">
            <a:avLst/>
          </a:prstGeom>
        </p:spPr>
        <p:txBody>
          <a:bodyPr wrap="square">
            <a:spAutoFit/>
          </a:bodyPr>
          <a:lstStyle/>
          <a:p>
            <a:pPr algn="ctr"/>
            <a:r>
              <a:rPr lang="en-US" sz="2000" b="1" dirty="0">
                <a:solidFill>
                  <a:schemeClr val="accent2"/>
                </a:solidFill>
                <a:ea typeface="Calibri" panose="020F0502020204030204" pitchFamily="34" charset="0"/>
              </a:rPr>
              <a:t>Hoàn thiện bảng một số biểu hiện của bệnh do virus</a:t>
            </a:r>
          </a:p>
          <a:p>
            <a:pPr algn="ctr"/>
            <a:r>
              <a:rPr lang="en-US" sz="2000" b="1" dirty="0">
                <a:solidFill>
                  <a:schemeClr val="accent2"/>
                </a:solidFill>
                <a:ea typeface="Calibri" panose="020F0502020204030204" pitchFamily="34" charset="0"/>
              </a:rPr>
              <a:t> gây nên ở người, động vật</a:t>
            </a:r>
            <a:endParaRPr lang="en-US" sz="2000"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6569277"/>
              </p:ext>
            </p:extLst>
          </p:nvPr>
        </p:nvGraphicFramePr>
        <p:xfrm>
          <a:off x="541325" y="1686660"/>
          <a:ext cx="7841894" cy="2158205"/>
        </p:xfrm>
        <a:graphic>
          <a:graphicData uri="http://schemas.openxmlformats.org/drawingml/2006/table">
            <a:tbl>
              <a:tblPr firstRow="1" bandRow="1"/>
              <a:tblGrid>
                <a:gridCol w="3618611">
                  <a:extLst>
                    <a:ext uri="{9D8B030D-6E8A-4147-A177-3AD203B41FA5}">
                      <a16:colId xmlns:a16="http://schemas.microsoft.com/office/drawing/2014/main" val="20000"/>
                    </a:ext>
                  </a:extLst>
                </a:gridCol>
                <a:gridCol w="4223283">
                  <a:extLst>
                    <a:ext uri="{9D8B030D-6E8A-4147-A177-3AD203B41FA5}">
                      <a16:colId xmlns:a16="http://schemas.microsoft.com/office/drawing/2014/main" val="20001"/>
                    </a:ext>
                  </a:extLst>
                </a:gridCol>
              </a:tblGrid>
              <a:tr h="713285">
                <a:tc>
                  <a:txBody>
                    <a:bodyPr/>
                    <a:lstStyle/>
                    <a:p>
                      <a:pPr algn="ctr">
                        <a:lnSpc>
                          <a:spcPts val="3000"/>
                        </a:lnSpc>
                        <a:spcBef>
                          <a:spcPts val="400"/>
                        </a:spcBef>
                        <a:spcAft>
                          <a:spcPts val="400"/>
                        </a:spcAft>
                      </a:pPr>
                      <a:r>
                        <a:rPr lang="en-US" sz="2000" b="1" dirty="0">
                          <a:solidFill>
                            <a:schemeClr val="bg1"/>
                          </a:solidFill>
                        </a:rPr>
                        <a:t>Tên</a:t>
                      </a:r>
                      <a:r>
                        <a:rPr lang="en-US" sz="2000" b="1" baseline="0" dirty="0">
                          <a:solidFill>
                            <a:schemeClr val="bg1"/>
                          </a:solidFill>
                        </a:rPr>
                        <a:t> bệnh </a:t>
                      </a:r>
                      <a:endParaRPr lang="en-US" sz="2000" b="1" dirty="0">
                        <a:solidFill>
                          <a:schemeClr val="bg1"/>
                        </a:solidFill>
                      </a:endParaRPr>
                    </a:p>
                  </a:txBody>
                  <a:tcPr>
                    <a:solidFill>
                      <a:schemeClr val="accent1"/>
                    </a:solidFill>
                  </a:tcPr>
                </a:tc>
                <a:tc>
                  <a:txBody>
                    <a:bodyPr/>
                    <a:lstStyle/>
                    <a:p>
                      <a:pPr algn="ctr">
                        <a:lnSpc>
                          <a:spcPts val="3000"/>
                        </a:lnSpc>
                        <a:spcBef>
                          <a:spcPts val="400"/>
                        </a:spcBef>
                        <a:spcAft>
                          <a:spcPts val="400"/>
                        </a:spcAft>
                      </a:pPr>
                      <a:r>
                        <a:rPr lang="en-US" sz="2000" b="1" dirty="0">
                          <a:solidFill>
                            <a:schemeClr val="bg1"/>
                          </a:solidFill>
                        </a:rPr>
                        <a:t>Biểu</a:t>
                      </a:r>
                      <a:r>
                        <a:rPr lang="en-US" sz="2000" b="1" baseline="0" dirty="0">
                          <a:solidFill>
                            <a:schemeClr val="bg1"/>
                          </a:solidFill>
                        </a:rPr>
                        <a:t> hiện bệnh </a:t>
                      </a:r>
                      <a:endParaRPr lang="en-US" sz="2000" b="1" dirty="0">
                        <a:solidFill>
                          <a:schemeClr val="bg1"/>
                        </a:solidFill>
                      </a:endParaRPr>
                    </a:p>
                  </a:txBody>
                  <a:tcPr>
                    <a:solidFill>
                      <a:schemeClr val="accent1"/>
                    </a:solidFill>
                  </a:tcPr>
                </a:tc>
                <a:extLst>
                  <a:ext uri="{0D108BD9-81ED-4DB2-BD59-A6C34878D82A}">
                    <a16:rowId xmlns:a16="http://schemas.microsoft.com/office/drawing/2014/main" val="10000"/>
                  </a:ext>
                </a:extLst>
              </a:tr>
              <a:tr h="438353">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cúm ở người</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1"/>
                  </a:ext>
                </a:extLst>
              </a:tr>
              <a:tr h="509430">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sốt xuất huyết</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2"/>
                  </a:ext>
                </a:extLst>
              </a:tr>
              <a:tr h="497137">
                <a:tc>
                  <a:txBody>
                    <a:bodyPr/>
                    <a:lstStyle/>
                    <a:p>
                      <a:pPr algn="l">
                        <a:lnSpc>
                          <a:spcPts val="2600"/>
                        </a:lnSpc>
                        <a:spcBef>
                          <a:spcPts val="200"/>
                        </a:spcBef>
                        <a:spcAft>
                          <a:spcPts val="200"/>
                        </a:spcAft>
                      </a:pPr>
                      <a:r>
                        <a:rPr lang="en-US" sz="2000" b="0" i="0" u="none" strike="noStrike" cap="none" dirty="0">
                          <a:solidFill>
                            <a:schemeClr val="accent2"/>
                          </a:solidFill>
                          <a:effectLst/>
                          <a:latin typeface="Arial"/>
                          <a:ea typeface="Arial"/>
                          <a:cs typeface="Arial"/>
                          <a:sym typeface="Arial"/>
                        </a:rPr>
                        <a:t>Bệnh cúm ở gà</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7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30"/>
          <p:cNvSpPr txBox="1">
            <a:spLocks noGrp="1"/>
          </p:cNvSpPr>
          <p:nvPr>
            <p:ph type="sldNum" idx="12"/>
          </p:nvPr>
        </p:nvSpPr>
        <p:spPr>
          <a:xfrm>
            <a:off x="0" y="445947"/>
            <a:ext cx="2062579"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mj-lt"/>
              </a:rPr>
              <a:t>Hướng dẫn về nhà</a:t>
            </a: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2618842" y="1846650"/>
            <a:ext cx="2366205"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FFFFFF"/>
                </a:solidFill>
                <a:latin typeface="+mj-lt"/>
                <a:ea typeface="Roboto"/>
                <a:cs typeface="Roboto"/>
                <a:sym typeface="Roboto"/>
              </a:rPr>
              <a:t>Trả lời các câu hỏi trong Sách bài tập</a:t>
            </a:r>
            <a:endParaRPr sz="2000" dirty="0">
              <a:solidFill>
                <a:srgbClr val="FFFFFF"/>
              </a:solidFill>
              <a:latin typeface="+mj-lt"/>
              <a:ea typeface="Roboto"/>
              <a:cs typeface="Roboto"/>
              <a:sym typeface="Roboto"/>
            </a:endParaRPr>
          </a:p>
        </p:txBody>
      </p:sp>
      <p:sp>
        <p:nvSpPr>
          <p:cNvPr id="272" name="Google Shape;272;p30"/>
          <p:cNvSpPr/>
          <p:nvPr/>
        </p:nvSpPr>
        <p:spPr>
          <a:xfrm>
            <a:off x="5261056" y="1846650"/>
            <a:ext cx="282224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FFFFFF"/>
                </a:solidFill>
                <a:latin typeface="+mj-lt"/>
                <a:ea typeface="Roboto" panose="020B0604020202020204" charset="0"/>
                <a:cs typeface="Roboto"/>
                <a:sym typeface="Roboto"/>
              </a:rPr>
              <a:t>Đọc trước Bài 17 – Đa dạng nguyên sinh vật</a:t>
            </a:r>
            <a:endParaRPr sz="2000" dirty="0">
              <a:solidFill>
                <a:srgbClr val="FFFFFF"/>
              </a:solidFill>
              <a:latin typeface="+mj-lt"/>
              <a:ea typeface="Roboto" panose="020B0604020202020204" charset="0"/>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barn(inVertical)">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wipe(down)">
                                      <p:cBhvr>
                                        <p:cTn id="12" dur="500"/>
                                        <p:tgtEl>
                                          <p:spTgt spid="27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wipe(down)">
                                      <p:cBhvr>
                                        <p:cTn id="15" dur="500"/>
                                        <p:tgtEl>
                                          <p:spTgt spid="27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wipe(down)">
                                      <p:cBhvr>
                                        <p:cTn id="18"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71" grpId="0" animBg="1"/>
      <p:bldP spid="27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tock-photo--colorful-tulips-with-blank-note-isolated-on-white-background-50469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p:cNvSpPr txBox="1">
            <a:spLocks noChangeArrowheads="1"/>
          </p:cNvSpPr>
          <p:nvPr/>
        </p:nvSpPr>
        <p:spPr bwMode="auto">
          <a:xfrm>
            <a:off x="2286001" y="4868466"/>
            <a:ext cx="466407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vi-VN"/>
          </a:p>
        </p:txBody>
      </p:sp>
      <p:sp>
        <p:nvSpPr>
          <p:cNvPr id="34820" name="Text Box 5"/>
          <p:cNvSpPr txBox="1">
            <a:spLocks noChangeArrowheads="1"/>
          </p:cNvSpPr>
          <p:nvPr/>
        </p:nvSpPr>
        <p:spPr bwMode="auto">
          <a:xfrm>
            <a:off x="1447801" y="1714500"/>
            <a:ext cx="6909264"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chemeClr val="hlink"/>
                </a:solidFill>
              </a:rPr>
              <a:t>- CHÚC CÁC THẦY CÔ SỨC KHỎE</a:t>
            </a:r>
          </a:p>
        </p:txBody>
      </p:sp>
      <p:sp>
        <p:nvSpPr>
          <p:cNvPr id="34821" name="Text Box 6"/>
          <p:cNvSpPr txBox="1">
            <a:spLocks noChangeArrowheads="1"/>
          </p:cNvSpPr>
          <p:nvPr/>
        </p:nvSpPr>
        <p:spPr bwMode="auto">
          <a:xfrm>
            <a:off x="3048000" y="1085850"/>
            <a:ext cx="45961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solidFill>
                  <a:srgbClr val="A50021"/>
                </a:solidFill>
              </a:rPr>
              <a:t>BÀI HỌC KẾT THÚC</a:t>
            </a:r>
          </a:p>
        </p:txBody>
      </p:sp>
      <p:sp>
        <p:nvSpPr>
          <p:cNvPr id="34822" name="Text Box 7"/>
          <p:cNvSpPr txBox="1">
            <a:spLocks noChangeArrowheads="1"/>
          </p:cNvSpPr>
          <p:nvPr/>
        </p:nvSpPr>
        <p:spPr bwMode="auto">
          <a:xfrm>
            <a:off x="2133601" y="2286000"/>
            <a:ext cx="531267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9900CC"/>
                </a:solidFill>
              </a:rPr>
              <a:t>- CHÚC CÁC EM HỌC TỐT</a:t>
            </a:r>
          </a:p>
        </p:txBody>
      </p:sp>
    </p:spTree>
    <p:extLst>
      <p:ext uri="{BB962C8B-B14F-4D97-AF65-F5344CB8AC3E}">
        <p14:creationId xmlns:p14="http://schemas.microsoft.com/office/powerpoint/2010/main" val="890563035"/>
      </p:ext>
    </p:extLst>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6"/>
          <p:cNvSpPr txBox="1">
            <a:spLocks noGrp="1"/>
          </p:cNvSpPr>
          <p:nvPr>
            <p:ph type="sldNum" idx="12"/>
          </p:nvPr>
        </p:nvSpPr>
        <p:spPr>
          <a:xfrm>
            <a:off x="1" y="292328"/>
            <a:ext cx="9143999" cy="5708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chemeClr val="accent2">
                    <a:lumMod val="75000"/>
                  </a:schemeClr>
                </a:solidFill>
                <a:latin typeface="+mj-lt"/>
              </a:rPr>
              <a:t>NỘI DUNG BÀI HỌC</a:t>
            </a:r>
            <a:endParaRPr sz="2800" dirty="0">
              <a:solidFill>
                <a:schemeClr val="accent2">
                  <a:lumMod val="75000"/>
                </a:schemeClr>
              </a:solidFill>
              <a:latin typeface="+mj-lt"/>
            </a:endParaRPr>
          </a:p>
        </p:txBody>
      </p:sp>
      <p:sp>
        <p:nvSpPr>
          <p:cNvPr id="4" name="Rounded Rectangle 3"/>
          <p:cNvSpPr/>
          <p:nvPr/>
        </p:nvSpPr>
        <p:spPr>
          <a:xfrm>
            <a:off x="599846" y="1327706"/>
            <a:ext cx="2443277" cy="51938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Virus</a:t>
            </a:r>
          </a:p>
        </p:txBody>
      </p:sp>
      <p:sp>
        <p:nvSpPr>
          <p:cNvPr id="8" name="Rounded Rectangle 7"/>
          <p:cNvSpPr/>
          <p:nvPr/>
        </p:nvSpPr>
        <p:spPr>
          <a:xfrm>
            <a:off x="599846" y="2604211"/>
            <a:ext cx="2443277" cy="4901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Vi khuẩn</a:t>
            </a:r>
          </a:p>
        </p:txBody>
      </p:sp>
      <p:sp>
        <p:nvSpPr>
          <p:cNvPr id="9" name="Rounded Rectangle 8"/>
          <p:cNvSpPr/>
          <p:nvPr/>
        </p:nvSpPr>
        <p:spPr>
          <a:xfrm>
            <a:off x="4301338" y="1011332"/>
            <a:ext cx="4725619" cy="38404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Hình dạng, cấu tạo đơn giản của virus</a:t>
            </a:r>
          </a:p>
        </p:txBody>
      </p:sp>
      <p:sp>
        <p:nvSpPr>
          <p:cNvPr id="10" name="Rounded Rectangle 9"/>
          <p:cNvSpPr/>
          <p:nvPr/>
        </p:nvSpPr>
        <p:spPr>
          <a:xfrm>
            <a:off x="4294023" y="1528881"/>
            <a:ext cx="4732934" cy="40233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Một số bệnh do virus gây ra ở người</a:t>
            </a:r>
          </a:p>
        </p:txBody>
      </p:sp>
      <p:sp>
        <p:nvSpPr>
          <p:cNvPr id="11" name="Rounded Rectangle 10"/>
          <p:cNvSpPr/>
          <p:nvPr/>
        </p:nvSpPr>
        <p:spPr>
          <a:xfrm>
            <a:off x="4294023" y="2093986"/>
            <a:ext cx="4732934" cy="40599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Hình dạng, cấu tạo đơn giản của vi khuẩn</a:t>
            </a:r>
          </a:p>
        </p:txBody>
      </p:sp>
      <p:sp>
        <p:nvSpPr>
          <p:cNvPr id="13" name="Rounded Rectangle 12"/>
          <p:cNvSpPr/>
          <p:nvPr/>
        </p:nvSpPr>
        <p:spPr>
          <a:xfrm>
            <a:off x="472440" y="3964830"/>
            <a:ext cx="2698088" cy="83393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Phòng bệnh do virus và vi khuẩn gây nên</a:t>
            </a:r>
          </a:p>
        </p:txBody>
      </p:sp>
      <p:sp>
        <p:nvSpPr>
          <p:cNvPr id="14" name="Rounded Rectangle 13"/>
          <p:cNvSpPr/>
          <p:nvPr/>
        </p:nvSpPr>
        <p:spPr>
          <a:xfrm>
            <a:off x="4308653" y="2633482"/>
            <a:ext cx="4732934" cy="39136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Vai trò của vi khuẩn</a:t>
            </a:r>
          </a:p>
        </p:txBody>
      </p:sp>
      <p:sp>
        <p:nvSpPr>
          <p:cNvPr id="15" name="Rounded Rectangle 14"/>
          <p:cNvSpPr/>
          <p:nvPr/>
        </p:nvSpPr>
        <p:spPr>
          <a:xfrm>
            <a:off x="4294023" y="3202244"/>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Tác hại của vi khuẩn</a:t>
            </a:r>
          </a:p>
        </p:txBody>
      </p:sp>
      <p:sp>
        <p:nvSpPr>
          <p:cNvPr id="16" name="Rounded Rectangle 15"/>
          <p:cNvSpPr/>
          <p:nvPr/>
        </p:nvSpPr>
        <p:spPr>
          <a:xfrm>
            <a:off x="4308653" y="3703321"/>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Phòng bệnh</a:t>
            </a:r>
          </a:p>
        </p:txBody>
      </p:sp>
      <p:sp>
        <p:nvSpPr>
          <p:cNvPr id="17" name="Rounded Rectangle 16"/>
          <p:cNvSpPr/>
          <p:nvPr/>
        </p:nvSpPr>
        <p:spPr>
          <a:xfrm>
            <a:off x="4308653" y="4202578"/>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Sử dụng vắc-xin ngăn ngừa </a:t>
            </a:r>
          </a:p>
        </p:txBody>
      </p:sp>
      <p:sp>
        <p:nvSpPr>
          <p:cNvPr id="18" name="Rounded Rectangle 17"/>
          <p:cNvSpPr/>
          <p:nvPr/>
        </p:nvSpPr>
        <p:spPr>
          <a:xfrm>
            <a:off x="4308653" y="4687209"/>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Sử dụng thuốc kháng sinh</a:t>
            </a:r>
          </a:p>
        </p:txBody>
      </p:sp>
      <p:cxnSp>
        <p:nvCxnSpPr>
          <p:cNvPr id="7" name="Straight Arrow Connector 6"/>
          <p:cNvCxnSpPr>
            <a:stCxn id="4" idx="3"/>
            <a:endCxn id="9" idx="1"/>
          </p:cNvCxnSpPr>
          <p:nvPr/>
        </p:nvCxnSpPr>
        <p:spPr>
          <a:xfrm flipV="1">
            <a:off x="3043123" y="1203355"/>
            <a:ext cx="1258215" cy="384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a:off x="3043123" y="1587398"/>
            <a:ext cx="1250900" cy="14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11" idx="1"/>
          </p:cNvCxnSpPr>
          <p:nvPr/>
        </p:nvCxnSpPr>
        <p:spPr>
          <a:xfrm flipV="1">
            <a:off x="3043123" y="2296983"/>
            <a:ext cx="1250900" cy="55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3057753" y="2829164"/>
            <a:ext cx="1250900" cy="2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5" idx="1"/>
          </p:cNvCxnSpPr>
          <p:nvPr/>
        </p:nvCxnSpPr>
        <p:spPr>
          <a:xfrm>
            <a:off x="3043123" y="2849271"/>
            <a:ext cx="1250900" cy="532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3"/>
            <a:endCxn id="16" idx="1"/>
          </p:cNvCxnSpPr>
          <p:nvPr/>
        </p:nvCxnSpPr>
        <p:spPr>
          <a:xfrm flipV="1">
            <a:off x="3170528" y="3882542"/>
            <a:ext cx="1138125" cy="49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7" idx="1"/>
          </p:cNvCxnSpPr>
          <p:nvPr/>
        </p:nvCxnSpPr>
        <p:spPr>
          <a:xfrm>
            <a:off x="3170528" y="4381798"/>
            <a:ext cx="11381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8" idx="1"/>
          </p:cNvCxnSpPr>
          <p:nvPr/>
        </p:nvCxnSpPr>
        <p:spPr>
          <a:xfrm>
            <a:off x="3170528" y="4378173"/>
            <a:ext cx="1138125" cy="48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barn(inVertical)">
                                      <p:cBhvr>
                                        <p:cTn id="7" dur="5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1616148" y="273472"/>
            <a:ext cx="1839433" cy="59722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i="0" dirty="0">
                <a:latin typeface="Times New Roman" panose="02020603050405020304" pitchFamily="18" charset="0"/>
                <a:cs typeface="Times New Roman" panose="02020603050405020304" pitchFamily="18" charset="0"/>
              </a:rPr>
              <a:t>I. VIRUS</a:t>
            </a:r>
            <a:endParaRPr sz="2600" i="0" dirty="0">
              <a:latin typeface="Times New Roman" panose="02020603050405020304" pitchFamily="18" charset="0"/>
              <a:cs typeface="Times New Roman" panose="02020603050405020304" pitchFamily="18" charset="0"/>
            </a:endParaRPr>
          </a:p>
        </p:txBody>
      </p:sp>
      <p:sp>
        <p:nvSpPr>
          <p:cNvPr id="4" name="Google Shape;90;p17"/>
          <p:cNvSpPr txBox="1">
            <a:spLocks/>
          </p:cNvSpPr>
          <p:nvPr/>
        </p:nvSpPr>
        <p:spPr>
          <a:xfrm>
            <a:off x="337718" y="726630"/>
            <a:ext cx="6020552"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a:solidFill>
                  <a:schemeClr val="accent1">
                    <a:lumMod val="75000"/>
                  </a:schemeClr>
                </a:solidFill>
                <a:latin typeface="Times New Roman" panose="02020603050405020304" pitchFamily="18" charset="0"/>
                <a:cs typeface="Times New Roman" panose="02020603050405020304" pitchFamily="18" charset="0"/>
              </a:rPr>
              <a:t>1. Hình dạng và cấu tạo đơn giản của virus</a:t>
            </a:r>
          </a:p>
        </p:txBody>
      </p:sp>
      <p:sp>
        <p:nvSpPr>
          <p:cNvPr id="2" name="Rectangle 1"/>
          <p:cNvSpPr/>
          <p:nvPr/>
        </p:nvSpPr>
        <p:spPr>
          <a:xfrm>
            <a:off x="315177" y="1317471"/>
            <a:ext cx="5362043" cy="400110"/>
          </a:xfrm>
          <a:prstGeom prst="rect">
            <a:avLst/>
          </a:prstGeom>
        </p:spPr>
        <p:txBody>
          <a:bodyPr wrap="square">
            <a:spAutoFit/>
          </a:bodyPr>
          <a:lstStyle/>
          <a:p>
            <a:r>
              <a:rPr lang="en-US" sz="2000" i="1" dirty="0">
                <a:solidFill>
                  <a:schemeClr val="accent3">
                    <a:lumMod val="50000"/>
                  </a:schemeClr>
                </a:solidFill>
                <a:latin typeface="+mj-lt"/>
                <a:ea typeface="Calibri" panose="020F0502020204030204" pitchFamily="34" charset="0"/>
              </a:rPr>
              <a:t>Kể tên một số loại virus mà các em biết. </a:t>
            </a:r>
            <a:endParaRPr lang="en-US" sz="2000" i="1" dirty="0">
              <a:solidFill>
                <a:schemeClr val="accent3">
                  <a:lumMod val="50000"/>
                </a:schemeClr>
              </a:solidFill>
              <a:latin typeface="+mj-lt"/>
            </a:endParaRPr>
          </a:p>
        </p:txBody>
      </p:sp>
      <p:pic>
        <p:nvPicPr>
          <p:cNvPr id="6" name="Picture 5"/>
          <p:cNvPicPr>
            <a:picLocks noChangeAspect="1"/>
          </p:cNvPicPr>
          <p:nvPr/>
        </p:nvPicPr>
        <p:blipFill>
          <a:blip r:embed="rId3"/>
          <a:stretch>
            <a:fillRect/>
          </a:stretch>
        </p:blipFill>
        <p:spPr>
          <a:xfrm>
            <a:off x="911115" y="1717581"/>
            <a:ext cx="2745126" cy="2376768"/>
          </a:xfrm>
          <a:prstGeom prst="rect">
            <a:avLst/>
          </a:prstGeom>
        </p:spPr>
      </p:pic>
      <p:sp>
        <p:nvSpPr>
          <p:cNvPr id="7" name="Rectangle 6"/>
          <p:cNvSpPr/>
          <p:nvPr/>
        </p:nvSpPr>
        <p:spPr>
          <a:xfrm>
            <a:off x="911115" y="4362099"/>
            <a:ext cx="2745126" cy="646331"/>
          </a:xfrm>
          <a:prstGeom prst="rect">
            <a:avLst/>
          </a:prstGeom>
        </p:spPr>
        <p:txBody>
          <a:bodyPr wrap="square">
            <a:spAutoFit/>
          </a:bodyPr>
          <a:lstStyle/>
          <a:p>
            <a:pPr algn="ctr"/>
            <a:r>
              <a:rPr lang="en-US" sz="1800" b="1" dirty="0">
                <a:solidFill>
                  <a:schemeClr val="accent3">
                    <a:lumMod val="50000"/>
                  </a:schemeClr>
                </a:solidFill>
                <a:latin typeface="Times New Roman" panose="02020603050405020304" pitchFamily="18" charset="0"/>
                <a:cs typeface="Times New Roman" panose="02020603050405020304" pitchFamily="18" charset="0"/>
              </a:rPr>
              <a:t>Virus dạng khối: </a:t>
            </a:r>
          </a:p>
          <a:p>
            <a:pPr algn="ctr"/>
            <a:r>
              <a:rPr lang="en-US" sz="1800" b="1" dirty="0">
                <a:solidFill>
                  <a:schemeClr val="accent3">
                    <a:lumMod val="50000"/>
                  </a:schemeClr>
                </a:solidFill>
                <a:latin typeface="Times New Roman" panose="02020603050405020304" pitchFamily="18" charset="0"/>
                <a:cs typeface="Times New Roman" panose="02020603050405020304" pitchFamily="18" charset="0"/>
              </a:rPr>
              <a:t>virus bại liệt</a:t>
            </a:r>
          </a:p>
        </p:txBody>
      </p:sp>
      <p:pic>
        <p:nvPicPr>
          <p:cNvPr id="8" name="Picture 7"/>
          <p:cNvPicPr>
            <a:picLocks noChangeAspect="1"/>
          </p:cNvPicPr>
          <p:nvPr/>
        </p:nvPicPr>
        <p:blipFill>
          <a:blip r:embed="rId4"/>
          <a:stretch>
            <a:fillRect/>
          </a:stretch>
        </p:blipFill>
        <p:spPr>
          <a:xfrm>
            <a:off x="5161274" y="1815640"/>
            <a:ext cx="2618816" cy="2376768"/>
          </a:xfrm>
          <a:prstGeom prst="rect">
            <a:avLst/>
          </a:prstGeom>
        </p:spPr>
      </p:pic>
      <p:sp>
        <p:nvSpPr>
          <p:cNvPr id="9" name="Rectangle 8"/>
          <p:cNvSpPr/>
          <p:nvPr/>
        </p:nvSpPr>
        <p:spPr>
          <a:xfrm>
            <a:off x="5161272" y="4362100"/>
            <a:ext cx="2618818" cy="646331"/>
          </a:xfrm>
          <a:prstGeom prst="rect">
            <a:avLst/>
          </a:prstGeom>
        </p:spPr>
        <p:txBody>
          <a:bodyPr wrap="square">
            <a:spAutoFit/>
          </a:bodyPr>
          <a:lstStyle/>
          <a:p>
            <a:pPr algn="ctr"/>
            <a:r>
              <a:rPr lang="en-US" sz="1800" b="1" dirty="0">
                <a:solidFill>
                  <a:schemeClr val="accent3">
                    <a:lumMod val="50000"/>
                  </a:schemeClr>
                </a:solidFill>
                <a:latin typeface="Times New Roman" panose="02020603050405020304" pitchFamily="18" charset="0"/>
                <a:cs typeface="Times New Roman" panose="02020603050405020304" pitchFamily="18" charset="0"/>
              </a:rPr>
              <a:t>Virus dạng xoắn: </a:t>
            </a:r>
          </a:p>
          <a:p>
            <a:pPr algn="ctr"/>
            <a:r>
              <a:rPr lang="en-US" sz="1800" b="1" dirty="0">
                <a:solidFill>
                  <a:schemeClr val="accent3">
                    <a:lumMod val="50000"/>
                  </a:schemeClr>
                </a:solidFill>
                <a:latin typeface="Times New Roman" panose="02020603050405020304" pitchFamily="18" charset="0"/>
                <a:cs typeface="Times New Roman" panose="02020603050405020304" pitchFamily="18" charset="0"/>
              </a:rPr>
              <a:t>virus cúm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barn(inVertical)">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685800"/>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18456"/>
            <a:ext cx="3200400" cy="5143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25833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4343401"/>
            <a:ext cx="2286000" cy="594122"/>
          </a:xfrm>
        </p:spPr>
        <p:txBody>
          <a:bodyPr/>
          <a:lstStyle/>
          <a:p>
            <a:pPr marL="0" indent="0" algn="ctr">
              <a:buNone/>
            </a:pPr>
            <a:r>
              <a:rPr lang="en-US" sz="3600" b="1" dirty="0" err="1">
                <a:latin typeface="Times New Roman" pitchFamily="18" charset="0"/>
                <a:cs typeface="Times New Roman" pitchFamily="18" charset="0"/>
              </a:rPr>
              <a:t>Virut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sởi</a:t>
            </a:r>
            <a:endParaRPr lang="en-US" sz="3600" b="1" dirty="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153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52761"/>
      </p:ext>
    </p:extLst>
  </p:cSld>
  <p:clrMapOvr>
    <a:masterClrMapping/>
  </p:clrMapOvr>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TotalTime>
  <Words>2892</Words>
  <Application>Microsoft Office PowerPoint</Application>
  <PresentationFormat>On-screen Show (16:9)</PresentationFormat>
  <Paragraphs>297</Paragraphs>
  <Slides>59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Roboto</vt:lpstr>
      <vt:lpstr>Calibri</vt:lpstr>
      <vt:lpstr>Times New Roman</vt:lpstr>
      <vt:lpstr>Montserrat</vt:lpstr>
      <vt:lpstr>Arial</vt:lpstr>
      <vt:lpstr>Wingdings</vt:lpstr>
      <vt:lpstr>Aemelia template</vt:lpstr>
      <vt:lpstr>PowerPoint Presentation</vt:lpstr>
      <vt:lpstr>PowerPoint Presentation</vt:lpstr>
      <vt:lpstr>Các bước để xây dựng một khóa lưỡng phân</vt:lpstr>
      <vt:lpstr>TIẾT 20 – 23. 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của virus</vt:lpstr>
      <vt:lpstr>PowerPoint Presentation</vt:lpstr>
      <vt:lpstr>2. Một số bệnh do virus gây nên ở người và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VI KHUẨN 1. Hình dạng, cấu tạo của vi khuẩn</vt:lpstr>
      <vt:lpstr>PowerPoint Presentation</vt:lpstr>
      <vt:lpstr>PowerPoint Presentation</vt:lpstr>
      <vt:lpstr>PowerPoint Presentation</vt:lpstr>
      <vt:lpstr>PowerPoint Presentation</vt:lpstr>
      <vt:lpstr>Thảo luận và trả lời câu hỏi</vt:lpstr>
      <vt:lpstr>PowerPoint Presentation</vt:lpstr>
      <vt:lpstr>2. Vai trò  của vi khuẩn</vt:lpstr>
      <vt:lpstr>PowerPoint Presentation</vt:lpstr>
      <vt:lpstr>Thảo luận và trả lời câu hỏi</vt:lpstr>
      <vt:lpstr>3. Tác hại  của vi khuẩn</vt:lpstr>
      <vt:lpstr>PowerPoint Presentation</vt:lpstr>
      <vt:lpstr>PowerPoint Presentation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PowerPoint Presentation</vt:lpstr>
      <vt:lpstr>PowerPoint Presentation</vt:lpstr>
      <vt:lpstr>Thảo luận và trả lời câu hỏi</vt:lpstr>
      <vt:lpstr>3. Sử dụng thuốc kháng sinh  chống lại vi khuẩn</vt:lpstr>
      <vt:lpstr>PowerPoint Presentation</vt:lpstr>
      <vt:lpstr>Thảo luận và trả lời câu hỏi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Administrator</cp:lastModifiedBy>
  <cp:revision>82</cp:revision>
  <dcterms:modified xsi:type="dcterms:W3CDTF">2021-11-16T03:58:14Z</dcterms:modified>
</cp:coreProperties>
</file>