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0"/>
  </p:notesMasterIdLst>
  <p:sldIdLst>
    <p:sldId id="268" r:id="rId2"/>
    <p:sldId id="269" r:id="rId3"/>
    <p:sldId id="272" r:id="rId4"/>
    <p:sldId id="293" r:id="rId5"/>
    <p:sldId id="257" r:id="rId6"/>
    <p:sldId id="258" r:id="rId7"/>
    <p:sldId id="283" r:id="rId8"/>
    <p:sldId id="259" r:id="rId9"/>
    <p:sldId id="260" r:id="rId10"/>
    <p:sldId id="295" r:id="rId11"/>
    <p:sldId id="261" r:id="rId12"/>
    <p:sldId id="262" r:id="rId13"/>
    <p:sldId id="297" r:id="rId14"/>
    <p:sldId id="298" r:id="rId15"/>
    <p:sldId id="318" r:id="rId16"/>
    <p:sldId id="300" r:id="rId17"/>
    <p:sldId id="301" r:id="rId18"/>
    <p:sldId id="302" r:id="rId19"/>
    <p:sldId id="303" r:id="rId20"/>
    <p:sldId id="288" r:id="rId21"/>
    <p:sldId id="292" r:id="rId22"/>
    <p:sldId id="291" r:id="rId23"/>
    <p:sldId id="264" r:id="rId24"/>
    <p:sldId id="265" r:id="rId25"/>
    <p:sldId id="296" r:id="rId26"/>
    <p:sldId id="266" r:id="rId27"/>
    <p:sldId id="305" r:id="rId28"/>
    <p:sldId id="26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D79F0-8940-491D-97BF-74C221A53C50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D79F0-8940-491D-97BF-74C221A53C50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11/2/2021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11/2/2021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11/2/2021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11/2/2021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11/2/2021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11/2/2021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11/2/2021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11/2/2021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11/2/2021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11/2/2021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40000" contrast="20000"/>
                        </a14:imgEffect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11/2/2021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40000" contrast="20000"/>
                        </a14:imgEffect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11/2/2021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-40000" contrast="20000"/>
                        </a14:imgEffect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9992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275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99995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20.xml"/><Relationship Id="rId3" Type="http://schemas.microsoft.com/office/2007/relationships/hdphoto" Target="../media/hdphoto4.wdp"/><Relationship Id="rId7" Type="http://schemas.openxmlformats.org/officeDocument/2006/relationships/image" Target="../media/image29.png"/><Relationship Id="rId12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24.png"/><Relationship Id="rId5" Type="http://schemas.openxmlformats.org/officeDocument/2006/relationships/image" Target="../media/image27.png"/><Relationship Id="rId15" Type="http://schemas.microsoft.com/office/2007/relationships/hdphoto" Target="../media/hdphoto5.wdp"/><Relationship Id="rId10" Type="http://schemas.openxmlformats.org/officeDocument/2006/relationships/slide" Target="slide19.xml"/><Relationship Id="rId4" Type="http://schemas.openxmlformats.org/officeDocument/2006/relationships/image" Target="../media/image26.png"/><Relationship Id="rId9" Type="http://schemas.openxmlformats.org/officeDocument/2006/relationships/slide" Target="slide18.xml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0.png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0.png"/><Relationship Id="rId4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0.png"/><Relationship Id="rId4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0.png"/><Relationship Id="rId4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6.jpe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2.jpe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2192000" cy="68129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8285" y="1971675"/>
            <a:ext cx="3239770" cy="338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5209540" y="1295400"/>
            <a:ext cx="2402205" cy="10306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174105" y="2205355"/>
            <a:ext cx="3009265" cy="3286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26079" y="13063"/>
            <a:ext cx="6204857" cy="509451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15: KHÓA LƯỠNG PHÂN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27017"/>
            <a:ext cx="10071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SỬ DỤNG KHÓA LƯỠNG PHÂN TRONG PHÂN LOẠI SINH VẬT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63562" y="1192792"/>
            <a:ext cx="2662518" cy="1959517"/>
            <a:chOff x="411218" y="910805"/>
            <a:chExt cx="2213848" cy="1816987"/>
          </a:xfrm>
        </p:grpSpPr>
        <p:sp>
          <p:nvSpPr>
            <p:cNvPr id="13" name="Cloud Callout 12"/>
            <p:cNvSpPr/>
            <p:nvPr/>
          </p:nvSpPr>
          <p:spPr>
            <a:xfrm>
              <a:off x="411218" y="910805"/>
              <a:ext cx="2213848" cy="1816987"/>
            </a:xfrm>
            <a:prstGeom prst="cloudCallout">
              <a:avLst>
                <a:gd name="adj1" fmla="val 31969"/>
                <a:gd name="adj2" fmla="val 4370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54295" y="1348404"/>
              <a:ext cx="1486093" cy="941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Vậy</a:t>
              </a:r>
              <a:r>
                <a: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0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khóa</a:t>
              </a:r>
              <a:r>
                <a: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lưỡng</a:t>
              </a:r>
              <a:r>
                <a: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phân</a:t>
              </a:r>
              <a:r>
                <a: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7490" y="3497580"/>
            <a:ext cx="3696970" cy="26765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Khóa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lưỡng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dựa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giống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910" y="1363980"/>
            <a:ext cx="3343275" cy="453199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3978910" y="6027420"/>
            <a:ext cx="3902710" cy="6451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Hình 15.2 - Cây phân loại: Cá vàng, thỏ, chó, mèo</a:t>
            </a:r>
          </a:p>
        </p:txBody>
      </p:sp>
      <p:graphicFrame>
        <p:nvGraphicFramePr>
          <p:cNvPr id="7" name="Table 6"/>
          <p:cNvGraphicFramePr/>
          <p:nvPr/>
        </p:nvGraphicFramePr>
        <p:xfrm>
          <a:off x="7881620" y="1289050"/>
          <a:ext cx="4088765" cy="47383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7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2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8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753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bước</a:t>
                      </a:r>
                      <a:endParaRPr lang="en-US" sz="18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18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loài</a:t>
                      </a:r>
                      <a:endParaRPr lang="en-US" sz="18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6295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1a</a:t>
                      </a:r>
                    </a:p>
                    <a:p>
                      <a:pPr indent="0" algn="ctr">
                        <a:buNone/>
                      </a:pPr>
                      <a:endParaRPr lang="en-US" sz="18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1b</a:t>
                      </a:r>
                      <a:endParaRPr 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8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 dưới nước</a:t>
                      </a:r>
                      <a:endParaRPr 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sz="18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Cá vàng</a:t>
                      </a:r>
                      <a:endParaRPr 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6295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8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 trên cạn</a:t>
                      </a:r>
                      <a:endParaRPr 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sz="18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 đến bước 2 </a:t>
                      </a:r>
                      <a:endParaRPr 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895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2a </a:t>
                      </a:r>
                    </a:p>
                    <a:p>
                      <a:pPr indent="0" algn="ctr">
                        <a:buNone/>
                      </a:pPr>
                      <a:endParaRPr lang="en-US" sz="18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2b</a:t>
                      </a:r>
                      <a:endParaRPr 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8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tai lớn</a:t>
                      </a:r>
                      <a:endParaRPr 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sz="18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Thỏ</a:t>
                      </a:r>
                      <a:endParaRPr 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6295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8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tai nhỏ</a:t>
                      </a:r>
                      <a:endParaRPr 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sz="18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 đến bước 3 </a:t>
                      </a:r>
                      <a:endParaRPr 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7530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3a</a:t>
                      </a:r>
                    </a:p>
                    <a:p>
                      <a:pPr indent="0" algn="ctr">
                        <a:buNone/>
                      </a:pPr>
                      <a:endParaRPr lang="en-US" sz="18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3b</a:t>
                      </a:r>
                      <a:endParaRPr 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8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thể sủa</a:t>
                      </a:r>
                      <a:endParaRPr 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sz="18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Mèo</a:t>
                      </a:r>
                      <a:endParaRPr 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7530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8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thể sủa</a:t>
                      </a:r>
                      <a:endParaRPr 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sz="18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Chó</a:t>
                      </a:r>
                      <a:endParaRPr 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Text Box 15"/>
          <p:cNvSpPr txBox="1"/>
          <p:nvPr/>
        </p:nvSpPr>
        <p:spPr>
          <a:xfrm>
            <a:off x="8109585" y="6082665"/>
            <a:ext cx="4082415" cy="6451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Bảng 15.1. Khóa lưỡng phân dùng để phân loại: Cá vàng, thỏ, chó, mèo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26079" y="13063"/>
            <a:ext cx="6204857" cy="509451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15: KHÓA LƯỠNG PHÂN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27017"/>
            <a:ext cx="10071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THỰC HÀNH XÂY DỰNG KHÓA LƯỠNG PHÂN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167394" y="1193185"/>
            <a:ext cx="9722225" cy="1317648"/>
            <a:chOff x="1922928" y="1193185"/>
            <a:chExt cx="8552331" cy="129901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4" name="Rounded Rectangle 3"/>
            <p:cNvSpPr/>
            <p:nvPr/>
          </p:nvSpPr>
          <p:spPr>
            <a:xfrm>
              <a:off x="1922928" y="1193185"/>
              <a:ext cx="8552331" cy="1062318"/>
            </a:xfrm>
            <a:prstGeom prst="roundRect">
              <a:avLst/>
            </a:prstGeom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922929" y="1308845"/>
              <a:ext cx="8552330" cy="1183358"/>
            </a:xfrm>
            <a:prstGeom prst="rect">
              <a:avLst/>
            </a:prstGeom>
            <a:noFill/>
            <a:ln>
              <a:noFill/>
            </a:ln>
            <a:effectLst/>
            <a:sp3d>
              <a:bevelT w="139700" h="139700"/>
            </a:sp3d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Nhiệm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vụ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sinh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xây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dựng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khóa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lưỡng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phân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từ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đến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6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loài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thực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vật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sát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vườn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trường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24435" y="2388057"/>
            <a:ext cx="3375213" cy="3953435"/>
            <a:chOff x="954741" y="2388057"/>
            <a:chExt cx="2931459" cy="3953435"/>
          </a:xfrm>
        </p:grpSpPr>
        <p:sp>
          <p:nvSpPr>
            <p:cNvPr id="7" name="Rounded Rectangle 6"/>
            <p:cNvSpPr/>
            <p:nvPr/>
          </p:nvSpPr>
          <p:spPr>
            <a:xfrm>
              <a:off x="954741" y="2388057"/>
              <a:ext cx="2931459" cy="3953435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67394" y="2628152"/>
              <a:ext cx="2476759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u="sng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Chuẩn</a:t>
              </a:r>
              <a:r>
                <a:rPr lang="en-US" sz="2400" b="1" u="sng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u="sng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bị</a:t>
              </a:r>
              <a:endParaRPr lang="en-US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42900" indent="-342900" algn="just">
                <a:buFontTx/>
                <a:buChar char="-"/>
              </a:pPr>
              <a:endPara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42900" indent="-342900" algn="just">
                <a:buFontTx/>
                <a:buChar char="-"/>
              </a:pP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Giấy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bút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kính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lúp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cầm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42900" indent="-342900" algn="just">
                <a:buFontTx/>
                <a:buChar char="-"/>
              </a:pP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Phiếu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tập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sẵn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141694" y="2395657"/>
            <a:ext cx="3443762" cy="3953435"/>
            <a:chOff x="925953" y="2388057"/>
            <a:chExt cx="2960248" cy="3953435"/>
          </a:xfrm>
        </p:grpSpPr>
        <p:sp>
          <p:nvSpPr>
            <p:cNvPr id="12" name="Rounded Rectangle 11"/>
            <p:cNvSpPr/>
            <p:nvPr/>
          </p:nvSpPr>
          <p:spPr>
            <a:xfrm>
              <a:off x="954741" y="2388057"/>
              <a:ext cx="2931459" cy="3953435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25953" y="2628152"/>
              <a:ext cx="2960248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u="sng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lang="en-US" sz="2400" b="1" u="sng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u="sng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phân</a:t>
              </a:r>
              <a:r>
                <a:rPr lang="en-US" sz="2400" b="1" u="sng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u="sng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endParaRPr lang="en-US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endParaRPr lang="en-US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42900" indent="-342900" algn="just">
                <a:buFontTx/>
                <a:buChar char="-"/>
              </a:pP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6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sinh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 marL="342900" indent="-342900" algn="just">
                <a:buFontTx/>
                <a:buChar char="-"/>
              </a:pP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1, 3 ,5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sẽ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trao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đổi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thông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tin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phiếu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2, 4, 6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tương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ứng</a:t>
              </a:r>
              <a:endPara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827503" y="2388057"/>
            <a:ext cx="3516816" cy="3953435"/>
            <a:chOff x="954741" y="2388057"/>
            <a:chExt cx="2931459" cy="3953435"/>
          </a:xfrm>
        </p:grpSpPr>
        <p:sp>
          <p:nvSpPr>
            <p:cNvPr id="15" name="Rounded Rectangle 14"/>
            <p:cNvSpPr/>
            <p:nvPr/>
          </p:nvSpPr>
          <p:spPr>
            <a:xfrm>
              <a:off x="954741" y="2388057"/>
              <a:ext cx="2931459" cy="3953435"/>
            </a:xfrm>
            <a:prstGeom prst="roundRect">
              <a:avLst/>
            </a:prstGeom>
            <a:solidFill>
              <a:srgbClr val="CC0099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65733" y="2520576"/>
              <a:ext cx="2775631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u="sng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Thực</a:t>
              </a:r>
              <a:r>
                <a:rPr lang="en-US" sz="2400" b="1" u="sng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u="sng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hành</a:t>
              </a:r>
              <a:endParaRPr lang="en-US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just"/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B1: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Lập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danh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sách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 – 6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vườn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trường</a:t>
              </a:r>
              <a:endPara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just"/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B2: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sát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ghi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lại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đặc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endPara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just"/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B3: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Thảo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luận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hoàn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thành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PHT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26079" y="13063"/>
            <a:ext cx="6204857" cy="509451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15: KHÓA LƯỠNG PHÂN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27017"/>
            <a:ext cx="10071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THỰC HÀNH XÂY DỰNG KHÓA LƯỠNG PHÂN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67394" y="1193185"/>
            <a:ext cx="9722225" cy="1317648"/>
            <a:chOff x="1922928" y="1193185"/>
            <a:chExt cx="8552331" cy="129901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5" name="Rounded Rectangle 4"/>
            <p:cNvSpPr/>
            <p:nvPr/>
          </p:nvSpPr>
          <p:spPr>
            <a:xfrm>
              <a:off x="1922928" y="1193185"/>
              <a:ext cx="8552331" cy="1062318"/>
            </a:xfrm>
            <a:prstGeom prst="roundRect">
              <a:avLst/>
            </a:prstGeom>
            <a:ln>
              <a:noFill/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22929" y="1308845"/>
              <a:ext cx="8552330" cy="1183358"/>
            </a:xfrm>
            <a:prstGeom prst="rect">
              <a:avLst/>
            </a:prstGeom>
            <a:noFill/>
            <a:ln>
              <a:noFill/>
            </a:ln>
            <a:effectLst/>
            <a:sp3d>
              <a:bevelT w="139700" h="139700"/>
            </a:sp3d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Nhiệm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vụ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sinh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xây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dựng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khóa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lưỡng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phân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từ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đến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6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loài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thực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vật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sát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vườn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trường</a:t>
              </a: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09947" y="2510833"/>
            <a:ext cx="7382693" cy="4311377"/>
            <a:chOff x="2309947" y="2510833"/>
            <a:chExt cx="7382693" cy="431137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9947" y="2510833"/>
              <a:ext cx="7382693" cy="431137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466114" y="3461657"/>
              <a:ext cx="266482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THUYẾT TRÌNH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0"/>
            <a:ext cx="12190730" cy="66389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-152400"/>
            <a:ext cx="6478270" cy="299148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98072" y="518722"/>
            <a:ext cx="5113655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00000"/>
                </a:solidFill>
                <a:latin typeface="Algerian" panose="04020705040A02060702" pitchFamily="82" charset="0"/>
              </a:rPr>
              <a:t>KIẾN VỀ TỔ</a:t>
            </a:r>
          </a:p>
        </p:txBody>
      </p:sp>
      <p:pic>
        <p:nvPicPr>
          <p:cNvPr id="54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515" y="3047683"/>
            <a:ext cx="802236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10588" y="518722"/>
            <a:ext cx="4572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00" mute="1" numSld="15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37350"/>
          </a:xfrm>
          <a:prstGeom prst="rect">
            <a:avLst/>
          </a:prstGeom>
        </p:spPr>
      </p:pic>
      <p:pic>
        <p:nvPicPr>
          <p:cNvPr id="9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236" y="-1031631"/>
            <a:ext cx="3236119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53589" y="-2861962"/>
            <a:ext cx="57267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482" y="-3033596"/>
            <a:ext cx="502958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415" y="161290"/>
            <a:ext cx="9645650" cy="65354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673475" y="1162050"/>
            <a:ext cx="7084060" cy="4092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52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80" y="0"/>
            <a:ext cx="12040870" cy="6858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3646" y="5000842"/>
            <a:ext cx="549352" cy="154122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982" flipH="1">
            <a:off x="3139267" y="3514358"/>
            <a:ext cx="643382" cy="173736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6969" y="4579831"/>
            <a:ext cx="612982" cy="17373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2151" y="4455630"/>
            <a:ext cx="496868" cy="1393982"/>
          </a:xfrm>
          <a:prstGeom prst="rect">
            <a:avLst/>
          </a:prstGeom>
        </p:spPr>
      </p:pic>
      <p:sp>
        <p:nvSpPr>
          <p:cNvPr id="41" name="Oval 40">
            <a:hlinkClick r:id="" action="ppaction://noaction"/>
          </p:cNvPr>
          <p:cNvSpPr/>
          <p:nvPr/>
        </p:nvSpPr>
        <p:spPr>
          <a:xfrm>
            <a:off x="721227" y="4308493"/>
            <a:ext cx="496868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43" name="Oval 42">
            <a:hlinkClick r:id="rId8" action="ppaction://hlinksldjump"/>
          </p:cNvPr>
          <p:cNvSpPr/>
          <p:nvPr/>
        </p:nvSpPr>
        <p:spPr>
          <a:xfrm>
            <a:off x="2505931" y="4804290"/>
            <a:ext cx="496868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44" name="Oval 43">
            <a:hlinkClick r:id="rId9" action="ppaction://hlinksldjump"/>
          </p:cNvPr>
          <p:cNvSpPr/>
          <p:nvPr/>
        </p:nvSpPr>
        <p:spPr>
          <a:xfrm>
            <a:off x="3175696" y="3619549"/>
            <a:ext cx="496868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45" name="Oval 44">
            <a:hlinkClick r:id="rId10" action="ppaction://hlinksldjump"/>
          </p:cNvPr>
          <p:cNvSpPr/>
          <p:nvPr/>
        </p:nvSpPr>
        <p:spPr>
          <a:xfrm>
            <a:off x="3683887" y="5001514"/>
            <a:ext cx="496868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4</a:t>
            </a:r>
          </a:p>
        </p:txBody>
      </p:sp>
      <p:sp>
        <p:nvSpPr>
          <p:cNvPr id="2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236" y="-1031631"/>
            <a:ext cx="3236119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Ã¬nh áº£nh cÃ³ liÃªn quan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53589" y="-2861962"/>
            <a:ext cx="57267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Ã¬nh áº£nh cÃ³ liÃªn quan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482" y="-3033596"/>
            <a:ext cx="502958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591" y="5001388"/>
            <a:ext cx="1408346" cy="16466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284259 L 0.4175 0.0959259 " pathEditMode="relative" rAng="0" ptsTypes="">
                                      <p:cBhvr>
                                        <p:cTn id="9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00" y="2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5625 -0.0190741 L 0.276562 0.0385185 " pathEditMode="relative" rAng="0" ptsTypes="">
                                      <p:cBhvr>
                                        <p:cTn id="102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00" y="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0.193958 0.216019 " pathEditMode="relative" rAng="0" ptsTypes="">
                                      <p:cBhvr>
                                        <p:cTn id="11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0" y="1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03 L 0.167604 -0.019537 " pathEditMode="relative" rAng="0" ptsTypes="">
                                      <p:cBhvr>
                                        <p:cTn id="12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00" y="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1" grpId="0" bldLvl="0" animBg="1"/>
      <p:bldP spid="43" grpId="0" bldLvl="0" animBg="1"/>
      <p:bldP spid="44" grpId="0" bldLvl="0" animBg="1"/>
      <p:bldP spid="4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3007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40" y="0"/>
            <a:ext cx="8935085" cy="49066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10" y="4667250"/>
            <a:ext cx="5509260" cy="23431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181" y="5035678"/>
            <a:ext cx="1408346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36542" y="634711"/>
            <a:ext cx="6291943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Xây dựng khóa lưỡng phân không dựa trên đặc điểm nào dưới đây?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42764" y="5153713"/>
            <a:ext cx="5397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12" name="Oval 11"/>
          <p:cNvSpPr/>
          <p:nvPr/>
        </p:nvSpPr>
        <p:spPr>
          <a:xfrm>
            <a:off x="1576975" y="68040"/>
            <a:ext cx="496868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1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800349" y="2642235"/>
          <a:ext cx="6824980" cy="15728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28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66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indent="114300" algn="just"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A. </a:t>
                      </a:r>
                      <a:r>
                        <a:rPr lang="en-US" sz="2400">
                          <a:sym typeface="+mn-ea"/>
                        </a:rPr>
                        <a:t>Đặc điểm hình dạng.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B. </a:t>
                      </a:r>
                      <a:r>
                        <a:rPr lang="en-US" sz="2400">
                          <a:sym typeface="+mn-ea"/>
                        </a:rPr>
                        <a:t>Đặc điểm kích thước.</a:t>
                      </a:r>
                      <a:endParaRPr lang="en-US" sz="2400">
                        <a:effectLst/>
                        <a:latin typeface=".VnTime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1375">
                <a:tc>
                  <a:txBody>
                    <a:bodyPr/>
                    <a:lstStyle/>
                    <a:p>
                      <a:pPr indent="114300" algn="just"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C. </a:t>
                      </a:r>
                      <a:r>
                        <a:rPr lang="en-US" sz="2400">
                          <a:sym typeface="+mn-ea"/>
                        </a:rPr>
                        <a:t>Đặc điểm kích thích và phản ứng.</a:t>
                      </a:r>
                      <a:endParaRPr lang="en-US" sz="2400">
                        <a:effectLst/>
                        <a:latin typeface=".VnTime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D. </a:t>
                      </a:r>
                      <a:r>
                        <a:rPr lang="en-US" sz="2400">
                          <a:sym typeface="+mn-ea"/>
                        </a:rPr>
                        <a:t>Đặc điểm cấu trúc.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0500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816" y="1"/>
            <a:ext cx="7938370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94" y="3943351"/>
            <a:ext cx="5509495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181" y="5035678"/>
            <a:ext cx="1408346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44110" y="711875"/>
            <a:ext cx="607609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 khoá lưỡng phân có mấy lựa chọn ở mỗi nhánh?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nào 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42766" y="5153713"/>
            <a:ext cx="50228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10" name="Oval 9"/>
          <p:cNvSpPr/>
          <p:nvPr/>
        </p:nvSpPr>
        <p:spPr>
          <a:xfrm>
            <a:off x="1629948" y="145204"/>
            <a:ext cx="496868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2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130255" y="1912204"/>
          <a:ext cx="6156960" cy="853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78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8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A. </a:t>
                      </a:r>
                      <a:r>
                        <a:rPr lang="en-US" altLang="nl-NL" sz="2800" dirty="0">
                          <a:effectLst/>
                        </a:rPr>
                        <a:t>2</a:t>
                      </a:r>
                      <a:endParaRPr lang="en-US" altLang="nl-NL" sz="28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</a:rPr>
                        <a:t>B. </a:t>
                      </a:r>
                      <a:r>
                        <a:rPr lang="en-US" altLang="nl-NL" sz="2800">
                          <a:effectLst/>
                        </a:rPr>
                        <a:t>3</a:t>
                      </a:r>
                      <a:endParaRPr lang="en-US" altLang="nl-NL" sz="280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C. </a:t>
                      </a:r>
                      <a:r>
                        <a:rPr lang="en-US" altLang="nl-NL" sz="2800" dirty="0">
                          <a:effectLst/>
                        </a:rPr>
                        <a:t>4</a:t>
                      </a:r>
                      <a:endParaRPr lang="en-US" altLang="nl-NL" sz="28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D. </a:t>
                      </a:r>
                      <a:r>
                        <a:rPr lang="en-US" altLang="nl-NL" sz="2800" dirty="0">
                          <a:effectLst/>
                        </a:rPr>
                        <a:t>5</a:t>
                      </a:r>
                      <a:endParaRPr lang="en-US" altLang="nl-NL" sz="28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5103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615" y="0"/>
            <a:ext cx="8239760" cy="50349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10" y="5151755"/>
            <a:ext cx="3475990" cy="1858645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181" y="5035678"/>
            <a:ext cx="1408346" cy="1646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68461" y="5151133"/>
            <a:ext cx="53784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10" name="Oval 9"/>
          <p:cNvSpPr/>
          <p:nvPr/>
        </p:nvSpPr>
        <p:spPr>
          <a:xfrm>
            <a:off x="1576975" y="121606"/>
            <a:ext cx="496868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24810" y="688340"/>
            <a:ext cx="63360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nhà khoa học sử dụng khoá lưỡng phân để: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3185519" y="1884218"/>
          <a:ext cx="5897880" cy="2560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48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8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34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A. </a:t>
                      </a:r>
                      <a:r>
                        <a:rPr lang="en-US" sz="2800">
                          <a:sym typeface="+mn-ea"/>
                        </a:rPr>
                        <a:t>phân chia sinh vật thành từng nhóm.</a:t>
                      </a:r>
                      <a:endParaRPr lang="en-US" sz="28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B.</a:t>
                      </a:r>
                      <a:r>
                        <a:rPr lang="en-US" sz="2800" dirty="0">
                          <a:sym typeface="+mn-ea"/>
                        </a:rPr>
                        <a:t>xây dựng thí nghiệm.</a:t>
                      </a:r>
                      <a:endParaRPr lang="en-US" sz="28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</a:rPr>
                        <a:t>C.</a:t>
                      </a:r>
                      <a:r>
                        <a:rPr lang="en-US" sz="2800">
                          <a:sym typeface="+mn-ea"/>
                        </a:rPr>
                        <a:t>xác định loài sinh sản vô tính hay hữu tính.</a:t>
                      </a:r>
                      <a:endParaRPr lang="en-US" sz="280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D. </a:t>
                      </a:r>
                      <a:r>
                        <a:rPr lang="en-US" sz="2800" dirty="0">
                          <a:sym typeface="+mn-ea"/>
                        </a:rPr>
                        <a:t>dự đoán thế hệ sau.</a:t>
                      </a:r>
                      <a:endParaRPr lang="en-US" sz="28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0" grpId="0" bldLvl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484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1"/>
            <a:ext cx="9064726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94" y="3943351"/>
            <a:ext cx="5509495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181" y="4846448"/>
            <a:ext cx="1408346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38401" y="465752"/>
            <a:ext cx="73814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 cụ nào không hữu ích trong việc xác định các đặc điểm của sinh vật khi xây dựng khoá lưỡng phân?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86450" y="4846322"/>
            <a:ext cx="29685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10" name="Oval 9"/>
          <p:cNvSpPr/>
          <p:nvPr/>
        </p:nvSpPr>
        <p:spPr>
          <a:xfrm>
            <a:off x="1629948" y="197286"/>
            <a:ext cx="496868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4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438400" y="1905000"/>
          <a:ext cx="7162800" cy="2133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75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6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34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</a:rPr>
                        <a:t>A. </a:t>
                      </a:r>
                      <a:r>
                        <a:rPr lang="en-US" sz="2800">
                          <a:sym typeface="+mn-ea"/>
                        </a:rPr>
                        <a:t>Kính lúp cầm tay</a:t>
                      </a:r>
                      <a:endParaRPr lang="en-US" sz="280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</a:rPr>
                        <a:t>B. </a:t>
                      </a:r>
                      <a:r>
                        <a:rPr lang="en-US" sz="2800">
                          <a:sym typeface="+mn-ea"/>
                        </a:rPr>
                        <a:t>Kính viễn vọng</a:t>
                      </a:r>
                      <a:endParaRPr lang="en-US" sz="280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</a:rPr>
                        <a:t>C. </a:t>
                      </a:r>
                      <a:r>
                        <a:rPr lang="en-US" sz="2800">
                          <a:sym typeface="+mn-ea"/>
                        </a:rPr>
                        <a:t>Kính hiển vi.</a:t>
                      </a:r>
                      <a:endParaRPr lang="en-US" sz="280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D. </a:t>
                      </a:r>
                      <a:r>
                        <a:rPr lang="en-US" sz="2800">
                          <a:sym typeface="+mn-ea"/>
                        </a:rPr>
                        <a:t>Thước mét.</a:t>
                      </a:r>
                      <a:endParaRPr lang="en-US" sz="2800" dirty="0"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825" y="2433955"/>
            <a:ext cx="1062355" cy="229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/>
          <p:cNvSpPr txBox="1"/>
          <p:nvPr/>
        </p:nvSpPr>
        <p:spPr>
          <a:xfrm>
            <a:off x="1534795" y="1290320"/>
            <a:ext cx="10073005" cy="42767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Mục tiêu: Học xong bài này, HS có thể</a:t>
            </a:r>
          </a:p>
          <a:p>
            <a:pPr>
              <a:lnSpc>
                <a:spcPct val="150000"/>
              </a:lnSpc>
            </a:pPr>
            <a:r>
              <a:rPr lang="en-US" sz="3200"/>
              <a:t>- Nhận biết được cách xây dựng khóa lưỡng phân trong phân loại 1 số nhóm sinh vật</a:t>
            </a:r>
          </a:p>
          <a:p>
            <a:pPr>
              <a:lnSpc>
                <a:spcPct val="150000"/>
              </a:lnSpc>
            </a:pPr>
            <a:r>
              <a:rPr lang="en-US" sz="3200"/>
              <a:t>-Thực hành xây dựng được khóa lưỡng phân với đối tượng sinh vật</a:t>
            </a:r>
          </a:p>
          <a:p>
            <a:endParaRPr lang="en-US" sz="3200"/>
          </a:p>
        </p:txBody>
      </p:sp>
      <p:sp>
        <p:nvSpPr>
          <p:cNvPr id="5" name="Text Box 4"/>
          <p:cNvSpPr txBox="1"/>
          <p:nvPr/>
        </p:nvSpPr>
        <p:spPr>
          <a:xfrm>
            <a:off x="1210310" y="219710"/>
            <a:ext cx="9523095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 15,16 - Bài 15: KHÓA LƯỠNG PHÂN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/>
          <p:nvPr/>
        </p:nvGraphicFramePr>
        <p:xfrm>
          <a:off x="7214870" y="1036955"/>
          <a:ext cx="5009515" cy="7430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8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1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0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92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/>
                        <a:t>Bước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/>
                        <a:t>Đặc điểm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/>
                        <a:t>Tên động vật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28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Bước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a.............................</a:t>
                      </a:r>
                    </a:p>
                    <a:p>
                      <a:pPr>
                        <a:buNone/>
                      </a:pPr>
                      <a:r>
                        <a:rPr lang="en-US"/>
                        <a:t>b.............................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.......................</a:t>
                      </a:r>
                    </a:p>
                    <a:p>
                      <a:pPr>
                        <a:buNone/>
                      </a:pPr>
                      <a:r>
                        <a:rPr lang="en-US" sz="1800">
                          <a:sym typeface="+mn-ea"/>
                        </a:rPr>
                        <a:t>.......................</a:t>
                      </a:r>
                      <a:endParaRPr lang="en-US" sz="1800"/>
                    </a:p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07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Bước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a.............................</a:t>
                      </a:r>
                    </a:p>
                    <a:p>
                      <a:pPr>
                        <a:buNone/>
                      </a:pPr>
                      <a:r>
                        <a:rPr lang="en-US"/>
                        <a:t>b.............................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sym typeface="+mn-ea"/>
                        </a:rPr>
                        <a:t>.......................</a:t>
                      </a:r>
                      <a:endParaRPr lang="en-US" sz="1800"/>
                    </a:p>
                    <a:p>
                      <a:pPr>
                        <a:buNone/>
                      </a:pPr>
                      <a:r>
                        <a:rPr lang="en-US" sz="1800">
                          <a:sym typeface="+mn-ea"/>
                        </a:rPr>
                        <a:t>.......................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28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Bước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sym typeface="+mn-ea"/>
                        </a:rPr>
                        <a:t>a.............................</a:t>
                      </a:r>
                      <a:endParaRPr lang="en-US" sz="1800"/>
                    </a:p>
                    <a:p>
                      <a:pPr>
                        <a:buNone/>
                      </a:pPr>
                      <a:r>
                        <a:rPr lang="en-US" sz="1800">
                          <a:sym typeface="+mn-ea"/>
                        </a:rPr>
                        <a:t>b.............................</a:t>
                      </a:r>
                      <a:endParaRPr lang="en-US" sz="1800"/>
                    </a:p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sym typeface="+mn-ea"/>
                        </a:rPr>
                        <a:t>.......................</a:t>
                      </a:r>
                      <a:endParaRPr lang="en-US" sz="1800"/>
                    </a:p>
                    <a:p>
                      <a:pPr>
                        <a:buNone/>
                      </a:pPr>
                      <a:r>
                        <a:rPr lang="en-US" sz="1800">
                          <a:sym typeface="+mn-ea"/>
                        </a:rPr>
                        <a:t>.......................</a:t>
                      </a:r>
                      <a:endParaRPr lang="en-US" sz="1800"/>
                    </a:p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21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Bước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sym typeface="+mn-ea"/>
                        </a:rPr>
                        <a:t>a.............................</a:t>
                      </a:r>
                      <a:endParaRPr lang="en-US" sz="1800"/>
                    </a:p>
                    <a:p>
                      <a:pPr>
                        <a:buNone/>
                      </a:pPr>
                      <a:r>
                        <a:rPr lang="en-US" sz="1800">
                          <a:sym typeface="+mn-ea"/>
                        </a:rPr>
                        <a:t>b.............................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sym typeface="+mn-ea"/>
                        </a:rPr>
                        <a:t>.......................</a:t>
                      </a:r>
                      <a:endParaRPr lang="en-US" sz="1800"/>
                    </a:p>
                    <a:p>
                      <a:pPr>
                        <a:buNone/>
                      </a:pPr>
                      <a:r>
                        <a:rPr lang="en-US" sz="1800">
                          <a:sym typeface="+mn-ea"/>
                        </a:rPr>
                        <a:t>.......................</a:t>
                      </a:r>
                      <a:endParaRPr lang="en-US" sz="1800"/>
                    </a:p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734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Bước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sym typeface="+mn-ea"/>
                        </a:rPr>
                        <a:t>a.............................</a:t>
                      </a:r>
                      <a:endParaRPr lang="en-US" sz="1800"/>
                    </a:p>
                    <a:p>
                      <a:pPr>
                        <a:buNone/>
                      </a:pPr>
                      <a:r>
                        <a:rPr lang="en-US" sz="1800">
                          <a:sym typeface="+mn-ea"/>
                        </a:rPr>
                        <a:t>b.............................</a:t>
                      </a:r>
                      <a:endParaRPr lang="en-US" sz="1800"/>
                    </a:p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sym typeface="+mn-ea"/>
                        </a:rPr>
                        <a:t>.......................</a:t>
                      </a:r>
                      <a:endParaRPr lang="en-US" sz="1800"/>
                    </a:p>
                    <a:p>
                      <a:pPr>
                        <a:buNone/>
                      </a:pPr>
                      <a:r>
                        <a:rPr lang="en-US" sz="1800">
                          <a:sym typeface="+mn-ea"/>
                        </a:rPr>
                        <a:t>.......................</a:t>
                      </a:r>
                      <a:endParaRPr lang="en-US" sz="1800"/>
                    </a:p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 Box 4"/>
          <p:cNvSpPr txBox="1"/>
          <p:nvPr/>
        </p:nvSpPr>
        <p:spPr>
          <a:xfrm>
            <a:off x="130175" y="20320"/>
            <a:ext cx="11735435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dirty="0"/>
              <a:t>      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Xây dựng khoá lưỡng phân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loại các loài động vật sau: rắn, cá sấu, rùa, nhện, kiến, dơi.</a:t>
            </a:r>
          </a:p>
        </p:txBody>
      </p:sp>
      <p:pic>
        <p:nvPicPr>
          <p:cNvPr id="100" name="Picture 99"/>
          <p:cNvPicPr/>
          <p:nvPr/>
        </p:nvPicPr>
        <p:blipFill>
          <a:blip r:embed="rId2"/>
          <a:stretch>
            <a:fillRect/>
          </a:stretch>
        </p:blipFill>
        <p:spPr>
          <a:xfrm>
            <a:off x="231140" y="1036320"/>
            <a:ext cx="2098675" cy="20491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Picture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2548255" y="1036320"/>
            <a:ext cx="2106930" cy="20491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Picture 101"/>
          <p:cNvPicPr/>
          <p:nvPr/>
        </p:nvPicPr>
        <p:blipFill>
          <a:blip r:embed="rId4"/>
          <a:stretch>
            <a:fillRect/>
          </a:stretch>
        </p:blipFill>
        <p:spPr>
          <a:xfrm>
            <a:off x="4932680" y="1036955"/>
            <a:ext cx="2208530" cy="20491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Picture 102"/>
          <p:cNvPicPr/>
          <p:nvPr/>
        </p:nvPicPr>
        <p:blipFill>
          <a:blip r:embed="rId5"/>
          <a:stretch>
            <a:fillRect/>
          </a:stretch>
        </p:blipFill>
        <p:spPr>
          <a:xfrm>
            <a:off x="231140" y="3628390"/>
            <a:ext cx="2098675" cy="25704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Picture 103"/>
          <p:cNvPicPr/>
          <p:nvPr/>
        </p:nvPicPr>
        <p:blipFill>
          <a:blip r:embed="rId6"/>
          <a:stretch>
            <a:fillRect/>
          </a:stretch>
        </p:blipFill>
        <p:spPr>
          <a:xfrm>
            <a:off x="2548255" y="3627755"/>
            <a:ext cx="2107565" cy="25711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Picture 104"/>
          <p:cNvPicPr/>
          <p:nvPr/>
        </p:nvPicPr>
        <p:blipFill>
          <a:blip r:embed="rId7"/>
          <a:stretch>
            <a:fillRect/>
          </a:stretch>
        </p:blipFill>
        <p:spPr>
          <a:xfrm>
            <a:off x="4874260" y="3627755"/>
            <a:ext cx="2178050" cy="25704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Oval 9"/>
          <p:cNvSpPr/>
          <p:nvPr/>
        </p:nvSpPr>
        <p:spPr>
          <a:xfrm>
            <a:off x="231043" y="100131"/>
            <a:ext cx="496868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30175" y="20320"/>
            <a:ext cx="1173543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/>
              <a:t>        Xây dựng khoá lưỡng phân phân loại các loài động vật sau: rắn, cá sấu, rùa, nhện, kiến, dơi.</a:t>
            </a:r>
          </a:p>
          <a:p>
            <a:endParaRPr lang="en-US" sz="2800"/>
          </a:p>
        </p:txBody>
      </p:sp>
      <p:pic>
        <p:nvPicPr>
          <p:cNvPr id="100" name="Picture 99"/>
          <p:cNvPicPr/>
          <p:nvPr/>
        </p:nvPicPr>
        <p:blipFill>
          <a:blip r:embed="rId2"/>
          <a:stretch>
            <a:fillRect/>
          </a:stretch>
        </p:blipFill>
        <p:spPr>
          <a:xfrm>
            <a:off x="231140" y="1036320"/>
            <a:ext cx="1731645" cy="20491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Picture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2548890" y="1036320"/>
            <a:ext cx="1707515" cy="20491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Picture 101"/>
          <p:cNvPicPr/>
          <p:nvPr/>
        </p:nvPicPr>
        <p:blipFill>
          <a:blip r:embed="rId4"/>
          <a:stretch>
            <a:fillRect/>
          </a:stretch>
        </p:blipFill>
        <p:spPr>
          <a:xfrm>
            <a:off x="4655820" y="1036955"/>
            <a:ext cx="1639570" cy="20491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Picture 102"/>
          <p:cNvPicPr/>
          <p:nvPr/>
        </p:nvPicPr>
        <p:blipFill>
          <a:blip r:embed="rId5"/>
          <a:stretch>
            <a:fillRect/>
          </a:stretch>
        </p:blipFill>
        <p:spPr>
          <a:xfrm>
            <a:off x="231140" y="3628390"/>
            <a:ext cx="1731010" cy="25704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Picture 103"/>
          <p:cNvPicPr/>
          <p:nvPr/>
        </p:nvPicPr>
        <p:blipFill>
          <a:blip r:embed="rId6"/>
          <a:stretch>
            <a:fillRect/>
          </a:stretch>
        </p:blipFill>
        <p:spPr>
          <a:xfrm>
            <a:off x="2548255" y="3627755"/>
            <a:ext cx="1762760" cy="25711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Picture 104"/>
          <p:cNvPicPr/>
          <p:nvPr/>
        </p:nvPicPr>
        <p:blipFill>
          <a:blip r:embed="rId7"/>
          <a:stretch>
            <a:fillRect/>
          </a:stretch>
        </p:blipFill>
        <p:spPr>
          <a:xfrm>
            <a:off x="4669155" y="3627755"/>
            <a:ext cx="1626235" cy="257111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" name="Table 1"/>
          <p:cNvGraphicFramePr/>
          <p:nvPr/>
        </p:nvGraphicFramePr>
        <p:xfrm>
          <a:off x="6590030" y="1036955"/>
          <a:ext cx="5528310" cy="5650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5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6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6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03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/>
                        <a:t>Bước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/>
                        <a:t>Đặc điểm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/>
                        <a:t>Tên động vật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05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Bước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a.Có chân</a:t>
                      </a:r>
                    </a:p>
                    <a:p>
                      <a:pPr>
                        <a:buNone/>
                      </a:pPr>
                      <a:r>
                        <a:rPr lang="en-US" sz="2000"/>
                        <a:t>b.Không có chân.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Đi tới bước 2.</a:t>
                      </a:r>
                    </a:p>
                    <a:p>
                      <a:pPr>
                        <a:buNone/>
                      </a:pPr>
                      <a:r>
                        <a:rPr lang="en-US" sz="2000">
                          <a:sym typeface="+mn-ea"/>
                        </a:rPr>
                        <a:t>Rắn</a:t>
                      </a:r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26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Bước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a.Có thể bay</a:t>
                      </a:r>
                    </a:p>
                    <a:p>
                      <a:pPr>
                        <a:buNone/>
                      </a:pPr>
                      <a:r>
                        <a:rPr lang="en-US" sz="2000"/>
                        <a:t>b. Không thể bay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ym typeface="+mn-ea"/>
                        </a:rPr>
                        <a:t>Dơi.</a:t>
                      </a:r>
                      <a:endParaRPr lang="en-US" sz="2000"/>
                    </a:p>
                    <a:p>
                      <a:pPr>
                        <a:buNone/>
                      </a:pPr>
                      <a:r>
                        <a:rPr lang="en-US" sz="2000">
                          <a:sym typeface="+mn-ea"/>
                        </a:rPr>
                        <a:t>Đi tới bước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02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Bước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ym typeface="+mn-ea"/>
                        </a:rPr>
                        <a:t>a.Có mai cứng.</a:t>
                      </a:r>
                    </a:p>
                    <a:p>
                      <a:pPr>
                        <a:buNone/>
                      </a:pPr>
                      <a:r>
                        <a:rPr lang="en-US" sz="2000">
                          <a:sym typeface="+mn-ea"/>
                        </a:rPr>
                        <a:t>b.Không có mai cứng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ym typeface="+mn-ea"/>
                        </a:rPr>
                        <a:t>Rùa</a:t>
                      </a:r>
                      <a:endParaRPr lang="en-US" sz="2000"/>
                    </a:p>
                    <a:p>
                      <a:pPr>
                        <a:buNone/>
                      </a:pPr>
                      <a:r>
                        <a:rPr lang="en-US" sz="2000">
                          <a:sym typeface="+mn-ea"/>
                        </a:rPr>
                        <a:t>Đi tới bước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07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Bước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ym typeface="+mn-ea"/>
                        </a:rPr>
                        <a:t>a.Có thể bơi.</a:t>
                      </a:r>
                    </a:p>
                    <a:p>
                      <a:pPr>
                        <a:buNone/>
                      </a:pPr>
                      <a:r>
                        <a:rPr lang="en-US" sz="2000">
                          <a:sym typeface="+mn-ea"/>
                        </a:rPr>
                        <a:t>b.Không thể bơi.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ym typeface="+mn-ea"/>
                        </a:rPr>
                        <a:t>Cá sấu</a:t>
                      </a:r>
                      <a:endParaRPr lang="en-US" sz="2000"/>
                    </a:p>
                    <a:p>
                      <a:pPr>
                        <a:buNone/>
                      </a:pPr>
                      <a:r>
                        <a:rPr lang="en-US" sz="2000">
                          <a:sym typeface="+mn-ea"/>
                        </a:rPr>
                        <a:t>Đi tới bước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46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/>
                        <a:t>Bước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ym typeface="+mn-ea"/>
                        </a:rPr>
                        <a:t>a.Có 8 chân.</a:t>
                      </a:r>
                    </a:p>
                    <a:p>
                      <a:pPr>
                        <a:buNone/>
                      </a:pPr>
                      <a:r>
                        <a:rPr lang="en-US" sz="2000">
                          <a:sym typeface="+mn-ea"/>
                        </a:rPr>
                        <a:t>b.Có 6 chân.</a:t>
                      </a:r>
                      <a:endParaRPr lang="en-US" sz="2000"/>
                    </a:p>
                    <a:p>
                      <a:pPr>
                        <a:buNone/>
                      </a:pP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ym typeface="+mn-ea"/>
                        </a:rPr>
                        <a:t>Nhện</a:t>
                      </a:r>
                    </a:p>
                    <a:p>
                      <a:pPr>
                        <a:buNone/>
                      </a:pPr>
                      <a:r>
                        <a:rPr lang="en-US" sz="2000">
                          <a:sym typeface="+mn-ea"/>
                        </a:rPr>
                        <a:t>Kiến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102179" y="87265"/>
            <a:ext cx="6390772" cy="537707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Rắn, cá sấu, rùa, nhện, kiến, dơi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436495" y="1148715"/>
            <a:ext cx="2076450" cy="430530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 chân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7684135" y="1167130"/>
            <a:ext cx="2681605" cy="639445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có chân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1214120" y="1948815"/>
            <a:ext cx="2016760" cy="592455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 thể bay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24"/>
          <p:cNvSpPr>
            <a:spLocks noChangeArrowheads="1"/>
          </p:cNvSpPr>
          <p:nvPr/>
        </p:nvSpPr>
        <p:spPr bwMode="auto">
          <a:xfrm>
            <a:off x="2803525" y="2949575"/>
            <a:ext cx="1933575" cy="644525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 mai cứng</a:t>
            </a:r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3585845" y="1957705"/>
            <a:ext cx="2564765" cy="598170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thể bay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ectangle 26"/>
          <p:cNvSpPr>
            <a:spLocks noChangeArrowheads="1"/>
          </p:cNvSpPr>
          <p:nvPr/>
        </p:nvSpPr>
        <p:spPr bwMode="auto">
          <a:xfrm>
            <a:off x="5259705" y="2980055"/>
            <a:ext cx="2924175" cy="634365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có mai cứng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176415" y="2620864"/>
            <a:ext cx="0" cy="36674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426842" y="4558449"/>
            <a:ext cx="0" cy="36674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9133205" y="1806575"/>
            <a:ext cx="4445" cy="4381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564890" y="3667125"/>
            <a:ext cx="20955" cy="4686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3636645" y="639445"/>
            <a:ext cx="5514340" cy="518795"/>
            <a:chOff x="3539635" y="1956364"/>
            <a:chExt cx="5514655" cy="97475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539635" y="2438400"/>
              <a:ext cx="5514655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9041066" y="2423248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539635" y="2449088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200704" y="1956364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/>
          <p:cNvGrpSpPr/>
          <p:nvPr/>
        </p:nvGrpSpPr>
        <p:grpSpPr>
          <a:xfrm>
            <a:off x="2176145" y="1508125"/>
            <a:ext cx="2913380" cy="435610"/>
            <a:chOff x="3539635" y="1956364"/>
            <a:chExt cx="5514655" cy="974758"/>
          </a:xfrm>
        </p:grpSpPr>
        <p:cxnSp>
          <p:nvCxnSpPr>
            <p:cNvPr id="86" name="Straight Connector 85"/>
            <p:cNvCxnSpPr/>
            <p:nvPr/>
          </p:nvCxnSpPr>
          <p:spPr>
            <a:xfrm>
              <a:off x="3539635" y="2438400"/>
              <a:ext cx="5514655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9041066" y="2423248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3539635" y="2449088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6200704" y="1956364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/>
          <p:cNvGrpSpPr/>
          <p:nvPr/>
        </p:nvGrpSpPr>
        <p:grpSpPr>
          <a:xfrm>
            <a:off x="3585845" y="2566670"/>
            <a:ext cx="3181350" cy="393065"/>
            <a:chOff x="3539635" y="1956364"/>
            <a:chExt cx="5514655" cy="974758"/>
          </a:xfrm>
        </p:grpSpPr>
        <p:cxnSp>
          <p:nvCxnSpPr>
            <p:cNvPr id="91" name="Straight Connector 90"/>
            <p:cNvCxnSpPr/>
            <p:nvPr/>
          </p:nvCxnSpPr>
          <p:spPr>
            <a:xfrm>
              <a:off x="3539635" y="2438400"/>
              <a:ext cx="5514655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9041066" y="2423248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3539635" y="2449088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6200704" y="1956364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0" name="Picture 99"/>
          <p:cNvPicPr/>
          <p:nvPr/>
        </p:nvPicPr>
        <p:blipFill>
          <a:blip r:embed="rId2"/>
          <a:stretch>
            <a:fillRect/>
          </a:stretch>
        </p:blipFill>
        <p:spPr>
          <a:xfrm>
            <a:off x="8427085" y="2240915"/>
            <a:ext cx="1421130" cy="7391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Picture 104"/>
          <p:cNvPicPr/>
          <p:nvPr/>
        </p:nvPicPr>
        <p:blipFill>
          <a:blip r:embed="rId3"/>
          <a:stretch>
            <a:fillRect/>
          </a:stretch>
        </p:blipFill>
        <p:spPr>
          <a:xfrm>
            <a:off x="1325245" y="3023870"/>
            <a:ext cx="1343025" cy="10356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Picture 101"/>
          <p:cNvPicPr/>
          <p:nvPr/>
        </p:nvPicPr>
        <p:blipFill>
          <a:blip r:embed="rId4"/>
          <a:stretch>
            <a:fillRect/>
          </a:stretch>
        </p:blipFill>
        <p:spPr>
          <a:xfrm>
            <a:off x="2899410" y="4286250"/>
            <a:ext cx="1365250" cy="107823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" name="Group 10"/>
          <p:cNvGrpSpPr/>
          <p:nvPr/>
        </p:nvGrpSpPr>
        <p:grpSpPr>
          <a:xfrm>
            <a:off x="5436870" y="3644900"/>
            <a:ext cx="2757170" cy="393700"/>
            <a:chOff x="3539635" y="1956364"/>
            <a:chExt cx="5514655" cy="974758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3539635" y="2438400"/>
              <a:ext cx="5514655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041066" y="2423248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539635" y="2449088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200704" y="1956364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4737100" y="4031615"/>
            <a:ext cx="1727200" cy="429260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 thể bơi</a:t>
            </a:r>
          </a:p>
        </p:txBody>
      </p:sp>
      <p:pic>
        <p:nvPicPr>
          <p:cNvPr id="101" name="Picture 100"/>
          <p:cNvPicPr/>
          <p:nvPr/>
        </p:nvPicPr>
        <p:blipFill>
          <a:blip r:embed="rId5"/>
          <a:stretch>
            <a:fillRect/>
          </a:stretch>
        </p:blipFill>
        <p:spPr>
          <a:xfrm>
            <a:off x="4812030" y="4925060"/>
            <a:ext cx="1251585" cy="7740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7075170" y="4038600"/>
            <a:ext cx="2256155" cy="422275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thể bơi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872605" y="4420870"/>
            <a:ext cx="2757170" cy="535940"/>
            <a:chOff x="3539635" y="1956364"/>
            <a:chExt cx="5514655" cy="974758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3539635" y="2438400"/>
              <a:ext cx="5514655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9041066" y="2423248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539635" y="2449088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200704" y="1956364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24"/>
          <p:cNvSpPr>
            <a:spLocks noChangeArrowheads="1"/>
          </p:cNvSpPr>
          <p:nvPr/>
        </p:nvSpPr>
        <p:spPr bwMode="auto">
          <a:xfrm>
            <a:off x="6456680" y="4956810"/>
            <a:ext cx="1727200" cy="439420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 8 chân</a:t>
            </a:r>
          </a:p>
        </p:txBody>
      </p:sp>
      <p:sp>
        <p:nvSpPr>
          <p:cNvPr id="34" name="Rectangle 24"/>
          <p:cNvSpPr>
            <a:spLocks noChangeArrowheads="1"/>
          </p:cNvSpPr>
          <p:nvPr/>
        </p:nvSpPr>
        <p:spPr bwMode="auto">
          <a:xfrm>
            <a:off x="8759825" y="4942840"/>
            <a:ext cx="1727200" cy="385445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 6 chân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6884670" y="5411470"/>
            <a:ext cx="0" cy="4432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9640570" y="5328285"/>
            <a:ext cx="10795" cy="3860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" name="Picture 102"/>
          <p:cNvPicPr/>
          <p:nvPr/>
        </p:nvPicPr>
        <p:blipFill>
          <a:blip r:embed="rId6"/>
          <a:stretch>
            <a:fillRect/>
          </a:stretch>
        </p:blipFill>
        <p:spPr>
          <a:xfrm>
            <a:off x="6575425" y="5854700"/>
            <a:ext cx="1490345" cy="8743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Picture 103"/>
          <p:cNvPicPr/>
          <p:nvPr/>
        </p:nvPicPr>
        <p:blipFill>
          <a:blip r:embed="rId7"/>
          <a:stretch>
            <a:fillRect/>
          </a:stretch>
        </p:blipFill>
        <p:spPr>
          <a:xfrm>
            <a:off x="9150985" y="5699125"/>
            <a:ext cx="1214755" cy="788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" name="Rounded Rectangle 37"/>
          <p:cNvSpPr/>
          <p:nvPr/>
        </p:nvSpPr>
        <p:spPr>
          <a:xfrm>
            <a:off x="635" y="91440"/>
            <a:ext cx="1967230" cy="951865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454435" y="91440"/>
            <a:ext cx="3030584" cy="509451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09451" y="1463042"/>
          <a:ext cx="10802983" cy="53949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68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341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090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Tên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ngành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thực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vật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Đặc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nhận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diện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453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Tảo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Chưa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rễ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thân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lá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chính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thức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090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Rêu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rễ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giả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thân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lá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nhưng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chưa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mạch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dẫn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090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Quyết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rễ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thân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lá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chính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thức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mạch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dẫn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sản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bằng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bào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tử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090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Hạt trần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rễ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thân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lá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chính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thức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mạch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dẫn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sản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bằng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hạt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hạt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trần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8090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4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Hạt kín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rễ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thân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lá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chính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thức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mạch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dẫn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sản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bằng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hạt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hạt</a:t>
                      </a:r>
                      <a:r>
                        <a:rPr lang="en-US" sz="24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kín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09451" y="632045"/>
            <a:ext cx="10633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xây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dựng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sơ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ngành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đây</a:t>
            </a:r>
            <a:endParaRPr lang="en-US" sz="2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6625" y="559609"/>
            <a:ext cx="10463347" cy="6068741"/>
            <a:chOff x="927463" y="431248"/>
            <a:chExt cx="10463347" cy="606874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7463" y="431248"/>
              <a:ext cx="10463347" cy="6068741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249886" y="5185955"/>
              <a:ext cx="4023360" cy="1188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635" y="91440"/>
            <a:ext cx="1967230" cy="951865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967865" y="68252"/>
            <a:ext cx="1013079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❓ Hãy tiến hành xây dựng khóa lưỡng phân để phân loại các sinh vật: chim, bọ ngựa, cá mập, khỉ, rùa dựa vào các đặc điểm gợi ý dưới đây: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Có cánh hay không có cánh?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Có lông vũ hay không có lông vũ?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Có vây hay không có vây?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Có lông mao hay không có lông mao?</a:t>
            </a:r>
          </a:p>
        </p:txBody>
      </p:sp>
      <p:pic>
        <p:nvPicPr>
          <p:cNvPr id="112" name="Picture 111"/>
          <p:cNvPicPr/>
          <p:nvPr/>
        </p:nvPicPr>
        <p:blipFill>
          <a:blip r:embed="rId2"/>
          <a:stretch>
            <a:fillRect/>
          </a:stretch>
        </p:blipFill>
        <p:spPr>
          <a:xfrm>
            <a:off x="1967865" y="2626995"/>
            <a:ext cx="8698230" cy="40252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635" y="91440"/>
            <a:ext cx="1967230" cy="951865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454435" y="91440"/>
            <a:ext cx="3030584" cy="509451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040" y="748220"/>
            <a:ext cx="8141355" cy="61097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9818" y="2042863"/>
            <a:ext cx="3840479" cy="2606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thêm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5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sơ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bên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sz="2400" b="1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Content Placeholder 10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229600" y="76200"/>
            <a:ext cx="2438400" cy="1828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054099" y="1981200"/>
            <a:ext cx="9865691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Học thuộc bài, thực hành xây dựng 1 khóa lưỡng phân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Xem trước bài: Vi rút – Vi khuẩn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"/>
            <a:ext cx="1621790" cy="140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6"/>
          <p:cNvSpPr txBox="1"/>
          <p:nvPr/>
        </p:nvSpPr>
        <p:spPr>
          <a:xfrm>
            <a:off x="3968750" y="887730"/>
            <a:ext cx="34226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DẶN DÒ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33" y="415970"/>
            <a:ext cx="10696303" cy="6016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825" y="2433955"/>
            <a:ext cx="1062355" cy="229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/>
          <p:nvPr/>
        </p:nvSpPr>
        <p:spPr>
          <a:xfrm>
            <a:off x="1210310" y="219710"/>
            <a:ext cx="9523095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 15,16 - Bài 15: KHÓA LƯỠNG PHÂN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组合 1"/>
          <p:cNvGrpSpPr/>
          <p:nvPr/>
        </p:nvGrpSpPr>
        <p:grpSpPr>
          <a:xfrm>
            <a:off x="1491131" y="2149912"/>
            <a:ext cx="1827012" cy="719137"/>
            <a:chOff x="2092145" y="1993594"/>
            <a:chExt cx="1870393" cy="729791"/>
          </a:xfrm>
        </p:grpSpPr>
        <p:sp>
          <p:nvSpPr>
            <p:cNvPr id="23" name="五边形 22"/>
            <p:cNvSpPr/>
            <p:nvPr/>
          </p:nvSpPr>
          <p:spPr>
            <a:xfrm>
              <a:off x="2092145" y="1993594"/>
              <a:ext cx="1870393" cy="729791"/>
            </a:xfrm>
            <a:prstGeom prst="homePlate">
              <a:avLst>
                <a:gd name="adj" fmla="val 30537"/>
              </a:avLst>
            </a:prstGeom>
            <a:solidFill>
              <a:schemeClr val="tx2"/>
            </a:solidFill>
            <a:ln w="19050"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cs typeface="+mn-ea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2169941" y="1994075"/>
              <a:ext cx="1579926" cy="616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+mn-ea"/>
                </a:rPr>
                <a:t>I. </a:t>
              </a:r>
            </a:p>
          </p:txBody>
        </p:sp>
      </p:grpSp>
      <p:grpSp>
        <p:nvGrpSpPr>
          <p:cNvPr id="8" name="组合 5"/>
          <p:cNvGrpSpPr/>
          <p:nvPr/>
        </p:nvGrpSpPr>
        <p:grpSpPr>
          <a:xfrm>
            <a:off x="3124200" y="2020569"/>
            <a:ext cx="8718549" cy="831851"/>
            <a:chOff x="3905886" y="1248605"/>
            <a:chExt cx="5169969" cy="844544"/>
          </a:xfrm>
        </p:grpSpPr>
        <p:sp>
          <p:nvSpPr>
            <p:cNvPr id="27" name="任意多边形 26"/>
            <p:cNvSpPr/>
            <p:nvPr/>
          </p:nvSpPr>
          <p:spPr>
            <a:xfrm>
              <a:off x="3905886" y="1363360"/>
              <a:ext cx="5084117" cy="729789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</a:endParaRPr>
            </a:p>
          </p:txBody>
        </p:sp>
        <p:sp>
          <p:nvSpPr>
            <p:cNvPr id="9" name="文本框 30"/>
            <p:cNvSpPr txBox="1"/>
            <p:nvPr/>
          </p:nvSpPr>
          <p:spPr>
            <a:xfrm>
              <a:off x="4100846" y="1248605"/>
              <a:ext cx="4975009" cy="748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 dụng khóa lưỡng phân trong phân loại sinh vật </a:t>
              </a:r>
            </a:p>
          </p:txBody>
        </p:sp>
      </p:grpSp>
      <p:grpSp>
        <p:nvGrpSpPr>
          <p:cNvPr id="10" name="组合 2"/>
          <p:cNvGrpSpPr/>
          <p:nvPr/>
        </p:nvGrpSpPr>
        <p:grpSpPr>
          <a:xfrm>
            <a:off x="1490980" y="3376295"/>
            <a:ext cx="1994535" cy="718820"/>
            <a:chOff x="1949778" y="3924238"/>
            <a:chExt cx="1870393" cy="729791"/>
          </a:xfrm>
        </p:grpSpPr>
        <p:sp>
          <p:nvSpPr>
            <p:cNvPr id="24" name="五边形 23"/>
            <p:cNvSpPr/>
            <p:nvPr/>
          </p:nvSpPr>
          <p:spPr>
            <a:xfrm>
              <a:off x="1949778" y="3924238"/>
              <a:ext cx="1870393" cy="729791"/>
            </a:xfrm>
            <a:prstGeom prst="homePlate">
              <a:avLst>
                <a:gd name="adj" fmla="val 30537"/>
              </a:avLst>
            </a:prstGeom>
            <a:solidFill>
              <a:schemeClr val="accent1"/>
            </a:solidFill>
            <a:ln w="19050"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2094277" y="3978208"/>
              <a:ext cx="1579926" cy="616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+mn-ea"/>
                </a:rPr>
                <a:t>II.</a:t>
              </a:r>
            </a:p>
          </p:txBody>
        </p:sp>
      </p:grpSp>
      <p:sp>
        <p:nvSpPr>
          <p:cNvPr id="28" name="任意多边形 27"/>
          <p:cNvSpPr/>
          <p:nvPr/>
        </p:nvSpPr>
        <p:spPr>
          <a:xfrm>
            <a:off x="3283585" y="3317875"/>
            <a:ext cx="8414385" cy="719455"/>
          </a:xfrm>
          <a:custGeom>
            <a:avLst/>
            <a:gdLst>
              <a:gd name="connsiteX0" fmla="*/ 0 w 5762625"/>
              <a:gd name="connsiteY0" fmla="*/ 0 h 958850"/>
              <a:gd name="connsiteX1" fmla="*/ 3385185 w 5762625"/>
              <a:gd name="connsiteY1" fmla="*/ 0 h 958850"/>
              <a:gd name="connsiteX2" fmla="*/ 5353684 w 5762625"/>
              <a:gd name="connsiteY2" fmla="*/ 0 h 958850"/>
              <a:gd name="connsiteX3" fmla="*/ 5762625 w 5762625"/>
              <a:gd name="connsiteY3" fmla="*/ 0 h 958850"/>
              <a:gd name="connsiteX4" fmla="*/ 5762625 w 5762625"/>
              <a:gd name="connsiteY4" fmla="*/ 958850 h 958850"/>
              <a:gd name="connsiteX5" fmla="*/ 5353684 w 5762625"/>
              <a:gd name="connsiteY5" fmla="*/ 958850 h 958850"/>
              <a:gd name="connsiteX6" fmla="*/ 3385185 w 5762625"/>
              <a:gd name="connsiteY6" fmla="*/ 958850 h 958850"/>
              <a:gd name="connsiteX7" fmla="*/ 0 w 5762625"/>
              <a:gd name="connsiteY7" fmla="*/ 958850 h 958850"/>
              <a:gd name="connsiteX8" fmla="*/ 273685 w 5762625"/>
              <a:gd name="connsiteY8" fmla="*/ 479425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62625" h="958850">
                <a:moveTo>
                  <a:pt x="0" y="0"/>
                </a:moveTo>
                <a:lnTo>
                  <a:pt x="3385185" y="0"/>
                </a:lnTo>
                <a:lnTo>
                  <a:pt x="5353684" y="0"/>
                </a:lnTo>
                <a:lnTo>
                  <a:pt x="5762625" y="0"/>
                </a:lnTo>
                <a:lnTo>
                  <a:pt x="5762625" y="958850"/>
                </a:lnTo>
                <a:lnTo>
                  <a:pt x="5353684" y="958850"/>
                </a:lnTo>
                <a:lnTo>
                  <a:pt x="3385185" y="958850"/>
                </a:lnTo>
                <a:lnTo>
                  <a:pt x="0" y="958850"/>
                </a:lnTo>
                <a:lnTo>
                  <a:pt x="273685" y="479425"/>
                </a:lnTo>
                <a:close/>
              </a:path>
            </a:pathLst>
          </a:custGeom>
          <a:solidFill>
            <a:srgbClr val="FFFFFF"/>
          </a:solidFill>
          <a:ln w="19050"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Thực hành xây dựng khóa lưỡng phân</a:t>
            </a:r>
            <a:endParaRPr lang="en-US" altLang="zh-CN" sz="2800">
              <a:solidFill>
                <a:schemeClr val="tx1">
                  <a:lumMod val="50000"/>
                  <a:lumOff val="50000"/>
                </a:schemeClr>
              </a:solidFill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14:prism isInverted="1"/>
      </p:transition>
    </mc:Choice>
    <mc:Fallback xmlns="">
      <p:transition spd="slow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Content Placeholder 10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36420" y="1663700"/>
            <a:ext cx="9554845" cy="49199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1836420" y="385445"/>
            <a:ext cx="95542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        </a:t>
            </a:r>
            <a:r>
              <a:rPr lang="en-US" sz="2800"/>
              <a:t>Em hãy giúp hai bạn ở hình 15.1 phân chia các loại đồ vật thành từng nhóm theo màu sắc và hình dạng?</a:t>
            </a:r>
          </a:p>
        </p:txBody>
      </p:sp>
      <p:pic>
        <p:nvPicPr>
          <p:cNvPr id="111" name="Content Placeholder 1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90805" y="0"/>
            <a:ext cx="1538605" cy="15386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593" y="0"/>
            <a:ext cx="9047921" cy="590494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1440" y="836023"/>
            <a:ext cx="2813153" cy="1933303"/>
            <a:chOff x="91440" y="836023"/>
            <a:chExt cx="2813153" cy="1933303"/>
          </a:xfrm>
        </p:grpSpPr>
        <p:sp>
          <p:nvSpPr>
            <p:cNvPr id="3" name="Cloud Callout 2"/>
            <p:cNvSpPr/>
            <p:nvPr/>
          </p:nvSpPr>
          <p:spPr>
            <a:xfrm>
              <a:off x="91440" y="836023"/>
              <a:ext cx="2813153" cy="1933303"/>
            </a:xfrm>
            <a:prstGeom prst="cloudCallout">
              <a:avLst>
                <a:gd name="adj1" fmla="val 57262"/>
                <a:gd name="adj2" fmla="val 630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72582" y="1203402"/>
              <a:ext cx="20508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ảnh</a:t>
              </a:r>
              <a:r>
                <a: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này</a:t>
              </a:r>
              <a:r>
                <a: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truyền</a:t>
              </a:r>
              <a:r>
                <a: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</a:t>
              </a:r>
              <a:r>
                <a: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thông</a:t>
              </a:r>
              <a:r>
                <a: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điệp</a:t>
              </a:r>
              <a:r>
                <a: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1439" y="3605349"/>
            <a:ext cx="3383281" cy="2155371"/>
            <a:chOff x="91440" y="836023"/>
            <a:chExt cx="2813153" cy="1998595"/>
          </a:xfrm>
        </p:grpSpPr>
        <p:sp>
          <p:nvSpPr>
            <p:cNvPr id="8" name="Cloud Callout 7"/>
            <p:cNvSpPr/>
            <p:nvPr/>
          </p:nvSpPr>
          <p:spPr>
            <a:xfrm>
              <a:off x="91440" y="836023"/>
              <a:ext cx="2813153" cy="1933303"/>
            </a:xfrm>
            <a:prstGeom prst="cloudCallout">
              <a:avLst>
                <a:gd name="adj1" fmla="val 66528"/>
                <a:gd name="adj2" fmla="val -66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2582" y="1203402"/>
              <a:ext cx="205086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Nếu</a:t>
              </a:r>
              <a:r>
                <a: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0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sẽ</a:t>
              </a:r>
              <a:r>
                <a: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đưa</a:t>
              </a:r>
              <a:r>
                <a: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</a:t>
              </a:r>
              <a:r>
                <a: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những</a:t>
              </a:r>
              <a:r>
                <a: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phân</a:t>
              </a:r>
              <a:r>
                <a: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loại</a:t>
              </a:r>
              <a:r>
                <a: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rác</a:t>
              </a:r>
              <a:r>
                <a: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như</a:t>
              </a:r>
              <a:r>
                <a: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thế</a:t>
              </a:r>
              <a:r>
                <a: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15284" y="12428"/>
            <a:ext cx="6204857" cy="509451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15: KHÓA LƯỠNG PHÂN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27017"/>
            <a:ext cx="10071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SỬ DỤNG KHÓA LƯỠNG PHÂN TRONG PHÂN LOẠI SINH VẬT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017" y="1088682"/>
            <a:ext cx="6911380" cy="57693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507" y="1193185"/>
            <a:ext cx="4741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3507" y="2128685"/>
            <a:ext cx="47418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1, 2, 3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0445" y="3973341"/>
            <a:ext cx="4754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luôn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loài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mấy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3507" y="3973341"/>
            <a:ext cx="4754881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2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Dựa</a:t>
            </a:r>
            <a:r>
              <a:rPr lang="en-U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môi</a:t>
            </a:r>
            <a:r>
              <a:rPr lang="en-U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endParaRPr lang="en-US" sz="2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lang="en-US" sz="2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Dựa</a:t>
            </a:r>
            <a:r>
              <a:rPr lang="en-U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tai ( Kích thước tai)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  <a:r>
              <a:rPr lang="en-US" sz="2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Dựa</a:t>
            </a:r>
            <a:r>
              <a:rPr lang="en-U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khả</a:t>
            </a:r>
            <a:r>
              <a:rPr lang="en-U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sủa</a:t>
            </a:r>
          </a:p>
          <a:p>
            <a:pPr indent="0" algn="just">
              <a:buFontTx/>
              <a:buNone/>
            </a:pPr>
            <a:r>
              <a:rPr lang="en-U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 Âm thanh)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5907" y="3946485"/>
            <a:ext cx="4630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luôn</a:t>
            </a:r>
            <a:r>
              <a:rPr lang="en-U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24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22045E-16 L 0.00117 -0.26898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344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/>
      <p:bldP spid="7" grpId="1"/>
      <p:bldP spid="7" grpId="2"/>
      <p:bldP spid="7" grpId="3"/>
      <p:bldP spid="10" grpId="0"/>
      <p:bldP spid="10" grpId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05"/>
          <p:cNvPicPr/>
          <p:nvPr/>
        </p:nvPicPr>
        <p:blipFill>
          <a:blip r:embed="rId2"/>
          <a:stretch>
            <a:fillRect/>
          </a:stretch>
        </p:blipFill>
        <p:spPr>
          <a:xfrm>
            <a:off x="270510" y="1798955"/>
            <a:ext cx="2378075" cy="25577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5042"/>
            <a:ext cx="10071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SỬ DỤNG KHÓA LƯỠNG PHÂN TRONG PHÂN LOẠI SINH VẬT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243830" y="1948815"/>
          <a:ext cx="6936740" cy="4721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9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4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31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bước</a:t>
                      </a:r>
                      <a:endParaRPr lang="en-US" sz="20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cây</a:t>
                      </a:r>
                      <a:endParaRPr lang="en-US" sz="20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2305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1a</a:t>
                      </a:r>
                    </a:p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1b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xẻ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thùy</a:t>
                      </a:r>
                      <a:endParaRPr lang="en-US" sz="20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0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040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xẻ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thùy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xẻ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con</a:t>
                      </a:r>
                      <a:endParaRPr lang="en-US" sz="20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20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2a</a:t>
                      </a:r>
                    </a:p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2b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mép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nhẵn</a:t>
                      </a:r>
                      <a:endParaRPr lang="en-US" sz="20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mép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răng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cưa</a:t>
                      </a:r>
                      <a:endParaRPr lang="en-US" sz="20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000" b="1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10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3a</a:t>
                      </a:r>
                    </a:p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3b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xẻ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thùy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thùy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xẻ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sâu</a:t>
                      </a:r>
                      <a:endParaRPr lang="en-US" sz="20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000" b="1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50595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xẻ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thùy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con,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dọc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cuống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lá</a:t>
                      </a:r>
                      <a:endParaRPr lang="en-US" sz="20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000" b="1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7" name="Picture 106"/>
          <p:cNvPicPr/>
          <p:nvPr/>
        </p:nvPicPr>
        <p:blipFill>
          <a:blip r:embed="rId3"/>
          <a:stretch>
            <a:fillRect/>
          </a:stretch>
        </p:blipFill>
        <p:spPr>
          <a:xfrm>
            <a:off x="3032760" y="2117725"/>
            <a:ext cx="2005330" cy="17443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Picture 107"/>
          <p:cNvPicPr/>
          <p:nvPr/>
        </p:nvPicPr>
        <p:blipFill>
          <a:blip r:embed="rId4"/>
          <a:stretch>
            <a:fillRect/>
          </a:stretch>
        </p:blipFill>
        <p:spPr>
          <a:xfrm>
            <a:off x="258445" y="4531360"/>
            <a:ext cx="2390140" cy="17183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Picture 108"/>
          <p:cNvPicPr/>
          <p:nvPr/>
        </p:nvPicPr>
        <p:blipFill>
          <a:blip r:embed="rId5"/>
          <a:stretch>
            <a:fillRect/>
          </a:stretch>
        </p:blipFill>
        <p:spPr>
          <a:xfrm>
            <a:off x="3088005" y="4596765"/>
            <a:ext cx="1881505" cy="16529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274955" y="3862070"/>
            <a:ext cx="2237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Bèo Nhật bản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080385" y="3862070"/>
            <a:ext cx="1902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Cây Sắn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58445" y="6297930"/>
            <a:ext cx="2270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Cây ôrô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939415" y="6384290"/>
            <a:ext cx="19132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Cây hoa hồng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58445" y="671195"/>
            <a:ext cx="116624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     Hãy hoàn thiện khóa lưỡng phân( Bảng 15.2) để xác định tên mỗi loài cây, dựa vào đặc điểm lá cây trong hình 15.3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0495" y="97427"/>
            <a:ext cx="10071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SỬ DỤNG KHÓA LƯỠNG PHÂN TRONG PHÂN LOẠI SINH VẬT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33375" y="1193800"/>
          <a:ext cx="11847195" cy="5592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8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59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49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67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Các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bước</a:t>
                      </a:r>
                      <a:endParaRPr lang="en-US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Đặc</a:t>
                      </a:r>
                      <a:r>
                        <a:rPr lang="en-US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điểm</a:t>
                      </a:r>
                      <a:endParaRPr lang="en-US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Tên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cây</a:t>
                      </a:r>
                      <a:endParaRPr lang="en-US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6760"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1a</a:t>
                      </a:r>
                    </a:p>
                    <a:p>
                      <a:pPr algn="ctr"/>
                      <a:endParaRPr lang="en-US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en-US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Lá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không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xẻ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thành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nhiều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thùy</a:t>
                      </a:r>
                      <a:endParaRPr lang="en-US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Đi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tới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bước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2</a:t>
                      </a:r>
                      <a:endParaRPr lang="en-US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6135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Lá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xẻ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thành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nhiều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thùy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hoặc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lá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xẻ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thành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lá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con</a:t>
                      </a:r>
                      <a:endParaRPr lang="en-US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Đi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tới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bước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3</a:t>
                      </a:r>
                      <a:endParaRPr lang="en-US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7395"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2a</a:t>
                      </a:r>
                    </a:p>
                    <a:p>
                      <a:pPr algn="ctr"/>
                      <a:endParaRPr lang="en-US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en-US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Lá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có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mép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lá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nhẵn</a:t>
                      </a:r>
                      <a:endParaRPr lang="en-US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6125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Lá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có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mép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lá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răng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cưa</a:t>
                      </a:r>
                      <a:endParaRPr lang="en-US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6135"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3a</a:t>
                      </a:r>
                    </a:p>
                    <a:p>
                      <a:pPr algn="ctr"/>
                      <a:endParaRPr lang="en-US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en-US" sz="24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Lá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xẻ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thành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nhiều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thùy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các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thùy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xẻ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sâu</a:t>
                      </a:r>
                      <a:endParaRPr lang="en-US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93165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Lá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xẻ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thành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nhiều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thùy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là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những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lá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con,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xếp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dọc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hai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bên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cuống</a:t>
                      </a:r>
                      <a:r>
                        <a:rPr lang="en-US" sz="24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lá</a:t>
                      </a:r>
                      <a:endParaRPr lang="en-US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448451" y="3393813"/>
            <a:ext cx="270285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lục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endParaRPr lang="en-US" sz="24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48448" y="4187365"/>
            <a:ext cx="270285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rô</a:t>
            </a:r>
            <a:endParaRPr lang="en-US" sz="24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48449" y="4956949"/>
            <a:ext cx="270285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sắn</a:t>
            </a:r>
            <a:endParaRPr lang="en-US" sz="24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6" name="Picture 105"/>
          <p:cNvPicPr/>
          <p:nvPr/>
        </p:nvPicPr>
        <p:blipFill>
          <a:blip r:embed="rId2"/>
          <a:stretch>
            <a:fillRect/>
          </a:stretch>
        </p:blipFill>
        <p:spPr>
          <a:xfrm>
            <a:off x="11151235" y="3259455"/>
            <a:ext cx="940435" cy="6718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8600215" y="5926313"/>
            <a:ext cx="270285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hồng</a:t>
            </a:r>
            <a:endParaRPr lang="en-US" sz="24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8" name="Picture 107"/>
          <p:cNvPicPr/>
          <p:nvPr/>
        </p:nvPicPr>
        <p:blipFill>
          <a:blip r:embed="rId3"/>
          <a:stretch>
            <a:fillRect/>
          </a:stretch>
        </p:blipFill>
        <p:spPr>
          <a:xfrm>
            <a:off x="10472420" y="4173220"/>
            <a:ext cx="931545" cy="5416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Picture 106"/>
          <p:cNvPicPr/>
          <p:nvPr/>
        </p:nvPicPr>
        <p:blipFill>
          <a:blip r:embed="rId4"/>
          <a:stretch>
            <a:fillRect/>
          </a:stretch>
        </p:blipFill>
        <p:spPr>
          <a:xfrm>
            <a:off x="10577195" y="4874260"/>
            <a:ext cx="956945" cy="5340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Picture 108"/>
          <p:cNvPicPr/>
          <p:nvPr/>
        </p:nvPicPr>
        <p:blipFill>
          <a:blip r:embed="rId5"/>
          <a:stretch>
            <a:fillRect/>
          </a:stretch>
        </p:blipFill>
        <p:spPr>
          <a:xfrm>
            <a:off x="11182350" y="5753100"/>
            <a:ext cx="909320" cy="647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05"/>
          <p:cNvPicPr/>
          <p:nvPr/>
        </p:nvPicPr>
        <p:blipFill>
          <a:blip r:embed="rId2"/>
          <a:stretch>
            <a:fillRect/>
          </a:stretch>
        </p:blipFill>
        <p:spPr>
          <a:xfrm>
            <a:off x="1226185" y="4688840"/>
            <a:ext cx="1842135" cy="2063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22169" y="736870"/>
            <a:ext cx="6390772" cy="537707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bèo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sắn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rô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88671" y="1901643"/>
            <a:ext cx="3134078" cy="499427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 không xẻ thùy</a:t>
            </a:r>
            <a:endParaRPr kumimoji="0" lang="en-US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6875964" y="1895686"/>
            <a:ext cx="4097571" cy="499427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xẻ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thùy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860425" y="3051810"/>
            <a:ext cx="2157095" cy="829945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Mép lá nhẵn</a:t>
            </a:r>
            <a:endParaRPr kumimoji="0" lang="en-US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24"/>
          <p:cNvSpPr>
            <a:spLocks noChangeArrowheads="1"/>
          </p:cNvSpPr>
          <p:nvPr/>
        </p:nvSpPr>
        <p:spPr bwMode="auto">
          <a:xfrm>
            <a:off x="6660494" y="2928040"/>
            <a:ext cx="1677201" cy="882074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thùy xẻ sâu</a:t>
            </a:r>
            <a:endParaRPr kumimoji="0" lang="en-US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3556807" y="3010118"/>
            <a:ext cx="2564605" cy="782685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Mép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răng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cưa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ectangle 26"/>
          <p:cNvSpPr>
            <a:spLocks noChangeArrowheads="1"/>
          </p:cNvSpPr>
          <p:nvPr/>
        </p:nvSpPr>
        <p:spPr bwMode="auto">
          <a:xfrm>
            <a:off x="8604159" y="2911502"/>
            <a:ext cx="3358600" cy="882074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xếp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dọc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2139315" y="3874770"/>
            <a:ext cx="7620" cy="3937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0497185" y="3810000"/>
            <a:ext cx="8255" cy="53403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7731125" y="3831590"/>
            <a:ext cx="8890" cy="5054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068186" y="3831377"/>
            <a:ext cx="10318" cy="4586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32"/>
          <p:cNvSpPr>
            <a:spLocks noChangeArrowheads="1"/>
          </p:cNvSpPr>
          <p:nvPr/>
        </p:nvSpPr>
        <p:spPr bwMode="auto">
          <a:xfrm>
            <a:off x="667875" y="4316585"/>
            <a:ext cx="115241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bèo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lục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rô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sắn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hồng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3556000" y="1274445"/>
            <a:ext cx="5514340" cy="621030"/>
            <a:chOff x="3539635" y="1956364"/>
            <a:chExt cx="5514655" cy="97475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539635" y="2438400"/>
              <a:ext cx="5514655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9041066" y="2423248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539635" y="2449088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200704" y="1956364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/>
          <p:cNvSpPr txBox="1"/>
          <p:nvPr/>
        </p:nvSpPr>
        <p:spPr>
          <a:xfrm>
            <a:off x="37465" y="39642"/>
            <a:ext cx="10071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SỬ DỤNG KHÓA LƯỠNG PHÂN TRONG PHÂN LOẠI SINH VẬT</a:t>
            </a:r>
          </a:p>
        </p:txBody>
      </p:sp>
      <p:grpSp>
        <p:nvGrpSpPr>
          <p:cNvPr id="85" name="Group 84"/>
          <p:cNvGrpSpPr/>
          <p:nvPr/>
        </p:nvGrpSpPr>
        <p:grpSpPr>
          <a:xfrm>
            <a:off x="2146935" y="2503170"/>
            <a:ext cx="2921000" cy="520700"/>
            <a:chOff x="3539635" y="1956364"/>
            <a:chExt cx="5514655" cy="974758"/>
          </a:xfrm>
        </p:grpSpPr>
        <p:cxnSp>
          <p:nvCxnSpPr>
            <p:cNvPr id="86" name="Straight Connector 85"/>
            <p:cNvCxnSpPr/>
            <p:nvPr/>
          </p:nvCxnSpPr>
          <p:spPr>
            <a:xfrm>
              <a:off x="3539635" y="2438400"/>
              <a:ext cx="5514655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9041066" y="2423248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3539635" y="2449088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6200704" y="1956364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/>
          <p:cNvGrpSpPr/>
          <p:nvPr/>
        </p:nvGrpSpPr>
        <p:grpSpPr>
          <a:xfrm>
            <a:off x="7740015" y="2390775"/>
            <a:ext cx="2757170" cy="537845"/>
            <a:chOff x="3539635" y="1956364"/>
            <a:chExt cx="5514655" cy="974758"/>
          </a:xfrm>
        </p:grpSpPr>
        <p:cxnSp>
          <p:nvCxnSpPr>
            <p:cNvPr id="91" name="Straight Connector 90"/>
            <p:cNvCxnSpPr/>
            <p:nvPr/>
          </p:nvCxnSpPr>
          <p:spPr>
            <a:xfrm>
              <a:off x="3539635" y="2438400"/>
              <a:ext cx="5514655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9041066" y="2423248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3539635" y="2449088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6200704" y="1956364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8" name="Picture 107"/>
          <p:cNvPicPr/>
          <p:nvPr/>
        </p:nvPicPr>
        <p:blipFill>
          <a:blip r:embed="rId3"/>
          <a:stretch>
            <a:fillRect/>
          </a:stretch>
        </p:blipFill>
        <p:spPr>
          <a:xfrm>
            <a:off x="4279900" y="4993640"/>
            <a:ext cx="1842135" cy="1572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Picture 106"/>
          <p:cNvPicPr/>
          <p:nvPr/>
        </p:nvPicPr>
        <p:blipFill>
          <a:blip r:embed="rId4"/>
          <a:stretch>
            <a:fillRect/>
          </a:stretch>
        </p:blipFill>
        <p:spPr>
          <a:xfrm>
            <a:off x="6921500" y="4966970"/>
            <a:ext cx="2148840" cy="16027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Picture 108"/>
          <p:cNvPicPr/>
          <p:nvPr/>
        </p:nvPicPr>
        <p:blipFill>
          <a:blip r:embed="rId5"/>
          <a:stretch>
            <a:fillRect/>
          </a:stretch>
        </p:blipFill>
        <p:spPr>
          <a:xfrm>
            <a:off x="9869805" y="4993005"/>
            <a:ext cx="2126615" cy="16408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5</TotalTime>
  <Words>1582</Words>
  <Application>Microsoft Office PowerPoint</Application>
  <PresentationFormat>Widescreen</PresentationFormat>
  <Paragraphs>289</Paragraphs>
  <Slides>28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.VnTime</vt:lpstr>
      <vt:lpstr>Algerian</vt:lpstr>
      <vt:lpstr>Arial</vt:lpstr>
      <vt:lpstr>Calibri</vt:lpstr>
      <vt:lpstr>Rockwell</vt:lpstr>
      <vt:lpstr>Rockwell Condensed</vt:lpstr>
      <vt:lpstr>Tahoma</vt:lpstr>
      <vt:lpstr>Times New Roman</vt:lpstr>
      <vt:lpstr>Wingdings</vt:lpstr>
      <vt:lpstr>Wood Type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ThienIT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15:  KHÓA LƯỠNG PHÂN</dc:title>
  <dc:creator>Admin</dc:creator>
  <cp:lastModifiedBy>Administrator</cp:lastModifiedBy>
  <cp:revision>50</cp:revision>
  <dcterms:created xsi:type="dcterms:W3CDTF">2021-05-10T06:00:00Z</dcterms:created>
  <dcterms:modified xsi:type="dcterms:W3CDTF">2021-11-02T00:59:47Z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45257226423F4CF3BAEB9EA05F909ABE</vt:lpwstr>
  </property>
  <property fmtid="{D5CDD505-2E9C-101B-9397-08002B2CF9AE}" pid="3" name="KSOProductBuildVer">
    <vt:lpwstr>1033-11.2.0.10323</vt:lpwstr>
  </property>
</Properties>
</file>