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56" r:id="rId2"/>
    <p:sldId id="266" r:id="rId3"/>
    <p:sldId id="257" r:id="rId4"/>
    <p:sldId id="259" r:id="rId5"/>
    <p:sldId id="268" r:id="rId6"/>
    <p:sldId id="258" r:id="rId7"/>
    <p:sldId id="267" r:id="rId8"/>
    <p:sldId id="284" r:id="rId9"/>
    <p:sldId id="276" r:id="rId10"/>
    <p:sldId id="277" r:id="rId11"/>
    <p:sldId id="278" r:id="rId12"/>
    <p:sldId id="279" r:id="rId13"/>
    <p:sldId id="280" r:id="rId14"/>
    <p:sldId id="285" r:id="rId15"/>
    <p:sldId id="281" r:id="rId16"/>
    <p:sldId id="282" r:id="rId17"/>
    <p:sldId id="283" r:id="rId18"/>
    <p:sldId id="269" r:id="rId19"/>
    <p:sldId id="271" r:id="rId20"/>
    <p:sldId id="286" r:id="rId21"/>
    <p:sldId id="275" r:id="rId22"/>
    <p:sldId id="263" r:id="rId23"/>
    <p:sldId id="288" r:id="rId24"/>
    <p:sldId id="287" r:id="rId25"/>
    <p:sldId id="272" r:id="rId26"/>
    <p:sldId id="260" r:id="rId27"/>
    <p:sldId id="273" r:id="rId28"/>
    <p:sldId id="274" r:id="rId29"/>
    <p:sldId id="262" r:id="rId30"/>
    <p:sldId id="302" r:id="rId31"/>
    <p:sldId id="303" r:id="rId32"/>
    <p:sldId id="261" r:id="rId33"/>
    <p:sldId id="265" r:id="rId34"/>
  </p:sldIdLst>
  <p:sldSz cx="18288000" cy="10287000"/>
  <p:notesSz cx="6858000" cy="9144000"/>
  <p:embeddedFontLst>
    <p:embeddedFont>
      <p:font typeface="Arial" panose="020B0604020202020204" pitchFamily="34" charset="0"/>
      <p:regular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94587" autoAdjust="0"/>
  </p:normalViewPr>
  <p:slideViewPr>
    <p:cSldViewPr>
      <p:cViewPr>
        <p:scale>
          <a:sx n="48" d="100"/>
          <a:sy n="48" d="100"/>
        </p:scale>
        <p:origin x="576" y="5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F71421-32DA-4ED6-B11F-56D079AD670A}" type="datetimeFigureOut">
              <a:rPr lang="vi-VN" smtClean="0"/>
              <a:t>02/12/2023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0CF2F-47AA-4C03-A9B5-0375EF805B39}" type="slidenum">
              <a:rPr lang="vi-VN" smtClean="0"/>
              <a:t>‹#›</a:t>
            </a:fld>
            <a:endParaRPr lang="vi-VN"/>
          </a:p>
        </p:txBody>
      </p:sp>
    </p:spTree>
    <p:extLst>
      <p:ext uri="{BB962C8B-B14F-4D97-AF65-F5344CB8AC3E}">
        <p14:creationId xmlns:p14="http://schemas.microsoft.com/office/powerpoint/2010/main" val="3245156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270CF2F-47AA-4C03-A9B5-0375EF805B39}" type="slidenum">
              <a:rPr lang="vi-VN" smtClean="0"/>
              <a:t>1</a:t>
            </a:fld>
            <a:endParaRPr lang="vi-VN"/>
          </a:p>
        </p:txBody>
      </p:sp>
    </p:spTree>
    <p:extLst>
      <p:ext uri="{BB962C8B-B14F-4D97-AF65-F5344CB8AC3E}">
        <p14:creationId xmlns:p14="http://schemas.microsoft.com/office/powerpoint/2010/main" val="2847881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270CF2F-47AA-4C03-A9B5-0375EF805B39}" type="slidenum">
              <a:rPr lang="vi-VN" smtClean="0"/>
              <a:t>15</a:t>
            </a:fld>
            <a:endParaRPr lang="vi-VN"/>
          </a:p>
        </p:txBody>
      </p:sp>
    </p:spTree>
    <p:extLst>
      <p:ext uri="{BB962C8B-B14F-4D97-AF65-F5344CB8AC3E}">
        <p14:creationId xmlns:p14="http://schemas.microsoft.com/office/powerpoint/2010/main" val="385177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270CF2F-47AA-4C03-A9B5-0375EF805B39}" type="slidenum">
              <a:rPr lang="vi-VN" smtClean="0"/>
              <a:t>16</a:t>
            </a:fld>
            <a:endParaRPr lang="vi-VN"/>
          </a:p>
        </p:txBody>
      </p:sp>
    </p:spTree>
    <p:extLst>
      <p:ext uri="{BB962C8B-B14F-4D97-AF65-F5344CB8AC3E}">
        <p14:creationId xmlns:p14="http://schemas.microsoft.com/office/powerpoint/2010/main" val="2966522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F270CF2F-47AA-4C03-A9B5-0375EF805B39}" type="slidenum">
              <a:rPr lang="vi-VN" smtClean="0"/>
              <a:t>17</a:t>
            </a:fld>
            <a:endParaRPr lang="vi-VN"/>
          </a:p>
        </p:txBody>
      </p:sp>
    </p:spTree>
    <p:extLst>
      <p:ext uri="{BB962C8B-B14F-4D97-AF65-F5344CB8AC3E}">
        <p14:creationId xmlns:p14="http://schemas.microsoft.com/office/powerpoint/2010/main" val="173182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split orient="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71.png"/><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68.png"/></Relationships>
</file>

<file path=ppt/slides/_rels/slide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1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6.svg"/><Relationship Id="rId7" Type="http://schemas.openxmlformats.org/officeDocument/2006/relationships/image" Target="../media/image17.png"/><Relationship Id="rId12" Type="http://schemas.openxmlformats.org/officeDocument/2006/relationships/image" Target="../media/image1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9.png"/><Relationship Id="rId5" Type="http://schemas.openxmlformats.org/officeDocument/2006/relationships/image" Target="../media/image55.png"/><Relationship Id="rId10" Type="http://schemas.openxmlformats.org/officeDocument/2006/relationships/image" Target="../media/image97.svg"/><Relationship Id="rId4" Type="http://schemas.openxmlformats.org/officeDocument/2006/relationships/image" Target="../media/image95.jpeg"/><Relationship Id="rId9" Type="http://schemas.openxmlformats.org/officeDocument/2006/relationships/image" Target="../media/image9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1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8.sv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08.sv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7.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6.png"/><Relationship Id="rId5" Type="http://schemas.openxmlformats.org/officeDocument/2006/relationships/image" Target="../media/image101.png"/><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png"/></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10.jpeg"/><Relationship Id="rId7" Type="http://schemas.openxmlformats.org/officeDocument/2006/relationships/image" Target="../media/image22.pn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25.svg"/><Relationship Id="rId4" Type="http://schemas.openxmlformats.org/officeDocument/2006/relationships/image" Target="../media/image111.jpe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svg"/><Relationship Id="rId3" Type="http://schemas.openxmlformats.org/officeDocument/2006/relationships/image" Target="../media/image115.svg"/><Relationship Id="rId7" Type="http://schemas.openxmlformats.org/officeDocument/2006/relationships/image" Target="../media/image25.svg"/><Relationship Id="rId12" Type="http://schemas.openxmlformats.org/officeDocument/2006/relationships/image" Target="../media/image13.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1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0.svg"/><Relationship Id="rId5" Type="http://schemas.openxmlformats.org/officeDocument/2006/relationships/image" Target="../media/image56.svg"/><Relationship Id="rId10" Type="http://schemas.openxmlformats.org/officeDocument/2006/relationships/image" Target="../media/image9.png"/><Relationship Id="rId4" Type="http://schemas.openxmlformats.org/officeDocument/2006/relationships/image" Target="../media/image55.png"/><Relationship Id="rId9" Type="http://schemas.openxmlformats.org/officeDocument/2006/relationships/image" Target="../media/image97.sv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5.svg"/><Relationship Id="rId3" Type="http://schemas.openxmlformats.org/officeDocument/2006/relationships/image" Target="../media/image121.svg"/><Relationship Id="rId7" Type="http://schemas.openxmlformats.org/officeDocument/2006/relationships/image" Target="../media/image123.svg"/><Relationship Id="rId12" Type="http://schemas.openxmlformats.org/officeDocument/2006/relationships/image" Target="../media/image124.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21.svg"/><Relationship Id="rId5" Type="http://schemas.openxmlformats.org/officeDocument/2006/relationships/image" Target="../media/image35.svg"/><Relationship Id="rId10" Type="http://schemas.openxmlformats.org/officeDocument/2006/relationships/image" Target="../media/image20.png"/><Relationship Id="rId4" Type="http://schemas.openxmlformats.org/officeDocument/2006/relationships/image" Target="../media/image34.png"/><Relationship Id="rId9" Type="http://schemas.openxmlformats.org/officeDocument/2006/relationships/image" Target="../media/image8.sv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27.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12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0.svg"/><Relationship Id="rId5" Type="http://schemas.openxmlformats.org/officeDocument/2006/relationships/image" Target="../media/image56.svg"/><Relationship Id="rId10" Type="http://schemas.openxmlformats.org/officeDocument/2006/relationships/image" Target="../media/image9.png"/><Relationship Id="rId4" Type="http://schemas.openxmlformats.org/officeDocument/2006/relationships/image" Target="../media/image55.png"/><Relationship Id="rId9" Type="http://schemas.openxmlformats.org/officeDocument/2006/relationships/image" Target="../media/image97.sv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9.pn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12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8.svg"/><Relationship Id="rId5" Type="http://schemas.openxmlformats.org/officeDocument/2006/relationships/image" Target="../media/image56.svg"/><Relationship Id="rId10"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10.sv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97.svg"/><Relationship Id="rId3" Type="http://schemas.openxmlformats.org/officeDocument/2006/relationships/image" Target="../media/image131.svg"/><Relationship Id="rId7" Type="http://schemas.openxmlformats.org/officeDocument/2006/relationships/image" Target="../media/image10.svg"/><Relationship Id="rId12" Type="http://schemas.openxmlformats.org/officeDocument/2006/relationships/image" Target="../media/image96.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5.svg"/><Relationship Id="rId5" Type="http://schemas.openxmlformats.org/officeDocument/2006/relationships/image" Target="../media/image133.svg"/><Relationship Id="rId15" Type="http://schemas.openxmlformats.org/officeDocument/2006/relationships/image" Target="../media/image137.svg"/><Relationship Id="rId10" Type="http://schemas.openxmlformats.org/officeDocument/2006/relationships/image" Target="../media/image134.png"/><Relationship Id="rId4" Type="http://schemas.openxmlformats.org/officeDocument/2006/relationships/image" Target="../media/image132.png"/><Relationship Id="rId9" Type="http://schemas.openxmlformats.org/officeDocument/2006/relationships/image" Target="../media/image25.svg"/><Relationship Id="rId14" Type="http://schemas.openxmlformats.org/officeDocument/2006/relationships/image" Target="../media/image136.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4.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3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3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1.svg"/><Relationship Id="rId3" Type="http://schemas.openxmlformats.org/officeDocument/2006/relationships/image" Target="../media/image16.svg"/><Relationship Id="rId7" Type="http://schemas.openxmlformats.org/officeDocument/2006/relationships/image" Target="../media/image10.svg"/><Relationship Id="rId12" Type="http://schemas.openxmlformats.org/officeDocument/2006/relationships/image" Target="../media/image40.png"/><Relationship Id="rId17" Type="http://schemas.openxmlformats.org/officeDocument/2006/relationships/image" Target="../media/image146.svg"/><Relationship Id="rId2" Type="http://schemas.openxmlformats.org/officeDocument/2006/relationships/image" Target="../media/image15.png"/><Relationship Id="rId16"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3.svg"/><Relationship Id="rId5" Type="http://schemas.openxmlformats.org/officeDocument/2006/relationships/image" Target="../media/image144.svg"/><Relationship Id="rId15" Type="http://schemas.openxmlformats.org/officeDocument/2006/relationships/image" Target="../media/image6.svg"/><Relationship Id="rId10" Type="http://schemas.openxmlformats.org/officeDocument/2006/relationships/image" Target="../media/image42.png"/><Relationship Id="rId4" Type="http://schemas.openxmlformats.org/officeDocument/2006/relationships/image" Target="../media/image143.png"/><Relationship Id="rId9" Type="http://schemas.openxmlformats.org/officeDocument/2006/relationships/image" Target="../media/image27.svg"/><Relationship Id="rId1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7.svg"/><Relationship Id="rId3" Type="http://schemas.openxmlformats.org/officeDocument/2006/relationships/image" Target="../media/image144.svg"/><Relationship Id="rId7" Type="http://schemas.openxmlformats.org/officeDocument/2006/relationships/image" Target="../media/image150.svg"/><Relationship Id="rId12" Type="http://schemas.openxmlformats.org/officeDocument/2006/relationships/image" Target="../media/image26.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52.svg"/><Relationship Id="rId5" Type="http://schemas.openxmlformats.org/officeDocument/2006/relationships/image" Target="../media/image148.svg"/><Relationship Id="rId15" Type="http://schemas.openxmlformats.org/officeDocument/2006/relationships/image" Target="../media/image43.svg"/><Relationship Id="rId10" Type="http://schemas.openxmlformats.org/officeDocument/2006/relationships/image" Target="../media/image51.png"/><Relationship Id="rId4" Type="http://schemas.openxmlformats.org/officeDocument/2006/relationships/image" Target="../media/image147.png"/><Relationship Id="rId9" Type="http://schemas.openxmlformats.org/officeDocument/2006/relationships/image" Target="../media/image10.svg"/><Relationship Id="rId1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18" Type="http://schemas.openxmlformats.org/officeDocument/2006/relationships/image" Target="../media/image26.png"/><Relationship Id="rId3" Type="http://schemas.openxmlformats.org/officeDocument/2006/relationships/image" Target="../media/image31.svg"/><Relationship Id="rId21" Type="http://schemas.openxmlformats.org/officeDocument/2006/relationships/image" Target="../media/image45.sv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3.svg"/><Relationship Id="rId2" Type="http://schemas.openxmlformats.org/officeDocument/2006/relationships/image" Target="../media/image30.png"/><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21.svg"/><Relationship Id="rId23" Type="http://schemas.openxmlformats.org/officeDocument/2006/relationships/image" Target="../media/image47.svg"/><Relationship Id="rId10" Type="http://schemas.openxmlformats.org/officeDocument/2006/relationships/image" Target="../media/image38.png"/><Relationship Id="rId19" Type="http://schemas.openxmlformats.org/officeDocument/2006/relationships/image" Target="../media/image27.sv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20.png"/><Relationship Id="rId22"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9.png"/><Relationship Id="rId7" Type="http://schemas.openxmlformats.org/officeDocument/2006/relationships/image" Target="../media/image15.png"/><Relationship Id="rId12" Type="http://schemas.openxmlformats.org/officeDocument/2006/relationships/image" Target="../media/image54.sv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3.png"/><Relationship Id="rId5" Type="http://schemas.openxmlformats.org/officeDocument/2006/relationships/image" Target="../media/image3.png"/><Relationship Id="rId10" Type="http://schemas.openxmlformats.org/officeDocument/2006/relationships/image" Target="../media/image52.svg"/><Relationship Id="rId4" Type="http://schemas.openxmlformats.org/officeDocument/2006/relationships/image" Target="../media/image50.svg"/><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5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8.svg"/><Relationship Id="rId5" Type="http://schemas.openxmlformats.org/officeDocument/2006/relationships/image" Target="../media/image56.svg"/><Relationship Id="rId10"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0.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5639570">
            <a:off x="-4927424" y="2671337"/>
            <a:ext cx="12595565" cy="5917987"/>
          </a:xfrm>
          <a:custGeom>
            <a:avLst/>
            <a:gdLst/>
            <a:ahLst/>
            <a:cxnLst/>
            <a:rect l="l" t="t" r="r" b="b"/>
            <a:pathLst>
              <a:path w="12595565" h="5917987">
                <a:moveTo>
                  <a:pt x="0" y="0"/>
                </a:moveTo>
                <a:lnTo>
                  <a:pt x="12595564" y="0"/>
                </a:lnTo>
                <a:lnTo>
                  <a:pt x="12595564" y="5917987"/>
                </a:lnTo>
                <a:lnTo>
                  <a:pt x="0" y="5917987"/>
                </a:lnTo>
                <a:lnTo>
                  <a:pt x="0" y="0"/>
                </a:lnTo>
                <a:close/>
              </a:path>
            </a:pathLst>
          </a:custGeom>
          <a:blipFill>
            <a:blip r:embed="rId3">
              <a:extLst>
                <a:ext uri="{96DAC541-7B7A-43D3-8B79-37D633B846F1}">
                  <asvg:svgBlip xmlns:asvg="http://schemas.microsoft.com/office/drawing/2016/SVG/main" r:embed="rId4"/>
                </a:ext>
              </a:extLst>
            </a:blip>
            <a:stretch>
              <a:fillRect r="-26764" b="-53049"/>
            </a:stretch>
          </a:blipFill>
        </p:spPr>
        <p:txBody>
          <a:bodyPr/>
          <a:lstStyle/>
          <a:p>
            <a:endParaRPr lang="vi-VN">
              <a:latin typeface="Arial" panose="020B0604020202020204" pitchFamily="34" charset="0"/>
              <a:cs typeface="Arial" panose="020B0604020202020204" pitchFamily="34" charset="0"/>
            </a:endParaRPr>
          </a:p>
        </p:txBody>
      </p:sp>
      <p:sp>
        <p:nvSpPr>
          <p:cNvPr id="3" name="Freeform 3"/>
          <p:cNvSpPr/>
          <p:nvPr/>
        </p:nvSpPr>
        <p:spPr>
          <a:xfrm rot="-5400000">
            <a:off x="12503632" y="1303331"/>
            <a:ext cx="7228987" cy="4339748"/>
          </a:xfrm>
          <a:custGeom>
            <a:avLst/>
            <a:gdLst/>
            <a:ahLst/>
            <a:cxnLst/>
            <a:rect l="l" t="t" r="r" b="b"/>
            <a:pathLst>
              <a:path w="7228987" h="4339748">
                <a:moveTo>
                  <a:pt x="0" y="0"/>
                </a:moveTo>
                <a:lnTo>
                  <a:pt x="7228987" y="0"/>
                </a:lnTo>
                <a:lnTo>
                  <a:pt x="7228987" y="4339748"/>
                </a:lnTo>
                <a:lnTo>
                  <a:pt x="0" y="4339748"/>
                </a:lnTo>
                <a:lnTo>
                  <a:pt x="0" y="0"/>
                </a:lnTo>
                <a:close/>
              </a:path>
            </a:pathLst>
          </a:custGeom>
          <a:blipFill>
            <a:blip r:embed="rId5">
              <a:extLst>
                <a:ext uri="{96DAC541-7B7A-43D3-8B79-37D633B846F1}">
                  <asvg:svgBlip xmlns:asvg="http://schemas.microsoft.com/office/drawing/2016/SVG/main" r:embed="rId6"/>
                </a:ext>
              </a:extLst>
            </a:blip>
            <a:stretch>
              <a:fillRect l="-6932" r="-138796" b="-132199"/>
            </a:stretch>
          </a:blipFill>
        </p:spPr>
        <p:txBody>
          <a:bodyPr/>
          <a:lstStyle/>
          <a:p>
            <a:endParaRPr lang="vi-VN">
              <a:latin typeface="Arial" panose="020B0604020202020204" pitchFamily="34" charset="0"/>
              <a:cs typeface="Arial" panose="020B0604020202020204" pitchFamily="34" charset="0"/>
            </a:endParaRPr>
          </a:p>
        </p:txBody>
      </p:sp>
      <p:sp>
        <p:nvSpPr>
          <p:cNvPr id="5" name="Freeform 5"/>
          <p:cNvSpPr/>
          <p:nvPr/>
        </p:nvSpPr>
        <p:spPr>
          <a:xfrm rot="1717947" flipH="1">
            <a:off x="15406711" y="599143"/>
            <a:ext cx="2061147" cy="1772587"/>
          </a:xfrm>
          <a:custGeom>
            <a:avLst/>
            <a:gdLst/>
            <a:ahLst/>
            <a:cxnLst/>
            <a:rect l="l" t="t" r="r" b="b"/>
            <a:pathLst>
              <a:path w="2061147" h="1772587">
                <a:moveTo>
                  <a:pt x="2061147" y="0"/>
                </a:moveTo>
                <a:lnTo>
                  <a:pt x="0" y="0"/>
                </a:lnTo>
                <a:lnTo>
                  <a:pt x="0" y="1772586"/>
                </a:lnTo>
                <a:lnTo>
                  <a:pt x="2061147" y="1772586"/>
                </a:lnTo>
                <a:lnTo>
                  <a:pt x="206114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7" name="Freeform 7"/>
          <p:cNvSpPr/>
          <p:nvPr/>
        </p:nvSpPr>
        <p:spPr>
          <a:xfrm>
            <a:off x="745326" y="7236415"/>
            <a:ext cx="3531762" cy="2472234"/>
          </a:xfrm>
          <a:custGeom>
            <a:avLst/>
            <a:gdLst/>
            <a:ahLst/>
            <a:cxnLst/>
            <a:rect l="l" t="t" r="r" b="b"/>
            <a:pathLst>
              <a:path w="3531762" h="2472234">
                <a:moveTo>
                  <a:pt x="0" y="0"/>
                </a:moveTo>
                <a:lnTo>
                  <a:pt x="3531762" y="0"/>
                </a:lnTo>
                <a:lnTo>
                  <a:pt x="3531762" y="2472234"/>
                </a:lnTo>
                <a:lnTo>
                  <a:pt x="0" y="247223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8" name="Freeform 8"/>
          <p:cNvSpPr/>
          <p:nvPr/>
        </p:nvSpPr>
        <p:spPr>
          <a:xfrm rot="-10321561">
            <a:off x="15046834" y="7674835"/>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0" name="Freeform 10"/>
          <p:cNvSpPr/>
          <p:nvPr/>
        </p:nvSpPr>
        <p:spPr>
          <a:xfrm>
            <a:off x="14445215" y="4969133"/>
            <a:ext cx="3164131" cy="5317867"/>
          </a:xfrm>
          <a:custGeom>
            <a:avLst/>
            <a:gdLst/>
            <a:ahLst/>
            <a:cxnLst/>
            <a:rect l="l" t="t" r="r" b="b"/>
            <a:pathLst>
              <a:path w="3164131" h="5317867">
                <a:moveTo>
                  <a:pt x="0" y="0"/>
                </a:moveTo>
                <a:lnTo>
                  <a:pt x="3164131" y="0"/>
                </a:lnTo>
                <a:lnTo>
                  <a:pt x="3164131" y="5317867"/>
                </a:lnTo>
                <a:lnTo>
                  <a:pt x="0" y="53178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1" name="TextBox 11"/>
          <p:cNvSpPr txBox="1"/>
          <p:nvPr/>
        </p:nvSpPr>
        <p:spPr>
          <a:xfrm>
            <a:off x="3276297" y="2487580"/>
            <a:ext cx="11735405" cy="5311839"/>
          </a:xfrm>
          <a:prstGeom prst="rect">
            <a:avLst/>
          </a:prstGeom>
        </p:spPr>
        <p:txBody>
          <a:bodyPr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VUI MỪNG CHÀO ĐÓN CÁC EM ĐẾN VỚI </a:t>
            </a:r>
          </a:p>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BÀI HỌC MỚI!</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
        <p:nvSpPr>
          <p:cNvPr id="12" name="Freeform 16">
            <a:extLst>
              <a:ext uri="{FF2B5EF4-FFF2-40B4-BE49-F238E27FC236}">
                <a16:creationId xmlns:a16="http://schemas.microsoft.com/office/drawing/2014/main" id="{8B4E2B49-D5F9-B5B5-6FAF-993746871102}"/>
              </a:ext>
            </a:extLst>
          </p:cNvPr>
          <p:cNvSpPr/>
          <p:nvPr/>
        </p:nvSpPr>
        <p:spPr>
          <a:xfrm>
            <a:off x="708785" y="322392"/>
            <a:ext cx="2604054" cy="2434795"/>
          </a:xfrm>
          <a:custGeom>
            <a:avLst/>
            <a:gdLst/>
            <a:ahLst/>
            <a:cxnLst/>
            <a:rect l="l" t="t" r="r" b="b"/>
            <a:pathLst>
              <a:path w="746606" h="698077">
                <a:moveTo>
                  <a:pt x="0" y="0"/>
                </a:moveTo>
                <a:lnTo>
                  <a:pt x="746606" y="0"/>
                </a:lnTo>
                <a:lnTo>
                  <a:pt x="746606" y="698077"/>
                </a:lnTo>
                <a:lnTo>
                  <a:pt x="0" y="69807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47139F-2995-8491-3A92-85133997101F}"/>
              </a:ext>
            </a:extLst>
          </p:cNvPr>
          <p:cNvSpPr/>
          <p:nvPr/>
        </p:nvSpPr>
        <p:spPr>
          <a:xfrm>
            <a:off x="-7257" y="447436"/>
            <a:ext cx="18288000" cy="1419464"/>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000" b="1" dirty="0">
                <a:solidFill>
                  <a:schemeClr val="bg1"/>
                </a:solidFill>
                <a:latin typeface="Arial" panose="020B0604020202020204" pitchFamily="34" charset="0"/>
                <a:cs typeface="Arial" panose="020B0604020202020204" pitchFamily="34" charset="0"/>
              </a:rPr>
              <a:t>Nhận xét các hình ảnh</a:t>
            </a:r>
          </a:p>
        </p:txBody>
      </p:sp>
      <p:sp>
        <p:nvSpPr>
          <p:cNvPr id="10" name="TextBox 9">
            <a:extLst>
              <a:ext uri="{FF2B5EF4-FFF2-40B4-BE49-F238E27FC236}">
                <a16:creationId xmlns:a16="http://schemas.microsoft.com/office/drawing/2014/main" id="{7E4305A5-614D-005F-1E68-671EB19CFF67}"/>
              </a:ext>
            </a:extLst>
          </p:cNvPr>
          <p:cNvSpPr txBox="1"/>
          <p:nvPr/>
        </p:nvSpPr>
        <p:spPr>
          <a:xfrm>
            <a:off x="990600" y="6358684"/>
            <a:ext cx="16306800" cy="2766911"/>
          </a:xfrm>
          <a:prstGeom prst="rect">
            <a:avLst/>
          </a:prstGeom>
          <a:noFill/>
        </p:spPr>
        <p:txBody>
          <a:bodyPr wrap="square">
            <a:spAutoFit/>
          </a:bodyPr>
          <a:lstStyle/>
          <a:p>
            <a:pPr lvl="0" algn="ctr">
              <a:lnSpc>
                <a:spcPct val="150000"/>
              </a:lnSpc>
            </a:pPr>
            <a:r>
              <a:rPr lang="vi-VN" sz="4000" b="1" i="1" dirty="0">
                <a:effectLst/>
                <a:latin typeface="Arial" panose="020B0604020202020204" pitchFamily="34" charset="0"/>
                <a:cs typeface="Arial" panose="020B0604020202020204" pitchFamily="34" charset="0"/>
              </a:rPr>
              <a:t>Bài 10: Nhạc cụ dân tộc</a:t>
            </a:r>
          </a:p>
          <a:p>
            <a:pPr marL="571500" indent="-571500" algn="just">
              <a:lnSpc>
                <a:spcPct val="150000"/>
              </a:lnSpc>
              <a:buFont typeface="Arial" panose="020B0604020202020204" pitchFamily="34" charset="0"/>
              <a:buChar char="•"/>
            </a:pPr>
            <a:r>
              <a:rPr lang="vi-VN" sz="4000" b="1" dirty="0">
                <a:effectLst/>
                <a:latin typeface="Arial" panose="020B0604020202020204" pitchFamily="34" charset="0"/>
                <a:cs typeface="Arial" panose="020B0604020202020204" pitchFamily="34" charset="0"/>
              </a:rPr>
              <a:t>Kiến thức: </a:t>
            </a:r>
            <a:r>
              <a:rPr lang="vi-VN" sz="4000" dirty="0">
                <a:solidFill>
                  <a:srgbClr val="000000"/>
                </a:solidFill>
                <a:effectLst/>
                <a:latin typeface="Arial" panose="020B0604020202020204" pitchFamily="34" charset="0"/>
                <a:cs typeface="Arial" panose="020B0604020202020204" pitchFamily="34" charset="0"/>
              </a:rPr>
              <a:t>Biết được một số nhạc cụ dân tộc quen thuộc, liên hệ khối cơ bản và vận dụng vào thực hành sáng tạo.</a:t>
            </a:r>
            <a:endParaRPr lang="vi-VN" sz="4000" dirty="0">
              <a:effectLst/>
              <a:latin typeface="Arial" panose="020B0604020202020204" pitchFamily="34" charset="0"/>
              <a:cs typeface="Arial" panose="020B0604020202020204" pitchFamily="34" charset="0"/>
            </a:endParaRPr>
          </a:p>
        </p:txBody>
      </p:sp>
      <p:sp>
        <p:nvSpPr>
          <p:cNvPr id="8" name="Freeform 6">
            <a:extLst>
              <a:ext uri="{FF2B5EF4-FFF2-40B4-BE49-F238E27FC236}">
                <a16:creationId xmlns:a16="http://schemas.microsoft.com/office/drawing/2014/main" id="{069CA1E9-FDC6-2E10-7904-B8F5A140B928}"/>
              </a:ext>
            </a:extLst>
          </p:cNvPr>
          <p:cNvSpPr/>
          <p:nvPr/>
        </p:nvSpPr>
        <p:spPr>
          <a:xfrm>
            <a:off x="5277034" y="3317406"/>
            <a:ext cx="2051196" cy="1918725"/>
          </a:xfrm>
          <a:prstGeom prst="flowChartConnector">
            <a:avLst/>
          </a:prstGeom>
          <a:blipFill>
            <a:blip r:embed="rId2"/>
            <a:stretch>
              <a:fillRect t="-6287" b="-12916"/>
            </a:stretch>
          </a:blipFill>
        </p:spPr>
        <p:txBody>
          <a:bodyPr/>
          <a:lstStyle/>
          <a:p>
            <a:pPr>
              <a:lnSpc>
                <a:spcPct val="150000"/>
              </a:lnSpc>
            </a:pPr>
            <a:endParaRPr lang="vi-VN" sz="3400" dirty="0">
              <a:latin typeface="Arial" panose="020B0604020202020204" pitchFamily="34" charset="0"/>
              <a:cs typeface="Arial" panose="020B0604020202020204" pitchFamily="34" charset="0"/>
            </a:endParaRPr>
          </a:p>
        </p:txBody>
      </p:sp>
      <p:sp>
        <p:nvSpPr>
          <p:cNvPr id="9" name="Freeform 3">
            <a:extLst>
              <a:ext uri="{FF2B5EF4-FFF2-40B4-BE49-F238E27FC236}">
                <a16:creationId xmlns:a16="http://schemas.microsoft.com/office/drawing/2014/main" id="{85B95A86-7987-0765-39DA-7B3317647D77}"/>
              </a:ext>
            </a:extLst>
          </p:cNvPr>
          <p:cNvSpPr/>
          <p:nvPr/>
        </p:nvSpPr>
        <p:spPr>
          <a:xfrm rot="16200000">
            <a:off x="11425823" y="2560459"/>
            <a:ext cx="1788714" cy="3601996"/>
          </a:xfrm>
          <a:custGeom>
            <a:avLst/>
            <a:gdLst/>
            <a:ahLst/>
            <a:cxnLst/>
            <a:rect l="l" t="t" r="r" b="b"/>
            <a:pathLst>
              <a:path w="3310181" h="6574221">
                <a:moveTo>
                  <a:pt x="0" y="0"/>
                </a:moveTo>
                <a:lnTo>
                  <a:pt x="3310181" y="0"/>
                </a:lnTo>
                <a:lnTo>
                  <a:pt x="3310181" y="6574221"/>
                </a:lnTo>
                <a:lnTo>
                  <a:pt x="0" y="6574221"/>
                </a:lnTo>
                <a:lnTo>
                  <a:pt x="0" y="0"/>
                </a:lnTo>
                <a:close/>
              </a:path>
            </a:pathLst>
          </a:custGeom>
          <a:blipFill>
            <a:blip r:embed="rId3"/>
            <a:stretch>
              <a:fillRect l="-57362" r="-44142" b="-10897"/>
            </a:stretch>
          </a:blipFill>
        </p:spPr>
        <p:txBody>
          <a:bodyPr/>
          <a:lstStyle/>
          <a:p>
            <a:pPr>
              <a:lnSpc>
                <a:spcPct val="150000"/>
              </a:lnSpc>
            </a:pPr>
            <a:endParaRPr lang="vi-VN" sz="3400" dirty="0">
              <a:latin typeface="Arial" panose="020B0604020202020204" pitchFamily="34" charset="0"/>
              <a:cs typeface="Arial" panose="020B0604020202020204" pitchFamily="34" charset="0"/>
            </a:endParaRPr>
          </a:p>
        </p:txBody>
      </p:sp>
      <p:sp>
        <p:nvSpPr>
          <p:cNvPr id="11" name="Freeform 3">
            <a:extLst>
              <a:ext uri="{FF2B5EF4-FFF2-40B4-BE49-F238E27FC236}">
                <a16:creationId xmlns:a16="http://schemas.microsoft.com/office/drawing/2014/main" id="{39E37107-4DA3-E565-5FDC-7C3D4193B40E}"/>
              </a:ext>
            </a:extLst>
          </p:cNvPr>
          <p:cNvSpPr/>
          <p:nvPr/>
        </p:nvSpPr>
        <p:spPr>
          <a:xfrm>
            <a:off x="7462141" y="3431356"/>
            <a:ext cx="1292116" cy="1818032"/>
          </a:xfrm>
          <a:custGeom>
            <a:avLst/>
            <a:gdLst/>
            <a:ahLst/>
            <a:cxnLst/>
            <a:rect l="l" t="t" r="r" b="b"/>
            <a:pathLst>
              <a:path w="3690398" h="7410048">
                <a:moveTo>
                  <a:pt x="0" y="0"/>
                </a:moveTo>
                <a:lnTo>
                  <a:pt x="3690398" y="0"/>
                </a:lnTo>
                <a:lnTo>
                  <a:pt x="3690398" y="7410048"/>
                </a:lnTo>
                <a:lnTo>
                  <a:pt x="0" y="7410048"/>
                </a:lnTo>
                <a:lnTo>
                  <a:pt x="0" y="0"/>
                </a:lnTo>
                <a:close/>
              </a:path>
            </a:pathLst>
          </a:custGeom>
          <a:blipFill>
            <a:blip r:embed="rId4"/>
            <a:stretch>
              <a:fillRect l="-119300" t="-47097" r="-120058" b="-226922"/>
            </a:stretch>
          </a:blipFill>
        </p:spPr>
        <p:txBody>
          <a:bodyPr/>
          <a:lstStyle/>
          <a:p>
            <a:endParaRPr lang="vi-VN" dirty="0">
              <a:latin typeface="Arial" panose="020B0604020202020204" pitchFamily="34" charset="0"/>
              <a:cs typeface="Arial" panose="020B0604020202020204" pitchFamily="34" charset="0"/>
            </a:endParaRPr>
          </a:p>
        </p:txBody>
      </p:sp>
      <p:sp>
        <p:nvSpPr>
          <p:cNvPr id="12" name="Freeform 3">
            <a:extLst>
              <a:ext uri="{FF2B5EF4-FFF2-40B4-BE49-F238E27FC236}">
                <a16:creationId xmlns:a16="http://schemas.microsoft.com/office/drawing/2014/main" id="{80C18AF9-2158-9BB0-ECE3-1D0ADB74FEB5}"/>
              </a:ext>
            </a:extLst>
          </p:cNvPr>
          <p:cNvSpPr/>
          <p:nvPr/>
        </p:nvSpPr>
        <p:spPr>
          <a:xfrm>
            <a:off x="8991600" y="3459479"/>
            <a:ext cx="1259759" cy="1732546"/>
          </a:xfrm>
          <a:custGeom>
            <a:avLst/>
            <a:gdLst/>
            <a:ahLst/>
            <a:cxnLst/>
            <a:rect l="l" t="t" r="r" b="b"/>
            <a:pathLst>
              <a:path w="3690398" h="7410048">
                <a:moveTo>
                  <a:pt x="0" y="0"/>
                </a:moveTo>
                <a:lnTo>
                  <a:pt x="3690398" y="0"/>
                </a:lnTo>
                <a:lnTo>
                  <a:pt x="3690398" y="7410048"/>
                </a:lnTo>
                <a:lnTo>
                  <a:pt x="0" y="7410048"/>
                </a:lnTo>
                <a:lnTo>
                  <a:pt x="0" y="0"/>
                </a:lnTo>
                <a:close/>
              </a:path>
            </a:pathLst>
          </a:custGeom>
          <a:blipFill>
            <a:blip r:embed="rId4"/>
            <a:stretch>
              <a:fillRect l="-95625" t="-179728" r="-91415" b="-43927"/>
            </a:stretch>
          </a:blipFill>
        </p:spPr>
        <p:txBody>
          <a:bodyPr/>
          <a:lstStyle/>
          <a:p>
            <a:endParaRPr lang="vi-VN" dirty="0">
              <a:latin typeface="Arial" panose="020B0604020202020204" pitchFamily="34" charset="0"/>
              <a:cs typeface="Arial" panose="020B0604020202020204" pitchFamily="34" charset="0"/>
            </a:endParaRPr>
          </a:p>
        </p:txBody>
      </p:sp>
      <p:sp>
        <p:nvSpPr>
          <p:cNvPr id="13" name="Freeform 5">
            <a:extLst>
              <a:ext uri="{FF2B5EF4-FFF2-40B4-BE49-F238E27FC236}">
                <a16:creationId xmlns:a16="http://schemas.microsoft.com/office/drawing/2014/main" id="{7AEE687F-5CFF-2520-8089-C8857BAA340B}"/>
              </a:ext>
            </a:extLst>
          </p:cNvPr>
          <p:cNvSpPr/>
          <p:nvPr/>
        </p:nvSpPr>
        <p:spPr>
          <a:xfrm>
            <a:off x="14419481" y="3464531"/>
            <a:ext cx="3406046" cy="1788717"/>
          </a:xfrm>
          <a:custGeom>
            <a:avLst/>
            <a:gdLst/>
            <a:ahLst/>
            <a:cxnLst/>
            <a:rect l="l" t="t" r="r" b="b"/>
            <a:pathLst>
              <a:path w="4035935" h="2611904">
                <a:moveTo>
                  <a:pt x="0" y="0"/>
                </a:moveTo>
                <a:lnTo>
                  <a:pt x="4035936" y="0"/>
                </a:lnTo>
                <a:lnTo>
                  <a:pt x="4035936" y="2611904"/>
                </a:lnTo>
                <a:lnTo>
                  <a:pt x="0" y="2611904"/>
                </a:lnTo>
                <a:lnTo>
                  <a:pt x="0" y="0"/>
                </a:lnTo>
                <a:close/>
              </a:path>
            </a:pathLst>
          </a:custGeom>
          <a:blipFill>
            <a:blip r:embed="rId5"/>
            <a:stretch>
              <a:fillRect l="-4327" t="380" r="-9782" b="-28946"/>
            </a:stretch>
          </a:blipFill>
        </p:spPr>
        <p:txBody>
          <a:bodyPr/>
          <a:lstStyle/>
          <a:p>
            <a:pPr>
              <a:lnSpc>
                <a:spcPct val="150000"/>
              </a:lnSpc>
            </a:pPr>
            <a:endParaRPr lang="vi-VN" sz="3400" dirty="0">
              <a:latin typeface="Arial" panose="020B0604020202020204" pitchFamily="34" charset="0"/>
              <a:cs typeface="Arial" panose="020B0604020202020204" pitchFamily="34" charset="0"/>
            </a:endParaRPr>
          </a:p>
        </p:txBody>
      </p:sp>
      <p:sp>
        <p:nvSpPr>
          <p:cNvPr id="14" name="Freeform 2">
            <a:extLst>
              <a:ext uri="{FF2B5EF4-FFF2-40B4-BE49-F238E27FC236}">
                <a16:creationId xmlns:a16="http://schemas.microsoft.com/office/drawing/2014/main" id="{282F327D-F679-973A-04DD-E6AAA6F5233C}"/>
              </a:ext>
            </a:extLst>
          </p:cNvPr>
          <p:cNvSpPr/>
          <p:nvPr/>
        </p:nvSpPr>
        <p:spPr>
          <a:xfrm>
            <a:off x="674451" y="3253348"/>
            <a:ext cx="2209441" cy="1918725"/>
          </a:xfrm>
          <a:custGeom>
            <a:avLst/>
            <a:gdLst/>
            <a:ahLst/>
            <a:cxnLst/>
            <a:rect l="l" t="t" r="r" b="b"/>
            <a:pathLst>
              <a:path w="3596330" h="7410048">
                <a:moveTo>
                  <a:pt x="0" y="0"/>
                </a:moveTo>
                <a:lnTo>
                  <a:pt x="3596330" y="0"/>
                </a:lnTo>
                <a:lnTo>
                  <a:pt x="3596330" y="7410048"/>
                </a:lnTo>
                <a:lnTo>
                  <a:pt x="0" y="7410048"/>
                </a:lnTo>
                <a:lnTo>
                  <a:pt x="0" y="0"/>
                </a:lnTo>
                <a:close/>
              </a:path>
            </a:pathLst>
          </a:custGeom>
          <a:blipFill>
            <a:blip r:embed="rId6"/>
            <a:stretch>
              <a:fillRect l="-32917" t="-31045" r="-32357" b="-163635"/>
            </a:stretch>
          </a:blipFill>
        </p:spPr>
        <p:txBody>
          <a:bodyPr/>
          <a:lstStyle/>
          <a:p>
            <a:endParaRPr lang="vi-VN" dirty="0">
              <a:latin typeface="Arial" panose="020B0604020202020204" pitchFamily="34" charset="0"/>
              <a:cs typeface="Arial" panose="020B0604020202020204" pitchFamily="34" charset="0"/>
            </a:endParaRPr>
          </a:p>
        </p:txBody>
      </p:sp>
      <p:sp>
        <p:nvSpPr>
          <p:cNvPr id="15" name="Freeform 2">
            <a:extLst>
              <a:ext uri="{FF2B5EF4-FFF2-40B4-BE49-F238E27FC236}">
                <a16:creationId xmlns:a16="http://schemas.microsoft.com/office/drawing/2014/main" id="{DAE6ACCA-2C08-E1DF-510E-725DEC9CF29D}"/>
              </a:ext>
            </a:extLst>
          </p:cNvPr>
          <p:cNvSpPr/>
          <p:nvPr/>
        </p:nvSpPr>
        <p:spPr>
          <a:xfrm>
            <a:off x="3291514" y="3268420"/>
            <a:ext cx="1894896" cy="1923605"/>
          </a:xfrm>
          <a:custGeom>
            <a:avLst/>
            <a:gdLst/>
            <a:ahLst/>
            <a:cxnLst/>
            <a:rect l="l" t="t" r="r" b="b"/>
            <a:pathLst>
              <a:path w="2475405" h="5100442">
                <a:moveTo>
                  <a:pt x="0" y="0"/>
                </a:moveTo>
                <a:lnTo>
                  <a:pt x="2475405" y="0"/>
                </a:lnTo>
                <a:lnTo>
                  <a:pt x="2475405" y="5100442"/>
                </a:lnTo>
                <a:lnTo>
                  <a:pt x="0" y="5100442"/>
                </a:lnTo>
                <a:lnTo>
                  <a:pt x="0" y="0"/>
                </a:lnTo>
                <a:close/>
              </a:path>
            </a:pathLst>
          </a:custGeom>
          <a:blipFill>
            <a:blip r:embed="rId6"/>
            <a:stretch>
              <a:fillRect l="-36376" t="-153878" r="-43802" b="-29076"/>
            </a:stretch>
          </a:blipFill>
        </p:spPr>
        <p:txBody>
          <a:bodyPr/>
          <a:lstStyle/>
          <a:p>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61998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P spid="9"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47139F-2995-8491-3A92-85133997101F}"/>
              </a:ext>
            </a:extLst>
          </p:cNvPr>
          <p:cNvSpPr/>
          <p:nvPr/>
        </p:nvSpPr>
        <p:spPr>
          <a:xfrm>
            <a:off x="-7257" y="447436"/>
            <a:ext cx="18288000" cy="1419464"/>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000" b="1" dirty="0">
                <a:solidFill>
                  <a:schemeClr val="bg1"/>
                </a:solidFill>
                <a:latin typeface="Arial" panose="020B0604020202020204" pitchFamily="34" charset="0"/>
                <a:cs typeface="Arial" panose="020B0604020202020204" pitchFamily="34" charset="0"/>
              </a:rPr>
              <a:t>Nhận xét các hình ảnh</a:t>
            </a:r>
          </a:p>
        </p:txBody>
      </p:sp>
      <p:sp>
        <p:nvSpPr>
          <p:cNvPr id="10" name="TextBox 9">
            <a:extLst>
              <a:ext uri="{FF2B5EF4-FFF2-40B4-BE49-F238E27FC236}">
                <a16:creationId xmlns:a16="http://schemas.microsoft.com/office/drawing/2014/main" id="{7E4305A5-614D-005F-1E68-671EB19CFF67}"/>
              </a:ext>
            </a:extLst>
          </p:cNvPr>
          <p:cNvSpPr txBox="1"/>
          <p:nvPr/>
        </p:nvSpPr>
        <p:spPr>
          <a:xfrm>
            <a:off x="990600" y="6358684"/>
            <a:ext cx="16306800" cy="2766911"/>
          </a:xfrm>
          <a:prstGeom prst="rect">
            <a:avLst/>
          </a:prstGeom>
          <a:noFill/>
        </p:spPr>
        <p:txBody>
          <a:bodyPr wrap="square">
            <a:spAutoFit/>
          </a:bodyPr>
          <a:lstStyle/>
          <a:p>
            <a:pPr lvl="0" algn="ctr">
              <a:lnSpc>
                <a:spcPct val="150000"/>
              </a:lnSpc>
            </a:pPr>
            <a:r>
              <a:rPr lang="vi-VN" sz="4000" b="1" i="1" dirty="0">
                <a:effectLst/>
                <a:latin typeface="Arial" panose="020B0604020202020204" pitchFamily="34" charset="0"/>
                <a:cs typeface="Arial" panose="020B0604020202020204" pitchFamily="34" charset="0"/>
              </a:rPr>
              <a:t>Bài 11: Bánh ngon truyền thống</a:t>
            </a:r>
          </a:p>
          <a:p>
            <a:pPr marL="571500" indent="-571500" algn="just">
              <a:lnSpc>
                <a:spcPct val="150000"/>
              </a:lnSpc>
              <a:buFont typeface="Arial" panose="020B0604020202020204" pitchFamily="34" charset="0"/>
              <a:buChar char="•"/>
            </a:pPr>
            <a:r>
              <a:rPr lang="vi-VN" sz="4000" b="1" dirty="0">
                <a:effectLst/>
                <a:latin typeface="Arial" panose="020B0604020202020204" pitchFamily="34" charset="0"/>
                <a:cs typeface="Arial" panose="020B0604020202020204" pitchFamily="34" charset="0"/>
              </a:rPr>
              <a:t>Kiến thức: </a:t>
            </a:r>
            <a:r>
              <a:rPr lang="vi-VN" sz="4000" dirty="0">
                <a:solidFill>
                  <a:srgbClr val="000000"/>
                </a:solidFill>
                <a:effectLst/>
                <a:latin typeface="Arial" panose="020B0604020202020204" pitchFamily="34" charset="0"/>
                <a:cs typeface="Arial" panose="020B0604020202020204" pitchFamily="34" charset="0"/>
              </a:rPr>
              <a:t>Biết được một số loại bánh truyền thống dân tộc có dạng hình, khối cơ bản khác nhau và vận dụng vào thực hành, sáng tạo. </a:t>
            </a:r>
            <a:endParaRPr lang="vi-VN" sz="4000" dirty="0">
              <a:effectLst/>
              <a:latin typeface="Arial" panose="020B0604020202020204" pitchFamily="34" charset="0"/>
              <a:cs typeface="Arial" panose="020B0604020202020204" pitchFamily="34" charset="0"/>
            </a:endParaRPr>
          </a:p>
        </p:txBody>
      </p:sp>
      <p:sp>
        <p:nvSpPr>
          <p:cNvPr id="2" name="Freeform 9">
            <a:extLst>
              <a:ext uri="{FF2B5EF4-FFF2-40B4-BE49-F238E27FC236}">
                <a16:creationId xmlns:a16="http://schemas.microsoft.com/office/drawing/2014/main" id="{702C7294-4D9C-D835-FA48-A97823C0387F}"/>
              </a:ext>
            </a:extLst>
          </p:cNvPr>
          <p:cNvSpPr/>
          <p:nvPr/>
        </p:nvSpPr>
        <p:spPr>
          <a:xfrm>
            <a:off x="8781011" y="2597570"/>
            <a:ext cx="3339228" cy="3231018"/>
          </a:xfrm>
          <a:custGeom>
            <a:avLst/>
            <a:gdLst/>
            <a:ahLst/>
            <a:cxnLst/>
            <a:rect l="l" t="t" r="r" b="b"/>
            <a:pathLst>
              <a:path w="3894688" h="3569079">
                <a:moveTo>
                  <a:pt x="0" y="0"/>
                </a:moveTo>
                <a:lnTo>
                  <a:pt x="3894688" y="0"/>
                </a:lnTo>
                <a:lnTo>
                  <a:pt x="3894688" y="3569079"/>
                </a:lnTo>
                <a:lnTo>
                  <a:pt x="0" y="3569079"/>
                </a:lnTo>
                <a:lnTo>
                  <a:pt x="0" y="0"/>
                </a:lnTo>
                <a:close/>
              </a:path>
            </a:pathLst>
          </a:custGeom>
          <a:blipFill>
            <a:blip r:embed="rId2"/>
            <a:stretch>
              <a:fillRect l="-10726" t="-6926" r="-13884" b="-19480"/>
            </a:stretch>
          </a:blipFill>
        </p:spPr>
        <p:txBody>
          <a:bodyPr/>
          <a:lstStyle/>
          <a:p>
            <a:endParaRPr lang="vi-VN">
              <a:latin typeface="Arial" panose="020B0604020202020204" pitchFamily="34" charset="0"/>
              <a:cs typeface="Arial" panose="020B0604020202020204" pitchFamily="34" charset="0"/>
            </a:endParaRPr>
          </a:p>
        </p:txBody>
      </p:sp>
      <p:sp>
        <p:nvSpPr>
          <p:cNvPr id="4" name="Freeform 8">
            <a:extLst>
              <a:ext uri="{FF2B5EF4-FFF2-40B4-BE49-F238E27FC236}">
                <a16:creationId xmlns:a16="http://schemas.microsoft.com/office/drawing/2014/main" id="{0456A2FA-86B0-41B6-9606-2DADBF88EDBD}"/>
              </a:ext>
            </a:extLst>
          </p:cNvPr>
          <p:cNvSpPr/>
          <p:nvPr/>
        </p:nvSpPr>
        <p:spPr>
          <a:xfrm>
            <a:off x="2648989" y="2621281"/>
            <a:ext cx="2313516" cy="3427424"/>
          </a:xfrm>
          <a:custGeom>
            <a:avLst/>
            <a:gdLst/>
            <a:ahLst/>
            <a:cxnLst/>
            <a:rect l="l" t="t" r="r" b="b"/>
            <a:pathLst>
              <a:path w="2212103" h="3277182">
                <a:moveTo>
                  <a:pt x="0" y="0"/>
                </a:moveTo>
                <a:lnTo>
                  <a:pt x="2212103" y="0"/>
                </a:lnTo>
                <a:lnTo>
                  <a:pt x="2212103" y="3277182"/>
                </a:lnTo>
                <a:lnTo>
                  <a:pt x="0" y="3277182"/>
                </a:lnTo>
                <a:lnTo>
                  <a:pt x="0" y="0"/>
                </a:lnTo>
                <a:close/>
              </a:path>
            </a:pathLst>
          </a:custGeom>
          <a:blipFill>
            <a:blip r:embed="rId3"/>
            <a:stretch>
              <a:fillRect l="-49596" t="-9373" r="-54887" b="-21872"/>
            </a:stretch>
          </a:blipFill>
        </p:spPr>
        <p:txBody>
          <a:bodyPr/>
          <a:lstStyle/>
          <a:p>
            <a:endParaRPr lang="vi-VN" dirty="0">
              <a:latin typeface="Arial" panose="020B0604020202020204" pitchFamily="34" charset="0"/>
              <a:cs typeface="Arial" panose="020B0604020202020204" pitchFamily="34" charset="0"/>
            </a:endParaRPr>
          </a:p>
        </p:txBody>
      </p:sp>
      <p:sp>
        <p:nvSpPr>
          <p:cNvPr id="5" name="Freeform 6">
            <a:extLst>
              <a:ext uri="{FF2B5EF4-FFF2-40B4-BE49-F238E27FC236}">
                <a16:creationId xmlns:a16="http://schemas.microsoft.com/office/drawing/2014/main" id="{06548181-9F8D-7CE5-7B55-B376A1053F3C}"/>
              </a:ext>
            </a:extLst>
          </p:cNvPr>
          <p:cNvSpPr/>
          <p:nvPr/>
        </p:nvSpPr>
        <p:spPr>
          <a:xfrm>
            <a:off x="5410199" y="2621280"/>
            <a:ext cx="3025367" cy="3203331"/>
          </a:xfrm>
          <a:custGeom>
            <a:avLst/>
            <a:gdLst/>
            <a:ahLst/>
            <a:cxnLst/>
            <a:rect l="l" t="t" r="r" b="b"/>
            <a:pathLst>
              <a:path w="3525887" h="3277182">
                <a:moveTo>
                  <a:pt x="0" y="0"/>
                </a:moveTo>
                <a:lnTo>
                  <a:pt x="3525888" y="0"/>
                </a:lnTo>
                <a:lnTo>
                  <a:pt x="3525888" y="3277182"/>
                </a:lnTo>
                <a:lnTo>
                  <a:pt x="0" y="3277182"/>
                </a:lnTo>
                <a:lnTo>
                  <a:pt x="0" y="0"/>
                </a:lnTo>
                <a:close/>
              </a:path>
            </a:pathLst>
          </a:custGeom>
          <a:blipFill>
            <a:blip r:embed="rId4"/>
            <a:stretch>
              <a:fillRect l="-60456" t="-53082" r="-64277" b="-67287"/>
            </a:stretch>
          </a:blipFill>
        </p:spPr>
        <p:txBody>
          <a:bodyPr/>
          <a:lstStyle/>
          <a:p>
            <a:endParaRPr lang="vi-VN">
              <a:latin typeface="Arial" panose="020B0604020202020204" pitchFamily="34" charset="0"/>
              <a:cs typeface="Arial" panose="020B0604020202020204" pitchFamily="34" charset="0"/>
            </a:endParaRPr>
          </a:p>
        </p:txBody>
      </p:sp>
      <p:sp>
        <p:nvSpPr>
          <p:cNvPr id="6" name="Freeform 7">
            <a:extLst>
              <a:ext uri="{FF2B5EF4-FFF2-40B4-BE49-F238E27FC236}">
                <a16:creationId xmlns:a16="http://schemas.microsoft.com/office/drawing/2014/main" id="{8C3A35F2-3189-F50C-911B-2799C0241F7A}"/>
              </a:ext>
            </a:extLst>
          </p:cNvPr>
          <p:cNvSpPr/>
          <p:nvPr/>
        </p:nvSpPr>
        <p:spPr>
          <a:xfrm>
            <a:off x="12420600" y="2628900"/>
            <a:ext cx="4038600" cy="3231018"/>
          </a:xfrm>
          <a:custGeom>
            <a:avLst/>
            <a:gdLst/>
            <a:ahLst/>
            <a:cxnLst/>
            <a:rect l="l" t="t" r="r" b="b"/>
            <a:pathLst>
              <a:path w="4096304" h="3277182">
                <a:moveTo>
                  <a:pt x="0" y="0"/>
                </a:moveTo>
                <a:lnTo>
                  <a:pt x="4096304" y="0"/>
                </a:lnTo>
                <a:lnTo>
                  <a:pt x="4096304" y="3277182"/>
                </a:lnTo>
                <a:lnTo>
                  <a:pt x="0" y="3277182"/>
                </a:lnTo>
                <a:lnTo>
                  <a:pt x="0" y="0"/>
                </a:lnTo>
                <a:close/>
              </a:path>
            </a:pathLst>
          </a:custGeom>
          <a:blipFill>
            <a:blip r:embed="rId5"/>
            <a:stretch>
              <a:fillRect l="-13501" t="-21989" r="-17960" b="-28637"/>
            </a:stretch>
          </a:blipFill>
        </p:spPr>
        <p:txBody>
          <a:bodyPr/>
          <a:lstStyle/>
          <a:p>
            <a:endParaRPr lang="vi-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37117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47139F-2995-8491-3A92-85133997101F}"/>
              </a:ext>
            </a:extLst>
          </p:cNvPr>
          <p:cNvSpPr/>
          <p:nvPr/>
        </p:nvSpPr>
        <p:spPr>
          <a:xfrm>
            <a:off x="-7257" y="447436"/>
            <a:ext cx="18288000" cy="1419464"/>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000" b="1" dirty="0">
                <a:solidFill>
                  <a:schemeClr val="bg1"/>
                </a:solidFill>
                <a:latin typeface="Arial" panose="020B0604020202020204" pitchFamily="34" charset="0"/>
                <a:cs typeface="Arial" panose="020B0604020202020204" pitchFamily="34" charset="0"/>
              </a:rPr>
              <a:t>Nhận xét các hình ảnh</a:t>
            </a:r>
          </a:p>
        </p:txBody>
      </p:sp>
      <p:sp>
        <p:nvSpPr>
          <p:cNvPr id="10" name="TextBox 9">
            <a:extLst>
              <a:ext uri="{FF2B5EF4-FFF2-40B4-BE49-F238E27FC236}">
                <a16:creationId xmlns:a16="http://schemas.microsoft.com/office/drawing/2014/main" id="{7E4305A5-614D-005F-1E68-671EB19CFF67}"/>
              </a:ext>
            </a:extLst>
          </p:cNvPr>
          <p:cNvSpPr txBox="1"/>
          <p:nvPr/>
        </p:nvSpPr>
        <p:spPr>
          <a:xfrm>
            <a:off x="983343" y="6591300"/>
            <a:ext cx="16306800" cy="2766911"/>
          </a:xfrm>
          <a:prstGeom prst="rect">
            <a:avLst/>
          </a:prstGeom>
          <a:noFill/>
        </p:spPr>
        <p:txBody>
          <a:bodyPr wrap="square">
            <a:spAutoFit/>
          </a:bodyPr>
          <a:lstStyle/>
          <a:p>
            <a:pPr lvl="0" algn="ctr">
              <a:lnSpc>
                <a:spcPct val="150000"/>
              </a:lnSpc>
            </a:pPr>
            <a:r>
              <a:rPr lang="vi-VN" sz="4000" b="1" i="1" dirty="0">
                <a:effectLst/>
                <a:latin typeface="Arial" panose="020B0604020202020204" pitchFamily="34" charset="0"/>
                <a:cs typeface="Arial" panose="020B0604020202020204" pitchFamily="34" charset="0"/>
              </a:rPr>
              <a:t>Bài 12: Trên cánh đồng quê em</a:t>
            </a:r>
          </a:p>
          <a:p>
            <a:pPr marL="571500" indent="-571500" algn="just">
              <a:lnSpc>
                <a:spcPct val="150000"/>
              </a:lnSpc>
              <a:buFont typeface="Arial" panose="020B0604020202020204" pitchFamily="34" charset="0"/>
              <a:buChar char="•"/>
            </a:pPr>
            <a:r>
              <a:rPr lang="vi-VN" sz="4000" b="1" dirty="0">
                <a:effectLst/>
                <a:latin typeface="Arial" panose="020B0604020202020204" pitchFamily="34" charset="0"/>
                <a:cs typeface="Arial" panose="020B0604020202020204" pitchFamily="34" charset="0"/>
              </a:rPr>
              <a:t>Kiến thức: </a:t>
            </a:r>
            <a:r>
              <a:rPr lang="vi-VN" sz="4000" dirty="0">
                <a:solidFill>
                  <a:srgbClr val="000000"/>
                </a:solidFill>
                <a:effectLst/>
                <a:latin typeface="Arial" panose="020B0604020202020204" pitchFamily="34" charset="0"/>
                <a:cs typeface="Arial" panose="020B0604020202020204" pitchFamily="34" charset="0"/>
              </a:rPr>
              <a:t>Nhận biết sự hài hòa về hình, màu vào vận dụng vào thực hành, sáng tạo. </a:t>
            </a:r>
            <a:endParaRPr lang="vi-VN" sz="4000" dirty="0">
              <a:effectLst/>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0C39BDF-E592-6F74-C1C2-D73AF3652D79}"/>
              </a:ext>
            </a:extLst>
          </p:cNvPr>
          <p:cNvPicPr>
            <a:picLocks noChangeAspect="1"/>
          </p:cNvPicPr>
          <p:nvPr/>
        </p:nvPicPr>
        <p:blipFill rotWithShape="1">
          <a:blip r:embed="rId2">
            <a:extLst>
              <a:ext uri="{28A0092B-C50C-407E-A947-70E740481C1C}">
                <a14:useLocalDpi xmlns:a14="http://schemas.microsoft.com/office/drawing/2010/main" val="0"/>
              </a:ext>
            </a:extLst>
          </a:blip>
          <a:srcRect l="3297" t="3044" r="2488" b="13250"/>
          <a:stretch/>
        </p:blipFill>
        <p:spPr>
          <a:xfrm>
            <a:off x="2057400" y="2324100"/>
            <a:ext cx="5946835" cy="3810000"/>
          </a:xfrm>
          <a:prstGeom prst="roundRect">
            <a:avLst>
              <a:gd name="adj" fmla="val 4200"/>
            </a:avLst>
          </a:prstGeom>
        </p:spPr>
      </p:pic>
      <p:pic>
        <p:nvPicPr>
          <p:cNvPr id="8" name="Picture 7">
            <a:extLst>
              <a:ext uri="{FF2B5EF4-FFF2-40B4-BE49-F238E27FC236}">
                <a16:creationId xmlns:a16="http://schemas.microsoft.com/office/drawing/2014/main" id="{8321D2A7-DE00-6E8D-EF20-0691D62791D9}"/>
              </a:ext>
            </a:extLst>
          </p:cNvPr>
          <p:cNvPicPr>
            <a:picLocks noChangeAspect="1"/>
          </p:cNvPicPr>
          <p:nvPr/>
        </p:nvPicPr>
        <p:blipFill rotWithShape="1">
          <a:blip r:embed="rId3">
            <a:extLst>
              <a:ext uri="{28A0092B-C50C-407E-A947-70E740481C1C}">
                <a14:useLocalDpi xmlns:a14="http://schemas.microsoft.com/office/drawing/2010/main" val="0"/>
              </a:ext>
            </a:extLst>
          </a:blip>
          <a:srcRect l="49397" t="57404" r="9777" b="11780"/>
          <a:stretch/>
        </p:blipFill>
        <p:spPr>
          <a:xfrm>
            <a:off x="9982200" y="2324100"/>
            <a:ext cx="5243598" cy="381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269346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47139F-2995-8491-3A92-85133997101F}"/>
              </a:ext>
            </a:extLst>
          </p:cNvPr>
          <p:cNvSpPr/>
          <p:nvPr/>
        </p:nvSpPr>
        <p:spPr>
          <a:xfrm>
            <a:off x="-7257" y="447436"/>
            <a:ext cx="18288000" cy="1419464"/>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000" b="1" dirty="0">
                <a:solidFill>
                  <a:schemeClr val="bg1"/>
                </a:solidFill>
                <a:latin typeface="Arial" panose="020B0604020202020204" pitchFamily="34" charset="0"/>
                <a:cs typeface="Arial" panose="020B0604020202020204" pitchFamily="34" charset="0"/>
              </a:rPr>
              <a:t>Nhận xét các hình ảnh</a:t>
            </a:r>
          </a:p>
        </p:txBody>
      </p:sp>
      <p:sp>
        <p:nvSpPr>
          <p:cNvPr id="10" name="TextBox 9">
            <a:extLst>
              <a:ext uri="{FF2B5EF4-FFF2-40B4-BE49-F238E27FC236}">
                <a16:creationId xmlns:a16="http://schemas.microsoft.com/office/drawing/2014/main" id="{7E4305A5-614D-005F-1E68-671EB19CFF67}"/>
              </a:ext>
            </a:extLst>
          </p:cNvPr>
          <p:cNvSpPr txBox="1"/>
          <p:nvPr/>
        </p:nvSpPr>
        <p:spPr>
          <a:xfrm>
            <a:off x="983343" y="6591300"/>
            <a:ext cx="16306800" cy="2766911"/>
          </a:xfrm>
          <a:prstGeom prst="rect">
            <a:avLst/>
          </a:prstGeom>
          <a:noFill/>
        </p:spPr>
        <p:txBody>
          <a:bodyPr wrap="square">
            <a:spAutoFit/>
          </a:bodyPr>
          <a:lstStyle/>
          <a:p>
            <a:pPr lvl="0" algn="ctr">
              <a:lnSpc>
                <a:spcPct val="150000"/>
              </a:lnSpc>
            </a:pPr>
            <a:r>
              <a:rPr lang="vi-VN" sz="4000" b="1" i="1" dirty="0">
                <a:effectLst/>
                <a:latin typeface="Arial" panose="020B0604020202020204" pitchFamily="34" charset="0"/>
                <a:cs typeface="Arial" panose="020B0604020202020204" pitchFamily="34" charset="0"/>
              </a:rPr>
              <a:t>Bài 14: Nông sản quê em</a:t>
            </a:r>
          </a:p>
          <a:p>
            <a:pPr marL="571500" indent="-571500" algn="just">
              <a:lnSpc>
                <a:spcPct val="150000"/>
              </a:lnSpc>
              <a:buFont typeface="Arial" panose="020B0604020202020204" pitchFamily="34" charset="0"/>
              <a:buChar char="•"/>
            </a:pPr>
            <a:r>
              <a:rPr lang="vi-VN" sz="4000" b="1" dirty="0">
                <a:effectLst/>
                <a:latin typeface="Arial" panose="020B0604020202020204" pitchFamily="34" charset="0"/>
                <a:cs typeface="Arial" panose="020B0604020202020204" pitchFamily="34" charset="0"/>
              </a:rPr>
              <a:t>Kiến thức: </a:t>
            </a:r>
            <a:r>
              <a:rPr lang="vi-VN" sz="4000" dirty="0">
                <a:solidFill>
                  <a:srgbClr val="000000"/>
                </a:solidFill>
                <a:effectLst/>
                <a:latin typeface="Arial" panose="020B0604020202020204" pitchFamily="34" charset="0"/>
                <a:cs typeface="Arial" panose="020B0604020202020204" pitchFamily="34" charset="0"/>
              </a:rPr>
              <a:t>Biết một số nông sản quen thuộc của Việt Nam và vận dụng hình khối, màu sắc, vật liệu để tạo sản phẩm theo ý thích.</a:t>
            </a:r>
            <a:endParaRPr lang="vi-VN" sz="4000" dirty="0">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98BED93-23DF-ED97-96A8-836A128FCA4A}"/>
              </a:ext>
            </a:extLst>
          </p:cNvPr>
          <p:cNvPicPr>
            <a:picLocks noChangeAspect="1"/>
          </p:cNvPicPr>
          <p:nvPr/>
        </p:nvPicPr>
        <p:blipFill rotWithShape="1">
          <a:blip r:embed="rId2"/>
          <a:srcRect l="17195" t="2460" r="14328" b="10742"/>
          <a:stretch/>
        </p:blipFill>
        <p:spPr>
          <a:xfrm>
            <a:off x="502033" y="2158255"/>
            <a:ext cx="4861270" cy="4141690"/>
          </a:xfrm>
          <a:prstGeom prst="roundRect">
            <a:avLst>
              <a:gd name="adj" fmla="val 18955"/>
            </a:avLst>
          </a:prstGeom>
        </p:spPr>
      </p:pic>
      <p:pic>
        <p:nvPicPr>
          <p:cNvPr id="4" name="Picture 3">
            <a:extLst>
              <a:ext uri="{FF2B5EF4-FFF2-40B4-BE49-F238E27FC236}">
                <a16:creationId xmlns:a16="http://schemas.microsoft.com/office/drawing/2014/main" id="{AF6327D4-01D1-33B3-2632-EDEB48B9403D}"/>
              </a:ext>
            </a:extLst>
          </p:cNvPr>
          <p:cNvPicPr>
            <a:picLocks noChangeAspect="1"/>
          </p:cNvPicPr>
          <p:nvPr/>
        </p:nvPicPr>
        <p:blipFill rotWithShape="1">
          <a:blip r:embed="rId3"/>
          <a:srcRect l="17111" t="3988" r="14282" b="10005"/>
          <a:stretch/>
        </p:blipFill>
        <p:spPr>
          <a:xfrm>
            <a:off x="6601871" y="2135394"/>
            <a:ext cx="4724852" cy="4141691"/>
          </a:xfrm>
          <a:prstGeom prst="roundRect">
            <a:avLst/>
          </a:prstGeom>
        </p:spPr>
      </p:pic>
      <p:pic>
        <p:nvPicPr>
          <p:cNvPr id="5" name="Picture 4">
            <a:extLst>
              <a:ext uri="{FF2B5EF4-FFF2-40B4-BE49-F238E27FC236}">
                <a16:creationId xmlns:a16="http://schemas.microsoft.com/office/drawing/2014/main" id="{15E1C082-E86E-E165-E8AD-A06D2862C705}"/>
              </a:ext>
            </a:extLst>
          </p:cNvPr>
          <p:cNvPicPr>
            <a:picLocks noChangeAspect="1"/>
          </p:cNvPicPr>
          <p:nvPr/>
        </p:nvPicPr>
        <p:blipFill rotWithShape="1">
          <a:blip r:embed="rId4"/>
          <a:srcRect l="17164" t="3256" r="13509" b="10376"/>
          <a:stretch/>
        </p:blipFill>
        <p:spPr>
          <a:xfrm>
            <a:off x="12565291" y="2181115"/>
            <a:ext cx="4724852" cy="4141690"/>
          </a:xfrm>
          <a:prstGeom prst="roundRect">
            <a:avLst>
              <a:gd name="adj" fmla="val 19351"/>
            </a:avLst>
          </a:prstGeom>
        </p:spPr>
      </p:pic>
    </p:spTree>
    <p:extLst>
      <p:ext uri="{BB962C8B-B14F-4D97-AF65-F5344CB8AC3E}">
        <p14:creationId xmlns:p14="http://schemas.microsoft.com/office/powerpoint/2010/main" val="384764613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47139F-2995-8491-3A92-85133997101F}"/>
              </a:ext>
            </a:extLst>
          </p:cNvPr>
          <p:cNvSpPr/>
          <p:nvPr/>
        </p:nvSpPr>
        <p:spPr>
          <a:xfrm>
            <a:off x="-7257" y="614773"/>
            <a:ext cx="18288000" cy="1419464"/>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000" b="1" dirty="0">
                <a:solidFill>
                  <a:schemeClr val="bg1"/>
                </a:solidFill>
                <a:latin typeface="Arial" panose="020B0604020202020204" pitchFamily="34" charset="0"/>
                <a:cs typeface="Arial" panose="020B0604020202020204" pitchFamily="34" charset="0"/>
              </a:rPr>
              <a:t>Nhận xét các hình ảnh</a:t>
            </a:r>
          </a:p>
        </p:txBody>
      </p:sp>
      <p:sp>
        <p:nvSpPr>
          <p:cNvPr id="10" name="TextBox 9">
            <a:extLst>
              <a:ext uri="{FF2B5EF4-FFF2-40B4-BE49-F238E27FC236}">
                <a16:creationId xmlns:a16="http://schemas.microsoft.com/office/drawing/2014/main" id="{7E4305A5-614D-005F-1E68-671EB19CFF67}"/>
              </a:ext>
            </a:extLst>
          </p:cNvPr>
          <p:cNvSpPr txBox="1"/>
          <p:nvPr/>
        </p:nvSpPr>
        <p:spPr>
          <a:xfrm>
            <a:off x="983343" y="5796373"/>
            <a:ext cx="16306800" cy="3671583"/>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dirty="0">
                <a:effectLst/>
                <a:latin typeface="Arial" panose="020B0604020202020204" pitchFamily="34" charset="0"/>
                <a:cs typeface="Arial" panose="020B0604020202020204" pitchFamily="34" charset="0"/>
              </a:rPr>
              <a:t>Các hình đều có sự xen kẽ của các màu nóng và lạnh, độ đậm nhạt của màu trải đều, có sự phân bố các sự vật, cảnh vật xa gần khác nhau tạo cho bức tranh có chiều sâu, sự hài hòa giữa màu sắc và hình khối. </a:t>
            </a:r>
          </a:p>
        </p:txBody>
      </p:sp>
      <p:pic>
        <p:nvPicPr>
          <p:cNvPr id="6" name="Picture 5">
            <a:extLst>
              <a:ext uri="{FF2B5EF4-FFF2-40B4-BE49-F238E27FC236}">
                <a16:creationId xmlns:a16="http://schemas.microsoft.com/office/drawing/2014/main" id="{9E3E2304-6261-951E-51E6-D438165CB041}"/>
              </a:ext>
            </a:extLst>
          </p:cNvPr>
          <p:cNvPicPr>
            <a:picLocks noChangeAspect="1"/>
          </p:cNvPicPr>
          <p:nvPr/>
        </p:nvPicPr>
        <p:blipFill rotWithShape="1">
          <a:blip r:embed="rId2">
            <a:extLst>
              <a:ext uri="{28A0092B-C50C-407E-A947-70E740481C1C}">
                <a14:useLocalDpi xmlns:a14="http://schemas.microsoft.com/office/drawing/2010/main" val="0"/>
              </a:ext>
            </a:extLst>
          </a:blip>
          <a:srcRect l="3483" t="1541" r="1930" b="15316"/>
          <a:stretch/>
        </p:blipFill>
        <p:spPr>
          <a:xfrm>
            <a:off x="14706600" y="2672173"/>
            <a:ext cx="3345868" cy="2593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FA88B91-660E-9B66-BD92-96BAFE009581}"/>
              </a:ext>
            </a:extLst>
          </p:cNvPr>
          <p:cNvPicPr>
            <a:picLocks noChangeAspect="1"/>
          </p:cNvPicPr>
          <p:nvPr/>
        </p:nvPicPr>
        <p:blipFill rotWithShape="1">
          <a:blip r:embed="rId3">
            <a:extLst>
              <a:ext uri="{28A0092B-C50C-407E-A947-70E740481C1C}">
                <a14:useLocalDpi xmlns:a14="http://schemas.microsoft.com/office/drawing/2010/main" val="0"/>
              </a:ext>
            </a:extLst>
          </a:blip>
          <a:srcRect l="2923" r="2055" b="15316"/>
          <a:stretch/>
        </p:blipFill>
        <p:spPr>
          <a:xfrm>
            <a:off x="9942886" y="2674620"/>
            <a:ext cx="4494291" cy="2593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EDF8031-967D-4500-282E-073164DFF5EE}"/>
              </a:ext>
            </a:extLst>
          </p:cNvPr>
          <p:cNvPicPr>
            <a:picLocks noChangeAspect="1"/>
          </p:cNvPicPr>
          <p:nvPr/>
        </p:nvPicPr>
        <p:blipFill rotWithShape="1">
          <a:blip r:embed="rId4">
            <a:extLst>
              <a:ext uri="{28A0092B-C50C-407E-A947-70E740481C1C}">
                <a14:useLocalDpi xmlns:a14="http://schemas.microsoft.com/office/drawing/2010/main" val="0"/>
              </a:ext>
            </a:extLst>
          </a:blip>
          <a:srcRect l="1338" r="2285" b="12944"/>
          <a:stretch/>
        </p:blipFill>
        <p:spPr>
          <a:xfrm>
            <a:off x="4454963" y="2705100"/>
            <a:ext cx="5218500" cy="2593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6B6AD12-9227-6E22-2091-8C407F434C5D}"/>
              </a:ext>
            </a:extLst>
          </p:cNvPr>
          <p:cNvPicPr>
            <a:picLocks noChangeAspect="1"/>
          </p:cNvPicPr>
          <p:nvPr/>
        </p:nvPicPr>
        <p:blipFill rotWithShape="1">
          <a:blip r:embed="rId5">
            <a:extLst>
              <a:ext uri="{28A0092B-C50C-407E-A947-70E740481C1C}">
                <a14:useLocalDpi xmlns:a14="http://schemas.microsoft.com/office/drawing/2010/main" val="0"/>
              </a:ext>
            </a:extLst>
          </a:blip>
          <a:srcRect l="2853" r="2331" b="17742"/>
          <a:stretch/>
        </p:blipFill>
        <p:spPr>
          <a:xfrm>
            <a:off x="225141" y="2674620"/>
            <a:ext cx="3915716" cy="2593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034738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47139F-2995-8491-3A92-85133997101F}"/>
              </a:ext>
            </a:extLst>
          </p:cNvPr>
          <p:cNvSpPr/>
          <p:nvPr/>
        </p:nvSpPr>
        <p:spPr>
          <a:xfrm>
            <a:off x="-7257" y="447436"/>
            <a:ext cx="18288000" cy="1419464"/>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000" b="1" dirty="0">
                <a:solidFill>
                  <a:schemeClr val="bg1"/>
                </a:solidFill>
                <a:latin typeface="Arial" panose="020B0604020202020204" pitchFamily="34" charset="0"/>
                <a:cs typeface="Arial" panose="020B0604020202020204" pitchFamily="34" charset="0"/>
              </a:rPr>
              <a:t>Một số hình ảnh tham khảo cho các bài</a:t>
            </a:r>
          </a:p>
        </p:txBody>
      </p:sp>
      <p:sp>
        <p:nvSpPr>
          <p:cNvPr id="6" name="Freeform 2">
            <a:extLst>
              <a:ext uri="{FF2B5EF4-FFF2-40B4-BE49-F238E27FC236}">
                <a16:creationId xmlns:a16="http://schemas.microsoft.com/office/drawing/2014/main" id="{5469CB5D-2374-9274-CC89-4328CB47A8C5}"/>
              </a:ext>
            </a:extLst>
          </p:cNvPr>
          <p:cNvSpPr/>
          <p:nvPr/>
        </p:nvSpPr>
        <p:spPr>
          <a:xfrm>
            <a:off x="1027003" y="2247899"/>
            <a:ext cx="5800536" cy="3777726"/>
          </a:xfrm>
          <a:custGeom>
            <a:avLst/>
            <a:gdLst/>
            <a:ahLst/>
            <a:cxnLst/>
            <a:rect l="l" t="t" r="r" b="b"/>
            <a:pathLst>
              <a:path w="9538258" h="6211999">
                <a:moveTo>
                  <a:pt x="0" y="0"/>
                </a:moveTo>
                <a:lnTo>
                  <a:pt x="9538258" y="0"/>
                </a:lnTo>
                <a:lnTo>
                  <a:pt x="9538258" y="6211998"/>
                </a:lnTo>
                <a:lnTo>
                  <a:pt x="0" y="6211998"/>
                </a:lnTo>
                <a:lnTo>
                  <a:pt x="0" y="0"/>
                </a:lnTo>
                <a:close/>
              </a:path>
            </a:pathLst>
          </a:custGeom>
          <a:blipFill>
            <a:blip r:embed="rId3"/>
            <a:stretch>
              <a:fillRect l="-7961" r="-7961"/>
            </a:stretch>
          </a:blipFill>
        </p:spPr>
        <p:txBody>
          <a:bodyPr/>
          <a:lstStyle/>
          <a:p>
            <a:endParaRPr lang="vi-VN">
              <a:latin typeface="Arial" panose="020B0604020202020204" pitchFamily="34" charset="0"/>
              <a:cs typeface="Arial" panose="020B0604020202020204" pitchFamily="34" charset="0"/>
            </a:endParaRPr>
          </a:p>
        </p:txBody>
      </p:sp>
      <p:sp>
        <p:nvSpPr>
          <p:cNvPr id="7" name="Freeform 3">
            <a:extLst>
              <a:ext uri="{FF2B5EF4-FFF2-40B4-BE49-F238E27FC236}">
                <a16:creationId xmlns:a16="http://schemas.microsoft.com/office/drawing/2014/main" id="{139F9ACC-4FF4-A6CB-E5EC-CC7A2AE87087}"/>
              </a:ext>
            </a:extLst>
          </p:cNvPr>
          <p:cNvSpPr/>
          <p:nvPr/>
        </p:nvSpPr>
        <p:spPr>
          <a:xfrm>
            <a:off x="8139066" y="2247900"/>
            <a:ext cx="3777726" cy="3777726"/>
          </a:xfrm>
          <a:custGeom>
            <a:avLst/>
            <a:gdLst/>
            <a:ahLst/>
            <a:cxnLst/>
            <a:rect l="l" t="t" r="r" b="b"/>
            <a:pathLst>
              <a:path w="6211999" h="6211999">
                <a:moveTo>
                  <a:pt x="0" y="0"/>
                </a:moveTo>
                <a:lnTo>
                  <a:pt x="6211999" y="0"/>
                </a:lnTo>
                <a:lnTo>
                  <a:pt x="6211999" y="6211998"/>
                </a:lnTo>
                <a:lnTo>
                  <a:pt x="0" y="6211998"/>
                </a:lnTo>
                <a:lnTo>
                  <a:pt x="0" y="0"/>
                </a:lnTo>
                <a:close/>
              </a:path>
            </a:pathLst>
          </a:custGeom>
          <a:blipFill>
            <a:blip r:embed="rId4"/>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8B3705C-6151-712A-C1E3-CAA654BB8401}"/>
              </a:ext>
            </a:extLst>
          </p:cNvPr>
          <p:cNvSpPr txBox="1"/>
          <p:nvPr/>
        </p:nvSpPr>
        <p:spPr>
          <a:xfrm>
            <a:off x="13258799" y="3277372"/>
            <a:ext cx="4002197" cy="2748253"/>
          </a:xfrm>
          <a:prstGeom prst="rect">
            <a:avLst/>
          </a:prstGeom>
          <a:noFill/>
        </p:spPr>
        <p:txBody>
          <a:bodyPr wrap="square">
            <a:spAutoFit/>
          </a:bodyPr>
          <a:lstStyle/>
          <a:p>
            <a:pPr lvl="0" algn="ctr">
              <a:lnSpc>
                <a:spcPct val="150000"/>
              </a:lnSpc>
            </a:pPr>
            <a:r>
              <a:rPr lang="vi-VN" sz="4000" b="1" dirty="0">
                <a:effectLst/>
                <a:latin typeface="Arial" panose="020B0604020202020204" pitchFamily="34" charset="0"/>
                <a:ea typeface="Calibri" panose="020F0502020204030204" pitchFamily="34" charset="0"/>
                <a:cs typeface="Arial" panose="020B0604020202020204" pitchFamily="34" charset="0"/>
              </a:rPr>
              <a:t>Bài 9: </a:t>
            </a:r>
          </a:p>
          <a:p>
            <a:pPr lvl="0" algn="ctr">
              <a:lnSpc>
                <a:spcPct val="150000"/>
              </a:lnSpc>
            </a:pPr>
            <a:r>
              <a:rPr lang="vi-VN" sz="4000" b="1" dirty="0">
                <a:effectLst/>
                <a:latin typeface="Arial" panose="020B0604020202020204" pitchFamily="34" charset="0"/>
                <a:cs typeface="Arial" panose="020B0604020202020204" pitchFamily="34" charset="0"/>
              </a:rPr>
              <a:t>Những mái nhà thân quen</a:t>
            </a:r>
          </a:p>
        </p:txBody>
      </p:sp>
      <p:sp>
        <p:nvSpPr>
          <p:cNvPr id="9" name="Freeform 5">
            <a:extLst>
              <a:ext uri="{FF2B5EF4-FFF2-40B4-BE49-F238E27FC236}">
                <a16:creationId xmlns:a16="http://schemas.microsoft.com/office/drawing/2014/main" id="{D341D740-D209-FA05-6D4E-41D7BD5427F3}"/>
              </a:ext>
            </a:extLst>
          </p:cNvPr>
          <p:cNvSpPr/>
          <p:nvPr/>
        </p:nvSpPr>
        <p:spPr>
          <a:xfrm>
            <a:off x="4909372" y="6406624"/>
            <a:ext cx="6961700" cy="3310565"/>
          </a:xfrm>
          <a:custGeom>
            <a:avLst/>
            <a:gdLst/>
            <a:ahLst/>
            <a:cxnLst/>
            <a:rect l="l" t="t" r="r" b="b"/>
            <a:pathLst>
              <a:path w="6961700" h="3310565">
                <a:moveTo>
                  <a:pt x="0" y="0"/>
                </a:moveTo>
                <a:lnTo>
                  <a:pt x="6961700" y="0"/>
                </a:lnTo>
                <a:lnTo>
                  <a:pt x="6961700" y="3310565"/>
                </a:lnTo>
                <a:lnTo>
                  <a:pt x="0" y="3310565"/>
                </a:lnTo>
                <a:lnTo>
                  <a:pt x="0" y="0"/>
                </a:lnTo>
                <a:close/>
              </a:path>
            </a:pathLst>
          </a:custGeom>
          <a:blipFill>
            <a:blip r:embed="rId5"/>
            <a:stretch>
              <a:fillRect t="-57469" b="-52817"/>
            </a:stretch>
          </a:blipFill>
        </p:spPr>
        <p:txBody>
          <a:bodyPr/>
          <a:lstStyle/>
          <a:p>
            <a:endParaRPr lang="vi-VN">
              <a:latin typeface="Arial" panose="020B0604020202020204" pitchFamily="34" charset="0"/>
              <a:cs typeface="Arial" panose="020B0604020202020204" pitchFamily="34" charset="0"/>
            </a:endParaRPr>
          </a:p>
        </p:txBody>
      </p:sp>
      <p:sp>
        <p:nvSpPr>
          <p:cNvPr id="11" name="Freeform 5">
            <a:extLst>
              <a:ext uri="{FF2B5EF4-FFF2-40B4-BE49-F238E27FC236}">
                <a16:creationId xmlns:a16="http://schemas.microsoft.com/office/drawing/2014/main" id="{D7CEEF70-99B9-BFCE-3825-93531B2D8C56}"/>
              </a:ext>
            </a:extLst>
          </p:cNvPr>
          <p:cNvSpPr/>
          <p:nvPr/>
        </p:nvSpPr>
        <p:spPr>
          <a:xfrm>
            <a:off x="12344400" y="6682946"/>
            <a:ext cx="5181600" cy="2757919"/>
          </a:xfrm>
          <a:custGeom>
            <a:avLst/>
            <a:gdLst/>
            <a:ahLst/>
            <a:cxnLst/>
            <a:rect l="l" t="t" r="r" b="b"/>
            <a:pathLst>
              <a:path w="6270635" h="3337560">
                <a:moveTo>
                  <a:pt x="0" y="0"/>
                </a:moveTo>
                <a:lnTo>
                  <a:pt x="6270635" y="0"/>
                </a:lnTo>
                <a:lnTo>
                  <a:pt x="6270635" y="3337560"/>
                </a:lnTo>
                <a:lnTo>
                  <a:pt x="0" y="3337560"/>
                </a:lnTo>
                <a:lnTo>
                  <a:pt x="0" y="0"/>
                </a:lnTo>
                <a:close/>
              </a:path>
            </a:pathLst>
          </a:custGeom>
          <a:blipFill>
            <a:blip r:embed="rId6"/>
            <a:stretch>
              <a:fillRect l="-7155" t="-19206" r="-12267" b="-16325"/>
            </a:stretch>
          </a:blipFill>
        </p:spPr>
        <p:txBody>
          <a:bodyPr/>
          <a:lstStyle/>
          <a:p>
            <a:endParaRPr lang="vi-VN">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194441C-727F-2652-37F0-693ECC72BB88}"/>
              </a:ext>
            </a:extLst>
          </p:cNvPr>
          <p:cNvSpPr txBox="1"/>
          <p:nvPr/>
        </p:nvSpPr>
        <p:spPr>
          <a:xfrm>
            <a:off x="1027003" y="6961316"/>
            <a:ext cx="2935397" cy="2748253"/>
          </a:xfrm>
          <a:prstGeom prst="rect">
            <a:avLst/>
          </a:prstGeom>
          <a:noFill/>
        </p:spPr>
        <p:txBody>
          <a:bodyPr wrap="square">
            <a:spAutoFit/>
          </a:bodyPr>
          <a:lstStyle/>
          <a:p>
            <a:pPr lvl="0" algn="ctr">
              <a:lnSpc>
                <a:spcPct val="150000"/>
              </a:lnSpc>
            </a:pPr>
            <a:r>
              <a:rPr lang="vi-VN" sz="4000" b="1" dirty="0">
                <a:effectLst/>
                <a:latin typeface="Arial" panose="020B0604020202020204" pitchFamily="34" charset="0"/>
                <a:ea typeface="Calibri" panose="020F0502020204030204" pitchFamily="34" charset="0"/>
                <a:cs typeface="Arial" panose="020B0604020202020204" pitchFamily="34" charset="0"/>
              </a:rPr>
              <a:t>Bài 10: </a:t>
            </a:r>
          </a:p>
          <a:p>
            <a:pPr lvl="0" algn="ctr">
              <a:lnSpc>
                <a:spcPct val="150000"/>
              </a:lnSpc>
            </a:pPr>
            <a:r>
              <a:rPr lang="vi-VN" sz="4000" b="1" dirty="0">
                <a:effectLst/>
                <a:latin typeface="Arial" panose="020B0604020202020204" pitchFamily="34" charset="0"/>
                <a:cs typeface="Arial" panose="020B0604020202020204" pitchFamily="34" charset="0"/>
              </a:rPr>
              <a:t>Nhạc cụ dân tộc</a:t>
            </a:r>
          </a:p>
        </p:txBody>
      </p:sp>
    </p:spTree>
    <p:extLst>
      <p:ext uri="{BB962C8B-B14F-4D97-AF65-F5344CB8AC3E}">
        <p14:creationId xmlns:p14="http://schemas.microsoft.com/office/powerpoint/2010/main" val="106788164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p:bldP spid="9" grpId="0" animBg="1"/>
      <p:bldP spid="11"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47139F-2995-8491-3A92-85133997101F}"/>
              </a:ext>
            </a:extLst>
          </p:cNvPr>
          <p:cNvSpPr/>
          <p:nvPr/>
        </p:nvSpPr>
        <p:spPr>
          <a:xfrm>
            <a:off x="-7257" y="447436"/>
            <a:ext cx="18288000" cy="1419464"/>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000" b="1" dirty="0">
                <a:solidFill>
                  <a:schemeClr val="bg1"/>
                </a:solidFill>
                <a:latin typeface="Arial" panose="020B0604020202020204" pitchFamily="34" charset="0"/>
                <a:cs typeface="Arial" panose="020B0604020202020204" pitchFamily="34" charset="0"/>
              </a:rPr>
              <a:t>Một số hình ảnh tham khảo cho các bài</a:t>
            </a:r>
          </a:p>
        </p:txBody>
      </p:sp>
      <p:sp>
        <p:nvSpPr>
          <p:cNvPr id="8" name="TextBox 7">
            <a:extLst>
              <a:ext uri="{FF2B5EF4-FFF2-40B4-BE49-F238E27FC236}">
                <a16:creationId xmlns:a16="http://schemas.microsoft.com/office/drawing/2014/main" id="{F8B3705C-6151-712A-C1E3-CAA654BB8401}"/>
              </a:ext>
            </a:extLst>
          </p:cNvPr>
          <p:cNvSpPr txBox="1"/>
          <p:nvPr/>
        </p:nvSpPr>
        <p:spPr>
          <a:xfrm>
            <a:off x="13539120" y="3045216"/>
            <a:ext cx="3818609" cy="2748253"/>
          </a:xfrm>
          <a:prstGeom prst="rect">
            <a:avLst/>
          </a:prstGeom>
          <a:noFill/>
        </p:spPr>
        <p:txBody>
          <a:bodyPr wrap="square">
            <a:spAutoFit/>
          </a:bodyPr>
          <a:lstStyle/>
          <a:p>
            <a:pPr lvl="0" algn="ctr">
              <a:lnSpc>
                <a:spcPct val="150000"/>
              </a:lnSpc>
            </a:pPr>
            <a:r>
              <a:rPr lang="vi-VN" sz="4000" b="1" dirty="0">
                <a:effectLst/>
                <a:latin typeface="Arial" panose="020B0604020202020204" pitchFamily="34" charset="0"/>
                <a:cs typeface="Arial" panose="020B0604020202020204" pitchFamily="34" charset="0"/>
              </a:rPr>
              <a:t>Bài 11:</a:t>
            </a:r>
          </a:p>
          <a:p>
            <a:pPr lvl="0" algn="ctr">
              <a:lnSpc>
                <a:spcPct val="150000"/>
              </a:lnSpc>
            </a:pPr>
            <a:r>
              <a:rPr lang="vi-VN" sz="4000" b="1" dirty="0">
                <a:effectLst/>
                <a:latin typeface="Arial" panose="020B0604020202020204" pitchFamily="34" charset="0"/>
                <a:cs typeface="Arial" panose="020B0604020202020204" pitchFamily="34" charset="0"/>
              </a:rPr>
              <a:t>Bánh ngon truyền thống</a:t>
            </a:r>
          </a:p>
        </p:txBody>
      </p:sp>
      <p:sp>
        <p:nvSpPr>
          <p:cNvPr id="12" name="TextBox 11">
            <a:extLst>
              <a:ext uri="{FF2B5EF4-FFF2-40B4-BE49-F238E27FC236}">
                <a16:creationId xmlns:a16="http://schemas.microsoft.com/office/drawing/2014/main" id="{B194441C-727F-2652-37F0-693ECC72BB88}"/>
              </a:ext>
            </a:extLst>
          </p:cNvPr>
          <p:cNvSpPr txBox="1"/>
          <p:nvPr/>
        </p:nvSpPr>
        <p:spPr>
          <a:xfrm>
            <a:off x="930271" y="6819900"/>
            <a:ext cx="3544998" cy="2748253"/>
          </a:xfrm>
          <a:prstGeom prst="rect">
            <a:avLst/>
          </a:prstGeom>
          <a:noFill/>
        </p:spPr>
        <p:txBody>
          <a:bodyPr wrap="square">
            <a:spAutoFit/>
          </a:bodyPr>
          <a:lstStyle/>
          <a:p>
            <a:pPr lvl="0" algn="ctr">
              <a:lnSpc>
                <a:spcPct val="150000"/>
              </a:lnSpc>
            </a:pPr>
            <a:r>
              <a:rPr lang="vi-VN" sz="4000" b="1" dirty="0">
                <a:effectLst/>
                <a:latin typeface="Arial" panose="020B0604020202020204" pitchFamily="34" charset="0"/>
                <a:cs typeface="Arial" panose="020B0604020202020204" pitchFamily="34" charset="0"/>
              </a:rPr>
              <a:t>Bài 12:</a:t>
            </a:r>
          </a:p>
          <a:p>
            <a:pPr lvl="0" algn="ctr">
              <a:lnSpc>
                <a:spcPct val="150000"/>
              </a:lnSpc>
            </a:pPr>
            <a:r>
              <a:rPr lang="vi-VN" sz="4000" b="1" dirty="0">
                <a:latin typeface="Arial" panose="020B0604020202020204" pitchFamily="34" charset="0"/>
                <a:cs typeface="Arial" panose="020B0604020202020204" pitchFamily="34" charset="0"/>
              </a:rPr>
              <a:t>Trên cánh đồng quê em</a:t>
            </a:r>
            <a:endParaRPr lang="vi-VN" sz="4000" b="1" dirty="0">
              <a:effectLst/>
              <a:latin typeface="Arial" panose="020B0604020202020204" pitchFamily="34" charset="0"/>
              <a:cs typeface="Arial" panose="020B0604020202020204" pitchFamily="34" charset="0"/>
            </a:endParaRPr>
          </a:p>
        </p:txBody>
      </p:sp>
      <p:sp>
        <p:nvSpPr>
          <p:cNvPr id="2" name="Freeform 2">
            <a:extLst>
              <a:ext uri="{FF2B5EF4-FFF2-40B4-BE49-F238E27FC236}">
                <a16:creationId xmlns:a16="http://schemas.microsoft.com/office/drawing/2014/main" id="{A9538712-7ACF-DA89-9A7E-74D5B82B2C31}"/>
              </a:ext>
            </a:extLst>
          </p:cNvPr>
          <p:cNvSpPr/>
          <p:nvPr/>
        </p:nvSpPr>
        <p:spPr>
          <a:xfrm>
            <a:off x="930271" y="2472944"/>
            <a:ext cx="4631940" cy="3454236"/>
          </a:xfrm>
          <a:custGeom>
            <a:avLst/>
            <a:gdLst/>
            <a:ahLst/>
            <a:cxnLst/>
            <a:rect l="l" t="t" r="r" b="b"/>
            <a:pathLst>
              <a:path w="6085112" h="4537929">
                <a:moveTo>
                  <a:pt x="0" y="0"/>
                </a:moveTo>
                <a:lnTo>
                  <a:pt x="6085112" y="0"/>
                </a:lnTo>
                <a:lnTo>
                  <a:pt x="6085112" y="4537929"/>
                </a:lnTo>
                <a:lnTo>
                  <a:pt x="0" y="4537929"/>
                </a:lnTo>
                <a:lnTo>
                  <a:pt x="0" y="0"/>
                </a:lnTo>
                <a:close/>
              </a:path>
            </a:pathLst>
          </a:custGeom>
          <a:blipFill>
            <a:blip r:embed="rId3"/>
            <a:stretch>
              <a:fillRect l="-12247"/>
            </a:stretch>
          </a:blipFill>
        </p:spPr>
        <p:txBody>
          <a:bodyPr/>
          <a:lstStyle/>
          <a:p>
            <a:endParaRPr lang="vi-VN" b="1">
              <a:latin typeface="Arial" panose="020B0604020202020204" pitchFamily="34" charset="0"/>
              <a:cs typeface="Arial" panose="020B0604020202020204" pitchFamily="34" charset="0"/>
            </a:endParaRPr>
          </a:p>
        </p:txBody>
      </p:sp>
      <p:sp>
        <p:nvSpPr>
          <p:cNvPr id="4" name="Freeform 3">
            <a:extLst>
              <a:ext uri="{FF2B5EF4-FFF2-40B4-BE49-F238E27FC236}">
                <a16:creationId xmlns:a16="http://schemas.microsoft.com/office/drawing/2014/main" id="{09792238-1F0C-1BAD-D434-B7F6C61E5B9A}"/>
              </a:ext>
            </a:extLst>
          </p:cNvPr>
          <p:cNvSpPr/>
          <p:nvPr/>
        </p:nvSpPr>
        <p:spPr>
          <a:xfrm>
            <a:off x="5779645" y="2472945"/>
            <a:ext cx="3784743" cy="3454236"/>
          </a:xfrm>
          <a:custGeom>
            <a:avLst/>
            <a:gdLst/>
            <a:ahLst/>
            <a:cxnLst/>
            <a:rect l="l" t="t" r="r" b="b"/>
            <a:pathLst>
              <a:path w="4537929" h="4537929">
                <a:moveTo>
                  <a:pt x="0" y="0"/>
                </a:moveTo>
                <a:lnTo>
                  <a:pt x="4537929" y="0"/>
                </a:lnTo>
                <a:lnTo>
                  <a:pt x="4537929" y="4537929"/>
                </a:lnTo>
                <a:lnTo>
                  <a:pt x="0" y="4537929"/>
                </a:lnTo>
                <a:lnTo>
                  <a:pt x="0" y="0"/>
                </a:lnTo>
                <a:close/>
              </a:path>
            </a:pathLst>
          </a:custGeom>
          <a:blipFill>
            <a:blip r:embed="rId4"/>
            <a:stretch>
              <a:fillRect/>
            </a:stretch>
          </a:blipFill>
        </p:spPr>
        <p:txBody>
          <a:bodyPr/>
          <a:lstStyle/>
          <a:p>
            <a:endParaRPr lang="vi-VN" b="1">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ADBA1948-DBBA-F4DB-643F-93AA4AC3C325}"/>
              </a:ext>
            </a:extLst>
          </p:cNvPr>
          <p:cNvSpPr/>
          <p:nvPr/>
        </p:nvSpPr>
        <p:spPr>
          <a:xfrm>
            <a:off x="9781822" y="2472944"/>
            <a:ext cx="3443131" cy="3372863"/>
          </a:xfrm>
          <a:custGeom>
            <a:avLst/>
            <a:gdLst/>
            <a:ahLst/>
            <a:cxnLst/>
            <a:rect l="l" t="t" r="r" b="b"/>
            <a:pathLst>
              <a:path w="4632469" h="4537929">
                <a:moveTo>
                  <a:pt x="0" y="0"/>
                </a:moveTo>
                <a:lnTo>
                  <a:pt x="4632470" y="0"/>
                </a:lnTo>
                <a:lnTo>
                  <a:pt x="4632470" y="4537929"/>
                </a:lnTo>
                <a:lnTo>
                  <a:pt x="0" y="4537929"/>
                </a:lnTo>
                <a:lnTo>
                  <a:pt x="0" y="0"/>
                </a:lnTo>
                <a:close/>
              </a:path>
            </a:pathLst>
          </a:custGeom>
          <a:blipFill>
            <a:blip r:embed="rId5"/>
            <a:stretch>
              <a:fillRect/>
            </a:stretch>
          </a:blipFill>
        </p:spPr>
        <p:txBody>
          <a:bodyPr/>
          <a:lstStyle/>
          <a:p>
            <a:endParaRPr lang="vi-VN" b="1">
              <a:latin typeface="Arial" panose="020B0604020202020204" pitchFamily="34" charset="0"/>
              <a:cs typeface="Arial" panose="020B0604020202020204" pitchFamily="34" charset="0"/>
            </a:endParaRPr>
          </a:p>
        </p:txBody>
      </p:sp>
      <p:pic>
        <p:nvPicPr>
          <p:cNvPr id="10" name="Picture 8" descr="101 mẫu tranh phong cảnh gặt lúa đẹp nhất, chất lượng cao, tải miễn phí">
            <a:extLst>
              <a:ext uri="{FF2B5EF4-FFF2-40B4-BE49-F238E27FC236}">
                <a16:creationId xmlns:a16="http://schemas.microsoft.com/office/drawing/2014/main" id="{FF26D962-A073-4CF4-481A-2A79B87180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0434" y="6221713"/>
            <a:ext cx="5257800" cy="3438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0" descr="101 mẫu tranh phong cảnh gặt lúa đẹp nhất, chất lượng cao, tải miễn phí">
            <a:extLst>
              <a:ext uri="{FF2B5EF4-FFF2-40B4-BE49-F238E27FC236}">
                <a16:creationId xmlns:a16="http://schemas.microsoft.com/office/drawing/2014/main" id="{8D0D5278-1BB2-3056-FE3A-E7EA62BE92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63400" y="6221713"/>
            <a:ext cx="5043403" cy="3438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219964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up)">
                                      <p:cBhvr>
                                        <p:cTn id="15" dur="500"/>
                                        <p:tgtEl>
                                          <p:spTgt spid="2"/>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ppt_y</p:attrName>
                                        </p:attrNameLst>
                                      </p:cBhvr>
                                      <p:tavLst>
                                        <p:tav tm="0">
                                          <p:val>
                                            <p:strVal val="#ppt_y+#ppt_h*1.125000"/>
                                          </p:val>
                                        </p:tav>
                                        <p:tav tm="100000">
                                          <p:val>
                                            <p:strVal val="#ppt_y"/>
                                          </p:val>
                                        </p:tav>
                                      </p:tavLst>
                                    </p:anim>
                                    <p:animEffect transition="in" filter="wipe(up)">
                                      <p:cBhvr>
                                        <p:cTn id="19" dur="500"/>
                                        <p:tgtEl>
                                          <p:spTgt spid="4"/>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p:tgtEl>
                                          <p:spTgt spid="5"/>
                                        </p:tgtEl>
                                        <p:attrNameLst>
                                          <p:attrName>ppt_y</p:attrName>
                                        </p:attrNameLst>
                                      </p:cBhvr>
                                      <p:tavLst>
                                        <p:tav tm="0">
                                          <p:val>
                                            <p:strVal val="#ppt_y+#ppt_h*1.125000"/>
                                          </p:val>
                                        </p:tav>
                                        <p:tav tm="100000">
                                          <p:val>
                                            <p:strVal val="#ppt_y"/>
                                          </p:val>
                                        </p:tav>
                                      </p:tavLst>
                                    </p:anim>
                                    <p:animEffect transition="in" filter="wipe(up)">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 grpId="0" animBg="1"/>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47139F-2995-8491-3A92-85133997101F}"/>
              </a:ext>
            </a:extLst>
          </p:cNvPr>
          <p:cNvSpPr/>
          <p:nvPr/>
        </p:nvSpPr>
        <p:spPr>
          <a:xfrm>
            <a:off x="0" y="1134518"/>
            <a:ext cx="18288000" cy="1419464"/>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000" b="1" dirty="0">
                <a:solidFill>
                  <a:schemeClr val="bg1"/>
                </a:solidFill>
                <a:latin typeface="Arial" panose="020B0604020202020204" pitchFamily="34" charset="0"/>
                <a:cs typeface="Arial" panose="020B0604020202020204" pitchFamily="34" charset="0"/>
              </a:rPr>
              <a:t>Một số hình ảnh tham khảo cho các bài</a:t>
            </a:r>
          </a:p>
        </p:txBody>
      </p:sp>
      <p:sp>
        <p:nvSpPr>
          <p:cNvPr id="8" name="TextBox 7">
            <a:extLst>
              <a:ext uri="{FF2B5EF4-FFF2-40B4-BE49-F238E27FC236}">
                <a16:creationId xmlns:a16="http://schemas.microsoft.com/office/drawing/2014/main" id="{F8B3705C-6151-712A-C1E3-CAA654BB8401}"/>
              </a:ext>
            </a:extLst>
          </p:cNvPr>
          <p:cNvSpPr txBox="1"/>
          <p:nvPr/>
        </p:nvSpPr>
        <p:spPr>
          <a:xfrm>
            <a:off x="5372099" y="3162300"/>
            <a:ext cx="7543801" cy="982513"/>
          </a:xfrm>
          <a:prstGeom prst="rect">
            <a:avLst/>
          </a:prstGeom>
          <a:noFill/>
        </p:spPr>
        <p:txBody>
          <a:bodyPr wrap="square">
            <a:spAutoFit/>
          </a:bodyPr>
          <a:lstStyle/>
          <a:p>
            <a:pPr lvl="0" algn="ctr">
              <a:lnSpc>
                <a:spcPct val="150000"/>
              </a:lnSpc>
            </a:pPr>
            <a:r>
              <a:rPr lang="vi-VN" sz="4400" b="1" dirty="0">
                <a:effectLst/>
                <a:latin typeface="Arial" panose="020B0604020202020204" pitchFamily="34" charset="0"/>
                <a:cs typeface="Arial" panose="020B0604020202020204" pitchFamily="34" charset="0"/>
              </a:rPr>
              <a:t>Bài 14: </a:t>
            </a:r>
            <a:r>
              <a:rPr lang="vi-VN" sz="4400" b="1" dirty="0">
                <a:latin typeface="Arial" panose="020B0604020202020204" pitchFamily="34" charset="0"/>
                <a:cs typeface="Arial" panose="020B0604020202020204" pitchFamily="34" charset="0"/>
              </a:rPr>
              <a:t>Nông sản quê em</a:t>
            </a:r>
            <a:endParaRPr lang="vi-VN" sz="4400" b="1" dirty="0">
              <a:effectLst/>
              <a:latin typeface="Arial" panose="020B0604020202020204" pitchFamily="34" charset="0"/>
              <a:cs typeface="Arial" panose="020B0604020202020204" pitchFamily="34" charset="0"/>
            </a:endParaRPr>
          </a:p>
        </p:txBody>
      </p:sp>
      <p:pic>
        <p:nvPicPr>
          <p:cNvPr id="6" name="Picture 8" descr="Thanh long đỏ giúp ổn định đường huyết nhưng có 3 nhóm người không nên ăn  nhiều">
            <a:extLst>
              <a:ext uri="{FF2B5EF4-FFF2-40B4-BE49-F238E27FC236}">
                <a16:creationId xmlns:a16="http://schemas.microsoft.com/office/drawing/2014/main" id="{51A9108F-8103-2285-143A-35EC50C7B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6515" y="5105400"/>
            <a:ext cx="5745090" cy="3337350"/>
          </a:xfrm>
          <a:prstGeom prst="roundRect">
            <a:avLst>
              <a:gd name="adj" fmla="val 50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4" descr="Vải thiều Việt Nam có giá hơn 400.000 đồng/kg tại Anh | VTV.VN">
            <a:extLst>
              <a:ext uri="{FF2B5EF4-FFF2-40B4-BE49-F238E27FC236}">
                <a16:creationId xmlns:a16="http://schemas.microsoft.com/office/drawing/2014/main" id="{58B8C31E-D6F5-B893-14AB-C647C5392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918" y="5125786"/>
            <a:ext cx="5394161" cy="3316964"/>
          </a:xfrm>
          <a:prstGeom prst="roundRect">
            <a:avLst>
              <a:gd name="adj" fmla="val 349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1" name="Picture 2" descr="Nhãn lồng | BvNTP">
            <a:extLst>
              <a:ext uri="{FF2B5EF4-FFF2-40B4-BE49-F238E27FC236}">
                <a16:creationId xmlns:a16="http://schemas.microsoft.com/office/drawing/2014/main" id="{FEF77888-47A8-3EE2-D0F7-A2F8AB63A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5105400"/>
            <a:ext cx="5590482" cy="3337350"/>
          </a:xfrm>
          <a:prstGeom prst="roundRect">
            <a:avLst>
              <a:gd name="adj" fmla="val 61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77312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2">
              <a:extLst>
                <a:ext uri="{96DAC541-7B7A-43D3-8B79-37D633B846F1}">
                  <asvg:svgBlip xmlns:asvg="http://schemas.microsoft.com/office/drawing/2016/SVG/main" r:embed="rId3"/>
                </a:ext>
              </a:extLst>
            </a:blip>
            <a:stretch>
              <a:fillRect l="-104187" t="-273663"/>
            </a:stretch>
          </a:blipFill>
        </p:spPr>
        <p:txBody>
          <a:bodyPr/>
          <a:lstStyle/>
          <a:p>
            <a:endParaRPr lang="vi-VN"/>
          </a:p>
        </p:txBody>
      </p:sp>
      <p:grpSp>
        <p:nvGrpSpPr>
          <p:cNvPr id="3" name="Group 3"/>
          <p:cNvGrpSpPr>
            <a:grpSpLocks noChangeAspect="1"/>
          </p:cNvGrpSpPr>
          <p:nvPr/>
        </p:nvGrpSpPr>
        <p:grpSpPr>
          <a:xfrm>
            <a:off x="1330117" y="983831"/>
            <a:ext cx="7479224" cy="8319337"/>
            <a:chOff x="687070" y="247650"/>
            <a:chExt cx="11148060" cy="12400280"/>
          </a:xfrm>
        </p:grpSpPr>
        <p:sp>
          <p:nvSpPr>
            <p:cNvPr id="4" name="Freeform 4"/>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4"/>
              <a:stretch>
                <a:fillRect l="-74736" t="-2044" r="-1196" b="2044"/>
              </a:stretch>
            </a:blipFill>
          </p:spPr>
          <p:txBody>
            <a:bodyPr/>
            <a:lstStyle/>
            <a:p>
              <a:endParaRPr lang="vi-VN"/>
            </a:p>
          </p:txBody>
        </p:sp>
      </p:grpSp>
      <p:sp>
        <p:nvSpPr>
          <p:cNvPr id="5" name="Freeform 5"/>
          <p:cNvSpPr/>
          <p:nvPr/>
        </p:nvSpPr>
        <p:spPr>
          <a:xfrm>
            <a:off x="13029431" y="6096006"/>
            <a:ext cx="5504339" cy="5396702"/>
          </a:xfrm>
          <a:custGeom>
            <a:avLst/>
            <a:gdLst/>
            <a:ahLst/>
            <a:cxnLst/>
            <a:rect l="l" t="t" r="r" b="b"/>
            <a:pathLst>
              <a:path w="5504339" h="5396702">
                <a:moveTo>
                  <a:pt x="0" y="0"/>
                </a:moveTo>
                <a:lnTo>
                  <a:pt x="5504340" y="0"/>
                </a:lnTo>
                <a:lnTo>
                  <a:pt x="5504340" y="5396702"/>
                </a:lnTo>
                <a:lnTo>
                  <a:pt x="0" y="5396702"/>
                </a:lnTo>
                <a:lnTo>
                  <a:pt x="0" y="0"/>
                </a:lnTo>
                <a:close/>
              </a:path>
            </a:pathLst>
          </a:custGeom>
          <a:blipFill>
            <a:blip r:embed="rId5">
              <a:extLst>
                <a:ext uri="{96DAC541-7B7A-43D3-8B79-37D633B846F1}">
                  <asvg:svgBlip xmlns:asvg="http://schemas.microsoft.com/office/drawing/2016/SVG/main" r:embed="rId6"/>
                </a:ext>
              </a:extLst>
            </a:blip>
            <a:stretch>
              <a:fillRect r="-12974" b="-15227"/>
            </a:stretch>
          </a:blipFill>
        </p:spPr>
        <p:txBody>
          <a:bodyPr/>
          <a:lstStyle/>
          <a:p>
            <a:endParaRPr lang="vi-VN"/>
          </a:p>
        </p:txBody>
      </p:sp>
      <p:sp>
        <p:nvSpPr>
          <p:cNvPr id="8" name="Freeform 8"/>
          <p:cNvSpPr/>
          <p:nvPr/>
        </p:nvSpPr>
        <p:spPr>
          <a:xfrm rot="-6640818">
            <a:off x="15585460" y="277223"/>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7">
              <a:extLst>
                <a:ext uri="{96DAC541-7B7A-43D3-8B79-37D633B846F1}">
                  <asvg:svgBlip xmlns:asvg="http://schemas.microsoft.com/office/drawing/2016/SVG/main" r:embed="rId8"/>
                </a:ext>
              </a:extLst>
            </a:blip>
            <a:stretch>
              <a:fillRect b="-45394"/>
            </a:stretch>
          </a:blipFill>
        </p:spPr>
        <p:txBody>
          <a:bodyPr/>
          <a:lstStyle/>
          <a:p>
            <a:endParaRPr lang="vi-VN"/>
          </a:p>
        </p:txBody>
      </p:sp>
      <p:sp>
        <p:nvSpPr>
          <p:cNvPr id="9" name="Freeform 9"/>
          <p:cNvSpPr/>
          <p:nvPr/>
        </p:nvSpPr>
        <p:spPr>
          <a:xfrm>
            <a:off x="15222299" y="7775856"/>
            <a:ext cx="2037001" cy="2037001"/>
          </a:xfrm>
          <a:custGeom>
            <a:avLst/>
            <a:gdLst/>
            <a:ahLst/>
            <a:cxnLst/>
            <a:rect l="l" t="t" r="r" b="b"/>
            <a:pathLst>
              <a:path w="2037001" h="2037001">
                <a:moveTo>
                  <a:pt x="0" y="0"/>
                </a:moveTo>
                <a:lnTo>
                  <a:pt x="2037001" y="0"/>
                </a:lnTo>
                <a:lnTo>
                  <a:pt x="2037001" y="2037001"/>
                </a:lnTo>
                <a:lnTo>
                  <a:pt x="0" y="20370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0" name="Freeform 10"/>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4033FD8F-7E08-A752-C796-2DCB7E0754FB}"/>
              </a:ext>
            </a:extLst>
          </p:cNvPr>
          <p:cNvSpPr txBox="1"/>
          <p:nvPr/>
        </p:nvSpPr>
        <p:spPr>
          <a:xfrm>
            <a:off x="9321315" y="2796003"/>
            <a:ext cx="5811842" cy="4474558"/>
          </a:xfrm>
          <a:prstGeom prst="rect">
            <a:avLst/>
          </a:prstGeom>
          <a:noFill/>
        </p:spPr>
        <p:txBody>
          <a:bodyPr wrap="square">
            <a:spAutoFit/>
          </a:bodyPr>
          <a:lstStyle/>
          <a:p>
            <a:pPr algn="ctr">
              <a:lnSpc>
                <a:spcPct val="150000"/>
              </a:lnSpc>
            </a:pPr>
            <a:r>
              <a:rPr lang="vi-VN" sz="6600" b="1" dirty="0">
                <a:latin typeface="Arial" panose="020B0604020202020204" pitchFamily="34" charset="0"/>
                <a:cs typeface="Arial" panose="020B0604020202020204" pitchFamily="34" charset="0"/>
              </a:rPr>
              <a:t>PHẦN 2. </a:t>
            </a:r>
          </a:p>
          <a:p>
            <a:pPr algn="ctr">
              <a:lnSpc>
                <a:spcPct val="150000"/>
              </a:lnSpc>
            </a:pPr>
            <a:r>
              <a:rPr lang="vi-VN" sz="6600" b="1" dirty="0">
                <a:latin typeface="Arial" panose="020B0604020202020204" pitchFamily="34" charset="0"/>
                <a:cs typeface="Arial" panose="020B0604020202020204" pitchFamily="34" charset="0"/>
              </a:rPr>
              <a:t>THỰC HÀNH, SÁNG TẠO</a:t>
            </a:r>
          </a:p>
        </p:txBody>
      </p:sp>
    </p:spTree>
    <p:extLst>
      <p:ext uri="{BB962C8B-B14F-4D97-AF65-F5344CB8AC3E}">
        <p14:creationId xmlns:p14="http://schemas.microsoft.com/office/powerpoint/2010/main" val="63495647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5759AB90-392A-74B0-04B4-918256C41343}"/>
              </a:ext>
            </a:extLst>
          </p:cNvPr>
          <p:cNvGrpSpPr/>
          <p:nvPr/>
        </p:nvGrpSpPr>
        <p:grpSpPr>
          <a:xfrm>
            <a:off x="-410853" y="8443161"/>
            <a:ext cx="21930915" cy="4205999"/>
            <a:chOff x="0" y="0"/>
            <a:chExt cx="6350000" cy="1217828"/>
          </a:xfrm>
        </p:grpSpPr>
        <p:sp>
          <p:nvSpPr>
            <p:cNvPr id="29" name="Freeform 3">
              <a:extLst>
                <a:ext uri="{FF2B5EF4-FFF2-40B4-BE49-F238E27FC236}">
                  <a16:creationId xmlns:a16="http://schemas.microsoft.com/office/drawing/2014/main" id="{6C25045D-C411-B0C3-A0ED-B9A0635D78A8}"/>
                </a:ext>
              </a:extLst>
            </p:cNvPr>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ADDFB8">
                <a:alpha val="80000"/>
              </a:srgbClr>
            </a:solidFill>
          </p:spPr>
          <p:txBody>
            <a:bodyPr/>
            <a:lstStyle/>
            <a:p>
              <a:endParaRPr lang="vi-VN">
                <a:latin typeface="Arial" panose="020B0604020202020204" pitchFamily="34" charset="0"/>
                <a:cs typeface="Arial" panose="020B0604020202020204" pitchFamily="34" charset="0"/>
              </a:endParaRPr>
            </a:p>
          </p:txBody>
        </p:sp>
      </p:grpSp>
      <p:sp>
        <p:nvSpPr>
          <p:cNvPr id="4" name="Rectangle: Rounded Corners 3">
            <a:extLst>
              <a:ext uri="{FF2B5EF4-FFF2-40B4-BE49-F238E27FC236}">
                <a16:creationId xmlns:a16="http://schemas.microsoft.com/office/drawing/2014/main" id="{E5ECA83D-7CC5-6AA8-FCB0-F3C681FDD705}"/>
              </a:ext>
            </a:extLst>
          </p:cNvPr>
          <p:cNvSpPr/>
          <p:nvPr/>
        </p:nvSpPr>
        <p:spPr>
          <a:xfrm>
            <a:off x="1828800" y="3238500"/>
            <a:ext cx="14859000" cy="6896100"/>
          </a:xfrm>
          <a:prstGeom prst="roundRect">
            <a:avLst>
              <a:gd name="adj" fmla="val 4269"/>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3200" dirty="0">
                <a:solidFill>
                  <a:schemeClr val="tx1"/>
                </a:solidFill>
                <a:effectLst/>
                <a:latin typeface="Arial" panose="020B0604020202020204" pitchFamily="34" charset="0"/>
                <a:cs typeface="Arial" panose="020B0604020202020204" pitchFamily="34" charset="0"/>
              </a:rPr>
              <a:t>Em hãy giới thiệu tên mỗi sản phẩm dưới đây.</a:t>
            </a:r>
          </a:p>
          <a:p>
            <a:pPr marL="285750" indent="-285750" algn="just">
              <a:lnSpc>
                <a:spcPct val="150000"/>
              </a:lnSpc>
              <a:buFont typeface="Arial" panose="020B0604020202020204" pitchFamily="34" charset="0"/>
              <a:buChar char="•"/>
            </a:pPr>
            <a:r>
              <a:rPr lang="vi-VN" sz="3200" dirty="0">
                <a:solidFill>
                  <a:schemeClr val="tx1"/>
                </a:solidFill>
                <a:effectLst/>
                <a:latin typeface="Arial" panose="020B0604020202020204" pitchFamily="34" charset="0"/>
                <a:cs typeface="Arial" panose="020B0604020202020204" pitchFamily="34" charset="0"/>
              </a:rPr>
              <a:t>Sản phẩm nào có hình ảnh hoặc chi tiết giống hình vuông, hình tròn, hình tam giác?</a:t>
            </a:r>
          </a:p>
          <a:p>
            <a:pPr marL="285750" indent="-285750" algn="just">
              <a:lnSpc>
                <a:spcPct val="150000"/>
              </a:lnSpc>
              <a:buFont typeface="Arial" panose="020B0604020202020204" pitchFamily="34" charset="0"/>
              <a:buChar char="•"/>
            </a:pPr>
            <a:r>
              <a:rPr lang="vi-VN" sz="3200" dirty="0">
                <a:solidFill>
                  <a:schemeClr val="tx1"/>
                </a:solidFill>
                <a:effectLst/>
                <a:latin typeface="Arial" panose="020B0604020202020204" pitchFamily="34" charset="0"/>
                <a:cs typeface="Arial" panose="020B0604020202020204" pitchFamily="34" charset="0"/>
              </a:rPr>
              <a:t>Sản phẩm nào có hình ảnh hoặc chi tiết giống khối lập phương, khối trụ, khối cầu?</a:t>
            </a:r>
          </a:p>
          <a:p>
            <a:pPr marL="285750" indent="-285750" algn="just">
              <a:lnSpc>
                <a:spcPct val="150000"/>
              </a:lnSpc>
              <a:buFont typeface="Arial" panose="020B0604020202020204" pitchFamily="34" charset="0"/>
              <a:buChar char="•"/>
            </a:pPr>
            <a:r>
              <a:rPr lang="vi-VN" sz="3200" dirty="0">
                <a:solidFill>
                  <a:schemeClr val="tx1"/>
                </a:solidFill>
                <a:effectLst/>
                <a:latin typeface="Arial" panose="020B0604020202020204" pitchFamily="34" charset="0"/>
                <a:cs typeface="Arial" panose="020B0604020202020204" pitchFamily="34" charset="0"/>
              </a:rPr>
              <a:t>Em hãy chỉ ra sản phẩm em yêu thích nhất.</a:t>
            </a:r>
          </a:p>
          <a:p>
            <a:pPr marL="285750" indent="-285750" algn="just">
              <a:lnSpc>
                <a:spcPct val="150000"/>
              </a:lnSpc>
              <a:buFont typeface="Arial" panose="020B0604020202020204" pitchFamily="34" charset="0"/>
              <a:buChar char="•"/>
            </a:pPr>
            <a:r>
              <a:rPr lang="vi-VN" sz="3200" dirty="0">
                <a:solidFill>
                  <a:schemeClr val="tx1"/>
                </a:solidFill>
                <a:effectLst/>
                <a:latin typeface="Arial" panose="020B0604020202020204" pitchFamily="34" charset="0"/>
                <a:cs typeface="Arial" panose="020B0604020202020204" pitchFamily="34" charset="0"/>
              </a:rPr>
              <a:t>Sản phẩm nào được tạo bằng cách vẽ và cắt, xé, dán hoặc cắt, dán, nặn?</a:t>
            </a:r>
          </a:p>
          <a:p>
            <a:pPr marL="285750" indent="-285750">
              <a:lnSpc>
                <a:spcPct val="150000"/>
              </a:lnSpc>
              <a:buFont typeface="Arial" panose="020B0604020202020204" pitchFamily="34" charset="0"/>
              <a:buChar char="•"/>
            </a:pPr>
            <a:r>
              <a:rPr lang="vi-VN" sz="3200" dirty="0">
                <a:solidFill>
                  <a:schemeClr val="tx1"/>
                </a:solidFill>
                <a:effectLst/>
                <a:latin typeface="Arial" panose="020B0604020202020204" pitchFamily="34" charset="0"/>
                <a:cs typeface="Arial" panose="020B0604020202020204" pitchFamily="34" charset="0"/>
              </a:rPr>
              <a:t>Sản phẩm nào có vị trí hình ảnh xa, gần, màu sắc hài hoà, hình ảnh cân đối?</a:t>
            </a:r>
          </a:p>
        </p:txBody>
      </p:sp>
      <p:sp>
        <p:nvSpPr>
          <p:cNvPr id="16" name="TextBox 15">
            <a:extLst>
              <a:ext uri="{FF2B5EF4-FFF2-40B4-BE49-F238E27FC236}">
                <a16:creationId xmlns:a16="http://schemas.microsoft.com/office/drawing/2014/main" id="{E6055027-4E6B-34A0-0A51-35D327BFBCD7}"/>
              </a:ext>
            </a:extLst>
          </p:cNvPr>
          <p:cNvSpPr txBox="1"/>
          <p:nvPr/>
        </p:nvSpPr>
        <p:spPr>
          <a:xfrm>
            <a:off x="1981199" y="190500"/>
            <a:ext cx="14325602" cy="2258054"/>
          </a:xfrm>
          <a:prstGeom prst="rect">
            <a:avLst/>
          </a:prstGeom>
          <a:noFill/>
        </p:spPr>
        <p:txBody>
          <a:bodyPr wrap="square">
            <a:spAutoFit/>
          </a:bodyPr>
          <a:lstStyle/>
          <a:p>
            <a:pPr algn="just">
              <a:lnSpc>
                <a:spcPct val="150000"/>
              </a:lnSpc>
            </a:pPr>
            <a:r>
              <a:rPr lang="vi-VN" sz="5000" b="1" dirty="0">
                <a:latin typeface="Arial" panose="020B0604020202020204" pitchFamily="34" charset="0"/>
                <a:cs typeface="Arial" panose="020B0604020202020204" pitchFamily="34" charset="0"/>
              </a:rPr>
              <a:t>1. Củng cố kiến thức, kĩ năng và những điều đã học trong học kì 2</a:t>
            </a:r>
            <a:endParaRPr lang="vi-VN" sz="5000"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8B393227-8ECD-59A3-4A5B-437A6FC9595F}"/>
              </a:ext>
            </a:extLst>
          </p:cNvPr>
          <p:cNvSpPr/>
          <p:nvPr/>
        </p:nvSpPr>
        <p:spPr>
          <a:xfrm>
            <a:off x="6018378" y="2600954"/>
            <a:ext cx="6251244" cy="1143000"/>
          </a:xfrm>
          <a:prstGeom prst="roundRect">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ysClr val="windowText" lastClr="000000"/>
                </a:solidFill>
                <a:latin typeface="Arial" panose="020B0604020202020204" pitchFamily="34" charset="0"/>
                <a:cs typeface="Arial" panose="020B0604020202020204" pitchFamily="34" charset="0"/>
              </a:rPr>
              <a:t>THẢO LUẬN NHÓM</a:t>
            </a:r>
          </a:p>
        </p:txBody>
      </p:sp>
    </p:spTree>
    <p:extLst>
      <p:ext uri="{BB962C8B-B14F-4D97-AF65-F5344CB8AC3E}">
        <p14:creationId xmlns:p14="http://schemas.microsoft.com/office/powerpoint/2010/main" val="332353250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2">
              <a:extLst>
                <a:ext uri="{96DAC541-7B7A-43D3-8B79-37D633B846F1}">
                  <asvg:svgBlip xmlns:asvg="http://schemas.microsoft.com/office/drawing/2016/SVG/main" r:embed="rId3"/>
                </a:ext>
              </a:extLst>
            </a:blip>
            <a:stretch>
              <a:fillRect l="-104187" t="-273663"/>
            </a:stretch>
          </a:blipFill>
        </p:spPr>
        <p:txBody>
          <a:bodyPr/>
          <a:lstStyle/>
          <a:p>
            <a:endParaRPr lang="vi-VN">
              <a:latin typeface="Arial" panose="020B0604020202020204" pitchFamily="34" charset="0"/>
              <a:cs typeface="Arial" panose="020B0604020202020204" pitchFamily="34" charset="0"/>
            </a:endParaRPr>
          </a:p>
        </p:txBody>
      </p:sp>
      <p:sp>
        <p:nvSpPr>
          <p:cNvPr id="6" name="TextBox 6"/>
          <p:cNvSpPr txBox="1"/>
          <p:nvPr/>
        </p:nvSpPr>
        <p:spPr>
          <a:xfrm>
            <a:off x="6114659" y="439607"/>
            <a:ext cx="6058681" cy="1015663"/>
          </a:xfrm>
          <a:prstGeom prst="rect">
            <a:avLst/>
          </a:prstGeom>
        </p:spPr>
        <p:txBody>
          <a:bodyPr wrap="square" lIns="0" tIns="0" rIns="0" bIns="0" rtlCol="0" anchor="t">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KHỞI ĐỘNG</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sp>
        <p:nvSpPr>
          <p:cNvPr id="7" name="TextBox 7"/>
          <p:cNvSpPr txBox="1"/>
          <p:nvPr/>
        </p:nvSpPr>
        <p:spPr>
          <a:xfrm>
            <a:off x="8240489" y="3239673"/>
            <a:ext cx="8482185" cy="6545318"/>
          </a:xfrm>
          <a:prstGeom prst="rect">
            <a:avLst/>
          </a:prstGeom>
        </p:spPr>
        <p:txBody>
          <a:bodyPr wrap="square" lIns="0" tIns="0" rIns="0" bIns="0" rtlCol="0" anchor="t">
            <a:spAutoFit/>
          </a:bodyPr>
          <a:lstStyle/>
          <a:p>
            <a:pPr marL="285750" indent="-28575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Các nhóm chọn ra một bạn làm thư kí. </a:t>
            </a:r>
          </a:p>
          <a:p>
            <a:pPr marL="285750" indent="-28575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HS còn lại lần lượt kể tên các kiến thức đã được học ở học kì 1.</a:t>
            </a:r>
          </a:p>
          <a:p>
            <a:pPr marL="285750" indent="-28575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HS có thể trang trí thêm, sử dụng các sản phẩm mĩ thuật đã làm ở tiết học trước để minh họa.</a:t>
            </a:r>
          </a:p>
          <a:p>
            <a:pPr marL="285750" indent="-28575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Hết thời gian quy định, các nhóm dừng làm việc.</a:t>
            </a:r>
          </a:p>
        </p:txBody>
      </p:sp>
      <p:sp>
        <p:nvSpPr>
          <p:cNvPr id="8" name="Freeform 8"/>
          <p:cNvSpPr/>
          <p:nvPr/>
        </p:nvSpPr>
        <p:spPr>
          <a:xfrm rot="-6640818">
            <a:off x="15585460" y="277223"/>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txBody>
          <a:bodyPr/>
          <a:lstStyle/>
          <a:p>
            <a:endParaRPr lang="vi-VN">
              <a:latin typeface="Arial" panose="020B0604020202020204" pitchFamily="34" charset="0"/>
              <a:cs typeface="Arial" panose="020B0604020202020204" pitchFamily="34" charset="0"/>
            </a:endParaRPr>
          </a:p>
        </p:txBody>
      </p:sp>
      <p:sp>
        <p:nvSpPr>
          <p:cNvPr id="10" name="Freeform 10"/>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1" name="Freeform 16">
            <a:extLst>
              <a:ext uri="{FF2B5EF4-FFF2-40B4-BE49-F238E27FC236}">
                <a16:creationId xmlns:a16="http://schemas.microsoft.com/office/drawing/2014/main" id="{A6D2E14A-EFEE-1C96-BA09-2EE0B60D1472}"/>
              </a:ext>
            </a:extLst>
          </p:cNvPr>
          <p:cNvSpPr/>
          <p:nvPr/>
        </p:nvSpPr>
        <p:spPr>
          <a:xfrm>
            <a:off x="457200" y="8518398"/>
            <a:ext cx="1406020" cy="1314631"/>
          </a:xfrm>
          <a:custGeom>
            <a:avLst/>
            <a:gdLst/>
            <a:ahLst/>
            <a:cxnLst/>
            <a:rect l="l" t="t" r="r" b="b"/>
            <a:pathLst>
              <a:path w="746606" h="698077">
                <a:moveTo>
                  <a:pt x="0" y="0"/>
                </a:moveTo>
                <a:lnTo>
                  <a:pt x="746606" y="0"/>
                </a:lnTo>
                <a:lnTo>
                  <a:pt x="746606" y="698077"/>
                </a:lnTo>
                <a:lnTo>
                  <a:pt x="0" y="6980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dirty="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30687EC9-9016-41E9-C192-D891C087AF0F}"/>
              </a:ext>
            </a:extLst>
          </p:cNvPr>
          <p:cNvSpPr/>
          <p:nvPr/>
        </p:nvSpPr>
        <p:spPr>
          <a:xfrm>
            <a:off x="9308239" y="1878308"/>
            <a:ext cx="6934200" cy="100834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vi-VN" sz="4400" b="1" dirty="0">
                <a:latin typeface="Arial" panose="020B0604020202020204" pitchFamily="34" charset="0"/>
                <a:cs typeface="Arial" panose="020B0604020202020204" pitchFamily="34" charset="0"/>
              </a:rPr>
              <a:t>Luật chơi</a:t>
            </a:r>
          </a:p>
        </p:txBody>
      </p:sp>
      <p:grpSp>
        <p:nvGrpSpPr>
          <p:cNvPr id="13" name="Group 12">
            <a:extLst>
              <a:ext uri="{FF2B5EF4-FFF2-40B4-BE49-F238E27FC236}">
                <a16:creationId xmlns:a16="http://schemas.microsoft.com/office/drawing/2014/main" id="{B3F27B13-D418-782E-825F-6CA1A6AA49FF}"/>
              </a:ext>
            </a:extLst>
          </p:cNvPr>
          <p:cNvGrpSpPr/>
          <p:nvPr/>
        </p:nvGrpSpPr>
        <p:grpSpPr>
          <a:xfrm>
            <a:off x="593898" y="1128887"/>
            <a:ext cx="6813126" cy="8471988"/>
            <a:chOff x="375755" y="2855619"/>
            <a:chExt cx="7184959" cy="8818038"/>
          </a:xfrm>
        </p:grpSpPr>
        <p:pic>
          <p:nvPicPr>
            <p:cNvPr id="14" name="Picture 13">
              <a:extLst>
                <a:ext uri="{FF2B5EF4-FFF2-40B4-BE49-F238E27FC236}">
                  <a16:creationId xmlns:a16="http://schemas.microsoft.com/office/drawing/2014/main" id="{A32EB6FE-F029-43B8-30EB-2058285B49EE}"/>
                </a:ext>
              </a:extLst>
            </p:cNvPr>
            <p:cNvPicPr>
              <a:picLocks noChangeAspect="1"/>
            </p:cNvPicPr>
            <p:nvPr/>
          </p:nvPicPr>
          <p:blipFill>
            <a:blip r:embed="rId10"/>
            <a:srcRect/>
            <a:stretch>
              <a:fillRect/>
            </a:stretch>
          </p:blipFill>
          <p:spPr>
            <a:xfrm>
              <a:off x="375755" y="2855619"/>
              <a:ext cx="7184959" cy="8818038"/>
            </a:xfrm>
            <a:prstGeom prst="rect">
              <a:avLst/>
            </a:prstGeom>
          </p:spPr>
        </p:pic>
        <p:sp>
          <p:nvSpPr>
            <p:cNvPr id="15" name="TextBox 7">
              <a:extLst>
                <a:ext uri="{FF2B5EF4-FFF2-40B4-BE49-F238E27FC236}">
                  <a16:creationId xmlns:a16="http://schemas.microsoft.com/office/drawing/2014/main" id="{B8740D4F-2E21-1ECA-09C9-B4B46656A1D2}"/>
                </a:ext>
              </a:extLst>
            </p:cNvPr>
            <p:cNvSpPr txBox="1"/>
            <p:nvPr/>
          </p:nvSpPr>
          <p:spPr>
            <a:xfrm>
              <a:off x="3582249" y="7060808"/>
              <a:ext cx="3768621" cy="419409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4400" b="1" dirty="0">
                  <a:solidFill>
                    <a:schemeClr val="bg1"/>
                  </a:solidFill>
                  <a:effectLst/>
                  <a:latin typeface="Arial" panose="020B0604020202020204" pitchFamily="34" charset="0"/>
                  <a:cs typeface="Arial" panose="020B0604020202020204" pitchFamily="34" charset="0"/>
                </a:rPr>
                <a:t>Kể lại những điều em đã học </a:t>
              </a:r>
            </a:p>
            <a:p>
              <a:pPr algn="ctr">
                <a:lnSpc>
                  <a:spcPct val="150000"/>
                </a:lnSpc>
              </a:pPr>
              <a:r>
                <a:rPr lang="vi-VN" sz="4400" b="1" dirty="0">
                  <a:solidFill>
                    <a:schemeClr val="bg1"/>
                  </a:solidFill>
                  <a:effectLst/>
                  <a:latin typeface="Arial" panose="020B0604020202020204" pitchFamily="34" charset="0"/>
                  <a:cs typeface="Arial" panose="020B0604020202020204" pitchFamily="34" charset="0"/>
                </a:rPr>
                <a:t>ở kì II</a:t>
              </a:r>
              <a:endParaRPr lang="it-IT" sz="4400" b="1" dirty="0">
                <a:solidFill>
                  <a:schemeClr val="bg1"/>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854918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D6511ACC-3491-A6E3-3AA1-8CD5D6BFA32E}"/>
              </a:ext>
            </a:extLst>
          </p:cNvPr>
          <p:cNvSpPr/>
          <p:nvPr/>
        </p:nvSpPr>
        <p:spPr>
          <a:xfrm>
            <a:off x="534681" y="342900"/>
            <a:ext cx="4593070" cy="3200400"/>
          </a:xfrm>
          <a:custGeom>
            <a:avLst/>
            <a:gdLst/>
            <a:ahLst/>
            <a:cxnLst/>
            <a:rect l="l" t="t" r="r" b="b"/>
            <a:pathLst>
              <a:path w="8472181" h="5903321">
                <a:moveTo>
                  <a:pt x="0" y="0"/>
                </a:moveTo>
                <a:lnTo>
                  <a:pt x="8472181" y="0"/>
                </a:lnTo>
                <a:lnTo>
                  <a:pt x="8472181" y="5903321"/>
                </a:lnTo>
                <a:lnTo>
                  <a:pt x="0" y="5903321"/>
                </a:lnTo>
                <a:lnTo>
                  <a:pt x="0" y="0"/>
                </a:lnTo>
                <a:close/>
              </a:path>
            </a:pathLst>
          </a:custGeom>
          <a:blipFill>
            <a:blip r:embed="rId2"/>
            <a:stretch>
              <a:fillRect l="-41998" t="-83138" r="-144737" b="-42709"/>
            </a:stretch>
          </a:blipFill>
        </p:spPr>
        <p:txBody>
          <a:bodyPr/>
          <a:lstStyle/>
          <a:p>
            <a:endParaRPr lang="vi-VN">
              <a:latin typeface="Arial" panose="020B0604020202020204" pitchFamily="34" charset="0"/>
              <a:cs typeface="Arial" panose="020B0604020202020204" pitchFamily="34" charset="0"/>
            </a:endParaRPr>
          </a:p>
        </p:txBody>
      </p:sp>
      <p:sp>
        <p:nvSpPr>
          <p:cNvPr id="5" name="Freeform 6">
            <a:extLst>
              <a:ext uri="{FF2B5EF4-FFF2-40B4-BE49-F238E27FC236}">
                <a16:creationId xmlns:a16="http://schemas.microsoft.com/office/drawing/2014/main" id="{05BF001C-0077-79E2-FF19-1D54298A3B65}"/>
              </a:ext>
            </a:extLst>
          </p:cNvPr>
          <p:cNvSpPr/>
          <p:nvPr/>
        </p:nvSpPr>
        <p:spPr>
          <a:xfrm>
            <a:off x="5257800" y="342900"/>
            <a:ext cx="4593070" cy="3200400"/>
          </a:xfrm>
          <a:custGeom>
            <a:avLst/>
            <a:gdLst/>
            <a:ahLst/>
            <a:cxnLst/>
            <a:rect l="l" t="t" r="r" b="b"/>
            <a:pathLst>
              <a:path w="8156871" h="5903321">
                <a:moveTo>
                  <a:pt x="0" y="0"/>
                </a:moveTo>
                <a:lnTo>
                  <a:pt x="8156871" y="0"/>
                </a:lnTo>
                <a:lnTo>
                  <a:pt x="8156871" y="5903321"/>
                </a:lnTo>
                <a:lnTo>
                  <a:pt x="0" y="5903321"/>
                </a:lnTo>
                <a:lnTo>
                  <a:pt x="0" y="0"/>
                </a:lnTo>
                <a:close/>
              </a:path>
            </a:pathLst>
          </a:custGeom>
          <a:blipFill>
            <a:blip r:embed="rId3"/>
            <a:stretch>
              <a:fillRect l="-147828" t="-81683" r="-44438" b="-39953"/>
            </a:stretch>
          </a:blipFill>
        </p:spPr>
        <p:txBody>
          <a:bodyPr/>
          <a:lstStyle/>
          <a:p>
            <a:endParaRPr lang="vi-VN">
              <a:latin typeface="Arial" panose="020B0604020202020204" pitchFamily="34" charset="0"/>
              <a:cs typeface="Arial" panose="020B0604020202020204" pitchFamily="34" charset="0"/>
            </a:endParaRPr>
          </a:p>
        </p:txBody>
      </p:sp>
      <p:sp>
        <p:nvSpPr>
          <p:cNvPr id="7" name="Freeform 3">
            <a:extLst>
              <a:ext uri="{FF2B5EF4-FFF2-40B4-BE49-F238E27FC236}">
                <a16:creationId xmlns:a16="http://schemas.microsoft.com/office/drawing/2014/main" id="{433B884E-E8A7-735F-79B5-8BB3F8582031}"/>
              </a:ext>
            </a:extLst>
          </p:cNvPr>
          <p:cNvSpPr/>
          <p:nvPr/>
        </p:nvSpPr>
        <p:spPr>
          <a:xfrm>
            <a:off x="10015156" y="495300"/>
            <a:ext cx="2138906" cy="2884170"/>
          </a:xfrm>
          <a:custGeom>
            <a:avLst/>
            <a:gdLst/>
            <a:ahLst/>
            <a:cxnLst/>
            <a:rect l="l" t="t" r="r" b="b"/>
            <a:pathLst>
              <a:path w="3573256" h="4681386">
                <a:moveTo>
                  <a:pt x="0" y="0"/>
                </a:moveTo>
                <a:lnTo>
                  <a:pt x="3573256" y="0"/>
                </a:lnTo>
                <a:lnTo>
                  <a:pt x="3573256" y="4681387"/>
                </a:lnTo>
                <a:lnTo>
                  <a:pt x="0" y="4681387"/>
                </a:lnTo>
                <a:lnTo>
                  <a:pt x="0" y="0"/>
                </a:lnTo>
                <a:close/>
              </a:path>
            </a:pathLst>
          </a:custGeom>
          <a:blipFill>
            <a:blip r:embed="rId4"/>
            <a:stretch>
              <a:fillRect l="-175443" t="-20855" r="-15818" b="-8577"/>
            </a:stretch>
          </a:blipFill>
        </p:spPr>
        <p:txBody>
          <a:bodyPr/>
          <a:lstStyle/>
          <a:p>
            <a:endParaRPr lang="vi-VN" dirty="0">
              <a:latin typeface="Arial" panose="020B0604020202020204" pitchFamily="34" charset="0"/>
              <a:cs typeface="Arial" panose="020B0604020202020204" pitchFamily="34" charset="0"/>
            </a:endParaRPr>
          </a:p>
        </p:txBody>
      </p:sp>
      <p:pic>
        <p:nvPicPr>
          <p:cNvPr id="9" name="Picture 9">
            <a:extLst>
              <a:ext uri="{FF2B5EF4-FFF2-40B4-BE49-F238E27FC236}">
                <a16:creationId xmlns:a16="http://schemas.microsoft.com/office/drawing/2014/main" id="{38F2DF14-055E-64DD-860D-9C8954D30FAF}"/>
              </a:ext>
            </a:extLst>
          </p:cNvPr>
          <p:cNvPicPr>
            <a:picLocks noChangeAspect="1"/>
          </p:cNvPicPr>
          <p:nvPr/>
        </p:nvPicPr>
        <p:blipFill>
          <a:blip r:embed="rId5"/>
          <a:srcRect l="50829" t="38556" r="8858" b="3321"/>
          <a:stretch>
            <a:fillRect/>
          </a:stretch>
        </p:blipFill>
        <p:spPr>
          <a:xfrm>
            <a:off x="12420600" y="495300"/>
            <a:ext cx="2145813" cy="2884170"/>
          </a:xfrm>
          <a:prstGeom prst="rect">
            <a:avLst/>
          </a:prstGeom>
        </p:spPr>
      </p:pic>
      <p:pic>
        <p:nvPicPr>
          <p:cNvPr id="11" name="Picture 10">
            <a:extLst>
              <a:ext uri="{FF2B5EF4-FFF2-40B4-BE49-F238E27FC236}">
                <a16:creationId xmlns:a16="http://schemas.microsoft.com/office/drawing/2014/main" id="{891A1942-BBCC-FD1D-326C-91AAF494C6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32951" y="483869"/>
            <a:ext cx="2989633" cy="2884170"/>
          </a:xfrm>
          <a:prstGeom prst="rect">
            <a:avLst/>
          </a:prstGeom>
        </p:spPr>
      </p:pic>
      <p:pic>
        <p:nvPicPr>
          <p:cNvPr id="12" name="Picture 11">
            <a:extLst>
              <a:ext uri="{FF2B5EF4-FFF2-40B4-BE49-F238E27FC236}">
                <a16:creationId xmlns:a16="http://schemas.microsoft.com/office/drawing/2014/main" id="{A61691F8-D73F-6DFC-54A6-88666AC3A076}"/>
              </a:ext>
            </a:extLst>
          </p:cNvPr>
          <p:cNvPicPr>
            <a:picLocks noChangeAspect="1"/>
          </p:cNvPicPr>
          <p:nvPr/>
        </p:nvPicPr>
        <p:blipFill rotWithShape="1">
          <a:blip r:embed="rId7">
            <a:extLst>
              <a:ext uri="{28A0092B-C50C-407E-A947-70E740481C1C}">
                <a14:useLocalDpi xmlns:a14="http://schemas.microsoft.com/office/drawing/2010/main" val="0"/>
              </a:ext>
            </a:extLst>
          </a:blip>
          <a:srcRect l="11318" t="6390" r="2760" b="6304"/>
          <a:stretch/>
        </p:blipFill>
        <p:spPr>
          <a:xfrm>
            <a:off x="549922" y="3924300"/>
            <a:ext cx="4593070" cy="3230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1C88CBC5-BC82-672A-3BB3-84ACE3E16B3C}"/>
              </a:ext>
            </a:extLst>
          </p:cNvPr>
          <p:cNvPicPr>
            <a:picLocks noChangeAspect="1"/>
          </p:cNvPicPr>
          <p:nvPr/>
        </p:nvPicPr>
        <p:blipFill rotWithShape="1">
          <a:blip r:embed="rId8">
            <a:extLst>
              <a:ext uri="{28A0092B-C50C-407E-A947-70E740481C1C}">
                <a14:useLocalDpi xmlns:a14="http://schemas.microsoft.com/office/drawing/2010/main" val="0"/>
              </a:ext>
            </a:extLst>
          </a:blip>
          <a:srcRect l="49397" t="57404" r="9777" b="11780"/>
          <a:stretch/>
        </p:blipFill>
        <p:spPr>
          <a:xfrm>
            <a:off x="5410200" y="3924300"/>
            <a:ext cx="4445762" cy="3230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B8DD26A3-38BD-C4C8-0E3C-9FDF8F75CDB3}"/>
              </a:ext>
            </a:extLst>
          </p:cNvPr>
          <p:cNvPicPr>
            <a:picLocks noChangeAspect="1"/>
          </p:cNvPicPr>
          <p:nvPr/>
        </p:nvPicPr>
        <p:blipFill rotWithShape="1">
          <a:blip r:embed="rId9"/>
          <a:srcRect l="3073" t="15972" r="3073" b="21273"/>
          <a:stretch/>
        </p:blipFill>
        <p:spPr>
          <a:xfrm>
            <a:off x="3729636" y="7535592"/>
            <a:ext cx="7806890" cy="2408508"/>
          </a:xfrm>
          <a:prstGeom prst="rect">
            <a:avLst/>
          </a:prstGeom>
        </p:spPr>
      </p:pic>
      <p:pic>
        <p:nvPicPr>
          <p:cNvPr id="15" name="Picture 14">
            <a:extLst>
              <a:ext uri="{FF2B5EF4-FFF2-40B4-BE49-F238E27FC236}">
                <a16:creationId xmlns:a16="http://schemas.microsoft.com/office/drawing/2014/main" id="{2AF1F523-E2A8-BCD7-74BF-AA3DE9099784}"/>
              </a:ext>
            </a:extLst>
          </p:cNvPr>
          <p:cNvPicPr>
            <a:picLocks noChangeAspect="1"/>
          </p:cNvPicPr>
          <p:nvPr/>
        </p:nvPicPr>
        <p:blipFill rotWithShape="1">
          <a:blip r:embed="rId10">
            <a:extLst>
              <a:ext uri="{28A0092B-C50C-407E-A947-70E740481C1C}">
                <a14:useLocalDpi xmlns:a14="http://schemas.microsoft.com/office/drawing/2010/main" val="0"/>
              </a:ext>
            </a:extLst>
          </a:blip>
          <a:srcRect l="8670" t="3462" r="4115" b="12769"/>
          <a:stretch/>
        </p:blipFill>
        <p:spPr>
          <a:xfrm>
            <a:off x="14025047" y="3848100"/>
            <a:ext cx="3418759" cy="3382692"/>
          </a:xfrm>
          <a:prstGeom prst="flowChartConnector">
            <a:avLst/>
          </a:prstGeom>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id="{C10390EE-679E-E31A-84E2-1D2DF122AA7A}"/>
              </a:ext>
            </a:extLst>
          </p:cNvPr>
          <p:cNvPicPr>
            <a:picLocks noChangeAspect="1"/>
          </p:cNvPicPr>
          <p:nvPr/>
        </p:nvPicPr>
        <p:blipFill rotWithShape="1">
          <a:blip r:embed="rId11">
            <a:extLst>
              <a:ext uri="{28A0092B-C50C-407E-A947-70E740481C1C}">
                <a14:useLocalDpi xmlns:a14="http://schemas.microsoft.com/office/drawing/2010/main" val="0"/>
              </a:ext>
            </a:extLst>
          </a:blip>
          <a:srcRect l="44428" t="60370" r="6620" b="4703"/>
          <a:stretch/>
        </p:blipFill>
        <p:spPr>
          <a:xfrm>
            <a:off x="10123170" y="3942761"/>
            <a:ext cx="3634669" cy="32118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Freeform 69">
            <a:extLst>
              <a:ext uri="{FF2B5EF4-FFF2-40B4-BE49-F238E27FC236}">
                <a16:creationId xmlns:a16="http://schemas.microsoft.com/office/drawing/2014/main" id="{9D056A1F-1CE4-5C75-B10C-CA9AE9765808}"/>
              </a:ext>
            </a:extLst>
          </p:cNvPr>
          <p:cNvSpPr/>
          <p:nvPr/>
        </p:nvSpPr>
        <p:spPr>
          <a:xfrm>
            <a:off x="12444983" y="7230792"/>
            <a:ext cx="3446486" cy="3521313"/>
          </a:xfrm>
          <a:custGeom>
            <a:avLst/>
            <a:gdLst/>
            <a:ahLst/>
            <a:cxnLst/>
            <a:rect l="l" t="t" r="r" b="b"/>
            <a:pathLst>
              <a:path w="1354484" h="1383891">
                <a:moveTo>
                  <a:pt x="0" y="0"/>
                </a:moveTo>
                <a:lnTo>
                  <a:pt x="1354484" y="0"/>
                </a:lnTo>
                <a:lnTo>
                  <a:pt x="1354484" y="1383892"/>
                </a:lnTo>
                <a:lnTo>
                  <a:pt x="0" y="13838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200"/>
          </a:p>
        </p:txBody>
      </p:sp>
    </p:spTree>
    <p:extLst>
      <p:ext uri="{BB962C8B-B14F-4D97-AF65-F5344CB8AC3E}">
        <p14:creationId xmlns:p14="http://schemas.microsoft.com/office/powerpoint/2010/main" val="354733326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22"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par>
                                <p:cTn id="26" presetID="22" presetClass="entr" presetSubtype="1"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par>
                                <p:cTn id="29" presetID="22"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par>
                                <p:cTn id="32" presetID="22"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txBody>
            <a:bodyPr/>
            <a:lstStyle/>
            <a:p>
              <a:endParaRPr lang="vi-VN">
                <a:latin typeface="Arial" panose="020B0604020202020204" pitchFamily="34" charset="0"/>
                <a:cs typeface="Arial" panose="020B0604020202020204" pitchFamily="34" charset="0"/>
              </a:endParaRPr>
            </a:p>
          </p:txBody>
        </p:sp>
      </p:grpSp>
      <p:sp>
        <p:nvSpPr>
          <p:cNvPr id="18" name="Freeform 18"/>
          <p:cNvSpPr/>
          <p:nvPr/>
        </p:nvSpPr>
        <p:spPr>
          <a:xfrm rot="-6640818">
            <a:off x="15602284" y="252889"/>
            <a:ext cx="3771895" cy="2292375"/>
          </a:xfrm>
          <a:custGeom>
            <a:avLst/>
            <a:gdLst/>
            <a:ahLst/>
            <a:cxnLst/>
            <a:rect l="l" t="t" r="r" b="b"/>
            <a:pathLst>
              <a:path w="3771895" h="2292375">
                <a:moveTo>
                  <a:pt x="0" y="0"/>
                </a:moveTo>
                <a:lnTo>
                  <a:pt x="3771895" y="0"/>
                </a:lnTo>
                <a:lnTo>
                  <a:pt x="3771895" y="2292375"/>
                </a:lnTo>
                <a:lnTo>
                  <a:pt x="0" y="2292375"/>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txBody>
          <a:bodyPr/>
          <a:lstStyle/>
          <a:p>
            <a:endParaRPr lang="vi-VN">
              <a:latin typeface="Arial" panose="020B0604020202020204" pitchFamily="34" charset="0"/>
              <a:cs typeface="Arial" panose="020B0604020202020204" pitchFamily="34" charset="0"/>
            </a:endParaRPr>
          </a:p>
        </p:txBody>
      </p:sp>
      <p:sp>
        <p:nvSpPr>
          <p:cNvPr id="19" name="Freeform 19"/>
          <p:cNvSpPr/>
          <p:nvPr/>
        </p:nvSpPr>
        <p:spPr>
          <a:xfrm rot="-3842122">
            <a:off x="-2147192" y="-1160326"/>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5" name="TextBox 2">
            <a:extLst>
              <a:ext uri="{FF2B5EF4-FFF2-40B4-BE49-F238E27FC236}">
                <a16:creationId xmlns:a16="http://schemas.microsoft.com/office/drawing/2014/main" id="{33571B4A-95E2-C6D5-3D56-A9402ECD94F8}"/>
              </a:ext>
            </a:extLst>
          </p:cNvPr>
          <p:cNvSpPr txBox="1"/>
          <p:nvPr/>
        </p:nvSpPr>
        <p:spPr>
          <a:xfrm>
            <a:off x="4953000" y="582895"/>
            <a:ext cx="8382000" cy="2165721"/>
          </a:xfrm>
          <a:prstGeom prst="rect">
            <a:avLst/>
          </a:prstGeom>
        </p:spPr>
        <p:txBody>
          <a:bodyPr wrap="square" lIns="0" tIns="0" rIns="0" bIns="0" rtlCol="0" anchor="t">
            <a:spAutoFit/>
          </a:bodyPr>
          <a:lstStyle/>
          <a:p>
            <a:pPr algn="ctr">
              <a:lnSpc>
                <a:spcPct val="150000"/>
              </a:lnSpc>
            </a:pPr>
            <a:r>
              <a:rPr lang="vi-VN" sz="5000" b="1" dirty="0">
                <a:latin typeface="Arial" panose="020B0604020202020204" pitchFamily="34" charset="0"/>
                <a:cs typeface="Arial" panose="020B0604020202020204" pitchFamily="34" charset="0"/>
              </a:rPr>
              <a:t>2. Trưng bày và giới thiệu </a:t>
            </a:r>
          </a:p>
          <a:p>
            <a:pPr algn="ctr">
              <a:lnSpc>
                <a:spcPct val="150000"/>
              </a:lnSpc>
            </a:pPr>
            <a:r>
              <a:rPr lang="vi-VN" sz="5000" b="1" dirty="0">
                <a:latin typeface="Arial" panose="020B0604020202020204" pitchFamily="34" charset="0"/>
                <a:cs typeface="Arial" panose="020B0604020202020204" pitchFamily="34" charset="0"/>
              </a:rPr>
              <a:t>sản phẩm yêu thích</a:t>
            </a:r>
            <a:endParaRPr lang="vi-VN" sz="5000"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AACD31DB-A08C-2728-0635-A0FD762DA7E2}"/>
              </a:ext>
            </a:extLst>
          </p:cNvPr>
          <p:cNvSpPr/>
          <p:nvPr/>
        </p:nvSpPr>
        <p:spPr>
          <a:xfrm>
            <a:off x="963514" y="3391531"/>
            <a:ext cx="5579623" cy="2819400"/>
          </a:xfrm>
          <a:prstGeom prst="roundRect">
            <a:avLst>
              <a:gd name="adj" fmla="val 13301"/>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Tên sản phẩm là gì? Vì sao em thích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sản phẩm này?</a:t>
            </a:r>
            <a:endParaRPr lang="vi-VN" sz="4000" dirty="0">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EC0638C-FD8D-0248-300E-84087CDD98AF}"/>
              </a:ext>
            </a:extLst>
          </p:cNvPr>
          <p:cNvSpPr/>
          <p:nvPr/>
        </p:nvSpPr>
        <p:spPr>
          <a:xfrm>
            <a:off x="6794817" y="3391531"/>
            <a:ext cx="5128480" cy="2819400"/>
          </a:xfrm>
          <a:prstGeom prst="roundRect">
            <a:avLst>
              <a:gd name="adj" fmla="val 13301"/>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Sản phẩm thuộc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chủ đề, bài học nào trong học kì 1?</a:t>
            </a:r>
            <a:endParaRPr lang="vi-VN" sz="4000" dirty="0">
              <a:effectLst/>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470A9471-D7EA-305B-4761-A9227035E60E}"/>
              </a:ext>
            </a:extLst>
          </p:cNvPr>
          <p:cNvSpPr/>
          <p:nvPr/>
        </p:nvSpPr>
        <p:spPr>
          <a:xfrm>
            <a:off x="12174977" y="3391531"/>
            <a:ext cx="5417160" cy="2819400"/>
          </a:xfrm>
          <a:prstGeom prst="roundRect">
            <a:avLst>
              <a:gd name="adj" fmla="val 13301"/>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Sản phẩm được tạo bằng cách nào?</a:t>
            </a:r>
            <a:endParaRPr lang="vi-VN" sz="4000" dirty="0">
              <a:effectLst/>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7FD3BDCD-6D5E-F8F5-6C9D-3DD667A8CF97}"/>
              </a:ext>
            </a:extLst>
          </p:cNvPr>
          <p:cNvSpPr/>
          <p:nvPr/>
        </p:nvSpPr>
        <p:spPr>
          <a:xfrm>
            <a:off x="2080480" y="6630032"/>
            <a:ext cx="6987320" cy="2410489"/>
          </a:xfrm>
          <a:prstGeom prst="roundRect">
            <a:avLst>
              <a:gd name="adj" fmla="val 13301"/>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Hình ảnh, chi tiết nào em thích nhất ở sản phẩm?</a:t>
            </a:r>
            <a:endParaRPr lang="vi-VN" sz="4000" dirty="0">
              <a:effectLst/>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DD8A9E13-1698-644C-658D-FC4C2A0EE19F}"/>
              </a:ext>
            </a:extLst>
          </p:cNvPr>
          <p:cNvSpPr/>
          <p:nvPr/>
        </p:nvSpPr>
        <p:spPr>
          <a:xfrm>
            <a:off x="9624281" y="6630032"/>
            <a:ext cx="6125587" cy="2410489"/>
          </a:xfrm>
          <a:prstGeom prst="roundRect">
            <a:avLst>
              <a:gd name="adj" fmla="val 13301"/>
            </a:avLst>
          </a:prstGeom>
          <a:solidFill>
            <a:schemeClr val="bg1"/>
          </a:solidFill>
          <a:ln>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bIns="180000" rtlCol="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Em còn thích sản phẩm nào khác? Vì sao? </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15327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up)">
                                      <p:cBhvr>
                                        <p:cTn id="13" dur="500"/>
                                        <p:tgtEl>
                                          <p:spTgt spid="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p:tgtEl>
                                          <p:spTgt spid="9"/>
                                        </p:tgtEl>
                                        <p:attrNameLst>
                                          <p:attrName>ppt_y</p:attrName>
                                        </p:attrNameLst>
                                      </p:cBhvr>
                                      <p:tavLst>
                                        <p:tav tm="0">
                                          <p:val>
                                            <p:strVal val="#ppt_y+#ppt_h*1.125000"/>
                                          </p:val>
                                        </p:tav>
                                        <p:tav tm="100000">
                                          <p:val>
                                            <p:strVal val="#ppt_y"/>
                                          </p:val>
                                        </p:tav>
                                      </p:tavLst>
                                    </p:anim>
                                    <p:animEffect transition="in" filter="wipe(up)">
                                      <p:cBhvr>
                                        <p:cTn id="21" dur="500"/>
                                        <p:tgtEl>
                                          <p:spTgt spid="9"/>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p:tgtEl>
                                          <p:spTgt spid="10"/>
                                        </p:tgtEl>
                                        <p:attrNameLst>
                                          <p:attrName>ppt_y</p:attrName>
                                        </p:attrNameLst>
                                      </p:cBhvr>
                                      <p:tavLst>
                                        <p:tav tm="0">
                                          <p:val>
                                            <p:strVal val="#ppt_y+#ppt_h*1.125000"/>
                                          </p:val>
                                        </p:tav>
                                        <p:tav tm="100000">
                                          <p:val>
                                            <p:strVal val="#ppt_y"/>
                                          </p:val>
                                        </p:tav>
                                      </p:tavLst>
                                    </p:anim>
                                    <p:animEffect transition="in" filter="wipe(up)">
                                      <p:cBhvr>
                                        <p:cTn id="25" dur="500"/>
                                        <p:tgtEl>
                                          <p:spTgt spid="10"/>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p:tgtEl>
                                          <p:spTgt spid="12"/>
                                        </p:tgtEl>
                                        <p:attrNameLst>
                                          <p:attrName>ppt_y</p:attrName>
                                        </p:attrNameLst>
                                      </p:cBhvr>
                                      <p:tavLst>
                                        <p:tav tm="0">
                                          <p:val>
                                            <p:strVal val="#ppt_y+#ppt_h*1.125000"/>
                                          </p:val>
                                        </p:tav>
                                        <p:tav tm="100000">
                                          <p:val>
                                            <p:strVal val="#ppt_y"/>
                                          </p:val>
                                        </p:tav>
                                      </p:tavLst>
                                    </p:anim>
                                    <p:animEffect transition="in" filter="wipe(up)">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9"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TextBox 2"/>
          <p:cNvSpPr txBox="1"/>
          <p:nvPr/>
        </p:nvSpPr>
        <p:spPr>
          <a:xfrm>
            <a:off x="4953000" y="897074"/>
            <a:ext cx="8382000" cy="2165721"/>
          </a:xfrm>
          <a:prstGeom prst="rect">
            <a:avLst/>
          </a:prstGeom>
        </p:spPr>
        <p:txBody>
          <a:bodyPr wrap="square" lIns="0" tIns="0" rIns="0" bIns="0" rtlCol="0" anchor="t">
            <a:spAutoFit/>
          </a:bodyPr>
          <a:lstStyle/>
          <a:p>
            <a:pPr algn="ctr">
              <a:lnSpc>
                <a:spcPct val="150000"/>
              </a:lnSpc>
            </a:pPr>
            <a:r>
              <a:rPr lang="vi-VN" sz="5000" b="1" dirty="0">
                <a:latin typeface="Arial" panose="020B0604020202020204" pitchFamily="34" charset="0"/>
                <a:cs typeface="Arial" panose="020B0604020202020204" pitchFamily="34" charset="0"/>
              </a:rPr>
              <a:t>2. Trưng bày và giới thiệu </a:t>
            </a:r>
          </a:p>
          <a:p>
            <a:pPr algn="ctr">
              <a:lnSpc>
                <a:spcPct val="150000"/>
              </a:lnSpc>
            </a:pPr>
            <a:r>
              <a:rPr lang="vi-VN" sz="5000" b="1" dirty="0">
                <a:latin typeface="Arial" panose="020B0604020202020204" pitchFamily="34" charset="0"/>
                <a:cs typeface="Arial" panose="020B0604020202020204" pitchFamily="34" charset="0"/>
              </a:rPr>
              <a:t>sản phẩm yêu thích</a:t>
            </a:r>
            <a:endParaRPr lang="vi-VN" sz="5000" dirty="0">
              <a:latin typeface="Arial" panose="020B0604020202020204" pitchFamily="34" charset="0"/>
              <a:cs typeface="Arial" panose="020B0604020202020204" pitchFamily="34" charset="0"/>
            </a:endParaRPr>
          </a:p>
        </p:txBody>
      </p:sp>
      <p:grpSp>
        <p:nvGrpSpPr>
          <p:cNvPr id="3" name="Group 3"/>
          <p:cNvGrpSpPr/>
          <p:nvPr/>
        </p:nvGrpSpPr>
        <p:grpSpPr>
          <a:xfrm>
            <a:off x="-255966" y="9258300"/>
            <a:ext cx="18417041" cy="3532094"/>
            <a:chOff x="0" y="0"/>
            <a:chExt cx="6350000" cy="1217828"/>
          </a:xfrm>
        </p:grpSpPr>
        <p:sp>
          <p:nvSpPr>
            <p:cNvPr id="4" name="Freeform 4"/>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58A268">
                <a:alpha val="80000"/>
              </a:srgbClr>
            </a:solidFill>
          </p:spPr>
          <p:txBody>
            <a:bodyPr/>
            <a:lstStyle/>
            <a:p>
              <a:endParaRPr lang="vi-VN">
                <a:latin typeface="Arial" panose="020B0604020202020204" pitchFamily="34" charset="0"/>
                <a:cs typeface="Arial" panose="020B0604020202020204" pitchFamily="34" charset="0"/>
              </a:endParaRPr>
            </a:p>
          </p:txBody>
        </p:sp>
      </p:grpSp>
      <p:grpSp>
        <p:nvGrpSpPr>
          <p:cNvPr id="5" name="Group 5"/>
          <p:cNvGrpSpPr>
            <a:grpSpLocks noChangeAspect="1"/>
          </p:cNvGrpSpPr>
          <p:nvPr/>
        </p:nvGrpSpPr>
        <p:grpSpPr>
          <a:xfrm>
            <a:off x="1629050" y="3547610"/>
            <a:ext cx="4227358" cy="4068869"/>
            <a:chOff x="30480" y="591820"/>
            <a:chExt cx="12736830" cy="12259310"/>
          </a:xfrm>
        </p:grpSpPr>
        <p:sp>
          <p:nvSpPr>
            <p:cNvPr id="6" name="Freeform 6"/>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2"/>
              <a:stretch>
                <a:fillRect l="-19351" t="-5134" r="-18864" b="5134"/>
              </a:stretch>
            </a:blipFill>
          </p:spPr>
          <p:txBody>
            <a:bodyPr/>
            <a:lstStyle/>
            <a:p>
              <a:endParaRPr lang="vi-VN">
                <a:latin typeface="Arial" panose="020B0604020202020204" pitchFamily="34" charset="0"/>
                <a:cs typeface="Arial" panose="020B0604020202020204" pitchFamily="34" charset="0"/>
              </a:endParaRPr>
            </a:p>
          </p:txBody>
        </p:sp>
      </p:grpSp>
      <p:grpSp>
        <p:nvGrpSpPr>
          <p:cNvPr id="7" name="Group 7"/>
          <p:cNvGrpSpPr>
            <a:grpSpLocks noChangeAspect="1"/>
          </p:cNvGrpSpPr>
          <p:nvPr/>
        </p:nvGrpSpPr>
        <p:grpSpPr>
          <a:xfrm>
            <a:off x="7162800" y="3547610"/>
            <a:ext cx="4227358" cy="4068869"/>
            <a:chOff x="30480" y="591820"/>
            <a:chExt cx="12736830" cy="12259310"/>
          </a:xfrm>
        </p:grpSpPr>
        <p:sp>
          <p:nvSpPr>
            <p:cNvPr id="8" name="Freeform 8"/>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9462" t="-5134" r="-8975" b="5134"/>
              </a:stretch>
            </a:blipFill>
          </p:spPr>
          <p:txBody>
            <a:bodyPr/>
            <a:lstStyle/>
            <a:p>
              <a:endParaRPr lang="vi-VN">
                <a:latin typeface="Arial" panose="020B0604020202020204" pitchFamily="34" charset="0"/>
                <a:cs typeface="Arial" panose="020B0604020202020204" pitchFamily="34" charset="0"/>
              </a:endParaRPr>
            </a:p>
          </p:txBody>
        </p:sp>
      </p:grpSp>
      <p:grpSp>
        <p:nvGrpSpPr>
          <p:cNvPr id="9" name="Group 9"/>
          <p:cNvGrpSpPr>
            <a:grpSpLocks noChangeAspect="1"/>
          </p:cNvGrpSpPr>
          <p:nvPr/>
        </p:nvGrpSpPr>
        <p:grpSpPr>
          <a:xfrm>
            <a:off x="13035908" y="3547610"/>
            <a:ext cx="4227358" cy="4068869"/>
            <a:chOff x="30480" y="591820"/>
            <a:chExt cx="12736830" cy="12259310"/>
          </a:xfrm>
        </p:grpSpPr>
        <p:sp>
          <p:nvSpPr>
            <p:cNvPr id="10" name="Freeform 10"/>
            <p:cNvSpPr/>
            <p:nvPr/>
          </p:nvSpPr>
          <p:spPr>
            <a:xfrm>
              <a:off x="30480" y="591820"/>
              <a:ext cx="12736830" cy="12259310"/>
            </a:xfrm>
            <a:custGeom>
              <a:avLst/>
              <a:gdLst/>
              <a:ahLst/>
              <a:cxnLst/>
              <a:rect l="l" t="t" r="r" b="b"/>
              <a:pathLst>
                <a:path w="12736830" h="1225931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4"/>
              <a:stretch>
                <a:fillRect l="-19351" t="-5134" r="-18864" b="5134"/>
              </a:stretch>
            </a:blipFill>
          </p:spPr>
          <p:txBody>
            <a:bodyPr/>
            <a:lstStyle/>
            <a:p>
              <a:endParaRPr lang="vi-VN">
                <a:latin typeface="Arial" panose="020B0604020202020204" pitchFamily="34" charset="0"/>
                <a:cs typeface="Arial" panose="020B0604020202020204" pitchFamily="34" charset="0"/>
              </a:endParaRPr>
            </a:p>
          </p:txBody>
        </p:sp>
      </p:grpSp>
      <p:sp>
        <p:nvSpPr>
          <p:cNvPr id="12" name="Freeform 12"/>
          <p:cNvSpPr/>
          <p:nvPr/>
        </p:nvSpPr>
        <p:spPr>
          <a:xfrm>
            <a:off x="1043124" y="7608859"/>
            <a:ext cx="5399209" cy="1866003"/>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bIns="180000" anchor="ctr"/>
          <a:lstStyle/>
          <a:p>
            <a:pPr algn="ctr">
              <a:lnSpc>
                <a:spcPct val="150000"/>
              </a:lnSpc>
            </a:pPr>
            <a:r>
              <a:rPr lang="vi-VN" sz="3600" i="1" dirty="0">
                <a:solidFill>
                  <a:srgbClr val="000000"/>
                </a:solidFill>
                <a:effectLst/>
                <a:latin typeface="Arial" panose="020B0604020202020204" pitchFamily="34" charset="0"/>
                <a:cs typeface="Arial" panose="020B0604020202020204" pitchFamily="34" charset="0"/>
              </a:rPr>
              <a:t>Chọn sản phẩm mĩ thuật</a:t>
            </a:r>
            <a:endParaRPr lang="vi-VN" sz="3600" dirty="0">
              <a:effectLst/>
              <a:latin typeface="Arial" panose="020B0604020202020204" pitchFamily="34" charset="0"/>
              <a:cs typeface="Arial" panose="020B0604020202020204" pitchFamily="34" charset="0"/>
            </a:endParaRPr>
          </a:p>
        </p:txBody>
      </p:sp>
      <p:sp>
        <p:nvSpPr>
          <p:cNvPr id="13" name="Freeform 13"/>
          <p:cNvSpPr/>
          <p:nvPr/>
        </p:nvSpPr>
        <p:spPr>
          <a:xfrm>
            <a:off x="6702105" y="7608859"/>
            <a:ext cx="5399209" cy="1866003"/>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bIns="180000" anchor="ctr"/>
          <a:lstStyle/>
          <a:p>
            <a:pPr algn="ctr">
              <a:lnSpc>
                <a:spcPct val="150000"/>
              </a:lnSpc>
            </a:pPr>
            <a:r>
              <a:rPr lang="vi-VN" sz="3600" i="1" dirty="0">
                <a:solidFill>
                  <a:srgbClr val="000000"/>
                </a:solidFill>
                <a:effectLst/>
                <a:latin typeface="Arial" panose="020B0604020202020204" pitchFamily="34" charset="0"/>
                <a:cs typeface="Arial" panose="020B0604020202020204" pitchFamily="34" charset="0"/>
              </a:rPr>
              <a:t>Lựa chọn vị trí trưng bày</a:t>
            </a:r>
            <a:endParaRPr lang="vi-VN" sz="3600" dirty="0">
              <a:latin typeface="Arial" panose="020B0604020202020204" pitchFamily="34" charset="0"/>
              <a:cs typeface="Arial" panose="020B0604020202020204" pitchFamily="34" charset="0"/>
            </a:endParaRPr>
          </a:p>
        </p:txBody>
      </p:sp>
      <p:sp>
        <p:nvSpPr>
          <p:cNvPr id="14" name="Freeform 14"/>
          <p:cNvSpPr/>
          <p:nvPr/>
        </p:nvSpPr>
        <p:spPr>
          <a:xfrm>
            <a:off x="12425425" y="7539419"/>
            <a:ext cx="5399209" cy="1866003"/>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bIns="180000" anchor="ctr"/>
          <a:lstStyle/>
          <a:p>
            <a:pPr algn="ctr">
              <a:lnSpc>
                <a:spcPct val="150000"/>
              </a:lnSpc>
            </a:pPr>
            <a:r>
              <a:rPr lang="vi-VN" sz="3600" i="1" dirty="0">
                <a:solidFill>
                  <a:srgbClr val="000000"/>
                </a:solidFill>
                <a:effectLst/>
                <a:latin typeface="Arial" panose="020B0604020202020204" pitchFamily="34" charset="0"/>
                <a:cs typeface="Arial" panose="020B0604020202020204" pitchFamily="34" charset="0"/>
              </a:rPr>
              <a:t>Sắp xếp theo nội dung chủ đề/ bài học.</a:t>
            </a:r>
            <a:endParaRPr lang="vi-VN" sz="3600" dirty="0">
              <a:effectLst/>
              <a:latin typeface="Arial" panose="020B0604020202020204" pitchFamily="34" charset="0"/>
              <a:cs typeface="Arial" panose="020B0604020202020204" pitchFamily="34" charset="0"/>
            </a:endParaRPr>
          </a:p>
        </p:txBody>
      </p:sp>
      <p:sp>
        <p:nvSpPr>
          <p:cNvPr id="18" name="Freeform 18"/>
          <p:cNvSpPr/>
          <p:nvPr/>
        </p:nvSpPr>
        <p:spPr>
          <a:xfrm rot="-6640818">
            <a:off x="15602284" y="252889"/>
            <a:ext cx="3771895" cy="2292375"/>
          </a:xfrm>
          <a:custGeom>
            <a:avLst/>
            <a:gdLst/>
            <a:ahLst/>
            <a:cxnLst/>
            <a:rect l="l" t="t" r="r" b="b"/>
            <a:pathLst>
              <a:path w="3771895" h="2292375">
                <a:moveTo>
                  <a:pt x="0" y="0"/>
                </a:moveTo>
                <a:lnTo>
                  <a:pt x="3771895" y="0"/>
                </a:lnTo>
                <a:lnTo>
                  <a:pt x="3771895" y="2292375"/>
                </a:lnTo>
                <a:lnTo>
                  <a:pt x="0" y="2292375"/>
                </a:lnTo>
                <a:lnTo>
                  <a:pt x="0" y="0"/>
                </a:lnTo>
                <a:close/>
              </a:path>
            </a:pathLst>
          </a:custGeom>
          <a:blipFill>
            <a:blip r:embed="rId7">
              <a:extLst>
                <a:ext uri="{96DAC541-7B7A-43D3-8B79-37D633B846F1}">
                  <asvg:svgBlip xmlns:asvg="http://schemas.microsoft.com/office/drawing/2016/SVG/main" r:embed="rId8"/>
                </a:ext>
              </a:extLst>
            </a:blip>
            <a:stretch>
              <a:fillRect b="-45394"/>
            </a:stretch>
          </a:blipFill>
        </p:spPr>
        <p:txBody>
          <a:bodyPr/>
          <a:lstStyle/>
          <a:p>
            <a:endParaRPr lang="vi-VN">
              <a:latin typeface="Arial" panose="020B0604020202020204" pitchFamily="34" charset="0"/>
              <a:cs typeface="Arial" panose="020B0604020202020204" pitchFamily="34" charset="0"/>
            </a:endParaRPr>
          </a:p>
        </p:txBody>
      </p:sp>
      <p:sp>
        <p:nvSpPr>
          <p:cNvPr id="19" name="Freeform 19"/>
          <p:cNvSpPr/>
          <p:nvPr/>
        </p:nvSpPr>
        <p:spPr>
          <a:xfrm rot="-3842122">
            <a:off x="-2147192" y="-1160326"/>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1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up)">
                                      <p:cBhvr>
                                        <p:cTn id="20" dur="500"/>
                                        <p:tgtEl>
                                          <p:spTgt spid="13"/>
                                        </p:tgtEl>
                                      </p:cBhvr>
                                    </p:animEffect>
                                  </p:childTnLst>
                                </p:cTn>
                              </p:par>
                              <p:par>
                                <p:cTn id="21" presetID="1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p:tgtEl>
                                          <p:spTgt spid="14"/>
                                        </p:tgtEl>
                                        <p:attrNameLst>
                                          <p:attrName>ppt_y</p:attrName>
                                        </p:attrNameLst>
                                      </p:cBhvr>
                                      <p:tavLst>
                                        <p:tav tm="0">
                                          <p:val>
                                            <p:strVal val="#ppt_y+#ppt_h*1.125000"/>
                                          </p:val>
                                        </p:tav>
                                        <p:tav tm="100000">
                                          <p:val>
                                            <p:strVal val="#ppt_y"/>
                                          </p:val>
                                        </p:tav>
                                      </p:tavLst>
                                    </p:anim>
                                    <p:animEffect transition="in" filter="wipe(up)">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0" y="8695994"/>
            <a:ext cx="18288000" cy="3507346"/>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73C4D4">
                <a:alpha val="80000"/>
              </a:srgbClr>
            </a:solidFill>
          </p:spPr>
          <p:txBody>
            <a:bodyPr/>
            <a:lstStyle/>
            <a:p>
              <a:endParaRPr lang="vi-VN">
                <a:latin typeface="Arial" panose="020B0604020202020204" pitchFamily="34" charset="0"/>
                <a:cs typeface="Arial" panose="020B0604020202020204" pitchFamily="34" charset="0"/>
              </a:endParaRPr>
            </a:p>
          </p:txBody>
        </p:sp>
      </p:grpSp>
      <p:sp>
        <p:nvSpPr>
          <p:cNvPr id="4" name="Freeform 4"/>
          <p:cNvSpPr/>
          <p:nvPr/>
        </p:nvSpPr>
        <p:spPr>
          <a:xfrm>
            <a:off x="3184656" y="1409700"/>
            <a:ext cx="10749844" cy="6098917"/>
          </a:xfrm>
          <a:custGeom>
            <a:avLst/>
            <a:gdLst/>
            <a:ahLst/>
            <a:cxnLst/>
            <a:rect l="l" t="t" r="r" b="b"/>
            <a:pathLst>
              <a:path w="8591034" h="1685990">
                <a:moveTo>
                  <a:pt x="0" y="0"/>
                </a:moveTo>
                <a:lnTo>
                  <a:pt x="8591034" y="0"/>
                </a:lnTo>
                <a:lnTo>
                  <a:pt x="8591034" y="1685990"/>
                </a:lnTo>
                <a:lnTo>
                  <a:pt x="0" y="168599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5400000" algn="t" rotWithShape="0">
              <a:prstClr val="black">
                <a:alpha val="40000"/>
              </a:prstClr>
            </a:outerShdw>
          </a:effectLst>
        </p:spPr>
        <p:txBody>
          <a:bodyPr anchor="ctr"/>
          <a:lstStyle/>
          <a:p>
            <a:pPr algn="ctr">
              <a:lnSpc>
                <a:spcPct val="150000"/>
              </a:lnSpc>
            </a:pPr>
            <a:r>
              <a:rPr lang="vi-VN" sz="8000" b="1" spc="166" dirty="0">
                <a:solidFill>
                  <a:srgbClr val="231F20"/>
                </a:solidFill>
                <a:latin typeface="Arial" panose="020B0604020202020204" pitchFamily="34" charset="0"/>
                <a:cs typeface="Arial" panose="020B0604020202020204" pitchFamily="34" charset="0"/>
              </a:rPr>
              <a:t>TRƯNG BÀY, GIỚI THIỆU SẢN PHẨM</a:t>
            </a:r>
            <a:endParaRPr lang="en-US" sz="8000" b="1" spc="166" dirty="0">
              <a:solidFill>
                <a:srgbClr val="231F20"/>
              </a:solidFill>
              <a:latin typeface="Arial" panose="020B0604020202020204" pitchFamily="34" charset="0"/>
              <a:cs typeface="Arial" panose="020B0604020202020204" pitchFamily="34" charset="0"/>
            </a:endParaRPr>
          </a:p>
        </p:txBody>
      </p:sp>
      <p:sp>
        <p:nvSpPr>
          <p:cNvPr id="5" name="Freeform 5"/>
          <p:cNvSpPr/>
          <p:nvPr/>
        </p:nvSpPr>
        <p:spPr>
          <a:xfrm rot="-6640818">
            <a:off x="15585460" y="277223"/>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txBody>
          <a:bodyPr/>
          <a:lstStyle/>
          <a:p>
            <a:endParaRPr lang="vi-VN">
              <a:latin typeface="Arial" panose="020B0604020202020204" pitchFamily="34" charset="0"/>
              <a:cs typeface="Arial" panose="020B0604020202020204" pitchFamily="34" charset="0"/>
            </a:endParaRPr>
          </a:p>
        </p:txBody>
      </p:sp>
      <p:sp>
        <p:nvSpPr>
          <p:cNvPr id="6" name="Freeform 6"/>
          <p:cNvSpPr/>
          <p:nvPr/>
        </p:nvSpPr>
        <p:spPr>
          <a:xfrm rot="-2848860">
            <a:off x="-1251847" y="-1276961"/>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8" name="Freeform 8"/>
          <p:cNvSpPr/>
          <p:nvPr/>
        </p:nvSpPr>
        <p:spPr>
          <a:xfrm rot="-1029845">
            <a:off x="505428" y="7676060"/>
            <a:ext cx="2914096" cy="2039867"/>
          </a:xfrm>
          <a:custGeom>
            <a:avLst/>
            <a:gdLst/>
            <a:ahLst/>
            <a:cxnLst/>
            <a:rect l="l" t="t" r="r" b="b"/>
            <a:pathLst>
              <a:path w="2914096" h="2039867">
                <a:moveTo>
                  <a:pt x="0" y="0"/>
                </a:moveTo>
                <a:lnTo>
                  <a:pt x="2914096" y="0"/>
                </a:lnTo>
                <a:lnTo>
                  <a:pt x="2914096" y="2039867"/>
                </a:lnTo>
                <a:lnTo>
                  <a:pt x="0" y="20398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4" name="Freeform 84">
            <a:extLst>
              <a:ext uri="{FF2B5EF4-FFF2-40B4-BE49-F238E27FC236}">
                <a16:creationId xmlns:a16="http://schemas.microsoft.com/office/drawing/2014/main" id="{14F83393-EB61-2BA6-27C3-B2AB03B7E423}"/>
              </a:ext>
            </a:extLst>
          </p:cNvPr>
          <p:cNvSpPr/>
          <p:nvPr/>
        </p:nvSpPr>
        <p:spPr>
          <a:xfrm>
            <a:off x="13463531" y="4189723"/>
            <a:ext cx="4809229" cy="6097277"/>
          </a:xfrm>
          <a:custGeom>
            <a:avLst/>
            <a:gdLst/>
            <a:ahLst/>
            <a:cxnLst/>
            <a:rect l="l" t="t" r="r" b="b"/>
            <a:pathLst>
              <a:path w="904564" h="1146832">
                <a:moveTo>
                  <a:pt x="0" y="0"/>
                </a:moveTo>
                <a:lnTo>
                  <a:pt x="904564" y="0"/>
                </a:lnTo>
                <a:lnTo>
                  <a:pt x="904564" y="1146832"/>
                </a:lnTo>
                <a:lnTo>
                  <a:pt x="0" y="11468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latin typeface="Arial" panose="020B0604020202020204" pitchFamily="34" charset="0"/>
              <a:cs typeface="Arial" panose="020B0604020202020204" pitchFamily="34" charset="0"/>
            </a:endParaRPr>
          </a:p>
        </p:txBody>
      </p:sp>
      <p:sp>
        <p:nvSpPr>
          <p:cNvPr id="15" name="Freeform 16">
            <a:extLst>
              <a:ext uri="{FF2B5EF4-FFF2-40B4-BE49-F238E27FC236}">
                <a16:creationId xmlns:a16="http://schemas.microsoft.com/office/drawing/2014/main" id="{02B9D05F-5475-0BFC-EB70-EA5F665603CB}"/>
              </a:ext>
            </a:extLst>
          </p:cNvPr>
          <p:cNvSpPr/>
          <p:nvPr/>
        </p:nvSpPr>
        <p:spPr>
          <a:xfrm flipV="1">
            <a:off x="762000" y="866223"/>
            <a:ext cx="1885213" cy="1762677"/>
          </a:xfrm>
          <a:custGeom>
            <a:avLst/>
            <a:gdLst/>
            <a:ahLst/>
            <a:cxnLst/>
            <a:rect l="l" t="t" r="r" b="b"/>
            <a:pathLst>
              <a:path w="746606" h="698077">
                <a:moveTo>
                  <a:pt x="0" y="0"/>
                </a:moveTo>
                <a:lnTo>
                  <a:pt x="746606" y="0"/>
                </a:lnTo>
                <a:lnTo>
                  <a:pt x="746606" y="698077"/>
                </a:lnTo>
                <a:lnTo>
                  <a:pt x="0" y="698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126469112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5759AB90-392A-74B0-04B4-918256C41343}"/>
              </a:ext>
            </a:extLst>
          </p:cNvPr>
          <p:cNvGrpSpPr/>
          <p:nvPr/>
        </p:nvGrpSpPr>
        <p:grpSpPr>
          <a:xfrm>
            <a:off x="-410853" y="8443161"/>
            <a:ext cx="21930915" cy="4205999"/>
            <a:chOff x="0" y="0"/>
            <a:chExt cx="6350000" cy="1217828"/>
          </a:xfrm>
        </p:grpSpPr>
        <p:sp>
          <p:nvSpPr>
            <p:cNvPr id="29" name="Freeform 3">
              <a:extLst>
                <a:ext uri="{FF2B5EF4-FFF2-40B4-BE49-F238E27FC236}">
                  <a16:creationId xmlns:a16="http://schemas.microsoft.com/office/drawing/2014/main" id="{6C25045D-C411-B0C3-A0ED-B9A0635D78A8}"/>
                </a:ext>
              </a:extLst>
            </p:cNvPr>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ADDFB8">
                <a:alpha val="80000"/>
              </a:srgbClr>
            </a:solidFill>
          </p:spPr>
          <p:txBody>
            <a:bodyPr/>
            <a:lstStyle/>
            <a:p>
              <a:endParaRPr lang="vi-VN">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E6055027-4E6B-34A0-0A51-35D327BFBCD7}"/>
              </a:ext>
            </a:extLst>
          </p:cNvPr>
          <p:cNvSpPr txBox="1"/>
          <p:nvPr/>
        </p:nvSpPr>
        <p:spPr>
          <a:xfrm>
            <a:off x="1981199" y="723900"/>
            <a:ext cx="14325602" cy="861774"/>
          </a:xfrm>
          <a:prstGeom prst="rect">
            <a:avLst/>
          </a:prstGeom>
          <a:noFill/>
        </p:spPr>
        <p:txBody>
          <a:bodyPr wrap="square">
            <a:spAutoFit/>
          </a:bodyPr>
          <a:lstStyle/>
          <a:p>
            <a:pPr algn="ctr"/>
            <a:r>
              <a:rPr lang="vi-VN" sz="5000" b="1" dirty="0">
                <a:latin typeface="Arial" panose="020B0604020202020204" pitchFamily="34" charset="0"/>
                <a:cs typeface="Arial" panose="020B0604020202020204" pitchFamily="34" charset="0"/>
              </a:rPr>
              <a:t>3. Tổ chức học sinh thực hành, sáng tạo</a:t>
            </a:r>
          </a:p>
        </p:txBody>
      </p:sp>
      <p:sp>
        <p:nvSpPr>
          <p:cNvPr id="3" name="Speech Bubble: Rectangle with Corners Rounded 2">
            <a:extLst>
              <a:ext uri="{FF2B5EF4-FFF2-40B4-BE49-F238E27FC236}">
                <a16:creationId xmlns:a16="http://schemas.microsoft.com/office/drawing/2014/main" id="{EB55A3D9-0083-E48B-98BF-BE12994181ED}"/>
              </a:ext>
            </a:extLst>
          </p:cNvPr>
          <p:cNvSpPr/>
          <p:nvPr/>
        </p:nvSpPr>
        <p:spPr>
          <a:xfrm>
            <a:off x="9189720" y="2171700"/>
            <a:ext cx="8077200" cy="4876800"/>
          </a:xfrm>
          <a:prstGeom prst="wedgeRoundRectCallout">
            <a:avLst>
              <a:gd name="adj1" fmla="val 8064"/>
              <a:gd name="adj2" fmla="val 65027"/>
              <a:gd name="adj3" fmla="val 16667"/>
            </a:avLst>
          </a:prstGeom>
          <a:solidFill>
            <a:schemeClr val="accent6">
              <a:lumMod val="20000"/>
              <a:lumOff val="80000"/>
            </a:schemeClr>
          </a:solidFill>
          <a:ln>
            <a:noFill/>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252000" rtlCol="0" anchor="ctr"/>
          <a:lstStyle/>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Em/nhóm em hãy tạo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sản phẩm về cuộc sống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xung quanh theo ý thích </a:t>
            </a:r>
          </a:p>
          <a:p>
            <a:pPr algn="ctr">
              <a:lnSpc>
                <a:spcPct val="150000"/>
              </a:lnSpc>
            </a:pPr>
            <a:r>
              <a:rPr lang="vi-VN" sz="4000" dirty="0">
                <a:solidFill>
                  <a:srgbClr val="000000"/>
                </a:solidFill>
                <a:effectLst/>
                <a:latin typeface="Arial" panose="020B0604020202020204" pitchFamily="34" charset="0"/>
                <a:cs typeface="Arial" panose="020B0604020202020204" pitchFamily="34" charset="0"/>
              </a:rPr>
              <a:t>vận dụng những điều đã học</a:t>
            </a:r>
            <a:endParaRPr lang="vi-VN" sz="4000" dirty="0">
              <a:effectLst/>
              <a:latin typeface="Arial" panose="020B0604020202020204" pitchFamily="34" charset="0"/>
              <a:cs typeface="Arial" panose="020B0604020202020204" pitchFamily="34" charset="0"/>
            </a:endParaRPr>
          </a:p>
        </p:txBody>
      </p:sp>
      <p:sp>
        <p:nvSpPr>
          <p:cNvPr id="5" name="Freeform 9">
            <a:extLst>
              <a:ext uri="{FF2B5EF4-FFF2-40B4-BE49-F238E27FC236}">
                <a16:creationId xmlns:a16="http://schemas.microsoft.com/office/drawing/2014/main" id="{228075F8-F6A5-612D-EE1B-635569B76B82}"/>
              </a:ext>
            </a:extLst>
          </p:cNvPr>
          <p:cNvSpPr/>
          <p:nvPr/>
        </p:nvSpPr>
        <p:spPr>
          <a:xfrm flipH="1">
            <a:off x="10363200" y="6819900"/>
            <a:ext cx="3962400" cy="4114800"/>
          </a:xfrm>
          <a:custGeom>
            <a:avLst/>
            <a:gdLst/>
            <a:ahLst/>
            <a:cxnLst/>
            <a:rect l="l" t="t" r="r" b="b"/>
            <a:pathLst>
              <a:path w="1797653" h="2057400">
                <a:moveTo>
                  <a:pt x="0" y="0"/>
                </a:moveTo>
                <a:lnTo>
                  <a:pt x="1797653" y="0"/>
                </a:lnTo>
                <a:lnTo>
                  <a:pt x="1797653" y="2057400"/>
                </a:lnTo>
                <a:lnTo>
                  <a:pt x="0" y="20574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6" name="Freeform 2">
            <a:extLst>
              <a:ext uri="{FF2B5EF4-FFF2-40B4-BE49-F238E27FC236}">
                <a16:creationId xmlns:a16="http://schemas.microsoft.com/office/drawing/2014/main" id="{B84321EE-6494-0E97-4794-7D2477216B92}"/>
              </a:ext>
            </a:extLst>
          </p:cNvPr>
          <p:cNvSpPr/>
          <p:nvPr/>
        </p:nvSpPr>
        <p:spPr>
          <a:xfrm>
            <a:off x="1608134" y="1994576"/>
            <a:ext cx="6164267" cy="6297847"/>
          </a:xfrm>
          <a:prstGeom prst="flowChartConnector">
            <a:avLst/>
          </a:prstGeom>
          <a:blipFill>
            <a:blip r:embed="rId4"/>
            <a:stretch>
              <a:fillRect l="-3879" t="-22749" r="-114012" b="-22749"/>
            </a:stretch>
          </a:blipFill>
        </p:spPr>
        <p:txBody>
          <a:bodyPr/>
          <a:lstStyle/>
          <a:p>
            <a:endParaRPr lang="vi-VN" dirty="0"/>
          </a:p>
        </p:txBody>
      </p:sp>
    </p:spTree>
    <p:extLst>
      <p:ext uri="{BB962C8B-B14F-4D97-AF65-F5344CB8AC3E}">
        <p14:creationId xmlns:p14="http://schemas.microsoft.com/office/powerpoint/2010/main" val="359512252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2">
              <a:extLst>
                <a:ext uri="{96DAC541-7B7A-43D3-8B79-37D633B846F1}">
                  <asvg:svgBlip xmlns:asvg="http://schemas.microsoft.com/office/drawing/2016/SVG/main" r:embed="rId3"/>
                </a:ext>
              </a:extLst>
            </a:blip>
            <a:stretch>
              <a:fillRect l="-104187" t="-273663"/>
            </a:stretch>
          </a:blipFill>
        </p:spPr>
        <p:txBody>
          <a:bodyPr/>
          <a:lstStyle/>
          <a:p>
            <a:endParaRPr lang="vi-VN"/>
          </a:p>
        </p:txBody>
      </p:sp>
      <p:sp>
        <p:nvSpPr>
          <p:cNvPr id="5" name="Freeform 5"/>
          <p:cNvSpPr/>
          <p:nvPr/>
        </p:nvSpPr>
        <p:spPr>
          <a:xfrm>
            <a:off x="13029431" y="6096006"/>
            <a:ext cx="5504339" cy="5396702"/>
          </a:xfrm>
          <a:custGeom>
            <a:avLst/>
            <a:gdLst/>
            <a:ahLst/>
            <a:cxnLst/>
            <a:rect l="l" t="t" r="r" b="b"/>
            <a:pathLst>
              <a:path w="5504339" h="5396702">
                <a:moveTo>
                  <a:pt x="0" y="0"/>
                </a:moveTo>
                <a:lnTo>
                  <a:pt x="5504340" y="0"/>
                </a:lnTo>
                <a:lnTo>
                  <a:pt x="5504340" y="5396702"/>
                </a:lnTo>
                <a:lnTo>
                  <a:pt x="0" y="5396702"/>
                </a:lnTo>
                <a:lnTo>
                  <a:pt x="0" y="0"/>
                </a:lnTo>
                <a:close/>
              </a:path>
            </a:pathLst>
          </a:custGeom>
          <a:blipFill>
            <a:blip r:embed="rId4">
              <a:extLst>
                <a:ext uri="{96DAC541-7B7A-43D3-8B79-37D633B846F1}">
                  <asvg:svgBlip xmlns:asvg="http://schemas.microsoft.com/office/drawing/2016/SVG/main" r:embed="rId5"/>
                </a:ext>
              </a:extLst>
            </a:blip>
            <a:stretch>
              <a:fillRect r="-12974" b="-15227"/>
            </a:stretch>
          </a:blipFill>
        </p:spPr>
        <p:txBody>
          <a:bodyPr/>
          <a:lstStyle/>
          <a:p>
            <a:endParaRPr lang="vi-VN"/>
          </a:p>
        </p:txBody>
      </p:sp>
      <p:sp>
        <p:nvSpPr>
          <p:cNvPr id="8" name="Freeform 8"/>
          <p:cNvSpPr/>
          <p:nvPr/>
        </p:nvSpPr>
        <p:spPr>
          <a:xfrm rot="-6640818">
            <a:off x="15585460" y="277223"/>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6">
              <a:extLst>
                <a:ext uri="{96DAC541-7B7A-43D3-8B79-37D633B846F1}">
                  <asvg:svgBlip xmlns:asvg="http://schemas.microsoft.com/office/drawing/2016/SVG/main" r:embed="rId7"/>
                </a:ext>
              </a:extLst>
            </a:blip>
            <a:stretch>
              <a:fillRect b="-45394"/>
            </a:stretch>
          </a:blipFill>
        </p:spPr>
        <p:txBody>
          <a:bodyPr/>
          <a:lstStyle/>
          <a:p>
            <a:endParaRPr lang="vi-VN"/>
          </a:p>
        </p:txBody>
      </p:sp>
      <p:sp>
        <p:nvSpPr>
          <p:cNvPr id="9" name="Freeform 9"/>
          <p:cNvSpPr/>
          <p:nvPr/>
        </p:nvSpPr>
        <p:spPr>
          <a:xfrm>
            <a:off x="15222299" y="7775856"/>
            <a:ext cx="2037001" cy="2037001"/>
          </a:xfrm>
          <a:custGeom>
            <a:avLst/>
            <a:gdLst/>
            <a:ahLst/>
            <a:cxnLst/>
            <a:rect l="l" t="t" r="r" b="b"/>
            <a:pathLst>
              <a:path w="2037001" h="2037001">
                <a:moveTo>
                  <a:pt x="0" y="0"/>
                </a:moveTo>
                <a:lnTo>
                  <a:pt x="2037001" y="0"/>
                </a:lnTo>
                <a:lnTo>
                  <a:pt x="2037001" y="2037001"/>
                </a:lnTo>
                <a:lnTo>
                  <a:pt x="0" y="20370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0" name="Freeform 10"/>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4033FD8F-7E08-A752-C796-2DCB7E0754FB}"/>
              </a:ext>
            </a:extLst>
          </p:cNvPr>
          <p:cNvSpPr txBox="1"/>
          <p:nvPr/>
        </p:nvSpPr>
        <p:spPr>
          <a:xfrm>
            <a:off x="9969758" y="2796003"/>
            <a:ext cx="5811842" cy="4474558"/>
          </a:xfrm>
          <a:prstGeom prst="rect">
            <a:avLst/>
          </a:prstGeom>
          <a:noFill/>
        </p:spPr>
        <p:txBody>
          <a:bodyPr wrap="square">
            <a:spAutoFit/>
          </a:bodyPr>
          <a:lstStyle/>
          <a:p>
            <a:pPr algn="ctr">
              <a:lnSpc>
                <a:spcPct val="150000"/>
              </a:lnSpc>
            </a:pPr>
            <a:r>
              <a:rPr lang="vi-VN" sz="6600" b="1" dirty="0">
                <a:latin typeface="Arial" panose="020B0604020202020204" pitchFamily="34" charset="0"/>
                <a:cs typeface="Arial" panose="020B0604020202020204" pitchFamily="34" charset="0"/>
              </a:rPr>
              <a:t>PHẦN 3. </a:t>
            </a:r>
          </a:p>
          <a:p>
            <a:pPr algn="ctr">
              <a:lnSpc>
                <a:spcPct val="150000"/>
              </a:lnSpc>
            </a:pPr>
            <a:r>
              <a:rPr lang="vi-VN" sz="6600" b="1" dirty="0">
                <a:latin typeface="Arial" panose="020B0604020202020204" pitchFamily="34" charset="0"/>
                <a:cs typeface="Arial" panose="020B0604020202020204" pitchFamily="34" charset="0"/>
              </a:rPr>
              <a:t>CẢM NHẬN, CHIA SẺ</a:t>
            </a:r>
          </a:p>
        </p:txBody>
      </p:sp>
      <p:sp>
        <p:nvSpPr>
          <p:cNvPr id="6" name="Freeform 34">
            <a:extLst>
              <a:ext uri="{FF2B5EF4-FFF2-40B4-BE49-F238E27FC236}">
                <a16:creationId xmlns:a16="http://schemas.microsoft.com/office/drawing/2014/main" id="{875CCDAD-C7D1-A207-894A-4806F1EDA44E}"/>
              </a:ext>
            </a:extLst>
          </p:cNvPr>
          <p:cNvSpPr/>
          <p:nvPr/>
        </p:nvSpPr>
        <p:spPr>
          <a:xfrm>
            <a:off x="1575304" y="2835673"/>
            <a:ext cx="8223879" cy="4615654"/>
          </a:xfrm>
          <a:custGeom>
            <a:avLst/>
            <a:gdLst/>
            <a:ahLst/>
            <a:cxnLst/>
            <a:rect l="l" t="t" r="r" b="b"/>
            <a:pathLst>
              <a:path w="1941078" h="1089430">
                <a:moveTo>
                  <a:pt x="0" y="0"/>
                </a:moveTo>
                <a:lnTo>
                  <a:pt x="1941078" y="0"/>
                </a:lnTo>
                <a:lnTo>
                  <a:pt x="1941078" y="1089430"/>
                </a:lnTo>
                <a:lnTo>
                  <a:pt x="0" y="1089430"/>
                </a:lnTo>
                <a:lnTo>
                  <a:pt x="0" y="0"/>
                </a:lnTo>
                <a:close/>
              </a:path>
            </a:pathLst>
          </a:custGeom>
          <a:blipFill>
            <a:blip r:embed="rId12"/>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73777332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410853" y="8443161"/>
            <a:ext cx="21930915" cy="4205999"/>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ADDFB8">
                <a:alpha val="80000"/>
              </a:srgbClr>
            </a:solidFill>
          </p:spPr>
          <p:txBody>
            <a:bodyPr/>
            <a:lstStyle/>
            <a:p>
              <a:endParaRPr lang="vi-VN">
                <a:latin typeface="Arial" panose="020B0604020202020204" pitchFamily="34" charset="0"/>
                <a:cs typeface="Arial" panose="020B0604020202020204" pitchFamily="34" charset="0"/>
              </a:endParaRPr>
            </a:p>
          </p:txBody>
        </p:sp>
      </p:grpSp>
      <p:grpSp>
        <p:nvGrpSpPr>
          <p:cNvPr id="4" name="Group 4"/>
          <p:cNvGrpSpPr/>
          <p:nvPr/>
        </p:nvGrpSpPr>
        <p:grpSpPr>
          <a:xfrm>
            <a:off x="2451430" y="3393721"/>
            <a:ext cx="3707386" cy="4737059"/>
            <a:chOff x="0" y="0"/>
            <a:chExt cx="5063922" cy="6470352"/>
          </a:xfrm>
        </p:grpSpPr>
        <p:sp>
          <p:nvSpPr>
            <p:cNvPr id="5" name="Freeform 5"/>
            <p:cNvSpPr/>
            <p:nvPr/>
          </p:nvSpPr>
          <p:spPr>
            <a:xfrm>
              <a:off x="0" y="0"/>
              <a:ext cx="5063922" cy="6470352"/>
            </a:xfrm>
            <a:custGeom>
              <a:avLst/>
              <a:gdLst/>
              <a:ahLst/>
              <a:cxnLst/>
              <a:rect l="l" t="t" r="r" b="b"/>
              <a:pathLst>
                <a:path w="5063922" h="6470352">
                  <a:moveTo>
                    <a:pt x="4759122" y="0"/>
                  </a:moveTo>
                  <a:lnTo>
                    <a:pt x="304800" y="0"/>
                  </a:lnTo>
                  <a:cubicBezTo>
                    <a:pt x="135890" y="0"/>
                    <a:pt x="0" y="135890"/>
                    <a:pt x="0" y="304800"/>
                  </a:cubicBezTo>
                  <a:lnTo>
                    <a:pt x="0" y="6165552"/>
                  </a:lnTo>
                  <a:cubicBezTo>
                    <a:pt x="0" y="6334462"/>
                    <a:pt x="135890" y="6470352"/>
                    <a:pt x="304800" y="6470352"/>
                  </a:cubicBezTo>
                  <a:lnTo>
                    <a:pt x="4759122" y="6470352"/>
                  </a:lnTo>
                  <a:cubicBezTo>
                    <a:pt x="4928032" y="6470352"/>
                    <a:pt x="5063922" y="6334462"/>
                    <a:pt x="5063922" y="6165552"/>
                  </a:cubicBezTo>
                  <a:lnTo>
                    <a:pt x="5063922" y="304800"/>
                  </a:lnTo>
                  <a:cubicBezTo>
                    <a:pt x="5063922" y="135890"/>
                    <a:pt x="4928032" y="0"/>
                    <a:pt x="4759122" y="0"/>
                  </a:cubicBezTo>
                  <a:close/>
                </a:path>
              </a:pathLst>
            </a:custGeom>
            <a:solidFill>
              <a:srgbClr val="F69E5E"/>
            </a:solidFill>
          </p:spPr>
          <p:txBody>
            <a:bodyPr anchor="ctr"/>
            <a:lstStyle/>
            <a:p>
              <a:pPr algn="ctr">
                <a:lnSpc>
                  <a:spcPct val="150000"/>
                </a:lnSpc>
              </a:pPr>
              <a:r>
                <a:rPr lang="vi-VN" sz="4000" i="1" dirty="0">
                  <a:solidFill>
                    <a:schemeClr val="bg1"/>
                  </a:solidFill>
                  <a:effectLst/>
                  <a:latin typeface="Arial" panose="020B0604020202020204" pitchFamily="34" charset="0"/>
                  <a:cs typeface="Arial" panose="020B0604020202020204" pitchFamily="34" charset="0"/>
                </a:rPr>
                <a:t>Em thích </a:t>
              </a:r>
            </a:p>
            <a:p>
              <a:pPr algn="ctr">
                <a:lnSpc>
                  <a:spcPct val="150000"/>
                </a:lnSpc>
              </a:pPr>
              <a:r>
                <a:rPr lang="vi-VN" sz="4000" i="1" dirty="0">
                  <a:solidFill>
                    <a:schemeClr val="bg1"/>
                  </a:solidFill>
                  <a:effectLst/>
                  <a:latin typeface="Arial" panose="020B0604020202020204" pitchFamily="34" charset="0"/>
                  <a:cs typeface="Arial" panose="020B0604020202020204" pitchFamily="34" charset="0"/>
                </a:rPr>
                <a:t>chủ đề, bài học nào nhất trong </a:t>
              </a:r>
            </a:p>
            <a:p>
              <a:pPr algn="ctr">
                <a:lnSpc>
                  <a:spcPct val="150000"/>
                </a:lnSpc>
              </a:pPr>
              <a:r>
                <a:rPr lang="vi-VN" sz="4000" i="1" dirty="0">
                  <a:solidFill>
                    <a:schemeClr val="bg1"/>
                  </a:solidFill>
                  <a:effectLst/>
                  <a:latin typeface="Arial" panose="020B0604020202020204" pitchFamily="34" charset="0"/>
                  <a:cs typeface="Arial" panose="020B0604020202020204" pitchFamily="34" charset="0"/>
                </a:rPr>
                <a:t>học kì 2?</a:t>
              </a:r>
              <a:endParaRPr lang="vi-VN" sz="4000" dirty="0">
                <a:solidFill>
                  <a:schemeClr val="bg1"/>
                </a:solidFill>
                <a:effectLst/>
                <a:latin typeface="Arial" panose="020B0604020202020204" pitchFamily="34" charset="0"/>
                <a:cs typeface="Arial" panose="020B0604020202020204" pitchFamily="34" charset="0"/>
              </a:endParaRPr>
            </a:p>
          </p:txBody>
        </p:sp>
      </p:grpSp>
      <p:grpSp>
        <p:nvGrpSpPr>
          <p:cNvPr id="6" name="Group 6"/>
          <p:cNvGrpSpPr/>
          <p:nvPr/>
        </p:nvGrpSpPr>
        <p:grpSpPr>
          <a:xfrm>
            <a:off x="12129182" y="3393721"/>
            <a:ext cx="3707386" cy="4737059"/>
            <a:chOff x="0" y="0"/>
            <a:chExt cx="5063922" cy="6470352"/>
          </a:xfrm>
        </p:grpSpPr>
        <p:sp>
          <p:nvSpPr>
            <p:cNvPr id="7" name="Freeform 7"/>
            <p:cNvSpPr/>
            <p:nvPr/>
          </p:nvSpPr>
          <p:spPr>
            <a:xfrm>
              <a:off x="0" y="0"/>
              <a:ext cx="5063922" cy="6470352"/>
            </a:xfrm>
            <a:custGeom>
              <a:avLst/>
              <a:gdLst/>
              <a:ahLst/>
              <a:cxnLst/>
              <a:rect l="l" t="t" r="r" b="b"/>
              <a:pathLst>
                <a:path w="5063922" h="6470352">
                  <a:moveTo>
                    <a:pt x="4759122" y="0"/>
                  </a:moveTo>
                  <a:lnTo>
                    <a:pt x="304800" y="0"/>
                  </a:lnTo>
                  <a:cubicBezTo>
                    <a:pt x="135890" y="0"/>
                    <a:pt x="0" y="135890"/>
                    <a:pt x="0" y="304800"/>
                  </a:cubicBezTo>
                  <a:lnTo>
                    <a:pt x="0" y="6165552"/>
                  </a:lnTo>
                  <a:cubicBezTo>
                    <a:pt x="0" y="6334462"/>
                    <a:pt x="135890" y="6470352"/>
                    <a:pt x="304800" y="6470352"/>
                  </a:cubicBezTo>
                  <a:lnTo>
                    <a:pt x="4759122" y="6470352"/>
                  </a:lnTo>
                  <a:cubicBezTo>
                    <a:pt x="4928032" y="6470352"/>
                    <a:pt x="5063922" y="6334462"/>
                    <a:pt x="5063922" y="6165552"/>
                  </a:cubicBezTo>
                  <a:lnTo>
                    <a:pt x="5063922" y="304800"/>
                  </a:lnTo>
                  <a:cubicBezTo>
                    <a:pt x="5063922" y="135890"/>
                    <a:pt x="4928032" y="0"/>
                    <a:pt x="4759122" y="0"/>
                  </a:cubicBezTo>
                  <a:close/>
                </a:path>
              </a:pathLst>
            </a:custGeom>
            <a:solidFill>
              <a:srgbClr val="73C4D4"/>
            </a:solidFill>
          </p:spPr>
          <p:txBody>
            <a:bodyPr anchor="ctr"/>
            <a:lstStyle/>
            <a:p>
              <a:pPr algn="ctr">
                <a:lnSpc>
                  <a:spcPct val="150000"/>
                </a:lnSpc>
              </a:pPr>
              <a:r>
                <a:rPr lang="vi-VN" sz="4000" dirty="0">
                  <a:solidFill>
                    <a:schemeClr val="bg1"/>
                  </a:solidFill>
                  <a:effectLst/>
                  <a:latin typeface="Arial" panose="020B0604020202020204" pitchFamily="34" charset="0"/>
                  <a:cs typeface="Arial" panose="020B0604020202020204" pitchFamily="34" charset="0"/>
                </a:rPr>
                <a:t>Bài học, </a:t>
              </a:r>
            </a:p>
            <a:p>
              <a:pPr algn="ctr">
                <a:lnSpc>
                  <a:spcPct val="150000"/>
                </a:lnSpc>
              </a:pPr>
              <a:r>
                <a:rPr lang="vi-VN" sz="4000" dirty="0">
                  <a:solidFill>
                    <a:schemeClr val="bg1"/>
                  </a:solidFill>
                  <a:effectLst/>
                  <a:latin typeface="Arial" panose="020B0604020202020204" pitchFamily="34" charset="0"/>
                  <a:cs typeface="Arial" panose="020B0604020202020204" pitchFamily="34" charset="0"/>
                </a:rPr>
                <a:t>chủ đề đó có tính ứng dụng như thế nào?</a:t>
              </a:r>
            </a:p>
          </p:txBody>
        </p:sp>
      </p:grpSp>
      <p:grpSp>
        <p:nvGrpSpPr>
          <p:cNvPr id="10" name="Group 10"/>
          <p:cNvGrpSpPr/>
          <p:nvPr/>
        </p:nvGrpSpPr>
        <p:grpSpPr>
          <a:xfrm>
            <a:off x="7290306" y="3393721"/>
            <a:ext cx="3707386" cy="4737059"/>
            <a:chOff x="0" y="0"/>
            <a:chExt cx="5063922" cy="6470352"/>
          </a:xfrm>
        </p:grpSpPr>
        <p:sp>
          <p:nvSpPr>
            <p:cNvPr id="11" name="Freeform 11"/>
            <p:cNvSpPr/>
            <p:nvPr/>
          </p:nvSpPr>
          <p:spPr>
            <a:xfrm>
              <a:off x="0" y="0"/>
              <a:ext cx="5063922" cy="6470352"/>
            </a:xfrm>
            <a:custGeom>
              <a:avLst/>
              <a:gdLst/>
              <a:ahLst/>
              <a:cxnLst/>
              <a:rect l="l" t="t" r="r" b="b"/>
              <a:pathLst>
                <a:path w="5063922" h="6470352">
                  <a:moveTo>
                    <a:pt x="4759122" y="0"/>
                  </a:moveTo>
                  <a:lnTo>
                    <a:pt x="304800" y="0"/>
                  </a:lnTo>
                  <a:cubicBezTo>
                    <a:pt x="135890" y="0"/>
                    <a:pt x="0" y="135890"/>
                    <a:pt x="0" y="304800"/>
                  </a:cubicBezTo>
                  <a:lnTo>
                    <a:pt x="0" y="6165552"/>
                  </a:lnTo>
                  <a:cubicBezTo>
                    <a:pt x="0" y="6334462"/>
                    <a:pt x="135890" y="6470352"/>
                    <a:pt x="304800" y="6470352"/>
                  </a:cubicBezTo>
                  <a:lnTo>
                    <a:pt x="4759122" y="6470352"/>
                  </a:lnTo>
                  <a:cubicBezTo>
                    <a:pt x="4928032" y="6470352"/>
                    <a:pt x="5063922" y="6334462"/>
                    <a:pt x="5063922" y="6165552"/>
                  </a:cubicBezTo>
                  <a:lnTo>
                    <a:pt x="5063922" y="304800"/>
                  </a:lnTo>
                  <a:cubicBezTo>
                    <a:pt x="5063922" y="135890"/>
                    <a:pt x="4928032" y="0"/>
                    <a:pt x="4759122" y="0"/>
                  </a:cubicBezTo>
                  <a:close/>
                </a:path>
              </a:pathLst>
            </a:custGeom>
            <a:solidFill>
              <a:srgbClr val="58A268"/>
            </a:solidFill>
          </p:spPr>
          <p:txBody>
            <a:bodyPr anchor="ctr"/>
            <a:lstStyle/>
            <a:p>
              <a:pPr algn="ctr">
                <a:lnSpc>
                  <a:spcPct val="150000"/>
                </a:lnSpc>
              </a:pPr>
              <a:r>
                <a:rPr lang="vi-VN" sz="4000" i="1" dirty="0">
                  <a:solidFill>
                    <a:schemeClr val="bg1"/>
                  </a:solidFill>
                  <a:effectLst/>
                  <a:latin typeface="Arial" panose="020B0604020202020204" pitchFamily="34" charset="0"/>
                  <a:cs typeface="Arial" panose="020B0604020202020204" pitchFamily="34" charset="0"/>
                </a:rPr>
                <a:t>Vì sao em thích chủ đề, bài học đó?</a:t>
              </a:r>
              <a:endParaRPr lang="vi-VN" sz="4000" dirty="0">
                <a:solidFill>
                  <a:schemeClr val="bg1"/>
                </a:solidFill>
                <a:effectLst/>
                <a:latin typeface="Arial" panose="020B0604020202020204" pitchFamily="34" charset="0"/>
                <a:cs typeface="Arial" panose="020B0604020202020204" pitchFamily="34" charset="0"/>
              </a:endParaRPr>
            </a:p>
          </p:txBody>
        </p:sp>
      </p:grpSp>
      <p:sp>
        <p:nvSpPr>
          <p:cNvPr id="14" name="Freeform 14"/>
          <p:cNvSpPr/>
          <p:nvPr/>
        </p:nvSpPr>
        <p:spPr>
          <a:xfrm rot="-7383210">
            <a:off x="15931041" y="30135"/>
            <a:ext cx="3446899" cy="2094858"/>
          </a:xfrm>
          <a:custGeom>
            <a:avLst/>
            <a:gdLst/>
            <a:ahLst/>
            <a:cxnLst/>
            <a:rect l="l" t="t" r="r" b="b"/>
            <a:pathLst>
              <a:path w="3446899" h="2094858">
                <a:moveTo>
                  <a:pt x="0" y="0"/>
                </a:moveTo>
                <a:lnTo>
                  <a:pt x="3446899" y="0"/>
                </a:lnTo>
                <a:lnTo>
                  <a:pt x="3446899" y="2094858"/>
                </a:lnTo>
                <a:lnTo>
                  <a:pt x="0" y="2094858"/>
                </a:lnTo>
                <a:lnTo>
                  <a:pt x="0" y="0"/>
                </a:lnTo>
                <a:close/>
              </a:path>
            </a:pathLst>
          </a:custGeom>
          <a:blipFill>
            <a:blip r:embed="rId2">
              <a:extLst>
                <a:ext uri="{96DAC541-7B7A-43D3-8B79-37D633B846F1}">
                  <asvg:svgBlip xmlns:asvg="http://schemas.microsoft.com/office/drawing/2016/SVG/main" r:embed="rId3"/>
                </a:ext>
              </a:extLst>
            </a:blip>
            <a:stretch>
              <a:fillRect b="-45394"/>
            </a:stretch>
          </a:blipFill>
        </p:spPr>
        <p:txBody>
          <a:bodyPr/>
          <a:lstStyle/>
          <a:p>
            <a:endParaRPr lang="vi-VN">
              <a:latin typeface="Arial" panose="020B0604020202020204" pitchFamily="34" charset="0"/>
              <a:cs typeface="Arial" panose="020B0604020202020204" pitchFamily="34" charset="0"/>
            </a:endParaRPr>
          </a:p>
        </p:txBody>
      </p:sp>
      <p:sp>
        <p:nvSpPr>
          <p:cNvPr id="15" name="Freeform 15"/>
          <p:cNvSpPr/>
          <p:nvPr/>
        </p:nvSpPr>
        <p:spPr>
          <a:xfrm rot="-3491045">
            <a:off x="-1440277" y="-1039874"/>
            <a:ext cx="3764424" cy="3607003"/>
          </a:xfrm>
          <a:custGeom>
            <a:avLst/>
            <a:gdLst/>
            <a:ahLst/>
            <a:cxnLst/>
            <a:rect l="l" t="t" r="r" b="b"/>
            <a:pathLst>
              <a:path w="3764424" h="3607003">
                <a:moveTo>
                  <a:pt x="0" y="0"/>
                </a:moveTo>
                <a:lnTo>
                  <a:pt x="3764424" y="0"/>
                </a:lnTo>
                <a:lnTo>
                  <a:pt x="3764424" y="3607003"/>
                </a:lnTo>
                <a:lnTo>
                  <a:pt x="0" y="36070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28" name="Freeform 28"/>
          <p:cNvSpPr/>
          <p:nvPr/>
        </p:nvSpPr>
        <p:spPr>
          <a:xfrm rot="2931800" flipH="1">
            <a:off x="317345" y="7835026"/>
            <a:ext cx="2183352" cy="1877683"/>
          </a:xfrm>
          <a:custGeom>
            <a:avLst/>
            <a:gdLst/>
            <a:ahLst/>
            <a:cxnLst/>
            <a:rect l="l" t="t" r="r" b="b"/>
            <a:pathLst>
              <a:path w="2183352" h="1877683">
                <a:moveTo>
                  <a:pt x="2183353" y="0"/>
                </a:moveTo>
                <a:lnTo>
                  <a:pt x="0" y="0"/>
                </a:lnTo>
                <a:lnTo>
                  <a:pt x="0" y="1877683"/>
                </a:lnTo>
                <a:lnTo>
                  <a:pt x="2183353" y="1877683"/>
                </a:lnTo>
                <a:lnTo>
                  <a:pt x="218335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29" name="Freeform 29"/>
          <p:cNvSpPr/>
          <p:nvPr/>
        </p:nvSpPr>
        <p:spPr>
          <a:xfrm rot="607524">
            <a:off x="14909327" y="7443139"/>
            <a:ext cx="2857207" cy="2000045"/>
          </a:xfrm>
          <a:custGeom>
            <a:avLst/>
            <a:gdLst/>
            <a:ahLst/>
            <a:cxnLst/>
            <a:rect l="l" t="t" r="r" b="b"/>
            <a:pathLst>
              <a:path w="2857207" h="2000045">
                <a:moveTo>
                  <a:pt x="0" y="0"/>
                </a:moveTo>
                <a:lnTo>
                  <a:pt x="2857206" y="0"/>
                </a:lnTo>
                <a:lnTo>
                  <a:pt x="2857206" y="2000045"/>
                </a:lnTo>
                <a:lnTo>
                  <a:pt x="0" y="20000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BFB65B5F-53C1-6092-69AC-6E6C8E3049C2}"/>
              </a:ext>
            </a:extLst>
          </p:cNvPr>
          <p:cNvGrpSpPr/>
          <p:nvPr/>
        </p:nvGrpSpPr>
        <p:grpSpPr>
          <a:xfrm>
            <a:off x="4565810" y="701589"/>
            <a:ext cx="9671688" cy="2007129"/>
            <a:chOff x="4565810" y="621689"/>
            <a:chExt cx="9671688" cy="2007129"/>
          </a:xfrm>
        </p:grpSpPr>
        <p:sp>
          <p:nvSpPr>
            <p:cNvPr id="12" name="Freeform 12"/>
            <p:cNvSpPr/>
            <p:nvPr/>
          </p:nvSpPr>
          <p:spPr>
            <a:xfrm>
              <a:off x="6168599" y="833494"/>
              <a:ext cx="8068899" cy="1583521"/>
            </a:xfrm>
            <a:custGeom>
              <a:avLst/>
              <a:gdLst/>
              <a:ahLst/>
              <a:cxnLst/>
              <a:rect l="l" t="t" r="r" b="b"/>
              <a:pathLst>
                <a:path w="8068899" h="1583521">
                  <a:moveTo>
                    <a:pt x="0" y="0"/>
                  </a:moveTo>
                  <a:lnTo>
                    <a:pt x="8068899" y="0"/>
                  </a:lnTo>
                  <a:lnTo>
                    <a:pt x="8068899" y="1583521"/>
                  </a:lnTo>
                  <a:lnTo>
                    <a:pt x="0" y="15835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nchor="ctr"/>
            <a:lstStyle/>
            <a:p>
              <a:pPr algn="ctr"/>
              <a:r>
                <a:rPr lang="vi-VN" sz="4400" b="1" dirty="0">
                  <a:latin typeface="Arial" panose="020B0604020202020204" pitchFamily="34" charset="0"/>
                  <a:cs typeface="Arial" panose="020B0604020202020204" pitchFamily="34" charset="0"/>
                </a:rPr>
                <a:t>THẢO LUẬN NHÓM</a:t>
              </a:r>
            </a:p>
          </p:txBody>
        </p:sp>
        <p:sp>
          <p:nvSpPr>
            <p:cNvPr id="30" name="Freeform 25">
              <a:extLst>
                <a:ext uri="{FF2B5EF4-FFF2-40B4-BE49-F238E27FC236}">
                  <a16:creationId xmlns:a16="http://schemas.microsoft.com/office/drawing/2014/main" id="{5BFC586D-51B9-1854-FCE8-E70F1B20110E}"/>
                </a:ext>
              </a:extLst>
            </p:cNvPr>
            <p:cNvSpPr/>
            <p:nvPr/>
          </p:nvSpPr>
          <p:spPr>
            <a:xfrm>
              <a:off x="4565810" y="621689"/>
              <a:ext cx="2694134" cy="2007129"/>
            </a:xfrm>
            <a:custGeom>
              <a:avLst/>
              <a:gdLst/>
              <a:ahLst/>
              <a:cxnLst/>
              <a:rect l="l" t="t" r="r" b="b"/>
              <a:pathLst>
                <a:path w="1945486" h="1449387">
                  <a:moveTo>
                    <a:pt x="0" y="0"/>
                  </a:moveTo>
                  <a:lnTo>
                    <a:pt x="1945487" y="0"/>
                  </a:lnTo>
                  <a:lnTo>
                    <a:pt x="1945487" y="1449388"/>
                  </a:lnTo>
                  <a:lnTo>
                    <a:pt x="0" y="14493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2">
              <a:extLst>
                <a:ext uri="{96DAC541-7B7A-43D3-8B79-37D633B846F1}">
                  <asvg:svgBlip xmlns:asvg="http://schemas.microsoft.com/office/drawing/2016/SVG/main" r:embed="rId3"/>
                </a:ext>
              </a:extLst>
            </a:blip>
            <a:stretch>
              <a:fillRect l="-104187" t="-273663"/>
            </a:stretch>
          </a:blipFill>
        </p:spPr>
        <p:txBody>
          <a:bodyPr/>
          <a:lstStyle/>
          <a:p>
            <a:endParaRPr lang="vi-VN"/>
          </a:p>
        </p:txBody>
      </p:sp>
      <p:sp>
        <p:nvSpPr>
          <p:cNvPr id="5" name="Freeform 5"/>
          <p:cNvSpPr/>
          <p:nvPr/>
        </p:nvSpPr>
        <p:spPr>
          <a:xfrm>
            <a:off x="13029431" y="6096006"/>
            <a:ext cx="5504339" cy="5396702"/>
          </a:xfrm>
          <a:custGeom>
            <a:avLst/>
            <a:gdLst/>
            <a:ahLst/>
            <a:cxnLst/>
            <a:rect l="l" t="t" r="r" b="b"/>
            <a:pathLst>
              <a:path w="5504339" h="5396702">
                <a:moveTo>
                  <a:pt x="0" y="0"/>
                </a:moveTo>
                <a:lnTo>
                  <a:pt x="5504340" y="0"/>
                </a:lnTo>
                <a:lnTo>
                  <a:pt x="5504340" y="5396702"/>
                </a:lnTo>
                <a:lnTo>
                  <a:pt x="0" y="5396702"/>
                </a:lnTo>
                <a:lnTo>
                  <a:pt x="0" y="0"/>
                </a:lnTo>
                <a:close/>
              </a:path>
            </a:pathLst>
          </a:custGeom>
          <a:blipFill>
            <a:blip r:embed="rId4">
              <a:extLst>
                <a:ext uri="{96DAC541-7B7A-43D3-8B79-37D633B846F1}">
                  <asvg:svgBlip xmlns:asvg="http://schemas.microsoft.com/office/drawing/2016/SVG/main" r:embed="rId5"/>
                </a:ext>
              </a:extLst>
            </a:blip>
            <a:stretch>
              <a:fillRect r="-12974" b="-15227"/>
            </a:stretch>
          </a:blipFill>
        </p:spPr>
        <p:txBody>
          <a:bodyPr/>
          <a:lstStyle/>
          <a:p>
            <a:endParaRPr lang="vi-VN"/>
          </a:p>
        </p:txBody>
      </p:sp>
      <p:sp>
        <p:nvSpPr>
          <p:cNvPr id="8" name="Freeform 8"/>
          <p:cNvSpPr/>
          <p:nvPr/>
        </p:nvSpPr>
        <p:spPr>
          <a:xfrm rot="-6640818">
            <a:off x="15585460" y="277223"/>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6">
              <a:extLst>
                <a:ext uri="{96DAC541-7B7A-43D3-8B79-37D633B846F1}">
                  <asvg:svgBlip xmlns:asvg="http://schemas.microsoft.com/office/drawing/2016/SVG/main" r:embed="rId7"/>
                </a:ext>
              </a:extLst>
            </a:blip>
            <a:stretch>
              <a:fillRect b="-45394"/>
            </a:stretch>
          </a:blipFill>
        </p:spPr>
        <p:txBody>
          <a:bodyPr/>
          <a:lstStyle/>
          <a:p>
            <a:endParaRPr lang="vi-VN"/>
          </a:p>
        </p:txBody>
      </p:sp>
      <p:sp>
        <p:nvSpPr>
          <p:cNvPr id="9" name="Freeform 9"/>
          <p:cNvSpPr/>
          <p:nvPr/>
        </p:nvSpPr>
        <p:spPr>
          <a:xfrm>
            <a:off x="15222299" y="7775856"/>
            <a:ext cx="2037001" cy="2037001"/>
          </a:xfrm>
          <a:custGeom>
            <a:avLst/>
            <a:gdLst/>
            <a:ahLst/>
            <a:cxnLst/>
            <a:rect l="l" t="t" r="r" b="b"/>
            <a:pathLst>
              <a:path w="2037001" h="2037001">
                <a:moveTo>
                  <a:pt x="0" y="0"/>
                </a:moveTo>
                <a:lnTo>
                  <a:pt x="2037001" y="0"/>
                </a:lnTo>
                <a:lnTo>
                  <a:pt x="2037001" y="2037001"/>
                </a:lnTo>
                <a:lnTo>
                  <a:pt x="0" y="20370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0" name="Freeform 10"/>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TextBox 10">
            <a:extLst>
              <a:ext uri="{FF2B5EF4-FFF2-40B4-BE49-F238E27FC236}">
                <a16:creationId xmlns:a16="http://schemas.microsoft.com/office/drawing/2014/main" id="{4033FD8F-7E08-A752-C796-2DCB7E0754FB}"/>
              </a:ext>
            </a:extLst>
          </p:cNvPr>
          <p:cNvSpPr txBox="1"/>
          <p:nvPr/>
        </p:nvSpPr>
        <p:spPr>
          <a:xfrm>
            <a:off x="9581233" y="3667968"/>
            <a:ext cx="5811842" cy="2951064"/>
          </a:xfrm>
          <a:prstGeom prst="rect">
            <a:avLst/>
          </a:prstGeom>
          <a:noFill/>
        </p:spPr>
        <p:txBody>
          <a:bodyPr wrap="square">
            <a:spAutoFit/>
          </a:bodyPr>
          <a:lstStyle/>
          <a:p>
            <a:pPr algn="ctr">
              <a:lnSpc>
                <a:spcPct val="150000"/>
              </a:lnSpc>
            </a:pPr>
            <a:r>
              <a:rPr lang="vi-VN" sz="6600" b="1" dirty="0">
                <a:latin typeface="Arial" panose="020B0604020202020204" pitchFamily="34" charset="0"/>
                <a:cs typeface="Arial" panose="020B0604020202020204" pitchFamily="34" charset="0"/>
              </a:rPr>
              <a:t>PHẦN 4. </a:t>
            </a:r>
          </a:p>
          <a:p>
            <a:pPr algn="ctr">
              <a:lnSpc>
                <a:spcPct val="150000"/>
              </a:lnSpc>
            </a:pPr>
            <a:r>
              <a:rPr lang="vi-VN" sz="6600" b="1" dirty="0">
                <a:latin typeface="Arial" panose="020B0604020202020204" pitchFamily="34" charset="0"/>
                <a:cs typeface="Arial" panose="020B0604020202020204" pitchFamily="34" charset="0"/>
              </a:rPr>
              <a:t>VẬN DỤNG</a:t>
            </a:r>
          </a:p>
        </p:txBody>
      </p:sp>
      <p:sp>
        <p:nvSpPr>
          <p:cNvPr id="3" name="Freeform 22">
            <a:extLst>
              <a:ext uri="{FF2B5EF4-FFF2-40B4-BE49-F238E27FC236}">
                <a16:creationId xmlns:a16="http://schemas.microsoft.com/office/drawing/2014/main" id="{CB68C28B-A9AF-AED5-655E-53BA9650E753}"/>
              </a:ext>
            </a:extLst>
          </p:cNvPr>
          <p:cNvSpPr/>
          <p:nvPr/>
        </p:nvSpPr>
        <p:spPr>
          <a:xfrm>
            <a:off x="2311291" y="2646126"/>
            <a:ext cx="6913148" cy="4994748"/>
          </a:xfrm>
          <a:custGeom>
            <a:avLst/>
            <a:gdLst/>
            <a:ahLst/>
            <a:cxnLst/>
            <a:rect l="l" t="t" r="r" b="b"/>
            <a:pathLst>
              <a:path w="1351107" h="976175">
                <a:moveTo>
                  <a:pt x="0" y="0"/>
                </a:moveTo>
                <a:lnTo>
                  <a:pt x="1351107" y="0"/>
                </a:lnTo>
                <a:lnTo>
                  <a:pt x="1351107" y="976175"/>
                </a:lnTo>
                <a:lnTo>
                  <a:pt x="0" y="976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133708062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2">
              <a:extLst>
                <a:ext uri="{96DAC541-7B7A-43D3-8B79-37D633B846F1}">
                  <asvg:svgBlip xmlns:asvg="http://schemas.microsoft.com/office/drawing/2016/SVG/main" r:embed="rId3"/>
                </a:ext>
              </a:extLst>
            </a:blip>
            <a:stretch>
              <a:fillRect l="-104187" t="-273663"/>
            </a:stretch>
          </a:blipFill>
        </p:spPr>
        <p:txBody>
          <a:bodyPr/>
          <a:lstStyle/>
          <a:p>
            <a:endParaRPr lang="vi-VN">
              <a:latin typeface="Arial" panose="020B0604020202020204" pitchFamily="34" charset="0"/>
              <a:cs typeface="Arial" panose="020B0604020202020204" pitchFamily="34" charset="0"/>
            </a:endParaRPr>
          </a:p>
        </p:txBody>
      </p:sp>
      <p:sp>
        <p:nvSpPr>
          <p:cNvPr id="5" name="Freeform 5"/>
          <p:cNvSpPr/>
          <p:nvPr/>
        </p:nvSpPr>
        <p:spPr>
          <a:xfrm>
            <a:off x="13029431" y="6096006"/>
            <a:ext cx="5504339" cy="5396702"/>
          </a:xfrm>
          <a:custGeom>
            <a:avLst/>
            <a:gdLst/>
            <a:ahLst/>
            <a:cxnLst/>
            <a:rect l="l" t="t" r="r" b="b"/>
            <a:pathLst>
              <a:path w="5504339" h="5396702">
                <a:moveTo>
                  <a:pt x="0" y="0"/>
                </a:moveTo>
                <a:lnTo>
                  <a:pt x="5504340" y="0"/>
                </a:lnTo>
                <a:lnTo>
                  <a:pt x="5504340" y="5396702"/>
                </a:lnTo>
                <a:lnTo>
                  <a:pt x="0" y="5396702"/>
                </a:lnTo>
                <a:lnTo>
                  <a:pt x="0" y="0"/>
                </a:lnTo>
                <a:close/>
              </a:path>
            </a:pathLst>
          </a:custGeom>
          <a:blipFill>
            <a:blip r:embed="rId4">
              <a:extLst>
                <a:ext uri="{96DAC541-7B7A-43D3-8B79-37D633B846F1}">
                  <asvg:svgBlip xmlns:asvg="http://schemas.microsoft.com/office/drawing/2016/SVG/main" r:embed="rId5"/>
                </a:ext>
              </a:extLst>
            </a:blip>
            <a:stretch>
              <a:fillRect r="-12974" b="-15227"/>
            </a:stretch>
          </a:blipFill>
        </p:spPr>
        <p:txBody>
          <a:bodyPr/>
          <a:lstStyle/>
          <a:p>
            <a:endParaRPr lang="vi-VN">
              <a:latin typeface="Arial" panose="020B0604020202020204" pitchFamily="34" charset="0"/>
              <a:cs typeface="Arial" panose="020B0604020202020204" pitchFamily="34" charset="0"/>
            </a:endParaRPr>
          </a:p>
        </p:txBody>
      </p:sp>
      <p:sp>
        <p:nvSpPr>
          <p:cNvPr id="8" name="Freeform 8"/>
          <p:cNvSpPr/>
          <p:nvPr/>
        </p:nvSpPr>
        <p:spPr>
          <a:xfrm rot="-6640818">
            <a:off x="15585460" y="277223"/>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6">
              <a:extLst>
                <a:ext uri="{96DAC541-7B7A-43D3-8B79-37D633B846F1}">
                  <asvg:svgBlip xmlns:asvg="http://schemas.microsoft.com/office/drawing/2016/SVG/main" r:embed="rId7"/>
                </a:ext>
              </a:extLst>
            </a:blip>
            <a:stretch>
              <a:fillRect b="-45394"/>
            </a:stretch>
          </a:blipFill>
        </p:spPr>
        <p:txBody>
          <a:bodyPr/>
          <a:lstStyle/>
          <a:p>
            <a:endParaRPr lang="vi-VN">
              <a:latin typeface="Arial" panose="020B0604020202020204" pitchFamily="34" charset="0"/>
              <a:cs typeface="Arial" panose="020B0604020202020204" pitchFamily="34" charset="0"/>
            </a:endParaRPr>
          </a:p>
        </p:txBody>
      </p:sp>
      <p:sp>
        <p:nvSpPr>
          <p:cNvPr id="10" name="Freeform 10"/>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1" name="Freeform 4">
            <a:extLst>
              <a:ext uri="{FF2B5EF4-FFF2-40B4-BE49-F238E27FC236}">
                <a16:creationId xmlns:a16="http://schemas.microsoft.com/office/drawing/2014/main" id="{231AAE50-8137-5051-225C-754D0832310A}"/>
              </a:ext>
            </a:extLst>
          </p:cNvPr>
          <p:cNvSpPr/>
          <p:nvPr/>
        </p:nvSpPr>
        <p:spPr>
          <a:xfrm flipH="1">
            <a:off x="0" y="8115300"/>
            <a:ext cx="1914471" cy="2044827"/>
          </a:xfrm>
          <a:custGeom>
            <a:avLst/>
            <a:gdLst/>
            <a:ahLst/>
            <a:cxnLst/>
            <a:rect l="l" t="t" r="r" b="b"/>
            <a:pathLst>
              <a:path w="606765" h="648080">
                <a:moveTo>
                  <a:pt x="0" y="0"/>
                </a:moveTo>
                <a:lnTo>
                  <a:pt x="606765" y="0"/>
                </a:lnTo>
                <a:lnTo>
                  <a:pt x="606765" y="648080"/>
                </a:lnTo>
                <a:lnTo>
                  <a:pt x="0" y="648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5EBFDAA-09E2-87B5-5B8D-0BF04EEABF78}"/>
              </a:ext>
            </a:extLst>
          </p:cNvPr>
          <p:cNvSpPr txBox="1"/>
          <p:nvPr/>
        </p:nvSpPr>
        <p:spPr>
          <a:xfrm>
            <a:off x="3733800" y="983831"/>
            <a:ext cx="10820400" cy="861774"/>
          </a:xfrm>
          <a:prstGeom prst="rect">
            <a:avLst/>
          </a:prstGeom>
          <a:noFill/>
        </p:spPr>
        <p:txBody>
          <a:bodyPr wrap="square">
            <a:spAutoFit/>
          </a:bodyPr>
          <a:lstStyle/>
          <a:p>
            <a:pPr algn="ctr"/>
            <a:r>
              <a:rPr lang="vi-VN" sz="5000" b="1" dirty="0">
                <a:latin typeface="Arial" panose="020B0604020202020204" pitchFamily="34" charset="0"/>
                <a:cs typeface="Arial" panose="020B0604020202020204" pitchFamily="34" charset="0"/>
              </a:rPr>
              <a:t>Quan sát hình ảnh SGK, tr. 77</a:t>
            </a:r>
          </a:p>
        </p:txBody>
      </p:sp>
      <p:pic>
        <p:nvPicPr>
          <p:cNvPr id="6" name="Picture 5">
            <a:extLst>
              <a:ext uri="{FF2B5EF4-FFF2-40B4-BE49-F238E27FC236}">
                <a16:creationId xmlns:a16="http://schemas.microsoft.com/office/drawing/2014/main" id="{3B356550-2801-3C00-C21F-F562A4FF30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4909" y="2335286"/>
            <a:ext cx="7037029" cy="6770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C6140C55-63C0-2B6F-F6BF-332DDBB892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59930" y="2381954"/>
            <a:ext cx="7152683" cy="6770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456659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a:off x="6645601" y="1725698"/>
            <a:ext cx="10201099" cy="1378966"/>
          </a:xfrm>
          <a:custGeom>
            <a:avLst/>
            <a:gdLst/>
            <a:ahLst/>
            <a:cxnLst/>
            <a:rect l="l" t="t" r="r" b="b"/>
            <a:pathLst>
              <a:path w="7026577" h="1378966">
                <a:moveTo>
                  <a:pt x="0" y="0"/>
                </a:moveTo>
                <a:lnTo>
                  <a:pt x="7026576" y="0"/>
                </a:lnTo>
                <a:lnTo>
                  <a:pt x="7026576" y="1378966"/>
                </a:lnTo>
                <a:lnTo>
                  <a:pt x="0" y="137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nchor="ctr"/>
          <a:lstStyle/>
          <a:p>
            <a:pPr algn="ctr"/>
            <a:r>
              <a:rPr lang="vi-VN" sz="3600" i="1" dirty="0">
                <a:latin typeface="Arial" panose="020B0604020202020204" pitchFamily="34" charset="0"/>
                <a:cs typeface="Arial" panose="020B0604020202020204" pitchFamily="34" charset="0"/>
              </a:rPr>
              <a:t>Em hãy giới thiệu tên của mỗi tác phẩm.</a:t>
            </a:r>
            <a:endParaRPr lang="vi-VN" sz="3600" dirty="0">
              <a:latin typeface="Arial" panose="020B0604020202020204" pitchFamily="34" charset="0"/>
              <a:cs typeface="Arial" panose="020B0604020202020204" pitchFamily="34" charset="0"/>
            </a:endParaRPr>
          </a:p>
        </p:txBody>
      </p:sp>
      <p:sp>
        <p:nvSpPr>
          <p:cNvPr id="14" name="TextBox 14"/>
          <p:cNvSpPr txBox="1"/>
          <p:nvPr/>
        </p:nvSpPr>
        <p:spPr>
          <a:xfrm>
            <a:off x="1363273" y="3084674"/>
            <a:ext cx="4507118" cy="1011559"/>
          </a:xfrm>
          <a:prstGeom prst="rect">
            <a:avLst/>
          </a:prstGeom>
        </p:spPr>
        <p:txBody>
          <a:bodyPr wrap="square" lIns="0" tIns="0" rIns="0" bIns="0" rtlCol="0" anchor="t">
            <a:spAutoFit/>
          </a:bodyPr>
          <a:lstStyle/>
          <a:p>
            <a:pPr>
              <a:lnSpc>
                <a:spcPct val="150000"/>
              </a:lnSpc>
            </a:pPr>
            <a:r>
              <a:rPr lang="vi-VN" sz="5000" b="1" dirty="0">
                <a:solidFill>
                  <a:srgbClr val="000000"/>
                </a:solidFill>
                <a:latin typeface="Arial" panose="020B0604020202020204" pitchFamily="34" charset="0"/>
                <a:cs typeface="Arial" panose="020B0604020202020204" pitchFamily="34" charset="0"/>
              </a:rPr>
              <a:t>Câu hỏi gợi ý</a:t>
            </a:r>
            <a:endParaRPr lang="en-US" sz="5000" b="1" dirty="0">
              <a:solidFill>
                <a:srgbClr val="000000"/>
              </a:solidFill>
              <a:latin typeface="Arial" panose="020B0604020202020204" pitchFamily="34" charset="0"/>
              <a:cs typeface="Arial" panose="020B0604020202020204" pitchFamily="34" charset="0"/>
            </a:endParaRPr>
          </a:p>
        </p:txBody>
      </p:sp>
      <p:sp>
        <p:nvSpPr>
          <p:cNvPr id="15" name="Freeform 15"/>
          <p:cNvSpPr/>
          <p:nvPr/>
        </p:nvSpPr>
        <p:spPr>
          <a:xfrm rot="-10800000">
            <a:off x="-566943" y="-286948"/>
            <a:ext cx="6437334" cy="3864499"/>
          </a:xfrm>
          <a:custGeom>
            <a:avLst/>
            <a:gdLst/>
            <a:ahLst/>
            <a:cxnLst/>
            <a:rect l="l" t="t" r="r" b="b"/>
            <a:pathLst>
              <a:path w="6437334" h="3864499">
                <a:moveTo>
                  <a:pt x="0" y="0"/>
                </a:moveTo>
                <a:lnTo>
                  <a:pt x="6437334" y="0"/>
                </a:lnTo>
                <a:lnTo>
                  <a:pt x="6437334" y="3864499"/>
                </a:lnTo>
                <a:lnTo>
                  <a:pt x="0" y="3864499"/>
                </a:lnTo>
                <a:lnTo>
                  <a:pt x="0" y="0"/>
                </a:lnTo>
                <a:close/>
              </a:path>
            </a:pathLst>
          </a:custGeom>
          <a:blipFill>
            <a:blip r:embed="rId4">
              <a:extLst>
                <a:ext uri="{96DAC541-7B7A-43D3-8B79-37D633B846F1}">
                  <asvg:svgBlip xmlns:asvg="http://schemas.microsoft.com/office/drawing/2016/SVG/main" r:embed="rId5"/>
                </a:ext>
              </a:extLst>
            </a:blip>
            <a:stretch>
              <a:fillRect l="-6932" r="-138796" b="-132199"/>
            </a:stretch>
          </a:blipFill>
        </p:spPr>
        <p:txBody>
          <a:bodyPr/>
          <a:lstStyle/>
          <a:p>
            <a:endParaRPr lang="vi-VN">
              <a:latin typeface="Arial" panose="020B0604020202020204" pitchFamily="34" charset="0"/>
              <a:cs typeface="Arial" panose="020B0604020202020204" pitchFamily="34" charset="0"/>
            </a:endParaRPr>
          </a:p>
        </p:txBody>
      </p:sp>
      <p:sp>
        <p:nvSpPr>
          <p:cNvPr id="16" name="Freeform 16"/>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8" name="Freeform 18"/>
          <p:cNvSpPr/>
          <p:nvPr/>
        </p:nvSpPr>
        <p:spPr>
          <a:xfrm rot="1948546">
            <a:off x="15870236" y="-1929334"/>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9" name="Freeform 19"/>
          <p:cNvSpPr/>
          <p:nvPr/>
        </p:nvSpPr>
        <p:spPr>
          <a:xfrm rot="-10800000">
            <a:off x="-376443" y="-96448"/>
            <a:ext cx="6437334" cy="3864499"/>
          </a:xfrm>
          <a:custGeom>
            <a:avLst/>
            <a:gdLst/>
            <a:ahLst/>
            <a:cxnLst/>
            <a:rect l="l" t="t" r="r" b="b"/>
            <a:pathLst>
              <a:path w="6437334" h="3864499">
                <a:moveTo>
                  <a:pt x="0" y="0"/>
                </a:moveTo>
                <a:lnTo>
                  <a:pt x="6437334" y="0"/>
                </a:lnTo>
                <a:lnTo>
                  <a:pt x="6437334" y="3864499"/>
                </a:lnTo>
                <a:lnTo>
                  <a:pt x="0" y="3864499"/>
                </a:lnTo>
                <a:lnTo>
                  <a:pt x="0" y="0"/>
                </a:lnTo>
                <a:close/>
              </a:path>
            </a:pathLst>
          </a:custGeom>
          <a:blipFill>
            <a:blip r:embed="rId4">
              <a:extLst>
                <a:ext uri="{96DAC541-7B7A-43D3-8B79-37D633B846F1}">
                  <asvg:svgBlip xmlns:asvg="http://schemas.microsoft.com/office/drawing/2016/SVG/main" r:embed="rId5"/>
                </a:ext>
              </a:extLst>
            </a:blip>
            <a:stretch>
              <a:fillRect l="-6932" r="-138796" b="-132199"/>
            </a:stretch>
          </a:blipFill>
        </p:spPr>
        <p:txBody>
          <a:bodyPr/>
          <a:lstStyle/>
          <a:p>
            <a:endParaRPr lang="vi-VN">
              <a:latin typeface="Arial" panose="020B0604020202020204" pitchFamily="34" charset="0"/>
              <a:cs typeface="Arial" panose="020B0604020202020204" pitchFamily="34" charset="0"/>
            </a:endParaRPr>
          </a:p>
        </p:txBody>
      </p:sp>
      <p:sp>
        <p:nvSpPr>
          <p:cNvPr id="20" name="Freeform 20"/>
          <p:cNvSpPr/>
          <p:nvPr/>
        </p:nvSpPr>
        <p:spPr>
          <a:xfrm rot="1942914">
            <a:off x="15561772" y="7647108"/>
            <a:ext cx="7527863" cy="7226748"/>
          </a:xfrm>
          <a:custGeom>
            <a:avLst/>
            <a:gdLst/>
            <a:ahLst/>
            <a:cxnLst/>
            <a:rect l="l" t="t" r="r" b="b"/>
            <a:pathLst>
              <a:path w="7527863" h="7226748">
                <a:moveTo>
                  <a:pt x="0" y="0"/>
                </a:moveTo>
                <a:lnTo>
                  <a:pt x="7527863" y="0"/>
                </a:lnTo>
                <a:lnTo>
                  <a:pt x="7527863" y="7226748"/>
                </a:lnTo>
                <a:lnTo>
                  <a:pt x="0" y="7226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21" name="Freeform 21"/>
          <p:cNvSpPr/>
          <p:nvPr/>
        </p:nvSpPr>
        <p:spPr>
          <a:xfrm>
            <a:off x="1401167" y="750418"/>
            <a:ext cx="1789768" cy="1789768"/>
          </a:xfrm>
          <a:custGeom>
            <a:avLst/>
            <a:gdLst/>
            <a:ahLst/>
            <a:cxnLst/>
            <a:rect l="l" t="t" r="r" b="b"/>
            <a:pathLst>
              <a:path w="1789768" h="1789768">
                <a:moveTo>
                  <a:pt x="0" y="0"/>
                </a:moveTo>
                <a:lnTo>
                  <a:pt x="1789768" y="0"/>
                </a:lnTo>
                <a:lnTo>
                  <a:pt x="1789768" y="1789768"/>
                </a:lnTo>
                <a:lnTo>
                  <a:pt x="0" y="178976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22" name="Freeform 11">
            <a:extLst>
              <a:ext uri="{FF2B5EF4-FFF2-40B4-BE49-F238E27FC236}">
                <a16:creationId xmlns:a16="http://schemas.microsoft.com/office/drawing/2014/main" id="{915A1BF2-9BBF-66FC-683F-8E0E533CDFC5}"/>
              </a:ext>
            </a:extLst>
          </p:cNvPr>
          <p:cNvSpPr/>
          <p:nvPr/>
        </p:nvSpPr>
        <p:spPr>
          <a:xfrm flipH="1">
            <a:off x="1112429" y="4468440"/>
            <a:ext cx="4369553" cy="5110589"/>
          </a:xfrm>
          <a:custGeom>
            <a:avLst/>
            <a:gdLst/>
            <a:ahLst/>
            <a:cxnLst/>
            <a:rect l="l" t="t" r="r" b="b"/>
            <a:pathLst>
              <a:path w="1054374" h="1233186">
                <a:moveTo>
                  <a:pt x="0" y="0"/>
                </a:moveTo>
                <a:lnTo>
                  <a:pt x="1054374" y="0"/>
                </a:lnTo>
                <a:lnTo>
                  <a:pt x="1054374" y="1233186"/>
                </a:lnTo>
                <a:lnTo>
                  <a:pt x="0" y="123318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latin typeface="Arial" panose="020B0604020202020204" pitchFamily="34" charset="0"/>
              <a:cs typeface="Arial" panose="020B0604020202020204" pitchFamily="34" charset="0"/>
            </a:endParaRPr>
          </a:p>
        </p:txBody>
      </p:sp>
      <p:sp>
        <p:nvSpPr>
          <p:cNvPr id="25" name="Freeform 2">
            <a:extLst>
              <a:ext uri="{FF2B5EF4-FFF2-40B4-BE49-F238E27FC236}">
                <a16:creationId xmlns:a16="http://schemas.microsoft.com/office/drawing/2014/main" id="{26F1D363-443D-10D3-C6CF-79218957BC47}"/>
              </a:ext>
            </a:extLst>
          </p:cNvPr>
          <p:cNvSpPr/>
          <p:nvPr/>
        </p:nvSpPr>
        <p:spPr>
          <a:xfrm>
            <a:off x="6598304" y="6853127"/>
            <a:ext cx="10201099" cy="2224633"/>
          </a:xfrm>
          <a:custGeom>
            <a:avLst/>
            <a:gdLst/>
            <a:ahLst/>
            <a:cxnLst/>
            <a:rect l="l" t="t" r="r" b="b"/>
            <a:pathLst>
              <a:path w="7026577" h="1378966">
                <a:moveTo>
                  <a:pt x="0" y="0"/>
                </a:moveTo>
                <a:lnTo>
                  <a:pt x="7026576" y="0"/>
                </a:lnTo>
                <a:lnTo>
                  <a:pt x="7026576" y="1378966"/>
                </a:lnTo>
                <a:lnTo>
                  <a:pt x="0" y="137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nchor="ctr"/>
          <a:lstStyle/>
          <a:p>
            <a:pPr algn="ctr">
              <a:lnSpc>
                <a:spcPct val="150000"/>
              </a:lnSpc>
            </a:pPr>
            <a:r>
              <a:rPr lang="vi-VN" sz="3600" i="1" dirty="0">
                <a:latin typeface="Arial" panose="020B0604020202020204" pitchFamily="34" charset="0"/>
                <a:cs typeface="Arial" panose="020B0604020202020204" pitchFamily="34" charset="0"/>
              </a:rPr>
              <a:t>Em hãy chỉ ra hình ảnh hoặc chi tiết nào </a:t>
            </a:r>
          </a:p>
          <a:p>
            <a:pPr algn="ctr">
              <a:lnSpc>
                <a:spcPct val="150000"/>
              </a:lnSpc>
            </a:pPr>
            <a:r>
              <a:rPr lang="vi-VN" sz="3600" i="1" dirty="0">
                <a:latin typeface="Arial" panose="020B0604020202020204" pitchFamily="34" charset="0"/>
                <a:cs typeface="Arial" panose="020B0604020202020204" pitchFamily="34" charset="0"/>
              </a:rPr>
              <a:t>có vị trí gần em, xa em.</a:t>
            </a:r>
            <a:endParaRPr lang="vi-VN" sz="3600" dirty="0">
              <a:latin typeface="Arial" panose="020B0604020202020204" pitchFamily="34" charset="0"/>
              <a:cs typeface="Arial" panose="020B0604020202020204" pitchFamily="34" charset="0"/>
            </a:endParaRPr>
          </a:p>
        </p:txBody>
      </p:sp>
      <p:sp>
        <p:nvSpPr>
          <p:cNvPr id="3" name="Freeform 2">
            <a:extLst>
              <a:ext uri="{FF2B5EF4-FFF2-40B4-BE49-F238E27FC236}">
                <a16:creationId xmlns:a16="http://schemas.microsoft.com/office/drawing/2014/main" id="{1945B889-F507-979C-4895-35CE0D617376}"/>
              </a:ext>
            </a:extLst>
          </p:cNvPr>
          <p:cNvSpPr/>
          <p:nvPr/>
        </p:nvSpPr>
        <p:spPr>
          <a:xfrm>
            <a:off x="6598304" y="3866579"/>
            <a:ext cx="10201099" cy="2224633"/>
          </a:xfrm>
          <a:custGeom>
            <a:avLst/>
            <a:gdLst/>
            <a:ahLst/>
            <a:cxnLst/>
            <a:rect l="l" t="t" r="r" b="b"/>
            <a:pathLst>
              <a:path w="7026577" h="1378966">
                <a:moveTo>
                  <a:pt x="0" y="0"/>
                </a:moveTo>
                <a:lnTo>
                  <a:pt x="7026576" y="0"/>
                </a:lnTo>
                <a:lnTo>
                  <a:pt x="7026576" y="1378966"/>
                </a:lnTo>
                <a:lnTo>
                  <a:pt x="0" y="1378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nchor="ctr"/>
          <a:lstStyle/>
          <a:p>
            <a:pPr algn="ctr">
              <a:lnSpc>
                <a:spcPct val="150000"/>
              </a:lnSpc>
            </a:pPr>
            <a:r>
              <a:rPr lang="vi-VN" sz="3600" i="1" dirty="0">
                <a:latin typeface="Arial" panose="020B0604020202020204" pitchFamily="34" charset="0"/>
                <a:cs typeface="Arial" panose="020B0604020202020204" pitchFamily="34" charset="0"/>
              </a:rPr>
              <a:t>Tác phẩm nào có nhiều màu nóng, màu lạnh, </a:t>
            </a:r>
          </a:p>
          <a:p>
            <a:pPr algn="ctr">
              <a:lnSpc>
                <a:spcPct val="150000"/>
              </a:lnSpc>
            </a:pPr>
            <a:r>
              <a:rPr lang="vi-VN" sz="3600" i="1" dirty="0">
                <a:latin typeface="Arial" panose="020B0604020202020204" pitchFamily="34" charset="0"/>
                <a:cs typeface="Arial" panose="020B0604020202020204" pitchFamily="34" charset="0"/>
              </a:rPr>
              <a:t>có độ đậm, nhạt của màu?</a:t>
            </a:r>
            <a:endParaRPr lang="vi-VN" sz="3600" dirty="0">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25"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2" name="Group 2"/>
          <p:cNvGrpSpPr/>
          <p:nvPr/>
        </p:nvGrpSpPr>
        <p:grpSpPr>
          <a:xfrm>
            <a:off x="0" y="8695994"/>
            <a:ext cx="18288000" cy="3507346"/>
            <a:chOff x="0" y="0"/>
            <a:chExt cx="6350000" cy="1217828"/>
          </a:xfrm>
        </p:grpSpPr>
        <p:sp>
          <p:nvSpPr>
            <p:cNvPr id="3" name="Freeform 3"/>
            <p:cNvSpPr/>
            <p:nvPr/>
          </p:nvSpPr>
          <p:spPr>
            <a:xfrm>
              <a:off x="0" y="82550"/>
              <a:ext cx="6350000" cy="1134008"/>
            </a:xfrm>
            <a:custGeom>
              <a:avLst/>
              <a:gdLst/>
              <a:ahLst/>
              <a:cxnLst/>
              <a:rect l="l" t="t" r="r" b="b"/>
              <a:pathLst>
                <a:path w="6350000" h="1134008">
                  <a:moveTo>
                    <a:pt x="5877560" y="149860"/>
                  </a:moveTo>
                  <a:cubicBezTo>
                    <a:pt x="5786120" y="208280"/>
                    <a:pt x="5713730" y="255270"/>
                    <a:pt x="5556250" y="255270"/>
                  </a:cubicBezTo>
                  <a:cubicBezTo>
                    <a:pt x="5398770" y="255270"/>
                    <a:pt x="5326380" y="209550"/>
                    <a:pt x="5234940" y="149860"/>
                  </a:cubicBezTo>
                  <a:cubicBezTo>
                    <a:pt x="5130800" y="82550"/>
                    <a:pt x="5001260" y="0"/>
                    <a:pt x="4762500" y="0"/>
                  </a:cubicBezTo>
                  <a:cubicBezTo>
                    <a:pt x="4523740" y="0"/>
                    <a:pt x="4394200" y="82550"/>
                    <a:pt x="4290060" y="148590"/>
                  </a:cubicBezTo>
                  <a:cubicBezTo>
                    <a:pt x="4198620" y="207010"/>
                    <a:pt x="4126230" y="254000"/>
                    <a:pt x="3968750" y="254000"/>
                  </a:cubicBezTo>
                  <a:cubicBezTo>
                    <a:pt x="3811270" y="254000"/>
                    <a:pt x="3738880" y="208280"/>
                    <a:pt x="3647440" y="148590"/>
                  </a:cubicBezTo>
                  <a:cubicBezTo>
                    <a:pt x="3543300" y="82550"/>
                    <a:pt x="3413760" y="0"/>
                    <a:pt x="3175000" y="0"/>
                  </a:cubicBezTo>
                  <a:cubicBezTo>
                    <a:pt x="2936240" y="0"/>
                    <a:pt x="2806700" y="82550"/>
                    <a:pt x="2702560" y="148590"/>
                  </a:cubicBezTo>
                  <a:cubicBezTo>
                    <a:pt x="2611120" y="207010"/>
                    <a:pt x="2538730" y="254000"/>
                    <a:pt x="2381250" y="254000"/>
                  </a:cubicBezTo>
                  <a:cubicBezTo>
                    <a:pt x="2223770" y="254000"/>
                    <a:pt x="2151380" y="208280"/>
                    <a:pt x="2059940" y="148590"/>
                  </a:cubicBezTo>
                  <a:cubicBezTo>
                    <a:pt x="1955800" y="82550"/>
                    <a:pt x="1826260" y="0"/>
                    <a:pt x="1587500" y="0"/>
                  </a:cubicBezTo>
                  <a:cubicBezTo>
                    <a:pt x="1348740" y="0"/>
                    <a:pt x="1219200" y="82550"/>
                    <a:pt x="1115060" y="148590"/>
                  </a:cubicBezTo>
                  <a:cubicBezTo>
                    <a:pt x="1023620" y="207010"/>
                    <a:pt x="951230" y="254000"/>
                    <a:pt x="793750" y="254000"/>
                  </a:cubicBezTo>
                  <a:cubicBezTo>
                    <a:pt x="636270" y="254000"/>
                    <a:pt x="563880" y="208280"/>
                    <a:pt x="472440" y="148590"/>
                  </a:cubicBezTo>
                  <a:cubicBezTo>
                    <a:pt x="368300" y="82550"/>
                    <a:pt x="238760" y="0"/>
                    <a:pt x="0" y="0"/>
                  </a:cubicBezTo>
                  <a:lnTo>
                    <a:pt x="0" y="1134008"/>
                  </a:lnTo>
                  <a:lnTo>
                    <a:pt x="6350000" y="1134008"/>
                  </a:lnTo>
                  <a:lnTo>
                    <a:pt x="6350000" y="0"/>
                  </a:lnTo>
                  <a:cubicBezTo>
                    <a:pt x="6111240" y="0"/>
                    <a:pt x="5981700" y="82550"/>
                    <a:pt x="5877560" y="149860"/>
                  </a:cubicBezTo>
                  <a:close/>
                </a:path>
              </a:pathLst>
            </a:custGeom>
            <a:solidFill>
              <a:srgbClr val="73C4D4">
                <a:alpha val="80000"/>
              </a:srgbClr>
            </a:solidFill>
          </p:spPr>
          <p:txBody>
            <a:bodyPr/>
            <a:lstStyle/>
            <a:p>
              <a:endParaRPr lang="vi-VN">
                <a:latin typeface="Arial" panose="020B0604020202020204" pitchFamily="34" charset="0"/>
                <a:cs typeface="Arial" panose="020B0604020202020204" pitchFamily="34" charset="0"/>
              </a:endParaRPr>
            </a:p>
          </p:txBody>
        </p:sp>
      </p:grpSp>
      <p:sp>
        <p:nvSpPr>
          <p:cNvPr id="4" name="Freeform 4"/>
          <p:cNvSpPr/>
          <p:nvPr/>
        </p:nvSpPr>
        <p:spPr>
          <a:xfrm>
            <a:off x="3184656" y="1409700"/>
            <a:ext cx="10749844" cy="6098917"/>
          </a:xfrm>
          <a:custGeom>
            <a:avLst/>
            <a:gdLst/>
            <a:ahLst/>
            <a:cxnLst/>
            <a:rect l="l" t="t" r="r" b="b"/>
            <a:pathLst>
              <a:path w="8591034" h="1685990">
                <a:moveTo>
                  <a:pt x="0" y="0"/>
                </a:moveTo>
                <a:lnTo>
                  <a:pt x="8591034" y="0"/>
                </a:lnTo>
                <a:lnTo>
                  <a:pt x="8591034" y="1685990"/>
                </a:lnTo>
                <a:lnTo>
                  <a:pt x="0" y="168599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5400000" algn="t" rotWithShape="0">
              <a:prstClr val="black">
                <a:alpha val="40000"/>
              </a:prstClr>
            </a:outerShdw>
          </a:effectLst>
        </p:spPr>
        <p:txBody>
          <a:bodyPr anchor="ctr"/>
          <a:lstStyle/>
          <a:p>
            <a:pPr algn="ctr">
              <a:lnSpc>
                <a:spcPct val="150000"/>
              </a:lnSpc>
            </a:pPr>
            <a:r>
              <a:rPr lang="vi-VN" sz="8000" b="1" spc="166" dirty="0">
                <a:solidFill>
                  <a:srgbClr val="231F20"/>
                </a:solidFill>
                <a:latin typeface="Arial" panose="020B0604020202020204" pitchFamily="34" charset="0"/>
                <a:cs typeface="Arial" panose="020B0604020202020204" pitchFamily="34" charset="0"/>
              </a:rPr>
              <a:t>CÙNG NHAU ÔN TẬP CUỐI HỌC KÌ II</a:t>
            </a:r>
            <a:endParaRPr lang="en-US" sz="8000" b="1" spc="166" dirty="0">
              <a:solidFill>
                <a:srgbClr val="231F20"/>
              </a:solidFill>
              <a:latin typeface="Arial" panose="020B0604020202020204" pitchFamily="34" charset="0"/>
              <a:cs typeface="Arial" panose="020B0604020202020204" pitchFamily="34" charset="0"/>
            </a:endParaRPr>
          </a:p>
        </p:txBody>
      </p:sp>
      <p:sp>
        <p:nvSpPr>
          <p:cNvPr id="5" name="Freeform 5"/>
          <p:cNvSpPr/>
          <p:nvPr/>
        </p:nvSpPr>
        <p:spPr>
          <a:xfrm rot="-6640818">
            <a:off x="15585460" y="277223"/>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4">
              <a:extLst>
                <a:ext uri="{96DAC541-7B7A-43D3-8B79-37D633B846F1}">
                  <asvg:svgBlip xmlns:asvg="http://schemas.microsoft.com/office/drawing/2016/SVG/main" r:embed="rId5"/>
                </a:ext>
              </a:extLst>
            </a:blip>
            <a:stretch>
              <a:fillRect b="-45394"/>
            </a:stretch>
          </a:blipFill>
        </p:spPr>
        <p:txBody>
          <a:bodyPr/>
          <a:lstStyle/>
          <a:p>
            <a:endParaRPr lang="vi-VN">
              <a:latin typeface="Arial" panose="020B0604020202020204" pitchFamily="34" charset="0"/>
              <a:cs typeface="Arial" panose="020B0604020202020204" pitchFamily="34" charset="0"/>
            </a:endParaRPr>
          </a:p>
        </p:txBody>
      </p:sp>
      <p:sp>
        <p:nvSpPr>
          <p:cNvPr id="6" name="Freeform 6"/>
          <p:cNvSpPr/>
          <p:nvPr/>
        </p:nvSpPr>
        <p:spPr>
          <a:xfrm rot="-2848860">
            <a:off x="-1251847" y="-1276961"/>
            <a:ext cx="4294383" cy="4114800"/>
          </a:xfrm>
          <a:custGeom>
            <a:avLst/>
            <a:gdLst/>
            <a:ahLst/>
            <a:cxnLst/>
            <a:rect l="l" t="t" r="r" b="b"/>
            <a:pathLst>
              <a:path w="4294383" h="4114800">
                <a:moveTo>
                  <a:pt x="0" y="0"/>
                </a:moveTo>
                <a:lnTo>
                  <a:pt x="4294384" y="0"/>
                </a:lnTo>
                <a:lnTo>
                  <a:pt x="42943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8" name="Freeform 8"/>
          <p:cNvSpPr/>
          <p:nvPr/>
        </p:nvSpPr>
        <p:spPr>
          <a:xfrm rot="-1029845">
            <a:off x="505428" y="7676060"/>
            <a:ext cx="2914096" cy="2039867"/>
          </a:xfrm>
          <a:custGeom>
            <a:avLst/>
            <a:gdLst/>
            <a:ahLst/>
            <a:cxnLst/>
            <a:rect l="l" t="t" r="r" b="b"/>
            <a:pathLst>
              <a:path w="2914096" h="2039867">
                <a:moveTo>
                  <a:pt x="0" y="0"/>
                </a:moveTo>
                <a:lnTo>
                  <a:pt x="2914096" y="0"/>
                </a:lnTo>
                <a:lnTo>
                  <a:pt x="2914096" y="2039867"/>
                </a:lnTo>
                <a:lnTo>
                  <a:pt x="0" y="20398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4" name="Freeform 84">
            <a:extLst>
              <a:ext uri="{FF2B5EF4-FFF2-40B4-BE49-F238E27FC236}">
                <a16:creationId xmlns:a16="http://schemas.microsoft.com/office/drawing/2014/main" id="{14F83393-EB61-2BA6-27C3-B2AB03B7E423}"/>
              </a:ext>
            </a:extLst>
          </p:cNvPr>
          <p:cNvSpPr/>
          <p:nvPr/>
        </p:nvSpPr>
        <p:spPr>
          <a:xfrm>
            <a:off x="13463531" y="4189723"/>
            <a:ext cx="4809229" cy="6097277"/>
          </a:xfrm>
          <a:custGeom>
            <a:avLst/>
            <a:gdLst/>
            <a:ahLst/>
            <a:cxnLst/>
            <a:rect l="l" t="t" r="r" b="b"/>
            <a:pathLst>
              <a:path w="904564" h="1146832">
                <a:moveTo>
                  <a:pt x="0" y="0"/>
                </a:moveTo>
                <a:lnTo>
                  <a:pt x="904564" y="0"/>
                </a:lnTo>
                <a:lnTo>
                  <a:pt x="904564" y="1146832"/>
                </a:lnTo>
                <a:lnTo>
                  <a:pt x="0" y="11468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latin typeface="Arial" panose="020B0604020202020204" pitchFamily="34" charset="0"/>
              <a:cs typeface="Arial" panose="020B0604020202020204" pitchFamily="34" charset="0"/>
            </a:endParaRPr>
          </a:p>
        </p:txBody>
      </p:sp>
      <p:sp>
        <p:nvSpPr>
          <p:cNvPr id="15" name="Freeform 16">
            <a:extLst>
              <a:ext uri="{FF2B5EF4-FFF2-40B4-BE49-F238E27FC236}">
                <a16:creationId xmlns:a16="http://schemas.microsoft.com/office/drawing/2014/main" id="{02B9D05F-5475-0BFC-EB70-EA5F665603CB}"/>
              </a:ext>
            </a:extLst>
          </p:cNvPr>
          <p:cNvSpPr/>
          <p:nvPr/>
        </p:nvSpPr>
        <p:spPr>
          <a:xfrm flipV="1">
            <a:off x="762000" y="866223"/>
            <a:ext cx="1885213" cy="1762677"/>
          </a:xfrm>
          <a:custGeom>
            <a:avLst/>
            <a:gdLst/>
            <a:ahLst/>
            <a:cxnLst/>
            <a:rect l="l" t="t" r="r" b="b"/>
            <a:pathLst>
              <a:path w="746606" h="698077">
                <a:moveTo>
                  <a:pt x="0" y="0"/>
                </a:moveTo>
                <a:lnTo>
                  <a:pt x="746606" y="0"/>
                </a:lnTo>
                <a:lnTo>
                  <a:pt x="746606" y="698077"/>
                </a:lnTo>
                <a:lnTo>
                  <a:pt x="0" y="6980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47139F-2995-8491-3A92-85133997101F}"/>
              </a:ext>
            </a:extLst>
          </p:cNvPr>
          <p:cNvSpPr/>
          <p:nvPr/>
        </p:nvSpPr>
        <p:spPr>
          <a:xfrm>
            <a:off x="-7257" y="447436"/>
            <a:ext cx="18288000" cy="1419464"/>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000" b="1" dirty="0">
                <a:solidFill>
                  <a:schemeClr val="bg1"/>
                </a:solidFill>
                <a:latin typeface="Arial" panose="020B0604020202020204" pitchFamily="34" charset="0"/>
                <a:cs typeface="Arial" panose="020B0604020202020204" pitchFamily="34" charset="0"/>
              </a:rPr>
              <a:t>Những kiến thức cần nhớ</a:t>
            </a:r>
          </a:p>
        </p:txBody>
      </p:sp>
      <p:grpSp>
        <p:nvGrpSpPr>
          <p:cNvPr id="8" name="Group 7">
            <a:extLst>
              <a:ext uri="{FF2B5EF4-FFF2-40B4-BE49-F238E27FC236}">
                <a16:creationId xmlns:a16="http://schemas.microsoft.com/office/drawing/2014/main" id="{B906E2F0-2418-A28F-0580-074E6057920D}"/>
              </a:ext>
            </a:extLst>
          </p:cNvPr>
          <p:cNvGrpSpPr/>
          <p:nvPr/>
        </p:nvGrpSpPr>
        <p:grpSpPr>
          <a:xfrm>
            <a:off x="1470429" y="2476500"/>
            <a:ext cx="15240000" cy="1893914"/>
            <a:chOff x="1219200" y="2476500"/>
            <a:chExt cx="15240000" cy="1893914"/>
          </a:xfrm>
        </p:grpSpPr>
        <p:grpSp>
          <p:nvGrpSpPr>
            <p:cNvPr id="9" name="Group 2">
              <a:extLst>
                <a:ext uri="{FF2B5EF4-FFF2-40B4-BE49-F238E27FC236}">
                  <a16:creationId xmlns:a16="http://schemas.microsoft.com/office/drawing/2014/main" id="{971F31F0-46D1-8719-8492-B53EDA60FB62}"/>
                </a:ext>
              </a:extLst>
            </p:cNvPr>
            <p:cNvGrpSpPr>
              <a:grpSpLocks noChangeAspect="1"/>
            </p:cNvGrpSpPr>
            <p:nvPr/>
          </p:nvGrpSpPr>
          <p:grpSpPr>
            <a:xfrm>
              <a:off x="1219200" y="2476500"/>
              <a:ext cx="1893921" cy="1893914"/>
              <a:chOff x="0" y="0"/>
              <a:chExt cx="6350000" cy="6349975"/>
            </a:xfrm>
          </p:grpSpPr>
          <p:sp>
            <p:nvSpPr>
              <p:cNvPr id="12" name="Freeform 3">
                <a:extLst>
                  <a:ext uri="{FF2B5EF4-FFF2-40B4-BE49-F238E27FC236}">
                    <a16:creationId xmlns:a16="http://schemas.microsoft.com/office/drawing/2014/main" id="{8D3CC075-EB35-5843-7F55-4DB97107FB6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t="-25047" b="-25047"/>
                </a:stretch>
              </a:blipFill>
            </p:spPr>
            <p:txBody>
              <a:bodyPr/>
              <a:lstStyle/>
              <a:p>
                <a:pPr algn="just">
                  <a:lnSpc>
                    <a:spcPct val="150000"/>
                  </a:lnSpc>
                </a:pPr>
                <a:endParaRPr lang="vi-VN" sz="400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6F441773-4B27-CBEA-2811-E661A0FC4AE2}"/>
                </a:ext>
              </a:extLst>
            </p:cNvPr>
            <p:cNvSpPr txBox="1"/>
            <p:nvPr/>
          </p:nvSpPr>
          <p:spPr>
            <a:xfrm>
              <a:off x="3733800" y="2545491"/>
              <a:ext cx="12725400" cy="1824923"/>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Sử dụng đậm, nhạt, nóng, lạnh của màu để sáng tạo sản phẩm, tác phẩm mĩ thuật.</a:t>
              </a:r>
              <a:endParaRPr lang="vi-VN" sz="4000" dirty="0">
                <a:effectLst/>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EB4CAA03-2902-2845-F326-1B887A513B04}"/>
              </a:ext>
            </a:extLst>
          </p:cNvPr>
          <p:cNvGrpSpPr/>
          <p:nvPr/>
        </p:nvGrpSpPr>
        <p:grpSpPr>
          <a:xfrm>
            <a:off x="1470429" y="5086159"/>
            <a:ext cx="15240000" cy="1984988"/>
            <a:chOff x="1219200" y="5086159"/>
            <a:chExt cx="15240000" cy="1984988"/>
          </a:xfrm>
        </p:grpSpPr>
        <p:grpSp>
          <p:nvGrpSpPr>
            <p:cNvPr id="14" name="Group 4">
              <a:extLst>
                <a:ext uri="{FF2B5EF4-FFF2-40B4-BE49-F238E27FC236}">
                  <a16:creationId xmlns:a16="http://schemas.microsoft.com/office/drawing/2014/main" id="{BBD27C12-322F-EC42-342D-0176E08B5299}"/>
                </a:ext>
              </a:extLst>
            </p:cNvPr>
            <p:cNvGrpSpPr>
              <a:grpSpLocks noChangeAspect="1"/>
            </p:cNvGrpSpPr>
            <p:nvPr/>
          </p:nvGrpSpPr>
          <p:grpSpPr>
            <a:xfrm>
              <a:off x="1219200" y="5086159"/>
              <a:ext cx="1893921" cy="1893914"/>
              <a:chOff x="0" y="0"/>
              <a:chExt cx="6350000" cy="6349975"/>
            </a:xfrm>
          </p:grpSpPr>
          <p:sp>
            <p:nvSpPr>
              <p:cNvPr id="16" name="Freeform 5">
                <a:extLst>
                  <a:ext uri="{FF2B5EF4-FFF2-40B4-BE49-F238E27FC236}">
                    <a16:creationId xmlns:a16="http://schemas.microsoft.com/office/drawing/2014/main" id="{7B9199FB-3C32-7089-E84C-0295B2797F3D}"/>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r="-50093"/>
                </a:stretch>
              </a:blipFill>
            </p:spPr>
            <p:txBody>
              <a:bodyPr/>
              <a:lstStyle/>
              <a:p>
                <a:pPr algn="just">
                  <a:lnSpc>
                    <a:spcPct val="150000"/>
                  </a:lnSpc>
                </a:pPr>
                <a:endParaRPr lang="vi-VN" sz="4000">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788FA3F1-7366-509B-796A-28EE4DFF59EE}"/>
                </a:ext>
              </a:extLst>
            </p:cNvPr>
            <p:cNvSpPr txBox="1"/>
            <p:nvPr/>
          </p:nvSpPr>
          <p:spPr>
            <a:xfrm>
              <a:off x="3810000" y="5246224"/>
              <a:ext cx="12649200" cy="1824923"/>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Sử dụng vật liệu sẵn có để tạo màu, tạo bề mặt khác nhau ở sản phẩm mĩ thuật.</a:t>
              </a:r>
              <a:endParaRPr lang="vi-VN" sz="4000" dirty="0">
                <a:effectLst/>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A69A9234-035C-BB16-687E-729CF6ECE730}"/>
              </a:ext>
            </a:extLst>
          </p:cNvPr>
          <p:cNvGrpSpPr/>
          <p:nvPr/>
        </p:nvGrpSpPr>
        <p:grpSpPr>
          <a:xfrm>
            <a:off x="1577570" y="7695818"/>
            <a:ext cx="15132859" cy="1893914"/>
            <a:chOff x="1326341" y="7424854"/>
            <a:chExt cx="15132859" cy="1893914"/>
          </a:xfrm>
        </p:grpSpPr>
        <p:grpSp>
          <p:nvGrpSpPr>
            <p:cNvPr id="18" name="Group 6">
              <a:extLst>
                <a:ext uri="{FF2B5EF4-FFF2-40B4-BE49-F238E27FC236}">
                  <a16:creationId xmlns:a16="http://schemas.microsoft.com/office/drawing/2014/main" id="{BD609D68-5741-E609-410F-A6BE5312196B}"/>
                </a:ext>
              </a:extLst>
            </p:cNvPr>
            <p:cNvGrpSpPr>
              <a:grpSpLocks noChangeAspect="1"/>
            </p:cNvGrpSpPr>
            <p:nvPr/>
          </p:nvGrpSpPr>
          <p:grpSpPr>
            <a:xfrm>
              <a:off x="1326341" y="7424854"/>
              <a:ext cx="1893921" cy="1893914"/>
              <a:chOff x="0" y="0"/>
              <a:chExt cx="6350000" cy="6349975"/>
            </a:xfrm>
          </p:grpSpPr>
          <p:sp>
            <p:nvSpPr>
              <p:cNvPr id="20" name="Freeform 7">
                <a:extLst>
                  <a:ext uri="{FF2B5EF4-FFF2-40B4-BE49-F238E27FC236}">
                    <a16:creationId xmlns:a16="http://schemas.microsoft.com/office/drawing/2014/main" id="{CF5123E0-E2C4-6790-B210-FD0FB1F5E52E}"/>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25047" b="-25047"/>
                </a:stretch>
              </a:blipFill>
            </p:spPr>
            <p:txBody>
              <a:bodyPr/>
              <a:lstStyle/>
              <a:p>
                <a:pPr algn="just">
                  <a:lnSpc>
                    <a:spcPct val="150000"/>
                  </a:lnSpc>
                </a:pPr>
                <a:endParaRPr lang="vi-VN" sz="4000">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4334F447-8A57-C16C-F46E-4141A87828F5}"/>
                </a:ext>
              </a:extLst>
            </p:cNvPr>
            <p:cNvSpPr txBox="1"/>
            <p:nvPr/>
          </p:nvSpPr>
          <p:spPr>
            <a:xfrm>
              <a:off x="3810000" y="7493845"/>
              <a:ext cx="12649200" cy="1824923"/>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Sắp xếp mật độ chấm, nét khác nhau trên sản phẩm mĩ thuật.</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978499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47139F-2995-8491-3A92-85133997101F}"/>
              </a:ext>
            </a:extLst>
          </p:cNvPr>
          <p:cNvSpPr/>
          <p:nvPr/>
        </p:nvSpPr>
        <p:spPr>
          <a:xfrm>
            <a:off x="-7257" y="447436"/>
            <a:ext cx="18288000" cy="1419464"/>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000" b="1" dirty="0">
                <a:solidFill>
                  <a:schemeClr val="bg1"/>
                </a:solidFill>
                <a:latin typeface="Arial" panose="020B0604020202020204" pitchFamily="34" charset="0"/>
                <a:cs typeface="Arial" panose="020B0604020202020204" pitchFamily="34" charset="0"/>
              </a:rPr>
              <a:t>Những kiến thức cần nhớ</a:t>
            </a:r>
          </a:p>
        </p:txBody>
      </p:sp>
      <p:grpSp>
        <p:nvGrpSpPr>
          <p:cNvPr id="2" name="Group 1">
            <a:extLst>
              <a:ext uri="{FF2B5EF4-FFF2-40B4-BE49-F238E27FC236}">
                <a16:creationId xmlns:a16="http://schemas.microsoft.com/office/drawing/2014/main" id="{4D5FF17C-2512-1063-4895-A7BB1403986C}"/>
              </a:ext>
            </a:extLst>
          </p:cNvPr>
          <p:cNvGrpSpPr/>
          <p:nvPr/>
        </p:nvGrpSpPr>
        <p:grpSpPr>
          <a:xfrm>
            <a:off x="1981200" y="2476500"/>
            <a:ext cx="14020800" cy="1835760"/>
            <a:chOff x="1524000" y="2705100"/>
            <a:chExt cx="14020800" cy="1835760"/>
          </a:xfrm>
        </p:grpSpPr>
        <p:sp>
          <p:nvSpPr>
            <p:cNvPr id="4" name="TextBox 3">
              <a:extLst>
                <a:ext uri="{FF2B5EF4-FFF2-40B4-BE49-F238E27FC236}">
                  <a16:creationId xmlns:a16="http://schemas.microsoft.com/office/drawing/2014/main" id="{970F7558-0811-31FA-B4F2-4444A28E288B}"/>
                </a:ext>
              </a:extLst>
            </p:cNvPr>
            <p:cNvSpPr txBox="1"/>
            <p:nvPr/>
          </p:nvSpPr>
          <p:spPr>
            <a:xfrm>
              <a:off x="3810000" y="2715937"/>
              <a:ext cx="11734800" cy="1824923"/>
            </a:xfrm>
            <a:prstGeom prst="rect">
              <a:avLst/>
            </a:prstGeom>
            <a:noFill/>
          </p:spPr>
          <p:txBody>
            <a:bodyPr wrap="square">
              <a:spAutoFit/>
            </a:bodyPr>
            <a:lstStyle/>
            <a:p>
              <a:pPr>
                <a:lnSpc>
                  <a:spcPct val="150000"/>
                </a:lnSpc>
              </a:pPr>
              <a:r>
                <a:rPr lang="vi-VN" sz="4000" dirty="0">
                  <a:solidFill>
                    <a:srgbClr val="000000"/>
                  </a:solidFill>
                  <a:effectLst/>
                  <a:latin typeface="Arial" panose="020B0604020202020204" pitchFamily="34" charset="0"/>
                  <a:cs typeface="Arial" panose="020B0604020202020204" pitchFamily="34" charset="0"/>
                </a:rPr>
                <a:t>Sắp xếp vị trí các hình ảnh để tạo không gian xa, gần trên sản phẩm, tác phẩm mĩ thuật.</a:t>
              </a:r>
              <a:endParaRPr lang="vi-VN" sz="4000" dirty="0">
                <a:effectLst/>
                <a:latin typeface="Arial" panose="020B0604020202020204" pitchFamily="34" charset="0"/>
                <a:cs typeface="Arial" panose="020B0604020202020204" pitchFamily="34" charset="0"/>
              </a:endParaRPr>
            </a:p>
          </p:txBody>
        </p:sp>
        <p:grpSp>
          <p:nvGrpSpPr>
            <p:cNvPr id="5" name="Group 3">
              <a:extLst>
                <a:ext uri="{FF2B5EF4-FFF2-40B4-BE49-F238E27FC236}">
                  <a16:creationId xmlns:a16="http://schemas.microsoft.com/office/drawing/2014/main" id="{9BCEBBBC-4F18-EEC1-81C8-4B171EF507DB}"/>
                </a:ext>
              </a:extLst>
            </p:cNvPr>
            <p:cNvGrpSpPr>
              <a:grpSpLocks noChangeAspect="1"/>
            </p:cNvGrpSpPr>
            <p:nvPr/>
          </p:nvGrpSpPr>
          <p:grpSpPr>
            <a:xfrm>
              <a:off x="1524000" y="2705100"/>
              <a:ext cx="1828147" cy="1828140"/>
              <a:chOff x="0" y="0"/>
              <a:chExt cx="6350000" cy="6349975"/>
            </a:xfrm>
          </p:grpSpPr>
          <p:sp>
            <p:nvSpPr>
              <p:cNvPr id="6" name="Freeform 4">
                <a:extLst>
                  <a:ext uri="{FF2B5EF4-FFF2-40B4-BE49-F238E27FC236}">
                    <a16:creationId xmlns:a16="http://schemas.microsoft.com/office/drawing/2014/main" id="{60E874BD-071E-BA33-9FA4-5605FB7999A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046" r="-25046"/>
                </a:stretch>
              </a:blipFill>
            </p:spPr>
            <p:txBody>
              <a:bodyPr/>
              <a:lstStyle/>
              <a:p>
                <a:pPr>
                  <a:lnSpc>
                    <a:spcPct val="150000"/>
                  </a:lnSpc>
                </a:pPr>
                <a:endParaRPr lang="vi-VN" sz="4000">
                  <a:latin typeface="Arial" panose="020B0604020202020204" pitchFamily="34" charset="0"/>
                  <a:cs typeface="Arial" panose="020B0604020202020204" pitchFamily="34" charset="0"/>
                </a:endParaRPr>
              </a:p>
            </p:txBody>
          </p:sp>
        </p:grpSp>
      </p:grpSp>
      <p:grpSp>
        <p:nvGrpSpPr>
          <p:cNvPr id="7" name="Group 6">
            <a:extLst>
              <a:ext uri="{FF2B5EF4-FFF2-40B4-BE49-F238E27FC236}">
                <a16:creationId xmlns:a16="http://schemas.microsoft.com/office/drawing/2014/main" id="{C495A9C3-FB2F-F9ED-9960-51CD31BDCA56}"/>
              </a:ext>
            </a:extLst>
          </p:cNvPr>
          <p:cNvGrpSpPr/>
          <p:nvPr/>
        </p:nvGrpSpPr>
        <p:grpSpPr>
          <a:xfrm>
            <a:off x="1981201" y="4838700"/>
            <a:ext cx="14020799" cy="1920670"/>
            <a:chOff x="1524001" y="5067300"/>
            <a:chExt cx="14020799" cy="1920670"/>
          </a:xfrm>
        </p:grpSpPr>
        <p:sp>
          <p:nvSpPr>
            <p:cNvPr id="10" name="TextBox 9">
              <a:extLst>
                <a:ext uri="{FF2B5EF4-FFF2-40B4-BE49-F238E27FC236}">
                  <a16:creationId xmlns:a16="http://schemas.microsoft.com/office/drawing/2014/main" id="{A2689921-8447-2040-2FFA-EF2322A04FA2}"/>
                </a:ext>
              </a:extLst>
            </p:cNvPr>
            <p:cNvSpPr txBox="1"/>
            <p:nvPr/>
          </p:nvSpPr>
          <p:spPr>
            <a:xfrm>
              <a:off x="3810000" y="5067300"/>
              <a:ext cx="11734800" cy="1824923"/>
            </a:xfrm>
            <a:prstGeom prst="rect">
              <a:avLst/>
            </a:prstGeom>
            <a:noFill/>
          </p:spPr>
          <p:txBody>
            <a:bodyPr wrap="square">
              <a:spAutoFit/>
            </a:bodyPr>
            <a:lstStyle/>
            <a:p>
              <a:pPr>
                <a:lnSpc>
                  <a:spcPct val="150000"/>
                </a:lnSpc>
              </a:pPr>
              <a:r>
                <a:rPr lang="vi-VN" sz="4000" dirty="0">
                  <a:solidFill>
                    <a:srgbClr val="000000"/>
                  </a:solidFill>
                  <a:effectLst/>
                  <a:latin typeface="Arial" panose="020B0604020202020204" pitchFamily="34" charset="0"/>
                  <a:cs typeface="Arial" panose="020B0604020202020204" pitchFamily="34" charset="0"/>
                </a:rPr>
                <a:t>Vận dụng các hình, khối có hình dạng biến thể từ hình, khối cơ bản để sáng tạo sản phẩm mĩ thuật.</a:t>
              </a:r>
              <a:endParaRPr lang="vi-VN" sz="4000" dirty="0">
                <a:effectLst/>
                <a:latin typeface="Arial" panose="020B0604020202020204" pitchFamily="34" charset="0"/>
                <a:cs typeface="Arial" panose="020B0604020202020204" pitchFamily="34" charset="0"/>
              </a:endParaRPr>
            </a:p>
          </p:txBody>
        </p:sp>
        <p:sp>
          <p:nvSpPr>
            <p:cNvPr id="21" name="Freeform 8">
              <a:extLst>
                <a:ext uri="{FF2B5EF4-FFF2-40B4-BE49-F238E27FC236}">
                  <a16:creationId xmlns:a16="http://schemas.microsoft.com/office/drawing/2014/main" id="{A5ED7610-D660-0FFF-DBB3-321E49A73703}"/>
                </a:ext>
              </a:extLst>
            </p:cNvPr>
            <p:cNvSpPr/>
            <p:nvPr/>
          </p:nvSpPr>
          <p:spPr>
            <a:xfrm>
              <a:off x="1524001" y="5159829"/>
              <a:ext cx="1828148" cy="182814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55020" r="-22756"/>
              </a:stretch>
            </a:blipFill>
          </p:spPr>
          <p:txBody>
            <a:bodyPr/>
            <a:lstStyle/>
            <a:p>
              <a:pPr>
                <a:lnSpc>
                  <a:spcPct val="150000"/>
                </a:lnSpc>
              </a:pPr>
              <a:endParaRPr lang="vi-VN" sz="4000">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C540E314-88A3-3E61-94B5-373D8C5D1D34}"/>
              </a:ext>
            </a:extLst>
          </p:cNvPr>
          <p:cNvGrpSpPr/>
          <p:nvPr/>
        </p:nvGrpSpPr>
        <p:grpSpPr>
          <a:xfrm>
            <a:off x="1981200" y="7429500"/>
            <a:ext cx="15514320" cy="2042822"/>
            <a:chOff x="1219200" y="2327592"/>
            <a:chExt cx="15514320" cy="2042822"/>
          </a:xfrm>
        </p:grpSpPr>
        <p:grpSp>
          <p:nvGrpSpPr>
            <p:cNvPr id="23" name="Group 2">
              <a:extLst>
                <a:ext uri="{FF2B5EF4-FFF2-40B4-BE49-F238E27FC236}">
                  <a16:creationId xmlns:a16="http://schemas.microsoft.com/office/drawing/2014/main" id="{6F228917-FF00-B9C2-7CD3-992E0365D16B}"/>
                </a:ext>
              </a:extLst>
            </p:cNvPr>
            <p:cNvGrpSpPr>
              <a:grpSpLocks noChangeAspect="1"/>
            </p:cNvGrpSpPr>
            <p:nvPr/>
          </p:nvGrpSpPr>
          <p:grpSpPr>
            <a:xfrm>
              <a:off x="1219200" y="2476500"/>
              <a:ext cx="1893921" cy="1893914"/>
              <a:chOff x="0" y="0"/>
              <a:chExt cx="6350000" cy="6349975"/>
            </a:xfrm>
          </p:grpSpPr>
          <p:sp>
            <p:nvSpPr>
              <p:cNvPr id="25" name="Freeform 3">
                <a:extLst>
                  <a:ext uri="{FF2B5EF4-FFF2-40B4-BE49-F238E27FC236}">
                    <a16:creationId xmlns:a16="http://schemas.microsoft.com/office/drawing/2014/main" id="{9E3661F6-C3B4-291B-5084-9476096467DB}"/>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t="-25047" b="-25047"/>
                </a:stretch>
              </a:blipFill>
            </p:spPr>
            <p:txBody>
              <a:bodyPr/>
              <a:lstStyle/>
              <a:p>
                <a:pPr>
                  <a:lnSpc>
                    <a:spcPct val="150000"/>
                  </a:lnSpc>
                </a:pPr>
                <a:endParaRPr lang="vi-VN" sz="4000">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97F96802-EB13-6E1E-BB66-72493CA3F6CD}"/>
                </a:ext>
              </a:extLst>
            </p:cNvPr>
            <p:cNvSpPr txBox="1"/>
            <p:nvPr/>
          </p:nvSpPr>
          <p:spPr>
            <a:xfrm>
              <a:off x="3474720" y="2327592"/>
              <a:ext cx="13258800" cy="1824923"/>
            </a:xfrm>
            <a:prstGeom prst="rect">
              <a:avLst/>
            </a:prstGeom>
            <a:noFill/>
          </p:spPr>
          <p:txBody>
            <a:bodyPr wrap="square">
              <a:spAutoFit/>
            </a:bodyPr>
            <a:lstStyle/>
            <a:p>
              <a:pPr>
                <a:lnSpc>
                  <a:spcPct val="150000"/>
                </a:lnSpc>
              </a:pPr>
              <a:r>
                <a:rPr lang="vi-VN" sz="4000" dirty="0">
                  <a:solidFill>
                    <a:srgbClr val="000000"/>
                  </a:solidFill>
                  <a:effectLst/>
                  <a:latin typeface="Arial" panose="020B0604020202020204" pitchFamily="34" charset="0"/>
                  <a:cs typeface="Arial" panose="020B0604020202020204" pitchFamily="34" charset="0"/>
                </a:rPr>
                <a:t>Tạo sự hài hoà cho sản phẩm bằng cách sắp xếp hình ảnh, sử dụng màu sắc đậm nhạt, nóng lạnh,... phù hợp.</a:t>
              </a:r>
              <a:endParaRPr lang="vi-VN" sz="4000" dirty="0">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0923676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2">
              <a:extLst>
                <a:ext uri="{96DAC541-7B7A-43D3-8B79-37D633B846F1}">
                  <asvg:svgBlip xmlns:asvg="http://schemas.microsoft.com/office/drawing/2016/SVG/main" r:embed="rId3"/>
                </a:ext>
              </a:extLst>
            </a:blip>
            <a:stretch>
              <a:fillRect l="-104187" t="-273663"/>
            </a:stretch>
          </a:blipFill>
        </p:spPr>
        <p:txBody>
          <a:bodyPr/>
          <a:lstStyle/>
          <a:p>
            <a:endParaRPr lang="vi-VN">
              <a:latin typeface="Arial" panose="020B0604020202020204" pitchFamily="34" charset="0"/>
              <a:cs typeface="Arial" panose="020B0604020202020204" pitchFamily="34" charset="0"/>
            </a:endParaRPr>
          </a:p>
        </p:txBody>
      </p:sp>
      <p:sp>
        <p:nvSpPr>
          <p:cNvPr id="3" name="Freeform 3"/>
          <p:cNvSpPr/>
          <p:nvPr/>
        </p:nvSpPr>
        <p:spPr>
          <a:xfrm rot="1942914">
            <a:off x="14752787" y="5979458"/>
            <a:ext cx="8974046" cy="8615085"/>
          </a:xfrm>
          <a:custGeom>
            <a:avLst/>
            <a:gdLst/>
            <a:ahLst/>
            <a:cxnLst/>
            <a:rect l="l" t="t" r="r" b="b"/>
            <a:pathLst>
              <a:path w="8974046" h="8615085">
                <a:moveTo>
                  <a:pt x="0" y="0"/>
                </a:moveTo>
                <a:lnTo>
                  <a:pt x="8974046" y="0"/>
                </a:lnTo>
                <a:lnTo>
                  <a:pt x="8974046" y="8615084"/>
                </a:lnTo>
                <a:lnTo>
                  <a:pt x="0" y="8615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4" name="Freeform 4"/>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5" name="Freeform 5"/>
          <p:cNvSpPr/>
          <p:nvPr/>
        </p:nvSpPr>
        <p:spPr>
          <a:xfrm rot="-1029845">
            <a:off x="391889" y="7349718"/>
            <a:ext cx="3311102" cy="2317771"/>
          </a:xfrm>
          <a:custGeom>
            <a:avLst/>
            <a:gdLst/>
            <a:ahLst/>
            <a:cxnLst/>
            <a:rect l="l" t="t" r="r" b="b"/>
            <a:pathLst>
              <a:path w="3311102" h="2317771">
                <a:moveTo>
                  <a:pt x="0" y="0"/>
                </a:moveTo>
                <a:lnTo>
                  <a:pt x="3311101" y="0"/>
                </a:lnTo>
                <a:lnTo>
                  <a:pt x="3311101" y="2317771"/>
                </a:lnTo>
                <a:lnTo>
                  <a:pt x="0" y="23177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6" name="Freeform 6"/>
          <p:cNvSpPr/>
          <p:nvPr/>
        </p:nvSpPr>
        <p:spPr>
          <a:xfrm>
            <a:off x="566409" y="-287418"/>
            <a:ext cx="2542499" cy="2542499"/>
          </a:xfrm>
          <a:custGeom>
            <a:avLst/>
            <a:gdLst/>
            <a:ahLst/>
            <a:cxnLst/>
            <a:rect l="l" t="t" r="r" b="b"/>
            <a:pathLst>
              <a:path w="2542499" h="2542499">
                <a:moveTo>
                  <a:pt x="0" y="0"/>
                </a:moveTo>
                <a:lnTo>
                  <a:pt x="2542498" y="0"/>
                </a:lnTo>
                <a:lnTo>
                  <a:pt x="2542498" y="2542499"/>
                </a:lnTo>
                <a:lnTo>
                  <a:pt x="0" y="25424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7" name="Freeform 7"/>
          <p:cNvSpPr/>
          <p:nvPr/>
        </p:nvSpPr>
        <p:spPr>
          <a:xfrm rot="-593513">
            <a:off x="15902344" y="-939634"/>
            <a:ext cx="3823209" cy="3781501"/>
          </a:xfrm>
          <a:custGeom>
            <a:avLst/>
            <a:gdLst/>
            <a:ahLst/>
            <a:cxnLst/>
            <a:rect l="l" t="t" r="r" b="b"/>
            <a:pathLst>
              <a:path w="3823209" h="3781501">
                <a:moveTo>
                  <a:pt x="0" y="0"/>
                </a:moveTo>
                <a:lnTo>
                  <a:pt x="3823208" y="0"/>
                </a:lnTo>
                <a:lnTo>
                  <a:pt x="3823208" y="3781501"/>
                </a:lnTo>
                <a:lnTo>
                  <a:pt x="0" y="37815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8" name="Freeform 8"/>
          <p:cNvSpPr/>
          <p:nvPr/>
        </p:nvSpPr>
        <p:spPr>
          <a:xfrm>
            <a:off x="15422642" y="8177551"/>
            <a:ext cx="2542499" cy="2542499"/>
          </a:xfrm>
          <a:custGeom>
            <a:avLst/>
            <a:gdLst/>
            <a:ahLst/>
            <a:cxnLst/>
            <a:rect l="l" t="t" r="r" b="b"/>
            <a:pathLst>
              <a:path w="2542499" h="2542499">
                <a:moveTo>
                  <a:pt x="0" y="0"/>
                </a:moveTo>
                <a:lnTo>
                  <a:pt x="2542498" y="0"/>
                </a:lnTo>
                <a:lnTo>
                  <a:pt x="2542498" y="2542498"/>
                </a:lnTo>
                <a:lnTo>
                  <a:pt x="0" y="2542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9" name="Freeform 9"/>
          <p:cNvSpPr/>
          <p:nvPr/>
        </p:nvSpPr>
        <p:spPr>
          <a:xfrm rot="1717947" flipH="1">
            <a:off x="14990245" y="695258"/>
            <a:ext cx="2544292" cy="2188091"/>
          </a:xfrm>
          <a:custGeom>
            <a:avLst/>
            <a:gdLst/>
            <a:ahLst/>
            <a:cxnLst/>
            <a:rect l="l" t="t" r="r" b="b"/>
            <a:pathLst>
              <a:path w="2544292" h="2188091">
                <a:moveTo>
                  <a:pt x="2544292" y="0"/>
                </a:moveTo>
                <a:lnTo>
                  <a:pt x="0" y="0"/>
                </a:lnTo>
                <a:lnTo>
                  <a:pt x="0" y="2188091"/>
                </a:lnTo>
                <a:lnTo>
                  <a:pt x="2544292" y="2188091"/>
                </a:lnTo>
                <a:lnTo>
                  <a:pt x="2544292"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0" name="Freeform 10"/>
          <p:cNvSpPr/>
          <p:nvPr/>
        </p:nvSpPr>
        <p:spPr>
          <a:xfrm>
            <a:off x="3746141" y="3016650"/>
            <a:ext cx="11072649" cy="2701565"/>
          </a:xfrm>
          <a:custGeom>
            <a:avLst/>
            <a:gdLst/>
            <a:ahLst/>
            <a:cxnLst/>
            <a:rect l="l" t="t" r="r" b="b"/>
            <a:pathLst>
              <a:path w="7318094" h="1061124">
                <a:moveTo>
                  <a:pt x="0" y="0"/>
                </a:moveTo>
                <a:lnTo>
                  <a:pt x="7318094" y="0"/>
                </a:lnTo>
                <a:lnTo>
                  <a:pt x="7318094" y="1061123"/>
                </a:lnTo>
                <a:lnTo>
                  <a:pt x="0" y="106112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bIns="252000" anchor="ctr"/>
          <a:lstStyle/>
          <a:p>
            <a:pPr algn="ctr">
              <a:lnSpc>
                <a:spcPct val="150000"/>
              </a:lnSpc>
            </a:pPr>
            <a:r>
              <a:rPr lang="vi-VN" sz="4000" dirty="0">
                <a:solidFill>
                  <a:srgbClr val="FFFBEE"/>
                </a:solidFill>
                <a:effectLst/>
                <a:latin typeface="Arial" panose="020B0604020202020204" pitchFamily="34" charset="0"/>
                <a:cs typeface="Arial" panose="020B0604020202020204" pitchFamily="34" charset="0"/>
              </a:rPr>
              <a:t>Ôn lại kiến thức đã học</a:t>
            </a:r>
          </a:p>
        </p:txBody>
      </p:sp>
      <p:sp>
        <p:nvSpPr>
          <p:cNvPr id="11" name="Freeform 11"/>
          <p:cNvSpPr/>
          <p:nvPr/>
        </p:nvSpPr>
        <p:spPr>
          <a:xfrm>
            <a:off x="3783623" y="6236828"/>
            <a:ext cx="11072649" cy="2701565"/>
          </a:xfrm>
          <a:custGeom>
            <a:avLst/>
            <a:gdLst/>
            <a:ahLst/>
            <a:cxnLst/>
            <a:rect l="l" t="t" r="r" b="b"/>
            <a:pathLst>
              <a:path w="7318094" h="1061124">
                <a:moveTo>
                  <a:pt x="0" y="0"/>
                </a:moveTo>
                <a:lnTo>
                  <a:pt x="7318094" y="0"/>
                </a:lnTo>
                <a:lnTo>
                  <a:pt x="7318094" y="1061123"/>
                </a:lnTo>
                <a:lnTo>
                  <a:pt x="0" y="106112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bIns="252000" anchor="ctr"/>
          <a:lstStyle/>
          <a:p>
            <a:pPr algn="ctr">
              <a:lnSpc>
                <a:spcPct val="150000"/>
              </a:lnSpc>
            </a:pPr>
            <a:r>
              <a:rPr lang="vi-VN" sz="4000" dirty="0">
                <a:solidFill>
                  <a:schemeClr val="bg1"/>
                </a:solidFill>
                <a:latin typeface="Arial" panose="020B0604020202020204" pitchFamily="34" charset="0"/>
                <a:cs typeface="Arial" panose="020B0604020202020204" pitchFamily="34" charset="0"/>
              </a:rPr>
              <a:t>Chia sẻ cảm xúc sau khi hoàn thành </a:t>
            </a:r>
          </a:p>
          <a:p>
            <a:pPr algn="ctr">
              <a:lnSpc>
                <a:spcPct val="150000"/>
              </a:lnSpc>
            </a:pPr>
            <a:r>
              <a:rPr lang="vi-VN" sz="4000" dirty="0">
                <a:solidFill>
                  <a:schemeClr val="bg1"/>
                </a:solidFill>
                <a:latin typeface="Arial" panose="020B0604020202020204" pitchFamily="34" charset="0"/>
                <a:cs typeface="Arial" panose="020B0604020202020204" pitchFamily="34" charset="0"/>
              </a:rPr>
              <a:t>sản phẩm với người thân, bạn bè.</a:t>
            </a:r>
          </a:p>
        </p:txBody>
      </p:sp>
      <p:sp>
        <p:nvSpPr>
          <p:cNvPr id="22" name="TextBox 6">
            <a:extLst>
              <a:ext uri="{FF2B5EF4-FFF2-40B4-BE49-F238E27FC236}">
                <a16:creationId xmlns:a16="http://schemas.microsoft.com/office/drawing/2014/main" id="{F7E086BA-3469-1D9C-77BC-CCD7B1B64D19}"/>
              </a:ext>
            </a:extLst>
          </p:cNvPr>
          <p:cNvSpPr txBox="1"/>
          <p:nvPr/>
        </p:nvSpPr>
        <p:spPr>
          <a:xfrm>
            <a:off x="4560462" y="1431021"/>
            <a:ext cx="9167076" cy="1015663"/>
          </a:xfrm>
          <a:prstGeom prst="rect">
            <a:avLst/>
          </a:prstGeom>
        </p:spPr>
        <p:txBody>
          <a:bodyPr wrap="square" lIns="0" tIns="0" rIns="0" bIns="0" rtlCol="0" anchor="t">
            <a:spAutoFit/>
          </a:bodyPr>
          <a:lstStyle/>
          <a:p>
            <a:pPr algn="ctr"/>
            <a:r>
              <a:rPr lang="vi-VN" sz="6600" b="1" dirty="0">
                <a:solidFill>
                  <a:schemeClr val="accent6">
                    <a:lumMod val="75000"/>
                  </a:schemeClr>
                </a:solidFill>
                <a:latin typeface="Arial" panose="020B0604020202020204" pitchFamily="34" charset="0"/>
                <a:cs typeface="Arial" panose="020B0604020202020204" pitchFamily="34" charset="0"/>
              </a:rPr>
              <a:t>HƯỚNG DẪN VỀ NHÀ</a:t>
            </a:r>
            <a:endParaRPr lang="en-US" sz="6600" b="1"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942914">
            <a:off x="14599800" y="5979458"/>
            <a:ext cx="8974046" cy="8615085"/>
          </a:xfrm>
          <a:custGeom>
            <a:avLst/>
            <a:gdLst/>
            <a:ahLst/>
            <a:cxnLst/>
            <a:rect l="l" t="t" r="r" b="b"/>
            <a:pathLst>
              <a:path w="8974046" h="8615085">
                <a:moveTo>
                  <a:pt x="0" y="0"/>
                </a:moveTo>
                <a:lnTo>
                  <a:pt x="8974047" y="0"/>
                </a:lnTo>
                <a:lnTo>
                  <a:pt x="8974047" y="8615084"/>
                </a:lnTo>
                <a:lnTo>
                  <a:pt x="0" y="8615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Freeform 3"/>
          <p:cNvSpPr/>
          <p:nvPr/>
        </p:nvSpPr>
        <p:spPr>
          <a:xfrm rot="-8734730">
            <a:off x="-5321245" y="-4469982"/>
            <a:ext cx="9312463" cy="8939964"/>
          </a:xfrm>
          <a:custGeom>
            <a:avLst/>
            <a:gdLst/>
            <a:ahLst/>
            <a:cxnLst/>
            <a:rect l="l" t="t" r="r" b="b"/>
            <a:pathLst>
              <a:path w="9312463" h="8939964">
                <a:moveTo>
                  <a:pt x="0" y="0"/>
                </a:moveTo>
                <a:lnTo>
                  <a:pt x="9312462" y="0"/>
                </a:lnTo>
                <a:lnTo>
                  <a:pt x="9312462" y="8939964"/>
                </a:lnTo>
                <a:lnTo>
                  <a:pt x="0" y="89399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rot="-7383210">
            <a:off x="15931041" y="30135"/>
            <a:ext cx="3446899" cy="2094858"/>
          </a:xfrm>
          <a:custGeom>
            <a:avLst/>
            <a:gdLst/>
            <a:ahLst/>
            <a:cxnLst/>
            <a:rect l="l" t="t" r="r" b="b"/>
            <a:pathLst>
              <a:path w="3446899" h="2094858">
                <a:moveTo>
                  <a:pt x="0" y="0"/>
                </a:moveTo>
                <a:lnTo>
                  <a:pt x="3446899" y="0"/>
                </a:lnTo>
                <a:lnTo>
                  <a:pt x="3446899" y="2094858"/>
                </a:lnTo>
                <a:lnTo>
                  <a:pt x="0" y="2094858"/>
                </a:lnTo>
                <a:lnTo>
                  <a:pt x="0" y="0"/>
                </a:lnTo>
                <a:close/>
              </a:path>
            </a:pathLst>
          </a:custGeom>
          <a:blipFill>
            <a:blip r:embed="rId6">
              <a:alphaModFix amt="80000"/>
              <a:extLst>
                <a:ext uri="{96DAC541-7B7A-43D3-8B79-37D633B846F1}">
                  <asvg:svgBlip xmlns:asvg="http://schemas.microsoft.com/office/drawing/2016/SVG/main" r:embed="rId7"/>
                </a:ext>
              </a:extLst>
            </a:blip>
            <a:stretch>
              <a:fillRect b="-45394"/>
            </a:stretch>
          </a:blipFill>
        </p:spPr>
        <p:txBody>
          <a:bodyPr/>
          <a:lstStyle/>
          <a:p>
            <a:endParaRPr lang="vi-VN"/>
          </a:p>
        </p:txBody>
      </p:sp>
      <p:sp>
        <p:nvSpPr>
          <p:cNvPr id="8" name="Freeform 8"/>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1" name="Freeform 11"/>
          <p:cNvSpPr/>
          <p:nvPr/>
        </p:nvSpPr>
        <p:spPr>
          <a:xfrm rot="-92694">
            <a:off x="15474202" y="849049"/>
            <a:ext cx="1570677" cy="1570677"/>
          </a:xfrm>
          <a:custGeom>
            <a:avLst/>
            <a:gdLst/>
            <a:ahLst/>
            <a:cxnLst/>
            <a:rect l="l" t="t" r="r" b="b"/>
            <a:pathLst>
              <a:path w="1570677" h="1570677">
                <a:moveTo>
                  <a:pt x="0" y="0"/>
                </a:moveTo>
                <a:lnTo>
                  <a:pt x="1570677" y="0"/>
                </a:lnTo>
                <a:lnTo>
                  <a:pt x="1570677" y="1570677"/>
                </a:lnTo>
                <a:lnTo>
                  <a:pt x="0" y="15706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2" name="Freeform 12"/>
          <p:cNvSpPr/>
          <p:nvPr/>
        </p:nvSpPr>
        <p:spPr>
          <a:xfrm rot="-1029845">
            <a:off x="635390" y="7812363"/>
            <a:ext cx="2404537" cy="1683176"/>
          </a:xfrm>
          <a:custGeom>
            <a:avLst/>
            <a:gdLst/>
            <a:ahLst/>
            <a:cxnLst/>
            <a:rect l="l" t="t" r="r" b="b"/>
            <a:pathLst>
              <a:path w="2404537" h="1683176">
                <a:moveTo>
                  <a:pt x="0" y="0"/>
                </a:moveTo>
                <a:lnTo>
                  <a:pt x="2404536" y="0"/>
                </a:lnTo>
                <a:lnTo>
                  <a:pt x="2404536" y="1683175"/>
                </a:lnTo>
                <a:lnTo>
                  <a:pt x="0" y="1683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3" name="Freeform 13"/>
          <p:cNvSpPr/>
          <p:nvPr/>
        </p:nvSpPr>
        <p:spPr>
          <a:xfrm>
            <a:off x="440574" y="0"/>
            <a:ext cx="2542499" cy="2542499"/>
          </a:xfrm>
          <a:custGeom>
            <a:avLst/>
            <a:gdLst/>
            <a:ahLst/>
            <a:cxnLst/>
            <a:rect l="l" t="t" r="r" b="b"/>
            <a:pathLst>
              <a:path w="2542499" h="2542499">
                <a:moveTo>
                  <a:pt x="0" y="0"/>
                </a:moveTo>
                <a:lnTo>
                  <a:pt x="2542499" y="0"/>
                </a:lnTo>
                <a:lnTo>
                  <a:pt x="2542499" y="2542499"/>
                </a:lnTo>
                <a:lnTo>
                  <a:pt x="0" y="254249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5" name="Freeform 15"/>
          <p:cNvSpPr/>
          <p:nvPr/>
        </p:nvSpPr>
        <p:spPr>
          <a:xfrm>
            <a:off x="15232142" y="7987051"/>
            <a:ext cx="2542499" cy="2542499"/>
          </a:xfrm>
          <a:custGeom>
            <a:avLst/>
            <a:gdLst/>
            <a:ahLst/>
            <a:cxnLst/>
            <a:rect l="l" t="t" r="r" b="b"/>
            <a:pathLst>
              <a:path w="2542499" h="2542499">
                <a:moveTo>
                  <a:pt x="0" y="0"/>
                </a:moveTo>
                <a:lnTo>
                  <a:pt x="2542498" y="0"/>
                </a:lnTo>
                <a:lnTo>
                  <a:pt x="2542498" y="2542498"/>
                </a:lnTo>
                <a:lnTo>
                  <a:pt x="0" y="25424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4" name="TextBox 11">
            <a:extLst>
              <a:ext uri="{FF2B5EF4-FFF2-40B4-BE49-F238E27FC236}">
                <a16:creationId xmlns:a16="http://schemas.microsoft.com/office/drawing/2014/main" id="{93BB208C-7E98-985A-4658-BA1230EE2BF7}"/>
              </a:ext>
            </a:extLst>
          </p:cNvPr>
          <p:cNvSpPr txBox="1"/>
          <p:nvPr/>
        </p:nvSpPr>
        <p:spPr>
          <a:xfrm>
            <a:off x="3276297" y="3410910"/>
            <a:ext cx="11735405" cy="3465179"/>
          </a:xfrm>
          <a:prstGeom prst="rect">
            <a:avLst/>
          </a:prstGeom>
        </p:spPr>
        <p:txBody>
          <a:bodyPr lIns="0" tIns="0" rIns="0" bIns="0" rtlCol="0" anchor="t">
            <a:spAutoFit/>
          </a:bodyPr>
          <a:lstStyle/>
          <a:p>
            <a:pPr algn="ctr">
              <a:lnSpc>
                <a:spcPct val="150000"/>
              </a:lnSpc>
            </a:pPr>
            <a:r>
              <a:rPr lang="vi-VN" sz="8000" b="1" dirty="0">
                <a:solidFill>
                  <a:schemeClr val="accent6">
                    <a:lumMod val="75000"/>
                  </a:schemeClr>
                </a:solidFill>
                <a:latin typeface="Arial" panose="020B0604020202020204" pitchFamily="34" charset="0"/>
                <a:cs typeface="Arial" panose="020B0604020202020204" pitchFamily="34" charset="0"/>
              </a:rPr>
              <a:t>XIN CHÀO TẠM BIỆT VÀ HẸN GẶP LẠI!</a:t>
            </a:r>
            <a:endParaRPr lang="en-US" sz="8000" b="1" dirty="0">
              <a:solidFill>
                <a:schemeClr val="accent6">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BCBB56BC-08A0-B15F-8A50-3D749850D9ED}"/>
              </a:ext>
            </a:extLst>
          </p:cNvPr>
          <p:cNvGrpSpPr/>
          <p:nvPr/>
        </p:nvGrpSpPr>
        <p:grpSpPr>
          <a:xfrm>
            <a:off x="4752552" y="3779541"/>
            <a:ext cx="4319072" cy="4419349"/>
            <a:chOff x="4752552" y="3779541"/>
            <a:chExt cx="4319072" cy="4419349"/>
          </a:xfrm>
        </p:grpSpPr>
        <p:sp>
          <p:nvSpPr>
            <p:cNvPr id="6" name="Freeform 6"/>
            <p:cNvSpPr/>
            <p:nvPr/>
          </p:nvSpPr>
          <p:spPr>
            <a:xfrm>
              <a:off x="4752552" y="5844213"/>
              <a:ext cx="4319072" cy="2354677"/>
            </a:xfrm>
            <a:custGeom>
              <a:avLst/>
              <a:gdLst/>
              <a:ahLst/>
              <a:cxnLst/>
              <a:rect l="l" t="t" r="r" b="b"/>
              <a:pathLst>
                <a:path w="4258110" h="617426">
                  <a:moveTo>
                    <a:pt x="0" y="0"/>
                  </a:moveTo>
                  <a:lnTo>
                    <a:pt x="4258110" y="0"/>
                  </a:lnTo>
                  <a:lnTo>
                    <a:pt x="4258110" y="617426"/>
                  </a:lnTo>
                  <a:lnTo>
                    <a:pt x="0" y="617426"/>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5400000" algn="t" rotWithShape="0">
                <a:prstClr val="black">
                  <a:alpha val="40000"/>
                </a:prstClr>
              </a:outerShdw>
            </a:effectLst>
          </p:spPr>
          <p:txBody>
            <a:bodyPr bIns="252000" anchor="ctr"/>
            <a:lstStyle/>
            <a:p>
              <a:pPr algn="ctr">
                <a:lnSpc>
                  <a:spcPct val="150000"/>
                </a:lnSpc>
              </a:pPr>
              <a:r>
                <a:rPr lang="vi-VN" sz="4000" dirty="0">
                  <a:latin typeface="Arial" panose="020B0604020202020204" pitchFamily="34" charset="0"/>
                  <a:cs typeface="Arial" panose="020B0604020202020204" pitchFamily="34" charset="0"/>
                </a:rPr>
                <a:t>2. Thực hành, sáng tạo</a:t>
              </a:r>
            </a:p>
          </p:txBody>
        </p:sp>
        <p:sp>
          <p:nvSpPr>
            <p:cNvPr id="11" name="Freeform 11"/>
            <p:cNvSpPr/>
            <p:nvPr/>
          </p:nvSpPr>
          <p:spPr>
            <a:xfrm>
              <a:off x="5897508" y="3779541"/>
              <a:ext cx="1832938" cy="1629649"/>
            </a:xfrm>
            <a:custGeom>
              <a:avLst/>
              <a:gdLst/>
              <a:ahLst/>
              <a:cxnLst/>
              <a:rect l="l" t="t" r="r" b="b"/>
              <a:pathLst>
                <a:path w="2043543" h="1816896">
                  <a:moveTo>
                    <a:pt x="0" y="0"/>
                  </a:moveTo>
                  <a:lnTo>
                    <a:pt x="2043543" y="0"/>
                  </a:lnTo>
                  <a:lnTo>
                    <a:pt x="2043543" y="1816896"/>
                  </a:lnTo>
                  <a:lnTo>
                    <a:pt x="0" y="18168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grpSp>
      <p:sp>
        <p:nvSpPr>
          <p:cNvPr id="14" name="Freeform 14"/>
          <p:cNvSpPr/>
          <p:nvPr/>
        </p:nvSpPr>
        <p:spPr>
          <a:xfrm rot="6059669">
            <a:off x="16557031" y="6980309"/>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5" name="Freeform 15"/>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6" name="Freeform 16"/>
          <p:cNvSpPr/>
          <p:nvPr/>
        </p:nvSpPr>
        <p:spPr>
          <a:xfrm rot="1628208">
            <a:off x="-2177854" y="-819000"/>
            <a:ext cx="4355708" cy="2771814"/>
          </a:xfrm>
          <a:custGeom>
            <a:avLst/>
            <a:gdLst/>
            <a:ahLst/>
            <a:cxnLst/>
            <a:rect l="l" t="t" r="r" b="b"/>
            <a:pathLst>
              <a:path w="4355708" h="2771814">
                <a:moveTo>
                  <a:pt x="0" y="0"/>
                </a:moveTo>
                <a:lnTo>
                  <a:pt x="4355708" y="0"/>
                </a:lnTo>
                <a:lnTo>
                  <a:pt x="4355708" y="2771814"/>
                </a:lnTo>
                <a:lnTo>
                  <a:pt x="0" y="27718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7" name="Freeform 17"/>
          <p:cNvSpPr/>
          <p:nvPr/>
        </p:nvSpPr>
        <p:spPr>
          <a:xfrm>
            <a:off x="16275084" y="-1579060"/>
            <a:ext cx="4160184" cy="4114800"/>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8" name="Freeform 18"/>
          <p:cNvSpPr/>
          <p:nvPr/>
        </p:nvSpPr>
        <p:spPr>
          <a:xfrm>
            <a:off x="4699406" y="1110989"/>
            <a:ext cx="8874806" cy="1725211"/>
          </a:xfrm>
          <a:custGeom>
            <a:avLst/>
            <a:gdLst/>
            <a:ahLst/>
            <a:cxnLst/>
            <a:rect l="l" t="t" r="r" b="b"/>
            <a:pathLst>
              <a:path w="8591034" h="1685990">
                <a:moveTo>
                  <a:pt x="0" y="0"/>
                </a:moveTo>
                <a:lnTo>
                  <a:pt x="8591034" y="0"/>
                </a:lnTo>
                <a:lnTo>
                  <a:pt x="8591034" y="1685990"/>
                </a:lnTo>
                <a:lnTo>
                  <a:pt x="0" y="16859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nchor="ctr"/>
          <a:lstStyle/>
          <a:p>
            <a:pPr algn="ctr"/>
            <a:r>
              <a:rPr lang="vi-VN" sz="6600" b="1" dirty="0">
                <a:latin typeface="Arial" panose="020B0604020202020204" pitchFamily="34" charset="0"/>
                <a:cs typeface="Arial" panose="020B0604020202020204" pitchFamily="34" charset="0"/>
              </a:rPr>
              <a:t>NỘI DUNG BÀI HỌC</a:t>
            </a:r>
          </a:p>
        </p:txBody>
      </p:sp>
      <p:sp>
        <p:nvSpPr>
          <p:cNvPr id="26" name="Freeform 26"/>
          <p:cNvSpPr/>
          <p:nvPr/>
        </p:nvSpPr>
        <p:spPr>
          <a:xfrm>
            <a:off x="599470" y="-704342"/>
            <a:ext cx="2542499" cy="2542499"/>
          </a:xfrm>
          <a:custGeom>
            <a:avLst/>
            <a:gdLst/>
            <a:ahLst/>
            <a:cxnLst/>
            <a:rect l="l" t="t" r="r" b="b"/>
            <a:pathLst>
              <a:path w="2542499" h="2542499">
                <a:moveTo>
                  <a:pt x="0" y="0"/>
                </a:moveTo>
                <a:lnTo>
                  <a:pt x="2542499" y="0"/>
                </a:lnTo>
                <a:lnTo>
                  <a:pt x="2542499" y="2542499"/>
                </a:lnTo>
                <a:lnTo>
                  <a:pt x="0" y="25424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27" name="Freeform 27"/>
          <p:cNvSpPr/>
          <p:nvPr/>
        </p:nvSpPr>
        <p:spPr>
          <a:xfrm>
            <a:off x="15605581" y="9143336"/>
            <a:ext cx="2542499" cy="2542499"/>
          </a:xfrm>
          <a:custGeom>
            <a:avLst/>
            <a:gdLst/>
            <a:ahLst/>
            <a:cxnLst/>
            <a:rect l="l" t="t" r="r" b="b"/>
            <a:pathLst>
              <a:path w="2542499" h="2542499">
                <a:moveTo>
                  <a:pt x="0" y="0"/>
                </a:moveTo>
                <a:lnTo>
                  <a:pt x="2542499" y="0"/>
                </a:lnTo>
                <a:lnTo>
                  <a:pt x="2542499" y="2542498"/>
                </a:lnTo>
                <a:lnTo>
                  <a:pt x="0" y="254249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790E73D9-2105-98CE-EFDF-08F66C5A1EA3}"/>
              </a:ext>
            </a:extLst>
          </p:cNvPr>
          <p:cNvGrpSpPr/>
          <p:nvPr/>
        </p:nvGrpSpPr>
        <p:grpSpPr>
          <a:xfrm>
            <a:off x="363040" y="3779541"/>
            <a:ext cx="4319072" cy="4415702"/>
            <a:chOff x="363040" y="3779541"/>
            <a:chExt cx="4319072" cy="4415702"/>
          </a:xfrm>
        </p:grpSpPr>
        <p:sp>
          <p:nvSpPr>
            <p:cNvPr id="5" name="Freeform 5"/>
            <p:cNvSpPr/>
            <p:nvPr/>
          </p:nvSpPr>
          <p:spPr>
            <a:xfrm>
              <a:off x="363040" y="5840566"/>
              <a:ext cx="4319072" cy="2354677"/>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5400000" algn="t" rotWithShape="0">
                <a:prstClr val="black">
                  <a:alpha val="40000"/>
                </a:prstClr>
              </a:outerShdw>
            </a:effectLst>
          </p:spPr>
          <p:txBody>
            <a:bodyPr bIns="252000" anchor="ctr"/>
            <a:lstStyle/>
            <a:p>
              <a:pPr algn="ctr">
                <a:lnSpc>
                  <a:spcPct val="150000"/>
                </a:lnSpc>
              </a:pPr>
              <a:r>
                <a:rPr lang="vi-VN" sz="4000" dirty="0">
                  <a:latin typeface="Arial" panose="020B0604020202020204" pitchFamily="34" charset="0"/>
                  <a:cs typeface="Arial" panose="020B0604020202020204" pitchFamily="34" charset="0"/>
                </a:rPr>
                <a:t>1. Quan sát, </a:t>
              </a:r>
            </a:p>
            <a:p>
              <a:pPr algn="ctr">
                <a:lnSpc>
                  <a:spcPct val="150000"/>
                </a:lnSpc>
              </a:pPr>
              <a:r>
                <a:rPr lang="vi-VN" sz="4000" dirty="0">
                  <a:latin typeface="Arial" panose="020B0604020202020204" pitchFamily="34" charset="0"/>
                  <a:cs typeface="Arial" panose="020B0604020202020204" pitchFamily="34" charset="0"/>
                </a:rPr>
                <a:t>nhận biết</a:t>
              </a:r>
            </a:p>
          </p:txBody>
        </p:sp>
        <p:sp>
          <p:nvSpPr>
            <p:cNvPr id="28" name="Freeform 8">
              <a:extLst>
                <a:ext uri="{FF2B5EF4-FFF2-40B4-BE49-F238E27FC236}">
                  <a16:creationId xmlns:a16="http://schemas.microsoft.com/office/drawing/2014/main" id="{C1E4F92F-CD23-F442-594A-7A472A1EA687}"/>
                </a:ext>
              </a:extLst>
            </p:cNvPr>
            <p:cNvSpPr/>
            <p:nvPr/>
          </p:nvSpPr>
          <p:spPr>
            <a:xfrm>
              <a:off x="1403976" y="3779541"/>
              <a:ext cx="2113566" cy="1629649"/>
            </a:xfrm>
            <a:custGeom>
              <a:avLst/>
              <a:gdLst/>
              <a:ahLst/>
              <a:cxnLst/>
              <a:rect l="l" t="t" r="r" b="b"/>
              <a:pathLst>
                <a:path w="2914096" h="2039867">
                  <a:moveTo>
                    <a:pt x="0" y="0"/>
                  </a:moveTo>
                  <a:lnTo>
                    <a:pt x="2914096" y="0"/>
                  </a:lnTo>
                  <a:lnTo>
                    <a:pt x="2914096" y="2039867"/>
                  </a:lnTo>
                  <a:lnTo>
                    <a:pt x="0" y="203986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944600D0-6DC9-C61D-30F4-AC0143FF3EE0}"/>
              </a:ext>
            </a:extLst>
          </p:cNvPr>
          <p:cNvGrpSpPr/>
          <p:nvPr/>
        </p:nvGrpSpPr>
        <p:grpSpPr>
          <a:xfrm>
            <a:off x="9154381" y="3756682"/>
            <a:ext cx="4319072" cy="4419348"/>
            <a:chOff x="9154381" y="3756682"/>
            <a:chExt cx="4319072" cy="4419348"/>
          </a:xfrm>
        </p:grpSpPr>
        <p:sp>
          <p:nvSpPr>
            <p:cNvPr id="7" name="Freeform 7"/>
            <p:cNvSpPr/>
            <p:nvPr/>
          </p:nvSpPr>
          <p:spPr>
            <a:xfrm>
              <a:off x="9154381" y="5821353"/>
              <a:ext cx="4319072" cy="2354677"/>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5400000" algn="t" rotWithShape="0">
                <a:prstClr val="black">
                  <a:alpha val="40000"/>
                </a:prstClr>
              </a:outerShdw>
            </a:effectLst>
          </p:spPr>
          <p:txBody>
            <a:bodyPr bIns="252000" anchor="ctr"/>
            <a:lstStyle/>
            <a:p>
              <a:pPr algn="ctr">
                <a:lnSpc>
                  <a:spcPct val="150000"/>
                </a:lnSpc>
              </a:pPr>
              <a:r>
                <a:rPr lang="vi-VN" sz="4000" dirty="0">
                  <a:latin typeface="Arial" panose="020B0604020202020204" pitchFamily="34" charset="0"/>
                  <a:cs typeface="Arial" panose="020B0604020202020204" pitchFamily="34" charset="0"/>
                </a:rPr>
                <a:t>3. Cảm nhận, </a:t>
              </a:r>
            </a:p>
            <a:p>
              <a:pPr algn="ctr">
                <a:lnSpc>
                  <a:spcPct val="150000"/>
                </a:lnSpc>
              </a:pPr>
              <a:r>
                <a:rPr lang="vi-VN" sz="4000" dirty="0">
                  <a:latin typeface="Arial" panose="020B0604020202020204" pitchFamily="34" charset="0"/>
                  <a:cs typeface="Arial" panose="020B0604020202020204" pitchFamily="34" charset="0"/>
                </a:rPr>
                <a:t>chia sẻ</a:t>
              </a:r>
            </a:p>
          </p:txBody>
        </p:sp>
        <p:sp>
          <p:nvSpPr>
            <p:cNvPr id="30" name="Freeform 60">
              <a:extLst>
                <a:ext uri="{FF2B5EF4-FFF2-40B4-BE49-F238E27FC236}">
                  <a16:creationId xmlns:a16="http://schemas.microsoft.com/office/drawing/2014/main" id="{544FA4C6-0D91-009E-33F1-7B5185C7A93E}"/>
                </a:ext>
              </a:extLst>
            </p:cNvPr>
            <p:cNvSpPr/>
            <p:nvPr/>
          </p:nvSpPr>
          <p:spPr>
            <a:xfrm>
              <a:off x="10513818" y="3756682"/>
              <a:ext cx="1600198" cy="1629649"/>
            </a:xfrm>
            <a:custGeom>
              <a:avLst/>
              <a:gdLst/>
              <a:ahLst/>
              <a:cxnLst/>
              <a:rect l="l" t="t" r="r" b="b"/>
              <a:pathLst>
                <a:path w="879586" h="871889">
                  <a:moveTo>
                    <a:pt x="0" y="0"/>
                  </a:moveTo>
                  <a:lnTo>
                    <a:pt x="879586" y="0"/>
                  </a:lnTo>
                  <a:lnTo>
                    <a:pt x="879586" y="871890"/>
                  </a:lnTo>
                  <a:lnTo>
                    <a:pt x="0" y="87189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62EEB6E2-56AD-2D12-A381-EE3F42F9CAED}"/>
              </a:ext>
            </a:extLst>
          </p:cNvPr>
          <p:cNvGrpSpPr/>
          <p:nvPr/>
        </p:nvGrpSpPr>
        <p:grpSpPr>
          <a:xfrm>
            <a:off x="13543893" y="3756681"/>
            <a:ext cx="4319072" cy="4419348"/>
            <a:chOff x="13543893" y="3756681"/>
            <a:chExt cx="4319072" cy="4419348"/>
          </a:xfrm>
        </p:grpSpPr>
        <p:sp>
          <p:nvSpPr>
            <p:cNvPr id="32" name="Freeform 7">
              <a:extLst>
                <a:ext uri="{FF2B5EF4-FFF2-40B4-BE49-F238E27FC236}">
                  <a16:creationId xmlns:a16="http://schemas.microsoft.com/office/drawing/2014/main" id="{9A37046E-3997-219A-EAAE-F411D5E20DC2}"/>
                </a:ext>
              </a:extLst>
            </p:cNvPr>
            <p:cNvSpPr/>
            <p:nvPr/>
          </p:nvSpPr>
          <p:spPr>
            <a:xfrm>
              <a:off x="13543893" y="5821352"/>
              <a:ext cx="4319072" cy="2354677"/>
            </a:xfrm>
            <a:custGeom>
              <a:avLst/>
              <a:gdLst/>
              <a:ahLst/>
              <a:cxnLst/>
              <a:rect l="l" t="t" r="r" b="b"/>
              <a:pathLst>
                <a:path w="4258110" h="617426">
                  <a:moveTo>
                    <a:pt x="0" y="0"/>
                  </a:moveTo>
                  <a:lnTo>
                    <a:pt x="4258109" y="0"/>
                  </a:lnTo>
                  <a:lnTo>
                    <a:pt x="4258109" y="617426"/>
                  </a:lnTo>
                  <a:lnTo>
                    <a:pt x="0" y="617426"/>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5400000" algn="t" rotWithShape="0">
                <a:prstClr val="black">
                  <a:alpha val="40000"/>
                </a:prstClr>
              </a:outerShdw>
            </a:effectLst>
          </p:spPr>
          <p:txBody>
            <a:bodyPr bIns="252000" anchor="ctr"/>
            <a:lstStyle/>
            <a:p>
              <a:pPr algn="ctr">
                <a:lnSpc>
                  <a:spcPct val="150000"/>
                </a:lnSpc>
              </a:pPr>
              <a:r>
                <a:rPr lang="vi-VN" sz="4000" dirty="0">
                  <a:latin typeface="Arial" panose="020B0604020202020204" pitchFamily="34" charset="0"/>
                  <a:cs typeface="Arial" panose="020B0604020202020204" pitchFamily="34" charset="0"/>
                </a:rPr>
                <a:t>4. Vận dụng</a:t>
              </a:r>
            </a:p>
          </p:txBody>
        </p:sp>
        <p:sp>
          <p:nvSpPr>
            <p:cNvPr id="35" name="Freeform 7">
              <a:extLst>
                <a:ext uri="{FF2B5EF4-FFF2-40B4-BE49-F238E27FC236}">
                  <a16:creationId xmlns:a16="http://schemas.microsoft.com/office/drawing/2014/main" id="{C2EFE375-1C3D-CD59-06CA-2E29247F9082}"/>
                </a:ext>
              </a:extLst>
            </p:cNvPr>
            <p:cNvSpPr/>
            <p:nvPr/>
          </p:nvSpPr>
          <p:spPr>
            <a:xfrm>
              <a:off x="14856378" y="3756681"/>
              <a:ext cx="1652509" cy="1652509"/>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gr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ppt_x"/>
                                          </p:val>
                                        </p:tav>
                                        <p:tav tm="100000">
                                          <p:val>
                                            <p:strVal val="#ppt_x"/>
                                          </p:val>
                                        </p:tav>
                                      </p:tavLst>
                                    </p:anim>
                                    <p:anim calcmode="lin" valueType="num">
                                      <p:cBhvr additive="base">
                                        <p:cTn id="2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 fill="hold"/>
                                        <p:tgtEl>
                                          <p:spTgt spid="39"/>
                                        </p:tgtEl>
                                        <p:attrNameLst>
                                          <p:attrName>ppt_x</p:attrName>
                                        </p:attrNameLst>
                                      </p:cBhvr>
                                      <p:tavLst>
                                        <p:tav tm="0">
                                          <p:val>
                                            <p:strVal val="#ppt_x"/>
                                          </p:val>
                                        </p:tav>
                                        <p:tav tm="100000">
                                          <p:val>
                                            <p:strVal val="#ppt_x"/>
                                          </p:val>
                                        </p:tav>
                                      </p:tavLst>
                                    </p:anim>
                                    <p:anim calcmode="lin" valueType="num">
                                      <p:cBhvr additive="base">
                                        <p:cTn id="3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grpSp>
        <p:nvGrpSpPr>
          <p:cNvPr id="16" name="Group 16"/>
          <p:cNvGrpSpPr>
            <a:grpSpLocks noChangeAspect="1"/>
          </p:cNvGrpSpPr>
          <p:nvPr/>
        </p:nvGrpSpPr>
        <p:grpSpPr>
          <a:xfrm>
            <a:off x="2144417" y="1381926"/>
            <a:ext cx="6763435" cy="7523147"/>
            <a:chOff x="687070" y="247650"/>
            <a:chExt cx="11148060" cy="12400280"/>
          </a:xfrm>
        </p:grpSpPr>
        <p:sp>
          <p:nvSpPr>
            <p:cNvPr id="17" name="Freeform 17"/>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2"/>
              <a:stretch>
                <a:fillRect l="-44452" t="-2044" r="-31152" b="2044"/>
              </a:stretch>
            </a:blipFill>
          </p:spPr>
          <p:txBody>
            <a:bodyPr/>
            <a:lstStyle/>
            <a:p>
              <a:endParaRPr lang="vi-VN"/>
            </a:p>
          </p:txBody>
        </p:sp>
      </p:grpSp>
      <p:sp>
        <p:nvSpPr>
          <p:cNvPr id="18" name="Freeform 18"/>
          <p:cNvSpPr/>
          <p:nvPr/>
        </p:nvSpPr>
        <p:spPr>
          <a:xfrm>
            <a:off x="0" y="9258300"/>
            <a:ext cx="19877011" cy="12649007"/>
          </a:xfrm>
          <a:custGeom>
            <a:avLst/>
            <a:gdLst/>
            <a:ahLst/>
            <a:cxnLst/>
            <a:rect l="l" t="t" r="r" b="b"/>
            <a:pathLst>
              <a:path w="19877011" h="12649007">
                <a:moveTo>
                  <a:pt x="0" y="0"/>
                </a:moveTo>
                <a:lnTo>
                  <a:pt x="19877011" y="0"/>
                </a:lnTo>
                <a:lnTo>
                  <a:pt x="19877011" y="12649007"/>
                </a:lnTo>
                <a:lnTo>
                  <a:pt x="0" y="1264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9" name="Freeform 19"/>
          <p:cNvSpPr/>
          <p:nvPr/>
        </p:nvSpPr>
        <p:spPr>
          <a:xfrm rot="-6427984">
            <a:off x="12805392" y="193332"/>
            <a:ext cx="7631642" cy="4581473"/>
          </a:xfrm>
          <a:custGeom>
            <a:avLst/>
            <a:gdLst/>
            <a:ahLst/>
            <a:cxnLst/>
            <a:rect l="l" t="t" r="r" b="b"/>
            <a:pathLst>
              <a:path w="7631642" h="4581473">
                <a:moveTo>
                  <a:pt x="0" y="0"/>
                </a:moveTo>
                <a:lnTo>
                  <a:pt x="7631642" y="0"/>
                </a:lnTo>
                <a:lnTo>
                  <a:pt x="7631642" y="4581472"/>
                </a:lnTo>
                <a:lnTo>
                  <a:pt x="0" y="4581472"/>
                </a:lnTo>
                <a:lnTo>
                  <a:pt x="0" y="0"/>
                </a:lnTo>
                <a:close/>
              </a:path>
            </a:pathLst>
          </a:custGeom>
          <a:blipFill>
            <a:blip r:embed="rId5">
              <a:extLst>
                <a:ext uri="{96DAC541-7B7A-43D3-8B79-37D633B846F1}">
                  <asvg:svgBlip xmlns:asvg="http://schemas.microsoft.com/office/drawing/2016/SVG/main" r:embed="rId6"/>
                </a:ext>
              </a:extLst>
            </a:blip>
            <a:stretch>
              <a:fillRect l="-6932" r="-138796" b="-132199"/>
            </a:stretch>
          </a:blipFill>
        </p:spPr>
        <p:txBody>
          <a:bodyPr/>
          <a:lstStyle/>
          <a:p>
            <a:endParaRPr lang="vi-VN"/>
          </a:p>
        </p:txBody>
      </p:sp>
      <p:sp>
        <p:nvSpPr>
          <p:cNvPr id="20" name="Freeform 20"/>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7">
              <a:extLst>
                <a:ext uri="{96DAC541-7B7A-43D3-8B79-37D633B846F1}">
                  <asvg:svgBlip xmlns:asvg="http://schemas.microsoft.com/office/drawing/2016/SVG/main" r:embed="rId8"/>
                </a:ext>
              </a:extLst>
            </a:blip>
            <a:stretch>
              <a:fillRect l="-104187" t="-273663"/>
            </a:stretch>
          </a:blipFill>
        </p:spPr>
        <p:txBody>
          <a:bodyPr/>
          <a:lstStyle/>
          <a:p>
            <a:endParaRPr lang="vi-VN"/>
          </a:p>
        </p:txBody>
      </p:sp>
      <p:sp>
        <p:nvSpPr>
          <p:cNvPr id="21" name="Freeform 21"/>
          <p:cNvSpPr/>
          <p:nvPr/>
        </p:nvSpPr>
        <p:spPr>
          <a:xfrm>
            <a:off x="15777353" y="719047"/>
            <a:ext cx="1765021" cy="1765021"/>
          </a:xfrm>
          <a:custGeom>
            <a:avLst/>
            <a:gdLst/>
            <a:ahLst/>
            <a:cxnLst/>
            <a:rect l="l" t="t" r="r" b="b"/>
            <a:pathLst>
              <a:path w="1765021" h="1765021">
                <a:moveTo>
                  <a:pt x="0" y="0"/>
                </a:moveTo>
                <a:lnTo>
                  <a:pt x="1765022" y="0"/>
                </a:lnTo>
                <a:lnTo>
                  <a:pt x="1765022" y="1765021"/>
                </a:lnTo>
                <a:lnTo>
                  <a:pt x="0" y="17650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22" name="Freeform 22"/>
          <p:cNvSpPr/>
          <p:nvPr/>
        </p:nvSpPr>
        <p:spPr>
          <a:xfrm rot="-1029845">
            <a:off x="263256" y="871025"/>
            <a:ext cx="2087234" cy="1461064"/>
          </a:xfrm>
          <a:custGeom>
            <a:avLst/>
            <a:gdLst/>
            <a:ahLst/>
            <a:cxnLst/>
            <a:rect l="l" t="t" r="r" b="b"/>
            <a:pathLst>
              <a:path w="2087234" h="1461064">
                <a:moveTo>
                  <a:pt x="0" y="0"/>
                </a:moveTo>
                <a:lnTo>
                  <a:pt x="2087234" y="0"/>
                </a:lnTo>
                <a:lnTo>
                  <a:pt x="2087234" y="1461064"/>
                </a:lnTo>
                <a:lnTo>
                  <a:pt x="0" y="14610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24" name="TextBox 23">
            <a:extLst>
              <a:ext uri="{FF2B5EF4-FFF2-40B4-BE49-F238E27FC236}">
                <a16:creationId xmlns:a16="http://schemas.microsoft.com/office/drawing/2014/main" id="{021782DD-A7CE-657E-6D68-3A6952680B25}"/>
              </a:ext>
            </a:extLst>
          </p:cNvPr>
          <p:cNvSpPr txBox="1"/>
          <p:nvPr/>
        </p:nvSpPr>
        <p:spPr>
          <a:xfrm>
            <a:off x="9677400" y="2906220"/>
            <a:ext cx="5811842" cy="4474558"/>
          </a:xfrm>
          <a:prstGeom prst="rect">
            <a:avLst/>
          </a:prstGeom>
          <a:noFill/>
        </p:spPr>
        <p:txBody>
          <a:bodyPr wrap="square">
            <a:spAutoFit/>
          </a:bodyPr>
          <a:lstStyle/>
          <a:p>
            <a:pPr algn="ctr">
              <a:lnSpc>
                <a:spcPct val="150000"/>
              </a:lnSpc>
            </a:pPr>
            <a:r>
              <a:rPr lang="vi-VN" sz="6600" b="1" dirty="0">
                <a:latin typeface="Arial" panose="020B0604020202020204" pitchFamily="34" charset="0"/>
                <a:cs typeface="Arial" panose="020B0604020202020204" pitchFamily="34" charset="0"/>
              </a:rPr>
              <a:t>PHẦN 1. </a:t>
            </a:r>
          </a:p>
          <a:p>
            <a:pPr algn="ctr">
              <a:lnSpc>
                <a:spcPct val="150000"/>
              </a:lnSpc>
            </a:pPr>
            <a:r>
              <a:rPr lang="vi-VN" sz="6600" b="1" dirty="0">
                <a:latin typeface="Arial" panose="020B0604020202020204" pitchFamily="34" charset="0"/>
                <a:cs typeface="Arial" panose="020B0604020202020204" pitchFamily="34" charset="0"/>
              </a:rPr>
              <a:t>QUAN SÁT, NHẬN BIẾT</a:t>
            </a:r>
          </a:p>
        </p:txBody>
      </p:sp>
    </p:spTree>
    <p:extLst>
      <p:ext uri="{BB962C8B-B14F-4D97-AF65-F5344CB8AC3E}">
        <p14:creationId xmlns:p14="http://schemas.microsoft.com/office/powerpoint/2010/main" val="40680681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2"/>
          <p:cNvSpPr/>
          <p:nvPr/>
        </p:nvSpPr>
        <p:spPr>
          <a:xfrm rot="-1602916">
            <a:off x="-1437522" y="-515839"/>
            <a:ext cx="5488788" cy="2999340"/>
          </a:xfrm>
          <a:custGeom>
            <a:avLst/>
            <a:gdLst/>
            <a:ahLst/>
            <a:cxnLst/>
            <a:rect l="l" t="t" r="r" b="b"/>
            <a:pathLst>
              <a:path w="5488788" h="2999340">
                <a:moveTo>
                  <a:pt x="0" y="0"/>
                </a:moveTo>
                <a:lnTo>
                  <a:pt x="5488789" y="0"/>
                </a:lnTo>
                <a:lnTo>
                  <a:pt x="5488789" y="2999340"/>
                </a:lnTo>
                <a:lnTo>
                  <a:pt x="0" y="2999340"/>
                </a:lnTo>
                <a:lnTo>
                  <a:pt x="0" y="0"/>
                </a:lnTo>
                <a:close/>
              </a:path>
            </a:pathLst>
          </a:custGeom>
          <a:blipFill>
            <a:blip r:embed="rId2">
              <a:extLst>
                <a:ext uri="{96DAC541-7B7A-43D3-8B79-37D633B846F1}">
                  <asvg:svgBlip xmlns:asvg="http://schemas.microsoft.com/office/drawing/2016/SVG/main" r:embed="rId3"/>
                </a:ext>
              </a:extLst>
            </a:blip>
            <a:stretch>
              <a:fillRect l="-104187" t="-273663"/>
            </a:stretch>
          </a:blipFill>
        </p:spPr>
        <p:txBody>
          <a:bodyPr/>
          <a:lstStyle/>
          <a:p>
            <a:endParaRPr lang="vi-VN">
              <a:latin typeface="Arial" panose="020B0604020202020204" pitchFamily="34" charset="0"/>
              <a:cs typeface="Arial" panose="020B0604020202020204" pitchFamily="34" charset="0"/>
            </a:endParaRPr>
          </a:p>
        </p:txBody>
      </p:sp>
      <p:sp>
        <p:nvSpPr>
          <p:cNvPr id="5" name="Freeform 5"/>
          <p:cNvSpPr/>
          <p:nvPr/>
        </p:nvSpPr>
        <p:spPr>
          <a:xfrm>
            <a:off x="13029431" y="6096006"/>
            <a:ext cx="5504339" cy="5396702"/>
          </a:xfrm>
          <a:custGeom>
            <a:avLst/>
            <a:gdLst/>
            <a:ahLst/>
            <a:cxnLst/>
            <a:rect l="l" t="t" r="r" b="b"/>
            <a:pathLst>
              <a:path w="5504339" h="5396702">
                <a:moveTo>
                  <a:pt x="0" y="0"/>
                </a:moveTo>
                <a:lnTo>
                  <a:pt x="5504340" y="0"/>
                </a:lnTo>
                <a:lnTo>
                  <a:pt x="5504340" y="5396702"/>
                </a:lnTo>
                <a:lnTo>
                  <a:pt x="0" y="5396702"/>
                </a:lnTo>
                <a:lnTo>
                  <a:pt x="0" y="0"/>
                </a:lnTo>
                <a:close/>
              </a:path>
            </a:pathLst>
          </a:custGeom>
          <a:blipFill>
            <a:blip r:embed="rId4">
              <a:extLst>
                <a:ext uri="{96DAC541-7B7A-43D3-8B79-37D633B846F1}">
                  <asvg:svgBlip xmlns:asvg="http://schemas.microsoft.com/office/drawing/2016/SVG/main" r:embed="rId5"/>
                </a:ext>
              </a:extLst>
            </a:blip>
            <a:stretch>
              <a:fillRect r="-12974" b="-15227"/>
            </a:stretch>
          </a:blipFill>
        </p:spPr>
        <p:txBody>
          <a:bodyPr/>
          <a:lstStyle/>
          <a:p>
            <a:endParaRPr lang="vi-VN">
              <a:latin typeface="Arial" panose="020B0604020202020204" pitchFamily="34" charset="0"/>
              <a:cs typeface="Arial" panose="020B0604020202020204" pitchFamily="34" charset="0"/>
            </a:endParaRPr>
          </a:p>
        </p:txBody>
      </p:sp>
      <p:sp>
        <p:nvSpPr>
          <p:cNvPr id="8" name="Freeform 8"/>
          <p:cNvSpPr/>
          <p:nvPr/>
        </p:nvSpPr>
        <p:spPr>
          <a:xfrm rot="-6640818">
            <a:off x="15585460" y="277223"/>
            <a:ext cx="4201873" cy="2553695"/>
          </a:xfrm>
          <a:custGeom>
            <a:avLst/>
            <a:gdLst/>
            <a:ahLst/>
            <a:cxnLst/>
            <a:rect l="l" t="t" r="r" b="b"/>
            <a:pathLst>
              <a:path w="4201873" h="2553695">
                <a:moveTo>
                  <a:pt x="0" y="0"/>
                </a:moveTo>
                <a:lnTo>
                  <a:pt x="4201874" y="0"/>
                </a:lnTo>
                <a:lnTo>
                  <a:pt x="4201874" y="2553694"/>
                </a:lnTo>
                <a:lnTo>
                  <a:pt x="0" y="2553694"/>
                </a:lnTo>
                <a:lnTo>
                  <a:pt x="0" y="0"/>
                </a:lnTo>
                <a:close/>
              </a:path>
            </a:pathLst>
          </a:custGeom>
          <a:blipFill>
            <a:blip r:embed="rId6">
              <a:extLst>
                <a:ext uri="{96DAC541-7B7A-43D3-8B79-37D633B846F1}">
                  <asvg:svgBlip xmlns:asvg="http://schemas.microsoft.com/office/drawing/2016/SVG/main" r:embed="rId7"/>
                </a:ext>
              </a:extLst>
            </a:blip>
            <a:stretch>
              <a:fillRect b="-45394"/>
            </a:stretch>
          </a:blipFill>
        </p:spPr>
        <p:txBody>
          <a:bodyPr/>
          <a:lstStyle/>
          <a:p>
            <a:endParaRPr lang="vi-VN">
              <a:latin typeface="Arial" panose="020B0604020202020204" pitchFamily="34" charset="0"/>
              <a:cs typeface="Arial" panose="020B0604020202020204" pitchFamily="34" charset="0"/>
            </a:endParaRPr>
          </a:p>
        </p:txBody>
      </p:sp>
      <p:sp>
        <p:nvSpPr>
          <p:cNvPr id="10" name="Freeform 10"/>
          <p:cNvSpPr/>
          <p:nvPr/>
        </p:nvSpPr>
        <p:spPr>
          <a:xfrm rot="-5400000">
            <a:off x="-2278046" y="7755457"/>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11" name="Freeform 4">
            <a:extLst>
              <a:ext uri="{FF2B5EF4-FFF2-40B4-BE49-F238E27FC236}">
                <a16:creationId xmlns:a16="http://schemas.microsoft.com/office/drawing/2014/main" id="{231AAE50-8137-5051-225C-754D0832310A}"/>
              </a:ext>
            </a:extLst>
          </p:cNvPr>
          <p:cNvSpPr/>
          <p:nvPr/>
        </p:nvSpPr>
        <p:spPr>
          <a:xfrm flipH="1">
            <a:off x="16294444" y="8115300"/>
            <a:ext cx="1914471" cy="2044827"/>
          </a:xfrm>
          <a:custGeom>
            <a:avLst/>
            <a:gdLst/>
            <a:ahLst/>
            <a:cxnLst/>
            <a:rect l="l" t="t" r="r" b="b"/>
            <a:pathLst>
              <a:path w="606765" h="648080">
                <a:moveTo>
                  <a:pt x="0" y="0"/>
                </a:moveTo>
                <a:lnTo>
                  <a:pt x="606765" y="0"/>
                </a:lnTo>
                <a:lnTo>
                  <a:pt x="606765" y="648080"/>
                </a:lnTo>
                <a:lnTo>
                  <a:pt x="0" y="6480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3A467F5F-CC0D-8084-C00F-EC679B0E7A2B}"/>
              </a:ext>
            </a:extLst>
          </p:cNvPr>
          <p:cNvSpPr/>
          <p:nvPr/>
        </p:nvSpPr>
        <p:spPr>
          <a:xfrm>
            <a:off x="6018378" y="734078"/>
            <a:ext cx="6251244" cy="1143000"/>
          </a:xfrm>
          <a:prstGeom prst="roundRect">
            <a:avLst/>
          </a:prstGeom>
          <a:solidFill>
            <a:schemeClr val="accent6">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dirty="0">
                <a:solidFill>
                  <a:sysClr val="windowText" lastClr="000000"/>
                </a:solidFill>
                <a:latin typeface="Arial" panose="020B0604020202020204" pitchFamily="34" charset="0"/>
                <a:cs typeface="Arial" panose="020B0604020202020204" pitchFamily="34" charset="0"/>
              </a:rPr>
              <a:t>THẢO LUẬN NHÓM</a:t>
            </a:r>
          </a:p>
        </p:txBody>
      </p:sp>
      <p:sp>
        <p:nvSpPr>
          <p:cNvPr id="3" name="Freeform 12">
            <a:extLst>
              <a:ext uri="{FF2B5EF4-FFF2-40B4-BE49-F238E27FC236}">
                <a16:creationId xmlns:a16="http://schemas.microsoft.com/office/drawing/2014/main" id="{24AB6325-BE60-E1AF-2E73-E837C55DA469}"/>
              </a:ext>
            </a:extLst>
          </p:cNvPr>
          <p:cNvSpPr/>
          <p:nvPr/>
        </p:nvSpPr>
        <p:spPr>
          <a:xfrm>
            <a:off x="238651" y="6210300"/>
            <a:ext cx="4894007" cy="3737797"/>
          </a:xfrm>
          <a:custGeom>
            <a:avLst/>
            <a:gdLst/>
            <a:ahLst/>
            <a:cxnLst/>
            <a:rect l="l" t="t" r="r" b="b"/>
            <a:pathLst>
              <a:path w="1475600" h="1126989">
                <a:moveTo>
                  <a:pt x="0" y="0"/>
                </a:moveTo>
                <a:lnTo>
                  <a:pt x="1475600" y="0"/>
                </a:lnTo>
                <a:lnTo>
                  <a:pt x="1475600" y="1126989"/>
                </a:lnTo>
                <a:lnTo>
                  <a:pt x="0" y="1126989"/>
                </a:lnTo>
                <a:lnTo>
                  <a:pt x="0" y="0"/>
                </a:lnTo>
                <a:close/>
              </a:path>
            </a:pathLst>
          </a:custGeom>
          <a:blipFill>
            <a:blip r:embed="rId12"/>
            <a:stretch>
              <a:fillRect/>
            </a:stretch>
          </a:blipFill>
        </p:spPr>
      </p:sp>
      <p:grpSp>
        <p:nvGrpSpPr>
          <p:cNvPr id="7" name="Group 6">
            <a:extLst>
              <a:ext uri="{FF2B5EF4-FFF2-40B4-BE49-F238E27FC236}">
                <a16:creationId xmlns:a16="http://schemas.microsoft.com/office/drawing/2014/main" id="{01474CB6-2A46-F7BA-9345-08DEFB6225CD}"/>
              </a:ext>
            </a:extLst>
          </p:cNvPr>
          <p:cNvGrpSpPr/>
          <p:nvPr/>
        </p:nvGrpSpPr>
        <p:grpSpPr>
          <a:xfrm>
            <a:off x="2471348" y="2397108"/>
            <a:ext cx="13978685" cy="6059121"/>
            <a:chOff x="2375950" y="2302398"/>
            <a:chExt cx="13978685" cy="6059121"/>
          </a:xfrm>
        </p:grpSpPr>
        <p:sp>
          <p:nvSpPr>
            <p:cNvPr id="16" name="TextBox 15">
              <a:extLst>
                <a:ext uri="{FF2B5EF4-FFF2-40B4-BE49-F238E27FC236}">
                  <a16:creationId xmlns:a16="http://schemas.microsoft.com/office/drawing/2014/main" id="{E6055027-4E6B-34A0-0A51-35D327BFBCD7}"/>
                </a:ext>
              </a:extLst>
            </p:cNvPr>
            <p:cNvSpPr txBox="1"/>
            <p:nvPr/>
          </p:nvSpPr>
          <p:spPr>
            <a:xfrm>
              <a:off x="2375950" y="2302398"/>
              <a:ext cx="13536100" cy="3405997"/>
            </a:xfrm>
            <a:prstGeom prst="rect">
              <a:avLst/>
            </a:prstGeom>
            <a:noFill/>
          </p:spPr>
          <p:txBody>
            <a:bodyPr wrap="square">
              <a:spAutoFit/>
            </a:bodyPr>
            <a:lstStyle/>
            <a:p>
              <a:pPr algn="ctr">
                <a:lnSpc>
                  <a:spcPct val="150000"/>
                </a:lnSpc>
              </a:pPr>
              <a:r>
                <a:rPr lang="vi-VN" sz="4000" b="1" dirty="0">
                  <a:latin typeface="Arial" panose="020B0604020202020204" pitchFamily="34" charset="0"/>
                  <a:cs typeface="Arial" panose="020B0604020202020204" pitchFamily="34" charset="0"/>
                </a:rPr>
                <a:t>Quan sát hình ảnh (trang 73, 74, 75 SGK) và cho biết:</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Mỗi hình ảnh thuộc chủ đề, bài học nào?</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Em hãy giới thiệu điều em biết được ở mỗi chủ đề, bài học thông qua hình ảnh.</a:t>
              </a:r>
            </a:p>
          </p:txBody>
        </p:sp>
        <p:sp>
          <p:nvSpPr>
            <p:cNvPr id="6" name="TextBox 5">
              <a:extLst>
                <a:ext uri="{FF2B5EF4-FFF2-40B4-BE49-F238E27FC236}">
                  <a16:creationId xmlns:a16="http://schemas.microsoft.com/office/drawing/2014/main" id="{B5A7C3AE-40D8-19D9-D373-CE723B0F8006}"/>
                </a:ext>
              </a:extLst>
            </p:cNvPr>
            <p:cNvSpPr txBox="1"/>
            <p:nvPr/>
          </p:nvSpPr>
          <p:spPr>
            <a:xfrm>
              <a:off x="4696035" y="5878852"/>
              <a:ext cx="11658600" cy="248266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Hình ảnh phong cảnh nào có màu nóng, màu lạnh?</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Hình ảnh phong cách nào có độ đậm, nhạt của màu?</a:t>
              </a:r>
            </a:p>
            <a:p>
              <a:pPr marL="571500" indent="-571500" algn="just">
                <a:lnSpc>
                  <a:spcPct val="150000"/>
                </a:lnSpc>
                <a:buFont typeface="Arial" panose="020B0604020202020204" pitchFamily="34" charset="0"/>
                <a:buChar char="•"/>
              </a:pPr>
              <a:r>
                <a:rPr lang="vi-VN" sz="3600" dirty="0">
                  <a:latin typeface="Arial" panose="020B0604020202020204" pitchFamily="34" charset="0"/>
                  <a:cs typeface="Arial" panose="020B0604020202020204" pitchFamily="34" charset="0"/>
                </a:rPr>
                <a:t>Hình ảnh phong cảnh nào có hình ảnh ở xa, ở gần?</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5F192CB0-CD0A-160D-D276-3BFE27A7F5D2}"/>
              </a:ext>
            </a:extLst>
          </p:cNvPr>
          <p:cNvSpPr/>
          <p:nvPr/>
        </p:nvSpPr>
        <p:spPr>
          <a:xfrm>
            <a:off x="6342611" y="5401629"/>
            <a:ext cx="2515937" cy="2384925"/>
          </a:xfrm>
          <a:custGeom>
            <a:avLst/>
            <a:gdLst/>
            <a:ahLst/>
            <a:cxnLst/>
            <a:rect l="l" t="t" r="r" b="b"/>
            <a:pathLst>
              <a:path w="3894688" h="3569079">
                <a:moveTo>
                  <a:pt x="0" y="0"/>
                </a:moveTo>
                <a:lnTo>
                  <a:pt x="3894688" y="0"/>
                </a:lnTo>
                <a:lnTo>
                  <a:pt x="3894688" y="3569079"/>
                </a:lnTo>
                <a:lnTo>
                  <a:pt x="0" y="3569079"/>
                </a:lnTo>
                <a:lnTo>
                  <a:pt x="0" y="0"/>
                </a:lnTo>
                <a:close/>
              </a:path>
            </a:pathLst>
          </a:custGeom>
          <a:blipFill>
            <a:blip r:embed="rId2"/>
            <a:stretch>
              <a:fillRect l="-10726" t="-6926" r="-13884" b="-19480"/>
            </a:stretch>
          </a:blipFill>
        </p:spPr>
        <p:txBody>
          <a:bodyPr/>
          <a:lstStyle/>
          <a:p>
            <a:endParaRPr lang="vi-VN">
              <a:latin typeface="Arial" panose="020B0604020202020204" pitchFamily="34" charset="0"/>
              <a:cs typeface="Arial" panose="020B0604020202020204" pitchFamily="34" charset="0"/>
            </a:endParaRPr>
          </a:p>
        </p:txBody>
      </p:sp>
      <p:sp>
        <p:nvSpPr>
          <p:cNvPr id="2" name="Freeform 5">
            <a:extLst>
              <a:ext uri="{FF2B5EF4-FFF2-40B4-BE49-F238E27FC236}">
                <a16:creationId xmlns:a16="http://schemas.microsoft.com/office/drawing/2014/main" id="{FFD1652C-A715-6B49-26D6-6646182AE421}"/>
              </a:ext>
            </a:extLst>
          </p:cNvPr>
          <p:cNvSpPr/>
          <p:nvPr/>
        </p:nvSpPr>
        <p:spPr>
          <a:xfrm>
            <a:off x="533401" y="419100"/>
            <a:ext cx="1918476" cy="2050784"/>
          </a:xfrm>
          <a:custGeom>
            <a:avLst/>
            <a:gdLst/>
            <a:ahLst/>
            <a:cxnLst/>
            <a:rect l="l" t="t" r="r" b="b"/>
            <a:pathLst>
              <a:path w="4266814" h="6009640">
                <a:moveTo>
                  <a:pt x="0" y="0"/>
                </a:moveTo>
                <a:lnTo>
                  <a:pt x="4266814" y="0"/>
                </a:lnTo>
                <a:lnTo>
                  <a:pt x="4266814" y="6009640"/>
                </a:lnTo>
                <a:lnTo>
                  <a:pt x="0" y="6009640"/>
                </a:lnTo>
                <a:lnTo>
                  <a:pt x="0" y="0"/>
                </a:lnTo>
                <a:close/>
              </a:path>
            </a:pathLst>
          </a:custGeom>
          <a:blipFill>
            <a:blip r:embed="rId3"/>
            <a:stretch>
              <a:fillRect l="-86207" t="-30998" r="-77303" b="-169282"/>
            </a:stretch>
          </a:blipFill>
        </p:spPr>
        <p:txBody>
          <a:bodyPr/>
          <a:lstStyle/>
          <a:p>
            <a:endParaRPr lang="vi-VN" dirty="0">
              <a:latin typeface="Arial" panose="020B0604020202020204" pitchFamily="34" charset="0"/>
              <a:cs typeface="Arial" panose="020B0604020202020204" pitchFamily="34" charset="0"/>
            </a:endParaRPr>
          </a:p>
        </p:txBody>
      </p:sp>
      <p:sp>
        <p:nvSpPr>
          <p:cNvPr id="3" name="Freeform 2">
            <a:extLst>
              <a:ext uri="{FF2B5EF4-FFF2-40B4-BE49-F238E27FC236}">
                <a16:creationId xmlns:a16="http://schemas.microsoft.com/office/drawing/2014/main" id="{F0B74E65-006A-CC28-93FE-98388E593FCA}"/>
              </a:ext>
            </a:extLst>
          </p:cNvPr>
          <p:cNvSpPr/>
          <p:nvPr/>
        </p:nvSpPr>
        <p:spPr>
          <a:xfrm>
            <a:off x="2945098" y="457201"/>
            <a:ext cx="2323421" cy="2017708"/>
          </a:xfrm>
          <a:custGeom>
            <a:avLst/>
            <a:gdLst/>
            <a:ahLst/>
            <a:cxnLst/>
            <a:rect l="l" t="t" r="r" b="b"/>
            <a:pathLst>
              <a:path w="3596330" h="7410048">
                <a:moveTo>
                  <a:pt x="0" y="0"/>
                </a:moveTo>
                <a:lnTo>
                  <a:pt x="3596330" y="0"/>
                </a:lnTo>
                <a:lnTo>
                  <a:pt x="3596330" y="7410048"/>
                </a:lnTo>
                <a:lnTo>
                  <a:pt x="0" y="7410048"/>
                </a:lnTo>
                <a:lnTo>
                  <a:pt x="0" y="0"/>
                </a:lnTo>
                <a:close/>
              </a:path>
            </a:pathLst>
          </a:custGeom>
          <a:blipFill>
            <a:blip r:embed="rId4"/>
            <a:stretch>
              <a:fillRect l="-32917" t="-31045" r="-32357" b="-163635"/>
            </a:stretch>
          </a:blipFill>
        </p:spPr>
        <p:txBody>
          <a:bodyPr/>
          <a:lstStyle/>
          <a:p>
            <a:endParaRPr lang="vi-VN" dirty="0">
              <a:latin typeface="Arial" panose="020B0604020202020204" pitchFamily="34" charset="0"/>
              <a:cs typeface="Arial" panose="020B0604020202020204" pitchFamily="34" charset="0"/>
            </a:endParaRPr>
          </a:p>
        </p:txBody>
      </p:sp>
      <p:sp>
        <p:nvSpPr>
          <p:cNvPr id="6" name="Freeform 8">
            <a:extLst>
              <a:ext uri="{FF2B5EF4-FFF2-40B4-BE49-F238E27FC236}">
                <a16:creationId xmlns:a16="http://schemas.microsoft.com/office/drawing/2014/main" id="{30328CEF-F253-B78D-26D6-AF24C57B744F}"/>
              </a:ext>
            </a:extLst>
          </p:cNvPr>
          <p:cNvSpPr/>
          <p:nvPr/>
        </p:nvSpPr>
        <p:spPr>
          <a:xfrm>
            <a:off x="9242963" y="419100"/>
            <a:ext cx="1388748" cy="2057400"/>
          </a:xfrm>
          <a:custGeom>
            <a:avLst/>
            <a:gdLst/>
            <a:ahLst/>
            <a:cxnLst/>
            <a:rect l="l" t="t" r="r" b="b"/>
            <a:pathLst>
              <a:path w="2212103" h="3277182">
                <a:moveTo>
                  <a:pt x="0" y="0"/>
                </a:moveTo>
                <a:lnTo>
                  <a:pt x="2212103" y="0"/>
                </a:lnTo>
                <a:lnTo>
                  <a:pt x="2212103" y="3277182"/>
                </a:lnTo>
                <a:lnTo>
                  <a:pt x="0" y="3277182"/>
                </a:lnTo>
                <a:lnTo>
                  <a:pt x="0" y="0"/>
                </a:lnTo>
                <a:close/>
              </a:path>
            </a:pathLst>
          </a:custGeom>
          <a:blipFill>
            <a:blip r:embed="rId5"/>
            <a:stretch>
              <a:fillRect l="-49596" t="-9373" r="-54887" b="-21872"/>
            </a:stretch>
          </a:blipFill>
        </p:spPr>
        <p:txBody>
          <a:bodyPr/>
          <a:lstStyle/>
          <a:p>
            <a:endParaRPr lang="vi-VN" dirty="0">
              <a:latin typeface="Arial" panose="020B0604020202020204" pitchFamily="34" charset="0"/>
              <a:cs typeface="Arial" panose="020B0604020202020204" pitchFamily="34" charset="0"/>
            </a:endParaRPr>
          </a:p>
        </p:txBody>
      </p:sp>
      <p:sp>
        <p:nvSpPr>
          <p:cNvPr id="17" name="Freeform 6">
            <a:extLst>
              <a:ext uri="{FF2B5EF4-FFF2-40B4-BE49-F238E27FC236}">
                <a16:creationId xmlns:a16="http://schemas.microsoft.com/office/drawing/2014/main" id="{2BB39104-8B76-FF48-7F01-038821036812}"/>
              </a:ext>
            </a:extLst>
          </p:cNvPr>
          <p:cNvSpPr/>
          <p:nvPr/>
        </p:nvSpPr>
        <p:spPr>
          <a:xfrm>
            <a:off x="387004" y="2798349"/>
            <a:ext cx="2009984" cy="2068625"/>
          </a:xfrm>
          <a:prstGeom prst="flowChartConnector">
            <a:avLst/>
          </a:prstGeom>
          <a:blipFill>
            <a:blip r:embed="rId6"/>
            <a:stretch>
              <a:fillRect l="-72636" t="-28838" r="-60566" b="-154645"/>
            </a:stretch>
          </a:blipFill>
        </p:spPr>
        <p:txBody>
          <a:bodyPr/>
          <a:lstStyle/>
          <a:p>
            <a:endParaRPr lang="vi-VN" dirty="0">
              <a:latin typeface="Arial" panose="020B0604020202020204" pitchFamily="34" charset="0"/>
              <a:cs typeface="Arial" panose="020B0604020202020204" pitchFamily="34" charset="0"/>
            </a:endParaRPr>
          </a:p>
        </p:txBody>
      </p:sp>
      <p:sp>
        <p:nvSpPr>
          <p:cNvPr id="19" name="Freeform 5">
            <a:extLst>
              <a:ext uri="{FF2B5EF4-FFF2-40B4-BE49-F238E27FC236}">
                <a16:creationId xmlns:a16="http://schemas.microsoft.com/office/drawing/2014/main" id="{3F1C2C9A-5A53-945E-3D43-39686E248EA4}"/>
              </a:ext>
            </a:extLst>
          </p:cNvPr>
          <p:cNvSpPr/>
          <p:nvPr/>
        </p:nvSpPr>
        <p:spPr>
          <a:xfrm>
            <a:off x="5790656" y="480519"/>
            <a:ext cx="2876311" cy="2017708"/>
          </a:xfrm>
          <a:custGeom>
            <a:avLst/>
            <a:gdLst/>
            <a:ahLst/>
            <a:cxnLst/>
            <a:rect l="l" t="t" r="r" b="b"/>
            <a:pathLst>
              <a:path w="8109415" h="6034574">
                <a:moveTo>
                  <a:pt x="0" y="0"/>
                </a:moveTo>
                <a:lnTo>
                  <a:pt x="8109414" y="0"/>
                </a:lnTo>
                <a:lnTo>
                  <a:pt x="8109414" y="6034574"/>
                </a:lnTo>
                <a:lnTo>
                  <a:pt x="0" y="6034574"/>
                </a:lnTo>
                <a:lnTo>
                  <a:pt x="0" y="0"/>
                </a:lnTo>
                <a:close/>
              </a:path>
            </a:pathLst>
          </a:custGeom>
          <a:blipFill>
            <a:blip r:embed="rId7"/>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20" name="Freeform 4">
            <a:extLst>
              <a:ext uri="{FF2B5EF4-FFF2-40B4-BE49-F238E27FC236}">
                <a16:creationId xmlns:a16="http://schemas.microsoft.com/office/drawing/2014/main" id="{E51EBDE5-20EA-4832-5F94-C48E2AEE3237}"/>
              </a:ext>
            </a:extLst>
          </p:cNvPr>
          <p:cNvSpPr/>
          <p:nvPr/>
        </p:nvSpPr>
        <p:spPr>
          <a:xfrm>
            <a:off x="3296458" y="2964700"/>
            <a:ext cx="1935165" cy="1991624"/>
          </a:xfrm>
          <a:prstGeom prst="flowChartConnector">
            <a:avLst/>
          </a:prstGeom>
          <a:blipFill>
            <a:blip r:embed="rId8"/>
            <a:stretch>
              <a:fillRect l="-55172" t="-33272" r="-61070" b="-192550"/>
            </a:stretch>
          </a:blipFill>
        </p:spPr>
        <p:txBody>
          <a:bodyPr/>
          <a:lstStyle/>
          <a:p>
            <a:endParaRPr lang="vi-VN" dirty="0">
              <a:latin typeface="Arial" panose="020B0604020202020204" pitchFamily="34" charset="0"/>
              <a:cs typeface="Arial" panose="020B0604020202020204" pitchFamily="34" charset="0"/>
            </a:endParaRPr>
          </a:p>
        </p:txBody>
      </p:sp>
      <p:sp>
        <p:nvSpPr>
          <p:cNvPr id="23" name="Freeform 6">
            <a:extLst>
              <a:ext uri="{FF2B5EF4-FFF2-40B4-BE49-F238E27FC236}">
                <a16:creationId xmlns:a16="http://schemas.microsoft.com/office/drawing/2014/main" id="{59FD2D1C-4A62-C8B9-2DAC-D427CAC3DE8A}"/>
              </a:ext>
            </a:extLst>
          </p:cNvPr>
          <p:cNvSpPr/>
          <p:nvPr/>
        </p:nvSpPr>
        <p:spPr>
          <a:xfrm>
            <a:off x="6120476" y="2798349"/>
            <a:ext cx="2127266" cy="2157975"/>
          </a:xfrm>
          <a:prstGeom prst="flowChartConnector">
            <a:avLst/>
          </a:prstGeom>
          <a:blipFill>
            <a:blip r:embed="rId9"/>
            <a:stretch>
              <a:fillRect t="-6287" b="-12916"/>
            </a:stretch>
          </a:blipFill>
        </p:spPr>
        <p:txBody>
          <a:bodyPr/>
          <a:lstStyle/>
          <a:p>
            <a:pPr>
              <a:lnSpc>
                <a:spcPct val="150000"/>
              </a:lnSpc>
            </a:pPr>
            <a:endParaRPr lang="vi-VN" sz="3400" dirty="0">
              <a:latin typeface="Arial" panose="020B0604020202020204" pitchFamily="34" charset="0"/>
              <a:cs typeface="Arial" panose="020B0604020202020204" pitchFamily="34" charset="0"/>
            </a:endParaRPr>
          </a:p>
        </p:txBody>
      </p:sp>
      <p:sp>
        <p:nvSpPr>
          <p:cNvPr id="24" name="Freeform 6">
            <a:extLst>
              <a:ext uri="{FF2B5EF4-FFF2-40B4-BE49-F238E27FC236}">
                <a16:creationId xmlns:a16="http://schemas.microsoft.com/office/drawing/2014/main" id="{D74EB8E7-E7E5-DDD1-C2D4-8E6D3A8FF33F}"/>
              </a:ext>
            </a:extLst>
          </p:cNvPr>
          <p:cNvSpPr/>
          <p:nvPr/>
        </p:nvSpPr>
        <p:spPr>
          <a:xfrm>
            <a:off x="9081758" y="2911334"/>
            <a:ext cx="2213535" cy="2057400"/>
          </a:xfrm>
          <a:custGeom>
            <a:avLst/>
            <a:gdLst/>
            <a:ahLst/>
            <a:cxnLst/>
            <a:rect l="l" t="t" r="r" b="b"/>
            <a:pathLst>
              <a:path w="3525887" h="3277182">
                <a:moveTo>
                  <a:pt x="0" y="0"/>
                </a:moveTo>
                <a:lnTo>
                  <a:pt x="3525888" y="0"/>
                </a:lnTo>
                <a:lnTo>
                  <a:pt x="3525888" y="3277182"/>
                </a:lnTo>
                <a:lnTo>
                  <a:pt x="0" y="3277182"/>
                </a:lnTo>
                <a:lnTo>
                  <a:pt x="0" y="0"/>
                </a:lnTo>
                <a:close/>
              </a:path>
            </a:pathLst>
          </a:custGeom>
          <a:blipFill>
            <a:blip r:embed="rId10"/>
            <a:stretch>
              <a:fillRect l="-60456" t="-53082" r="-64277" b="-67287"/>
            </a:stretch>
          </a:blipFill>
        </p:spPr>
        <p:txBody>
          <a:bodyPr/>
          <a:lstStyle/>
          <a:p>
            <a:endParaRPr lang="vi-VN">
              <a:latin typeface="Arial" panose="020B0604020202020204" pitchFamily="34" charset="0"/>
              <a:cs typeface="Arial" panose="020B0604020202020204" pitchFamily="34" charset="0"/>
            </a:endParaRPr>
          </a:p>
        </p:txBody>
      </p:sp>
      <p:sp>
        <p:nvSpPr>
          <p:cNvPr id="28" name="Freeform 3">
            <a:extLst>
              <a:ext uri="{FF2B5EF4-FFF2-40B4-BE49-F238E27FC236}">
                <a16:creationId xmlns:a16="http://schemas.microsoft.com/office/drawing/2014/main" id="{F250DB56-1164-DC8A-3F84-9749439EF48C}"/>
              </a:ext>
            </a:extLst>
          </p:cNvPr>
          <p:cNvSpPr/>
          <p:nvPr/>
        </p:nvSpPr>
        <p:spPr>
          <a:xfrm>
            <a:off x="11921125" y="419100"/>
            <a:ext cx="2259301" cy="4549634"/>
          </a:xfrm>
          <a:custGeom>
            <a:avLst/>
            <a:gdLst/>
            <a:ahLst/>
            <a:cxnLst/>
            <a:rect l="l" t="t" r="r" b="b"/>
            <a:pathLst>
              <a:path w="3310181" h="6574221">
                <a:moveTo>
                  <a:pt x="0" y="0"/>
                </a:moveTo>
                <a:lnTo>
                  <a:pt x="3310181" y="0"/>
                </a:lnTo>
                <a:lnTo>
                  <a:pt x="3310181" y="6574221"/>
                </a:lnTo>
                <a:lnTo>
                  <a:pt x="0" y="6574221"/>
                </a:lnTo>
                <a:lnTo>
                  <a:pt x="0" y="0"/>
                </a:lnTo>
                <a:close/>
              </a:path>
            </a:pathLst>
          </a:custGeom>
          <a:blipFill>
            <a:blip r:embed="rId11"/>
            <a:stretch>
              <a:fillRect l="-57362" r="-44142" b="-10897"/>
            </a:stretch>
          </a:blipFill>
        </p:spPr>
        <p:txBody>
          <a:bodyPr/>
          <a:lstStyle/>
          <a:p>
            <a:pPr>
              <a:lnSpc>
                <a:spcPct val="150000"/>
              </a:lnSpc>
            </a:pPr>
            <a:endParaRPr lang="vi-VN" sz="3400" dirty="0">
              <a:latin typeface="Arial" panose="020B0604020202020204" pitchFamily="34" charset="0"/>
              <a:cs typeface="Arial" panose="020B0604020202020204" pitchFamily="34" charset="0"/>
            </a:endParaRPr>
          </a:p>
        </p:txBody>
      </p:sp>
      <p:sp>
        <p:nvSpPr>
          <p:cNvPr id="29" name="Freeform 3">
            <a:extLst>
              <a:ext uri="{FF2B5EF4-FFF2-40B4-BE49-F238E27FC236}">
                <a16:creationId xmlns:a16="http://schemas.microsoft.com/office/drawing/2014/main" id="{29DBEF75-BCE5-468A-0E0E-23FEE7D65BD0}"/>
              </a:ext>
            </a:extLst>
          </p:cNvPr>
          <p:cNvSpPr/>
          <p:nvPr/>
        </p:nvSpPr>
        <p:spPr>
          <a:xfrm>
            <a:off x="9372336" y="5508639"/>
            <a:ext cx="1462240" cy="2057400"/>
          </a:xfrm>
          <a:custGeom>
            <a:avLst/>
            <a:gdLst/>
            <a:ahLst/>
            <a:cxnLst/>
            <a:rect l="l" t="t" r="r" b="b"/>
            <a:pathLst>
              <a:path w="3690398" h="7410048">
                <a:moveTo>
                  <a:pt x="0" y="0"/>
                </a:moveTo>
                <a:lnTo>
                  <a:pt x="3690398" y="0"/>
                </a:lnTo>
                <a:lnTo>
                  <a:pt x="3690398" y="7410048"/>
                </a:lnTo>
                <a:lnTo>
                  <a:pt x="0" y="7410048"/>
                </a:lnTo>
                <a:lnTo>
                  <a:pt x="0" y="0"/>
                </a:lnTo>
                <a:close/>
              </a:path>
            </a:pathLst>
          </a:custGeom>
          <a:blipFill>
            <a:blip r:embed="rId12"/>
            <a:stretch>
              <a:fillRect l="-119300" t="-47097" r="-120058" b="-226922"/>
            </a:stretch>
          </a:blipFill>
        </p:spPr>
        <p:txBody>
          <a:bodyPr/>
          <a:lstStyle/>
          <a:p>
            <a:endParaRPr lang="vi-VN" dirty="0">
              <a:latin typeface="Arial" panose="020B0604020202020204" pitchFamily="34" charset="0"/>
              <a:cs typeface="Arial" panose="020B0604020202020204" pitchFamily="34" charset="0"/>
            </a:endParaRPr>
          </a:p>
        </p:txBody>
      </p:sp>
      <p:sp>
        <p:nvSpPr>
          <p:cNvPr id="30" name="Freeform 3">
            <a:extLst>
              <a:ext uri="{FF2B5EF4-FFF2-40B4-BE49-F238E27FC236}">
                <a16:creationId xmlns:a16="http://schemas.microsoft.com/office/drawing/2014/main" id="{1E148FD5-5437-C732-1802-541A7C9162C2}"/>
              </a:ext>
            </a:extLst>
          </p:cNvPr>
          <p:cNvSpPr/>
          <p:nvPr/>
        </p:nvSpPr>
        <p:spPr>
          <a:xfrm>
            <a:off x="15756722" y="7952819"/>
            <a:ext cx="1425623" cy="1960658"/>
          </a:xfrm>
          <a:custGeom>
            <a:avLst/>
            <a:gdLst/>
            <a:ahLst/>
            <a:cxnLst/>
            <a:rect l="l" t="t" r="r" b="b"/>
            <a:pathLst>
              <a:path w="3690398" h="7410048">
                <a:moveTo>
                  <a:pt x="0" y="0"/>
                </a:moveTo>
                <a:lnTo>
                  <a:pt x="3690398" y="0"/>
                </a:lnTo>
                <a:lnTo>
                  <a:pt x="3690398" y="7410048"/>
                </a:lnTo>
                <a:lnTo>
                  <a:pt x="0" y="7410048"/>
                </a:lnTo>
                <a:lnTo>
                  <a:pt x="0" y="0"/>
                </a:lnTo>
                <a:close/>
              </a:path>
            </a:pathLst>
          </a:custGeom>
          <a:blipFill>
            <a:blip r:embed="rId12"/>
            <a:stretch>
              <a:fillRect l="-95625" t="-179728" r="-91415" b="-43927"/>
            </a:stretch>
          </a:blipFill>
        </p:spPr>
        <p:txBody>
          <a:bodyPr/>
          <a:lstStyle/>
          <a:p>
            <a:endParaRPr lang="vi-VN" dirty="0">
              <a:latin typeface="Arial" panose="020B0604020202020204" pitchFamily="34" charset="0"/>
              <a:cs typeface="Arial" panose="020B0604020202020204" pitchFamily="34" charset="0"/>
            </a:endParaRPr>
          </a:p>
        </p:txBody>
      </p:sp>
      <p:sp>
        <p:nvSpPr>
          <p:cNvPr id="31" name="Freeform 5">
            <a:extLst>
              <a:ext uri="{FF2B5EF4-FFF2-40B4-BE49-F238E27FC236}">
                <a16:creationId xmlns:a16="http://schemas.microsoft.com/office/drawing/2014/main" id="{4E6C09DE-65A0-ECFF-6607-43DF866734D4}"/>
              </a:ext>
            </a:extLst>
          </p:cNvPr>
          <p:cNvSpPr/>
          <p:nvPr/>
        </p:nvSpPr>
        <p:spPr>
          <a:xfrm>
            <a:off x="2253155" y="8382000"/>
            <a:ext cx="2914847" cy="1530759"/>
          </a:xfrm>
          <a:custGeom>
            <a:avLst/>
            <a:gdLst/>
            <a:ahLst/>
            <a:cxnLst/>
            <a:rect l="l" t="t" r="r" b="b"/>
            <a:pathLst>
              <a:path w="4035935" h="2611904">
                <a:moveTo>
                  <a:pt x="0" y="0"/>
                </a:moveTo>
                <a:lnTo>
                  <a:pt x="4035936" y="0"/>
                </a:lnTo>
                <a:lnTo>
                  <a:pt x="4035936" y="2611904"/>
                </a:lnTo>
                <a:lnTo>
                  <a:pt x="0" y="2611904"/>
                </a:lnTo>
                <a:lnTo>
                  <a:pt x="0" y="0"/>
                </a:lnTo>
                <a:close/>
              </a:path>
            </a:pathLst>
          </a:custGeom>
          <a:blipFill>
            <a:blip r:embed="rId13"/>
            <a:stretch>
              <a:fillRect l="-4327" t="380" r="-9782" b="-28946"/>
            </a:stretch>
          </a:blipFill>
        </p:spPr>
        <p:txBody>
          <a:bodyPr/>
          <a:lstStyle/>
          <a:p>
            <a:pPr>
              <a:lnSpc>
                <a:spcPct val="150000"/>
              </a:lnSpc>
            </a:pPr>
            <a:endParaRPr lang="vi-VN" sz="3400" dirty="0">
              <a:latin typeface="Arial" panose="020B0604020202020204" pitchFamily="34" charset="0"/>
              <a:cs typeface="Arial" panose="020B0604020202020204" pitchFamily="34" charset="0"/>
            </a:endParaRPr>
          </a:p>
        </p:txBody>
      </p:sp>
      <p:sp>
        <p:nvSpPr>
          <p:cNvPr id="1024" name="Freeform 7">
            <a:extLst>
              <a:ext uri="{FF2B5EF4-FFF2-40B4-BE49-F238E27FC236}">
                <a16:creationId xmlns:a16="http://schemas.microsoft.com/office/drawing/2014/main" id="{96703F40-287A-6304-A333-66B22A89B2A3}"/>
              </a:ext>
            </a:extLst>
          </p:cNvPr>
          <p:cNvSpPr/>
          <p:nvPr/>
        </p:nvSpPr>
        <p:spPr>
          <a:xfrm>
            <a:off x="6243072" y="7955605"/>
            <a:ext cx="2715013" cy="2172103"/>
          </a:xfrm>
          <a:custGeom>
            <a:avLst/>
            <a:gdLst/>
            <a:ahLst/>
            <a:cxnLst/>
            <a:rect l="l" t="t" r="r" b="b"/>
            <a:pathLst>
              <a:path w="4096304" h="3277182">
                <a:moveTo>
                  <a:pt x="0" y="0"/>
                </a:moveTo>
                <a:lnTo>
                  <a:pt x="4096304" y="0"/>
                </a:lnTo>
                <a:lnTo>
                  <a:pt x="4096304" y="3277182"/>
                </a:lnTo>
                <a:lnTo>
                  <a:pt x="0" y="3277182"/>
                </a:lnTo>
                <a:lnTo>
                  <a:pt x="0" y="0"/>
                </a:lnTo>
                <a:close/>
              </a:path>
            </a:pathLst>
          </a:custGeom>
          <a:blipFill>
            <a:blip r:embed="rId14"/>
            <a:stretch>
              <a:fillRect l="-13501" t="-21989" r="-17960" b="-28637"/>
            </a:stretch>
          </a:blipFill>
        </p:spPr>
        <p:txBody>
          <a:bodyPr/>
          <a:lstStyle/>
          <a:p>
            <a:endParaRPr lang="vi-VN">
              <a:latin typeface="Arial" panose="020B0604020202020204" pitchFamily="34" charset="0"/>
              <a:cs typeface="Arial" panose="020B0604020202020204" pitchFamily="34" charset="0"/>
            </a:endParaRPr>
          </a:p>
        </p:txBody>
      </p:sp>
      <p:pic>
        <p:nvPicPr>
          <p:cNvPr id="1025" name="Picture 1024">
            <a:extLst>
              <a:ext uri="{FF2B5EF4-FFF2-40B4-BE49-F238E27FC236}">
                <a16:creationId xmlns:a16="http://schemas.microsoft.com/office/drawing/2014/main" id="{72BA9BB3-5B35-2B84-C85A-5B2EFD7F250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97" t="3044" r="2488" b="13250"/>
          <a:stretch/>
        </p:blipFill>
        <p:spPr>
          <a:xfrm>
            <a:off x="11510088" y="5411228"/>
            <a:ext cx="3219676" cy="2062772"/>
          </a:xfrm>
          <a:prstGeom prst="roundRect">
            <a:avLst>
              <a:gd name="adj" fmla="val 4200"/>
            </a:avLst>
          </a:prstGeom>
        </p:spPr>
      </p:pic>
      <p:pic>
        <p:nvPicPr>
          <p:cNvPr id="1027" name="Picture 1026">
            <a:extLst>
              <a:ext uri="{FF2B5EF4-FFF2-40B4-BE49-F238E27FC236}">
                <a16:creationId xmlns:a16="http://schemas.microsoft.com/office/drawing/2014/main" id="{236BCB87-82A2-3458-99D4-D85A1D042F91}"/>
              </a:ext>
            </a:extLst>
          </p:cNvPr>
          <p:cNvPicPr>
            <a:picLocks noChangeAspect="1"/>
          </p:cNvPicPr>
          <p:nvPr/>
        </p:nvPicPr>
        <p:blipFill rotWithShape="1">
          <a:blip r:embed="rId16">
            <a:extLst>
              <a:ext uri="{28A0092B-C50C-407E-A947-70E740481C1C}">
                <a14:useLocalDpi xmlns:a14="http://schemas.microsoft.com/office/drawing/2010/main" val="0"/>
              </a:ext>
            </a:extLst>
          </a:blip>
          <a:srcRect l="49397" t="57404" r="9777" b="11780"/>
          <a:stretch/>
        </p:blipFill>
        <p:spPr>
          <a:xfrm>
            <a:off x="11666912" y="7877388"/>
            <a:ext cx="2906027" cy="2111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1028">
            <a:extLst>
              <a:ext uri="{FF2B5EF4-FFF2-40B4-BE49-F238E27FC236}">
                <a16:creationId xmlns:a16="http://schemas.microsoft.com/office/drawing/2014/main" id="{3F4E6D57-D9BD-2B11-9720-2170D173620E}"/>
              </a:ext>
            </a:extLst>
          </p:cNvPr>
          <p:cNvPicPr>
            <a:picLocks noChangeAspect="1"/>
          </p:cNvPicPr>
          <p:nvPr/>
        </p:nvPicPr>
        <p:blipFill rotWithShape="1">
          <a:blip r:embed="rId17"/>
          <a:srcRect l="17195" t="2460" r="14328" b="10742"/>
          <a:stretch/>
        </p:blipFill>
        <p:spPr>
          <a:xfrm>
            <a:off x="15217492" y="5244104"/>
            <a:ext cx="2598954" cy="2214249"/>
          </a:xfrm>
          <a:prstGeom prst="roundRect">
            <a:avLst>
              <a:gd name="adj" fmla="val 18955"/>
            </a:avLst>
          </a:prstGeom>
        </p:spPr>
      </p:pic>
      <p:pic>
        <p:nvPicPr>
          <p:cNvPr id="1030" name="Picture 1029">
            <a:extLst>
              <a:ext uri="{FF2B5EF4-FFF2-40B4-BE49-F238E27FC236}">
                <a16:creationId xmlns:a16="http://schemas.microsoft.com/office/drawing/2014/main" id="{41410B3A-EDEB-8F52-6562-F30C9D816161}"/>
              </a:ext>
            </a:extLst>
          </p:cNvPr>
          <p:cNvPicPr>
            <a:picLocks noChangeAspect="1"/>
          </p:cNvPicPr>
          <p:nvPr/>
        </p:nvPicPr>
        <p:blipFill rotWithShape="1">
          <a:blip r:embed="rId18"/>
          <a:srcRect l="17111" t="3988" r="14282" b="10005"/>
          <a:stretch/>
        </p:blipFill>
        <p:spPr>
          <a:xfrm>
            <a:off x="15187012" y="2808063"/>
            <a:ext cx="2629434" cy="2304898"/>
          </a:xfrm>
          <a:prstGeom prst="roundRect">
            <a:avLst/>
          </a:prstGeom>
        </p:spPr>
      </p:pic>
      <p:sp>
        <p:nvSpPr>
          <p:cNvPr id="1032" name="Freeform 2">
            <a:extLst>
              <a:ext uri="{FF2B5EF4-FFF2-40B4-BE49-F238E27FC236}">
                <a16:creationId xmlns:a16="http://schemas.microsoft.com/office/drawing/2014/main" id="{F30D75E1-B029-93B5-A77E-505FA4C8157C}"/>
              </a:ext>
            </a:extLst>
          </p:cNvPr>
          <p:cNvSpPr/>
          <p:nvPr/>
        </p:nvSpPr>
        <p:spPr>
          <a:xfrm>
            <a:off x="505561" y="5569415"/>
            <a:ext cx="2500342" cy="2171350"/>
          </a:xfrm>
          <a:custGeom>
            <a:avLst/>
            <a:gdLst/>
            <a:ahLst/>
            <a:cxnLst/>
            <a:rect l="l" t="t" r="r" b="b"/>
            <a:pathLst>
              <a:path w="3596330" h="7410048">
                <a:moveTo>
                  <a:pt x="0" y="0"/>
                </a:moveTo>
                <a:lnTo>
                  <a:pt x="3596330" y="0"/>
                </a:lnTo>
                <a:lnTo>
                  <a:pt x="3596330" y="7410048"/>
                </a:lnTo>
                <a:lnTo>
                  <a:pt x="0" y="7410048"/>
                </a:lnTo>
                <a:lnTo>
                  <a:pt x="0" y="0"/>
                </a:lnTo>
                <a:close/>
              </a:path>
            </a:pathLst>
          </a:custGeom>
          <a:blipFill>
            <a:blip r:embed="rId4"/>
            <a:stretch>
              <a:fillRect l="-32917" t="-31045" r="-32357" b="-163635"/>
            </a:stretch>
          </a:blipFill>
        </p:spPr>
        <p:txBody>
          <a:bodyPr/>
          <a:lstStyle/>
          <a:p>
            <a:endParaRPr lang="vi-VN" dirty="0">
              <a:latin typeface="Arial" panose="020B0604020202020204" pitchFamily="34" charset="0"/>
              <a:cs typeface="Arial" panose="020B0604020202020204" pitchFamily="34" charset="0"/>
            </a:endParaRPr>
          </a:p>
        </p:txBody>
      </p:sp>
      <p:sp>
        <p:nvSpPr>
          <p:cNvPr id="1033" name="Freeform 2">
            <a:extLst>
              <a:ext uri="{FF2B5EF4-FFF2-40B4-BE49-F238E27FC236}">
                <a16:creationId xmlns:a16="http://schemas.microsoft.com/office/drawing/2014/main" id="{01E3D321-4005-E012-8469-EB46F3601A17}"/>
              </a:ext>
            </a:extLst>
          </p:cNvPr>
          <p:cNvSpPr/>
          <p:nvPr/>
        </p:nvSpPr>
        <p:spPr>
          <a:xfrm>
            <a:off x="3710579" y="5563504"/>
            <a:ext cx="2144384" cy="2176873"/>
          </a:xfrm>
          <a:custGeom>
            <a:avLst/>
            <a:gdLst/>
            <a:ahLst/>
            <a:cxnLst/>
            <a:rect l="l" t="t" r="r" b="b"/>
            <a:pathLst>
              <a:path w="2475405" h="5100442">
                <a:moveTo>
                  <a:pt x="0" y="0"/>
                </a:moveTo>
                <a:lnTo>
                  <a:pt x="2475405" y="0"/>
                </a:lnTo>
                <a:lnTo>
                  <a:pt x="2475405" y="5100442"/>
                </a:lnTo>
                <a:lnTo>
                  <a:pt x="0" y="5100442"/>
                </a:lnTo>
                <a:lnTo>
                  <a:pt x="0" y="0"/>
                </a:lnTo>
                <a:close/>
              </a:path>
            </a:pathLst>
          </a:custGeom>
          <a:blipFill>
            <a:blip r:embed="rId4"/>
            <a:stretch>
              <a:fillRect l="-36376" t="-153878" r="-43802" b="-29076"/>
            </a:stretch>
          </a:blipFill>
        </p:spPr>
        <p:txBody>
          <a:bodyPr/>
          <a:lstStyle/>
          <a:p>
            <a:endParaRPr lang="vi-VN" dirty="0">
              <a:latin typeface="Arial" panose="020B0604020202020204" pitchFamily="34" charset="0"/>
              <a:cs typeface="Arial" panose="020B0604020202020204" pitchFamily="34" charset="0"/>
            </a:endParaRPr>
          </a:p>
        </p:txBody>
      </p:sp>
      <p:pic>
        <p:nvPicPr>
          <p:cNvPr id="1036" name="Picture 1035">
            <a:extLst>
              <a:ext uri="{FF2B5EF4-FFF2-40B4-BE49-F238E27FC236}">
                <a16:creationId xmlns:a16="http://schemas.microsoft.com/office/drawing/2014/main" id="{A65EE298-6EAC-BB57-46B2-5A74E0815792}"/>
              </a:ext>
            </a:extLst>
          </p:cNvPr>
          <p:cNvPicPr>
            <a:picLocks noChangeAspect="1"/>
          </p:cNvPicPr>
          <p:nvPr/>
        </p:nvPicPr>
        <p:blipFill rotWithShape="1">
          <a:blip r:embed="rId19"/>
          <a:srcRect l="17164" t="3256" r="13509" b="10376"/>
          <a:stretch/>
        </p:blipFill>
        <p:spPr>
          <a:xfrm>
            <a:off x="15187012" y="428464"/>
            <a:ext cx="2565045" cy="2248456"/>
          </a:xfrm>
          <a:prstGeom prst="roundRect">
            <a:avLst>
              <a:gd name="adj" fmla="val 19351"/>
            </a:avLst>
          </a:prstGeom>
        </p:spPr>
      </p:pic>
    </p:spTree>
    <p:extLst>
      <p:ext uri="{BB962C8B-B14F-4D97-AF65-F5344CB8AC3E}">
        <p14:creationId xmlns:p14="http://schemas.microsoft.com/office/powerpoint/2010/main" val="7321344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500"/>
                                        <p:tgtEl>
                                          <p:spTgt spid="27"/>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024"/>
                                        </p:tgtEl>
                                        <p:attrNameLst>
                                          <p:attrName>style.visibility</p:attrName>
                                        </p:attrNameLst>
                                      </p:cBhvr>
                                      <p:to>
                                        <p:strVal val="visible"/>
                                      </p:to>
                                    </p:set>
                                    <p:animEffect transition="in" filter="wipe(up)">
                                      <p:cBhvr>
                                        <p:cTn id="37" dur="500"/>
                                        <p:tgtEl>
                                          <p:spTgt spid="1024"/>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wipe(up)">
                                      <p:cBhvr>
                                        <p:cTn id="40" dur="500"/>
                                        <p:tgtEl>
                                          <p:spTgt spid="103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up)">
                                      <p:cBhvr>
                                        <p:cTn id="49" dur="500"/>
                                        <p:tgtEl>
                                          <p:spTgt spid="31"/>
                                        </p:tgtEl>
                                      </p:cBhvr>
                                    </p:animEffect>
                                  </p:childTnLst>
                                </p:cTn>
                              </p:par>
                              <p:par>
                                <p:cTn id="50" presetID="22" presetClass="entr" presetSubtype="1" fill="hold" nodeType="withEffect">
                                  <p:stCondLst>
                                    <p:cond delay="0"/>
                                  </p:stCondLst>
                                  <p:childTnLst>
                                    <p:set>
                                      <p:cBhvr>
                                        <p:cTn id="51" dur="1" fill="hold">
                                          <p:stCondLst>
                                            <p:cond delay="0"/>
                                          </p:stCondLst>
                                        </p:cTn>
                                        <p:tgtEl>
                                          <p:spTgt spid="1025"/>
                                        </p:tgtEl>
                                        <p:attrNameLst>
                                          <p:attrName>style.visibility</p:attrName>
                                        </p:attrNameLst>
                                      </p:cBhvr>
                                      <p:to>
                                        <p:strVal val="visible"/>
                                      </p:to>
                                    </p:set>
                                    <p:animEffect transition="in" filter="wipe(up)">
                                      <p:cBhvr>
                                        <p:cTn id="52" dur="500"/>
                                        <p:tgtEl>
                                          <p:spTgt spid="1025"/>
                                        </p:tgtEl>
                                      </p:cBhvr>
                                    </p:animEffect>
                                  </p:childTnLst>
                                </p:cTn>
                              </p:par>
                              <p:par>
                                <p:cTn id="53" presetID="22" presetClass="entr" presetSubtype="1" fill="hold" nodeType="withEffect">
                                  <p:stCondLst>
                                    <p:cond delay="0"/>
                                  </p:stCondLst>
                                  <p:childTnLst>
                                    <p:set>
                                      <p:cBhvr>
                                        <p:cTn id="54" dur="1" fill="hold">
                                          <p:stCondLst>
                                            <p:cond delay="0"/>
                                          </p:stCondLst>
                                        </p:cTn>
                                        <p:tgtEl>
                                          <p:spTgt spid="1027"/>
                                        </p:tgtEl>
                                        <p:attrNameLst>
                                          <p:attrName>style.visibility</p:attrName>
                                        </p:attrNameLst>
                                      </p:cBhvr>
                                      <p:to>
                                        <p:strVal val="visible"/>
                                      </p:to>
                                    </p:set>
                                    <p:animEffect transition="in" filter="wipe(up)">
                                      <p:cBhvr>
                                        <p:cTn id="55" dur="500"/>
                                        <p:tgtEl>
                                          <p:spTgt spid="1027"/>
                                        </p:tgtEl>
                                      </p:cBhvr>
                                    </p:animEffect>
                                  </p:childTnLst>
                                </p:cTn>
                              </p:par>
                              <p:par>
                                <p:cTn id="56" presetID="22" presetClass="entr" presetSubtype="1" fill="hold" nodeType="withEffect">
                                  <p:stCondLst>
                                    <p:cond delay="0"/>
                                  </p:stCondLst>
                                  <p:childTnLst>
                                    <p:set>
                                      <p:cBhvr>
                                        <p:cTn id="57" dur="1" fill="hold">
                                          <p:stCondLst>
                                            <p:cond delay="0"/>
                                          </p:stCondLst>
                                        </p:cTn>
                                        <p:tgtEl>
                                          <p:spTgt spid="1029"/>
                                        </p:tgtEl>
                                        <p:attrNameLst>
                                          <p:attrName>style.visibility</p:attrName>
                                        </p:attrNameLst>
                                      </p:cBhvr>
                                      <p:to>
                                        <p:strVal val="visible"/>
                                      </p:to>
                                    </p:set>
                                    <p:animEffect transition="in" filter="wipe(up)">
                                      <p:cBhvr>
                                        <p:cTn id="58" dur="500"/>
                                        <p:tgtEl>
                                          <p:spTgt spid="1029"/>
                                        </p:tgtEl>
                                      </p:cBhvr>
                                    </p:animEffect>
                                  </p:childTnLst>
                                </p:cTn>
                              </p:par>
                              <p:par>
                                <p:cTn id="59" presetID="22" presetClass="entr" presetSubtype="1" fill="hold" nodeType="withEffect">
                                  <p:stCondLst>
                                    <p:cond delay="0"/>
                                  </p:stCondLst>
                                  <p:childTnLst>
                                    <p:set>
                                      <p:cBhvr>
                                        <p:cTn id="60" dur="1" fill="hold">
                                          <p:stCondLst>
                                            <p:cond delay="0"/>
                                          </p:stCondLst>
                                        </p:cTn>
                                        <p:tgtEl>
                                          <p:spTgt spid="1030"/>
                                        </p:tgtEl>
                                        <p:attrNameLst>
                                          <p:attrName>style.visibility</p:attrName>
                                        </p:attrNameLst>
                                      </p:cBhvr>
                                      <p:to>
                                        <p:strVal val="visible"/>
                                      </p:to>
                                    </p:set>
                                    <p:animEffect transition="in" filter="wipe(up)">
                                      <p:cBhvr>
                                        <p:cTn id="61" dur="500"/>
                                        <p:tgtEl>
                                          <p:spTgt spid="1030"/>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1033"/>
                                        </p:tgtEl>
                                        <p:attrNameLst>
                                          <p:attrName>style.visibility</p:attrName>
                                        </p:attrNameLst>
                                      </p:cBhvr>
                                      <p:to>
                                        <p:strVal val="visible"/>
                                      </p:to>
                                    </p:set>
                                    <p:animEffect transition="in" filter="wipe(up)">
                                      <p:cBhvr>
                                        <p:cTn id="64" dur="500"/>
                                        <p:tgtEl>
                                          <p:spTgt spid="1033"/>
                                        </p:tgtEl>
                                      </p:cBhvr>
                                    </p:animEffect>
                                  </p:childTnLst>
                                </p:cTn>
                              </p:par>
                              <p:par>
                                <p:cTn id="65" presetID="22" presetClass="entr" presetSubtype="1" fill="hold" nodeType="withEffect">
                                  <p:stCondLst>
                                    <p:cond delay="0"/>
                                  </p:stCondLst>
                                  <p:childTnLst>
                                    <p:set>
                                      <p:cBhvr>
                                        <p:cTn id="66" dur="1" fill="hold">
                                          <p:stCondLst>
                                            <p:cond delay="0"/>
                                          </p:stCondLst>
                                        </p:cTn>
                                        <p:tgtEl>
                                          <p:spTgt spid="1036"/>
                                        </p:tgtEl>
                                        <p:attrNameLst>
                                          <p:attrName>style.visibility</p:attrName>
                                        </p:attrNameLst>
                                      </p:cBhvr>
                                      <p:to>
                                        <p:strVal val="visible"/>
                                      </p:to>
                                    </p:set>
                                    <p:animEffect transition="in" filter="wipe(up)">
                                      <p:cBhvr>
                                        <p:cTn id="67"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animBg="1"/>
      <p:bldP spid="3" grpId="0" animBg="1"/>
      <p:bldP spid="6" grpId="0" animBg="1"/>
      <p:bldP spid="17" grpId="0" animBg="1"/>
      <p:bldP spid="19" grpId="0" animBg="1"/>
      <p:bldP spid="20" grpId="0" animBg="1"/>
      <p:bldP spid="23" grpId="0" animBg="1"/>
      <p:bldP spid="24" grpId="0" animBg="1"/>
      <p:bldP spid="28" grpId="0" animBg="1"/>
      <p:bldP spid="29" grpId="0" animBg="1"/>
      <p:bldP spid="30" grpId="0" animBg="1"/>
      <p:bldP spid="31" grpId="0" animBg="1"/>
      <p:bldP spid="1024" grpId="0" animBg="1"/>
      <p:bldP spid="1032" grpId="0" animBg="1"/>
      <p:bldP spid="10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8ECDA3-9FF1-42A0-C94E-41DE079F1290}"/>
              </a:ext>
            </a:extLst>
          </p:cNvPr>
          <p:cNvPicPr>
            <a:picLocks noChangeAspect="1"/>
          </p:cNvPicPr>
          <p:nvPr/>
        </p:nvPicPr>
        <p:blipFill rotWithShape="1">
          <a:blip r:embed="rId2">
            <a:extLst>
              <a:ext uri="{28A0092B-C50C-407E-A947-70E740481C1C}">
                <a14:useLocalDpi xmlns:a14="http://schemas.microsoft.com/office/drawing/2010/main" val="0"/>
              </a:ext>
            </a:extLst>
          </a:blip>
          <a:srcRect l="3483" t="1541" r="1930" b="15316"/>
          <a:stretch/>
        </p:blipFill>
        <p:spPr>
          <a:xfrm>
            <a:off x="11022569" y="5372100"/>
            <a:ext cx="5688553" cy="44094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5E60E03F-CBED-87A4-6610-DC1C87969283}"/>
              </a:ext>
            </a:extLst>
          </p:cNvPr>
          <p:cNvPicPr>
            <a:picLocks noChangeAspect="1"/>
          </p:cNvPicPr>
          <p:nvPr/>
        </p:nvPicPr>
        <p:blipFill rotWithShape="1">
          <a:blip r:embed="rId3">
            <a:extLst>
              <a:ext uri="{28A0092B-C50C-407E-A947-70E740481C1C}">
                <a14:useLocalDpi xmlns:a14="http://schemas.microsoft.com/office/drawing/2010/main" val="0"/>
              </a:ext>
            </a:extLst>
          </a:blip>
          <a:srcRect l="2923" r="2055" b="15316"/>
          <a:stretch/>
        </p:blipFill>
        <p:spPr>
          <a:xfrm>
            <a:off x="9296400" y="608450"/>
            <a:ext cx="7462597" cy="4306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1C42255-DBB9-1F65-56E6-38C721D44724}"/>
              </a:ext>
            </a:extLst>
          </p:cNvPr>
          <p:cNvPicPr>
            <a:picLocks noChangeAspect="1"/>
          </p:cNvPicPr>
          <p:nvPr/>
        </p:nvPicPr>
        <p:blipFill rotWithShape="1">
          <a:blip r:embed="rId4">
            <a:extLst>
              <a:ext uri="{28A0092B-C50C-407E-A947-70E740481C1C}">
                <a14:useLocalDpi xmlns:a14="http://schemas.microsoft.com/office/drawing/2010/main" val="0"/>
              </a:ext>
            </a:extLst>
          </a:blip>
          <a:srcRect l="1338" r="2285" b="12944"/>
          <a:stretch/>
        </p:blipFill>
        <p:spPr>
          <a:xfrm>
            <a:off x="1576877" y="5372100"/>
            <a:ext cx="8665117" cy="4306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3EC210E-A745-F73E-9EC7-C9EB00C41C5A}"/>
              </a:ext>
            </a:extLst>
          </p:cNvPr>
          <p:cNvPicPr>
            <a:picLocks noChangeAspect="1"/>
          </p:cNvPicPr>
          <p:nvPr/>
        </p:nvPicPr>
        <p:blipFill rotWithShape="1">
          <a:blip r:embed="rId5">
            <a:extLst>
              <a:ext uri="{28A0092B-C50C-407E-A947-70E740481C1C}">
                <a14:useLocalDpi xmlns:a14="http://schemas.microsoft.com/office/drawing/2010/main" val="0"/>
              </a:ext>
            </a:extLst>
          </a:blip>
          <a:srcRect l="2853" r="2331" b="17742"/>
          <a:stretch/>
        </p:blipFill>
        <p:spPr>
          <a:xfrm>
            <a:off x="1576878" y="608450"/>
            <a:ext cx="6501896" cy="4306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22824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F1"/>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FD1652C-A715-6B49-26D6-6646182AE421}"/>
              </a:ext>
            </a:extLst>
          </p:cNvPr>
          <p:cNvSpPr/>
          <p:nvPr/>
        </p:nvSpPr>
        <p:spPr>
          <a:xfrm>
            <a:off x="2057400" y="3078481"/>
            <a:ext cx="2209800" cy="2362200"/>
          </a:xfrm>
          <a:custGeom>
            <a:avLst/>
            <a:gdLst/>
            <a:ahLst/>
            <a:cxnLst/>
            <a:rect l="l" t="t" r="r" b="b"/>
            <a:pathLst>
              <a:path w="4266814" h="6009640">
                <a:moveTo>
                  <a:pt x="0" y="0"/>
                </a:moveTo>
                <a:lnTo>
                  <a:pt x="4266814" y="0"/>
                </a:lnTo>
                <a:lnTo>
                  <a:pt x="4266814" y="6009640"/>
                </a:lnTo>
                <a:lnTo>
                  <a:pt x="0" y="6009640"/>
                </a:lnTo>
                <a:lnTo>
                  <a:pt x="0" y="0"/>
                </a:lnTo>
                <a:close/>
              </a:path>
            </a:pathLst>
          </a:custGeom>
          <a:blipFill>
            <a:blip r:embed="rId2"/>
            <a:stretch>
              <a:fillRect l="-86207" t="-30998" r="-77303" b="-169282"/>
            </a:stretch>
          </a:blipFill>
        </p:spPr>
        <p:txBody>
          <a:bodyPr/>
          <a:lstStyle/>
          <a:p>
            <a:endParaRPr lang="vi-VN"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D47139F-2995-8491-3A92-85133997101F}"/>
              </a:ext>
            </a:extLst>
          </p:cNvPr>
          <p:cNvSpPr/>
          <p:nvPr/>
        </p:nvSpPr>
        <p:spPr>
          <a:xfrm>
            <a:off x="-7257" y="447436"/>
            <a:ext cx="18288000" cy="1419464"/>
          </a:xfrm>
          <a:prstGeom prst="rect">
            <a:avLst/>
          </a:prstGeom>
          <a:solidFill>
            <a:schemeClr val="accent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5000" b="1" dirty="0">
                <a:solidFill>
                  <a:schemeClr val="bg1"/>
                </a:solidFill>
                <a:latin typeface="Arial" panose="020B0604020202020204" pitchFamily="34" charset="0"/>
                <a:cs typeface="Arial" panose="020B0604020202020204" pitchFamily="34" charset="0"/>
              </a:rPr>
              <a:t>Nhận xét các hình ảnh</a:t>
            </a:r>
          </a:p>
        </p:txBody>
      </p:sp>
      <p:sp>
        <p:nvSpPr>
          <p:cNvPr id="4" name="Freeform 2">
            <a:extLst>
              <a:ext uri="{FF2B5EF4-FFF2-40B4-BE49-F238E27FC236}">
                <a16:creationId xmlns:a16="http://schemas.microsoft.com/office/drawing/2014/main" id="{301E54A8-4EEF-2E04-4B54-04E6FF8F5B21}"/>
              </a:ext>
            </a:extLst>
          </p:cNvPr>
          <p:cNvSpPr/>
          <p:nvPr/>
        </p:nvSpPr>
        <p:spPr>
          <a:xfrm>
            <a:off x="4572000" y="3078481"/>
            <a:ext cx="2720109" cy="2362200"/>
          </a:xfrm>
          <a:custGeom>
            <a:avLst/>
            <a:gdLst/>
            <a:ahLst/>
            <a:cxnLst/>
            <a:rect l="l" t="t" r="r" b="b"/>
            <a:pathLst>
              <a:path w="3596330" h="7410048">
                <a:moveTo>
                  <a:pt x="0" y="0"/>
                </a:moveTo>
                <a:lnTo>
                  <a:pt x="3596330" y="0"/>
                </a:lnTo>
                <a:lnTo>
                  <a:pt x="3596330" y="7410048"/>
                </a:lnTo>
                <a:lnTo>
                  <a:pt x="0" y="7410048"/>
                </a:lnTo>
                <a:lnTo>
                  <a:pt x="0" y="0"/>
                </a:lnTo>
                <a:close/>
              </a:path>
            </a:pathLst>
          </a:custGeom>
          <a:blipFill>
            <a:blip r:embed="rId3"/>
            <a:stretch>
              <a:fillRect l="-32917" t="-31045" r="-32357" b="-163635"/>
            </a:stretch>
          </a:blipFill>
        </p:spPr>
        <p:txBody>
          <a:bodyPr/>
          <a:lstStyle/>
          <a:p>
            <a:endParaRPr lang="vi-VN" dirty="0">
              <a:latin typeface="Arial" panose="020B0604020202020204" pitchFamily="34" charset="0"/>
              <a:cs typeface="Arial" panose="020B0604020202020204" pitchFamily="34" charset="0"/>
            </a:endParaRPr>
          </a:p>
        </p:txBody>
      </p:sp>
      <p:sp>
        <p:nvSpPr>
          <p:cNvPr id="5" name="Freeform 6">
            <a:extLst>
              <a:ext uri="{FF2B5EF4-FFF2-40B4-BE49-F238E27FC236}">
                <a16:creationId xmlns:a16="http://schemas.microsoft.com/office/drawing/2014/main" id="{6884106E-0615-16D6-5403-B3B366A5B863}"/>
              </a:ext>
            </a:extLst>
          </p:cNvPr>
          <p:cNvSpPr/>
          <p:nvPr/>
        </p:nvSpPr>
        <p:spPr>
          <a:xfrm>
            <a:off x="11277600" y="3086101"/>
            <a:ext cx="2286000" cy="2352694"/>
          </a:xfrm>
          <a:prstGeom prst="flowChartConnector">
            <a:avLst/>
          </a:prstGeom>
          <a:blipFill>
            <a:blip r:embed="rId4"/>
            <a:stretch>
              <a:fillRect l="-72636" t="-28838" r="-60566" b="-154645"/>
            </a:stretch>
          </a:blipFill>
        </p:spPr>
        <p:txBody>
          <a:bodyPr/>
          <a:lstStyle/>
          <a:p>
            <a:endParaRPr lang="vi-VN" dirty="0">
              <a:latin typeface="Arial" panose="020B0604020202020204" pitchFamily="34" charset="0"/>
              <a:cs typeface="Arial" panose="020B0604020202020204" pitchFamily="34" charset="0"/>
            </a:endParaRPr>
          </a:p>
        </p:txBody>
      </p:sp>
      <p:sp>
        <p:nvSpPr>
          <p:cNvPr id="6" name="Freeform 5">
            <a:extLst>
              <a:ext uri="{FF2B5EF4-FFF2-40B4-BE49-F238E27FC236}">
                <a16:creationId xmlns:a16="http://schemas.microsoft.com/office/drawing/2014/main" id="{087DFA50-889C-3783-8392-7CEBD11E1B40}"/>
              </a:ext>
            </a:extLst>
          </p:cNvPr>
          <p:cNvSpPr/>
          <p:nvPr/>
        </p:nvSpPr>
        <p:spPr>
          <a:xfrm>
            <a:off x="7596909" y="3088720"/>
            <a:ext cx="3375891" cy="2368159"/>
          </a:xfrm>
          <a:custGeom>
            <a:avLst/>
            <a:gdLst/>
            <a:ahLst/>
            <a:cxnLst/>
            <a:rect l="l" t="t" r="r" b="b"/>
            <a:pathLst>
              <a:path w="8109415" h="6034574">
                <a:moveTo>
                  <a:pt x="0" y="0"/>
                </a:moveTo>
                <a:lnTo>
                  <a:pt x="8109414" y="0"/>
                </a:lnTo>
                <a:lnTo>
                  <a:pt x="8109414" y="6034574"/>
                </a:lnTo>
                <a:lnTo>
                  <a:pt x="0" y="6034574"/>
                </a:lnTo>
                <a:lnTo>
                  <a:pt x="0" y="0"/>
                </a:lnTo>
                <a:close/>
              </a:path>
            </a:pathLst>
          </a:custGeom>
          <a:blipFill>
            <a:blip r:embed="rId5"/>
            <a:stretch>
              <a:fillRect/>
            </a:stretch>
          </a:blipFill>
        </p:spPr>
        <p:txBody>
          <a:bodyPr/>
          <a:lstStyle/>
          <a:p>
            <a:endParaRPr lang="vi-VN">
              <a:latin typeface="Arial" panose="020B0604020202020204" pitchFamily="34" charset="0"/>
              <a:cs typeface="Arial" panose="020B0604020202020204" pitchFamily="34" charset="0"/>
            </a:endParaRPr>
          </a:p>
        </p:txBody>
      </p:sp>
      <p:sp>
        <p:nvSpPr>
          <p:cNvPr id="7" name="Freeform 4">
            <a:extLst>
              <a:ext uri="{FF2B5EF4-FFF2-40B4-BE49-F238E27FC236}">
                <a16:creationId xmlns:a16="http://schemas.microsoft.com/office/drawing/2014/main" id="{4895A794-E396-167F-8E32-70DD580E7F7C}"/>
              </a:ext>
            </a:extLst>
          </p:cNvPr>
          <p:cNvSpPr/>
          <p:nvPr/>
        </p:nvSpPr>
        <p:spPr>
          <a:xfrm>
            <a:off x="13868400" y="3086100"/>
            <a:ext cx="2286000" cy="2352695"/>
          </a:xfrm>
          <a:prstGeom prst="flowChartConnector">
            <a:avLst/>
          </a:prstGeom>
          <a:blipFill>
            <a:blip r:embed="rId6"/>
            <a:stretch>
              <a:fillRect l="-55172" t="-33272" r="-61070" b="-192550"/>
            </a:stretch>
          </a:blipFill>
        </p:spPr>
        <p:txBody>
          <a:bodyPr/>
          <a:lstStyle/>
          <a:p>
            <a:endParaRPr lang="vi-VN"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E4305A5-614D-005F-1E68-671EB19CFF67}"/>
              </a:ext>
            </a:extLst>
          </p:cNvPr>
          <p:cNvSpPr txBox="1"/>
          <p:nvPr/>
        </p:nvSpPr>
        <p:spPr>
          <a:xfrm>
            <a:off x="990600" y="6286500"/>
            <a:ext cx="16306800" cy="2748253"/>
          </a:xfrm>
          <a:prstGeom prst="rect">
            <a:avLst/>
          </a:prstGeom>
          <a:noFill/>
        </p:spPr>
        <p:txBody>
          <a:bodyPr wrap="square">
            <a:spAutoFit/>
          </a:bodyPr>
          <a:lstStyle/>
          <a:p>
            <a:pPr lvl="0" algn="ctr">
              <a:lnSpc>
                <a:spcPct val="150000"/>
              </a:lnSpc>
            </a:pPr>
            <a:r>
              <a:rPr lang="vi-VN" sz="4000" b="1" i="1" dirty="0">
                <a:effectLst/>
                <a:latin typeface="Arial" panose="020B0604020202020204" pitchFamily="34" charset="0"/>
                <a:cs typeface="Arial" panose="020B0604020202020204" pitchFamily="34" charset="0"/>
              </a:rPr>
              <a:t>Bài 9: Những mái nhà thân quen</a:t>
            </a:r>
          </a:p>
          <a:p>
            <a:pPr marL="571500" indent="-571500" algn="just">
              <a:lnSpc>
                <a:spcPct val="150000"/>
              </a:lnSpc>
              <a:buFont typeface="Arial" panose="020B0604020202020204" pitchFamily="34" charset="0"/>
              <a:buChar char="•"/>
            </a:pPr>
            <a:r>
              <a:rPr lang="vi-VN" sz="4000" b="1" dirty="0">
                <a:effectLst/>
                <a:latin typeface="Arial" panose="020B0604020202020204" pitchFamily="34" charset="0"/>
                <a:cs typeface="Arial" panose="020B0604020202020204" pitchFamily="34" charset="0"/>
              </a:rPr>
              <a:t>Kiến thức: </a:t>
            </a:r>
            <a:r>
              <a:rPr lang="vi-VN" sz="4000" dirty="0">
                <a:effectLst/>
                <a:latin typeface="Arial" panose="020B0604020202020204" pitchFamily="34" charset="0"/>
                <a:cs typeface="Arial" panose="020B0604020202020204" pitchFamily="34" charset="0"/>
              </a:rPr>
              <a:t>Biết được sự biến thể của hình cơ bản và vận dụng vào sáng tạo sản phẩm những mái nhà thân quen.</a:t>
            </a:r>
          </a:p>
        </p:txBody>
      </p:sp>
    </p:spTree>
    <p:extLst>
      <p:ext uri="{BB962C8B-B14F-4D97-AF65-F5344CB8AC3E}">
        <p14:creationId xmlns:p14="http://schemas.microsoft.com/office/powerpoint/2010/main" val="353559671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TotalTime>
  <Words>1127</Words>
  <Application>Microsoft Office PowerPoint</Application>
  <PresentationFormat>Custom</PresentationFormat>
  <Paragraphs>121</Paragraphs>
  <Slides>33</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kenhgiaovien_bai_trung_bay_cuoi_hoc_ki_I</dc:title>
  <cp:lastModifiedBy>My Tra</cp:lastModifiedBy>
  <cp:revision>19</cp:revision>
  <dcterms:created xsi:type="dcterms:W3CDTF">2006-08-16T00:00:00Z</dcterms:created>
  <dcterms:modified xsi:type="dcterms:W3CDTF">2023-12-02T10:00:27Z</dcterms:modified>
  <dc:identifier>DAFyth13NQQ</dc:identifier>
</cp:coreProperties>
</file>