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2" r:id="rId3"/>
    <p:sldMasterId id="2147483730" r:id="rId4"/>
  </p:sldMasterIdLst>
  <p:notesMasterIdLst>
    <p:notesMasterId r:id="rId31"/>
  </p:notesMasterIdLst>
  <p:sldIdLst>
    <p:sldId id="7668" r:id="rId5"/>
    <p:sldId id="7665" r:id="rId6"/>
    <p:sldId id="495" r:id="rId7"/>
    <p:sldId id="7678" r:id="rId8"/>
    <p:sldId id="7671" r:id="rId9"/>
    <p:sldId id="7672" r:id="rId10"/>
    <p:sldId id="7673" r:id="rId11"/>
    <p:sldId id="7674" r:id="rId12"/>
    <p:sldId id="7675" r:id="rId13"/>
    <p:sldId id="7679" r:id="rId14"/>
    <p:sldId id="7693" r:id="rId15"/>
    <p:sldId id="7677" r:id="rId16"/>
    <p:sldId id="7686" r:id="rId17"/>
    <p:sldId id="7682" r:id="rId18"/>
    <p:sldId id="7683" r:id="rId19"/>
    <p:sldId id="7687" r:id="rId20"/>
    <p:sldId id="7695" r:id="rId21"/>
    <p:sldId id="7684" r:id="rId22"/>
    <p:sldId id="7685" r:id="rId23"/>
    <p:sldId id="7688" r:id="rId24"/>
    <p:sldId id="7689" r:id="rId25"/>
    <p:sldId id="7690" r:id="rId26"/>
    <p:sldId id="7694" r:id="rId27"/>
    <p:sldId id="7691" r:id="rId28"/>
    <p:sldId id="7697" r:id="rId29"/>
    <p:sldId id="517" r:id="rId30"/>
  </p:sldIdLst>
  <p:sldSz cx="12190413" cy="6859588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0000FF"/>
    <a:srgbClr val="CC0099"/>
    <a:srgbClr val="FF3399"/>
    <a:srgbClr val="CC0000"/>
    <a:srgbClr val="006600"/>
    <a:srgbClr val="66FF33"/>
    <a:srgbClr val="003366"/>
    <a:srgbClr val="FF00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364" autoAdjust="0"/>
  </p:normalViewPr>
  <p:slideViewPr>
    <p:cSldViewPr snapToGrid="0" showGuides="1">
      <p:cViewPr varScale="1">
        <p:scale>
          <a:sx n="64" d="100"/>
          <a:sy n="64" d="100"/>
        </p:scale>
        <p:origin x="-108" y="-26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2025/5/29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811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66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29/5/2025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29/5/2025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29/5/2025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62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562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570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61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41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117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887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75321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293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326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8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671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1125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3802" y="1854629"/>
            <a:ext cx="9142810" cy="1656146"/>
          </a:xfrm>
        </p:spPr>
        <p:txBody>
          <a:bodyPr anchor="b">
            <a:normAutofit/>
          </a:bodyPr>
          <a:lstStyle>
            <a:lvl1pPr algn="ctr">
              <a:defRPr sz="7199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1"/>
            <a:ext cx="9142810" cy="1656146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2025/5/29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7290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826048"/>
            <a:ext cx="10514231" cy="43523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2025/5/29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28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2025/5/29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091" y="2187950"/>
            <a:ext cx="10514231" cy="2483690"/>
          </a:xfrm>
        </p:spPr>
        <p:txBody>
          <a:bodyPr>
            <a:normAutofit/>
          </a:bodyPr>
          <a:lstStyle>
            <a:lvl1pPr algn="ctr">
              <a:defRPr sz="5999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xmlns="" val="286713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4190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80" y="1745365"/>
            <a:ext cx="5157115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80" y="2616216"/>
            <a:ext cx="5157115" cy="357488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7" y="1745365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7" y="2616216"/>
            <a:ext cx="5182513" cy="357488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00526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079" y="2159500"/>
            <a:ext cx="5714256" cy="1382771"/>
          </a:xfrm>
        </p:spPr>
        <p:txBody>
          <a:bodyPr anchor="b" anchorCtr="0">
            <a:normAutofit/>
          </a:bodyPr>
          <a:lstStyle>
            <a:lvl1pPr algn="ctr">
              <a:defRPr sz="7999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2025/5/29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079" y="3734066"/>
            <a:ext cx="5714256" cy="118621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xmlns="" val="228668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1494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092" y="713839"/>
            <a:ext cx="4681045" cy="1428492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1783" y="713839"/>
            <a:ext cx="5711139" cy="5404851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092" y="2314410"/>
            <a:ext cx="4681045" cy="381247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2025/5/29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683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3539" y="365211"/>
            <a:ext cx="908783" cy="5813184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1" y="365211"/>
            <a:ext cx="9445213" cy="5813184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7244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091" y="551672"/>
            <a:ext cx="10514231" cy="556025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16663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2025/5/29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29/5/2025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3" name="矩形: 圆角 1"/>
          <p:cNvSpPr/>
          <p:nvPr userDrawn="1"/>
        </p:nvSpPr>
        <p:spPr>
          <a:xfrm>
            <a:off x="353522" y="271082"/>
            <a:ext cx="11483369" cy="6316918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3789" y="2353221"/>
            <a:ext cx="4729499" cy="11317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35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35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35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sz="135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35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35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351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xmlns="" val="215258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4.xml"/><Relationship Id="rId6" Type="http://schemas.openxmlformats.org/officeDocument/2006/relationships/audio" Target="../media/audio7.wav"/><Relationship Id="rId11" Type="http://schemas.openxmlformats.org/officeDocument/2006/relationships/image" Target="../media/image30.png"/><Relationship Id="rId5" Type="http://schemas.openxmlformats.org/officeDocument/2006/relationships/audio" Target="../media/audio6.wav"/><Relationship Id="rId15" Type="http://schemas.microsoft.com/office/2007/relationships/hdphoto" Target="../media/hdphoto7.wdp"/><Relationship Id="rId10" Type="http://schemas.microsoft.com/office/2007/relationships/hdphoto" Target="../media/hdphoto5.wdp"/><Relationship Id="rId4" Type="http://schemas.openxmlformats.org/officeDocument/2006/relationships/audio" Target="../media/audio1.wav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11.wdp"/><Relationship Id="rId3" Type="http://schemas.openxmlformats.org/officeDocument/2006/relationships/audio" Target="../media/audio9.wav"/><Relationship Id="rId7" Type="http://schemas.microsoft.com/office/2007/relationships/hdphoto" Target="../media/hdphoto8.wdp"/><Relationship Id="rId12" Type="http://schemas.openxmlformats.org/officeDocument/2006/relationships/image" Target="../media/image3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3.png"/><Relationship Id="rId11" Type="http://schemas.microsoft.com/office/2007/relationships/hdphoto" Target="../media/hdphoto10.wdp"/><Relationship Id="rId5" Type="http://schemas.openxmlformats.org/officeDocument/2006/relationships/audio" Target="../media/audio10.wav"/><Relationship Id="rId15" Type="http://schemas.microsoft.com/office/2007/relationships/hdphoto" Target="../media/hdphoto12.wdp"/><Relationship Id="rId10" Type="http://schemas.openxmlformats.org/officeDocument/2006/relationships/image" Target="../media/image35.png"/><Relationship Id="rId4" Type="http://schemas.openxmlformats.org/officeDocument/2006/relationships/audio" Target="../media/audio3.wav"/><Relationship Id="rId9" Type="http://schemas.microsoft.com/office/2007/relationships/hdphoto" Target="../media/hdphoto9.wdp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49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audio" Target="../media/audio1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2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4.xml"/><Relationship Id="rId11" Type="http://schemas.openxmlformats.org/officeDocument/2006/relationships/image" Target="../media/image28.svg"/><Relationship Id="rId10" Type="http://schemas.openxmlformats.org/officeDocument/2006/relationships/image" Target="../media/image57.png"/><Relationship Id="rId9" Type="http://schemas.openxmlformats.org/officeDocument/2006/relationships/image" Target="../media/image2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21.xml"/><Relationship Id="rId16" Type="http://schemas.microsoft.com/office/2007/relationships/media" Target="../media/media1.mp3"/><Relationship Id="rId1" Type="http://schemas.openxmlformats.org/officeDocument/2006/relationships/video" Target="NULL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8.jpe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21.xml"/><Relationship Id="rId16" Type="http://schemas.microsoft.com/office/2007/relationships/media" Target="../media/media1.mp3"/><Relationship Id="rId1" Type="http://schemas.openxmlformats.org/officeDocument/2006/relationships/video" Target="NULL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21.jpe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21.xml"/><Relationship Id="rId16" Type="http://schemas.microsoft.com/office/2007/relationships/media" Target="../media/media1.mp3"/><Relationship Id="rId1" Type="http://schemas.openxmlformats.org/officeDocument/2006/relationships/video" Target="NULL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22.jpe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21.xml"/><Relationship Id="rId16" Type="http://schemas.microsoft.com/office/2007/relationships/media" Target="../media/media1.mp3"/><Relationship Id="rId1" Type="http://schemas.openxmlformats.org/officeDocument/2006/relationships/video" Target="NULL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21.xml"/><Relationship Id="rId16" Type="http://schemas.microsoft.com/office/2007/relationships/media" Target="../media/media1.mp3"/><Relationship Id="rId1" Type="http://schemas.openxmlformats.org/officeDocument/2006/relationships/video" Target="NULL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24.jpe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Tổng hợp 100+ hình nền powerpoint đẹp về biển Được tải về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0493" y="983"/>
            <a:ext cx="12230906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74FDFDF-5F33-932E-F952-2E2B784D5FA1}"/>
              </a:ext>
            </a:extLst>
          </p:cNvPr>
          <p:cNvSpPr/>
          <p:nvPr/>
        </p:nvSpPr>
        <p:spPr>
          <a:xfrm>
            <a:off x="-40493" y="210941"/>
            <a:ext cx="2541847" cy="1203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0066"/>
                </a:solidFill>
                <a:latin typeface="Baguet Script" panose="00000500000000000000" pitchFamily="2" charset="0"/>
              </a:rPr>
              <a:t>Chào</a:t>
            </a:r>
            <a:r>
              <a:rPr lang="en-US" sz="7200" dirty="0">
                <a:solidFill>
                  <a:srgbClr val="FF0066"/>
                </a:solidFill>
              </a:rPr>
              <a:t> </a:t>
            </a:r>
            <a:endParaRPr lang="vi-VN" sz="7200" dirty="0">
              <a:solidFill>
                <a:srgbClr val="FF006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9B08B09-9010-03FA-5B47-D5C7D2F6639B}"/>
              </a:ext>
            </a:extLst>
          </p:cNvPr>
          <p:cNvSpPr/>
          <p:nvPr/>
        </p:nvSpPr>
        <p:spPr>
          <a:xfrm>
            <a:off x="2378468" y="974612"/>
            <a:ext cx="2791304" cy="1203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0066"/>
                </a:solidFill>
                <a:latin typeface="Baguet Script" panose="00000500000000000000" pitchFamily="2" charset="0"/>
              </a:rPr>
              <a:t>Mừng</a:t>
            </a:r>
            <a:r>
              <a:rPr lang="en-US" sz="7200" dirty="0">
                <a:solidFill>
                  <a:srgbClr val="FF0066"/>
                </a:solidFill>
              </a:rPr>
              <a:t> </a:t>
            </a:r>
            <a:endParaRPr lang="vi-VN" sz="7200" dirty="0">
              <a:solidFill>
                <a:srgbClr val="FF006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16D4BAF-98C8-786B-2FFB-D3569052E484}"/>
              </a:ext>
            </a:extLst>
          </p:cNvPr>
          <p:cNvSpPr/>
          <p:nvPr/>
        </p:nvSpPr>
        <p:spPr>
          <a:xfrm>
            <a:off x="5137765" y="782688"/>
            <a:ext cx="2791304" cy="1203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0066"/>
                </a:solidFill>
                <a:latin typeface="Baguet Script" panose="00000500000000000000" pitchFamily="2" charset="0"/>
              </a:rPr>
              <a:t>Thầy</a:t>
            </a:r>
            <a:r>
              <a:rPr lang="en-US" sz="7200" dirty="0">
                <a:solidFill>
                  <a:srgbClr val="FF0066"/>
                </a:solidFill>
              </a:rPr>
              <a:t> </a:t>
            </a:r>
            <a:endParaRPr lang="vi-VN" sz="7200" dirty="0">
              <a:solidFill>
                <a:srgbClr val="FF006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A42F4A1-8681-7AA0-1963-7BB3C946912E}"/>
              </a:ext>
            </a:extLst>
          </p:cNvPr>
          <p:cNvSpPr/>
          <p:nvPr/>
        </p:nvSpPr>
        <p:spPr>
          <a:xfrm>
            <a:off x="7883629" y="492662"/>
            <a:ext cx="1351440" cy="1203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0066"/>
                </a:solidFill>
                <a:latin typeface="Baguet Script" panose="00000500000000000000" pitchFamily="2" charset="0"/>
              </a:rPr>
              <a:t>Cô</a:t>
            </a:r>
            <a:r>
              <a:rPr lang="en-US" sz="7200" dirty="0">
                <a:solidFill>
                  <a:srgbClr val="FF0066"/>
                </a:solidFill>
              </a:rPr>
              <a:t> </a:t>
            </a:r>
            <a:endParaRPr lang="vi-VN" sz="7200" dirty="0">
              <a:solidFill>
                <a:srgbClr val="FF006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9AE69C3-8835-5429-12FF-BDDFE1A54338}"/>
              </a:ext>
            </a:extLst>
          </p:cNvPr>
          <p:cNvSpPr/>
          <p:nvPr/>
        </p:nvSpPr>
        <p:spPr>
          <a:xfrm>
            <a:off x="498462" y="2586458"/>
            <a:ext cx="1550727" cy="1203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0066"/>
                </a:solidFill>
                <a:latin typeface="Baguet Script" panose="00000500000000000000" pitchFamily="2" charset="0"/>
              </a:rPr>
              <a:t>dự</a:t>
            </a:r>
            <a:r>
              <a:rPr lang="en-US" sz="7200" dirty="0">
                <a:solidFill>
                  <a:srgbClr val="FF0066"/>
                </a:solidFill>
              </a:rPr>
              <a:t> </a:t>
            </a:r>
            <a:endParaRPr lang="vi-VN" sz="7200" dirty="0">
              <a:solidFill>
                <a:srgbClr val="FF006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CE15AE-FE65-DBD8-2FC8-376D98983DC3}"/>
              </a:ext>
            </a:extLst>
          </p:cNvPr>
          <p:cNvSpPr/>
          <p:nvPr/>
        </p:nvSpPr>
        <p:spPr>
          <a:xfrm>
            <a:off x="9601276" y="203557"/>
            <a:ext cx="1992940" cy="1203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0066"/>
                </a:solidFill>
                <a:latin typeface="Baguet Script" panose="00000500000000000000" pitchFamily="2" charset="0"/>
              </a:rPr>
              <a:t>đến</a:t>
            </a:r>
            <a:r>
              <a:rPr lang="en-US" sz="7200" dirty="0">
                <a:solidFill>
                  <a:srgbClr val="FF0066"/>
                </a:solidFill>
              </a:rPr>
              <a:t> </a:t>
            </a:r>
            <a:endParaRPr lang="vi-VN" sz="7200" dirty="0">
              <a:solidFill>
                <a:srgbClr val="FF006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3F0A6F6-059C-0CB5-2F4B-60B055E59F3A}"/>
              </a:ext>
            </a:extLst>
          </p:cNvPr>
          <p:cNvSpPr/>
          <p:nvPr/>
        </p:nvSpPr>
        <p:spPr>
          <a:xfrm>
            <a:off x="1991105" y="3249735"/>
            <a:ext cx="1869792" cy="1203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0066"/>
                </a:solidFill>
                <a:latin typeface="Baguet Script" panose="00000500000000000000" pitchFamily="2" charset="0"/>
              </a:rPr>
              <a:t>giờ</a:t>
            </a:r>
            <a:r>
              <a:rPr lang="en-US" sz="7200" dirty="0">
                <a:solidFill>
                  <a:srgbClr val="FF0066"/>
                </a:solidFill>
              </a:rPr>
              <a:t> </a:t>
            </a:r>
            <a:endParaRPr lang="vi-VN" sz="7200" dirty="0">
              <a:solidFill>
                <a:srgbClr val="FF006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907FBAE-E42B-1C03-88AF-0B3EF772DBA2}"/>
              </a:ext>
            </a:extLst>
          </p:cNvPr>
          <p:cNvSpPr/>
          <p:nvPr/>
        </p:nvSpPr>
        <p:spPr>
          <a:xfrm>
            <a:off x="3984634" y="2769243"/>
            <a:ext cx="2594454" cy="1203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0066"/>
                </a:solidFill>
                <a:latin typeface="Baguet Script" panose="00000500000000000000" pitchFamily="2" charset="0"/>
              </a:rPr>
              <a:t>thăm</a:t>
            </a:r>
            <a:r>
              <a:rPr lang="en-US" sz="7200" dirty="0">
                <a:solidFill>
                  <a:srgbClr val="FF0066"/>
                </a:solidFill>
              </a:rPr>
              <a:t> </a:t>
            </a:r>
            <a:endParaRPr lang="vi-VN" sz="7200" dirty="0">
              <a:solidFill>
                <a:srgbClr val="FF0066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0A965F3-6E92-A500-29AD-95A48A540A5B}"/>
              </a:ext>
            </a:extLst>
          </p:cNvPr>
          <p:cNvSpPr/>
          <p:nvPr/>
        </p:nvSpPr>
        <p:spPr>
          <a:xfrm>
            <a:off x="6692491" y="3307247"/>
            <a:ext cx="2015951" cy="1203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0066"/>
                </a:solidFill>
                <a:latin typeface="Baguet Script" panose="00000500000000000000" pitchFamily="2" charset="0"/>
              </a:rPr>
              <a:t>Lớp</a:t>
            </a:r>
            <a:r>
              <a:rPr lang="en-US" sz="7200" dirty="0">
                <a:solidFill>
                  <a:srgbClr val="FF0066"/>
                </a:solidFill>
              </a:rPr>
              <a:t> </a:t>
            </a:r>
            <a:endParaRPr lang="vi-VN" sz="7200" dirty="0">
              <a:solidFill>
                <a:srgbClr val="FF006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7E26B5F-0AC8-C35E-CE00-3091B7402B35}"/>
              </a:ext>
            </a:extLst>
          </p:cNvPr>
          <p:cNvSpPr/>
          <p:nvPr/>
        </p:nvSpPr>
        <p:spPr>
          <a:xfrm>
            <a:off x="8821844" y="3188022"/>
            <a:ext cx="1912417" cy="1203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66"/>
                </a:solidFill>
              </a:rPr>
              <a:t> </a:t>
            </a:r>
            <a:endParaRPr lang="vi-VN" sz="6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0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29B9B44B-BA40-41F3-9FF5-8020C635410A}"/>
              </a:ext>
            </a:extLst>
          </p:cNvPr>
          <p:cNvGrpSpPr/>
          <p:nvPr/>
        </p:nvGrpSpPr>
        <p:grpSpPr>
          <a:xfrm>
            <a:off x="705678" y="1771189"/>
            <a:ext cx="10605052" cy="3277889"/>
            <a:chOff x="2156178" y="1723918"/>
            <a:chExt cx="7879644" cy="36491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EF45E6E-C17D-4EBC-8ECD-BBDC78B88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BDAFBA6F-F766-4408-862C-F5C72753D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7852" y="2185264"/>
              <a:ext cx="3596294" cy="85326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E00ECD1-FF61-4C60-A115-83A7886891CB}"/>
                </a:ext>
              </a:extLst>
            </p:cNvPr>
            <p:cNvSpPr txBox="1"/>
            <p:nvPr/>
          </p:nvSpPr>
          <p:spPr>
            <a:xfrm>
              <a:off x="5061190" y="2220117"/>
              <a:ext cx="1862558" cy="9469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4000" b="1" u="sng" dirty="0"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022564" y="4373068"/>
            <a:ext cx="3533572" cy="469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(</a:t>
            </a:r>
            <a:r>
              <a:rPr lang="en-US" sz="4000" b="1" dirty="0" err="1" smtClean="0">
                <a:solidFill>
                  <a:srgbClr val="0000FF"/>
                </a:solidFill>
              </a:rPr>
              <a:t>Tiết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vi-VN" sz="4000" b="1" dirty="0" smtClean="0">
                <a:solidFill>
                  <a:srgbClr val="0000FF"/>
                </a:solidFill>
              </a:rPr>
              <a:t>1</a:t>
            </a:r>
            <a:r>
              <a:rPr lang="en-US" sz="4000" b="1" dirty="0" smtClean="0">
                <a:solidFill>
                  <a:srgbClr val="0000FF"/>
                </a:solidFill>
              </a:rPr>
              <a:t>)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76342E-B545-4AB5-99F4-2BBEAC45CFF6}"/>
              </a:ext>
            </a:extLst>
          </p:cNvPr>
          <p:cNvSpPr txBox="1"/>
          <p:nvPr/>
        </p:nvSpPr>
        <p:spPr>
          <a:xfrm>
            <a:off x="1761063" y="729306"/>
            <a:ext cx="84942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sáu</a:t>
            </a:r>
            <a:r>
              <a:rPr lang="en-US" sz="40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40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4000" b="1" dirty="0">
              <a:solidFill>
                <a:srgbClr val="000000"/>
              </a:solidFill>
              <a:latin typeface="Sylfaen" panose="010A0502050306030303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2936" y="3098793"/>
            <a:ext cx="9710531" cy="944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7200" b="1" dirty="0" smtClean="0">
                <a:ln w="22225">
                  <a:solidFill>
                    <a:srgbClr val="CC00CC"/>
                  </a:solidFill>
                  <a:prstDash val="solid"/>
                </a:ln>
                <a:solidFill>
                  <a:srgbClr val="CC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Khối trụ, khối cầu</a:t>
            </a:r>
            <a:endParaRPr lang="en-US" sz="7200" b="1" dirty="0">
              <a:ln w="22225">
                <a:solidFill>
                  <a:srgbClr val="CC00CC"/>
                </a:solidFill>
                <a:prstDash val="solid"/>
              </a:ln>
              <a:solidFill>
                <a:srgbClr val="CC00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0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ình ảnh Nền Du Lịch, Du Lịch Vector Nền Và Tập Tin Tải về Miễn Phí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74843" y="1571176"/>
            <a:ext cx="6997148" cy="155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99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>
        <p14:flythrough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4826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76342E-B545-4AB5-99F4-2BBEAC45CFF6}"/>
              </a:ext>
            </a:extLst>
          </p:cNvPr>
          <p:cNvSpPr txBox="1"/>
          <p:nvPr/>
        </p:nvSpPr>
        <p:spPr>
          <a:xfrm>
            <a:off x="1703271" y="83262"/>
            <a:ext cx="849427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sáu</a:t>
            </a:r>
            <a:r>
              <a:rPr lang="en-US" sz="32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32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/>
            <a:r>
              <a:rPr lang="vi-VN" sz="3200" b="1" u="sng" dirty="0"/>
              <a:t>Toán</a:t>
            </a:r>
          </a:p>
          <a:p>
            <a:pPr algn="ctr"/>
            <a:r>
              <a:rPr lang="vi-VN" sz="3200" b="1" dirty="0" smtClean="0"/>
              <a:t>        Khối </a:t>
            </a:r>
            <a:r>
              <a:rPr lang="vi-VN" sz="3200" b="1" dirty="0"/>
              <a:t>trụ, khối cầu ( Tiết 1</a:t>
            </a:r>
            <a:r>
              <a:rPr lang="vi-VN" sz="3200" b="1" dirty="0" smtClean="0"/>
              <a:t>)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18660" y="2685153"/>
            <a:ext cx="11111948" cy="755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u="sng" dirty="0" smtClean="0">
                <a:solidFill>
                  <a:srgbClr val="FF0066"/>
                </a:solidFill>
              </a:rPr>
              <a:t>Hoạt động 1</a:t>
            </a:r>
            <a:r>
              <a:rPr lang="vi-VN" sz="4800" b="1" dirty="0" smtClean="0">
                <a:solidFill>
                  <a:srgbClr val="FF0066"/>
                </a:solidFill>
              </a:rPr>
              <a:t>: Nhận dạng khối trụ, khối cầu</a:t>
            </a:r>
            <a:endParaRPr lang="en-US" sz="4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21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>
        <p14:conveyor dir="l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76342E-B545-4AB5-99F4-2BBEAC45CFF6}"/>
              </a:ext>
            </a:extLst>
          </p:cNvPr>
          <p:cNvSpPr txBox="1"/>
          <p:nvPr/>
        </p:nvSpPr>
        <p:spPr>
          <a:xfrm>
            <a:off x="1703271" y="83262"/>
            <a:ext cx="849427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28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/>
            <a:r>
              <a:rPr lang="vi-VN" sz="2800" b="1" u="sng" dirty="0"/>
              <a:t>Toán</a:t>
            </a:r>
          </a:p>
          <a:p>
            <a:pPr algn="ctr"/>
            <a:r>
              <a:rPr lang="vi-VN" sz="2800" b="1" dirty="0" smtClean="0"/>
              <a:t>        Khối </a:t>
            </a:r>
            <a:r>
              <a:rPr lang="vi-VN" sz="2800" b="1" dirty="0"/>
              <a:t>trụ, khối cầu ( Tiết 1</a:t>
            </a:r>
            <a:r>
              <a:rPr lang="vi-VN" sz="2800" b="1" dirty="0" smtClean="0"/>
              <a:t>)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57200" y="1451113"/>
            <a:ext cx="11161644" cy="506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dạng khối trụ, khối cầu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2033198"/>
            <a:ext cx="11290852" cy="454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27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>
        <p14:ferris dir="l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76342E-B545-4AB5-99F4-2BBEAC45CFF6}"/>
              </a:ext>
            </a:extLst>
          </p:cNvPr>
          <p:cNvSpPr txBox="1"/>
          <p:nvPr/>
        </p:nvSpPr>
        <p:spPr>
          <a:xfrm>
            <a:off x="1703271" y="83262"/>
            <a:ext cx="849427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28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/>
            <a:r>
              <a:rPr lang="vi-VN" sz="2800" b="1" u="sng" dirty="0"/>
              <a:t>Toán</a:t>
            </a:r>
          </a:p>
          <a:p>
            <a:pPr algn="ctr"/>
            <a:r>
              <a:rPr lang="vi-VN" sz="2800" b="1" dirty="0" smtClean="0"/>
              <a:t>        Khối </a:t>
            </a:r>
            <a:r>
              <a:rPr lang="vi-VN" sz="2800" b="1" dirty="0"/>
              <a:t>trụ, khối cầu ( Tiết 1</a:t>
            </a:r>
            <a:r>
              <a:rPr lang="vi-VN" sz="2800" b="1" dirty="0" smtClean="0"/>
              <a:t>)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57200" y="1451113"/>
            <a:ext cx="11161644" cy="506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dạng khối trụ, khối cầu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0512" b="5568"/>
          <a:stretch/>
        </p:blipFill>
        <p:spPr>
          <a:xfrm>
            <a:off x="385396" y="1998454"/>
            <a:ext cx="3140765" cy="1847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2750" r="10115" b="7270"/>
          <a:stretch/>
        </p:blipFill>
        <p:spPr>
          <a:xfrm>
            <a:off x="4527274" y="1958009"/>
            <a:ext cx="2454965" cy="2524539"/>
          </a:xfrm>
          <a:prstGeom prst="rect">
            <a:avLst/>
          </a:prstGeom>
        </p:spPr>
      </p:pic>
      <p:pic>
        <p:nvPicPr>
          <p:cNvPr id="2050" name="Picture 2" descr="Ly Sữa Tươi Hình ảnh PNG | Vector Và Các Tập Tin PSD | Tải Về Miễn Phí Trên  Pngtre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23" t="8086" r="9746" b="7231"/>
          <a:stretch/>
        </p:blipFill>
        <p:spPr bwMode="auto">
          <a:xfrm>
            <a:off x="385396" y="3995531"/>
            <a:ext cx="1669774" cy="25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8391" y="1729410"/>
            <a:ext cx="4688748" cy="4787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7384" b="9188"/>
          <a:stretch/>
        </p:blipFill>
        <p:spPr>
          <a:xfrm>
            <a:off x="2281322" y="3886888"/>
            <a:ext cx="2397559" cy="26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009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>
        <p:comb/>
      </p:transition>
    </mc:Choice>
    <mc:Fallback>
      <p:transition advClick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442" t="10677" r="5836"/>
          <a:stretch/>
        </p:blipFill>
        <p:spPr>
          <a:xfrm>
            <a:off x="3474805" y="1824864"/>
            <a:ext cx="2971801" cy="27855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4687" t="9520" r="7945" b="4777"/>
          <a:stretch/>
        </p:blipFill>
        <p:spPr>
          <a:xfrm>
            <a:off x="533379" y="2073565"/>
            <a:ext cx="2641308" cy="2220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6721" t="17990" r="24762" b="25165"/>
          <a:stretch/>
        </p:blipFill>
        <p:spPr>
          <a:xfrm>
            <a:off x="1262270" y="4346913"/>
            <a:ext cx="2390190" cy="2280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1636" r="24495"/>
          <a:stretch/>
        </p:blipFill>
        <p:spPr>
          <a:xfrm rot="4048085">
            <a:off x="4294546" y="4221481"/>
            <a:ext cx="1136217" cy="2530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6842" y="2073565"/>
            <a:ext cx="4652985" cy="44434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76342E-B545-4AB5-99F4-2BBEAC45CFF6}"/>
              </a:ext>
            </a:extLst>
          </p:cNvPr>
          <p:cNvSpPr txBox="1"/>
          <p:nvPr/>
        </p:nvSpPr>
        <p:spPr>
          <a:xfrm>
            <a:off x="1703271" y="83262"/>
            <a:ext cx="849427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/>
            <a:r>
              <a:rPr 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Khối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trụ, khối cầu ( Tiết 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451113"/>
            <a:ext cx="11161644" cy="506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dạng khối trụ, khối cầu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05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Click="0">
        <p14:switch dir="r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A9AC83-F355-4A9D-875F-76C5C3AC0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0375" y="1536810"/>
            <a:ext cx="8953776" cy="426709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DB8BEE1-B11C-4FB8-86BA-A4CF1DADEC2D}"/>
              </a:ext>
            </a:extLst>
          </p:cNvPr>
          <p:cNvGrpSpPr/>
          <p:nvPr/>
        </p:nvGrpSpPr>
        <p:grpSpPr>
          <a:xfrm>
            <a:off x="296045" y="5420752"/>
            <a:ext cx="2503991" cy="1057956"/>
            <a:chOff x="1088218" y="3000778"/>
            <a:chExt cx="2503991" cy="1057956"/>
          </a:xfrm>
        </p:grpSpPr>
        <p:grpSp>
          <p:nvGrpSpPr>
            <p:cNvPr id="7" name="组合 4">
              <a:extLst>
                <a:ext uri="{FF2B5EF4-FFF2-40B4-BE49-F238E27FC236}">
                  <a16:creationId xmlns:a16="http://schemas.microsoft.com/office/drawing/2014/main" xmlns="" id="{365DD58F-D4B2-4CB8-B6C1-01139ED7DE71}"/>
                </a:ext>
              </a:extLst>
            </p:cNvPr>
            <p:cNvGrpSpPr/>
            <p:nvPr/>
          </p:nvGrpSpPr>
          <p:grpSpPr>
            <a:xfrm>
              <a:off x="1088218" y="3535514"/>
              <a:ext cx="1644232" cy="523220"/>
              <a:chOff x="2411760" y="2355726"/>
              <a:chExt cx="1306494" cy="523220"/>
            </a:xfrm>
          </p:grpSpPr>
          <p:pic>
            <p:nvPicPr>
              <p:cNvPr id="9" name="Picture 2" descr="F:\1-原创素材\1_mm1102\PPT\PPT_014\materaials\flower_5.png">
                <a:extLst>
                  <a:ext uri="{FF2B5EF4-FFF2-40B4-BE49-F238E27FC236}">
                    <a16:creationId xmlns:a16="http://schemas.microsoft.com/office/drawing/2014/main" xmlns="" id="{62995AFA-BB93-4D2C-912B-74089F6570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60" y="2363692"/>
                <a:ext cx="353396" cy="515253"/>
              </a:xfrm>
              <a:prstGeom prst="rect">
                <a:avLst/>
              </a:prstGeom>
              <a:solidFill>
                <a:srgbClr val="BED85D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extLst/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8F83A10A-20CA-456C-8F2A-254B39FE7D89}"/>
                  </a:ext>
                </a:extLst>
              </p:cNvPr>
              <p:cNvSpPr txBox="1"/>
              <p:nvPr/>
            </p:nvSpPr>
            <p:spPr>
              <a:xfrm>
                <a:off x="2734676" y="2355726"/>
                <a:ext cx="983578" cy="523220"/>
              </a:xfrm>
              <a:prstGeom prst="rect">
                <a:avLst/>
              </a:prstGeom>
              <a:solidFill>
                <a:srgbClr val="BED85D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-15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Khối</a:t>
                </a:r>
                <a:r>
                  <a:rPr kumimoji="0" lang="en-US" altLang="zh-CN" sz="2800" b="0" i="0" u="none" strike="noStrike" kern="0" cap="none" spc="-15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b="0" i="0" u="none" strike="noStrike" kern="0" cap="none" spc="-15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trụ</a:t>
                </a:r>
                <a:endParaRPr kumimoji="0" lang="zh-CN" altLang="en-US" sz="2800" b="0" i="0" u="none" strike="noStrike" kern="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" name="Curved Connector 4">
              <a:extLst>
                <a:ext uri="{FF2B5EF4-FFF2-40B4-BE49-F238E27FC236}">
                  <a16:creationId xmlns:a16="http://schemas.microsoft.com/office/drawing/2014/main" xmlns="" id="{08CD2531-EC03-4244-B0D0-189BA0F279A5}"/>
                </a:ext>
              </a:extLst>
            </p:cNvPr>
            <p:cNvCxnSpPr>
              <a:stCxn id="10" idx="3"/>
            </p:cNvCxnSpPr>
            <p:nvPr/>
          </p:nvCxnSpPr>
          <p:spPr>
            <a:xfrm flipV="1">
              <a:off x="2732450" y="3000778"/>
              <a:ext cx="859759" cy="796346"/>
            </a:xfrm>
            <a:prstGeom prst="curvedConnector3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167FC42-6B21-4C27-BECE-59BBEE99BCAC}"/>
              </a:ext>
            </a:extLst>
          </p:cNvPr>
          <p:cNvGrpSpPr/>
          <p:nvPr/>
        </p:nvGrpSpPr>
        <p:grpSpPr>
          <a:xfrm>
            <a:off x="5028207" y="5621020"/>
            <a:ext cx="2135585" cy="962754"/>
            <a:chOff x="5862194" y="3392352"/>
            <a:chExt cx="2135585" cy="962754"/>
          </a:xfrm>
        </p:grpSpPr>
        <p:grpSp>
          <p:nvGrpSpPr>
            <p:cNvPr id="12" name="组合 5">
              <a:extLst>
                <a:ext uri="{FF2B5EF4-FFF2-40B4-BE49-F238E27FC236}">
                  <a16:creationId xmlns:a16="http://schemas.microsoft.com/office/drawing/2014/main" xmlns="" id="{87AC3F56-A9BB-43BC-AE0F-62148F913ECF}"/>
                </a:ext>
              </a:extLst>
            </p:cNvPr>
            <p:cNvGrpSpPr/>
            <p:nvPr/>
          </p:nvGrpSpPr>
          <p:grpSpPr>
            <a:xfrm>
              <a:off x="5862194" y="3831886"/>
              <a:ext cx="2135585" cy="523220"/>
              <a:chOff x="4815343" y="2363694"/>
              <a:chExt cx="1438002" cy="523220"/>
            </a:xfrm>
          </p:grpSpPr>
          <p:pic>
            <p:nvPicPr>
              <p:cNvPr id="14" name="Picture 5" descr="F:\1-原创素材\1_mm1102\PPT\PPT_014\materaials\flower_3.png">
                <a:extLst>
                  <a:ext uri="{FF2B5EF4-FFF2-40B4-BE49-F238E27FC236}">
                    <a16:creationId xmlns:a16="http://schemas.microsoft.com/office/drawing/2014/main" xmlns="" id="{A3AE54AA-2AC7-43B9-A908-ECE2C1FBE3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5343" y="2371126"/>
                <a:ext cx="353396" cy="508355"/>
              </a:xfrm>
              <a:prstGeom prst="rect">
                <a:avLst/>
              </a:prstGeom>
              <a:solidFill>
                <a:srgbClr val="FF94AE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extLst/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DDD7F17-DA5D-432C-BF41-46EB3FE06C15}"/>
                  </a:ext>
                </a:extLst>
              </p:cNvPr>
              <p:cNvSpPr txBox="1"/>
              <p:nvPr/>
            </p:nvSpPr>
            <p:spPr>
              <a:xfrm>
                <a:off x="5159096" y="2363694"/>
                <a:ext cx="1094249" cy="523220"/>
              </a:xfrm>
              <a:prstGeom prst="rect">
                <a:avLst/>
              </a:prstGeom>
              <a:solidFill>
                <a:srgbClr val="FF94AE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-15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Khối</a:t>
                </a:r>
                <a:r>
                  <a:rPr kumimoji="0" lang="en-US" altLang="zh-CN" sz="2800" b="0" i="0" u="none" strike="noStrike" kern="0" cap="none" spc="-15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b="0" i="0" u="none" strike="noStrike" kern="0" cap="none" spc="-15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cầu</a:t>
                </a:r>
                <a:endParaRPr kumimoji="0" lang="zh-CN" altLang="en-US" sz="2800" b="0" i="0" u="none" strike="noStrike" kern="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" name="Curved Connector 58">
              <a:extLst>
                <a:ext uri="{FF2B5EF4-FFF2-40B4-BE49-F238E27FC236}">
                  <a16:creationId xmlns:a16="http://schemas.microsoft.com/office/drawing/2014/main" xmlns="" id="{9DFFDB45-096E-469A-B926-A8ACDE6E4B1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610889" y="3482714"/>
              <a:ext cx="404773" cy="224049"/>
            </a:xfrm>
            <a:prstGeom prst="curvedConnector3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9C0F054-07C2-4852-97C2-8B57DECCCEC0}"/>
              </a:ext>
            </a:extLst>
          </p:cNvPr>
          <p:cNvGrpSpPr/>
          <p:nvPr/>
        </p:nvGrpSpPr>
        <p:grpSpPr>
          <a:xfrm>
            <a:off x="2686074" y="510625"/>
            <a:ext cx="1901423" cy="1304707"/>
            <a:chOff x="1088217" y="3535514"/>
            <a:chExt cx="1901423" cy="1304707"/>
          </a:xfrm>
        </p:grpSpPr>
        <p:grpSp>
          <p:nvGrpSpPr>
            <p:cNvPr id="17" name="组合 4">
              <a:extLst>
                <a:ext uri="{FF2B5EF4-FFF2-40B4-BE49-F238E27FC236}">
                  <a16:creationId xmlns:a16="http://schemas.microsoft.com/office/drawing/2014/main" xmlns="" id="{D0561084-0032-44E4-8FDE-D627D5194E13}"/>
                </a:ext>
              </a:extLst>
            </p:cNvPr>
            <p:cNvGrpSpPr/>
            <p:nvPr/>
          </p:nvGrpSpPr>
          <p:grpSpPr>
            <a:xfrm>
              <a:off x="1088217" y="3535514"/>
              <a:ext cx="1644233" cy="523220"/>
              <a:chOff x="2411760" y="2355726"/>
              <a:chExt cx="1306495" cy="523220"/>
            </a:xfrm>
          </p:grpSpPr>
          <p:pic>
            <p:nvPicPr>
              <p:cNvPr id="19" name="Picture 2" descr="F:\1-原创素材\1_mm1102\PPT\PPT_014\materaials\flower_5.png">
                <a:extLst>
                  <a:ext uri="{FF2B5EF4-FFF2-40B4-BE49-F238E27FC236}">
                    <a16:creationId xmlns:a16="http://schemas.microsoft.com/office/drawing/2014/main" xmlns="" id="{2FF46F41-8EE0-410E-A22F-697AE2AF5C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60" y="2363692"/>
                <a:ext cx="353396" cy="515253"/>
              </a:xfrm>
              <a:prstGeom prst="rect">
                <a:avLst/>
              </a:prstGeom>
              <a:solidFill>
                <a:srgbClr val="BED85D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extLst/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B981F294-3C82-4B0B-813B-B3D6E8F30EDB}"/>
                  </a:ext>
                </a:extLst>
              </p:cNvPr>
              <p:cNvSpPr txBox="1"/>
              <p:nvPr/>
            </p:nvSpPr>
            <p:spPr>
              <a:xfrm>
                <a:off x="2734677" y="2355726"/>
                <a:ext cx="983578" cy="523220"/>
              </a:xfrm>
              <a:prstGeom prst="rect">
                <a:avLst/>
              </a:prstGeom>
              <a:solidFill>
                <a:srgbClr val="BED85D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-15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Khối</a:t>
                </a:r>
                <a:r>
                  <a:rPr kumimoji="0" lang="en-US" altLang="zh-CN" sz="2800" b="0" i="0" u="none" strike="noStrike" kern="0" cap="none" spc="-15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b="0" i="0" u="none" strike="noStrike" kern="0" cap="none" spc="-15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trụ</a:t>
                </a:r>
                <a:endParaRPr kumimoji="0" lang="zh-CN" altLang="en-US" sz="2800" b="0" i="0" u="none" strike="noStrike" kern="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8" name="Curved Connector 62">
              <a:extLst>
                <a:ext uri="{FF2B5EF4-FFF2-40B4-BE49-F238E27FC236}">
                  <a16:creationId xmlns:a16="http://schemas.microsoft.com/office/drawing/2014/main" xmlns="" id="{0562DD12-7EA5-487E-8D46-94A3B9552FF9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2732450" y="3797124"/>
              <a:ext cx="257190" cy="1043097"/>
            </a:xfrm>
            <a:prstGeom prst="curvedConnector2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C3ABEE7-2BF9-4DA5-B949-02BF6101A317}"/>
              </a:ext>
            </a:extLst>
          </p:cNvPr>
          <p:cNvGrpSpPr/>
          <p:nvPr/>
        </p:nvGrpSpPr>
        <p:grpSpPr>
          <a:xfrm>
            <a:off x="264668" y="1972243"/>
            <a:ext cx="2135585" cy="1151956"/>
            <a:chOff x="5862194" y="3831886"/>
            <a:chExt cx="2135585" cy="1151956"/>
          </a:xfrm>
        </p:grpSpPr>
        <p:grpSp>
          <p:nvGrpSpPr>
            <p:cNvPr id="22" name="组合 5">
              <a:extLst>
                <a:ext uri="{FF2B5EF4-FFF2-40B4-BE49-F238E27FC236}">
                  <a16:creationId xmlns:a16="http://schemas.microsoft.com/office/drawing/2014/main" xmlns="" id="{F52FB07F-BF50-4B1E-ABF8-FEA229FFC8AC}"/>
                </a:ext>
              </a:extLst>
            </p:cNvPr>
            <p:cNvGrpSpPr/>
            <p:nvPr/>
          </p:nvGrpSpPr>
          <p:grpSpPr>
            <a:xfrm>
              <a:off x="5862194" y="3831886"/>
              <a:ext cx="2135585" cy="523220"/>
              <a:chOff x="4815343" y="2363694"/>
              <a:chExt cx="1438002" cy="523220"/>
            </a:xfrm>
          </p:grpSpPr>
          <p:pic>
            <p:nvPicPr>
              <p:cNvPr id="24" name="Picture 5" descr="F:\1-原创素材\1_mm1102\PPT\PPT_014\materaials\flower_3.png">
                <a:extLst>
                  <a:ext uri="{FF2B5EF4-FFF2-40B4-BE49-F238E27FC236}">
                    <a16:creationId xmlns:a16="http://schemas.microsoft.com/office/drawing/2014/main" xmlns="" id="{786323A6-FCA6-4014-A100-17EEAEC179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5343" y="2371126"/>
                <a:ext cx="353396" cy="508355"/>
              </a:xfrm>
              <a:prstGeom prst="rect">
                <a:avLst/>
              </a:prstGeom>
              <a:solidFill>
                <a:srgbClr val="FF94AE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extLst/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B489E97B-5EEA-4D6C-91BF-7AD76F9E6972}"/>
                  </a:ext>
                </a:extLst>
              </p:cNvPr>
              <p:cNvSpPr txBox="1"/>
              <p:nvPr/>
            </p:nvSpPr>
            <p:spPr>
              <a:xfrm>
                <a:off x="5159096" y="2363694"/>
                <a:ext cx="1094249" cy="523220"/>
              </a:xfrm>
              <a:prstGeom prst="rect">
                <a:avLst/>
              </a:prstGeom>
              <a:solidFill>
                <a:srgbClr val="FF94AE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-15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Khối</a:t>
                </a:r>
                <a:r>
                  <a:rPr kumimoji="0" lang="en-US" altLang="zh-CN" sz="2800" b="0" i="0" u="none" strike="noStrike" kern="0" cap="none" spc="-15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b="0" i="0" u="none" strike="noStrike" kern="0" cap="none" spc="-15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cầu</a:t>
                </a:r>
                <a:endParaRPr kumimoji="0" lang="zh-CN" altLang="en-US" sz="2800" b="0" i="0" u="none" strike="noStrike" kern="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3" name="Curved Connector 70">
              <a:extLst>
                <a:ext uri="{FF2B5EF4-FFF2-40B4-BE49-F238E27FC236}">
                  <a16:creationId xmlns:a16="http://schemas.microsoft.com/office/drawing/2014/main" xmlns="" id="{60096E3E-F316-4E53-8AC8-811AB2C69CC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536479" y="4398795"/>
              <a:ext cx="628737" cy="541357"/>
            </a:xfrm>
            <a:prstGeom prst="curvedConnector3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7A7BC4B-C3A7-45A7-B755-76C22AC458B7}"/>
              </a:ext>
            </a:extLst>
          </p:cNvPr>
          <p:cNvGrpSpPr/>
          <p:nvPr/>
        </p:nvGrpSpPr>
        <p:grpSpPr>
          <a:xfrm>
            <a:off x="5920867" y="535578"/>
            <a:ext cx="1644232" cy="1543938"/>
            <a:chOff x="1088218" y="3535514"/>
            <a:chExt cx="1644232" cy="1543938"/>
          </a:xfrm>
        </p:grpSpPr>
        <p:grpSp>
          <p:nvGrpSpPr>
            <p:cNvPr id="27" name="组合 4">
              <a:extLst>
                <a:ext uri="{FF2B5EF4-FFF2-40B4-BE49-F238E27FC236}">
                  <a16:creationId xmlns:a16="http://schemas.microsoft.com/office/drawing/2014/main" xmlns="" id="{9158DD0D-988D-4FF3-8EA0-F51C755F30F1}"/>
                </a:ext>
              </a:extLst>
            </p:cNvPr>
            <p:cNvGrpSpPr/>
            <p:nvPr/>
          </p:nvGrpSpPr>
          <p:grpSpPr>
            <a:xfrm>
              <a:off x="1088218" y="3535514"/>
              <a:ext cx="1644232" cy="523220"/>
              <a:chOff x="2411760" y="2355726"/>
              <a:chExt cx="1306494" cy="523220"/>
            </a:xfrm>
          </p:grpSpPr>
          <p:pic>
            <p:nvPicPr>
              <p:cNvPr id="29" name="Picture 2" descr="F:\1-原创素材\1_mm1102\PPT\PPT_014\materaials\flower_5.png">
                <a:extLst>
                  <a:ext uri="{FF2B5EF4-FFF2-40B4-BE49-F238E27FC236}">
                    <a16:creationId xmlns:a16="http://schemas.microsoft.com/office/drawing/2014/main" xmlns="" id="{BEF7F8F3-C481-4E21-B21B-696383C9E9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60" y="2363692"/>
                <a:ext cx="353396" cy="515253"/>
              </a:xfrm>
              <a:prstGeom prst="rect">
                <a:avLst/>
              </a:prstGeom>
              <a:solidFill>
                <a:srgbClr val="BED85D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extLst/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3B4502F8-91FE-415E-92D6-A48C41E08F1C}"/>
                  </a:ext>
                </a:extLst>
              </p:cNvPr>
              <p:cNvSpPr txBox="1"/>
              <p:nvPr/>
            </p:nvSpPr>
            <p:spPr>
              <a:xfrm>
                <a:off x="2734676" y="2355726"/>
                <a:ext cx="983578" cy="523220"/>
              </a:xfrm>
              <a:prstGeom prst="rect">
                <a:avLst/>
              </a:prstGeom>
              <a:solidFill>
                <a:srgbClr val="BED85D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-15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Khối</a:t>
                </a:r>
                <a:r>
                  <a:rPr kumimoji="0" lang="en-US" altLang="zh-CN" sz="2800" b="0" i="0" u="none" strike="noStrike" kern="0" cap="none" spc="-15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b="0" i="0" u="none" strike="noStrike" kern="0" cap="none" spc="-15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trụ</a:t>
                </a:r>
                <a:endParaRPr kumimoji="0" lang="zh-CN" altLang="en-US" sz="2800" b="0" i="0" u="none" strike="noStrike" kern="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Curved Connector 77">
              <a:extLst>
                <a:ext uri="{FF2B5EF4-FFF2-40B4-BE49-F238E27FC236}">
                  <a16:creationId xmlns:a16="http://schemas.microsoft.com/office/drawing/2014/main" xmlns="" id="{AB85E4A1-F0E5-41C8-B37A-37B3513898B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487545" y="4197044"/>
              <a:ext cx="949238" cy="815578"/>
            </a:xfrm>
            <a:prstGeom prst="curvedConnector3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4D1564C-9BD3-4055-8A7B-6D587141AD30}"/>
              </a:ext>
            </a:extLst>
          </p:cNvPr>
          <p:cNvGrpSpPr/>
          <p:nvPr/>
        </p:nvGrpSpPr>
        <p:grpSpPr>
          <a:xfrm>
            <a:off x="8616426" y="5272852"/>
            <a:ext cx="1904899" cy="1325324"/>
            <a:chOff x="827551" y="2733410"/>
            <a:chExt cx="1904899" cy="1325324"/>
          </a:xfrm>
        </p:grpSpPr>
        <p:grpSp>
          <p:nvGrpSpPr>
            <p:cNvPr id="32" name="组合 4">
              <a:extLst>
                <a:ext uri="{FF2B5EF4-FFF2-40B4-BE49-F238E27FC236}">
                  <a16:creationId xmlns:a16="http://schemas.microsoft.com/office/drawing/2014/main" xmlns="" id="{AD56B317-5405-48A9-8FBA-81644BA9CD88}"/>
                </a:ext>
              </a:extLst>
            </p:cNvPr>
            <p:cNvGrpSpPr/>
            <p:nvPr/>
          </p:nvGrpSpPr>
          <p:grpSpPr>
            <a:xfrm>
              <a:off x="1088218" y="3535514"/>
              <a:ext cx="1644232" cy="523220"/>
              <a:chOff x="2411760" y="2355726"/>
              <a:chExt cx="1306494" cy="523220"/>
            </a:xfrm>
          </p:grpSpPr>
          <p:pic>
            <p:nvPicPr>
              <p:cNvPr id="34" name="Picture 2" descr="F:\1-原创素材\1_mm1102\PPT\PPT_014\materaials\flower_5.png">
                <a:extLst>
                  <a:ext uri="{FF2B5EF4-FFF2-40B4-BE49-F238E27FC236}">
                    <a16:creationId xmlns:a16="http://schemas.microsoft.com/office/drawing/2014/main" xmlns="" id="{40877B65-14E5-4D72-AEE4-700B855D20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60" y="2363692"/>
                <a:ext cx="353396" cy="515253"/>
              </a:xfrm>
              <a:prstGeom prst="rect">
                <a:avLst/>
              </a:prstGeom>
              <a:solidFill>
                <a:srgbClr val="BED85D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extLst/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6DE242EA-AE78-44B9-9796-BCC63AACCCF1}"/>
                  </a:ext>
                </a:extLst>
              </p:cNvPr>
              <p:cNvSpPr txBox="1"/>
              <p:nvPr/>
            </p:nvSpPr>
            <p:spPr>
              <a:xfrm>
                <a:off x="2734676" y="2355726"/>
                <a:ext cx="983578" cy="523220"/>
              </a:xfrm>
              <a:prstGeom prst="rect">
                <a:avLst/>
              </a:prstGeom>
              <a:solidFill>
                <a:srgbClr val="BED85D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-15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Khối</a:t>
                </a:r>
                <a:r>
                  <a:rPr kumimoji="0" lang="en-US" altLang="zh-CN" sz="2800" b="0" i="0" u="none" strike="noStrike" kern="0" cap="none" spc="-15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b="0" i="0" u="none" strike="noStrike" kern="0" cap="none" spc="-15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trụ</a:t>
                </a:r>
                <a:endParaRPr kumimoji="0" lang="zh-CN" altLang="en-US" sz="2800" b="0" i="0" u="none" strike="noStrike" kern="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3" name="Curved Connector 83">
              <a:extLst>
                <a:ext uri="{FF2B5EF4-FFF2-40B4-BE49-F238E27FC236}">
                  <a16:creationId xmlns:a16="http://schemas.microsoft.com/office/drawing/2014/main" xmlns="" id="{4AEA93E0-7F3C-4874-ABDE-76725681C9AA}"/>
                </a:ext>
              </a:extLst>
            </p:cNvPr>
            <p:cNvCxnSpPr/>
            <p:nvPr/>
          </p:nvCxnSpPr>
          <p:spPr>
            <a:xfrm rot="10800000">
              <a:off x="827551" y="2733410"/>
              <a:ext cx="1052672" cy="796346"/>
            </a:xfrm>
            <a:prstGeom prst="curvedConnector3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FB4F851-AE2B-46E3-BC1E-0C4E4C079AA8}"/>
              </a:ext>
            </a:extLst>
          </p:cNvPr>
          <p:cNvGrpSpPr/>
          <p:nvPr/>
        </p:nvGrpSpPr>
        <p:grpSpPr>
          <a:xfrm>
            <a:off x="9774902" y="4212636"/>
            <a:ext cx="2368892" cy="1152679"/>
            <a:chOff x="5628887" y="3202427"/>
            <a:chExt cx="2368892" cy="1152679"/>
          </a:xfrm>
        </p:grpSpPr>
        <p:grpSp>
          <p:nvGrpSpPr>
            <p:cNvPr id="37" name="组合 5">
              <a:extLst>
                <a:ext uri="{FF2B5EF4-FFF2-40B4-BE49-F238E27FC236}">
                  <a16:creationId xmlns:a16="http://schemas.microsoft.com/office/drawing/2014/main" xmlns="" id="{CC0F14D5-380F-4EEF-B93B-F6EB8620C4FD}"/>
                </a:ext>
              </a:extLst>
            </p:cNvPr>
            <p:cNvGrpSpPr/>
            <p:nvPr/>
          </p:nvGrpSpPr>
          <p:grpSpPr>
            <a:xfrm>
              <a:off x="5862194" y="3831886"/>
              <a:ext cx="2135585" cy="523220"/>
              <a:chOff x="4815343" y="2363694"/>
              <a:chExt cx="1438002" cy="523220"/>
            </a:xfrm>
          </p:grpSpPr>
          <p:pic>
            <p:nvPicPr>
              <p:cNvPr id="39" name="Picture 5" descr="F:\1-原创素材\1_mm1102\PPT\PPT_014\materaials\flower_3.png">
                <a:extLst>
                  <a:ext uri="{FF2B5EF4-FFF2-40B4-BE49-F238E27FC236}">
                    <a16:creationId xmlns:a16="http://schemas.microsoft.com/office/drawing/2014/main" xmlns="" id="{54A1D053-471B-433B-A1F2-B1F849FB9D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5343" y="2371126"/>
                <a:ext cx="353396" cy="508355"/>
              </a:xfrm>
              <a:prstGeom prst="rect">
                <a:avLst/>
              </a:prstGeom>
              <a:solidFill>
                <a:srgbClr val="FF94AE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extLst/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EBB31268-229A-484F-BE8C-E356F3CA55D0}"/>
                  </a:ext>
                </a:extLst>
              </p:cNvPr>
              <p:cNvSpPr txBox="1"/>
              <p:nvPr/>
            </p:nvSpPr>
            <p:spPr>
              <a:xfrm>
                <a:off x="5159096" y="2363694"/>
                <a:ext cx="1094249" cy="523220"/>
              </a:xfrm>
              <a:prstGeom prst="rect">
                <a:avLst/>
              </a:prstGeom>
              <a:solidFill>
                <a:srgbClr val="FF94AE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-15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Khối</a:t>
                </a:r>
                <a:r>
                  <a:rPr kumimoji="0" lang="en-US" altLang="zh-CN" sz="2800" b="0" i="0" u="none" strike="noStrike" kern="0" cap="none" spc="-15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b="0" i="0" u="none" strike="noStrike" kern="0" cap="none" spc="-15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cầu</a:t>
                </a:r>
                <a:endParaRPr kumimoji="0" lang="zh-CN" altLang="en-US" sz="2800" b="0" i="0" u="none" strike="noStrike" kern="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8" name="Curved Connector 89">
              <a:extLst>
                <a:ext uri="{FF2B5EF4-FFF2-40B4-BE49-F238E27FC236}">
                  <a16:creationId xmlns:a16="http://schemas.microsoft.com/office/drawing/2014/main" xmlns="" id="{7F449E59-FBA2-4D2E-87C6-5B58820F593C}"/>
                </a:ext>
              </a:extLst>
            </p:cNvPr>
            <p:cNvCxnSpPr/>
            <p:nvPr/>
          </p:nvCxnSpPr>
          <p:spPr>
            <a:xfrm rot="10800000">
              <a:off x="5628887" y="3202427"/>
              <a:ext cx="1296412" cy="594699"/>
            </a:xfrm>
            <a:prstGeom prst="curvedConnector3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A82CE2B6-1845-4A18-B13A-6423BA0FA180}"/>
              </a:ext>
            </a:extLst>
          </p:cNvPr>
          <p:cNvGrpSpPr/>
          <p:nvPr/>
        </p:nvGrpSpPr>
        <p:grpSpPr>
          <a:xfrm>
            <a:off x="9321844" y="1422178"/>
            <a:ext cx="2630126" cy="872665"/>
            <a:chOff x="102324" y="3535514"/>
            <a:chExt cx="2630126" cy="872665"/>
          </a:xfrm>
        </p:grpSpPr>
        <p:grpSp>
          <p:nvGrpSpPr>
            <p:cNvPr id="42" name="组合 4">
              <a:extLst>
                <a:ext uri="{FF2B5EF4-FFF2-40B4-BE49-F238E27FC236}">
                  <a16:creationId xmlns:a16="http://schemas.microsoft.com/office/drawing/2014/main" xmlns="" id="{5DEEFB2C-8ED3-4F27-8BE7-20A956B4C0A2}"/>
                </a:ext>
              </a:extLst>
            </p:cNvPr>
            <p:cNvGrpSpPr/>
            <p:nvPr/>
          </p:nvGrpSpPr>
          <p:grpSpPr>
            <a:xfrm>
              <a:off x="1088218" y="3535514"/>
              <a:ext cx="1644232" cy="523220"/>
              <a:chOff x="2411760" y="2355726"/>
              <a:chExt cx="1306494" cy="523220"/>
            </a:xfrm>
          </p:grpSpPr>
          <p:pic>
            <p:nvPicPr>
              <p:cNvPr id="44" name="Picture 2" descr="F:\1-原创素材\1_mm1102\PPT\PPT_014\materaials\flower_5.png">
                <a:extLst>
                  <a:ext uri="{FF2B5EF4-FFF2-40B4-BE49-F238E27FC236}">
                    <a16:creationId xmlns:a16="http://schemas.microsoft.com/office/drawing/2014/main" xmlns="" id="{71F05E1C-E8B7-4A2D-B039-B48144313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60" y="2363692"/>
                <a:ext cx="353396" cy="515253"/>
              </a:xfrm>
              <a:prstGeom prst="rect">
                <a:avLst/>
              </a:prstGeom>
              <a:solidFill>
                <a:srgbClr val="BED85D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extLst/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176E522E-3E65-43A0-BBD5-6AA96B9DD8D0}"/>
                  </a:ext>
                </a:extLst>
              </p:cNvPr>
              <p:cNvSpPr txBox="1"/>
              <p:nvPr/>
            </p:nvSpPr>
            <p:spPr>
              <a:xfrm>
                <a:off x="2734676" y="2355726"/>
                <a:ext cx="983578" cy="523220"/>
              </a:xfrm>
              <a:prstGeom prst="rect">
                <a:avLst/>
              </a:prstGeom>
              <a:solidFill>
                <a:srgbClr val="BED85D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-15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Khối</a:t>
                </a:r>
                <a:r>
                  <a:rPr kumimoji="0" lang="en-US" altLang="zh-CN" sz="2800" b="0" i="0" u="none" strike="noStrike" kern="0" cap="none" spc="-15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800" b="0" i="0" u="none" strike="noStrike" kern="0" cap="none" spc="-15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卡通简体" pitchFamily="65" charset="-122"/>
                    <a:cs typeface="Times New Roman" panose="02020603050405020304" pitchFamily="18" charset="0"/>
                  </a:rPr>
                  <a:t>trụ</a:t>
                </a:r>
                <a:endParaRPr kumimoji="0" lang="zh-CN" altLang="en-US" sz="2800" b="0" i="0" u="none" strike="noStrike" kern="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卡通简体" pitchFamily="65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3" name="Curved Connector 95">
              <a:extLst>
                <a:ext uri="{FF2B5EF4-FFF2-40B4-BE49-F238E27FC236}">
                  <a16:creationId xmlns:a16="http://schemas.microsoft.com/office/drawing/2014/main" xmlns="" id="{07BBBD54-9E32-4DD7-AF38-A7013D71696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2324" y="3809775"/>
              <a:ext cx="901098" cy="598404"/>
            </a:xfrm>
            <a:prstGeom prst="curvedConnector3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xmlns="" val="48767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>
        <p14:prism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ình nền Nền Vẽ Tay Tươi Biển đi Biển Banner Banner Nền, Vẽ Tay, Hoạt Hình,  Tươi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93304" y="2198135"/>
            <a:ext cx="9516787" cy="1231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CC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dirty="0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CC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CC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7200" b="1" dirty="0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CC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7200" b="1" dirty="0" err="1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CC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b="1" dirty="0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CC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CC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7200" b="1" dirty="0">
              <a:ln w="22225">
                <a:solidFill>
                  <a:srgbClr val="006600"/>
                </a:solidFill>
                <a:prstDash val="solid"/>
              </a:ln>
              <a:solidFill>
                <a:srgbClr val="CC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10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>
        <p:checker/>
      </p:transition>
    </mc:Choice>
    <mc:Fallback>
      <p:transition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Mùa Hè Nhỏ Tươi Xanh Bãi Biển, Du, Mới, ô Background Vector để tải 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94989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76342E-B545-4AB5-99F4-2BBEAC45CFF6}"/>
              </a:ext>
            </a:extLst>
          </p:cNvPr>
          <p:cNvSpPr txBox="1"/>
          <p:nvPr/>
        </p:nvSpPr>
        <p:spPr>
          <a:xfrm>
            <a:off x="1703271" y="83262"/>
            <a:ext cx="849427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sáu</a:t>
            </a:r>
            <a:r>
              <a:rPr lang="en-US" sz="32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32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/>
            <a:r>
              <a:rPr lang="vi-VN" sz="3200" b="1" u="sng" dirty="0"/>
              <a:t>Toán</a:t>
            </a:r>
          </a:p>
          <a:p>
            <a:pPr algn="ctr"/>
            <a:r>
              <a:rPr lang="vi-VN" sz="3200" b="1" dirty="0" smtClean="0"/>
              <a:t>        Khối </a:t>
            </a:r>
            <a:r>
              <a:rPr lang="vi-VN" sz="3200" b="1" dirty="0"/>
              <a:t>trụ, khối cầu ( Tiết 1</a:t>
            </a:r>
            <a:r>
              <a:rPr lang="vi-VN" sz="3200" b="1" dirty="0" smtClean="0"/>
              <a:t>)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591519" y="2674420"/>
            <a:ext cx="11111948" cy="755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u="sng" dirty="0" smtClean="0">
                <a:solidFill>
                  <a:srgbClr val="FF3399"/>
                </a:solidFill>
              </a:rPr>
              <a:t>Hoạt động 2</a:t>
            </a:r>
            <a:r>
              <a:rPr lang="vi-VN" sz="4800" b="1" dirty="0" smtClean="0">
                <a:solidFill>
                  <a:srgbClr val="FF3399"/>
                </a:solidFill>
              </a:rPr>
              <a:t>: Thực hành</a:t>
            </a:r>
            <a:endParaRPr lang="en-US" sz="48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05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Click="0">
        <p14:honeycomb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76342E-B545-4AB5-99F4-2BBEAC45CFF6}"/>
              </a:ext>
            </a:extLst>
          </p:cNvPr>
          <p:cNvSpPr txBox="1"/>
          <p:nvPr/>
        </p:nvSpPr>
        <p:spPr>
          <a:xfrm>
            <a:off x="1703271" y="83262"/>
            <a:ext cx="849427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/>
            <a:r>
              <a:rPr 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Khối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trụ, khối cầu ( Tiết 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62269"/>
            <a:ext cx="11161644" cy="506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769165"/>
            <a:ext cx="11410122" cy="1093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Khối trụ - Khối cầu | SGK Toán lớp 2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2976123"/>
            <a:ext cx="11330608" cy="36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2858314"/>
      </p:ext>
    </p:extLst>
  </p:cSld>
  <p:clrMapOvr>
    <a:masterClrMapping/>
  </p:clrMapOvr>
  <p:transition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9B9B44B-BA40-41F3-9FF5-8020C635410A}"/>
              </a:ext>
            </a:extLst>
          </p:cNvPr>
          <p:cNvGrpSpPr/>
          <p:nvPr/>
        </p:nvGrpSpPr>
        <p:grpSpPr>
          <a:xfrm>
            <a:off x="705678" y="1771189"/>
            <a:ext cx="10605052" cy="3277889"/>
            <a:chOff x="2156178" y="1723918"/>
            <a:chExt cx="7879644" cy="36491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EF45E6E-C17D-4EBC-8ECD-BBDC78B88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BDAFBA6F-F766-4408-862C-F5C72753D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7852" y="2185264"/>
              <a:ext cx="3596294" cy="85326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E00ECD1-FF61-4C60-A115-83A7886891CB}"/>
                </a:ext>
              </a:extLst>
            </p:cNvPr>
            <p:cNvSpPr txBox="1"/>
            <p:nvPr/>
          </p:nvSpPr>
          <p:spPr>
            <a:xfrm>
              <a:off x="5061190" y="2220117"/>
              <a:ext cx="1862558" cy="9469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4000" b="1" u="sng" dirty="0"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176342E-B545-4AB5-99F4-2BBEAC45CFF6}"/>
              </a:ext>
            </a:extLst>
          </p:cNvPr>
          <p:cNvSpPr txBox="1"/>
          <p:nvPr/>
        </p:nvSpPr>
        <p:spPr>
          <a:xfrm>
            <a:off x="1761063" y="729306"/>
            <a:ext cx="84942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sáu</a:t>
            </a:r>
            <a:r>
              <a:rPr lang="en-US" sz="40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40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000000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4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solidFill>
                <a:srgbClr val="000000"/>
              </a:solidFill>
              <a:latin typeface="Sylfaen" panose="010A0502050306030303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1000">
        <p:push dir="u"/>
      </p:transition>
    </mc:Choice>
    <mc:Fallback>
      <p:transition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76342E-B545-4AB5-99F4-2BBEAC45CFF6}"/>
              </a:ext>
            </a:extLst>
          </p:cNvPr>
          <p:cNvSpPr txBox="1"/>
          <p:nvPr/>
        </p:nvSpPr>
        <p:spPr>
          <a:xfrm>
            <a:off x="1703271" y="83262"/>
            <a:ext cx="849427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/>
            <a:r>
              <a:rPr 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Khối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trụ, khối cầu ( Tiết 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62269"/>
            <a:ext cx="11161644" cy="506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769165"/>
            <a:ext cx="11410122" cy="785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4352" y="2645028"/>
            <a:ext cx="2315817" cy="606287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phổ biến chất lượng cao dập nổi giấy vệ sinh vệ sinh cuộn vệ sinh mô vệ  sinh| Alibaba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15" y="3390463"/>
            <a:ext cx="2971800" cy="310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ơn 1.141.600 Bút Chì ảnh, hình chụp &amp; hình ảnh trả phí bản quyền một lần  sẵn có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5" t="14523" r="15451" b="21081"/>
          <a:stretch/>
        </p:blipFill>
        <p:spPr bwMode="auto">
          <a:xfrm>
            <a:off x="4919542" y="3658819"/>
            <a:ext cx="2400627" cy="270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ến Màu Xanh Da Trời Ánh Sáng - Ảnh miễn phí trên Pixabay - Pixaba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73" t="10403" r="21634" b="12626"/>
          <a:stretch/>
        </p:blipFill>
        <p:spPr bwMode="auto">
          <a:xfrm>
            <a:off x="8776253" y="3181741"/>
            <a:ext cx="1580321" cy="31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118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Click="0">
        <p14:vortex dir="r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5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76342E-B545-4AB5-99F4-2BBEAC45CFF6}"/>
              </a:ext>
            </a:extLst>
          </p:cNvPr>
          <p:cNvSpPr txBox="1"/>
          <p:nvPr/>
        </p:nvSpPr>
        <p:spPr>
          <a:xfrm>
            <a:off x="1703271" y="83262"/>
            <a:ext cx="849427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/>
            <a:r>
              <a:rPr 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Khối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trụ, khối cầu ( Tiết 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62269"/>
            <a:ext cx="11161644" cy="506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769165"/>
            <a:ext cx="11410122" cy="785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4352" y="2645028"/>
            <a:ext cx="2315817" cy="606287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b="1" dirty="0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000" b="1" dirty="0">
              <a:solidFill>
                <a:srgbClr val="66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Hơn 1.224.100 Bóng Chơi Thể Thao ảnh, hình chụp &amp; hình ảnh trả phí bản  quyền một lần sẵn có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60" t="12309" r="19428" b="8637"/>
          <a:stretch/>
        </p:blipFill>
        <p:spPr bwMode="auto">
          <a:xfrm>
            <a:off x="556590" y="3468756"/>
            <a:ext cx="2877616" cy="30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ình ảnh Trái đất địa Cầu PNG , Quả địa Cầu, Trái đất, Phim Hoạt Hình Trái  đất PNG và Vector với nền trong suốt để tải xuống miễn ph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812" y="3341412"/>
            <a:ext cx="3160357" cy="316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ình ảnh Một Minh Họa Bóng Tennis PNG , Bóng Tennis, Bóng Quần Vợt, Trái  Bóng PNG trong suốt và Vector để tải xuống miễn phí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82" t="6160" r="10292" b="11503"/>
          <a:stretch/>
        </p:blipFill>
        <p:spPr bwMode="auto">
          <a:xfrm>
            <a:off x="8080513" y="3341412"/>
            <a:ext cx="2971800" cy="301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879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Click="0">
        <p14:rippl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76342E-B545-4AB5-99F4-2BBEAC45CFF6}"/>
              </a:ext>
            </a:extLst>
          </p:cNvPr>
          <p:cNvSpPr txBox="1"/>
          <p:nvPr/>
        </p:nvSpPr>
        <p:spPr>
          <a:xfrm>
            <a:off x="1703271" y="83262"/>
            <a:ext cx="849427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/>
            <a:r>
              <a:rPr 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Khối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trụ, khối cầu ( Tiết 1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62269"/>
            <a:ext cx="11161644" cy="506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769165"/>
            <a:ext cx="11410122" cy="785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80012" y="2645028"/>
            <a:ext cx="4457700" cy="6062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ái Tủ Phòng Ngủ Nâu Đựng Quần - Miễn Phí vector hình ảnh trên Pixabay - 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018" y="3521720"/>
            <a:ext cx="2496201" cy="29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hiếc Vali Du Lịch Hành Lý Gây Xúc - Miễn Phí vector hình ảnh trên Pixabay  -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9750" y="3521720"/>
            <a:ext cx="3316426" cy="278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Nền Cuốn Sách Màu đỏ Trống Cuốn Sách Trang Sách Bìa Cứng Hình Chụp Và Hình  ảnh Để Tải Về Miễn Phí - Pngtre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7923" y="3251315"/>
            <a:ext cx="4000250" cy="325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7319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advClick="0">
        <p15:prstTrans prst="crush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ảnh Nền Cảnh Biển, Cảnh Biển Vector Nền Và Tập Tin Tải về Miễn Phí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09732" y="1750079"/>
            <a:ext cx="8324090" cy="1231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7200" b="1" dirty="0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7200" b="1" dirty="0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7200" b="1" dirty="0" err="1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dirty="0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dirty="0">
              <a:ln w="22225">
                <a:solidFill>
                  <a:srgbClr val="006600"/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529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advClick="0">
        <p15:prstTrans prst="airplane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Xin Chào Mùa Hè Nền Hoạt Hình Bãi Biển Dễ Thương Vectơ, Mùa Hè,  Biển, Bờ Biển Background Vector để tải xuống miễn phí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64887" cy="6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120888" y="557384"/>
            <a:ext cx="6828182" cy="2872409"/>
          </a:xfrm>
          <a:prstGeom prst="cloudCallout">
            <a:avLst>
              <a:gd name="adj1" fmla="val -45287"/>
              <a:gd name="adj2" fmla="val -58479"/>
            </a:avLst>
          </a:prstGeom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C00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 smtClean="0">
                <a:solidFill>
                  <a:srgbClr val="CC00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C00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solidFill>
                  <a:srgbClr val="CC00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ctr"/>
            <a:r>
              <a:rPr lang="en-US" sz="5400" b="1" dirty="0" smtClean="0">
                <a:solidFill>
                  <a:srgbClr val="CC00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dirty="0" err="1" smtClean="0">
                <a:solidFill>
                  <a:srgbClr val="CC00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1" dirty="0" smtClean="0">
                <a:solidFill>
                  <a:srgbClr val="CC00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C00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5400" b="1" dirty="0">
              <a:solidFill>
                <a:srgbClr val="CC0099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819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advClick="0">
        <p15:prstTrans prst="prestige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ummer Beach Background Stock Vector (Royalty Fre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5D4D3966-8980-60A7-B6BF-2F1444A9BBF6}"/>
              </a:ext>
            </a:extLst>
          </p:cNvPr>
          <p:cNvSpPr txBox="1"/>
          <p:nvPr/>
        </p:nvSpPr>
        <p:spPr>
          <a:xfrm>
            <a:off x="4431152" y="138824"/>
            <a:ext cx="5627247" cy="73866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vi-VN" sz="4800" b="1" dirty="0">
                <a:latin typeface="+mj-lt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xmlns="" id="{9EFC0BF8-B3D7-081A-6C43-0C652AC56B44}"/>
              </a:ext>
            </a:extLst>
          </p:cNvPr>
          <p:cNvGrpSpPr/>
          <p:nvPr/>
        </p:nvGrpSpPr>
        <p:grpSpPr>
          <a:xfrm>
            <a:off x="329142" y="2217120"/>
            <a:ext cx="8975208" cy="667271"/>
            <a:chOff x="10129" y="-36678"/>
            <a:chExt cx="9348773" cy="1539204"/>
          </a:xfrm>
        </p:grpSpPr>
        <p:sp>
          <p:nvSpPr>
            <p:cNvPr id="5" name="TextBox 7">
              <a:extLst>
                <a:ext uri="{FF2B5EF4-FFF2-40B4-BE49-F238E27FC236}">
                  <a16:creationId xmlns:a16="http://schemas.microsoft.com/office/drawing/2014/main" xmlns="" id="{E3C0ACCF-2311-43A8-CC9B-8C2DE20E725C}"/>
                </a:ext>
              </a:extLst>
            </p:cNvPr>
            <p:cNvSpPr txBox="1"/>
            <p:nvPr/>
          </p:nvSpPr>
          <p:spPr>
            <a:xfrm>
              <a:off x="1692703" y="404612"/>
              <a:ext cx="7666199" cy="109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vi-VN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 thành các bài tập</a:t>
              </a:r>
              <a:endPara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xmlns="" id="{07AD543A-591C-FAB2-407A-E82FB7158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8187643" flipH="1">
              <a:off x="86372" y="-112921"/>
              <a:ext cx="1287648" cy="1440133"/>
            </a:xfrm>
            <a:prstGeom prst="rect">
              <a:avLst/>
            </a:prstGeom>
          </p:spPr>
        </p:pic>
        <p:sp>
          <p:nvSpPr>
            <p:cNvPr id="7" name="TextBox 9">
              <a:extLst>
                <a:ext uri="{FF2B5EF4-FFF2-40B4-BE49-F238E27FC236}">
                  <a16:creationId xmlns:a16="http://schemas.microsoft.com/office/drawing/2014/main" xmlns="" id="{F3FFA15D-1922-D804-67B6-85FC87EDF91C}"/>
                </a:ext>
              </a:extLst>
            </p:cNvPr>
            <p:cNvSpPr txBox="1"/>
            <p:nvPr/>
          </p:nvSpPr>
          <p:spPr>
            <a:xfrm>
              <a:off x="393590" y="377307"/>
              <a:ext cx="575883" cy="1002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5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xmlns="" id="{1B9ED6A4-8E82-27E0-7810-A717AC615C3F}"/>
              </a:ext>
            </a:extLst>
          </p:cNvPr>
          <p:cNvGrpSpPr/>
          <p:nvPr/>
        </p:nvGrpSpPr>
        <p:grpSpPr>
          <a:xfrm>
            <a:off x="387506" y="3200284"/>
            <a:ext cx="8916844" cy="725543"/>
            <a:chOff x="-1623542" y="-5542055"/>
            <a:chExt cx="9287980" cy="1673624"/>
          </a:xfrm>
        </p:grpSpPr>
        <p:sp>
          <p:nvSpPr>
            <p:cNvPr id="9" name="TextBox 11">
              <a:extLst>
                <a:ext uri="{FF2B5EF4-FFF2-40B4-BE49-F238E27FC236}">
                  <a16:creationId xmlns:a16="http://schemas.microsoft.com/office/drawing/2014/main" xmlns="" id="{8A6AB613-E22B-5581-9A42-DC084DA3C820}"/>
                </a:ext>
              </a:extLst>
            </p:cNvPr>
            <p:cNvSpPr txBox="1"/>
            <p:nvPr/>
          </p:nvSpPr>
          <p:spPr>
            <a:xfrm>
              <a:off x="-1761" y="-4933363"/>
              <a:ext cx="7666199" cy="1064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endPara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xmlns="" id="{773F621E-22CA-F82B-CA1C-878320076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8187643" flipH="1">
              <a:off x="-1724809" y="-5440788"/>
              <a:ext cx="1562814" cy="1360280"/>
            </a:xfrm>
            <a:prstGeom prst="rect">
              <a:avLst/>
            </a:prstGeom>
          </p:spPr>
        </p:pic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xmlns="" id="{05B0C998-47E2-64C8-963A-A83C78EDDDFF}"/>
                </a:ext>
              </a:extLst>
            </p:cNvPr>
            <p:cNvSpPr txBox="1"/>
            <p:nvPr/>
          </p:nvSpPr>
          <p:spPr>
            <a:xfrm>
              <a:off x="-1288453" y="-4881396"/>
              <a:ext cx="575882" cy="1002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5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0418DA69-74DC-00CF-F45B-D9989315BF6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672583" y="970008"/>
            <a:ext cx="3429965" cy="53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808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52D6A6-D1DB-44A0-B872-55864FA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88" y="1411993"/>
            <a:ext cx="860829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180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>
        <p15:prstTrans prst="airplan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081" y="1090936"/>
            <a:ext cx="6450263" cy="294187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4C0463-4560-4208-90BD-CCDBC43DC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284" y="1981253"/>
            <a:ext cx="6815856" cy="144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538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0+ hình nền powerpoint cho trẻ mầm mon đẹp, dễ thương">
            <a:extLst>
              <a:ext uri="{FF2B5EF4-FFF2-40B4-BE49-F238E27FC236}">
                <a16:creationId xmlns:a16="http://schemas.microsoft.com/office/drawing/2014/main" xmlns="" id="{F7CCA885-6174-BA1E-E4C2-1D6A3B099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716695" y="2626287"/>
            <a:ext cx="6758609" cy="249810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7200" b="1" dirty="0" smtClean="0">
                <a:solidFill>
                  <a:srgbClr val="002060"/>
                </a:solidFill>
                <a:latin typeface="+mj-lt"/>
              </a:rPr>
              <a:t>Trò chơi: </a:t>
            </a:r>
            <a:endParaRPr lang="en-US" sz="72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7200" b="1" dirty="0" err="1" smtClean="0">
                <a:solidFill>
                  <a:srgbClr val="002060"/>
                </a:solidFill>
                <a:latin typeface="+mj-lt"/>
              </a:rPr>
              <a:t>Bé</a:t>
            </a:r>
            <a:r>
              <a:rPr lang="en-US" sz="7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+mj-lt"/>
              </a:rPr>
              <a:t>thử</a:t>
            </a:r>
            <a:r>
              <a:rPr lang="en-US" sz="7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+mj-lt"/>
              </a:rPr>
              <a:t>tài</a:t>
            </a:r>
            <a:endParaRPr lang="en-US" sz="7200" b="1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90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Click="0">
        <p14:window dir="vert"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 descr="Gold Miner: Tựa game đào vàng cổ điển trên Android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169"/>
            <a:ext cx="12190413" cy="6859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3408" y="21169"/>
            <a:ext cx="1153457" cy="12446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6571" y="5674731"/>
            <a:ext cx="1532158" cy="1124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125" y="6053534"/>
            <a:ext cx="522664" cy="52677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68022" y="642365"/>
            <a:ext cx="1010207" cy="7416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143348" y="5836666"/>
            <a:ext cx="1060222" cy="891313"/>
          </a:xfrm>
          <a:prstGeom prst="rect">
            <a:avLst/>
          </a:prstGeom>
        </p:spPr>
      </p:pic>
      <p:sp>
        <p:nvSpPr>
          <p:cNvPr id="34" name="Oval 33">
            <a:hlinkClick r:id="rId13" action="ppaction://hlinksldjump"/>
          </p:cNvPr>
          <p:cNvSpPr/>
          <p:nvPr/>
        </p:nvSpPr>
        <p:spPr>
          <a:xfrm>
            <a:off x="10042370" y="5785547"/>
            <a:ext cx="1262178" cy="99355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10</a:t>
            </a:r>
            <a:r>
              <a:rPr lang="en-US" sz="2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endParaRPr lang="en-US" sz="20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Google Shape;3917;p34"/>
          <p:cNvSpPr txBox="1">
            <a:spLocks/>
          </p:cNvSpPr>
          <p:nvPr/>
        </p:nvSpPr>
        <p:spPr>
          <a:xfrm>
            <a:off x="356266" y="5232168"/>
            <a:ext cx="6939021" cy="63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09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vi-VN" sz="4400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đĩa </a:t>
            </a:r>
            <a:r>
              <a:rPr lang="en-US" sz="4400" b="1" dirty="0" err="1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6" name="MsPham Dung"/>
          <p:cNvGrpSpPr/>
          <p:nvPr/>
        </p:nvGrpSpPr>
        <p:grpSpPr>
          <a:xfrm>
            <a:off x="7192652" y="221205"/>
            <a:ext cx="4763391" cy="1269652"/>
            <a:chOff x="7383180" y="836559"/>
            <a:chExt cx="4213734" cy="1269817"/>
          </a:xfrm>
        </p:grpSpPr>
        <p:sp>
          <p:nvSpPr>
            <p:cNvPr id="37" name="Horizontal Scroll 36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39" name="Oval 38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3600" dirty="0">
                  <a:ln w="0"/>
                  <a:solidFill>
                    <a:srgbClr val="005696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40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309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4000" b="1" dirty="0" err="1">
                  <a:solidFill>
                    <a:srgbClr val="FFFF00"/>
                  </a:solidFill>
                  <a:latin typeface="Calibri" panose="020F0502020204030204"/>
                </a:rPr>
                <a:t>Hình</a:t>
              </a:r>
              <a:r>
                <a:rPr lang="en-US" sz="4000" b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vi-VN" sz="4000" b="1" dirty="0">
                  <a:solidFill>
                    <a:srgbClr val="FFFF00"/>
                  </a:solidFill>
                  <a:latin typeface="Calibri" panose="020F0502020204030204"/>
                </a:rPr>
                <a:t>vuông</a:t>
              </a:r>
              <a:endParaRPr lang="en-US" sz="4000" b="1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</p:grpSp>
      <p:grpSp>
        <p:nvGrpSpPr>
          <p:cNvPr id="41" name="MsPham Sai"/>
          <p:cNvGrpSpPr/>
          <p:nvPr/>
        </p:nvGrpSpPr>
        <p:grpSpPr>
          <a:xfrm>
            <a:off x="7192651" y="1551903"/>
            <a:ext cx="4793005" cy="1269652"/>
            <a:chOff x="7353562" y="2697459"/>
            <a:chExt cx="4243352" cy="1269817"/>
          </a:xfrm>
        </p:grpSpPr>
        <p:sp>
          <p:nvSpPr>
            <p:cNvPr id="42" name="Horizontal Scroll 41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44" name="Oval 43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3600" dirty="0">
                  <a:ln w="0"/>
                  <a:solidFill>
                    <a:srgbClr val="005696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45" name="Google Shape;3917;p34"/>
            <p:cNvSpPr txBox="1">
              <a:spLocks/>
            </p:cNvSpPr>
            <p:nvPr/>
          </p:nvSpPr>
          <p:spPr>
            <a:xfrm>
              <a:off x="8410721" y="2882776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309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4000" b="1" dirty="0" err="1">
                  <a:solidFill>
                    <a:srgbClr val="FFFF00"/>
                  </a:solidFill>
                  <a:latin typeface="Calibri" panose="020F0502020204030204"/>
                </a:rPr>
                <a:t>Hình</a:t>
              </a:r>
              <a:r>
                <a:rPr lang="en-US" sz="4000" b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vi-VN" sz="4000" b="1" dirty="0">
                  <a:solidFill>
                    <a:srgbClr val="FFFF00"/>
                  </a:solidFill>
                  <a:latin typeface="Calibri" panose="020F0502020204030204"/>
                </a:rPr>
                <a:t>tròn</a:t>
              </a:r>
              <a:endParaRPr lang="en-US" sz="4000" b="1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</p:grpSp>
      <p:grpSp>
        <p:nvGrpSpPr>
          <p:cNvPr id="46" name="MsPham sai1"/>
          <p:cNvGrpSpPr/>
          <p:nvPr/>
        </p:nvGrpSpPr>
        <p:grpSpPr>
          <a:xfrm>
            <a:off x="7192650" y="2871224"/>
            <a:ext cx="5041511" cy="1269652"/>
            <a:chOff x="7395651" y="4489680"/>
            <a:chExt cx="4431512" cy="1269817"/>
          </a:xfrm>
        </p:grpSpPr>
        <p:sp>
          <p:nvSpPr>
            <p:cNvPr id="47" name="Horizontal Scroll 46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49" name="Oval 48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3600" dirty="0">
                  <a:ln w="0"/>
                  <a:solidFill>
                    <a:srgbClr val="005696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50" name="Google Shape;3917;p34"/>
            <p:cNvSpPr txBox="1">
              <a:spLocks/>
            </p:cNvSpPr>
            <p:nvPr/>
          </p:nvSpPr>
          <p:spPr>
            <a:xfrm>
              <a:off x="8447850" y="4667499"/>
              <a:ext cx="3379313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309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vi-VN" sz="4000" b="1" dirty="0" smtClean="0">
                  <a:solidFill>
                    <a:srgbClr val="FFFF00"/>
                  </a:solidFill>
                  <a:latin typeface="Calibri" panose="020F0502020204030204"/>
                </a:rPr>
                <a:t>Hình tam giác</a:t>
              </a:r>
              <a:endParaRPr lang="en-US" sz="4000" b="1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</p:grpSp>
      <p:pic>
        <p:nvPicPr>
          <p:cNvPr id="51" name="Picture 2" descr="Sưu tập đĩa gốm Tây xưa - Tuổi Trẻ Onlin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136" y="1369958"/>
            <a:ext cx="3683445" cy="362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MsPham sai1"/>
          <p:cNvGrpSpPr/>
          <p:nvPr/>
        </p:nvGrpSpPr>
        <p:grpSpPr>
          <a:xfrm>
            <a:off x="7192650" y="4178922"/>
            <a:ext cx="4803410" cy="1269652"/>
            <a:chOff x="7395651" y="4489680"/>
            <a:chExt cx="4243466" cy="1269817"/>
          </a:xfrm>
        </p:grpSpPr>
        <p:sp>
          <p:nvSpPr>
            <p:cNvPr id="53" name="Horizontal Scroll 52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55" name="Oval 54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3600" dirty="0" smtClean="0">
                  <a:ln w="0"/>
                  <a:solidFill>
                    <a:srgbClr val="005696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</a:t>
              </a:r>
              <a:endParaRPr lang="en-US" sz="3600" dirty="0">
                <a:ln w="0"/>
                <a:solidFill>
                  <a:srgbClr val="00569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56" name="Google Shape;3917;p34"/>
            <p:cNvSpPr txBox="1">
              <a:spLocks/>
            </p:cNvSpPr>
            <p:nvPr/>
          </p:nvSpPr>
          <p:spPr>
            <a:xfrm>
              <a:off x="8317389" y="4687273"/>
              <a:ext cx="3321728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309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vi-VN" sz="4000" b="1" dirty="0" smtClean="0">
                  <a:solidFill>
                    <a:srgbClr val="FFFF00"/>
                  </a:solidFill>
                  <a:latin typeface="Calibri" panose="020F0502020204030204"/>
                </a:rPr>
                <a:t>Hình chữ nhật</a:t>
              </a:r>
              <a:endParaRPr lang="en-US" sz="4000" b="1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</p:grpSp>
      <p:pic>
        <p:nvPicPr>
          <p:cNvPr id="57" name="Tieng-chuong-het-gio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BA8D4DC3-17D8-4CCF-DEC0-C9F1921098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>
                  <p14:trim end="2326.0826"/>
                </p14:media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2557760" y="1271270"/>
            <a:ext cx="609600" cy="609600"/>
          </a:xfrm>
          <a:prstGeom prst="rect">
            <a:avLst/>
          </a:prstGeom>
        </p:spPr>
      </p:pic>
      <p:sp>
        <p:nvSpPr>
          <p:cNvPr id="64" name="Star: 12 Points 15">
            <a:extLst>
              <a:ext uri="{FF2B5EF4-FFF2-40B4-BE49-F238E27FC236}">
                <a16:creationId xmlns:a16="http://schemas.microsoft.com/office/drawing/2014/main" xmlns="" id="{33F52288-AA53-3505-9E7A-28E75B5FDD50}"/>
              </a:ext>
            </a:extLst>
          </p:cNvPr>
          <p:cNvSpPr/>
          <p:nvPr/>
        </p:nvSpPr>
        <p:spPr>
          <a:xfrm>
            <a:off x="8587870" y="5515699"/>
            <a:ext cx="1467820" cy="1204183"/>
          </a:xfrm>
          <a:prstGeom prst="star12">
            <a:avLst/>
          </a:prstGeom>
          <a:solidFill>
            <a:srgbClr val="FF00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7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Star: 12 Points 16">
            <a:extLst>
              <a:ext uri="{FF2B5EF4-FFF2-40B4-BE49-F238E27FC236}">
                <a16:creationId xmlns:a16="http://schemas.microsoft.com/office/drawing/2014/main" xmlns="" id="{E2BED8E2-3116-69E2-7B56-E89716445FD3}"/>
              </a:ext>
            </a:extLst>
          </p:cNvPr>
          <p:cNvSpPr/>
          <p:nvPr/>
        </p:nvSpPr>
        <p:spPr>
          <a:xfrm>
            <a:off x="8592076" y="5519149"/>
            <a:ext cx="1459408" cy="1197282"/>
          </a:xfrm>
          <a:prstGeom prst="star12">
            <a:avLst/>
          </a:prstGeom>
          <a:solidFill>
            <a:srgbClr val="FF99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7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Star: 12 Points 17">
            <a:extLst>
              <a:ext uri="{FF2B5EF4-FFF2-40B4-BE49-F238E27FC236}">
                <a16:creationId xmlns:a16="http://schemas.microsoft.com/office/drawing/2014/main" xmlns="" id="{6667F4FC-07AB-9BB0-334C-46FAC374A477}"/>
              </a:ext>
            </a:extLst>
          </p:cNvPr>
          <p:cNvSpPr/>
          <p:nvPr/>
        </p:nvSpPr>
        <p:spPr>
          <a:xfrm>
            <a:off x="8593975" y="5520707"/>
            <a:ext cx="1455611" cy="1194167"/>
          </a:xfrm>
          <a:prstGeom prst="star12">
            <a:avLst/>
          </a:prstGeom>
          <a:solidFill>
            <a:srgbClr val="FF66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7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Star: 12 Points 18">
            <a:extLst>
              <a:ext uri="{FF2B5EF4-FFF2-40B4-BE49-F238E27FC236}">
                <a16:creationId xmlns:a16="http://schemas.microsoft.com/office/drawing/2014/main" xmlns="" id="{5F2EAFDC-F480-BC0E-04BC-E1306867C931}"/>
              </a:ext>
            </a:extLst>
          </p:cNvPr>
          <p:cNvSpPr/>
          <p:nvPr/>
        </p:nvSpPr>
        <p:spPr>
          <a:xfrm>
            <a:off x="8584399" y="5512851"/>
            <a:ext cx="1474762" cy="1209878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7200" b="1" dirty="0">
              <a:solidFill>
                <a:srgbClr val="66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Star: 12 Points 19">
            <a:extLst>
              <a:ext uri="{FF2B5EF4-FFF2-40B4-BE49-F238E27FC236}">
                <a16:creationId xmlns:a16="http://schemas.microsoft.com/office/drawing/2014/main" xmlns="" id="{4308BA7A-BB07-6472-B870-3042854AE182}"/>
              </a:ext>
            </a:extLst>
          </p:cNvPr>
          <p:cNvSpPr/>
          <p:nvPr/>
        </p:nvSpPr>
        <p:spPr>
          <a:xfrm>
            <a:off x="8578081" y="5507668"/>
            <a:ext cx="1487399" cy="1220245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7200" b="1" dirty="0">
              <a:solidFill>
                <a:srgbClr val="66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Star: 12 Points 20">
            <a:extLst>
              <a:ext uri="{FF2B5EF4-FFF2-40B4-BE49-F238E27FC236}">
                <a16:creationId xmlns:a16="http://schemas.microsoft.com/office/drawing/2014/main" xmlns="" id="{A81C47FB-6B5B-D4B5-CAB2-DD7E514F8416}"/>
              </a:ext>
            </a:extLst>
          </p:cNvPr>
          <p:cNvSpPr/>
          <p:nvPr/>
        </p:nvSpPr>
        <p:spPr>
          <a:xfrm>
            <a:off x="8536521" y="5473573"/>
            <a:ext cx="1570518" cy="1288435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3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03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1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2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3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4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0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35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Gold Miner: Tựa game đào vàng cổ điển trên Android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5086" y="109758"/>
            <a:ext cx="1153457" cy="1244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81391" y="5661808"/>
            <a:ext cx="1532158" cy="112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754" y="5959124"/>
            <a:ext cx="522664" cy="526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122176" y="735963"/>
            <a:ext cx="1010207" cy="741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143348" y="5836666"/>
            <a:ext cx="1060222" cy="891313"/>
          </a:xfrm>
          <a:prstGeom prst="rect">
            <a:avLst/>
          </a:prstGeom>
        </p:spPr>
      </p:pic>
      <p:sp>
        <p:nvSpPr>
          <p:cNvPr id="9" name="Oval 8">
            <a:hlinkClick r:id="rId13" action="ppaction://hlinksldjump"/>
          </p:cNvPr>
          <p:cNvSpPr/>
          <p:nvPr/>
        </p:nvSpPr>
        <p:spPr>
          <a:xfrm>
            <a:off x="10042370" y="5785547"/>
            <a:ext cx="1262178" cy="99355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10 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Google Shape;3917;p34"/>
          <p:cNvSpPr txBox="1">
            <a:spLocks/>
          </p:cNvSpPr>
          <p:nvPr/>
        </p:nvSpPr>
        <p:spPr>
          <a:xfrm>
            <a:off x="512821" y="5263254"/>
            <a:ext cx="6821003" cy="57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309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vi-VN" sz="4400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cửa </a:t>
            </a:r>
            <a:r>
              <a:rPr lang="en-US" sz="4400" b="1" dirty="0" err="1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" name="MsPham Sai"/>
          <p:cNvGrpSpPr/>
          <p:nvPr/>
        </p:nvGrpSpPr>
        <p:grpSpPr>
          <a:xfrm>
            <a:off x="7400041" y="166935"/>
            <a:ext cx="4402753" cy="1269652"/>
            <a:chOff x="7383180" y="836559"/>
            <a:chExt cx="4213734" cy="1269817"/>
          </a:xfrm>
        </p:grpSpPr>
        <p:sp>
          <p:nvSpPr>
            <p:cNvPr id="12" name="Horizontal Scroll 11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14" name="Oval 13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3600" dirty="0">
                  <a:ln w="0"/>
                  <a:solidFill>
                    <a:srgbClr val="005696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15" name="Google Shape;3917;p34"/>
            <p:cNvSpPr txBox="1">
              <a:spLocks/>
            </p:cNvSpPr>
            <p:nvPr/>
          </p:nvSpPr>
          <p:spPr>
            <a:xfrm>
              <a:off x="8439511" y="1012758"/>
              <a:ext cx="3055804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309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MsPham Dung"/>
          <p:cNvGrpSpPr/>
          <p:nvPr/>
        </p:nvGrpSpPr>
        <p:grpSpPr>
          <a:xfrm>
            <a:off x="7400041" y="1487706"/>
            <a:ext cx="4432367" cy="1269652"/>
            <a:chOff x="7353562" y="2697459"/>
            <a:chExt cx="4243352" cy="1269817"/>
          </a:xfrm>
        </p:grpSpPr>
        <p:sp>
          <p:nvSpPr>
            <p:cNvPr id="17" name="Horizontal Scroll 16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19" name="Oval 18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3600" dirty="0">
                  <a:ln w="0"/>
                  <a:solidFill>
                    <a:srgbClr val="005696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0" name="Google Shape;3917;p34"/>
            <p:cNvSpPr txBox="1">
              <a:spLocks/>
            </p:cNvSpPr>
            <p:nvPr/>
          </p:nvSpPr>
          <p:spPr>
            <a:xfrm>
              <a:off x="8410721" y="2882776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defTabSz="914309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MsPham sai1"/>
          <p:cNvGrpSpPr/>
          <p:nvPr/>
        </p:nvGrpSpPr>
        <p:grpSpPr>
          <a:xfrm>
            <a:off x="7400041" y="2808477"/>
            <a:ext cx="4598326" cy="1269652"/>
            <a:chOff x="7395651" y="4489680"/>
            <a:chExt cx="4308029" cy="1269817"/>
          </a:xfrm>
        </p:grpSpPr>
        <p:sp>
          <p:nvSpPr>
            <p:cNvPr id="22" name="Horizontal Scroll 21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24" name="Oval 23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3600" dirty="0">
                  <a:ln w="0"/>
                  <a:solidFill>
                    <a:srgbClr val="005696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25" name="Google Shape;3917;p34"/>
            <p:cNvSpPr txBox="1">
              <a:spLocks/>
            </p:cNvSpPr>
            <p:nvPr/>
          </p:nvSpPr>
          <p:spPr>
            <a:xfrm>
              <a:off x="8390801" y="4667499"/>
              <a:ext cx="3312879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309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vi-VN" sz="4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chữ nhật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Picture 4" descr="Mẫu cửa gỗ 1 cánh, cửa gỗ phòng ngủ - CG03 - Nhà sản xuất cửa gỗ,khuôn cửa  gỗ,nội thất gỗ cao cấp FAC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6988" y="1244601"/>
            <a:ext cx="3534638" cy="397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MsPham sai1"/>
          <p:cNvGrpSpPr/>
          <p:nvPr/>
        </p:nvGrpSpPr>
        <p:grpSpPr>
          <a:xfrm>
            <a:off x="7400041" y="4187373"/>
            <a:ext cx="4647929" cy="1269652"/>
            <a:chOff x="7395651" y="4489680"/>
            <a:chExt cx="4308029" cy="1269817"/>
          </a:xfrm>
        </p:grpSpPr>
        <p:sp>
          <p:nvSpPr>
            <p:cNvPr id="28" name="Horizontal Scroll 27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30" name="Oval 29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3600" dirty="0">
                  <a:ln w="0"/>
                  <a:solidFill>
                    <a:srgbClr val="005696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</a:t>
              </a:r>
              <a:endParaRPr lang="en-US" sz="3600" dirty="0">
                <a:ln w="0"/>
                <a:solidFill>
                  <a:srgbClr val="00569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31" name="Google Shape;3917;p34"/>
            <p:cNvSpPr txBox="1">
              <a:spLocks/>
            </p:cNvSpPr>
            <p:nvPr/>
          </p:nvSpPr>
          <p:spPr>
            <a:xfrm>
              <a:off x="8390801" y="4667499"/>
              <a:ext cx="3312879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309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vi-VN" sz="4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tam giác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Star: 12 Points 15">
            <a:extLst>
              <a:ext uri="{FF2B5EF4-FFF2-40B4-BE49-F238E27FC236}">
                <a16:creationId xmlns:a16="http://schemas.microsoft.com/office/drawing/2014/main" xmlns="" id="{33F52288-AA53-3505-9E7A-28E75B5FDD50}"/>
              </a:ext>
            </a:extLst>
          </p:cNvPr>
          <p:cNvSpPr/>
          <p:nvPr/>
        </p:nvSpPr>
        <p:spPr>
          <a:xfrm>
            <a:off x="8366796" y="5557584"/>
            <a:ext cx="1467820" cy="1204183"/>
          </a:xfrm>
          <a:prstGeom prst="star12">
            <a:avLst/>
          </a:prstGeom>
          <a:solidFill>
            <a:srgbClr val="FF00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7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Star: 12 Points 16">
            <a:extLst>
              <a:ext uri="{FF2B5EF4-FFF2-40B4-BE49-F238E27FC236}">
                <a16:creationId xmlns:a16="http://schemas.microsoft.com/office/drawing/2014/main" xmlns="" id="{E2BED8E2-3116-69E2-7B56-E89716445FD3}"/>
              </a:ext>
            </a:extLst>
          </p:cNvPr>
          <p:cNvSpPr/>
          <p:nvPr/>
        </p:nvSpPr>
        <p:spPr>
          <a:xfrm>
            <a:off x="8371002" y="5561034"/>
            <a:ext cx="1459408" cy="1197282"/>
          </a:xfrm>
          <a:prstGeom prst="star12">
            <a:avLst/>
          </a:prstGeom>
          <a:solidFill>
            <a:srgbClr val="FF99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7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Star: 12 Points 17">
            <a:extLst>
              <a:ext uri="{FF2B5EF4-FFF2-40B4-BE49-F238E27FC236}">
                <a16:creationId xmlns:a16="http://schemas.microsoft.com/office/drawing/2014/main" xmlns="" id="{6667F4FC-07AB-9BB0-334C-46FAC374A477}"/>
              </a:ext>
            </a:extLst>
          </p:cNvPr>
          <p:cNvSpPr/>
          <p:nvPr/>
        </p:nvSpPr>
        <p:spPr>
          <a:xfrm>
            <a:off x="8372901" y="5562592"/>
            <a:ext cx="1455611" cy="1194167"/>
          </a:xfrm>
          <a:prstGeom prst="star12">
            <a:avLst/>
          </a:prstGeom>
          <a:solidFill>
            <a:srgbClr val="FF66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7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Star: 12 Points 18">
            <a:extLst>
              <a:ext uri="{FF2B5EF4-FFF2-40B4-BE49-F238E27FC236}">
                <a16:creationId xmlns:a16="http://schemas.microsoft.com/office/drawing/2014/main" xmlns="" id="{5F2EAFDC-F480-BC0E-04BC-E1306867C931}"/>
              </a:ext>
            </a:extLst>
          </p:cNvPr>
          <p:cNvSpPr/>
          <p:nvPr/>
        </p:nvSpPr>
        <p:spPr>
          <a:xfrm>
            <a:off x="8363325" y="5554736"/>
            <a:ext cx="1474762" cy="1209878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7200" b="1" dirty="0">
              <a:solidFill>
                <a:srgbClr val="66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Star: 12 Points 19">
            <a:extLst>
              <a:ext uri="{FF2B5EF4-FFF2-40B4-BE49-F238E27FC236}">
                <a16:creationId xmlns:a16="http://schemas.microsoft.com/office/drawing/2014/main" xmlns="" id="{4308BA7A-BB07-6472-B870-3042854AE182}"/>
              </a:ext>
            </a:extLst>
          </p:cNvPr>
          <p:cNvSpPr/>
          <p:nvPr/>
        </p:nvSpPr>
        <p:spPr>
          <a:xfrm>
            <a:off x="8357007" y="5549553"/>
            <a:ext cx="1487399" cy="1220245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7200" b="1" dirty="0">
              <a:solidFill>
                <a:srgbClr val="66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Star: 12 Points 20">
            <a:extLst>
              <a:ext uri="{FF2B5EF4-FFF2-40B4-BE49-F238E27FC236}">
                <a16:creationId xmlns:a16="http://schemas.microsoft.com/office/drawing/2014/main" xmlns="" id="{A81C47FB-6B5B-D4B5-CAB2-DD7E514F8416}"/>
              </a:ext>
            </a:extLst>
          </p:cNvPr>
          <p:cNvSpPr/>
          <p:nvPr/>
        </p:nvSpPr>
        <p:spPr>
          <a:xfrm>
            <a:off x="8315447" y="5515458"/>
            <a:ext cx="1570518" cy="1288435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3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" name="Tieng-chuong-het-gio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BA8D4DC3-17D8-4CCF-DEC0-C9F1921098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>
                  <p14:trim end="2326.0826"/>
                </p14:media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2557760" y="1271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2624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>
        <p15:prstTrans prst="curtains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5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0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video>
          </p:childTnLst>
        </p:cTn>
      </p:par>
    </p:tnLst>
    <p:bldLst>
      <p:bldP spid="10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Gold Miner: Tựa game đào vàng cổ điển trên Android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0491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4531" y="62775"/>
            <a:ext cx="1153457" cy="1244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94622" y="5626103"/>
            <a:ext cx="1532158" cy="112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416" y="6018932"/>
            <a:ext cx="522664" cy="526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14324" y="558942"/>
            <a:ext cx="1010207" cy="741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143348" y="5836666"/>
            <a:ext cx="1060222" cy="891313"/>
          </a:xfrm>
          <a:prstGeom prst="rect">
            <a:avLst/>
          </a:prstGeom>
        </p:spPr>
      </p:pic>
      <p:sp>
        <p:nvSpPr>
          <p:cNvPr id="9" name="Oval 8">
            <a:hlinkClick r:id="rId13" action="ppaction://hlinksldjump"/>
          </p:cNvPr>
          <p:cNvSpPr/>
          <p:nvPr/>
        </p:nvSpPr>
        <p:spPr>
          <a:xfrm>
            <a:off x="10042370" y="5785547"/>
            <a:ext cx="1262178" cy="99355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10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Google Shape;3917;p34">
            <a:extLst>
              <a:ext uri="{FF2B5EF4-FFF2-40B4-BE49-F238E27FC236}">
                <a16:creationId xmlns:a16="http://schemas.microsoft.com/office/drawing/2014/main" xmlns="" id="{59C3A1B0-89A3-49C9-A9DA-2DF7FE706B83}"/>
              </a:ext>
            </a:extLst>
          </p:cNvPr>
          <p:cNvSpPr txBox="1">
            <a:spLocks/>
          </p:cNvSpPr>
          <p:nvPr/>
        </p:nvSpPr>
        <p:spPr>
          <a:xfrm>
            <a:off x="315953" y="5162288"/>
            <a:ext cx="6795802" cy="7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309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vi-VN" sz="4400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gạch có</a:t>
            </a:r>
            <a:r>
              <a:rPr lang="en-US" sz="4400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hình gì</a:t>
            </a:r>
            <a:r>
              <a:rPr lang="en-US" sz="4400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MsPham Sai"/>
          <p:cNvGrpSpPr/>
          <p:nvPr/>
        </p:nvGrpSpPr>
        <p:grpSpPr>
          <a:xfrm>
            <a:off x="7589609" y="138359"/>
            <a:ext cx="4213185" cy="1269652"/>
            <a:chOff x="7383180" y="836559"/>
            <a:chExt cx="4213734" cy="1269817"/>
          </a:xfrm>
        </p:grpSpPr>
        <p:sp>
          <p:nvSpPr>
            <p:cNvPr id="23" name="Horizontal Scroll 22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5" name="Oval 24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3600" dirty="0">
                  <a:ln w="0"/>
                  <a:solidFill>
                    <a:srgbClr val="005696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6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309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4000" b="1" dirty="0" err="1">
                  <a:solidFill>
                    <a:srgbClr val="FFFF00"/>
                  </a:solidFill>
                  <a:latin typeface="Calibri" panose="020F0502020204030204"/>
                </a:rPr>
                <a:t>Hình</a:t>
              </a:r>
              <a:r>
                <a:rPr lang="en-US" sz="4000" b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vi-VN" sz="4000" b="1" dirty="0" smtClean="0">
                  <a:solidFill>
                    <a:srgbClr val="FFFF00"/>
                  </a:solidFill>
                  <a:latin typeface="Calibri" panose="020F0502020204030204"/>
                </a:rPr>
                <a:t>tròn</a:t>
              </a:r>
              <a:endParaRPr lang="en-US" sz="4000" b="1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MsPham Dung"/>
          <p:cNvGrpSpPr/>
          <p:nvPr/>
        </p:nvGrpSpPr>
        <p:grpSpPr>
          <a:xfrm>
            <a:off x="7589609" y="1459130"/>
            <a:ext cx="4242799" cy="1269652"/>
            <a:chOff x="7353562" y="2697459"/>
            <a:chExt cx="4243352" cy="1269817"/>
          </a:xfrm>
        </p:grpSpPr>
        <p:sp>
          <p:nvSpPr>
            <p:cNvPr id="28" name="Horizontal Scroll 27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30" name="Oval 29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3600" dirty="0">
                  <a:ln w="0"/>
                  <a:solidFill>
                    <a:srgbClr val="005696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31" name="Google Shape;3917;p34"/>
            <p:cNvSpPr txBox="1">
              <a:spLocks/>
            </p:cNvSpPr>
            <p:nvPr/>
          </p:nvSpPr>
          <p:spPr>
            <a:xfrm>
              <a:off x="8410721" y="2882776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defTabSz="914309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4000" b="1" dirty="0" err="1">
                  <a:solidFill>
                    <a:srgbClr val="FFFF00"/>
                  </a:solidFill>
                  <a:latin typeface="+mj-lt"/>
                </a:rPr>
                <a:t>Hình</a:t>
              </a:r>
              <a:r>
                <a:rPr lang="en-US" sz="4000" b="1" dirty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vi-VN" sz="4000" b="1" dirty="0">
                  <a:solidFill>
                    <a:srgbClr val="FFFF00"/>
                  </a:solidFill>
                  <a:latin typeface="+mj-lt"/>
                </a:rPr>
                <a:t>vuông</a:t>
              </a:r>
              <a:endParaRPr lang="en-US" sz="4000" b="1" dirty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32" name="MsPham sai1"/>
          <p:cNvGrpSpPr/>
          <p:nvPr/>
        </p:nvGrpSpPr>
        <p:grpSpPr>
          <a:xfrm>
            <a:off x="7690899" y="2779901"/>
            <a:ext cx="4307468" cy="1269652"/>
            <a:chOff x="7395651" y="4489680"/>
            <a:chExt cx="4308029" cy="1269817"/>
          </a:xfrm>
        </p:grpSpPr>
        <p:sp>
          <p:nvSpPr>
            <p:cNvPr id="33" name="Horizontal Scroll 32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35" name="Oval 34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3600" dirty="0">
                  <a:ln w="0"/>
                  <a:solidFill>
                    <a:srgbClr val="005696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36" name="Google Shape;3917;p34"/>
            <p:cNvSpPr txBox="1">
              <a:spLocks/>
            </p:cNvSpPr>
            <p:nvPr/>
          </p:nvSpPr>
          <p:spPr>
            <a:xfrm>
              <a:off x="8390801" y="4667499"/>
              <a:ext cx="3312879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309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4000" b="1" dirty="0" err="1">
                  <a:solidFill>
                    <a:srgbClr val="FFFF00"/>
                  </a:solidFill>
                  <a:latin typeface="Calibri" panose="020F0502020204030204"/>
                </a:rPr>
                <a:t>Hình</a:t>
              </a:r>
              <a:r>
                <a:rPr lang="en-US" sz="4000" b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vi-VN" sz="4000" b="1" dirty="0" smtClean="0">
                  <a:solidFill>
                    <a:srgbClr val="FFFF00"/>
                  </a:solidFill>
                  <a:latin typeface="Calibri" panose="020F0502020204030204"/>
                </a:rPr>
                <a:t>chữ nhật</a:t>
              </a:r>
              <a:endParaRPr lang="en-US" sz="4000" b="1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</p:grpSp>
      <p:grpSp>
        <p:nvGrpSpPr>
          <p:cNvPr id="37" name="MsPham sai1"/>
          <p:cNvGrpSpPr/>
          <p:nvPr/>
        </p:nvGrpSpPr>
        <p:grpSpPr>
          <a:xfrm>
            <a:off x="7740502" y="4158797"/>
            <a:ext cx="4307468" cy="1269652"/>
            <a:chOff x="7395651" y="4489680"/>
            <a:chExt cx="4308029" cy="1269817"/>
          </a:xfrm>
        </p:grpSpPr>
        <p:sp>
          <p:nvSpPr>
            <p:cNvPr id="38" name="Horizontal Scroll 37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40" name="Oval 39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3600" dirty="0">
                  <a:ln w="0"/>
                  <a:solidFill>
                    <a:srgbClr val="005696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</a:t>
              </a:r>
              <a:endParaRPr lang="en-US" sz="3600" dirty="0">
                <a:ln w="0"/>
                <a:solidFill>
                  <a:srgbClr val="00569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41" name="Google Shape;3917;p34"/>
            <p:cNvSpPr txBox="1">
              <a:spLocks/>
            </p:cNvSpPr>
            <p:nvPr/>
          </p:nvSpPr>
          <p:spPr>
            <a:xfrm>
              <a:off x="8390801" y="4667499"/>
              <a:ext cx="3312879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309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4000" b="1" dirty="0" err="1">
                  <a:solidFill>
                    <a:srgbClr val="FFFF00"/>
                  </a:solidFill>
                  <a:latin typeface="Calibri" panose="020F0502020204030204"/>
                </a:rPr>
                <a:t>Hình</a:t>
              </a:r>
              <a:r>
                <a:rPr lang="en-US" sz="4000" b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vi-VN" sz="4000" b="1" dirty="0" smtClean="0">
                  <a:solidFill>
                    <a:srgbClr val="FFFF00"/>
                  </a:solidFill>
                  <a:latin typeface="Calibri" panose="020F0502020204030204"/>
                </a:rPr>
                <a:t>tam giác</a:t>
              </a:r>
              <a:endParaRPr lang="en-US" sz="4000" b="1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</p:grpSp>
      <p:pic>
        <p:nvPicPr>
          <p:cNvPr id="9220" name="Picture 4" descr="Gạch bông ốp bếp 40x40 giá rẻ giao hàng nhanh nhất tại tphcm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296" y="1307394"/>
            <a:ext cx="4219802" cy="389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Star: 12 Points 15">
            <a:extLst>
              <a:ext uri="{FF2B5EF4-FFF2-40B4-BE49-F238E27FC236}">
                <a16:creationId xmlns:a16="http://schemas.microsoft.com/office/drawing/2014/main" xmlns="" id="{33F52288-AA53-3505-9E7A-28E75B5FDD50}"/>
              </a:ext>
            </a:extLst>
          </p:cNvPr>
          <p:cNvSpPr/>
          <p:nvPr/>
        </p:nvSpPr>
        <p:spPr>
          <a:xfrm>
            <a:off x="8573690" y="5600189"/>
            <a:ext cx="1467820" cy="1204183"/>
          </a:xfrm>
          <a:prstGeom prst="star12">
            <a:avLst/>
          </a:prstGeom>
          <a:solidFill>
            <a:srgbClr val="FF00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7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Star: 12 Points 16">
            <a:extLst>
              <a:ext uri="{FF2B5EF4-FFF2-40B4-BE49-F238E27FC236}">
                <a16:creationId xmlns:a16="http://schemas.microsoft.com/office/drawing/2014/main" xmlns="" id="{E2BED8E2-3116-69E2-7B56-E89716445FD3}"/>
              </a:ext>
            </a:extLst>
          </p:cNvPr>
          <p:cNvSpPr/>
          <p:nvPr/>
        </p:nvSpPr>
        <p:spPr>
          <a:xfrm>
            <a:off x="8577896" y="5603639"/>
            <a:ext cx="1459408" cy="1197282"/>
          </a:xfrm>
          <a:prstGeom prst="star12">
            <a:avLst/>
          </a:prstGeom>
          <a:solidFill>
            <a:srgbClr val="FF99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7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Star: 12 Points 17">
            <a:extLst>
              <a:ext uri="{FF2B5EF4-FFF2-40B4-BE49-F238E27FC236}">
                <a16:creationId xmlns:a16="http://schemas.microsoft.com/office/drawing/2014/main" xmlns="" id="{6667F4FC-07AB-9BB0-334C-46FAC374A477}"/>
              </a:ext>
            </a:extLst>
          </p:cNvPr>
          <p:cNvSpPr/>
          <p:nvPr/>
        </p:nvSpPr>
        <p:spPr>
          <a:xfrm>
            <a:off x="8579795" y="5605197"/>
            <a:ext cx="1455611" cy="1194167"/>
          </a:xfrm>
          <a:prstGeom prst="star12">
            <a:avLst/>
          </a:prstGeom>
          <a:solidFill>
            <a:srgbClr val="FF66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7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Star: 12 Points 18">
            <a:extLst>
              <a:ext uri="{FF2B5EF4-FFF2-40B4-BE49-F238E27FC236}">
                <a16:creationId xmlns:a16="http://schemas.microsoft.com/office/drawing/2014/main" xmlns="" id="{5F2EAFDC-F480-BC0E-04BC-E1306867C931}"/>
              </a:ext>
            </a:extLst>
          </p:cNvPr>
          <p:cNvSpPr/>
          <p:nvPr/>
        </p:nvSpPr>
        <p:spPr>
          <a:xfrm>
            <a:off x="8570219" y="5597341"/>
            <a:ext cx="1474762" cy="1209878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7200" b="1" dirty="0">
              <a:solidFill>
                <a:srgbClr val="66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Star: 12 Points 19">
            <a:extLst>
              <a:ext uri="{FF2B5EF4-FFF2-40B4-BE49-F238E27FC236}">
                <a16:creationId xmlns:a16="http://schemas.microsoft.com/office/drawing/2014/main" xmlns="" id="{4308BA7A-BB07-6472-B870-3042854AE182}"/>
              </a:ext>
            </a:extLst>
          </p:cNvPr>
          <p:cNvSpPr/>
          <p:nvPr/>
        </p:nvSpPr>
        <p:spPr>
          <a:xfrm>
            <a:off x="8563901" y="5592158"/>
            <a:ext cx="1487399" cy="1220245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7200" b="1" dirty="0">
              <a:solidFill>
                <a:srgbClr val="66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Star: 12 Points 20">
            <a:extLst>
              <a:ext uri="{FF2B5EF4-FFF2-40B4-BE49-F238E27FC236}">
                <a16:creationId xmlns:a16="http://schemas.microsoft.com/office/drawing/2014/main" xmlns="" id="{A81C47FB-6B5B-D4B5-CAB2-DD7E514F8416}"/>
              </a:ext>
            </a:extLst>
          </p:cNvPr>
          <p:cNvSpPr/>
          <p:nvPr/>
        </p:nvSpPr>
        <p:spPr>
          <a:xfrm>
            <a:off x="8522341" y="5558063"/>
            <a:ext cx="1570518" cy="1288435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3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Tieng-chuong-het-gio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BA8D4DC3-17D8-4CCF-DEC0-C9F1921098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>
                  <p14:trim end="2326.0826"/>
                </p14:media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2557760" y="1271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81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14:flash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055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video>
          </p:childTnLst>
        </p:cTn>
      </p:par>
    </p:tnLst>
    <p:bldLst>
      <p:bldP spid="20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Gold Miner: Tựa game đào vàng cổ điển trên Android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5189" y="109277"/>
            <a:ext cx="1153457" cy="1244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44811" y="5580686"/>
            <a:ext cx="1532158" cy="112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254" y="6079348"/>
            <a:ext cx="522664" cy="526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24993" y="758784"/>
            <a:ext cx="1010207" cy="741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143348" y="5836666"/>
            <a:ext cx="1060222" cy="891313"/>
          </a:xfrm>
          <a:prstGeom prst="rect">
            <a:avLst/>
          </a:prstGeom>
        </p:spPr>
      </p:pic>
      <p:sp>
        <p:nvSpPr>
          <p:cNvPr id="10" name="Oval 9">
            <a:hlinkClick r:id="rId13" action="ppaction://hlinksldjump"/>
          </p:cNvPr>
          <p:cNvSpPr/>
          <p:nvPr/>
        </p:nvSpPr>
        <p:spPr>
          <a:xfrm>
            <a:off x="10042370" y="5785547"/>
            <a:ext cx="1262178" cy="99355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10</a:t>
            </a:r>
            <a:r>
              <a:rPr lang="en-US" sz="2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endParaRPr lang="en-US" sz="20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Google Shape;3917;p34">
            <a:extLst>
              <a:ext uri="{FF2B5EF4-FFF2-40B4-BE49-F238E27FC236}">
                <a16:creationId xmlns:a16="http://schemas.microsoft.com/office/drawing/2014/main" xmlns="" id="{59C3A1B0-89A3-49C9-A9DA-2DF7FE706B83}"/>
              </a:ext>
            </a:extLst>
          </p:cNvPr>
          <p:cNvSpPr txBox="1">
            <a:spLocks/>
          </p:cNvSpPr>
          <p:nvPr/>
        </p:nvSpPr>
        <p:spPr>
          <a:xfrm>
            <a:off x="141071" y="5038410"/>
            <a:ext cx="6795802" cy="7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309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vi-VN" sz="4400" b="1" dirty="0" smtClean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quà có</a:t>
            </a:r>
            <a:r>
              <a:rPr lang="en-US" sz="4400" b="1" dirty="0" smtClean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smtClean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hình gì</a:t>
            </a:r>
            <a:r>
              <a:rPr lang="en-US" sz="4400" b="1" dirty="0" smtClean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66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4" descr="Hộp quà chữ nhật 23x14x8cm giá rẻ, giao nhanh trong 2h - Hộp quà Như Phươ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326" y="1513653"/>
            <a:ext cx="4315291" cy="351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MsPham Sai"/>
          <p:cNvGrpSpPr/>
          <p:nvPr/>
        </p:nvGrpSpPr>
        <p:grpSpPr>
          <a:xfrm>
            <a:off x="6903085" y="180617"/>
            <a:ext cx="5081483" cy="1269652"/>
            <a:chOff x="7383180" y="836559"/>
            <a:chExt cx="4213734" cy="1269817"/>
          </a:xfrm>
        </p:grpSpPr>
        <p:sp>
          <p:nvSpPr>
            <p:cNvPr id="34" name="Horizontal Scroll 33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36" name="Oval 35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360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37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309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4000" b="1" dirty="0" err="1">
                  <a:solidFill>
                    <a:srgbClr val="0000FF"/>
                  </a:solidFill>
                  <a:latin typeface="Calibri" panose="020F0502020204030204"/>
                </a:rPr>
                <a:t>Hình</a:t>
              </a:r>
              <a:r>
                <a:rPr lang="en-US" sz="4000" b="1" dirty="0">
                  <a:solidFill>
                    <a:srgbClr val="0000FF"/>
                  </a:solidFill>
                  <a:latin typeface="Calibri" panose="020F0502020204030204"/>
                </a:rPr>
                <a:t> </a:t>
              </a:r>
              <a:r>
                <a:rPr lang="vi-VN" sz="4000" b="1" dirty="0" smtClean="0">
                  <a:solidFill>
                    <a:srgbClr val="0000FF"/>
                  </a:solidFill>
                  <a:latin typeface="Calibri" panose="020F0502020204030204"/>
                </a:rPr>
                <a:t>chữ nhật</a:t>
              </a:r>
              <a:endParaRPr lang="en-US" sz="4000" b="1" dirty="0">
                <a:solidFill>
                  <a:srgbClr val="0000FF"/>
                </a:solidFill>
                <a:latin typeface="Calibri" panose="020F0502020204030204"/>
              </a:endParaRPr>
            </a:p>
          </p:txBody>
        </p:sp>
      </p:grpSp>
      <p:grpSp>
        <p:nvGrpSpPr>
          <p:cNvPr id="38" name="MsPham Dung"/>
          <p:cNvGrpSpPr/>
          <p:nvPr/>
        </p:nvGrpSpPr>
        <p:grpSpPr>
          <a:xfrm>
            <a:off x="6626831" y="1453982"/>
            <a:ext cx="5421139" cy="1269652"/>
            <a:chOff x="7353562" y="2697459"/>
            <a:chExt cx="4243352" cy="1269817"/>
          </a:xfrm>
        </p:grpSpPr>
        <p:sp>
          <p:nvSpPr>
            <p:cNvPr id="39" name="Horizontal Scroll 38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41" name="Oval 40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360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42" name="Google Shape;3917;p34"/>
            <p:cNvSpPr txBox="1">
              <a:spLocks/>
            </p:cNvSpPr>
            <p:nvPr/>
          </p:nvSpPr>
          <p:spPr>
            <a:xfrm>
              <a:off x="8410721" y="2882776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defTabSz="914309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4000" b="1" dirty="0" err="1">
                  <a:solidFill>
                    <a:srgbClr val="0000FF"/>
                  </a:solidFill>
                  <a:latin typeface="+mj-lt"/>
                </a:rPr>
                <a:t>Hình</a:t>
              </a:r>
              <a:r>
                <a:rPr lang="en-US" sz="40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vi-VN" sz="4000" b="1" dirty="0">
                  <a:solidFill>
                    <a:srgbClr val="0000FF"/>
                  </a:solidFill>
                  <a:latin typeface="+mj-lt"/>
                </a:rPr>
                <a:t>vuông</a:t>
              </a:r>
              <a:endParaRPr lang="en-US" sz="4000" b="1" dirty="0">
                <a:solidFill>
                  <a:srgbClr val="0000FF"/>
                </a:solidFill>
                <a:latin typeface="+mj-lt"/>
              </a:endParaRPr>
            </a:p>
          </p:txBody>
        </p:sp>
      </p:grpSp>
      <p:grpSp>
        <p:nvGrpSpPr>
          <p:cNvPr id="43" name="MsPham sai1"/>
          <p:cNvGrpSpPr/>
          <p:nvPr/>
        </p:nvGrpSpPr>
        <p:grpSpPr>
          <a:xfrm>
            <a:off x="6626831" y="2755894"/>
            <a:ext cx="5563582" cy="1241612"/>
            <a:chOff x="7395651" y="4489680"/>
            <a:chExt cx="4308029" cy="1269817"/>
          </a:xfrm>
        </p:grpSpPr>
        <p:sp>
          <p:nvSpPr>
            <p:cNvPr id="44" name="Horizontal Scroll 43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46" name="Oval 45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360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47" name="Google Shape;3917;p34"/>
            <p:cNvSpPr txBox="1">
              <a:spLocks/>
            </p:cNvSpPr>
            <p:nvPr/>
          </p:nvSpPr>
          <p:spPr>
            <a:xfrm>
              <a:off x="8390801" y="4667499"/>
              <a:ext cx="3312879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309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vi-VN" sz="4000" b="1" dirty="0" smtClean="0">
                  <a:solidFill>
                    <a:srgbClr val="0000FF"/>
                  </a:solidFill>
                  <a:latin typeface="Calibri" panose="020F0502020204030204"/>
                </a:rPr>
                <a:t>Khối lập phương</a:t>
              </a:r>
              <a:endParaRPr lang="en-US" sz="4000" b="1" dirty="0">
                <a:solidFill>
                  <a:srgbClr val="0000FF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MsPham sai1"/>
          <p:cNvGrpSpPr/>
          <p:nvPr/>
        </p:nvGrpSpPr>
        <p:grpSpPr>
          <a:xfrm>
            <a:off x="6626831" y="4099908"/>
            <a:ext cx="5554509" cy="1269652"/>
            <a:chOff x="7395651" y="4489680"/>
            <a:chExt cx="4308029" cy="1269817"/>
          </a:xfrm>
        </p:grpSpPr>
        <p:sp>
          <p:nvSpPr>
            <p:cNvPr id="49" name="Horizontal Scroll 48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51" name="Oval 50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360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</a:t>
              </a:r>
              <a:endParaRPr lang="en-US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52" name="Google Shape;3917;p34"/>
            <p:cNvSpPr txBox="1">
              <a:spLocks/>
            </p:cNvSpPr>
            <p:nvPr/>
          </p:nvSpPr>
          <p:spPr>
            <a:xfrm>
              <a:off x="8390801" y="4667499"/>
              <a:ext cx="3312879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309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vi-VN" sz="4000" b="1" dirty="0" smtClean="0">
                  <a:solidFill>
                    <a:srgbClr val="0000FF"/>
                  </a:solidFill>
                  <a:latin typeface="Calibri" panose="020F0502020204030204"/>
                </a:rPr>
                <a:t>Khối hộp chữ nhật</a:t>
              </a:r>
              <a:endParaRPr lang="en-US" sz="4000" b="1" dirty="0">
                <a:solidFill>
                  <a:srgbClr val="0000FF"/>
                </a:solidFill>
                <a:latin typeface="Calibri" panose="020F0502020204030204"/>
              </a:endParaRPr>
            </a:p>
          </p:txBody>
        </p:sp>
      </p:grpSp>
      <p:pic>
        <p:nvPicPr>
          <p:cNvPr id="53" name="Tieng-chuong-het-gio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BA8D4DC3-17D8-4CCF-DEC0-C9F1921098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>
                  <p14:trim end="2326.0826"/>
                </p14:media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2557760" y="1271270"/>
            <a:ext cx="609600" cy="609600"/>
          </a:xfrm>
          <a:prstGeom prst="rect">
            <a:avLst/>
          </a:prstGeom>
        </p:spPr>
      </p:pic>
      <p:sp>
        <p:nvSpPr>
          <p:cNvPr id="54" name="Star: 12 Points 15">
            <a:extLst>
              <a:ext uri="{FF2B5EF4-FFF2-40B4-BE49-F238E27FC236}">
                <a16:creationId xmlns:a16="http://schemas.microsoft.com/office/drawing/2014/main" xmlns="" id="{33F52288-AA53-3505-9E7A-28E75B5FDD50}"/>
              </a:ext>
            </a:extLst>
          </p:cNvPr>
          <p:cNvSpPr/>
          <p:nvPr/>
        </p:nvSpPr>
        <p:spPr>
          <a:xfrm>
            <a:off x="7972819" y="5585559"/>
            <a:ext cx="1467820" cy="1204183"/>
          </a:xfrm>
          <a:prstGeom prst="star12">
            <a:avLst/>
          </a:prstGeom>
          <a:solidFill>
            <a:srgbClr val="FF00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7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Star: 12 Points 16">
            <a:extLst>
              <a:ext uri="{FF2B5EF4-FFF2-40B4-BE49-F238E27FC236}">
                <a16:creationId xmlns:a16="http://schemas.microsoft.com/office/drawing/2014/main" xmlns="" id="{E2BED8E2-3116-69E2-7B56-E89716445FD3}"/>
              </a:ext>
            </a:extLst>
          </p:cNvPr>
          <p:cNvSpPr/>
          <p:nvPr/>
        </p:nvSpPr>
        <p:spPr>
          <a:xfrm>
            <a:off x="7977025" y="5589009"/>
            <a:ext cx="1459408" cy="1197282"/>
          </a:xfrm>
          <a:prstGeom prst="star12">
            <a:avLst/>
          </a:prstGeom>
          <a:solidFill>
            <a:srgbClr val="FF99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7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Star: 12 Points 17">
            <a:extLst>
              <a:ext uri="{FF2B5EF4-FFF2-40B4-BE49-F238E27FC236}">
                <a16:creationId xmlns:a16="http://schemas.microsoft.com/office/drawing/2014/main" xmlns="" id="{6667F4FC-07AB-9BB0-334C-46FAC374A477}"/>
              </a:ext>
            </a:extLst>
          </p:cNvPr>
          <p:cNvSpPr/>
          <p:nvPr/>
        </p:nvSpPr>
        <p:spPr>
          <a:xfrm>
            <a:off x="7978924" y="5590567"/>
            <a:ext cx="1455611" cy="1194167"/>
          </a:xfrm>
          <a:prstGeom prst="star12">
            <a:avLst/>
          </a:prstGeom>
          <a:solidFill>
            <a:srgbClr val="FF66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7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Star: 12 Points 18">
            <a:extLst>
              <a:ext uri="{FF2B5EF4-FFF2-40B4-BE49-F238E27FC236}">
                <a16:creationId xmlns:a16="http://schemas.microsoft.com/office/drawing/2014/main" xmlns="" id="{5F2EAFDC-F480-BC0E-04BC-E1306867C931}"/>
              </a:ext>
            </a:extLst>
          </p:cNvPr>
          <p:cNvSpPr/>
          <p:nvPr/>
        </p:nvSpPr>
        <p:spPr>
          <a:xfrm>
            <a:off x="7969348" y="5582711"/>
            <a:ext cx="1474762" cy="1209878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7200" b="1" dirty="0">
              <a:solidFill>
                <a:srgbClr val="66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Star: 12 Points 19">
            <a:extLst>
              <a:ext uri="{FF2B5EF4-FFF2-40B4-BE49-F238E27FC236}">
                <a16:creationId xmlns:a16="http://schemas.microsoft.com/office/drawing/2014/main" xmlns="" id="{4308BA7A-BB07-6472-B870-3042854AE182}"/>
              </a:ext>
            </a:extLst>
          </p:cNvPr>
          <p:cNvSpPr/>
          <p:nvPr/>
        </p:nvSpPr>
        <p:spPr>
          <a:xfrm>
            <a:off x="7963030" y="5577528"/>
            <a:ext cx="1487399" cy="1220245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7200" b="1" dirty="0">
              <a:solidFill>
                <a:srgbClr val="66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Star: 12 Points 20">
            <a:extLst>
              <a:ext uri="{FF2B5EF4-FFF2-40B4-BE49-F238E27FC236}">
                <a16:creationId xmlns:a16="http://schemas.microsoft.com/office/drawing/2014/main" xmlns="" id="{A81C47FB-6B5B-D4B5-CAB2-DD7E514F8416}"/>
              </a:ext>
            </a:extLst>
          </p:cNvPr>
          <p:cNvSpPr/>
          <p:nvPr/>
        </p:nvSpPr>
        <p:spPr>
          <a:xfrm>
            <a:off x="7921470" y="5543433"/>
            <a:ext cx="1570518" cy="1288435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3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453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055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video>
          </p:childTnLst>
        </p:cTn>
      </p:par>
    </p:tnLst>
    <p:bldLst>
      <p:bldP spid="21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Gold Miner: Tựa game đào vàng cổ điển trên Android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715" y="53050"/>
            <a:ext cx="1153457" cy="1244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37420" y="5762251"/>
            <a:ext cx="1532158" cy="112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083" y="5912586"/>
            <a:ext cx="522664" cy="526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66277" y="702823"/>
            <a:ext cx="1010207" cy="741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143348" y="5836666"/>
            <a:ext cx="1060222" cy="891313"/>
          </a:xfrm>
          <a:prstGeom prst="rect">
            <a:avLst/>
          </a:prstGeom>
        </p:spPr>
      </p:pic>
      <p:sp>
        <p:nvSpPr>
          <p:cNvPr id="10" name="Oval 9">
            <a:hlinkClick r:id="rId13" action="ppaction://hlinksldjump"/>
          </p:cNvPr>
          <p:cNvSpPr/>
          <p:nvPr/>
        </p:nvSpPr>
        <p:spPr>
          <a:xfrm>
            <a:off x="10042370" y="5785547"/>
            <a:ext cx="1262178" cy="99355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10 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Google Shape;3917;p34"/>
          <p:cNvSpPr txBox="1">
            <a:spLocks/>
          </p:cNvSpPr>
          <p:nvPr/>
        </p:nvSpPr>
        <p:spPr>
          <a:xfrm>
            <a:off x="-61870" y="5178044"/>
            <a:ext cx="7461160" cy="57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309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vi-VN" sz="4400" b="1" dirty="0" smtClean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rubic </a:t>
            </a:r>
            <a:r>
              <a:rPr lang="en-US" sz="4400" b="1" dirty="0" err="1" smtClean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" name="MsPham Sai"/>
          <p:cNvGrpSpPr/>
          <p:nvPr/>
        </p:nvGrpSpPr>
        <p:grpSpPr>
          <a:xfrm>
            <a:off x="6791218" y="63967"/>
            <a:ext cx="5766542" cy="1269652"/>
            <a:chOff x="7383180" y="836559"/>
            <a:chExt cx="4680496" cy="1269817"/>
          </a:xfrm>
        </p:grpSpPr>
        <p:sp>
          <p:nvSpPr>
            <p:cNvPr id="13" name="Horizontal Scroll 12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15" name="Oval 14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3600" dirty="0">
                  <a:ln w="0"/>
                  <a:solidFill>
                    <a:srgbClr val="005696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16" name="Google Shape;3917;p34"/>
            <p:cNvSpPr txBox="1">
              <a:spLocks/>
            </p:cNvSpPr>
            <p:nvPr/>
          </p:nvSpPr>
          <p:spPr>
            <a:xfrm>
              <a:off x="8247282" y="954054"/>
              <a:ext cx="3816394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309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vi-VN" sz="4000" b="1" dirty="0" smtClean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 hộp chữ nhật</a:t>
              </a:r>
              <a:endParaRPr lang="en-US" sz="40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MsPham Dung"/>
          <p:cNvGrpSpPr/>
          <p:nvPr/>
        </p:nvGrpSpPr>
        <p:grpSpPr>
          <a:xfrm>
            <a:off x="7031077" y="1426341"/>
            <a:ext cx="4941413" cy="1269652"/>
            <a:chOff x="7353562" y="2697459"/>
            <a:chExt cx="4243352" cy="1269817"/>
          </a:xfrm>
        </p:grpSpPr>
        <p:sp>
          <p:nvSpPr>
            <p:cNvPr id="18" name="Horizontal Scroll 17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20" name="Oval 19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3600" dirty="0">
                  <a:ln w="0"/>
                  <a:solidFill>
                    <a:srgbClr val="005696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1" name="Google Shape;3917;p34"/>
            <p:cNvSpPr txBox="1">
              <a:spLocks/>
            </p:cNvSpPr>
            <p:nvPr/>
          </p:nvSpPr>
          <p:spPr>
            <a:xfrm>
              <a:off x="8381729" y="2909751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defTabSz="914309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vi-VN" sz="4000" b="1" dirty="0" smtClean="0">
                  <a:solidFill>
                    <a:srgbClr val="00FF00"/>
                  </a:solidFill>
                  <a:latin typeface="+mj-lt"/>
                </a:rPr>
                <a:t>Hình chữ nhật</a:t>
              </a:r>
              <a:endParaRPr lang="en-US" sz="4000" b="1" dirty="0">
                <a:solidFill>
                  <a:srgbClr val="00FF00"/>
                </a:solidFill>
                <a:latin typeface="+mj-lt"/>
              </a:endParaRPr>
            </a:p>
          </p:txBody>
        </p:sp>
      </p:grpSp>
      <p:grpSp>
        <p:nvGrpSpPr>
          <p:cNvPr id="22" name="MsPham sai1"/>
          <p:cNvGrpSpPr/>
          <p:nvPr/>
        </p:nvGrpSpPr>
        <p:grpSpPr>
          <a:xfrm>
            <a:off x="7031076" y="2773245"/>
            <a:ext cx="5128737" cy="1269652"/>
            <a:chOff x="7395651" y="4489680"/>
            <a:chExt cx="4365077" cy="1269817"/>
          </a:xfrm>
        </p:grpSpPr>
        <p:sp>
          <p:nvSpPr>
            <p:cNvPr id="23" name="Horizontal Scroll 22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25" name="Oval 24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3600" dirty="0">
                  <a:ln w="0"/>
                  <a:solidFill>
                    <a:srgbClr val="005696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26" name="Google Shape;3917;p34"/>
            <p:cNvSpPr txBox="1">
              <a:spLocks/>
            </p:cNvSpPr>
            <p:nvPr/>
          </p:nvSpPr>
          <p:spPr>
            <a:xfrm>
              <a:off x="8296772" y="4667499"/>
              <a:ext cx="34639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309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vi-VN" sz="4000" b="1" dirty="0" smtClean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 lập phương</a:t>
              </a:r>
              <a:endParaRPr lang="en-US" sz="40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Picture 2" descr="08/03 VỀ HÀNG.. MẪU LỚN -TRÒ CHƠI RUBIK. - Vi Tính Phát Đạ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296" y="1329435"/>
            <a:ext cx="4057749" cy="354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MsPham sai1"/>
          <p:cNvGrpSpPr/>
          <p:nvPr/>
        </p:nvGrpSpPr>
        <p:grpSpPr>
          <a:xfrm>
            <a:off x="6985277" y="4168811"/>
            <a:ext cx="5407379" cy="1269652"/>
            <a:chOff x="7395651" y="4489680"/>
            <a:chExt cx="4560960" cy="1269817"/>
          </a:xfrm>
        </p:grpSpPr>
        <p:sp>
          <p:nvSpPr>
            <p:cNvPr id="29" name="Horizontal Scroll 28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31" name="Oval 30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3600" dirty="0">
                  <a:ln w="0"/>
                  <a:solidFill>
                    <a:srgbClr val="005696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D</a:t>
              </a:r>
              <a:endParaRPr lang="en-US" sz="3600" dirty="0">
                <a:ln w="0"/>
                <a:solidFill>
                  <a:srgbClr val="00569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32" name="Google Shape;3917;p34"/>
            <p:cNvSpPr txBox="1">
              <a:spLocks/>
            </p:cNvSpPr>
            <p:nvPr/>
          </p:nvSpPr>
          <p:spPr>
            <a:xfrm>
              <a:off x="8466305" y="4667499"/>
              <a:ext cx="349030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309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vi-VN" sz="4000" b="1" dirty="0" smtClean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vuông</a:t>
              </a:r>
              <a:endParaRPr lang="en-US" sz="40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Star: 12 Points 15">
            <a:extLst>
              <a:ext uri="{FF2B5EF4-FFF2-40B4-BE49-F238E27FC236}">
                <a16:creationId xmlns:a16="http://schemas.microsoft.com/office/drawing/2014/main" xmlns="" id="{33F52288-AA53-3505-9E7A-28E75B5FDD50}"/>
              </a:ext>
            </a:extLst>
          </p:cNvPr>
          <p:cNvSpPr/>
          <p:nvPr/>
        </p:nvSpPr>
        <p:spPr>
          <a:xfrm>
            <a:off x="8325797" y="5524647"/>
            <a:ext cx="1467820" cy="1204183"/>
          </a:xfrm>
          <a:prstGeom prst="star12">
            <a:avLst/>
          </a:prstGeom>
          <a:solidFill>
            <a:srgbClr val="FF00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7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tar: 12 Points 16">
            <a:extLst>
              <a:ext uri="{FF2B5EF4-FFF2-40B4-BE49-F238E27FC236}">
                <a16:creationId xmlns:a16="http://schemas.microsoft.com/office/drawing/2014/main" xmlns="" id="{E2BED8E2-3116-69E2-7B56-E89716445FD3}"/>
              </a:ext>
            </a:extLst>
          </p:cNvPr>
          <p:cNvSpPr/>
          <p:nvPr/>
        </p:nvSpPr>
        <p:spPr>
          <a:xfrm>
            <a:off x="8330003" y="5528097"/>
            <a:ext cx="1459408" cy="1197282"/>
          </a:xfrm>
          <a:prstGeom prst="star12">
            <a:avLst/>
          </a:prstGeom>
          <a:solidFill>
            <a:srgbClr val="FF99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7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Star: 12 Points 17">
            <a:extLst>
              <a:ext uri="{FF2B5EF4-FFF2-40B4-BE49-F238E27FC236}">
                <a16:creationId xmlns:a16="http://schemas.microsoft.com/office/drawing/2014/main" xmlns="" id="{6667F4FC-07AB-9BB0-334C-46FAC374A477}"/>
              </a:ext>
            </a:extLst>
          </p:cNvPr>
          <p:cNvSpPr/>
          <p:nvPr/>
        </p:nvSpPr>
        <p:spPr>
          <a:xfrm>
            <a:off x="8331902" y="5529655"/>
            <a:ext cx="1455611" cy="1194167"/>
          </a:xfrm>
          <a:prstGeom prst="star12">
            <a:avLst/>
          </a:prstGeom>
          <a:solidFill>
            <a:srgbClr val="FF66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7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Star: 12 Points 18">
            <a:extLst>
              <a:ext uri="{FF2B5EF4-FFF2-40B4-BE49-F238E27FC236}">
                <a16:creationId xmlns:a16="http://schemas.microsoft.com/office/drawing/2014/main" xmlns="" id="{5F2EAFDC-F480-BC0E-04BC-E1306867C931}"/>
              </a:ext>
            </a:extLst>
          </p:cNvPr>
          <p:cNvSpPr/>
          <p:nvPr/>
        </p:nvSpPr>
        <p:spPr>
          <a:xfrm>
            <a:off x="8322326" y="5521799"/>
            <a:ext cx="1474762" cy="1209878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7200" b="1" dirty="0">
              <a:solidFill>
                <a:srgbClr val="66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Star: 12 Points 19">
            <a:extLst>
              <a:ext uri="{FF2B5EF4-FFF2-40B4-BE49-F238E27FC236}">
                <a16:creationId xmlns:a16="http://schemas.microsoft.com/office/drawing/2014/main" xmlns="" id="{4308BA7A-BB07-6472-B870-3042854AE182}"/>
              </a:ext>
            </a:extLst>
          </p:cNvPr>
          <p:cNvSpPr/>
          <p:nvPr/>
        </p:nvSpPr>
        <p:spPr>
          <a:xfrm>
            <a:off x="8316008" y="5516616"/>
            <a:ext cx="1487399" cy="1220245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7200" b="1" dirty="0">
              <a:solidFill>
                <a:srgbClr val="66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Star: 12 Points 20">
            <a:extLst>
              <a:ext uri="{FF2B5EF4-FFF2-40B4-BE49-F238E27FC236}">
                <a16:creationId xmlns:a16="http://schemas.microsoft.com/office/drawing/2014/main" xmlns="" id="{A81C47FB-6B5B-D4B5-CAB2-DD7E514F8416}"/>
              </a:ext>
            </a:extLst>
          </p:cNvPr>
          <p:cNvSpPr/>
          <p:nvPr/>
        </p:nvSpPr>
        <p:spPr>
          <a:xfrm>
            <a:off x="8274448" y="5482521"/>
            <a:ext cx="1570518" cy="1288435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3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Tieng-chuong-het-gio-www_nhacchuongvui_com.mp3">
            <a:hlinkClick r:id="" action="ppaction://media"/>
            <a:extLst>
              <a:ext uri="{FF2B5EF4-FFF2-40B4-BE49-F238E27FC236}">
                <a16:creationId xmlns:a16="http://schemas.microsoft.com/office/drawing/2014/main" xmlns="" id="{BA8D4DC3-17D8-4CCF-DEC0-C9F1921098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>
                  <p14:trim end="2326.0826"/>
                </p14:media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2557760" y="1271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623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250">
        <p15:prstTrans prst="win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05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</p:childTnLst>
        </p:cTn>
      </p:par>
    </p:tnLst>
    <p:bldLst>
      <p:bldP spid="11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小学语文课件范本PPT-爱护水资源"/>
  <p:tag name="INKNOELEADERBOARD" val="15765690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6337</TotalTime>
  <Words>618</Words>
  <Application>Microsoft Office PowerPoint</Application>
  <PresentationFormat>Custom</PresentationFormat>
  <Paragraphs>168</Paragraphs>
  <Slides>26</Slides>
  <Notes>3</Notes>
  <HiddenSlides>0</HiddenSlides>
  <MMClips>5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主题​​</vt:lpstr>
      <vt:lpstr>1_Office Theme</vt:lpstr>
      <vt:lpstr>Office Theme</vt:lpstr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OSC</cp:lastModifiedBy>
  <cp:revision>105</cp:revision>
  <dcterms:created xsi:type="dcterms:W3CDTF">2015-12-01T09:06:39Z</dcterms:created>
  <dcterms:modified xsi:type="dcterms:W3CDTF">2025-05-29T04:16:44Z</dcterms:modified>
</cp:coreProperties>
</file>