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theme/theme10.xml" ContentType="application/vnd.openxmlformats-officedocument.theme+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media/audio11.wav" ContentType="audio/x-wav"/>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slideLayouts/slideLayout92.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Default Extension="mp4" ContentType="video/unknown"/>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10" r:id="rId5"/>
    <p:sldMasterId id="2147483722" r:id="rId6"/>
    <p:sldMasterId id="2147483734" r:id="rId7"/>
    <p:sldMasterId id="2147483760" r:id="rId8"/>
    <p:sldMasterId id="2147483772" r:id="rId9"/>
  </p:sldMasterIdLst>
  <p:notesMasterIdLst>
    <p:notesMasterId r:id="rId51"/>
  </p:notesMasterIdLst>
  <p:sldIdLst>
    <p:sldId id="510" r:id="rId10"/>
    <p:sldId id="258" r:id="rId11"/>
    <p:sldId id="259" r:id="rId12"/>
    <p:sldId id="260" r:id="rId13"/>
    <p:sldId id="261" r:id="rId14"/>
    <p:sldId id="266" r:id="rId15"/>
    <p:sldId id="268" r:id="rId16"/>
    <p:sldId id="511" r:id="rId17"/>
    <p:sldId id="513" r:id="rId18"/>
    <p:sldId id="514" r:id="rId19"/>
    <p:sldId id="515" r:id="rId20"/>
    <p:sldId id="508" r:id="rId21"/>
    <p:sldId id="522" r:id="rId22"/>
    <p:sldId id="304" r:id="rId23"/>
    <p:sldId id="494" r:id="rId24"/>
    <p:sldId id="495" r:id="rId25"/>
    <p:sldId id="496" r:id="rId26"/>
    <p:sldId id="497" r:id="rId27"/>
    <p:sldId id="325" r:id="rId28"/>
    <p:sldId id="516" r:id="rId29"/>
    <p:sldId id="276" r:id="rId30"/>
    <p:sldId id="520" r:id="rId31"/>
    <p:sldId id="519" r:id="rId32"/>
    <p:sldId id="521" r:id="rId33"/>
    <p:sldId id="279" r:id="rId34"/>
    <p:sldId id="280" r:id="rId35"/>
    <p:sldId id="498" r:id="rId36"/>
    <p:sldId id="282" r:id="rId37"/>
    <p:sldId id="285" r:id="rId38"/>
    <p:sldId id="286" r:id="rId39"/>
    <p:sldId id="499" r:id="rId40"/>
    <p:sldId id="505" r:id="rId41"/>
    <p:sldId id="500" r:id="rId42"/>
    <p:sldId id="501" r:id="rId43"/>
    <p:sldId id="256" r:id="rId44"/>
    <p:sldId id="502" r:id="rId45"/>
    <p:sldId id="503" r:id="rId46"/>
    <p:sldId id="504" r:id="rId47"/>
    <p:sldId id="328" r:id="rId48"/>
    <p:sldId id="487" r:id="rId49"/>
    <p:sldId id="29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4" autoAdjust="0"/>
    <p:restoredTop sz="94660"/>
  </p:normalViewPr>
  <p:slideViewPr>
    <p:cSldViewPr snapToGrid="0">
      <p:cViewPr varScale="1">
        <p:scale>
          <a:sx n="64" d="100"/>
          <a:sy n="64" d="100"/>
        </p:scale>
        <p:origin x="-108" y="-12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20E2-6A4F-4649-8FEE-6F86815BC5FD}" type="datetimeFigureOut">
              <a:rPr lang="en-US" smtClean="0"/>
              <a:pPr/>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135D4B-7987-4B4D-B5BA-F731370483F6}" type="slidenum">
              <a:rPr lang="en-US" smtClean="0"/>
              <a:pPr/>
              <a:t>‹#›</a:t>
            </a:fld>
            <a:endParaRPr lang="en-US"/>
          </a:p>
        </p:txBody>
      </p:sp>
    </p:spTree>
    <p:extLst>
      <p:ext uri="{BB962C8B-B14F-4D97-AF65-F5344CB8AC3E}">
        <p14:creationId xmlns:p14="http://schemas.microsoft.com/office/powerpoint/2010/main" xmlns="" val="5211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xmlns="" val="3635517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C31AF9EF-69D9-4B7C-B250-E809EFC6FFDD}" type="slidenum">
              <a:rPr lang="en-US" smtClean="0"/>
              <a:pPr/>
              <a:t>20</a:t>
            </a:fld>
            <a:endParaRPr lang="en-US"/>
          </a:p>
        </p:txBody>
      </p:sp>
    </p:spTree>
    <p:extLst>
      <p:ext uri="{BB962C8B-B14F-4D97-AF65-F5344CB8AC3E}">
        <p14:creationId xmlns:p14="http://schemas.microsoft.com/office/powerpoint/2010/main" xmlns="" val="19054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xmlns="" val="3089125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a:ln w="0"/>
                <a:effectLst>
                  <a:outerShdw blurRad="38100" dist="25400" dir="5400000" algn="ctr" rotWithShape="0">
                    <a:srgbClr val="6E747A">
                      <a:alpha val="43000"/>
                    </a:srgbClr>
                  </a:outerShdw>
                </a:effectLst>
              </a:rPr>
              <a:t> - https://www.facebook.com/huongthaoGADT/</a:t>
            </a:r>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xmlns="" val="4231425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dirty="0">
                <a:ln w="0"/>
                <a:effectLst>
                  <a:outerShdw blurRad="38100" dist="25400" dir="5400000" algn="ctr" rotWithShape="0">
                    <a:srgbClr val="6E747A">
                      <a:alpha val="43000"/>
                    </a:srgbClr>
                  </a:outerShdw>
                </a:effectLst>
              </a:rPr>
              <a:t> -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657391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500593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xmlns="" val="281366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135D4B-7987-4B4D-B5BA-F731370483F6}" type="slidenum">
              <a:rPr lang="en-US" smtClean="0"/>
              <a:pPr/>
              <a:t>27</a:t>
            </a:fld>
            <a:endParaRPr lang="en-US"/>
          </a:p>
        </p:txBody>
      </p:sp>
    </p:spTree>
    <p:extLst>
      <p:ext uri="{BB962C8B-B14F-4D97-AF65-F5344CB8AC3E}">
        <p14:creationId xmlns:p14="http://schemas.microsoft.com/office/powerpoint/2010/main" xmlns="" val="2827463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309019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xmlns="" val="3035967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89829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6104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dirty="0">
                <a:ln w="0"/>
                <a:effectLst>
                  <a:outerShdw blurRad="38100" dist="25400" dir="5400000" algn="ctr" rotWithShape="0">
                    <a:srgbClr val="6E747A">
                      <a:alpha val="43000"/>
                    </a:srgbClr>
                  </a:outerShdw>
                </a:effectLst>
              </a:rPr>
              <a:t> -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428276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034923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20265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406959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2530207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1301561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2812368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xmlns="" val="216918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xmlns="" val="275929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xmlns="" val="4270449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5/29/2025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94170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5/29/2025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75391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5/29/2025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96905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5/29/2025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59457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pPr/>
              <a:t>5/29/2025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1075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pPr/>
              <a:t>5/29/2025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03982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pPr/>
              <a:t>5/29/2025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01999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5/29/2025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12321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xmlns="" val="399109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5/29/2025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88477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5/29/2025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10138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5/29/2025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253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1441809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3548884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499618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2467893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1245004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513250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1590912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xmlns="" val="1150418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1096949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3872947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641521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1788939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16728578"/>
      </p:ext>
    </p:extLst>
  </p:cSld>
  <p:clrMapOvr>
    <a:masterClrMapping/>
  </p:clrMapOvr>
  <mc:AlternateContent xmlns:mc="http://schemas.openxmlformats.org/markup-compatibility/2006">
    <mc:Choice xmlns:p14="http://schemas.microsoft.com/office/powerpoint/2010/main" xmlns="" Requires="p14">
      <p:transition spd="slow" p14:dur="1250" advClick="0" advTm="3713">
        <p14:switch dir="r"/>
      </p:transition>
    </mc:Choice>
    <mc:Fallback>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xmlns="" val="2339911553"/>
      </p:ext>
    </p:extLst>
  </p:cSld>
  <p:clrMapOvr>
    <a:masterClrMapping/>
  </p:clrMapOvr>
  <mc:AlternateContent xmlns:mc="http://schemas.openxmlformats.org/markup-compatibility/2006">
    <mc:Choice xmlns:p14="http://schemas.microsoft.com/office/powerpoint/2010/main" xmlns="" Requires="p14">
      <p:transition spd="slow" p14:dur="1250" advClick="0" advTm="3713">
        <p14:switch dir="r"/>
      </p:transition>
    </mc:Choice>
    <mc:Fallback>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1973960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1741835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1896084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2025/5/29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1910906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xmlns="" val="1102298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pPr/>
              <a:t>2025/5/29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2512413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pPr/>
              <a:t>2025/5/29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1567634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pPr/>
              <a:t>2025/5/29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7606156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2025/5/29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825168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2025/5/29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20396619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3363545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xmlns="" val="27800787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03302834"/>
      </p:ext>
    </p:extLst>
  </p:cSld>
  <p:clrMapOvr>
    <a:masterClrMapping/>
  </p:clrMapOvr>
  <mc:AlternateContent xmlns:mc="http://schemas.openxmlformats.org/markup-compatibility/2006">
    <mc:Choice xmlns:p14="http://schemas.microsoft.com/office/powerpoint/2010/main" xmlns="" Requires="p14">
      <p:transition spd="slow" p14:dur="3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xmlns="" val="2598135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xmlns="" val="4207016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pPr/>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xmlns="" val="3767491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xmlns="" val="4054151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xmlns="" val="4205283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xmlns="" val="142315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xmlns="" val="1756689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xmlns="" val="30993258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xmlns="" val="26985921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xmlns="" val="3978383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xmlns="" val="249043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xmlns="" val="420794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2803977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xmlns="" val="4430330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29632082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36540105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35730527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pPr/>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28396268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34565496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pPr/>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191564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41619806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40521191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14613057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2428595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pPr/>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xmlns="" val="1307852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75505448"/>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xmlns="" val="17805627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5082948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xmlns="" val="26629869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9107933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679515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14228743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696267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xmlns="" val="21171559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xmlns="" val="4288159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xmlns="" val="3975075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815124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279559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pPr/>
              <a:t>5/29/2025</a:t>
            </a:fld>
            <a:endParaRPr lang="en-US"/>
          </a:p>
        </p:txBody>
      </p:sp>
      <p:sp>
        <p:nvSpPr>
          <p:cNvPr id="5" name="Footer Placeholder 4">
            <a:extLst>
              <a:ext uri="{FF2B5EF4-FFF2-40B4-BE49-F238E27FC236}">
                <a16:creationId xmlns=""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xmlns="" val="6150727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pPr/>
              <a:t>5/29/2025</a:t>
            </a:fld>
            <a:endParaRPr lang="en-US"/>
          </a:p>
        </p:txBody>
      </p:sp>
      <p:sp>
        <p:nvSpPr>
          <p:cNvPr id="5" name="Footer Placeholder 4">
            <a:extLst>
              <a:ext uri="{FF2B5EF4-FFF2-40B4-BE49-F238E27FC236}">
                <a16:creationId xmlns=""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xmlns="" val="5743084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pPr/>
              <a:t>5/29/2025</a:t>
            </a:fld>
            <a:endParaRPr lang="en-US"/>
          </a:p>
        </p:txBody>
      </p:sp>
      <p:sp>
        <p:nvSpPr>
          <p:cNvPr id="5" name="Footer Placeholder 4">
            <a:extLst>
              <a:ext uri="{FF2B5EF4-FFF2-40B4-BE49-F238E27FC236}">
                <a16:creationId xmlns=""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xmlns="" val="39603431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pPr/>
              <a:t>5/29/2025</a:t>
            </a:fld>
            <a:endParaRPr lang="en-US"/>
          </a:p>
        </p:txBody>
      </p:sp>
      <p:sp>
        <p:nvSpPr>
          <p:cNvPr id="6" name="Footer Placeholder 5">
            <a:extLst>
              <a:ext uri="{FF2B5EF4-FFF2-40B4-BE49-F238E27FC236}">
                <a16:creationId xmlns=""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xmlns="" val="1631235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pPr/>
              <a:t>5/29/2025</a:t>
            </a:fld>
            <a:endParaRPr lang="en-US"/>
          </a:p>
        </p:txBody>
      </p:sp>
      <p:sp>
        <p:nvSpPr>
          <p:cNvPr id="8" name="Footer Placeholder 7">
            <a:extLst>
              <a:ext uri="{FF2B5EF4-FFF2-40B4-BE49-F238E27FC236}">
                <a16:creationId xmlns=""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xmlns="" val="4256148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pPr/>
              <a:t>5/29/2025</a:t>
            </a:fld>
            <a:endParaRPr lang="en-US"/>
          </a:p>
        </p:txBody>
      </p:sp>
      <p:sp>
        <p:nvSpPr>
          <p:cNvPr id="4" name="Footer Placeholder 3">
            <a:extLst>
              <a:ext uri="{FF2B5EF4-FFF2-40B4-BE49-F238E27FC236}">
                <a16:creationId xmlns=""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xmlns="" val="30428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pPr/>
              <a:t>5/29/2025</a:t>
            </a:fld>
            <a:endParaRPr lang="en-US"/>
          </a:p>
        </p:txBody>
      </p:sp>
      <p:sp>
        <p:nvSpPr>
          <p:cNvPr id="3" name="Footer Placeholder 2">
            <a:extLst>
              <a:ext uri="{FF2B5EF4-FFF2-40B4-BE49-F238E27FC236}">
                <a16:creationId xmlns=""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xmlns="" val="37872990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pPr/>
              <a:t>5/29/2025</a:t>
            </a:fld>
            <a:endParaRPr lang="en-US"/>
          </a:p>
        </p:txBody>
      </p:sp>
      <p:sp>
        <p:nvSpPr>
          <p:cNvPr id="6" name="Footer Placeholder 5">
            <a:extLst>
              <a:ext uri="{FF2B5EF4-FFF2-40B4-BE49-F238E27FC236}">
                <a16:creationId xmlns=""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xmlns="" val="844645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xmlns="" val="18109669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pPr/>
              <a:t>5/29/2025</a:t>
            </a:fld>
            <a:endParaRPr lang="en-US"/>
          </a:p>
        </p:txBody>
      </p:sp>
      <p:sp>
        <p:nvSpPr>
          <p:cNvPr id="6" name="Footer Placeholder 5">
            <a:extLst>
              <a:ext uri="{FF2B5EF4-FFF2-40B4-BE49-F238E27FC236}">
                <a16:creationId xmlns=""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xmlns="" val="10581446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pPr/>
              <a:t>5/29/2025</a:t>
            </a:fld>
            <a:endParaRPr lang="en-US"/>
          </a:p>
        </p:txBody>
      </p:sp>
      <p:sp>
        <p:nvSpPr>
          <p:cNvPr id="5" name="Footer Placeholder 4">
            <a:extLst>
              <a:ext uri="{FF2B5EF4-FFF2-40B4-BE49-F238E27FC236}">
                <a16:creationId xmlns=""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xmlns="" val="6963388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pPr/>
              <a:t>5/29/2025</a:t>
            </a:fld>
            <a:endParaRPr lang="en-US"/>
          </a:p>
        </p:txBody>
      </p:sp>
      <p:sp>
        <p:nvSpPr>
          <p:cNvPr id="5" name="Footer Placeholder 4">
            <a:extLst>
              <a:ext uri="{FF2B5EF4-FFF2-40B4-BE49-F238E27FC236}">
                <a16:creationId xmlns=""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pPr/>
              <a:t>‹#›</a:t>
            </a:fld>
            <a:endParaRPr lang="en-US"/>
          </a:p>
        </p:txBody>
      </p:sp>
    </p:spTree>
    <p:extLst>
      <p:ext uri="{BB962C8B-B14F-4D97-AF65-F5344CB8AC3E}">
        <p14:creationId xmlns:p14="http://schemas.microsoft.com/office/powerpoint/2010/main" xmlns="" val="251447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pPr/>
              <a:t>5/29/2025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pPr/>
              <a:t>‹#›</a:t>
            </a:fld>
            <a:endParaRPr lang="en-US"/>
          </a:p>
        </p:txBody>
      </p:sp>
    </p:spTree>
    <p:extLst>
      <p:ext uri="{BB962C8B-B14F-4D97-AF65-F5344CB8AC3E}">
        <p14:creationId xmlns:p14="http://schemas.microsoft.com/office/powerpoint/2010/main" xmlns="" val="17824943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pPr/>
              <a:t>5/29/2025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322935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5/29/2025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extLst>
      <p:ext uri="{BB962C8B-B14F-4D97-AF65-F5344CB8AC3E}">
        <p14:creationId xmlns:p14="http://schemas.microsoft.com/office/powerpoint/2010/main" xmlns="" val="8254955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2025/5/29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18889422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5/29/2025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xmlns="" val="38406310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pPr/>
              <a:t>5/29/2025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pPr/>
              <a:t>‹#›</a:t>
            </a:fld>
            <a:endParaRPr lang="en-US"/>
          </a:p>
        </p:txBody>
      </p:sp>
    </p:spTree>
    <p:extLst>
      <p:ext uri="{BB962C8B-B14F-4D97-AF65-F5344CB8AC3E}">
        <p14:creationId xmlns:p14="http://schemas.microsoft.com/office/powerpoint/2010/main" xmlns="" val="365121165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5173637"/>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9613619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pPr/>
              <a:t>5/29/2025</a:t>
            </a:fld>
            <a:endParaRPr lang="en-US"/>
          </a:p>
        </p:txBody>
      </p:sp>
      <p:sp>
        <p:nvSpPr>
          <p:cNvPr id="5" name="Footer Placeholder 4">
            <a:extLst>
              <a:ext uri="{FF2B5EF4-FFF2-40B4-BE49-F238E27FC236}">
                <a16:creationId xmlns=""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pPr/>
              <a:t>‹#›</a:t>
            </a:fld>
            <a:endParaRPr lang="en-US"/>
          </a:p>
        </p:txBody>
      </p:sp>
    </p:spTree>
    <p:extLst>
      <p:ext uri="{BB962C8B-B14F-4D97-AF65-F5344CB8AC3E}">
        <p14:creationId xmlns:p14="http://schemas.microsoft.com/office/powerpoint/2010/main" xmlns="" val="201347784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hyperlink" Target="https://www.facebook.com/huongthaoGADT"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7.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5.xml"/><Relationship Id="rId1" Type="http://schemas.openxmlformats.org/officeDocument/2006/relationships/video" Target="NULL" TargetMode="External"/><Relationship Id="rId5" Type="http://schemas.openxmlformats.org/officeDocument/2006/relationships/image" Target="../media/image40.png"/><Relationship Id="rId4" Type="http://schemas.microsoft.com/office/2007/relationships/media" Target="../media/media1.mp4"/></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70.xml"/><Relationship Id="rId1" Type="http://schemas.openxmlformats.org/officeDocument/2006/relationships/video" Target="NULL" TargetMode="Externa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microsoft.com/office/2007/relationships/media" Target="../media/media3.wav"/><Relationship Id="rId2" Type="http://schemas.openxmlformats.org/officeDocument/2006/relationships/slideLayout" Target="../slideLayouts/slideLayout82.xml"/><Relationship Id="rId1" Type="http://schemas.openxmlformats.org/officeDocument/2006/relationships/video" Target="NULL" TargetMode="External"/><Relationship Id="rId6" Type="http://schemas.microsoft.com/office/2007/relationships/hdphoto" Target="../media/hdphoto3.wdp"/><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38.xml"/><Relationship Id="rId3" Type="http://schemas.openxmlformats.org/officeDocument/2006/relationships/image" Target="../media/image48.jpeg"/><Relationship Id="rId7" Type="http://schemas.openxmlformats.org/officeDocument/2006/relationships/slide" Target="slide36.xml"/><Relationship Id="rId12" Type="http://schemas.openxmlformats.org/officeDocument/2006/relationships/image" Target="../media/image54.png"/><Relationship Id="rId2" Type="http://schemas.openxmlformats.org/officeDocument/2006/relationships/image" Target="../media/image47.jpeg"/><Relationship Id="rId16" Type="http://schemas.openxmlformats.org/officeDocument/2006/relationships/image" Target="../media/image57.gif"/><Relationship Id="rId1" Type="http://schemas.openxmlformats.org/officeDocument/2006/relationships/slideLayout" Target="../slideLayouts/slideLayout82.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56.png"/><Relationship Id="rId10" Type="http://schemas.openxmlformats.org/officeDocument/2006/relationships/slide" Target="slide37.xml"/><Relationship Id="rId4" Type="http://schemas.openxmlformats.org/officeDocument/2006/relationships/slide" Target="slide35.xml"/><Relationship Id="rId9" Type="http://schemas.openxmlformats.org/officeDocument/2006/relationships/image" Target="../media/image52.png"/><Relationship Id="rId1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4.gif"/><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63.gif"/><Relationship Id="rId2" Type="http://schemas.openxmlformats.org/officeDocument/2006/relationships/audio" Target="../media/audio1.wav"/><Relationship Id="rId16" Type="http://schemas.openxmlformats.org/officeDocument/2006/relationships/audio" Target="../media/audio11.wav"/><Relationship Id="rId1" Type="http://schemas.openxmlformats.org/officeDocument/2006/relationships/slideLayout" Target="../slideLayouts/slideLayout82.xml"/><Relationship Id="rId6" Type="http://schemas.openxmlformats.org/officeDocument/2006/relationships/image" Target="../media/image49.png"/><Relationship Id="rId11" Type="http://schemas.openxmlformats.org/officeDocument/2006/relationships/image" Target="../media/image62.gif"/><Relationship Id="rId5" Type="http://schemas.openxmlformats.org/officeDocument/2006/relationships/image" Target="../media/image59.gif"/><Relationship Id="rId15" Type="http://schemas.openxmlformats.org/officeDocument/2006/relationships/image" Target="../media/image66.gif"/><Relationship Id="rId10" Type="http://schemas.openxmlformats.org/officeDocument/2006/relationships/image" Target="../media/image61.gif"/><Relationship Id="rId4" Type="http://schemas.openxmlformats.org/officeDocument/2006/relationships/image" Target="../media/image58.png"/><Relationship Id="rId9" Type="http://schemas.openxmlformats.org/officeDocument/2006/relationships/slide" Target="slide34.xml"/><Relationship Id="rId14" Type="http://schemas.openxmlformats.org/officeDocument/2006/relationships/image" Target="../media/image65.gif"/></Relationships>
</file>

<file path=ppt/slides/_rels/slide36.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4.gif"/><Relationship Id="rId3" Type="http://schemas.openxmlformats.org/officeDocument/2006/relationships/audio" Target="../media/audio2.wav"/><Relationship Id="rId7" Type="http://schemas.openxmlformats.org/officeDocument/2006/relationships/image" Target="../media/image52.png"/><Relationship Id="rId12" Type="http://schemas.openxmlformats.org/officeDocument/2006/relationships/image" Target="../media/image63.gif"/><Relationship Id="rId2" Type="http://schemas.openxmlformats.org/officeDocument/2006/relationships/audio" Target="../media/audio1.wav"/><Relationship Id="rId16" Type="http://schemas.openxmlformats.org/officeDocument/2006/relationships/audio" Target="../media/audio11.wav"/><Relationship Id="rId1" Type="http://schemas.openxmlformats.org/officeDocument/2006/relationships/slideLayout" Target="../slideLayouts/slideLayout82.xml"/><Relationship Id="rId6" Type="http://schemas.openxmlformats.org/officeDocument/2006/relationships/image" Target="../media/image51.png"/><Relationship Id="rId11" Type="http://schemas.openxmlformats.org/officeDocument/2006/relationships/image" Target="../media/image62.gif"/><Relationship Id="rId5" Type="http://schemas.openxmlformats.org/officeDocument/2006/relationships/image" Target="../media/image59.gif"/><Relationship Id="rId15" Type="http://schemas.openxmlformats.org/officeDocument/2006/relationships/image" Target="../media/image66.gif"/><Relationship Id="rId10" Type="http://schemas.openxmlformats.org/officeDocument/2006/relationships/image" Target="../media/image61.gif"/><Relationship Id="rId4" Type="http://schemas.openxmlformats.org/officeDocument/2006/relationships/image" Target="../media/image58.png"/><Relationship Id="rId9" Type="http://schemas.openxmlformats.org/officeDocument/2006/relationships/slide" Target="slide34.xml"/><Relationship Id="rId14" Type="http://schemas.openxmlformats.org/officeDocument/2006/relationships/image" Target="../media/image65.gif"/></Relationships>
</file>

<file path=ppt/slides/_rels/slide37.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4.gif"/><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63.gif"/><Relationship Id="rId2" Type="http://schemas.openxmlformats.org/officeDocument/2006/relationships/audio" Target="../media/audio1.wav"/><Relationship Id="rId16" Type="http://schemas.openxmlformats.org/officeDocument/2006/relationships/audio" Target="../media/audio11.wav"/><Relationship Id="rId1" Type="http://schemas.openxmlformats.org/officeDocument/2006/relationships/slideLayout" Target="../slideLayouts/slideLayout82.xml"/><Relationship Id="rId6" Type="http://schemas.openxmlformats.org/officeDocument/2006/relationships/image" Target="../media/image53.png"/><Relationship Id="rId11" Type="http://schemas.openxmlformats.org/officeDocument/2006/relationships/image" Target="../media/image62.gif"/><Relationship Id="rId5" Type="http://schemas.openxmlformats.org/officeDocument/2006/relationships/image" Target="../media/image59.gif"/><Relationship Id="rId15" Type="http://schemas.openxmlformats.org/officeDocument/2006/relationships/image" Target="../media/image66.gif"/><Relationship Id="rId10" Type="http://schemas.openxmlformats.org/officeDocument/2006/relationships/image" Target="../media/image61.gif"/><Relationship Id="rId4" Type="http://schemas.openxmlformats.org/officeDocument/2006/relationships/image" Target="../media/image58.png"/><Relationship Id="rId9" Type="http://schemas.openxmlformats.org/officeDocument/2006/relationships/slide" Target="slide34.xml"/><Relationship Id="rId14" Type="http://schemas.openxmlformats.org/officeDocument/2006/relationships/image" Target="../media/image65.gif"/></Relationships>
</file>

<file path=ppt/slides/_rels/slide38.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4.gif"/><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63.gif"/><Relationship Id="rId2" Type="http://schemas.openxmlformats.org/officeDocument/2006/relationships/audio" Target="../media/audio1.wav"/><Relationship Id="rId16" Type="http://schemas.openxmlformats.org/officeDocument/2006/relationships/audio" Target="../media/audio11.wav"/><Relationship Id="rId1" Type="http://schemas.openxmlformats.org/officeDocument/2006/relationships/slideLayout" Target="../slideLayouts/slideLayout82.xml"/><Relationship Id="rId6" Type="http://schemas.openxmlformats.org/officeDocument/2006/relationships/image" Target="../media/image55.png"/><Relationship Id="rId11" Type="http://schemas.openxmlformats.org/officeDocument/2006/relationships/image" Target="../media/image62.gif"/><Relationship Id="rId5" Type="http://schemas.openxmlformats.org/officeDocument/2006/relationships/image" Target="../media/image59.gif"/><Relationship Id="rId15" Type="http://schemas.openxmlformats.org/officeDocument/2006/relationships/image" Target="../media/image66.gif"/><Relationship Id="rId10" Type="http://schemas.openxmlformats.org/officeDocument/2006/relationships/image" Target="../media/image61.gif"/><Relationship Id="rId4" Type="http://schemas.openxmlformats.org/officeDocument/2006/relationships/image" Target="../media/image58.png"/><Relationship Id="rId9" Type="http://schemas.openxmlformats.org/officeDocument/2006/relationships/slide" Target="slide34.xml"/><Relationship Id="rId14" Type="http://schemas.openxmlformats.org/officeDocument/2006/relationships/image" Target="../media/image65.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49.xml"/><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1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3.xml"/><Relationship Id="rId5" Type="http://schemas.openxmlformats.org/officeDocument/2006/relationships/tags" Target="../tags/tag5.xml"/><Relationship Id="rId10" Type="http://schemas.openxmlformats.org/officeDocument/2006/relationships/slideLayout" Target="../slideLayouts/slideLayout36.xml"/><Relationship Id="rId4" Type="http://schemas.openxmlformats.org/officeDocument/2006/relationships/tags" Target="../tags/tag4.xml"/><Relationship Id="rId9"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2400" y="199292"/>
            <a:ext cx="11887200" cy="66587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1444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xmlns=""/>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xmlns=""/>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 xmlns:a16="http://schemas.microsoft.com/office/drawing/2014/main" id="{89CCE898-329D-43E9-9EF7-6935E8B121BC}"/>
              </a:ext>
            </a:extLst>
          </p:cNvPr>
          <p:cNvGrpSpPr/>
          <p:nvPr/>
        </p:nvGrpSpPr>
        <p:grpSpPr>
          <a:xfrm>
            <a:off x="3794942" y="943551"/>
            <a:ext cx="6844483" cy="2202605"/>
            <a:chOff x="164332" y="1993081"/>
            <a:chExt cx="2101521" cy="2006459"/>
          </a:xfrm>
        </p:grpSpPr>
        <p:sp>
          <p:nvSpPr>
            <p:cNvPr id="43" name="Hexagon 42">
              <a:extLst>
                <a:ext uri="{FF2B5EF4-FFF2-40B4-BE49-F238E27FC236}">
                  <a16:creationId xmlns="" xmlns:a16="http://schemas.microsoft.com/office/drawing/2014/main" id="{C9A10510-73D6-48FC-9336-FA1260DCA4BA}"/>
                </a:ext>
              </a:extLst>
            </p:cNvPr>
            <p:cNvSpPr/>
            <p:nvPr/>
          </p:nvSpPr>
          <p:spPr>
            <a:xfrm>
              <a:off x="164332" y="1993081"/>
              <a:ext cx="2101521" cy="200645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 xmlns:a16="http://schemas.microsoft.com/office/drawing/2014/main" id="{BB12FD35-A33C-446F-AE51-FD7DA0AF6ED3}"/>
                </a:ext>
              </a:extLst>
            </p:cNvPr>
            <p:cNvSpPr txBox="1"/>
            <p:nvPr/>
          </p:nvSpPr>
          <p:spPr>
            <a:xfrm>
              <a:off x="288003" y="2064998"/>
              <a:ext cx="1808630" cy="193454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tai</a:t>
              </a: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tượng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gây</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tác</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lụt</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hạn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4" name="Picture 33">
            <a:extLst>
              <a:ext uri="{FF2B5EF4-FFF2-40B4-BE49-F238E27FC236}">
                <a16:creationId xmlns=""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pic>
        <p:nvPicPr>
          <p:cNvPr id="6" name="Picture 5">
            <a:extLst>
              <a:ext uri="{FF2B5EF4-FFF2-40B4-BE49-F238E27FC236}">
                <a16:creationId xmlns="" xmlns:a16="http://schemas.microsoft.com/office/drawing/2014/main" id="{ABEA251D-699B-45B2-AF04-92E49648F155}"/>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483032" y="3240770"/>
            <a:ext cx="5420573" cy="3610102"/>
          </a:xfrm>
          <a:prstGeom prst="rect">
            <a:avLst/>
          </a:prstGeom>
        </p:spPr>
      </p:pic>
    </p:spTree>
    <p:extLst>
      <p:ext uri="{BB962C8B-B14F-4D97-AF65-F5344CB8AC3E}">
        <p14:creationId xmlns:p14="http://schemas.microsoft.com/office/powerpoint/2010/main" xmlns="" val="39831899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 xmlns:a16="http://schemas.microsoft.com/office/drawing/2014/main" id="{916A0AAF-4EF9-4089-89AC-41B49CF6205D}"/>
              </a:ext>
            </a:extLst>
          </p:cNvPr>
          <p:cNvSpPr txBox="1"/>
          <p:nvPr/>
        </p:nvSpPr>
        <p:spPr>
          <a:xfrm>
            <a:off x="601669" y="1128769"/>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 xmlns:a16="http://schemas.microsoft.com/office/drawing/2014/main" id="{F5B19117-F232-40D6-B218-8F99AA52F7CB}"/>
              </a:ext>
            </a:extLst>
          </p:cNvPr>
          <p:cNvSpPr txBox="1"/>
          <p:nvPr/>
        </p:nvSpPr>
        <p:spPr>
          <a:xfrm>
            <a:off x="4805458" y="1114558"/>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 xmlns:a16="http://schemas.microsoft.com/office/drawing/2014/main" id="{4A15EDBF-87FB-4C92-8472-823C4169C984}"/>
              </a:ext>
            </a:extLst>
          </p:cNvPr>
          <p:cNvSpPr txBox="1"/>
          <p:nvPr/>
        </p:nvSpPr>
        <p:spPr>
          <a:xfrm>
            <a:off x="452672" y="3698811"/>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p>
        </p:txBody>
      </p:sp>
      <p:sp>
        <p:nvSpPr>
          <p:cNvPr id="16" name="TextBox 15">
            <a:extLst>
              <a:ext uri="{FF2B5EF4-FFF2-40B4-BE49-F238E27FC236}">
                <a16:creationId xmlns="" xmlns:a16="http://schemas.microsoft.com/office/drawing/2014/main" id="{69901CED-F56D-4B4F-BD55-E0ABE94FB819}"/>
              </a:ext>
            </a:extLst>
          </p:cNvPr>
          <p:cNvSpPr txBox="1"/>
          <p:nvPr/>
        </p:nvSpPr>
        <p:spPr>
          <a:xfrm>
            <a:off x="4609502" y="3874707"/>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 xmlns:a16="http://schemas.microsoft.com/office/drawing/2014/main" id="{8A21ACB2-032D-4FB3-ABF9-5A4D5F4510B0}"/>
              </a:ext>
            </a:extLst>
          </p:cNvPr>
          <p:cNvPicPr>
            <a:picLocks noChangeAspect="1"/>
          </p:cNvPicPr>
          <p:nvPr/>
        </p:nvPicPr>
        <p:blipFill>
          <a:blip r:embed="rId4"/>
          <a:stretch>
            <a:fillRect/>
          </a:stretch>
        </p:blipFill>
        <p:spPr>
          <a:xfrm>
            <a:off x="7764477" y="4011923"/>
            <a:ext cx="4429125" cy="2276475"/>
          </a:xfrm>
          <a:prstGeom prst="rect">
            <a:avLst/>
          </a:prstGeom>
        </p:spPr>
      </p:pic>
      <p:pic>
        <p:nvPicPr>
          <p:cNvPr id="22" name="Picture 21">
            <a:extLst>
              <a:ext uri="{FF2B5EF4-FFF2-40B4-BE49-F238E27FC236}">
                <a16:creationId xmlns=""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 xmlns:a16="http://schemas.microsoft.com/office/drawing/2014/main" id="{5CA7C66C-651D-45B6-AEA6-29C91A997A9E}"/>
              </a:ext>
            </a:extLst>
          </p:cNvPr>
          <p:cNvSpPr/>
          <p:nvPr/>
        </p:nvSpPr>
        <p:spPr>
          <a:xfrm>
            <a:off x="8097520" y="168541"/>
            <a:ext cx="313126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3">
            <a:extLst>
              <a:ext uri="{FF2B5EF4-FFF2-40B4-BE49-F238E27FC236}">
                <a16:creationId xmlns="" xmlns:a16="http://schemas.microsoft.com/office/drawing/2014/main" id="{0B214226-E6CA-4E7F-A107-81592A032CDC}"/>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270046" y="827950"/>
            <a:ext cx="527050" cy="24047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3">
            <a:extLst>
              <a:ext uri="{FF2B5EF4-FFF2-40B4-BE49-F238E27FC236}">
                <a16:creationId xmlns="" xmlns:a16="http://schemas.microsoft.com/office/drawing/2014/main" id="{70123477-9016-48E6-98C2-4245C4487CD0}"/>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197503" y="3393105"/>
            <a:ext cx="527050" cy="24047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3">
            <a:extLst>
              <a:ext uri="{FF2B5EF4-FFF2-40B4-BE49-F238E27FC236}">
                <a16:creationId xmlns="" xmlns:a16="http://schemas.microsoft.com/office/drawing/2014/main" id="{3A1B6EF1-6E32-41F6-8D6A-772A0C1452E5}"/>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4534870" y="820253"/>
            <a:ext cx="527050" cy="24047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3">
            <a:extLst>
              <a:ext uri="{FF2B5EF4-FFF2-40B4-BE49-F238E27FC236}">
                <a16:creationId xmlns="" xmlns:a16="http://schemas.microsoft.com/office/drawing/2014/main" id="{BFA74249-4C31-4B69-9449-20B3B8B6C584}"/>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4389791" y="3481814"/>
            <a:ext cx="527050" cy="2449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Oval 26">
            <a:extLst>
              <a:ext uri="{FF2B5EF4-FFF2-40B4-BE49-F238E27FC236}">
                <a16:creationId xmlns="" xmlns:a16="http://schemas.microsoft.com/office/drawing/2014/main" id="{2100D76F-7273-4703-8B6E-2C80F05B8709}"/>
              </a:ext>
            </a:extLst>
          </p:cNvPr>
          <p:cNvSpPr/>
          <p:nvPr/>
        </p:nvSpPr>
        <p:spPr>
          <a:xfrm>
            <a:off x="29852" y="126713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8" name="Oval 27">
            <a:extLst>
              <a:ext uri="{FF2B5EF4-FFF2-40B4-BE49-F238E27FC236}">
                <a16:creationId xmlns="" xmlns:a16="http://schemas.microsoft.com/office/drawing/2014/main" id="{A3718802-0CA4-4CA6-9BE0-7B326FFD7CDA}"/>
              </a:ext>
            </a:extLst>
          </p:cNvPr>
          <p:cNvSpPr/>
          <p:nvPr/>
        </p:nvSpPr>
        <p:spPr>
          <a:xfrm>
            <a:off x="-41637" y="3896055"/>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9" name="Oval 28">
            <a:extLst>
              <a:ext uri="{FF2B5EF4-FFF2-40B4-BE49-F238E27FC236}">
                <a16:creationId xmlns="" xmlns:a16="http://schemas.microsoft.com/office/drawing/2014/main" id="{34EAA059-C1C2-40A0-8563-269463368148}"/>
              </a:ext>
            </a:extLst>
          </p:cNvPr>
          <p:cNvSpPr/>
          <p:nvPr/>
        </p:nvSpPr>
        <p:spPr>
          <a:xfrm>
            <a:off x="4260397" y="126713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30" name="Oval 29">
            <a:extLst>
              <a:ext uri="{FF2B5EF4-FFF2-40B4-BE49-F238E27FC236}">
                <a16:creationId xmlns="" xmlns:a16="http://schemas.microsoft.com/office/drawing/2014/main" id="{31BC405F-5F56-454D-9299-59FA6019974A}"/>
              </a:ext>
            </a:extLst>
          </p:cNvPr>
          <p:cNvSpPr/>
          <p:nvPr/>
        </p:nvSpPr>
        <p:spPr>
          <a:xfrm>
            <a:off x="4067988" y="3951862"/>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31" name="Cloud 30">
            <a:extLst>
              <a:ext uri="{FF2B5EF4-FFF2-40B4-BE49-F238E27FC236}">
                <a16:creationId xmlns="" xmlns:a16="http://schemas.microsoft.com/office/drawing/2014/main" id="{12DE191D-69C4-4114-A30A-597D54114358}"/>
              </a:ext>
            </a:extLst>
          </p:cNvPr>
          <p:cNvSpPr/>
          <p:nvPr/>
        </p:nvSpPr>
        <p:spPr>
          <a:xfrm>
            <a:off x="8097520" y="189376"/>
            <a:ext cx="313126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31560334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28" grpId="0" animBg="1"/>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 xmlns:a16="http://schemas.microsoft.com/office/drawing/2014/main" id="{AB44F01F-64FB-403D-8BC3-EE4DB1671F6A}"/>
              </a:ext>
            </a:extLst>
          </p:cNvPr>
          <p:cNvSpPr/>
          <p:nvPr/>
        </p:nvSpPr>
        <p:spPr>
          <a:xfrm>
            <a:off x="10001885" y="5758648"/>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 Box 3"/>
          <p:cNvSpPr txBox="1"/>
          <p:nvPr/>
        </p:nvSpPr>
        <p:spPr>
          <a:xfrm>
            <a:off x="3220147" y="0"/>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625267" y="902449"/>
            <a:ext cx="6302903" cy="2862322"/>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Tôi chỉ là hạt thóc</a:t>
            </a:r>
          </a:p>
          <a:p>
            <a:r>
              <a:rPr lang="en-US" sz="3600" smtClean="0">
                <a:latin typeface="Times New Roman" panose="02020603050405020304" pitchFamily="18" charset="0"/>
                <a:cs typeface="Times New Roman" panose="02020603050405020304" pitchFamily="18" charset="0"/>
              </a:rPr>
              <a:t>Sinh ra trên cánh đồng</a:t>
            </a:r>
          </a:p>
          <a:p>
            <a:r>
              <a:rPr lang="en-US" sz="3600" smtClean="0">
                <a:latin typeface="Times New Roman" panose="02020603050405020304" pitchFamily="18" charset="0"/>
                <a:cs typeface="Times New Roman" panose="02020603050405020304" pitchFamily="18" charset="0"/>
              </a:rPr>
              <a:t>Giấu trong mình câu chuyện</a:t>
            </a:r>
          </a:p>
          <a:p>
            <a:r>
              <a:rPr lang="en-US" sz="3600" smtClean="0">
                <a:latin typeface="Times New Roman" panose="02020603050405020304" pitchFamily="18" charset="0"/>
                <a:cs typeface="Times New Roman" panose="02020603050405020304" pitchFamily="18" charset="0"/>
              </a:rPr>
              <a:t>Một cuộc đời bão dông.</a:t>
            </a:r>
          </a:p>
          <a:p>
            <a:endParaRPr lang="en-US" sz="3600">
              <a:latin typeface="Times New Roman" panose="02020603050405020304" pitchFamily="18" charset="0"/>
              <a:cs typeface="Times New Roman" panose="02020603050405020304" pitchFamily="18" charset="0"/>
            </a:endParaRPr>
          </a:p>
        </p:txBody>
      </p:sp>
      <p:sp>
        <p:nvSpPr>
          <p:cNvPr id="12" name="TextBox 11"/>
          <p:cNvSpPr txBox="1"/>
          <p:nvPr/>
        </p:nvSpPr>
        <p:spPr>
          <a:xfrm>
            <a:off x="623092" y="3590153"/>
            <a:ext cx="5873133" cy="2862322"/>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Tôi ngậm ánh nắng sớm</a:t>
            </a:r>
          </a:p>
          <a:p>
            <a:r>
              <a:rPr lang="en-US" sz="3600" smtClean="0">
                <a:latin typeface="Times New Roman" panose="02020603050405020304" pitchFamily="18" charset="0"/>
                <a:cs typeface="Times New Roman" panose="02020603050405020304" pitchFamily="18" charset="0"/>
              </a:rPr>
              <a:t>Tôi uống giọt sương mai</a:t>
            </a:r>
          </a:p>
          <a:p>
            <a:r>
              <a:rPr lang="en-US" sz="3600" smtClean="0">
                <a:latin typeface="Times New Roman" panose="02020603050405020304" pitchFamily="18" charset="0"/>
                <a:cs typeface="Times New Roman" panose="02020603050405020304" pitchFamily="18" charset="0"/>
              </a:rPr>
              <a:t>Tôi sống qua bão lũ</a:t>
            </a:r>
          </a:p>
          <a:p>
            <a:r>
              <a:rPr lang="en-US" sz="3600" smtClean="0">
                <a:latin typeface="Times New Roman" panose="02020603050405020304" pitchFamily="18" charset="0"/>
                <a:cs typeface="Times New Roman" panose="02020603050405020304" pitchFamily="18" charset="0"/>
              </a:rPr>
              <a:t>Tôi chịu nhiều thiên tai.</a:t>
            </a:r>
          </a:p>
          <a:p>
            <a:endParaRPr lang="en-US" sz="3600">
              <a:latin typeface="Times New Roman" panose="02020603050405020304" pitchFamily="18" charset="0"/>
              <a:cs typeface="Times New Roman" panose="02020603050405020304" pitchFamily="18" charset="0"/>
            </a:endParaRPr>
          </a:p>
        </p:txBody>
      </p:sp>
      <p:sp>
        <p:nvSpPr>
          <p:cNvPr id="13" name="TextBox 12"/>
          <p:cNvSpPr txBox="1"/>
          <p:nvPr/>
        </p:nvSpPr>
        <p:spPr>
          <a:xfrm>
            <a:off x="6787060" y="902449"/>
            <a:ext cx="5860237"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Dẫu hình hài bé nhỏ</a:t>
            </a:r>
          </a:p>
          <a:p>
            <a:r>
              <a:rPr lang="en-US" sz="3600" smtClean="0">
                <a:latin typeface="Times New Roman" panose="02020603050405020304" pitchFamily="18" charset="0"/>
                <a:cs typeface="Times New Roman" panose="02020603050405020304" pitchFamily="18" charset="0"/>
              </a:rPr>
              <a:t>Tôi trải cả bốn mùa</a:t>
            </a:r>
          </a:p>
          <a:p>
            <a:r>
              <a:rPr lang="en-US" sz="3600" smtClean="0">
                <a:latin typeface="Times New Roman" panose="02020603050405020304" pitchFamily="18" charset="0"/>
                <a:cs typeface="Times New Roman" panose="02020603050405020304" pitchFamily="18" charset="0"/>
              </a:rPr>
              <a:t>Dẫu bây giờ bình dị </a:t>
            </a:r>
          </a:p>
          <a:p>
            <a:r>
              <a:rPr lang="en-US" sz="3600" smtClean="0">
                <a:latin typeface="Times New Roman" panose="02020603050405020304" pitchFamily="18" charset="0"/>
                <a:cs typeface="Times New Roman" panose="02020603050405020304" pitchFamily="18" charset="0"/>
              </a:rPr>
              <a:t>Tôi có từ ngàn xưa.</a:t>
            </a:r>
          </a:p>
        </p:txBody>
      </p:sp>
      <p:sp>
        <p:nvSpPr>
          <p:cNvPr id="15" name="TextBox 14"/>
          <p:cNvSpPr txBox="1"/>
          <p:nvPr/>
        </p:nvSpPr>
        <p:spPr>
          <a:xfrm>
            <a:off x="6928170" y="3590153"/>
            <a:ext cx="6191362" cy="2862322"/>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Tôi chỉ là hạt thóc</a:t>
            </a:r>
          </a:p>
          <a:p>
            <a:r>
              <a:rPr lang="en-US" sz="3600" smtClean="0">
                <a:latin typeface="Times New Roman" panose="02020603050405020304" pitchFamily="18" charset="0"/>
                <a:cs typeface="Times New Roman" panose="02020603050405020304" pitchFamily="18" charset="0"/>
              </a:rPr>
              <a:t>Không biết hát biết cười</a:t>
            </a:r>
          </a:p>
          <a:p>
            <a:r>
              <a:rPr lang="en-US" sz="3600" smtClean="0">
                <a:latin typeface="Times New Roman" panose="02020603050405020304" pitchFamily="18" charset="0"/>
                <a:cs typeface="Times New Roman" panose="02020603050405020304" pitchFamily="18" charset="0"/>
              </a:rPr>
              <a:t>Nhưng tôi luôn có ích</a:t>
            </a:r>
          </a:p>
          <a:p>
            <a:r>
              <a:rPr lang="en-US" sz="3600" smtClean="0">
                <a:latin typeface="Times New Roman" panose="02020603050405020304" pitchFamily="18" charset="0"/>
                <a:cs typeface="Times New Roman" panose="02020603050405020304" pitchFamily="18" charset="0"/>
              </a:rPr>
              <a:t>Vì nuôi sống con người.</a:t>
            </a:r>
          </a:p>
          <a:p>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25215059"/>
      </p:ext>
    </p:extLst>
  </p:cSld>
  <p:clrMapOvr>
    <a:masterClrMapping/>
  </p:clrMapOvr>
  <mc:AlternateContent xmlns:mc="http://schemas.openxmlformats.org/markup-compatibility/2006">
    <mc:Choice xmlns:p14="http://schemas.microsoft.com/office/powerpoint/2010/main" xmlns=""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smtClean="0"/>
              <a:t>          </a:t>
            </a:r>
            <a:r>
              <a:rPr lang="en-US" sz="3600" smtClean="0">
                <a:latin typeface="Times New Roman" pitchFamily="18" charset="0"/>
                <a:cs typeface="Times New Roman" pitchFamily="18" charset="0"/>
              </a:rPr>
              <a:t>Thứ 2 ngày 14 tháng 3 năm 2022</a:t>
            </a:r>
            <a:br>
              <a:rPr lang="en-US" sz="3600" smtClean="0">
                <a:latin typeface="Times New Roman" pitchFamily="18" charset="0"/>
                <a:cs typeface="Times New Roman" pitchFamily="18" charset="0"/>
              </a:rPr>
            </a:br>
            <a:r>
              <a:rPr lang="en-US" sz="3600" smtClean="0">
                <a:latin typeface="Times New Roman" pitchFamily="18" charset="0"/>
                <a:cs typeface="Times New Roman" pitchFamily="18" charset="0"/>
              </a:rPr>
              <a:t>                           </a:t>
            </a:r>
            <a:r>
              <a:rPr lang="en-US" sz="3600" u="sng" smtClean="0">
                <a:latin typeface="Times New Roman" pitchFamily="18" charset="0"/>
                <a:cs typeface="Times New Roman" pitchFamily="18" charset="0"/>
              </a:rPr>
              <a:t>Luyện viết</a:t>
            </a:r>
            <a:endParaRPr lang="en-US" sz="3600" u="sng">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0" indent="0">
              <a:buNone/>
            </a:pPr>
            <a:r>
              <a:rPr lang="en-US" sz="4000" smtClean="0"/>
              <a:t>                </a:t>
            </a:r>
            <a:r>
              <a:rPr lang="en-US" sz="4000" smtClean="0">
                <a:latin typeface="Times New Roman" pitchFamily="18" charset="0"/>
                <a:ea typeface="Times" pitchFamily="34" charset="0"/>
                <a:cs typeface="Times New Roman" pitchFamily="18" charset="0"/>
              </a:rPr>
              <a:t>Mây đen và mây trắng</a:t>
            </a:r>
            <a:endParaRPr lang="en-US" sz="4000">
              <a:latin typeface="Times New Roman" pitchFamily="18" charset="0"/>
              <a:ea typeface="Times" pitchFamily="34" charset="0"/>
              <a:cs typeface="Times New Roman" pitchFamily="18" charset="0"/>
            </a:endParaRPr>
          </a:p>
        </p:txBody>
      </p:sp>
    </p:spTree>
    <p:extLst>
      <p:ext uri="{BB962C8B-B14F-4D97-AF65-F5344CB8AC3E}">
        <p14:creationId xmlns:p14="http://schemas.microsoft.com/office/powerpoint/2010/main" xmlns="" val="40947383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63760048-BDE3-4835-B5C8-ECB9291037B9}"/>
              </a:ext>
            </a:extLst>
          </p:cNvPr>
          <p:cNvSpPr/>
          <p:nvPr/>
        </p:nvSpPr>
        <p:spPr>
          <a:xfrm>
            <a:off x="388620" y="5203226"/>
            <a:ext cx="11204665" cy="1196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r>
              <a:rPr lang="en-US" sz="360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vi-VN" sz="3600">
                <a:solidFill>
                  <a:srgbClr val="FF0000"/>
                </a:solidFill>
                <a:ea typeface="Arial-Rounded" panose="020B0500000000000000" pitchFamily="34" charset="0"/>
                <a:cs typeface="Arial-Rounded" panose="020B0500000000000000" pitchFamily="34" charset="0"/>
              </a:rPr>
              <a:t> </a:t>
            </a:r>
            <a:r>
              <a:rPr lang="vi-VN" sz="3600">
                <a:solidFill>
                  <a:schemeClr val="bg1"/>
                </a:solidFill>
                <a:ea typeface="Arial-Rounded" panose="020B0500000000000000" pitchFamily="34" charset="0"/>
                <a:cs typeface="Arial-Rounded" panose="020B0500000000000000" pitchFamily="34" charset="0"/>
              </a:rPr>
              <a:t>H</a:t>
            </a:r>
            <a:r>
              <a:rPr lang="en-US" sz="3600">
                <a:solidFill>
                  <a:schemeClr val="bg1"/>
                </a:solidFill>
                <a:ea typeface="Arial-Rounded" panose="020B0500000000000000" pitchFamily="34" charset="0"/>
                <a:cs typeface="Arial-Rounded" panose="020B0500000000000000" pitchFamily="34" charset="0"/>
              </a:rPr>
              <a:t>ạt thóc sinh ra ở đâu</a:t>
            </a:r>
            <a:r>
              <a:rPr lang="vi-VN" sz="3600" smtClean="0">
                <a:solidFill>
                  <a:schemeClr val="bg1"/>
                </a:solidFill>
                <a:ea typeface="Arial-Rounded" panose="020B0500000000000000" pitchFamily="34" charset="0"/>
                <a:cs typeface="Arial-Rounded" panose="020B0500000000000000" pitchFamily="34" charset="0"/>
              </a:rPr>
              <a:t>?</a:t>
            </a:r>
            <a:endParaRPr lang="en-US" sz="3600">
              <a:solidFill>
                <a:schemeClr val="bg1"/>
              </a:solidFill>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 xmlns:a16="http://schemas.microsoft.com/office/drawing/2014/main" id="{10B05750-2603-4C54-84A2-C7DB7DF907AC}"/>
              </a:ext>
            </a:extLst>
          </p:cNvPr>
          <p:cNvCxnSpPr>
            <a:cxnSpLocks/>
          </p:cNvCxnSpPr>
          <p:nvPr/>
        </p:nvCxnSpPr>
        <p:spPr>
          <a:xfrm>
            <a:off x="2132965" y="1908278"/>
            <a:ext cx="2095500"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8" name="Text Box 3"/>
          <p:cNvSpPr txBox="1"/>
          <p:nvPr/>
        </p:nvSpPr>
        <p:spPr>
          <a:xfrm>
            <a:off x="2979310" y="43386"/>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p:cNvSpPr txBox="1"/>
          <p:nvPr/>
        </p:nvSpPr>
        <p:spPr>
          <a:xfrm>
            <a:off x="625267" y="902449"/>
            <a:ext cx="6302903" cy="255454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Tôi chỉ là hạt thóc</a:t>
            </a:r>
          </a:p>
          <a:p>
            <a:r>
              <a:rPr lang="en-US" sz="3200" smtClean="0">
                <a:latin typeface="Times New Roman" panose="02020603050405020304" pitchFamily="18" charset="0"/>
                <a:cs typeface="Times New Roman" panose="02020603050405020304" pitchFamily="18" charset="0"/>
              </a:rPr>
              <a:t>Sinh ra trên cánh đồng</a:t>
            </a:r>
          </a:p>
          <a:p>
            <a:r>
              <a:rPr lang="en-US" sz="3200" smtClean="0">
                <a:latin typeface="Times New Roman" panose="02020603050405020304" pitchFamily="18" charset="0"/>
                <a:cs typeface="Times New Roman" panose="02020603050405020304" pitchFamily="18" charset="0"/>
              </a:rPr>
              <a:t>Giấu trong mình câu chuyện</a:t>
            </a:r>
          </a:p>
          <a:p>
            <a:r>
              <a:rPr lang="en-US" sz="3200" smtClean="0">
                <a:latin typeface="Times New Roman" panose="02020603050405020304" pitchFamily="18" charset="0"/>
                <a:cs typeface="Times New Roman" panose="02020603050405020304" pitchFamily="18" charset="0"/>
              </a:rPr>
              <a:t>Một cuộc đời bão dông.</a:t>
            </a:r>
          </a:p>
          <a:p>
            <a:endParaRPr lang="en-US" sz="3200">
              <a:latin typeface="Times New Roman" panose="02020603050405020304" pitchFamily="18" charset="0"/>
              <a:cs typeface="Times New Roman" panose="02020603050405020304" pitchFamily="18" charset="0"/>
            </a:endParaRPr>
          </a:p>
        </p:txBody>
      </p:sp>
      <p:sp>
        <p:nvSpPr>
          <p:cNvPr id="10" name="TextBox 9"/>
          <p:cNvSpPr txBox="1"/>
          <p:nvPr/>
        </p:nvSpPr>
        <p:spPr>
          <a:xfrm>
            <a:off x="625267" y="3141123"/>
            <a:ext cx="5873133" cy="255454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Tôi ngậm ánh nắng sớm</a:t>
            </a:r>
          </a:p>
          <a:p>
            <a:r>
              <a:rPr lang="en-US" sz="3200" smtClean="0">
                <a:latin typeface="Times New Roman" panose="02020603050405020304" pitchFamily="18" charset="0"/>
                <a:cs typeface="Times New Roman" panose="02020603050405020304" pitchFamily="18" charset="0"/>
              </a:rPr>
              <a:t>Tôi uống giọt sương mai</a:t>
            </a:r>
          </a:p>
          <a:p>
            <a:r>
              <a:rPr lang="en-US" sz="3200" smtClean="0">
                <a:latin typeface="Times New Roman" panose="02020603050405020304" pitchFamily="18" charset="0"/>
                <a:cs typeface="Times New Roman" panose="02020603050405020304" pitchFamily="18" charset="0"/>
              </a:rPr>
              <a:t>Tôi sống qua bão lũ</a:t>
            </a:r>
          </a:p>
          <a:p>
            <a:r>
              <a:rPr lang="en-US" sz="3200" smtClean="0">
                <a:latin typeface="Times New Roman" panose="02020603050405020304" pitchFamily="18" charset="0"/>
                <a:cs typeface="Times New Roman" panose="02020603050405020304" pitchFamily="18" charset="0"/>
              </a:rPr>
              <a:t>Tôi chịu nhiều thiên tai.</a:t>
            </a:r>
          </a:p>
          <a:p>
            <a:endParaRPr lang="en-US"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6787060" y="902449"/>
            <a:ext cx="5860237" cy="2062103"/>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Dẫu hình hài bé nhỏ</a:t>
            </a:r>
          </a:p>
          <a:p>
            <a:r>
              <a:rPr lang="en-US" sz="3200" smtClean="0">
                <a:latin typeface="Times New Roman" panose="02020603050405020304" pitchFamily="18" charset="0"/>
                <a:cs typeface="Times New Roman" panose="02020603050405020304" pitchFamily="18" charset="0"/>
              </a:rPr>
              <a:t>Tôi trải cả bốn mùa</a:t>
            </a:r>
          </a:p>
          <a:p>
            <a:r>
              <a:rPr lang="en-US" sz="3200" smtClean="0">
                <a:latin typeface="Times New Roman" panose="02020603050405020304" pitchFamily="18" charset="0"/>
                <a:cs typeface="Times New Roman" panose="02020603050405020304" pitchFamily="18" charset="0"/>
              </a:rPr>
              <a:t>Dẫu bây giờ bình dị </a:t>
            </a:r>
          </a:p>
          <a:p>
            <a:r>
              <a:rPr lang="en-US" sz="3200" smtClean="0">
                <a:latin typeface="Times New Roman" panose="02020603050405020304" pitchFamily="18" charset="0"/>
                <a:cs typeface="Times New Roman" panose="02020603050405020304" pitchFamily="18" charset="0"/>
              </a:rPr>
              <a:t>Tôi có từ ngàn xưa.</a:t>
            </a:r>
          </a:p>
        </p:txBody>
      </p:sp>
      <p:sp>
        <p:nvSpPr>
          <p:cNvPr id="13" name="TextBox 12"/>
          <p:cNvSpPr txBox="1"/>
          <p:nvPr/>
        </p:nvSpPr>
        <p:spPr>
          <a:xfrm>
            <a:off x="6787060" y="3081001"/>
            <a:ext cx="6191362" cy="255454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Tôi chỉ là hạt thóc</a:t>
            </a:r>
          </a:p>
          <a:p>
            <a:r>
              <a:rPr lang="en-US" sz="3200" smtClean="0">
                <a:latin typeface="Times New Roman" panose="02020603050405020304" pitchFamily="18" charset="0"/>
                <a:cs typeface="Times New Roman" panose="02020603050405020304" pitchFamily="18" charset="0"/>
              </a:rPr>
              <a:t>Không biết hát biết cười</a:t>
            </a:r>
          </a:p>
          <a:p>
            <a:r>
              <a:rPr lang="en-US" sz="3200" smtClean="0">
                <a:latin typeface="Times New Roman" panose="02020603050405020304" pitchFamily="18" charset="0"/>
                <a:cs typeface="Times New Roman" panose="02020603050405020304" pitchFamily="18" charset="0"/>
              </a:rPr>
              <a:t>Nhưng tôi luôn có ích</a:t>
            </a:r>
          </a:p>
          <a:p>
            <a:r>
              <a:rPr lang="en-US" sz="3200" smtClean="0">
                <a:latin typeface="Times New Roman" panose="02020603050405020304" pitchFamily="18" charset="0"/>
                <a:cs typeface="Times New Roman" panose="02020603050405020304" pitchFamily="18" charset="0"/>
              </a:rPr>
              <a:t>Vì nuôi sống con người.</a:t>
            </a:r>
          </a:p>
          <a:p>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28168207"/>
      </p:ext>
    </p:extLst>
  </p:cSld>
  <p:clrMapOvr>
    <a:masterClrMapping/>
  </p:clrMapOvr>
  <mc:AlternateContent xmlns:mc="http://schemas.openxmlformats.org/markup-compatibility/2006">
    <mc:Choice xmlns:p14="http://schemas.microsoft.com/office/powerpoint/2010/main" xmlns=""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63760048-BDE3-4835-B5C8-ECB9291037B9}"/>
              </a:ext>
            </a:extLst>
          </p:cNvPr>
          <p:cNvSpPr/>
          <p:nvPr/>
        </p:nvSpPr>
        <p:spPr>
          <a:xfrm>
            <a:off x="0" y="5371817"/>
            <a:ext cx="12192000" cy="120032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3256" fontAlgn="base">
              <a:spcBef>
                <a:spcPct val="0"/>
              </a:spcBef>
              <a:spcAft>
                <a:spcPct val="0"/>
              </a:spcAft>
              <a:defRPr/>
            </a:pPr>
            <a:r>
              <a:rPr lang="en-US" sz="3600" smtClean="0">
                <a:solidFill>
                  <a:schemeClr val="bg1"/>
                </a:solidFill>
                <a:latin typeface="Arial-Rounded" panose="020B0500000000000000" pitchFamily="34" charset="0"/>
                <a:ea typeface="Arial-Rounded" panose="020B0500000000000000" pitchFamily="34" charset="0"/>
                <a:cs typeface="Times New Roman" panose="02020603050405020304" pitchFamily="18" charset="0"/>
              </a:rPr>
              <a:t>2.</a:t>
            </a:r>
            <a:r>
              <a:rPr lang="en-US" sz="360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 </a:t>
            </a:r>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câu thơ nào cho thấy hạt thóc trải qua nhiều khó khăn</a:t>
            </a:r>
            <a:r>
              <a:rPr lang="vi-VN" sz="360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cxnSp>
        <p:nvCxnSpPr>
          <p:cNvPr id="6" name="Straight Connector 5">
            <a:extLst>
              <a:ext uri="{FF2B5EF4-FFF2-40B4-BE49-F238E27FC236}">
                <a16:creationId xmlns="" xmlns:a16="http://schemas.microsoft.com/office/drawing/2014/main" id="{10B05750-2603-4C54-84A2-C7DB7DF907AC}"/>
              </a:ext>
            </a:extLst>
          </p:cNvPr>
          <p:cNvCxnSpPr>
            <a:cxnSpLocks/>
          </p:cNvCxnSpPr>
          <p:nvPr/>
        </p:nvCxnSpPr>
        <p:spPr>
          <a:xfrm flipV="1">
            <a:off x="751522" y="4629150"/>
            <a:ext cx="3220403" cy="2858"/>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 xmlns:a16="http://schemas.microsoft.com/office/drawing/2014/main" id="{4E79EBEA-802B-46DF-ABEF-58A4F9048276}"/>
              </a:ext>
            </a:extLst>
          </p:cNvPr>
          <p:cNvCxnSpPr>
            <a:cxnSpLocks/>
          </p:cNvCxnSpPr>
          <p:nvPr/>
        </p:nvCxnSpPr>
        <p:spPr>
          <a:xfrm flipV="1">
            <a:off x="751522" y="5086350"/>
            <a:ext cx="3806191" cy="2857"/>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625267" y="902449"/>
            <a:ext cx="6302903" cy="255454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Tôi chỉ là hạt thóc</a:t>
            </a:r>
          </a:p>
          <a:p>
            <a:r>
              <a:rPr lang="en-US" sz="3200" smtClean="0">
                <a:latin typeface="Times New Roman" panose="02020603050405020304" pitchFamily="18" charset="0"/>
                <a:cs typeface="Times New Roman" panose="02020603050405020304" pitchFamily="18" charset="0"/>
              </a:rPr>
              <a:t>Sinh ra trên cánh đồng</a:t>
            </a:r>
          </a:p>
          <a:p>
            <a:r>
              <a:rPr lang="en-US" sz="3200" smtClean="0">
                <a:latin typeface="Times New Roman" panose="02020603050405020304" pitchFamily="18" charset="0"/>
                <a:cs typeface="Times New Roman" panose="02020603050405020304" pitchFamily="18" charset="0"/>
              </a:rPr>
              <a:t>Giấu trong mình câu chuyện</a:t>
            </a:r>
          </a:p>
          <a:p>
            <a:r>
              <a:rPr lang="en-US" sz="3200" smtClean="0">
                <a:latin typeface="Times New Roman" panose="02020603050405020304" pitchFamily="18" charset="0"/>
                <a:cs typeface="Times New Roman" panose="02020603050405020304" pitchFamily="18" charset="0"/>
              </a:rPr>
              <a:t>Một cuộc đời bão dông.</a:t>
            </a:r>
          </a:p>
          <a:p>
            <a:endParaRPr lang="en-US"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613037" y="3137133"/>
            <a:ext cx="4801926" cy="2062103"/>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Tôi ngậm ánh nắng sớm</a:t>
            </a:r>
          </a:p>
          <a:p>
            <a:r>
              <a:rPr lang="en-US" sz="3200" smtClean="0">
                <a:latin typeface="Times New Roman" panose="02020603050405020304" pitchFamily="18" charset="0"/>
                <a:cs typeface="Times New Roman" panose="02020603050405020304" pitchFamily="18" charset="0"/>
              </a:rPr>
              <a:t>Tôi uống giọt sương mai</a:t>
            </a:r>
          </a:p>
          <a:p>
            <a:r>
              <a:rPr lang="en-US" sz="3200" smtClean="0">
                <a:latin typeface="Times New Roman" panose="02020603050405020304" pitchFamily="18" charset="0"/>
                <a:cs typeface="Times New Roman" panose="02020603050405020304" pitchFamily="18" charset="0"/>
              </a:rPr>
              <a:t>Tôi sống qua bão lũ</a:t>
            </a:r>
          </a:p>
          <a:p>
            <a:r>
              <a:rPr lang="en-US" sz="3200" smtClean="0">
                <a:latin typeface="Times New Roman" panose="02020603050405020304" pitchFamily="18" charset="0"/>
                <a:cs typeface="Times New Roman" panose="02020603050405020304" pitchFamily="18" charset="0"/>
              </a:rPr>
              <a:t>Tôi chịu nhiều thiên tai.</a:t>
            </a:r>
          </a:p>
        </p:txBody>
      </p:sp>
      <p:sp>
        <p:nvSpPr>
          <p:cNvPr id="13" name="TextBox 12"/>
          <p:cNvSpPr txBox="1"/>
          <p:nvPr/>
        </p:nvSpPr>
        <p:spPr>
          <a:xfrm>
            <a:off x="6787060" y="902449"/>
            <a:ext cx="5860237" cy="2062103"/>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Dẫu hình hài bé nhỏ</a:t>
            </a:r>
          </a:p>
          <a:p>
            <a:r>
              <a:rPr lang="en-US" sz="3200" smtClean="0">
                <a:latin typeface="Times New Roman" panose="02020603050405020304" pitchFamily="18" charset="0"/>
                <a:cs typeface="Times New Roman" panose="02020603050405020304" pitchFamily="18" charset="0"/>
              </a:rPr>
              <a:t>Tôi trải cả bốn mùa</a:t>
            </a:r>
          </a:p>
          <a:p>
            <a:r>
              <a:rPr lang="en-US" sz="3200" smtClean="0">
                <a:latin typeface="Times New Roman" panose="02020603050405020304" pitchFamily="18" charset="0"/>
                <a:cs typeface="Times New Roman" panose="02020603050405020304" pitchFamily="18" charset="0"/>
              </a:rPr>
              <a:t>Dẫu bây giờ bình dị </a:t>
            </a:r>
          </a:p>
          <a:p>
            <a:r>
              <a:rPr lang="en-US" sz="3200" smtClean="0">
                <a:latin typeface="Times New Roman" panose="02020603050405020304" pitchFamily="18" charset="0"/>
                <a:cs typeface="Times New Roman" panose="02020603050405020304" pitchFamily="18" charset="0"/>
              </a:rPr>
              <a:t>Tôi có từ ngàn xưa.</a:t>
            </a:r>
          </a:p>
        </p:txBody>
      </p:sp>
      <p:sp>
        <p:nvSpPr>
          <p:cNvPr id="14" name="TextBox 13"/>
          <p:cNvSpPr txBox="1"/>
          <p:nvPr/>
        </p:nvSpPr>
        <p:spPr>
          <a:xfrm>
            <a:off x="6828940" y="3137133"/>
            <a:ext cx="6191362" cy="255454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Tôi chỉ là hạt thóc</a:t>
            </a:r>
          </a:p>
          <a:p>
            <a:r>
              <a:rPr lang="en-US" sz="3200" smtClean="0">
                <a:latin typeface="Times New Roman" panose="02020603050405020304" pitchFamily="18" charset="0"/>
                <a:cs typeface="Times New Roman" panose="02020603050405020304" pitchFamily="18" charset="0"/>
              </a:rPr>
              <a:t>Không biết hát biết cười</a:t>
            </a:r>
          </a:p>
          <a:p>
            <a:r>
              <a:rPr lang="en-US" sz="3200" smtClean="0">
                <a:latin typeface="Times New Roman" panose="02020603050405020304" pitchFamily="18" charset="0"/>
                <a:cs typeface="Times New Roman" panose="02020603050405020304" pitchFamily="18" charset="0"/>
              </a:rPr>
              <a:t>Nhưng tôi luôn có ích</a:t>
            </a:r>
          </a:p>
          <a:p>
            <a:r>
              <a:rPr lang="en-US" sz="3200" smtClean="0">
                <a:latin typeface="Times New Roman" panose="02020603050405020304" pitchFamily="18" charset="0"/>
                <a:cs typeface="Times New Roman" panose="02020603050405020304" pitchFamily="18" charset="0"/>
              </a:rPr>
              <a:t>Vì nuôi sống con người.</a:t>
            </a:r>
          </a:p>
          <a:p>
            <a:endParaRPr lang="en-US" sz="3200">
              <a:latin typeface="Times New Roman" panose="02020603050405020304" pitchFamily="18" charset="0"/>
              <a:cs typeface="Times New Roman" panose="02020603050405020304" pitchFamily="18" charset="0"/>
            </a:endParaRPr>
          </a:p>
        </p:txBody>
      </p:sp>
      <p:sp>
        <p:nvSpPr>
          <p:cNvPr id="15" name="Text Box 3"/>
          <p:cNvSpPr txBox="1"/>
          <p:nvPr/>
        </p:nvSpPr>
        <p:spPr>
          <a:xfrm>
            <a:off x="2979310" y="43386"/>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xmlns="" val="3131525422"/>
      </p:ext>
    </p:extLst>
  </p:cSld>
  <p:clrMapOvr>
    <a:masterClrMapping/>
  </p:clrMapOvr>
  <mc:AlternateContent xmlns:mc="http://schemas.openxmlformats.org/markup-compatibility/2006">
    <mc:Choice xmlns:p14="http://schemas.microsoft.com/office/powerpoint/2010/main" xmlns=""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63760048-BDE3-4835-B5C8-ECB9291037B9}"/>
              </a:ext>
            </a:extLst>
          </p:cNvPr>
          <p:cNvSpPr/>
          <p:nvPr/>
        </p:nvSpPr>
        <p:spPr>
          <a:xfrm>
            <a:off x="0" y="5808105"/>
            <a:ext cx="8994098" cy="9213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Speech Bubble: Rectangle with Corners Rounded 1">
            <a:extLst>
              <a:ext uri="{FF2B5EF4-FFF2-40B4-BE49-F238E27FC236}">
                <a16:creationId xmlns="" xmlns:a16="http://schemas.microsoft.com/office/drawing/2014/main" id="{C36A1B2D-CBBF-4678-8B78-F239F672D379}"/>
              </a:ext>
            </a:extLst>
          </p:cNvPr>
          <p:cNvSpPr/>
          <p:nvPr/>
        </p:nvSpPr>
        <p:spPr>
          <a:xfrm>
            <a:off x="8994098" y="4746913"/>
            <a:ext cx="3943350" cy="1201420"/>
          </a:xfrm>
          <a:prstGeom prst="wedgeRoundRectCallout">
            <a:avLst>
              <a:gd name="adj1" fmla="val -48963"/>
              <a:gd name="adj2" fmla="val 9868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Hạt thóc quý giá với con người ở chỗ nó nuôi sống con người.</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 xmlns:a16="http://schemas.microsoft.com/office/drawing/2014/main" id="{66F863AD-1BAC-4B3E-B466-1D8EAC0EDC3A}"/>
              </a:ext>
            </a:extLst>
          </p:cNvPr>
          <p:cNvSpPr txBox="1"/>
          <p:nvPr/>
        </p:nvSpPr>
        <p:spPr>
          <a:xfrm>
            <a:off x="0" y="5945593"/>
            <a:ext cx="8815388"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a:t>
            </a:r>
            <a:r>
              <a:rPr kumimoji="0" lang="en-US" altLang="zh-CN" sz="36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Hạt thóc quý giá như thế nào với con người?</a:t>
            </a:r>
            <a:endParaRPr kumimoji="0" lang="zh-CN" alt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TextBox 9"/>
          <p:cNvSpPr txBox="1"/>
          <p:nvPr/>
        </p:nvSpPr>
        <p:spPr>
          <a:xfrm>
            <a:off x="685228" y="887458"/>
            <a:ext cx="6302903" cy="255454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Tôi chỉ là hạt thóc</a:t>
            </a:r>
          </a:p>
          <a:p>
            <a:r>
              <a:rPr lang="en-US" sz="3200" smtClean="0">
                <a:latin typeface="Times New Roman" panose="02020603050405020304" pitchFamily="18" charset="0"/>
                <a:cs typeface="Times New Roman" panose="02020603050405020304" pitchFamily="18" charset="0"/>
              </a:rPr>
              <a:t>Sinh ra trên cánh đồng</a:t>
            </a:r>
          </a:p>
          <a:p>
            <a:r>
              <a:rPr lang="en-US" sz="3200" smtClean="0">
                <a:latin typeface="Times New Roman" panose="02020603050405020304" pitchFamily="18" charset="0"/>
                <a:cs typeface="Times New Roman" panose="02020603050405020304" pitchFamily="18" charset="0"/>
              </a:rPr>
              <a:t>Giấu trong mình câu chuyện</a:t>
            </a:r>
          </a:p>
          <a:p>
            <a:r>
              <a:rPr lang="en-US" sz="3200" smtClean="0">
                <a:latin typeface="Times New Roman" panose="02020603050405020304" pitchFamily="18" charset="0"/>
                <a:cs typeface="Times New Roman" panose="02020603050405020304" pitchFamily="18" charset="0"/>
              </a:rPr>
              <a:t>Một cuộc đời bão dông.</a:t>
            </a:r>
          </a:p>
          <a:p>
            <a:endParaRPr lang="en-US"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672998" y="3137133"/>
            <a:ext cx="4801926" cy="2062103"/>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Tôi ngậm ánh nắng sớm</a:t>
            </a:r>
          </a:p>
          <a:p>
            <a:r>
              <a:rPr lang="en-US" sz="3200" smtClean="0">
                <a:latin typeface="Times New Roman" panose="02020603050405020304" pitchFamily="18" charset="0"/>
                <a:cs typeface="Times New Roman" panose="02020603050405020304" pitchFamily="18" charset="0"/>
              </a:rPr>
              <a:t>Tôi uống giọt sương mai</a:t>
            </a:r>
          </a:p>
          <a:p>
            <a:r>
              <a:rPr lang="en-US" sz="3200" smtClean="0">
                <a:latin typeface="Times New Roman" panose="02020603050405020304" pitchFamily="18" charset="0"/>
                <a:cs typeface="Times New Roman" panose="02020603050405020304" pitchFamily="18" charset="0"/>
              </a:rPr>
              <a:t>Tôi sống qua bão lũ</a:t>
            </a:r>
          </a:p>
          <a:p>
            <a:r>
              <a:rPr lang="en-US" sz="3200" smtClean="0">
                <a:latin typeface="Times New Roman" panose="02020603050405020304" pitchFamily="18" charset="0"/>
                <a:cs typeface="Times New Roman" panose="02020603050405020304" pitchFamily="18" charset="0"/>
              </a:rPr>
              <a:t>Tôi chịu nhiều thiên tai.</a:t>
            </a:r>
          </a:p>
        </p:txBody>
      </p:sp>
      <p:sp>
        <p:nvSpPr>
          <p:cNvPr id="13" name="TextBox 12"/>
          <p:cNvSpPr txBox="1"/>
          <p:nvPr/>
        </p:nvSpPr>
        <p:spPr>
          <a:xfrm>
            <a:off x="6000638" y="996880"/>
            <a:ext cx="5860237" cy="2062103"/>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Dẫu hình hài bé nhỏ</a:t>
            </a:r>
          </a:p>
          <a:p>
            <a:r>
              <a:rPr lang="en-US" sz="3200" smtClean="0">
                <a:latin typeface="Times New Roman" panose="02020603050405020304" pitchFamily="18" charset="0"/>
                <a:cs typeface="Times New Roman" panose="02020603050405020304" pitchFamily="18" charset="0"/>
              </a:rPr>
              <a:t>Tôi trải cả bốn mùa</a:t>
            </a:r>
          </a:p>
          <a:p>
            <a:r>
              <a:rPr lang="en-US" sz="3200" smtClean="0">
                <a:latin typeface="Times New Roman" panose="02020603050405020304" pitchFamily="18" charset="0"/>
                <a:cs typeface="Times New Roman" panose="02020603050405020304" pitchFamily="18" charset="0"/>
              </a:rPr>
              <a:t>Dẫu bây giờ bình dị </a:t>
            </a:r>
          </a:p>
          <a:p>
            <a:r>
              <a:rPr lang="en-US" sz="3200" smtClean="0">
                <a:latin typeface="Times New Roman" panose="02020603050405020304" pitchFamily="18" charset="0"/>
                <a:cs typeface="Times New Roman" panose="02020603050405020304" pitchFamily="18" charset="0"/>
              </a:rPr>
              <a:t>Tôi có từ ngàn xưa.</a:t>
            </a:r>
          </a:p>
        </p:txBody>
      </p:sp>
      <p:sp>
        <p:nvSpPr>
          <p:cNvPr id="14" name="TextBox 13"/>
          <p:cNvSpPr txBox="1"/>
          <p:nvPr/>
        </p:nvSpPr>
        <p:spPr>
          <a:xfrm>
            <a:off x="6000638" y="3159708"/>
            <a:ext cx="6191362" cy="255454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Tôi chỉ là hạt thóc</a:t>
            </a:r>
          </a:p>
          <a:p>
            <a:r>
              <a:rPr lang="en-US" sz="3200" smtClean="0">
                <a:latin typeface="Times New Roman" panose="02020603050405020304" pitchFamily="18" charset="0"/>
                <a:cs typeface="Times New Roman" panose="02020603050405020304" pitchFamily="18" charset="0"/>
              </a:rPr>
              <a:t>Không biết hát biết cười</a:t>
            </a:r>
          </a:p>
          <a:p>
            <a:r>
              <a:rPr lang="en-US" sz="3200" smtClean="0">
                <a:latin typeface="Times New Roman" panose="02020603050405020304" pitchFamily="18" charset="0"/>
                <a:cs typeface="Times New Roman" panose="02020603050405020304" pitchFamily="18" charset="0"/>
              </a:rPr>
              <a:t>Nhưng tôi luôn có ích</a:t>
            </a:r>
          </a:p>
          <a:p>
            <a:r>
              <a:rPr lang="en-US" sz="3200" smtClean="0">
                <a:latin typeface="Times New Roman" panose="02020603050405020304" pitchFamily="18" charset="0"/>
                <a:cs typeface="Times New Roman" panose="02020603050405020304" pitchFamily="18" charset="0"/>
              </a:rPr>
              <a:t>Vì nuôi sống con người.</a:t>
            </a:r>
          </a:p>
          <a:p>
            <a:endParaRPr lang="en-US" sz="3200">
              <a:latin typeface="Times New Roman" panose="02020603050405020304" pitchFamily="18" charset="0"/>
              <a:cs typeface="Times New Roman" panose="02020603050405020304" pitchFamily="18" charset="0"/>
            </a:endParaRPr>
          </a:p>
        </p:txBody>
      </p:sp>
      <p:sp>
        <p:nvSpPr>
          <p:cNvPr id="15" name="Text Box 3"/>
          <p:cNvSpPr txBox="1"/>
          <p:nvPr/>
        </p:nvSpPr>
        <p:spPr>
          <a:xfrm>
            <a:off x="3039271" y="28395"/>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xmlns="" val="1746962263"/>
      </p:ext>
    </p:extLst>
  </p:cSld>
  <p:clrMapOvr>
    <a:masterClrMapping/>
  </p:clrMapOvr>
  <mc:AlternateContent xmlns:mc="http://schemas.openxmlformats.org/markup-compatibility/2006">
    <mc:Choice xmlns:p14="http://schemas.microsoft.com/office/powerpoint/2010/main" xmlns=""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E0AEC8-7838-4E77-A6B7-18E7F082B224}"/>
              </a:ext>
            </a:extLst>
          </p:cNvPr>
          <p:cNvSpPr>
            <a:spLocks noGrp="1"/>
          </p:cNvSpPr>
          <p:nvPr>
            <p:ph type="title"/>
          </p:nvPr>
        </p:nvSpPr>
        <p:spPr>
          <a:xfrm>
            <a:off x="1338262" y="2093912"/>
            <a:ext cx="10515600" cy="1325563"/>
          </a:xfrm>
        </p:spPr>
        <p:txBody>
          <a:bodyPr/>
          <a:lstStyle/>
          <a:p>
            <a:r>
              <a:rPr lang="en-US" dirty="0">
                <a:latin typeface="Times New Roman" panose="02020603050405020304" pitchFamily="18" charset="0"/>
                <a:ea typeface="Arial-Rounded" panose="020B0500000000000000" pitchFamily="34" charset="0"/>
                <a:cs typeface="Times New Roman" panose="02020603050405020304" pitchFamily="18" charset="0"/>
              </a:rPr>
              <a:t>4</a:t>
            </a:r>
            <a:r>
              <a:rPr lang="en-US">
                <a:latin typeface="Times New Roman" panose="02020603050405020304" pitchFamily="18" charset="0"/>
                <a:ea typeface="Arial-Rounded" panose="020B0500000000000000" pitchFamily="34" charset="0"/>
                <a:cs typeface="Times New Roman" panose="02020603050405020304" pitchFamily="18" charset="0"/>
              </a:rPr>
              <a:t>. </a:t>
            </a:r>
            <a:r>
              <a:rPr lang="en-US" smtClean="0">
                <a:latin typeface="Times New Roman" panose="02020603050405020304" pitchFamily="18" charset="0"/>
                <a:ea typeface="Arial-Rounded" panose="020B0500000000000000" pitchFamily="34" charset="0"/>
                <a:cs typeface="Times New Roman" panose="02020603050405020304" pitchFamily="18" charset="0"/>
              </a:rPr>
              <a:t>Em thích nhất câu thơ nào? Vì sao</a:t>
            </a:r>
            <a:r>
              <a:rPr lang="en-US">
                <a:latin typeface="Times New Roman" panose="02020603050405020304" pitchFamily="18" charset="0"/>
                <a:ea typeface="Arial-Rounded" panose="020B0500000000000000" pitchFamily="34" charset="0"/>
                <a:cs typeface="Times New Roman" panose="02020603050405020304" pitchFamily="18" charset="0"/>
              </a:rPr>
              <a:t>?</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xmlns="" val="348844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2947647858"/>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Box 41"/>
          <p:cNvSpPr txBox="1"/>
          <p:nvPr/>
        </p:nvSpPr>
        <p:spPr>
          <a:xfrm>
            <a:off x="3149600" y="1391047"/>
            <a:ext cx="5892800" cy="1077218"/>
          </a:xfrm>
          <a:prstGeom prst="rect">
            <a:avLst/>
          </a:prstGeom>
          <a:noFill/>
        </p:spPr>
        <p:txBody>
          <a:bodyPr wrap="square" rtlCol="0">
            <a:spAutoFit/>
          </a:bodyPr>
          <a:lstStyle/>
          <a:p>
            <a:pPr algn="ctr" defTabSz="1219170"/>
            <a:r>
              <a:rPr lang="en-US" sz="3200" dirty="0" err="1">
                <a:solidFill>
                  <a:srgbClr val="008000"/>
                </a:solidFill>
                <a:latin typeface="Arial" panose="020B0604020202020204" pitchFamily="34" charset="0"/>
                <a:cs typeface="Arial" panose="020B0604020202020204" pitchFamily="34" charset="0"/>
              </a:rPr>
              <a:t>Bài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Em</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mang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về</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yêu</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thương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nói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về</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nhân</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vật</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nào</a:t>
            </a:r>
            <a:r>
              <a:rPr lang="en-US" sz="3200" dirty="0">
                <a:solidFill>
                  <a:srgbClr val="008000"/>
                </a:solidFill>
                <a:latin typeface="Arial" panose="020B0604020202020204" pitchFamily="34" charset="0"/>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algn="ctr" defTabSz="1219170"/>
            <a:r>
              <a:rPr lang="en-US" sz="3200" dirty="0" err="1">
                <a:solidFill>
                  <a:srgbClr val="008000"/>
                </a:solidFill>
                <a:latin typeface="Arial" panose="020B0604020202020204" pitchFamily="34" charset="0"/>
                <a:cs typeface="Arial" panose="020B0604020202020204" pitchFamily="34" charset="0"/>
              </a:rPr>
              <a:t>Em</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bé</a:t>
            </a:r>
            <a:endParaRPr lang="en-US" sz="3200" dirty="0">
              <a:solidFill>
                <a:srgbClr val="008000"/>
              </a:solidFill>
              <a:latin typeface="Arial" panose="020B0604020202020204" pitchFamily="34"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3019243" y="0"/>
            <a:ext cx="7001058" cy="6657609"/>
          </a:xfrm>
          <a:prstGeom prst="rect">
            <a:avLst/>
          </a:prstGeom>
        </p:spPr>
      </p:pic>
      <p:pic>
        <p:nvPicPr>
          <p:cNvPr id="7" name="图片 6"/>
          <p:cNvPicPr>
            <a:picLocks noChangeAspect="1"/>
          </p:cNvPicPr>
          <p:nvPr/>
        </p:nvPicPr>
        <p:blipFill>
          <a:blip r:embed="rId4"/>
          <a:stretch>
            <a:fillRect/>
          </a:stretch>
        </p:blipFill>
        <p:spPr>
          <a:xfrm>
            <a:off x="0" y="4838467"/>
            <a:ext cx="12192000" cy="2019533"/>
          </a:xfrm>
          <a:prstGeom prst="rect">
            <a:avLst/>
          </a:prstGeom>
        </p:spPr>
      </p:pic>
      <p:pic>
        <p:nvPicPr>
          <p:cNvPr id="8" name="图片 7"/>
          <p:cNvPicPr>
            <a:picLocks noChangeAspect="1"/>
          </p:cNvPicPr>
          <p:nvPr/>
        </p:nvPicPr>
        <p:blipFill>
          <a:blip r:embed="rId5"/>
          <a:stretch>
            <a:fillRect/>
          </a:stretch>
        </p:blipFill>
        <p:spPr>
          <a:xfrm>
            <a:off x="678075" y="2803200"/>
            <a:ext cx="4511250" cy="3273750"/>
          </a:xfrm>
          <a:prstGeom prst="rect">
            <a:avLst/>
          </a:prstGeom>
        </p:spPr>
      </p:pic>
      <p:pic>
        <p:nvPicPr>
          <p:cNvPr id="9" name="图片 8"/>
          <p:cNvPicPr>
            <a:picLocks noChangeAspect="1"/>
          </p:cNvPicPr>
          <p:nvPr/>
        </p:nvPicPr>
        <p:blipFill>
          <a:blip r:embed="rId6"/>
          <a:stretch>
            <a:fillRect/>
          </a:stretch>
        </p:blipFill>
        <p:spPr>
          <a:xfrm>
            <a:off x="7921200" y="3805468"/>
            <a:ext cx="3623100" cy="2624507"/>
          </a:xfrm>
          <a:prstGeom prst="rect">
            <a:avLst/>
          </a:prstGeom>
        </p:spPr>
      </p:pic>
      <p:sp>
        <p:nvSpPr>
          <p:cNvPr id="15" name="文本框 14"/>
          <p:cNvSpPr/>
          <p:nvPr/>
        </p:nvSpPr>
        <p:spPr>
          <a:xfrm>
            <a:off x="4832042" y="1658461"/>
            <a:ext cx="4270159" cy="2554545"/>
          </a:xfrm>
          <a:prstGeom prst="rect">
            <a:avLst/>
          </a:prstGeom>
          <a:noFill/>
          <a:ln w="9525">
            <a:noFill/>
          </a:ln>
        </p:spPr>
        <p:txBody>
          <a:bodyPr wrap="square">
            <a:spAutoFit/>
          </a:bodyPr>
          <a:lstStyle/>
          <a:p>
            <a:pPr lvl="0" algn="ctr">
              <a:defRPr/>
            </a:pPr>
            <a:r>
              <a:rPr lang="vi-VN" altLang="zh-CN" sz="4000" b="1" dirty="0">
                <a:solidFill>
                  <a:srgbClr val="FFA400"/>
                </a:solidFill>
                <a:latin typeface="Arial-Rounded" panose="020B0500000000000000" pitchFamily="34" charset="0"/>
                <a:ea typeface="Arial-Rounded" panose="020B0500000000000000" pitchFamily="34" charset="0"/>
                <a:cs typeface="Arial-Rounded" panose="020B0500000000000000" pitchFamily="34" charset="0"/>
              </a:rPr>
              <a:t>Từ nào trong bài thơ cho thấy hạt thóc tự kể chuyên về mình?</a:t>
            </a:r>
          </a:p>
        </p:txBody>
      </p:sp>
      <p:pic>
        <p:nvPicPr>
          <p:cNvPr id="16" name="图片 15"/>
          <p:cNvPicPr>
            <a:picLocks noChangeAspect="1"/>
          </p:cNvPicPr>
          <p:nvPr/>
        </p:nvPicPr>
        <p:blipFill>
          <a:blip r:embed="rId7"/>
          <a:stretch>
            <a:fillRect/>
          </a:stretch>
        </p:blipFill>
        <p:spPr>
          <a:xfrm>
            <a:off x="8815688" y="556174"/>
            <a:ext cx="2874119" cy="1188679"/>
          </a:xfrm>
          <a:prstGeom prst="rect">
            <a:avLst/>
          </a:prstGeom>
        </p:spPr>
      </p:pic>
      <p:sp>
        <p:nvSpPr>
          <p:cNvPr id="10" name="Slide Number Placeholder 5">
            <a:extLst>
              <a:ext uri="{FF2B5EF4-FFF2-40B4-BE49-F238E27FC236}">
                <a16:creationId xmlns="" xmlns:a16="http://schemas.microsoft.com/office/drawing/2014/main" id="{96D56CC1-7C2D-4A60-8E43-0183BD2940E1}"/>
              </a:ext>
            </a:extLst>
          </p:cNvPr>
          <p:cNvSpPr txBox="1">
            <a:spLocks/>
          </p:cNvSpPr>
          <p:nvPr/>
        </p:nvSpPr>
        <p:spPr>
          <a:xfrm>
            <a:off x="9251950" y="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xmlns="" val="372941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 xmlns:a16="http://schemas.microsoft.com/office/drawing/2014/main" id="{F4F6DF6A-9EA2-46D0-BBF9-346004E0BA9D}"/>
              </a:ext>
            </a:extLst>
          </p:cNvPr>
          <p:cNvCxnSpPr>
            <a:cxnSpLocks/>
          </p:cNvCxnSpPr>
          <p:nvPr/>
        </p:nvCxnSpPr>
        <p:spPr>
          <a:xfrm>
            <a:off x="774716" y="2552604"/>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22" name="TextBox 21"/>
          <p:cNvSpPr txBox="1"/>
          <p:nvPr/>
        </p:nvSpPr>
        <p:spPr>
          <a:xfrm>
            <a:off x="6837196" y="1859114"/>
            <a:ext cx="5860237" cy="2062103"/>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Dẫu hình hài bé nhỏ</a:t>
            </a:r>
          </a:p>
          <a:p>
            <a:r>
              <a:rPr lang="en-US" sz="3200" smtClean="0">
                <a:latin typeface="Times New Roman" panose="02020603050405020304" pitchFamily="18" charset="0"/>
                <a:cs typeface="Times New Roman" panose="02020603050405020304" pitchFamily="18" charset="0"/>
              </a:rPr>
              <a:t>Tôi trải cả bốn mùa</a:t>
            </a:r>
          </a:p>
          <a:p>
            <a:r>
              <a:rPr lang="en-US" sz="3200" smtClean="0">
                <a:latin typeface="Times New Roman" panose="02020603050405020304" pitchFamily="18" charset="0"/>
                <a:cs typeface="Times New Roman" panose="02020603050405020304" pitchFamily="18" charset="0"/>
              </a:rPr>
              <a:t>Dẫu bây giờ bình dị </a:t>
            </a:r>
          </a:p>
          <a:p>
            <a:r>
              <a:rPr lang="en-US" sz="3200" smtClean="0">
                <a:latin typeface="Times New Roman" panose="02020603050405020304" pitchFamily="18" charset="0"/>
                <a:cs typeface="Times New Roman" panose="02020603050405020304" pitchFamily="18" charset="0"/>
              </a:rPr>
              <a:t>Tôi có từ ngàn xưa.</a:t>
            </a:r>
          </a:p>
        </p:txBody>
      </p:sp>
      <p:sp>
        <p:nvSpPr>
          <p:cNvPr id="23" name="TextBox 22"/>
          <p:cNvSpPr txBox="1"/>
          <p:nvPr/>
        </p:nvSpPr>
        <p:spPr>
          <a:xfrm>
            <a:off x="6993344" y="4303455"/>
            <a:ext cx="6191362" cy="255454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Tôi chỉ là hạt thóc</a:t>
            </a:r>
          </a:p>
          <a:p>
            <a:r>
              <a:rPr lang="en-US" sz="3200" smtClean="0">
                <a:latin typeface="Times New Roman" panose="02020603050405020304" pitchFamily="18" charset="0"/>
                <a:cs typeface="Times New Roman" panose="02020603050405020304" pitchFamily="18" charset="0"/>
              </a:rPr>
              <a:t>Không biết hát biết cười</a:t>
            </a:r>
          </a:p>
          <a:p>
            <a:r>
              <a:rPr lang="en-US" sz="3200" smtClean="0">
                <a:latin typeface="Times New Roman" panose="02020603050405020304" pitchFamily="18" charset="0"/>
                <a:cs typeface="Times New Roman" panose="02020603050405020304" pitchFamily="18" charset="0"/>
              </a:rPr>
              <a:t>Nhưng tôi luôn có ích</a:t>
            </a:r>
          </a:p>
          <a:p>
            <a:r>
              <a:rPr lang="en-US" sz="3200" smtClean="0">
                <a:latin typeface="Times New Roman" panose="02020603050405020304" pitchFamily="18" charset="0"/>
                <a:cs typeface="Times New Roman" panose="02020603050405020304" pitchFamily="18" charset="0"/>
              </a:rPr>
              <a:t>Vì nuôi sống con người.</a:t>
            </a:r>
          </a:p>
          <a:p>
            <a:endParaRPr lang="en-US" sz="3200">
              <a:latin typeface="Times New Roman" panose="02020603050405020304" pitchFamily="18" charset="0"/>
              <a:cs typeface="Times New Roman" panose="02020603050405020304" pitchFamily="18" charset="0"/>
            </a:endParaRPr>
          </a:p>
        </p:txBody>
      </p:sp>
      <p:sp>
        <p:nvSpPr>
          <p:cNvPr id="24" name="TextBox 23"/>
          <p:cNvSpPr txBox="1"/>
          <p:nvPr/>
        </p:nvSpPr>
        <p:spPr>
          <a:xfrm>
            <a:off x="703687" y="2036712"/>
            <a:ext cx="5422155" cy="2062103"/>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Tôi chỉ là hạt thóc</a:t>
            </a:r>
          </a:p>
          <a:p>
            <a:r>
              <a:rPr lang="en-US" sz="3200" smtClean="0">
                <a:latin typeface="Times New Roman" panose="02020603050405020304" pitchFamily="18" charset="0"/>
                <a:cs typeface="Times New Roman" panose="02020603050405020304" pitchFamily="18" charset="0"/>
              </a:rPr>
              <a:t>Sinh ra trên cánh đồng</a:t>
            </a:r>
          </a:p>
          <a:p>
            <a:r>
              <a:rPr lang="en-US" sz="3200" smtClean="0">
                <a:latin typeface="Times New Roman" panose="02020603050405020304" pitchFamily="18" charset="0"/>
                <a:cs typeface="Times New Roman" panose="02020603050405020304" pitchFamily="18" charset="0"/>
              </a:rPr>
              <a:t>Giấu trong mình câu chuyện</a:t>
            </a:r>
          </a:p>
          <a:p>
            <a:r>
              <a:rPr lang="en-US" sz="3200" smtClean="0">
                <a:latin typeface="Times New Roman" panose="02020603050405020304" pitchFamily="18" charset="0"/>
                <a:cs typeface="Times New Roman" panose="02020603050405020304" pitchFamily="18" charset="0"/>
              </a:rPr>
              <a:t>Một cuộc đời bão dông.</a:t>
            </a:r>
          </a:p>
        </p:txBody>
      </p:sp>
      <p:sp>
        <p:nvSpPr>
          <p:cNvPr id="25" name="TextBox 24"/>
          <p:cNvSpPr txBox="1"/>
          <p:nvPr/>
        </p:nvSpPr>
        <p:spPr>
          <a:xfrm>
            <a:off x="691457" y="4271396"/>
            <a:ext cx="4801926" cy="2062103"/>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Tôi ngậm ánh nắng sớm</a:t>
            </a:r>
          </a:p>
          <a:p>
            <a:r>
              <a:rPr lang="en-US" sz="3200" smtClean="0">
                <a:latin typeface="Times New Roman" panose="02020603050405020304" pitchFamily="18" charset="0"/>
                <a:cs typeface="Times New Roman" panose="02020603050405020304" pitchFamily="18" charset="0"/>
              </a:rPr>
              <a:t>Tôi uống giọt sương mai</a:t>
            </a:r>
          </a:p>
          <a:p>
            <a:r>
              <a:rPr lang="en-US" sz="3200" smtClean="0">
                <a:latin typeface="Times New Roman" panose="02020603050405020304" pitchFamily="18" charset="0"/>
                <a:cs typeface="Times New Roman" panose="02020603050405020304" pitchFamily="18" charset="0"/>
              </a:rPr>
              <a:t>Tôi sống qua bão lũ</a:t>
            </a:r>
          </a:p>
          <a:p>
            <a:r>
              <a:rPr lang="en-US" sz="3200" smtClean="0">
                <a:latin typeface="Times New Roman" panose="02020603050405020304" pitchFamily="18" charset="0"/>
                <a:cs typeface="Times New Roman" panose="02020603050405020304" pitchFamily="18" charset="0"/>
              </a:rPr>
              <a:t>Tôi chịu nhiều thiên tai.</a:t>
            </a:r>
          </a:p>
        </p:txBody>
      </p:sp>
      <p:sp>
        <p:nvSpPr>
          <p:cNvPr id="27" name="Text Box 3"/>
          <p:cNvSpPr txBox="1"/>
          <p:nvPr/>
        </p:nvSpPr>
        <p:spPr>
          <a:xfrm>
            <a:off x="2876404" y="1453247"/>
            <a:ext cx="5644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32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8" name="Straight Connector 27">
            <a:extLst>
              <a:ext uri="{FF2B5EF4-FFF2-40B4-BE49-F238E27FC236}">
                <a16:creationId xmlns="" xmlns:a16="http://schemas.microsoft.com/office/drawing/2014/main" id="{F4F6DF6A-9EA2-46D0-BBF9-346004E0BA9D}"/>
              </a:ext>
            </a:extLst>
          </p:cNvPr>
          <p:cNvCxnSpPr>
            <a:cxnSpLocks/>
          </p:cNvCxnSpPr>
          <p:nvPr/>
        </p:nvCxnSpPr>
        <p:spPr>
          <a:xfrm>
            <a:off x="774716" y="4803627"/>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 xmlns:a16="http://schemas.microsoft.com/office/drawing/2014/main" id="{F4F6DF6A-9EA2-46D0-BBF9-346004E0BA9D}"/>
              </a:ext>
            </a:extLst>
          </p:cNvPr>
          <p:cNvCxnSpPr>
            <a:cxnSpLocks/>
          </p:cNvCxnSpPr>
          <p:nvPr/>
        </p:nvCxnSpPr>
        <p:spPr>
          <a:xfrm>
            <a:off x="774716" y="5302447"/>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0" name="Straight Connector 29">
            <a:extLst>
              <a:ext uri="{FF2B5EF4-FFF2-40B4-BE49-F238E27FC236}">
                <a16:creationId xmlns="" xmlns:a16="http://schemas.microsoft.com/office/drawing/2014/main" id="{F4F6DF6A-9EA2-46D0-BBF9-346004E0BA9D}"/>
              </a:ext>
            </a:extLst>
          </p:cNvPr>
          <p:cNvCxnSpPr>
            <a:cxnSpLocks/>
          </p:cNvCxnSpPr>
          <p:nvPr/>
        </p:nvCxnSpPr>
        <p:spPr>
          <a:xfrm>
            <a:off x="774716" y="5769640"/>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1" name="Straight Connector 30">
            <a:extLst>
              <a:ext uri="{FF2B5EF4-FFF2-40B4-BE49-F238E27FC236}">
                <a16:creationId xmlns="" xmlns:a16="http://schemas.microsoft.com/office/drawing/2014/main" id="{F4F6DF6A-9EA2-46D0-BBF9-346004E0BA9D}"/>
              </a:ext>
            </a:extLst>
          </p:cNvPr>
          <p:cNvCxnSpPr>
            <a:cxnSpLocks/>
          </p:cNvCxnSpPr>
          <p:nvPr/>
        </p:nvCxnSpPr>
        <p:spPr>
          <a:xfrm>
            <a:off x="743898" y="6234335"/>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2" name="Straight Connector 31">
            <a:extLst>
              <a:ext uri="{FF2B5EF4-FFF2-40B4-BE49-F238E27FC236}">
                <a16:creationId xmlns="" xmlns:a16="http://schemas.microsoft.com/office/drawing/2014/main" id="{F4F6DF6A-9EA2-46D0-BBF9-346004E0BA9D}"/>
              </a:ext>
            </a:extLst>
          </p:cNvPr>
          <p:cNvCxnSpPr>
            <a:cxnSpLocks/>
          </p:cNvCxnSpPr>
          <p:nvPr/>
        </p:nvCxnSpPr>
        <p:spPr>
          <a:xfrm>
            <a:off x="6993344" y="2840146"/>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3" name="Straight Connector 32">
            <a:extLst>
              <a:ext uri="{FF2B5EF4-FFF2-40B4-BE49-F238E27FC236}">
                <a16:creationId xmlns="" xmlns:a16="http://schemas.microsoft.com/office/drawing/2014/main" id="{F4F6DF6A-9EA2-46D0-BBF9-346004E0BA9D}"/>
              </a:ext>
            </a:extLst>
          </p:cNvPr>
          <p:cNvCxnSpPr>
            <a:cxnSpLocks/>
          </p:cNvCxnSpPr>
          <p:nvPr/>
        </p:nvCxnSpPr>
        <p:spPr>
          <a:xfrm>
            <a:off x="6993344" y="3805928"/>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4" name="Straight Connector 33">
            <a:extLst>
              <a:ext uri="{FF2B5EF4-FFF2-40B4-BE49-F238E27FC236}">
                <a16:creationId xmlns="" xmlns:a16="http://schemas.microsoft.com/office/drawing/2014/main" id="{F4F6DF6A-9EA2-46D0-BBF9-346004E0BA9D}"/>
              </a:ext>
            </a:extLst>
          </p:cNvPr>
          <p:cNvCxnSpPr>
            <a:cxnSpLocks/>
          </p:cNvCxnSpPr>
          <p:nvPr/>
        </p:nvCxnSpPr>
        <p:spPr>
          <a:xfrm>
            <a:off x="7053304" y="4817044"/>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5" name="Straight Connector 34">
            <a:extLst>
              <a:ext uri="{FF2B5EF4-FFF2-40B4-BE49-F238E27FC236}">
                <a16:creationId xmlns="" xmlns:a16="http://schemas.microsoft.com/office/drawing/2014/main" id="{F4F6DF6A-9EA2-46D0-BBF9-346004E0BA9D}"/>
              </a:ext>
            </a:extLst>
          </p:cNvPr>
          <p:cNvCxnSpPr>
            <a:cxnSpLocks/>
          </p:cNvCxnSpPr>
          <p:nvPr/>
        </p:nvCxnSpPr>
        <p:spPr>
          <a:xfrm>
            <a:off x="8287286" y="5769640"/>
            <a:ext cx="466970" cy="0"/>
          </a:xfrm>
          <a:prstGeom prst="line">
            <a:avLst/>
          </a:prstGeom>
          <a:ln w="28575"/>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barn(inVertical)">
                                      <p:cBhvr>
                                        <p:cTn id="6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872480" y="3605106"/>
            <a:ext cx="5791200" cy="1298102"/>
          </a:xfrm>
          <a:prstGeom prst="rect">
            <a:avLst/>
          </a:prstGeom>
          <a:noFill/>
          <a:ln w="9525">
            <a:noFill/>
          </a:ln>
        </p:spPr>
        <p:txBody>
          <a:bodyPr lIns="66349" tIns="33174" rIns="66349" bIns="3317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hạt thóc, tự giới thiệu về mình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hlinkClick r:id="rId6"/>
            <a:extLst>
              <a:ext uri="{FF2B5EF4-FFF2-40B4-BE49-F238E27FC236}">
                <a16:creationId xmlns="" xmlns:a16="http://schemas.microsoft.com/office/drawing/2014/main" id="{E66810D8-F98B-440D-A050-864C0D26D88F}"/>
              </a:ext>
            </a:extLst>
          </p:cNvPr>
          <p:cNvSpPr txBox="1"/>
          <p:nvPr/>
        </p:nvSpPr>
        <p:spPr>
          <a:xfrm>
            <a:off x="10001250" y="94140"/>
            <a:ext cx="2438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Lucida Calligraphy" panose="03010101010101010101" pitchFamily="66" charset="0"/>
                <a:ea typeface="+mn-ea"/>
                <a:cs typeface="+mn-cs"/>
              </a:rPr>
              <a:t>LH: </a:t>
            </a:r>
            <a:r>
              <a:rPr kumimoji="0" lang="en-US" sz="1800" b="1" i="0" u="none" strike="noStrike" kern="1200" cap="none" spc="0" normalizeH="0" baseline="0" noProof="0" dirty="0" err="1">
                <a:ln>
                  <a:noFill/>
                </a:ln>
                <a:solidFill>
                  <a:srgbClr val="FF0000"/>
                </a:solidFill>
                <a:effectLst/>
                <a:uLnTx/>
                <a:uFillTx/>
                <a:latin typeface="Lucida Calligraphy" panose="03010101010101010101" pitchFamily="66" charset="0"/>
                <a:ea typeface="+mn-ea"/>
                <a:cs typeface="+mn-cs"/>
              </a:rPr>
              <a:t>Hương</a:t>
            </a:r>
            <a:r>
              <a:rPr kumimoji="0" lang="en-US" sz="1800" b="1" i="0" u="none" strike="noStrike" kern="1200" cap="none" spc="0" normalizeH="0" baseline="0" noProof="0" dirty="0">
                <a:ln>
                  <a:noFill/>
                </a:ln>
                <a:solidFill>
                  <a:srgbClr val="FF0000"/>
                </a:solidFill>
                <a:effectLst/>
                <a:uLnTx/>
                <a:uFillTx/>
                <a:latin typeface="Lucida Calligraphy" panose="03010101010101010101" pitchFamily="66"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Lucida Calligraphy" panose="03010101010101010101" pitchFamily="66" charset="0"/>
                <a:ea typeface="+mn-ea"/>
                <a:cs typeface="+mn-cs"/>
              </a:rPr>
              <a:t>Thảo</a:t>
            </a:r>
            <a:endParaRPr kumimoji="0" lang="en-US" sz="1800" b="1" i="0" u="none" strike="noStrike" kern="1200" cap="none" spc="0" normalizeH="0" baseline="0" noProof="0" dirty="0">
              <a:ln>
                <a:noFill/>
              </a:ln>
              <a:solidFill>
                <a:srgbClr val="FF0000"/>
              </a:solidFill>
              <a:effectLst/>
              <a:uLnTx/>
              <a:uFillTx/>
              <a:latin typeface="Lucida Calligraphy" panose="03010101010101010101" pitchFamily="66" charset="0"/>
              <a:ea typeface="+mn-ea"/>
              <a:cs typeface="+mn-cs"/>
            </a:endParaRPr>
          </a:p>
        </p:txBody>
      </p:sp>
    </p:spTree>
    <p:extLst>
      <p:ext uri="{BB962C8B-B14F-4D97-AF65-F5344CB8AC3E}">
        <p14:creationId xmlns:p14="http://schemas.microsoft.com/office/powerpoint/2010/main" xmlns="" val="7789754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7C3A1B5F-B1F7-48F4-BC3E-874787B7CD08}"/>
              </a:ext>
            </a:extLst>
          </p:cNvPr>
          <p:cNvSpPr/>
          <p:nvPr/>
        </p:nvSpPr>
        <p:spPr>
          <a:xfrm>
            <a:off x="1310640" y="1308100"/>
            <a:ext cx="9570720" cy="3942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là hạt thóc nhỏ. Tôi được sinh ra trên cánh đồng lúa vàng ươm. Tôi trải qua biết bao nắng mưa, sương giõ, bão lũ để nảy nở. Dẫu tôi mong manh, gầy guộc và nhỏ bé nhưng con người vẫn rất yêu quý và trân trọng tôi. Vì tôi đã nuôi sống con người hàng ngày.</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102231228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98" t="62109" r="28789" b="-55"/>
          <a:stretch/>
        </p:blipFill>
        <p:spPr>
          <a:xfrm>
            <a:off x="0" y="1388297"/>
            <a:ext cx="6502323"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xmlns="" val="0"/>
              </a:ext>
            </a:extLst>
          </a:blip>
          <a:srcRect r="40821" b="72996"/>
          <a:stretch/>
        </p:blipFill>
        <p:spPr>
          <a:xfrm>
            <a:off x="1" y="0"/>
            <a:ext cx="5689678" cy="3761772"/>
          </a:xfrm>
          <a:prstGeom prst="rect">
            <a:avLst/>
          </a:prstGeom>
        </p:spPr>
      </p:pic>
      <p:grpSp>
        <p:nvGrpSpPr>
          <p:cNvPr id="16" name="组合 15">
            <a:extLst>
              <a:ext uri="{FF2B5EF4-FFF2-40B4-BE49-F238E27FC236}">
                <a16:creationId xmlns:a16="http://schemas.microsoft.com/office/drawing/2014/main" xmlns="" id="{F16612A4-CAB9-4A66-ABD4-F8503C3C5F37}"/>
              </a:ext>
            </a:extLst>
          </p:cNvPr>
          <p:cNvGrpSpPr/>
          <p:nvPr/>
        </p:nvGrpSpPr>
        <p:grpSpPr>
          <a:xfrm>
            <a:off x="2364936" y="2051505"/>
            <a:ext cx="7917564" cy="2665450"/>
            <a:chOff x="2364936" y="2051505"/>
            <a:chExt cx="7917564" cy="2665450"/>
          </a:xfrm>
        </p:grpSpPr>
        <p:sp>
          <p:nvSpPr>
            <p:cNvPr id="17" name="矩形 16">
              <a:extLst>
                <a:ext uri="{FF2B5EF4-FFF2-40B4-BE49-F238E27FC236}">
                  <a16:creationId xmlns:a16="http://schemas.microsoft.com/office/drawing/2014/main" xmlns="" id="{5B917BA8-C6A6-433D-9077-EF5F564C1CE1}"/>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8" name="矩形 17">
              <a:extLst>
                <a:ext uri="{FF2B5EF4-FFF2-40B4-BE49-F238E27FC236}">
                  <a16:creationId xmlns:a16="http://schemas.microsoft.com/office/drawing/2014/main" xmlns="" id="{5F6365CF-F53D-43C6-BCE7-BF3FCA52DEDA}"/>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9" name="矩形 18">
              <a:extLst>
                <a:ext uri="{FF2B5EF4-FFF2-40B4-BE49-F238E27FC236}">
                  <a16:creationId xmlns:a16="http://schemas.microsoft.com/office/drawing/2014/main" xmlns="" id="{4EBA1B63-E0F8-43FE-8861-35B86B1DB06D}"/>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20" name="矩形 19">
              <a:extLst>
                <a:ext uri="{FF2B5EF4-FFF2-40B4-BE49-F238E27FC236}">
                  <a16:creationId xmlns:a16="http://schemas.microsoft.com/office/drawing/2014/main" xmlns="" id="{E9B24768-1EB9-4F89-84F2-F9E780B90DC9}"/>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7" name="矩形 26">
            <a:extLst>
              <a:ext uri="{FF2B5EF4-FFF2-40B4-BE49-F238E27FC236}">
                <a16:creationId xmlns:a16="http://schemas.microsoft.com/office/drawing/2014/main" xmlns="" id="{C32C0BDC-400A-4396-AE9E-FD83351A6C72}"/>
              </a:ext>
            </a:extLst>
          </p:cNvPr>
          <p:cNvSpPr/>
          <p:nvPr/>
        </p:nvSpPr>
        <p:spPr>
          <a:xfrm>
            <a:off x="2716675" y="2668198"/>
            <a:ext cx="7366120" cy="120032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Củng</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cố</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bài</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học</a:t>
            </a:r>
            <a:endParaRPr kumimoji="0" lang="zh-CN" altLang="en-US"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9" name="图片 28">
            <a:extLst>
              <a:ext uri="{FF2B5EF4-FFF2-40B4-BE49-F238E27FC236}">
                <a16:creationId xmlns:a16="http://schemas.microsoft.com/office/drawing/2014/main" xmlns="" id="{1834BFB7-EDB9-42CF-91DA-47612E2802E8}"/>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83879" b="98908" l="26886" r="47932"/>
                    </a14:imgEffect>
                  </a14:imgLayer>
                </a14:imgProps>
              </a:ext>
              <a:ext uri="{28A0092B-C50C-407E-A947-70E740481C1C}">
                <a14:useLocalDpi xmlns:a14="http://schemas.microsoft.com/office/drawing/2010/main" xmlns="" val="0"/>
              </a:ext>
            </a:extLst>
          </a:blip>
          <a:srcRect l="26496" t="83312" r="51923" b="344"/>
          <a:stretch/>
        </p:blipFill>
        <p:spPr>
          <a:xfrm>
            <a:off x="4058140" y="1308122"/>
            <a:ext cx="1040692" cy="1141913"/>
          </a:xfrm>
          <a:prstGeom prst="rect">
            <a:avLst/>
          </a:prstGeom>
          <a:effectLst>
            <a:outerShdw blurRad="50800" dist="38100" dir="2700000" sx="104000" sy="104000" algn="tl" rotWithShape="0">
              <a:prstClr val="black">
                <a:alpha val="34000"/>
              </a:prstClr>
            </a:outerShdw>
          </a:effectLst>
        </p:spPr>
      </p:pic>
      <p:pic>
        <p:nvPicPr>
          <p:cNvPr id="30" name="图片 29">
            <a:extLst>
              <a:ext uri="{FF2B5EF4-FFF2-40B4-BE49-F238E27FC236}">
                <a16:creationId xmlns:a16="http://schemas.microsoft.com/office/drawing/2014/main" xmlns="" id="{97EA54EA-08A6-4F5B-A051-45EB7EFD4E10}"/>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83879" b="98908" l="26886" r="47932"/>
                    </a14:imgEffect>
                  </a14:imgLayer>
                </a14:imgProps>
              </a:ext>
              <a:ext uri="{28A0092B-C50C-407E-A947-70E740481C1C}">
                <a14:useLocalDpi xmlns:a14="http://schemas.microsoft.com/office/drawing/2010/main" xmlns="" val="0"/>
              </a:ext>
            </a:extLst>
          </a:blip>
          <a:srcRect l="26496" t="83312" r="51923" b="344"/>
          <a:stretch/>
        </p:blipFill>
        <p:spPr>
          <a:xfrm>
            <a:off x="7830157" y="4231852"/>
            <a:ext cx="783500" cy="859705"/>
          </a:xfrm>
          <a:prstGeom prst="rect">
            <a:avLst/>
          </a:prstGeom>
          <a:effectLst>
            <a:outerShdw blurRad="50800" dist="38100" dir="2700000" sx="104000" sy="104000" algn="tl" rotWithShape="0">
              <a:prstClr val="black">
                <a:alpha val="34000"/>
              </a:prstClr>
            </a:outerShdw>
          </a:effectLst>
        </p:spPr>
      </p:pic>
    </p:spTree>
    <p:extLst>
      <p:ext uri="{BB962C8B-B14F-4D97-AF65-F5344CB8AC3E}">
        <p14:creationId xmlns:p14="http://schemas.microsoft.com/office/powerpoint/2010/main" xmlns="" val="23808462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xmlns="" Requires="p14">
      <p:transition spd="slow" p14:dur="1400" advClick="0" advTm="3713">
        <p14:ripple/>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xmlns=""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4288" y="0"/>
            <a:ext cx="12192000" cy="6858000"/>
          </a:xfrm>
          <a:prstGeom prst="rect">
            <a:avLst/>
          </a:prstGeom>
        </p:spPr>
      </p:pic>
    </p:spTree>
    <p:extLst>
      <p:ext uri="{BB962C8B-B14F-4D97-AF65-F5344CB8AC3E}">
        <p14:creationId xmlns:p14="http://schemas.microsoft.com/office/powerpoint/2010/main" xmlns="" val="3055203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54340" y="298958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4000" b="1" smtClean="0">
                <a:solidFill>
                  <a:srgbClr val="0000FF"/>
                </a:solidFill>
                <a:latin typeface="HP001 4 hàng" panose="020B0603050302020204" pitchFamily="34" charset="0"/>
              </a:rPr>
              <a:t>Tay làm hàm nhai, tay quai miệng trễ.</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solidFill>
                <a:effectLst>
                  <a:outerShdw blurRad="38100" dist="25400" dir="5400000" algn="ctr" rotWithShape="0">
                    <a:srgbClr val="6E747A">
                      <a:alpha val="43000"/>
                    </a:srgbClr>
                  </a:outerShdw>
                </a:effectLst>
                <a:uLnTx/>
                <a:uFillTx/>
                <a:latin typeface="Calibri"/>
                <a:ea typeface="+mn-ea"/>
                <a:cs typeface="+mn-cs"/>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xmlns="" Requires="p14">
      <p:transition spd="slow" p14:dur="1600" advClick="0" advTm="3713">
        <p14:prism isInverted="1"/>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Box 41"/>
          <p:cNvSpPr txBox="1"/>
          <p:nvPr/>
        </p:nvSpPr>
        <p:spPr>
          <a:xfrm>
            <a:off x="2946400" y="1492647"/>
            <a:ext cx="6096000" cy="1077218"/>
          </a:xfrm>
          <a:prstGeom prst="rect">
            <a:avLst/>
          </a:prstGeom>
          <a:noFill/>
        </p:spPr>
        <p:txBody>
          <a:bodyPr wrap="square" rtlCol="0">
            <a:spAutoFit/>
          </a:bodyPr>
          <a:lstStyle/>
          <a:p>
            <a:pPr algn="ctr" defTabSz="1219170"/>
            <a:r>
              <a:rPr lang="en-US" sz="3200" dirty="0" err="1">
                <a:solidFill>
                  <a:srgbClr val="008000"/>
                </a:solidFill>
                <a:latin typeface="Arial" panose="020B0604020202020204" pitchFamily="34" charset="0"/>
                <a:cs typeface="Arial" panose="020B0604020202020204" pitchFamily="34" charset="0"/>
              </a:rPr>
              <a:t>Dáng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đi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chưa</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vững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của</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em</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bé</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là</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nghĩa</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của</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từ</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nào</a:t>
            </a:r>
            <a:r>
              <a:rPr lang="en-US" sz="3200" dirty="0">
                <a:solidFill>
                  <a:srgbClr val="008000"/>
                </a:solidFill>
                <a:latin typeface="Arial" panose="020B0604020202020204" pitchFamily="34" charset="0"/>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algn="ctr" defTabSz="1219170"/>
            <a:r>
              <a:rPr lang="en-US" sz="3200" dirty="0" err="1">
                <a:solidFill>
                  <a:srgbClr val="008000"/>
                </a:solidFill>
                <a:latin typeface="Arial" panose="020B0604020202020204" pitchFamily="34" charset="0"/>
                <a:cs typeface="Arial" panose="020B0604020202020204" pitchFamily="34" charset="0"/>
              </a:rPr>
              <a:t>Lẫm</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chẫm</a:t>
            </a:r>
            <a:endParaRPr lang="en-US" sz="3200" dirty="0">
              <a:solidFill>
                <a:srgbClr val="008000"/>
              </a:solidFill>
              <a:latin typeface="Arial" panose="020B0604020202020204" pitchFamily="34"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xmlns=""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Nói</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nghe</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tich-cay-khoai-lang-hang-truyen-socnhi-com-truyen-tranh-thieu-nhi">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98424" y="84136"/>
            <a:ext cx="12093575" cy="6430963"/>
          </a:xfrm>
          <a:prstGeom prst="rect">
            <a:avLst/>
          </a:prstGeom>
        </p:spPr>
      </p:pic>
    </p:spTree>
    <p:extLst>
      <p:ext uri="{BB962C8B-B14F-4D97-AF65-F5344CB8AC3E}">
        <p14:creationId xmlns:p14="http://schemas.microsoft.com/office/powerpoint/2010/main" xmlns="" val="4148194197"/>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
            <a:ext cx="12192000" cy="6858001"/>
          </a:xfrm>
          <a:prstGeom prst="rect">
            <a:avLst/>
          </a:prstGeom>
        </p:spPr>
      </p:pic>
    </p:spTree>
    <p:extLst>
      <p:ext uri="{BB962C8B-B14F-4D97-AF65-F5344CB8AC3E}">
        <p14:creationId xmlns:p14="http://schemas.microsoft.com/office/powerpoint/2010/main" xmlns="" val="98003102"/>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xmlns="">
                  <a14:imgLayer r:embed="rId6">
                    <a14:imgEffect>
                      <a14:backgroundRemoval t="0" b="97778" l="4961" r="92656"/>
                    </a14:imgEffect>
                  </a14:imgLayer>
                </a14:imgProps>
              </a:ext>
              <a:ext uri="{28A0092B-C50C-407E-A947-70E740481C1C}">
                <a14:useLocalDpi xmlns:a14="http://schemas.microsoft.com/office/drawing/2010/main" xmlns="" val="0"/>
              </a:ext>
            </a:extLst>
          </a:blip>
          <a:srcRect t="1615"/>
          <a:stretch/>
        </p:blipFill>
        <p:spPr>
          <a:xfrm>
            <a:off x="2209801" y="0"/>
            <a:ext cx="7772396" cy="4301328"/>
          </a:xfrm>
          <a:prstGeom prst="rect">
            <a:avLst/>
          </a:prstGeom>
        </p:spPr>
      </p:pic>
      <p:sp>
        <p:nvSpPr>
          <p:cNvPr id="6" name="Rectangle 5">
            <a:extLst>
              <a:ext uri="{FF2B5EF4-FFF2-40B4-BE49-F238E27FC236}">
                <a16:creationId xmlns=""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5" name="Rectangle 4">
            <a:extLst>
              <a:ext uri="{FF2B5EF4-FFF2-40B4-BE49-F238E27FC236}">
                <a16:creationId xmlns=""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 xmlns:a16="http://schemas.microsoft.com/office/drawing/2014/main" id="{8AE2F4B0-E4D2-402B-A75B-0B7FADBE2312}"/>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10561926" y="-800100"/>
            <a:ext cx="609600" cy="609600"/>
          </a:xfrm>
          <a:prstGeom prst="rect">
            <a:avLst/>
          </a:prstGeom>
        </p:spPr>
      </p:pic>
    </p:spTree>
    <p:extLst>
      <p:ext uri="{BB962C8B-B14F-4D97-AF65-F5344CB8AC3E}">
        <p14:creationId xmlns:p14="http://schemas.microsoft.com/office/powerpoint/2010/main" xmlns=""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endCondLst>
                    <p:cond evt="onStopAudio" delay="0">
                      <p:tgtEl>
                        <p:sldTgt/>
                      </p:tgtEl>
                    </p:cond>
                  </p:endCondLst>
                </p:cTn>
                <p:tgtEl>
                  <p:spTgt spid="18"/>
                </p:tgtEl>
              </p:cMediaNode>
            </p:video>
          </p:childTnLst>
        </p:cTn>
      </p:par>
    </p:tnLst>
    <p:bldLst>
      <p:bldP spid="6" grpId="0"/>
      <p:bldP spid="6"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4" action="ppaction://hlinksldjump"/>
            <a:extLst>
              <a:ext uri="{FF2B5EF4-FFF2-40B4-BE49-F238E27FC236}">
                <a16:creationId xmlns=""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08932" y="418541"/>
            <a:ext cx="2060627" cy="1383912"/>
          </a:xfrm>
          <a:prstGeom prst="rect">
            <a:avLst/>
          </a:prstGeom>
        </p:spPr>
      </p:pic>
      <p:pic>
        <p:nvPicPr>
          <p:cNvPr id="10" name="Picture 9">
            <a:hlinkClick r:id="rId7" action="ppaction://hlinksldjump"/>
            <a:extLst>
              <a:ext uri="{FF2B5EF4-FFF2-40B4-BE49-F238E27FC236}">
                <a16:creationId xmlns=""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687674" y="418540"/>
            <a:ext cx="2060627" cy="1383912"/>
          </a:xfrm>
          <a:prstGeom prst="rect">
            <a:avLst/>
          </a:prstGeom>
        </p:spPr>
      </p:pic>
      <p:pic>
        <p:nvPicPr>
          <p:cNvPr id="12" name="Picture 11">
            <a:hlinkClick r:id="rId10" action="ppaction://hlinksldjump"/>
            <a:extLst>
              <a:ext uri="{FF2B5EF4-FFF2-40B4-BE49-F238E27FC236}">
                <a16:creationId xmlns=""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4966416" y="418540"/>
            <a:ext cx="2060627" cy="1383912"/>
          </a:xfrm>
          <a:prstGeom prst="rect">
            <a:avLst/>
          </a:prstGeom>
        </p:spPr>
      </p:pic>
      <p:pic>
        <p:nvPicPr>
          <p:cNvPr id="14" name="Picture 13">
            <a:hlinkClick r:id="rId13" action="ppaction://hlinksldjump"/>
            <a:extLst>
              <a:ext uri="{FF2B5EF4-FFF2-40B4-BE49-F238E27FC236}">
                <a16:creationId xmlns=""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7290881" y="418539"/>
            <a:ext cx="2060627" cy="1383912"/>
          </a:xfrm>
          <a:prstGeom prst="rect">
            <a:avLst/>
          </a:prstGeom>
        </p:spPr>
      </p:pic>
      <p:pic>
        <p:nvPicPr>
          <p:cNvPr id="37" name="Picture 36">
            <a:extLst>
              <a:ext uri="{FF2B5EF4-FFF2-40B4-BE49-F238E27FC236}">
                <a16:creationId xmlns="" xmlns:a16="http://schemas.microsoft.com/office/drawing/2014/main" id="{16677DD5-4B38-44EE-AE03-4CE69860F1FA}"/>
              </a:ext>
            </a:extLst>
          </p:cNvPr>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1" y="6308765"/>
            <a:ext cx="6095999" cy="334819"/>
          </a:xfrm>
          <a:prstGeom prst="rect">
            <a:avLst/>
          </a:prstGeom>
        </p:spPr>
      </p:pic>
      <p:pic>
        <p:nvPicPr>
          <p:cNvPr id="38" name="Picture 37">
            <a:extLst>
              <a:ext uri="{FF2B5EF4-FFF2-40B4-BE49-F238E27FC236}">
                <a16:creationId xmlns="" xmlns:a16="http://schemas.microsoft.com/office/drawing/2014/main" id="{8E58EB64-C11F-4AA8-BD51-6B7EDB33655B}"/>
              </a:ext>
            </a:extLst>
          </p:cNvPr>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 xmlns:a16="http://schemas.microsoft.com/office/drawing/2014/main" id="{468116E2-9E2A-444E-92F8-B1A7CB147696}"/>
              </a:ext>
            </a:extLst>
          </p:cNvPr>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0" y="2974629"/>
            <a:ext cx="6095999" cy="334819"/>
          </a:xfrm>
          <a:prstGeom prst="rect">
            <a:avLst/>
          </a:prstGeom>
        </p:spPr>
      </p:pic>
      <p:pic>
        <p:nvPicPr>
          <p:cNvPr id="40" name="Picture 39">
            <a:extLst>
              <a:ext uri="{FF2B5EF4-FFF2-40B4-BE49-F238E27FC236}">
                <a16:creationId xmlns="" xmlns:a16="http://schemas.microsoft.com/office/drawing/2014/main" id="{4AF2A1C0-A62D-4A01-AB2A-74ABC46C1AC0}"/>
              </a:ext>
            </a:extLst>
          </p:cNvPr>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7998" y="493360"/>
            <a:ext cx="9622971" cy="144906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a:t>
            </a: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 lớn</a:t>
            </a:r>
            <a:r>
              <a:rPr kumimoji="0" lang="en-US" sz="3200" b="0" i="0" u="none" strike="noStrike" kern="1200" cap="none" spc="0" normalizeH="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lên cậu bé đã nói gì với bà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7998" y="2379482"/>
            <a:ext cx="9622971"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smtClean="0">
                <a:solidFill>
                  <a:srgbClr val="002060"/>
                </a:solidFill>
                <a:latin typeface="Tahoma" panose="020B0604030504040204" pitchFamily="34" charset="0"/>
                <a:ea typeface="Tahoma" panose="020B0604030504040204" pitchFamily="34" charset="0"/>
                <a:cs typeface="Tahoma" panose="020B0604030504040204" pitchFamily="34" charset="0"/>
              </a:rPr>
              <a:t>Cháu sẽ làm nương, trồng lúa để có gạo nấu cơm.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xmlns="" val="2075836292"/>
      </p:ext>
    </p:extLst>
  </p:cSld>
  <p:clrMapOvr>
    <a:masterClrMapping/>
  </p:clrMapOvr>
  <mc:AlternateContent xmlns:mc="http://schemas.openxmlformats.org/markup-compatibility/2006">
    <mc:Choice xmlns:p14="http://schemas.microsoft.com/office/powerpoint/2010/main" xmlns="" Requires="p14">
      <p:transition p14:dur="0">
        <p:sndAc>
          <p:stSnd>
            <p:snd r:embed="rId16"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a:t>
            </a: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3200" smtClean="0">
                <a:solidFill>
                  <a:srgbClr val="002060"/>
                </a:solidFill>
                <a:latin typeface="Tahoma" panose="020B0604030504040204" pitchFamily="34" charset="0"/>
                <a:ea typeface="Tahoma" panose="020B0604030504040204" pitchFamily="34" charset="0"/>
                <a:cs typeface="Tahoma" panose="020B0604030504040204" pitchFamily="34" charset="0"/>
              </a:rPr>
              <a:t>Điều gì không may đã xảy đến với nương lúa của cậu bé? Và cậu bé đã được ai giúp đỡ</a:t>
            </a:r>
            <a:r>
              <a:rPr kumimoji="0" lang="en-US" sz="3200" b="0" i="0" u="none" strike="noStrike" kern="1200" cap="none" spc="0" normalizeH="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10136188" cy="164434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smtClean="0">
                <a:solidFill>
                  <a:srgbClr val="002060"/>
                </a:solidFill>
                <a:latin typeface="Tahoma" panose="020B0604030504040204" pitchFamily="34" charset="0"/>
                <a:ea typeface="Tahoma" panose="020B0604030504040204" pitchFamily="34" charset="0"/>
                <a:cs typeface="Tahoma" panose="020B0604030504040204" pitchFamily="34" charset="0"/>
              </a:rPr>
              <a:t>Gần đến ngày thu hoạch lúa thì chẳng may khu rừng bị cháy. Nương lúa thành tro.cậu </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bé đã </a:t>
            </a:r>
            <a:r>
              <a:rPr lang="en-US" sz="3200" smtClean="0">
                <a:solidFill>
                  <a:srgbClr val="002060"/>
                </a:solidFill>
                <a:latin typeface="Tahoma" panose="020B0604030504040204" pitchFamily="34" charset="0"/>
                <a:ea typeface="Tahoma" panose="020B0604030504040204" pitchFamily="34" charset="0"/>
                <a:cs typeface="Tahoma" panose="020B0604030504040204" pitchFamily="34" charset="0"/>
              </a:rPr>
              <a:t>được ông bụt giúp đỡ.</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xmlns="" val="3659559649"/>
      </p:ext>
    </p:extLst>
  </p:cSld>
  <p:clrMapOvr>
    <a:masterClrMapping/>
  </p:clrMapOvr>
  <mc:AlternateContent xmlns:mc="http://schemas.openxmlformats.org/markup-compatibility/2006">
    <mc:Choice xmlns:p14="http://schemas.microsoft.com/office/powerpoint/2010/main" xmlns="" Requires="p14">
      <p:transition p14:dur="0">
        <p:sndAc>
          <p:stSnd>
            <p:snd r:embed="rId16"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28629" y="438245"/>
            <a:ext cx="10207624" cy="15304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3</a:t>
            </a: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Bà</a:t>
            </a:r>
            <a:r>
              <a:rPr kumimoji="0" lang="en-US" sz="3200" b="0" i="0" u="none" strike="noStrike" kern="1200" cap="none" spc="0" normalizeH="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đã dặn cậu bé như thế nào khi được ăn củ ngon?</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7999" y="2131123"/>
            <a:ext cx="10207625"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Cháu hãy vào rừng tìm thứ cây quý đó đem trồng khắp bìa rừng, bờ suối để người nghèo có cái ăn.</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xmlns="" val="1923080657"/>
      </p:ext>
    </p:extLst>
  </p:cSld>
  <p:clrMapOvr>
    <a:masterClrMapping/>
  </p:clrMapOvr>
  <mc:AlternateContent xmlns:mc="http://schemas.openxmlformats.org/markup-compatibility/2006">
    <mc:Choice xmlns:p14="http://schemas.microsoft.com/office/powerpoint/2010/main" xmlns="" Requires="p14">
      <p:transition p14:dur="0">
        <p:sndAc>
          <p:stSnd>
            <p:snd r:embed="rId16"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4</a:t>
            </a: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sz="3200" b="0" i="0" u="none" strike="noStrike" kern="1200" cap="none" spc="0" normalizeH="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bà cháu đặt tên cho củ lạ đó là gì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Củ</a:t>
            </a:r>
            <a:r>
              <a:rPr kumimoji="0" lang="en-US" sz="3200" b="0" i="0" u="none" strike="noStrike" kern="1200" cap="none" spc="0" normalizeH="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khoai lang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xmlns="" val="3977577822"/>
      </p:ext>
    </p:extLst>
  </p:cSld>
  <p:clrMapOvr>
    <a:masterClrMapping/>
  </p:clrMapOvr>
  <mc:AlternateContent xmlns:mc="http://schemas.openxmlformats.org/markup-compatibility/2006">
    <mc:Choice xmlns:p14="http://schemas.microsoft.com/office/powerpoint/2010/main" xmlns="" Requires="p14">
      <p:transition p14:dur="0">
        <p:sndAc>
          <p:stSnd>
            <p:snd r:embed="rId16"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4A2EDBD-34C3-42B9-8A4D-2A8751B7423A}"/>
              </a:ext>
            </a:extLst>
          </p:cNvPr>
          <p:cNvSpPr txBox="1"/>
          <p:nvPr/>
        </p:nvSpPr>
        <p:spPr>
          <a:xfrm>
            <a:off x="1783080" y="582930"/>
            <a:ext cx="9041130" cy="646331"/>
          </a:xfrm>
          <a:prstGeom prst="rect">
            <a:avLst/>
          </a:prstGeom>
          <a:noFill/>
        </p:spPr>
        <p:txBody>
          <a:bodyPr wrap="square" rtlCol="0">
            <a:spAutoFit/>
          </a:bodyPr>
          <a:lstStyle/>
          <a:p>
            <a:r>
              <a:rPr lang="en-US" sz="36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rút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ra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Scroll: Vertical 3">
            <a:extLst>
              <a:ext uri="{FF2B5EF4-FFF2-40B4-BE49-F238E27FC236}">
                <a16:creationId xmlns="" xmlns:a16="http://schemas.microsoft.com/office/drawing/2014/main" id="{E04FDEBC-5EB7-4148-B63F-2F433DE0C91C}"/>
              </a:ext>
            </a:extLst>
          </p:cNvPr>
          <p:cNvSpPr/>
          <p:nvPr/>
        </p:nvSpPr>
        <p:spPr>
          <a:xfrm>
            <a:off x="1971675" y="1840230"/>
            <a:ext cx="8372475" cy="265176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rút</a:t>
            </a:r>
            <a:r>
              <a:rPr lang="en-US" sz="3600" dirty="0">
                <a:latin typeface="Arial-Rounded" panose="020B0500000000000000" pitchFamily="34" charset="0"/>
                <a:ea typeface="Arial-Rounded" panose="020B0500000000000000" pitchFamily="34" charset="0"/>
                <a:cs typeface="Arial-Rounded" panose="020B0500000000000000" pitchFamily="34" charset="0"/>
              </a:rPr>
              <a:t> ra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a:t>Truyện cổ tích ca ngợi đức tính chăm chỉ, cần cù chịu khó và hiểu thảo của </a:t>
            </a:r>
            <a:r>
              <a:rPr lang="en-US" sz="3600" smtClean="0"/>
              <a:t>cậu bé.</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Box 41"/>
          <p:cNvSpPr txBox="1"/>
          <p:nvPr/>
        </p:nvSpPr>
        <p:spPr>
          <a:xfrm>
            <a:off x="2133600" y="1492647"/>
            <a:ext cx="7721600" cy="1077218"/>
          </a:xfrm>
          <a:prstGeom prst="rect">
            <a:avLst/>
          </a:prstGeom>
          <a:noFill/>
        </p:spPr>
        <p:txBody>
          <a:bodyPr wrap="square" rtlCol="0">
            <a:spAutoFit/>
          </a:bodyPr>
          <a:lstStyle/>
          <a:p>
            <a:pPr algn="ctr" defTabSz="1219170"/>
            <a:r>
              <a:rPr lang="en-US" sz="3200" dirty="0" err="1">
                <a:solidFill>
                  <a:srgbClr val="008000"/>
                </a:solidFill>
                <a:latin typeface="Arial" panose="020B0604020202020204" pitchFamily="34" charset="0"/>
                <a:cs typeface="Arial" panose="020B0604020202020204" pitchFamily="34" charset="0"/>
              </a:rPr>
              <a:t>Bước</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chân</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đi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lẫm</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chẫm</a:t>
            </a:r>
            <a:endParaRPr lang="en-US" sz="3200" dirty="0">
              <a:solidFill>
                <a:srgbClr val="008000"/>
              </a:solidFill>
              <a:latin typeface="Arial" panose="020B0604020202020204" pitchFamily="34" charset="0"/>
              <a:cs typeface="Arial" panose="020B0604020202020204" pitchFamily="34" charset="0"/>
            </a:endParaRPr>
          </a:p>
          <a:p>
            <a:pPr algn="ctr" defTabSz="1219170"/>
            <a:r>
              <a:rPr lang="en-US" sz="3200" dirty="0" err="1">
                <a:solidFill>
                  <a:srgbClr val="008000"/>
                </a:solidFill>
                <a:latin typeface="Arial" panose="020B0604020202020204" pitchFamily="34" charset="0"/>
                <a:cs typeface="Arial" panose="020B0604020202020204" pitchFamily="34" charset="0"/>
              </a:rPr>
              <a:t>Tiếng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cười</a:t>
            </a:r>
            <a:r>
              <a:rPr lang="en-US" sz="3200" dirty="0">
                <a:solidFill>
                  <a:srgbClr val="008000"/>
                </a:solidFill>
                <a:latin typeface="Arial" panose="020B0604020202020204" pitchFamily="34" charset="0"/>
                <a:cs typeface="Arial" panose="020B0604020202020204" pitchFamily="34" charset="0"/>
              </a:rPr>
              <a:t> vang </a:t>
            </a:r>
            <a:r>
              <a:rPr lang="en-US" sz="3200" dirty="0" err="1">
                <a:solidFill>
                  <a:srgbClr val="008000"/>
                </a:solidFill>
                <a:latin typeface="Arial" panose="020B0604020202020204" pitchFamily="34" charset="0"/>
                <a:cs typeface="Arial" panose="020B0604020202020204" pitchFamily="34" charset="0"/>
              </a:rPr>
              <a:t>sân</a:t>
            </a:r>
            <a:r>
              <a:rPr lang="en-US" sz="3200" dirty="0">
                <a:solidFill>
                  <a:srgbClr val="008000"/>
                </a:solidFill>
                <a:latin typeface="Arial" panose="020B0604020202020204" pitchFamily="34" charset="0"/>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algn="ctr" defTabSz="1219170"/>
            <a:r>
              <a:rPr lang="en-US" sz="3200" dirty="0" err="1">
                <a:solidFill>
                  <a:srgbClr val="008000"/>
                </a:solidFill>
                <a:latin typeface="Arial" panose="020B0604020202020204" pitchFamily="34" charset="0"/>
                <a:cs typeface="Arial" panose="020B0604020202020204" pitchFamily="34" charset="0"/>
              </a:rPr>
              <a:t>nhà</a:t>
            </a:r>
            <a:endParaRPr lang="en-US" sz="3200" dirty="0">
              <a:solidFill>
                <a:srgbClr val="008000"/>
              </a:solidFill>
              <a:latin typeface="Arial" panose="020B0604020202020204" pitchFamily="34"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3625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4413" y="2266950"/>
            <a:ext cx="10329862" cy="1747838"/>
          </a:xfrm>
          <a:prstGeom prst="rect">
            <a:avLst/>
          </a:prstGeom>
        </p:spPr>
      </p:pic>
    </p:spTree>
    <p:extLst>
      <p:ext uri="{BB962C8B-B14F-4D97-AF65-F5344CB8AC3E}">
        <p14:creationId xmlns:p14="http://schemas.microsoft.com/office/powerpoint/2010/main" xmlns="" val="31056951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Box 41"/>
          <p:cNvSpPr txBox="1"/>
          <p:nvPr/>
        </p:nvSpPr>
        <p:spPr>
          <a:xfrm>
            <a:off x="2438400" y="840200"/>
            <a:ext cx="7112000" cy="2062103"/>
          </a:xfrm>
          <a:prstGeom prst="rect">
            <a:avLst/>
          </a:prstGeom>
          <a:noFill/>
        </p:spPr>
        <p:txBody>
          <a:bodyPr wrap="square" rtlCol="0">
            <a:spAutoFit/>
          </a:bodyPr>
          <a:lstStyle/>
          <a:p>
            <a:pPr algn="ctr" defTabSz="1219170"/>
            <a:r>
              <a:rPr lang="en-US" sz="3200" smtClean="0">
                <a:solidFill>
                  <a:srgbClr val="008000"/>
                </a:solidFill>
                <a:latin typeface="Arial" panose="020B0604020202020204" pitchFamily="34" charset="0"/>
                <a:cs typeface="Arial" panose="020B0604020202020204" pitchFamily="34" charset="0"/>
              </a:rPr>
              <a:t>Hạt gì nho nhỏ</a:t>
            </a:r>
          </a:p>
          <a:p>
            <a:pPr algn="ctr" defTabSz="1219170"/>
            <a:r>
              <a:rPr lang="en-US" sz="3200" smtClean="0">
                <a:solidFill>
                  <a:srgbClr val="008000"/>
                </a:solidFill>
                <a:latin typeface="Arial" panose="020B0604020202020204" pitchFamily="34" charset="0"/>
                <a:cs typeface="Arial" panose="020B0604020202020204" pitchFamily="34" charset="0"/>
              </a:rPr>
              <a:t>Trong trắng, ngoài vàng</a:t>
            </a:r>
          </a:p>
          <a:p>
            <a:pPr algn="ctr" defTabSz="1219170"/>
            <a:r>
              <a:rPr lang="en-US" sz="3200" smtClean="0">
                <a:solidFill>
                  <a:srgbClr val="008000"/>
                </a:solidFill>
                <a:latin typeface="Arial" panose="020B0604020202020204" pitchFamily="34" charset="0"/>
                <a:cs typeface="Arial" panose="020B0604020202020204" pitchFamily="34" charset="0"/>
              </a:rPr>
              <a:t>Say, giã, giần, sang</a:t>
            </a:r>
          </a:p>
          <a:p>
            <a:pPr algn="ctr" defTabSz="1219170"/>
            <a:r>
              <a:rPr lang="en-US" sz="3200" smtClean="0">
                <a:solidFill>
                  <a:srgbClr val="008000"/>
                </a:solidFill>
                <a:latin typeface="Arial" panose="020B0604020202020204" pitchFamily="34" charset="0"/>
                <a:cs typeface="Arial" panose="020B0604020202020204" pitchFamily="34" charset="0"/>
              </a:rPr>
              <a:t>Nấu thành cơm dẻo ?</a:t>
            </a:r>
            <a:endParaRPr lang="en-US" sz="3200" dirty="0">
              <a:solidFill>
                <a:srgbClr val="008000"/>
              </a:solidFill>
              <a:latin typeface="Arial" panose="020B0604020202020204" pitchFamily="34" charset="0"/>
              <a:cs typeface="Arial" panose="020B0604020202020204" pitchFamily="34" charset="0"/>
            </a:endParaRPr>
          </a:p>
        </p:txBody>
      </p:sp>
      <p:sp>
        <p:nvSpPr>
          <p:cNvPr id="43" name="TextBox 42"/>
          <p:cNvSpPr txBox="1"/>
          <p:nvPr/>
        </p:nvSpPr>
        <p:spPr>
          <a:xfrm>
            <a:off x="3860800" y="4894416"/>
            <a:ext cx="4572000" cy="584775"/>
          </a:xfrm>
          <a:prstGeom prst="rect">
            <a:avLst/>
          </a:prstGeom>
          <a:noFill/>
        </p:spPr>
        <p:txBody>
          <a:bodyPr wrap="square" rtlCol="0">
            <a:spAutoFit/>
          </a:bodyPr>
          <a:lstStyle/>
          <a:p>
            <a:pPr algn="ctr" defTabSz="1219170"/>
            <a:r>
              <a:rPr lang="en-US" sz="3200" smtClean="0">
                <a:solidFill>
                  <a:srgbClr val="008000"/>
                </a:solidFill>
                <a:latin typeface="Arial" panose="020B0604020202020204" pitchFamily="34" charset="0"/>
                <a:cs typeface="Arial" panose="020B0604020202020204" pitchFamily="34" charset="0"/>
              </a:rPr>
              <a:t>Hạt thóc</a:t>
            </a:r>
            <a:endParaRPr lang="en-US" sz="3200" dirty="0">
              <a:solidFill>
                <a:srgbClr val="008000"/>
              </a:solidFill>
              <a:latin typeface="Arial" panose="020B0604020202020204" pitchFamily="34"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113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1993547" y="2515425"/>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a:t>
              </a:r>
              <a:endParaRPr kumimoji="0" lang="en-US" sz="4400" b="1" i="0" u="none" strike="noStrike" kern="1200" cap="none" spc="0" normalizeH="0" baseline="0" noProof="0" dirty="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295" b="1">
                <a:solidFill>
                  <a:prstClr val="white"/>
                </a:solidFill>
                <a:latin typeface="Arial Rounded MT Bold" panose="020F0704030504030204" pitchFamily="34" charset="0"/>
                <a:ea typeface="Arial-Rounded" panose="020B0500000000000000" pitchFamily="34" charset="0"/>
                <a:cs typeface="Times New Roman" panose="02020603050405020304" pitchFamily="18" charset="0"/>
              </a:rPr>
              <a:t>7</a:t>
            </a:r>
            <a:endPar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cstate="print"/>
          <a:stretch>
            <a:fillRect/>
          </a:stretch>
        </p:blipFill>
        <p:spPr>
          <a:xfrm>
            <a:off x="10700385" y="-88265"/>
            <a:ext cx="1564640" cy="159829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cstate="print"/>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 xmlns:a16="http://schemas.microsoft.com/office/drawing/2014/main" id="{916A0AAF-4EF9-4089-89AC-41B49CF6205D}"/>
              </a:ext>
            </a:extLst>
          </p:cNvPr>
          <p:cNvSpPr txBox="1"/>
          <p:nvPr/>
        </p:nvSpPr>
        <p:spPr>
          <a:xfrm>
            <a:off x="406712" y="1114176"/>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 xmlns:a16="http://schemas.microsoft.com/office/drawing/2014/main" id="{F5B19117-F232-40D6-B218-8F99AA52F7CB}"/>
              </a:ext>
            </a:extLst>
          </p:cNvPr>
          <p:cNvSpPr txBox="1"/>
          <p:nvPr/>
        </p:nvSpPr>
        <p:spPr>
          <a:xfrm>
            <a:off x="4458720" y="1109664"/>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 xmlns:a16="http://schemas.microsoft.com/office/drawing/2014/main" id="{4A15EDBF-87FB-4C92-8472-823C4169C984}"/>
              </a:ext>
            </a:extLst>
          </p:cNvPr>
          <p:cNvSpPr txBox="1"/>
          <p:nvPr/>
        </p:nvSpPr>
        <p:spPr>
          <a:xfrm>
            <a:off x="302287" y="3698811"/>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p>
        </p:txBody>
      </p:sp>
      <p:sp>
        <p:nvSpPr>
          <p:cNvPr id="16" name="TextBox 15">
            <a:extLst>
              <a:ext uri="{FF2B5EF4-FFF2-40B4-BE49-F238E27FC236}">
                <a16:creationId xmlns="" xmlns:a16="http://schemas.microsoft.com/office/drawing/2014/main" id="{69901CED-F56D-4B4F-BD55-E0ABE94FB819}"/>
              </a:ext>
            </a:extLst>
          </p:cNvPr>
          <p:cNvSpPr txBox="1"/>
          <p:nvPr/>
        </p:nvSpPr>
        <p:spPr>
          <a:xfrm>
            <a:off x="4233582" y="3807960"/>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 xmlns:a16="http://schemas.microsoft.com/office/drawing/2014/main" id="{8A21ACB2-032D-4FB3-ABF9-5A4D5F4510B0}"/>
              </a:ext>
            </a:extLst>
          </p:cNvPr>
          <p:cNvPicPr>
            <a:picLocks noChangeAspect="1"/>
          </p:cNvPicPr>
          <p:nvPr/>
        </p:nvPicPr>
        <p:blipFill>
          <a:blip r:embed="rId4"/>
          <a:stretch>
            <a:fillRect/>
          </a:stretch>
        </p:blipFill>
        <p:spPr>
          <a:xfrm>
            <a:off x="7764477" y="4011923"/>
            <a:ext cx="4429125" cy="2276475"/>
          </a:xfrm>
          <a:prstGeom prst="rect">
            <a:avLst/>
          </a:prstGeom>
        </p:spPr>
      </p:pic>
      <p:pic>
        <p:nvPicPr>
          <p:cNvPr id="22" name="Picture 21">
            <a:extLst>
              <a:ext uri="{FF2B5EF4-FFF2-40B4-BE49-F238E27FC236}">
                <a16:creationId xmlns=""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 xmlns:a16="http://schemas.microsoft.com/office/drawing/2014/main" id="{5CA7C66C-651D-45B6-AEA6-29C91A997A9E}"/>
              </a:ext>
            </a:extLst>
          </p:cNvPr>
          <p:cNvSpPr/>
          <p:nvPr/>
        </p:nvSpPr>
        <p:spPr>
          <a:xfrm>
            <a:off x="8229601" y="245170"/>
            <a:ext cx="2782402" cy="7562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36333593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8" grpId="0"/>
      <p:bldP spid="20" grpId="0"/>
      <p:bldP spid="15" grpId="0"/>
      <p:bldP spid="16"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cstate="print"/>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ão</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dông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sương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tai</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sớm</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
        <p:nvSpPr>
          <p:cNvPr id="41" name="Slide Number Placeholder 5">
            <a:extLst>
              <a:ext uri="{FF2B5EF4-FFF2-40B4-BE49-F238E27FC236}">
                <a16:creationId xmlns="" xmlns:a16="http://schemas.microsoft.com/office/drawing/2014/main" id="{85BD8A0D-BD36-4230-8C1C-D428B953104E}"/>
              </a:ext>
            </a:extLst>
          </p:cNvPr>
          <p:cNvSpPr txBox="1">
            <a:spLocks/>
          </p:cNvSpPr>
          <p:nvPr/>
        </p:nvSpPr>
        <p:spPr>
          <a:xfrm>
            <a:off x="9251950" y="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xmlns="" val="4074425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7180"/>
                                        </p:tgtEl>
                                        <p:attrNameLst>
                                          <p:attrName>style.visibility</p:attrName>
                                        </p:attrNameLst>
                                      </p:cBhvr>
                                      <p:to>
                                        <p:strVal val="visible"/>
                                      </p:to>
                                    </p:set>
                                    <p:animEffect transition="in" filter="wipe(down)">
                                      <p:cBhvr>
                                        <p:cTn id="73" dur="580">
                                          <p:stCondLst>
                                            <p:cond delay="0"/>
                                          </p:stCondLst>
                                        </p:cTn>
                                        <p:tgtEl>
                                          <p:spTgt spid="7180"/>
                                        </p:tgtEl>
                                      </p:cBhvr>
                                    </p:animEffect>
                                    <p:anim calcmode="lin" valueType="num">
                                      <p:cBhvr>
                                        <p:cTn id="74"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79" dur="26">
                                          <p:stCondLst>
                                            <p:cond delay="650"/>
                                          </p:stCondLst>
                                        </p:cTn>
                                        <p:tgtEl>
                                          <p:spTgt spid="7180"/>
                                        </p:tgtEl>
                                      </p:cBhvr>
                                      <p:to x="100000" y="60000"/>
                                    </p:animScale>
                                    <p:animScale>
                                      <p:cBhvr>
                                        <p:cTn id="80" dur="166" decel="50000">
                                          <p:stCondLst>
                                            <p:cond delay="676"/>
                                          </p:stCondLst>
                                        </p:cTn>
                                        <p:tgtEl>
                                          <p:spTgt spid="7180"/>
                                        </p:tgtEl>
                                      </p:cBhvr>
                                      <p:to x="100000" y="100000"/>
                                    </p:animScale>
                                    <p:animScale>
                                      <p:cBhvr>
                                        <p:cTn id="81" dur="26">
                                          <p:stCondLst>
                                            <p:cond delay="1312"/>
                                          </p:stCondLst>
                                        </p:cTn>
                                        <p:tgtEl>
                                          <p:spTgt spid="7180"/>
                                        </p:tgtEl>
                                      </p:cBhvr>
                                      <p:to x="100000" y="80000"/>
                                    </p:animScale>
                                    <p:animScale>
                                      <p:cBhvr>
                                        <p:cTn id="82" dur="166" decel="50000">
                                          <p:stCondLst>
                                            <p:cond delay="1338"/>
                                          </p:stCondLst>
                                        </p:cTn>
                                        <p:tgtEl>
                                          <p:spTgt spid="7180"/>
                                        </p:tgtEl>
                                      </p:cBhvr>
                                      <p:to x="100000" y="100000"/>
                                    </p:animScale>
                                    <p:animScale>
                                      <p:cBhvr>
                                        <p:cTn id="83" dur="26">
                                          <p:stCondLst>
                                            <p:cond delay="1642"/>
                                          </p:stCondLst>
                                        </p:cTn>
                                        <p:tgtEl>
                                          <p:spTgt spid="7180"/>
                                        </p:tgtEl>
                                      </p:cBhvr>
                                      <p:to x="100000" y="90000"/>
                                    </p:animScale>
                                    <p:animScale>
                                      <p:cBhvr>
                                        <p:cTn id="84" dur="166" decel="50000">
                                          <p:stCondLst>
                                            <p:cond delay="1668"/>
                                          </p:stCondLst>
                                        </p:cTn>
                                        <p:tgtEl>
                                          <p:spTgt spid="7180"/>
                                        </p:tgtEl>
                                      </p:cBhvr>
                                      <p:to x="100000" y="100000"/>
                                    </p:animScale>
                                    <p:animScale>
                                      <p:cBhvr>
                                        <p:cTn id="85" dur="26">
                                          <p:stCondLst>
                                            <p:cond delay="1808"/>
                                          </p:stCondLst>
                                        </p:cTn>
                                        <p:tgtEl>
                                          <p:spTgt spid="7180"/>
                                        </p:tgtEl>
                                      </p:cBhvr>
                                      <p:to x="100000" y="95000"/>
                                    </p:animScale>
                                    <p:animScale>
                                      <p:cBhvr>
                                        <p:cTn id="86" dur="166" decel="50000">
                                          <p:stCondLst>
                                            <p:cond delay="1834"/>
                                          </p:stCondLst>
                                        </p:cTn>
                                        <p:tgtEl>
                                          <p:spTgt spid="7180"/>
                                        </p:tgtEl>
                                      </p:cBhvr>
                                      <p:to x="100000" y="100000"/>
                                    </p:animScale>
                                  </p:childTnLst>
                                </p:cTn>
                              </p:par>
                              <p:par>
                                <p:cTn id="87" presetID="26" presetClass="entr" presetSubtype="0" fill="hold" grpId="1"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down)">
                                      <p:cBhvr>
                                        <p:cTn id="105" dur="580">
                                          <p:stCondLst>
                                            <p:cond delay="0"/>
                                          </p:stCondLst>
                                        </p:cTn>
                                        <p:tgtEl>
                                          <p:spTgt spid="35"/>
                                        </p:tgtEl>
                                      </p:cBhvr>
                                    </p:animEffect>
                                    <p:anim calcmode="lin" valueType="num">
                                      <p:cBhvr>
                                        <p:cTn id="10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11" dur="26">
                                          <p:stCondLst>
                                            <p:cond delay="650"/>
                                          </p:stCondLst>
                                        </p:cTn>
                                        <p:tgtEl>
                                          <p:spTgt spid="35"/>
                                        </p:tgtEl>
                                      </p:cBhvr>
                                      <p:to x="100000" y="60000"/>
                                    </p:animScale>
                                    <p:animScale>
                                      <p:cBhvr>
                                        <p:cTn id="112" dur="166" decel="50000">
                                          <p:stCondLst>
                                            <p:cond delay="676"/>
                                          </p:stCondLst>
                                        </p:cTn>
                                        <p:tgtEl>
                                          <p:spTgt spid="35"/>
                                        </p:tgtEl>
                                      </p:cBhvr>
                                      <p:to x="100000" y="100000"/>
                                    </p:animScale>
                                    <p:animScale>
                                      <p:cBhvr>
                                        <p:cTn id="113" dur="26">
                                          <p:stCondLst>
                                            <p:cond delay="1312"/>
                                          </p:stCondLst>
                                        </p:cTn>
                                        <p:tgtEl>
                                          <p:spTgt spid="35"/>
                                        </p:tgtEl>
                                      </p:cBhvr>
                                      <p:to x="100000" y="80000"/>
                                    </p:animScale>
                                    <p:animScale>
                                      <p:cBhvr>
                                        <p:cTn id="114" dur="166" decel="50000">
                                          <p:stCondLst>
                                            <p:cond delay="1338"/>
                                          </p:stCondLst>
                                        </p:cTn>
                                        <p:tgtEl>
                                          <p:spTgt spid="35"/>
                                        </p:tgtEl>
                                      </p:cBhvr>
                                      <p:to x="100000" y="100000"/>
                                    </p:animScale>
                                    <p:animScale>
                                      <p:cBhvr>
                                        <p:cTn id="115" dur="26">
                                          <p:stCondLst>
                                            <p:cond delay="1642"/>
                                          </p:stCondLst>
                                        </p:cTn>
                                        <p:tgtEl>
                                          <p:spTgt spid="35"/>
                                        </p:tgtEl>
                                      </p:cBhvr>
                                      <p:to x="100000" y="90000"/>
                                    </p:animScale>
                                    <p:animScale>
                                      <p:cBhvr>
                                        <p:cTn id="116" dur="166" decel="50000">
                                          <p:stCondLst>
                                            <p:cond delay="1668"/>
                                          </p:stCondLst>
                                        </p:cTn>
                                        <p:tgtEl>
                                          <p:spTgt spid="35"/>
                                        </p:tgtEl>
                                      </p:cBhvr>
                                      <p:to x="100000" y="100000"/>
                                    </p:animScale>
                                    <p:animScale>
                                      <p:cBhvr>
                                        <p:cTn id="117" dur="26">
                                          <p:stCondLst>
                                            <p:cond delay="1808"/>
                                          </p:stCondLst>
                                        </p:cTn>
                                        <p:tgtEl>
                                          <p:spTgt spid="35"/>
                                        </p:tgtEl>
                                      </p:cBhvr>
                                      <p:to x="100000" y="95000"/>
                                    </p:animScale>
                                    <p:animScale>
                                      <p:cBhvr>
                                        <p:cTn id="118" dur="166" decel="50000">
                                          <p:stCondLst>
                                            <p:cond delay="1834"/>
                                          </p:stCondLst>
                                        </p:cTn>
                                        <p:tgtEl>
                                          <p:spTgt spid="35"/>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grpId="1" nodeType="click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wipe(down)">
                                      <p:cBhvr>
                                        <p:cTn id="123" dur="580">
                                          <p:stCondLst>
                                            <p:cond delay="0"/>
                                          </p:stCondLst>
                                        </p:cTn>
                                        <p:tgtEl>
                                          <p:spTgt spid="40"/>
                                        </p:tgtEl>
                                      </p:cBhvr>
                                    </p:animEffect>
                                    <p:anim calcmode="lin" valueType="num">
                                      <p:cBhvr>
                                        <p:cTn id="12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29" dur="26">
                                          <p:stCondLst>
                                            <p:cond delay="650"/>
                                          </p:stCondLst>
                                        </p:cTn>
                                        <p:tgtEl>
                                          <p:spTgt spid="40"/>
                                        </p:tgtEl>
                                      </p:cBhvr>
                                      <p:to x="100000" y="60000"/>
                                    </p:animScale>
                                    <p:animScale>
                                      <p:cBhvr>
                                        <p:cTn id="130" dur="166" decel="50000">
                                          <p:stCondLst>
                                            <p:cond delay="676"/>
                                          </p:stCondLst>
                                        </p:cTn>
                                        <p:tgtEl>
                                          <p:spTgt spid="40"/>
                                        </p:tgtEl>
                                      </p:cBhvr>
                                      <p:to x="100000" y="100000"/>
                                    </p:animScale>
                                    <p:animScale>
                                      <p:cBhvr>
                                        <p:cTn id="131" dur="26">
                                          <p:stCondLst>
                                            <p:cond delay="1312"/>
                                          </p:stCondLst>
                                        </p:cTn>
                                        <p:tgtEl>
                                          <p:spTgt spid="40"/>
                                        </p:tgtEl>
                                      </p:cBhvr>
                                      <p:to x="100000" y="80000"/>
                                    </p:animScale>
                                    <p:animScale>
                                      <p:cBhvr>
                                        <p:cTn id="132" dur="166" decel="50000">
                                          <p:stCondLst>
                                            <p:cond delay="1338"/>
                                          </p:stCondLst>
                                        </p:cTn>
                                        <p:tgtEl>
                                          <p:spTgt spid="40"/>
                                        </p:tgtEl>
                                      </p:cBhvr>
                                      <p:to x="100000" y="100000"/>
                                    </p:animScale>
                                    <p:animScale>
                                      <p:cBhvr>
                                        <p:cTn id="133" dur="26">
                                          <p:stCondLst>
                                            <p:cond delay="1642"/>
                                          </p:stCondLst>
                                        </p:cTn>
                                        <p:tgtEl>
                                          <p:spTgt spid="40"/>
                                        </p:tgtEl>
                                      </p:cBhvr>
                                      <p:to x="100000" y="90000"/>
                                    </p:animScale>
                                    <p:animScale>
                                      <p:cBhvr>
                                        <p:cTn id="134" dur="166" decel="50000">
                                          <p:stCondLst>
                                            <p:cond delay="1668"/>
                                          </p:stCondLst>
                                        </p:cTn>
                                        <p:tgtEl>
                                          <p:spTgt spid="40"/>
                                        </p:tgtEl>
                                      </p:cBhvr>
                                      <p:to x="100000" y="100000"/>
                                    </p:animScale>
                                    <p:animScale>
                                      <p:cBhvr>
                                        <p:cTn id="135" dur="26">
                                          <p:stCondLst>
                                            <p:cond delay="1808"/>
                                          </p:stCondLst>
                                        </p:cTn>
                                        <p:tgtEl>
                                          <p:spTgt spid="40"/>
                                        </p:tgtEl>
                                      </p:cBhvr>
                                      <p:to x="100000" y="95000"/>
                                    </p:animScale>
                                    <p:animScale>
                                      <p:cBhvr>
                                        <p:cTn id="136" dur="166" decel="50000">
                                          <p:stCondLst>
                                            <p:cond delay="1834"/>
                                          </p:stCondLst>
                                        </p:cTn>
                                        <p:tgtEl>
                                          <p:spTgt spid="40"/>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nodeType="withEffect">
                                  <p:stCondLst>
                                    <p:cond delay="0"/>
                                  </p:stCondLst>
                                  <p:childTnLst>
                                    <p:set>
                                      <p:cBhvr>
                                        <p:cTn id="154" dur="1" fill="hold">
                                          <p:stCondLst>
                                            <p:cond delay="0"/>
                                          </p:stCondLst>
                                        </p:cTn>
                                        <p:tgtEl>
                                          <p:spTgt spid="39"/>
                                        </p:tgtEl>
                                        <p:attrNameLst>
                                          <p:attrName>style.visibility</p:attrName>
                                        </p:attrNameLst>
                                      </p:cBhvr>
                                      <p:to>
                                        <p:strVal val="visible"/>
                                      </p:to>
                                    </p:set>
                                    <p:animEffect transition="in" filter="wipe(down)">
                                      <p:cBhvr>
                                        <p:cTn id="155" dur="580">
                                          <p:stCondLst>
                                            <p:cond delay="0"/>
                                          </p:stCondLst>
                                        </p:cTn>
                                        <p:tgtEl>
                                          <p:spTgt spid="39"/>
                                        </p:tgtEl>
                                      </p:cBhvr>
                                    </p:animEffect>
                                    <p:anim calcmode="lin" valueType="num">
                                      <p:cBhvr>
                                        <p:cTn id="15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61" dur="26">
                                          <p:stCondLst>
                                            <p:cond delay="650"/>
                                          </p:stCondLst>
                                        </p:cTn>
                                        <p:tgtEl>
                                          <p:spTgt spid="39"/>
                                        </p:tgtEl>
                                      </p:cBhvr>
                                      <p:to x="100000" y="60000"/>
                                    </p:animScale>
                                    <p:animScale>
                                      <p:cBhvr>
                                        <p:cTn id="162" dur="166" decel="50000">
                                          <p:stCondLst>
                                            <p:cond delay="676"/>
                                          </p:stCondLst>
                                        </p:cTn>
                                        <p:tgtEl>
                                          <p:spTgt spid="39"/>
                                        </p:tgtEl>
                                      </p:cBhvr>
                                      <p:to x="100000" y="100000"/>
                                    </p:animScale>
                                    <p:animScale>
                                      <p:cBhvr>
                                        <p:cTn id="163" dur="26">
                                          <p:stCondLst>
                                            <p:cond delay="1312"/>
                                          </p:stCondLst>
                                        </p:cTn>
                                        <p:tgtEl>
                                          <p:spTgt spid="39"/>
                                        </p:tgtEl>
                                      </p:cBhvr>
                                      <p:to x="100000" y="80000"/>
                                    </p:animScale>
                                    <p:animScale>
                                      <p:cBhvr>
                                        <p:cTn id="164" dur="166" decel="50000">
                                          <p:stCondLst>
                                            <p:cond delay="1338"/>
                                          </p:stCondLst>
                                        </p:cTn>
                                        <p:tgtEl>
                                          <p:spTgt spid="39"/>
                                        </p:tgtEl>
                                      </p:cBhvr>
                                      <p:to x="100000" y="100000"/>
                                    </p:animScale>
                                    <p:animScale>
                                      <p:cBhvr>
                                        <p:cTn id="165" dur="26">
                                          <p:stCondLst>
                                            <p:cond delay="1642"/>
                                          </p:stCondLst>
                                        </p:cTn>
                                        <p:tgtEl>
                                          <p:spTgt spid="39"/>
                                        </p:tgtEl>
                                      </p:cBhvr>
                                      <p:to x="100000" y="90000"/>
                                    </p:animScale>
                                    <p:animScale>
                                      <p:cBhvr>
                                        <p:cTn id="166" dur="166" decel="50000">
                                          <p:stCondLst>
                                            <p:cond delay="1668"/>
                                          </p:stCondLst>
                                        </p:cTn>
                                        <p:tgtEl>
                                          <p:spTgt spid="39"/>
                                        </p:tgtEl>
                                      </p:cBhvr>
                                      <p:to x="100000" y="100000"/>
                                    </p:animScale>
                                    <p:animScale>
                                      <p:cBhvr>
                                        <p:cTn id="167" dur="26">
                                          <p:stCondLst>
                                            <p:cond delay="1808"/>
                                          </p:stCondLst>
                                        </p:cTn>
                                        <p:tgtEl>
                                          <p:spTgt spid="39"/>
                                        </p:tgtEl>
                                      </p:cBhvr>
                                      <p:to x="100000" y="95000"/>
                                    </p:animScale>
                                    <p:animScale>
                                      <p:cBhvr>
                                        <p:cTn id="168" dur="166" decel="50000">
                                          <p:stCondLst>
                                            <p:cond delay="1834"/>
                                          </p:stCondLst>
                                        </p:cTn>
                                        <p:tgtEl>
                                          <p:spTgt spid="39"/>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grpId="1" nodeType="clickEffect">
                                  <p:stCondLst>
                                    <p:cond delay="0"/>
                                  </p:stCondLst>
                                  <p:childTnLst>
                                    <p:set>
                                      <p:cBhvr>
                                        <p:cTn id="172" dur="1" fill="hold">
                                          <p:stCondLst>
                                            <p:cond delay="0"/>
                                          </p:stCondLst>
                                        </p:cTn>
                                        <p:tgtEl>
                                          <p:spTgt spid="44"/>
                                        </p:tgtEl>
                                        <p:attrNameLst>
                                          <p:attrName>style.visibility</p:attrName>
                                        </p:attrNameLst>
                                      </p:cBhvr>
                                      <p:to>
                                        <p:strVal val="visible"/>
                                      </p:to>
                                    </p:set>
                                    <p:animEffect transition="in" filter="wipe(down)">
                                      <p:cBhvr>
                                        <p:cTn id="173" dur="580">
                                          <p:stCondLst>
                                            <p:cond delay="0"/>
                                          </p:stCondLst>
                                        </p:cTn>
                                        <p:tgtEl>
                                          <p:spTgt spid="44"/>
                                        </p:tgtEl>
                                      </p:cBhvr>
                                    </p:animEffect>
                                    <p:anim calcmode="lin" valueType="num">
                                      <p:cBhvr>
                                        <p:cTn id="174"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79" dur="26">
                                          <p:stCondLst>
                                            <p:cond delay="650"/>
                                          </p:stCondLst>
                                        </p:cTn>
                                        <p:tgtEl>
                                          <p:spTgt spid="44"/>
                                        </p:tgtEl>
                                      </p:cBhvr>
                                      <p:to x="100000" y="60000"/>
                                    </p:animScale>
                                    <p:animScale>
                                      <p:cBhvr>
                                        <p:cTn id="180" dur="166" decel="50000">
                                          <p:stCondLst>
                                            <p:cond delay="676"/>
                                          </p:stCondLst>
                                        </p:cTn>
                                        <p:tgtEl>
                                          <p:spTgt spid="44"/>
                                        </p:tgtEl>
                                      </p:cBhvr>
                                      <p:to x="100000" y="100000"/>
                                    </p:animScale>
                                    <p:animScale>
                                      <p:cBhvr>
                                        <p:cTn id="181" dur="26">
                                          <p:stCondLst>
                                            <p:cond delay="1312"/>
                                          </p:stCondLst>
                                        </p:cTn>
                                        <p:tgtEl>
                                          <p:spTgt spid="44"/>
                                        </p:tgtEl>
                                      </p:cBhvr>
                                      <p:to x="100000" y="80000"/>
                                    </p:animScale>
                                    <p:animScale>
                                      <p:cBhvr>
                                        <p:cTn id="182" dur="166" decel="50000">
                                          <p:stCondLst>
                                            <p:cond delay="1338"/>
                                          </p:stCondLst>
                                        </p:cTn>
                                        <p:tgtEl>
                                          <p:spTgt spid="44"/>
                                        </p:tgtEl>
                                      </p:cBhvr>
                                      <p:to x="100000" y="100000"/>
                                    </p:animScale>
                                    <p:animScale>
                                      <p:cBhvr>
                                        <p:cTn id="183" dur="26">
                                          <p:stCondLst>
                                            <p:cond delay="1642"/>
                                          </p:stCondLst>
                                        </p:cTn>
                                        <p:tgtEl>
                                          <p:spTgt spid="44"/>
                                        </p:tgtEl>
                                      </p:cBhvr>
                                      <p:to x="100000" y="90000"/>
                                    </p:animScale>
                                    <p:animScale>
                                      <p:cBhvr>
                                        <p:cTn id="184" dur="166" decel="50000">
                                          <p:stCondLst>
                                            <p:cond delay="1668"/>
                                          </p:stCondLst>
                                        </p:cTn>
                                        <p:tgtEl>
                                          <p:spTgt spid="44"/>
                                        </p:tgtEl>
                                      </p:cBhvr>
                                      <p:to x="100000" y="100000"/>
                                    </p:animScale>
                                    <p:animScale>
                                      <p:cBhvr>
                                        <p:cTn id="185" dur="26">
                                          <p:stCondLst>
                                            <p:cond delay="1808"/>
                                          </p:stCondLst>
                                        </p:cTn>
                                        <p:tgtEl>
                                          <p:spTgt spid="44"/>
                                        </p:tgtEl>
                                      </p:cBhvr>
                                      <p:to x="100000" y="95000"/>
                                    </p:animScale>
                                    <p:animScale>
                                      <p:cBhvr>
                                        <p:cTn id="186" dur="166" decel="50000">
                                          <p:stCondLst>
                                            <p:cond delay="1834"/>
                                          </p:stCondLst>
                                        </p:cTn>
                                        <p:tgtEl>
                                          <p:spTgt spid="44"/>
                                        </p:tgtEl>
                                      </p:cBhvr>
                                      <p:to x="100000" y="100000"/>
                                    </p:animScale>
                                  </p:childTnLst>
                                </p:cTn>
                              </p:par>
                              <p:par>
                                <p:cTn id="187" presetID="26" presetClass="entr" presetSubtype="0" fill="hold" nodeType="withEffect">
                                  <p:stCondLst>
                                    <p:cond delay="0"/>
                                  </p:stCondLst>
                                  <p:childTnLst>
                                    <p:set>
                                      <p:cBhvr>
                                        <p:cTn id="188" dur="1" fill="hold">
                                          <p:stCondLst>
                                            <p:cond delay="0"/>
                                          </p:stCondLst>
                                        </p:cTn>
                                        <p:tgtEl>
                                          <p:spTgt spid="7182"/>
                                        </p:tgtEl>
                                        <p:attrNameLst>
                                          <p:attrName>style.visibility</p:attrName>
                                        </p:attrNameLst>
                                      </p:cBhvr>
                                      <p:to>
                                        <p:strVal val="visible"/>
                                      </p:to>
                                    </p:set>
                                    <p:animEffect transition="in" filter="wipe(down)">
                                      <p:cBhvr>
                                        <p:cTn id="189" dur="580">
                                          <p:stCondLst>
                                            <p:cond delay="0"/>
                                          </p:stCondLst>
                                        </p:cTn>
                                        <p:tgtEl>
                                          <p:spTgt spid="7182"/>
                                        </p:tgtEl>
                                      </p:cBhvr>
                                    </p:animEffect>
                                    <p:anim calcmode="lin" valueType="num">
                                      <p:cBhvr>
                                        <p:cTn id="190"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195" dur="26">
                                          <p:stCondLst>
                                            <p:cond delay="650"/>
                                          </p:stCondLst>
                                        </p:cTn>
                                        <p:tgtEl>
                                          <p:spTgt spid="7182"/>
                                        </p:tgtEl>
                                      </p:cBhvr>
                                      <p:to x="100000" y="60000"/>
                                    </p:animScale>
                                    <p:animScale>
                                      <p:cBhvr>
                                        <p:cTn id="196" dur="166" decel="50000">
                                          <p:stCondLst>
                                            <p:cond delay="676"/>
                                          </p:stCondLst>
                                        </p:cTn>
                                        <p:tgtEl>
                                          <p:spTgt spid="7182"/>
                                        </p:tgtEl>
                                      </p:cBhvr>
                                      <p:to x="100000" y="100000"/>
                                    </p:animScale>
                                    <p:animScale>
                                      <p:cBhvr>
                                        <p:cTn id="197" dur="26">
                                          <p:stCondLst>
                                            <p:cond delay="1312"/>
                                          </p:stCondLst>
                                        </p:cTn>
                                        <p:tgtEl>
                                          <p:spTgt spid="7182"/>
                                        </p:tgtEl>
                                      </p:cBhvr>
                                      <p:to x="100000" y="80000"/>
                                    </p:animScale>
                                    <p:animScale>
                                      <p:cBhvr>
                                        <p:cTn id="198" dur="166" decel="50000">
                                          <p:stCondLst>
                                            <p:cond delay="1338"/>
                                          </p:stCondLst>
                                        </p:cTn>
                                        <p:tgtEl>
                                          <p:spTgt spid="7182"/>
                                        </p:tgtEl>
                                      </p:cBhvr>
                                      <p:to x="100000" y="100000"/>
                                    </p:animScale>
                                    <p:animScale>
                                      <p:cBhvr>
                                        <p:cTn id="199" dur="26">
                                          <p:stCondLst>
                                            <p:cond delay="1642"/>
                                          </p:stCondLst>
                                        </p:cTn>
                                        <p:tgtEl>
                                          <p:spTgt spid="7182"/>
                                        </p:tgtEl>
                                      </p:cBhvr>
                                      <p:to x="100000" y="90000"/>
                                    </p:animScale>
                                    <p:animScale>
                                      <p:cBhvr>
                                        <p:cTn id="200" dur="166" decel="50000">
                                          <p:stCondLst>
                                            <p:cond delay="1668"/>
                                          </p:stCondLst>
                                        </p:cTn>
                                        <p:tgtEl>
                                          <p:spTgt spid="7182"/>
                                        </p:tgtEl>
                                      </p:cBhvr>
                                      <p:to x="100000" y="100000"/>
                                    </p:animScale>
                                    <p:animScale>
                                      <p:cBhvr>
                                        <p:cTn id="201" dur="26">
                                          <p:stCondLst>
                                            <p:cond delay="1808"/>
                                          </p:stCondLst>
                                        </p:cTn>
                                        <p:tgtEl>
                                          <p:spTgt spid="7182"/>
                                        </p:tgtEl>
                                      </p:cBhvr>
                                      <p:to x="100000" y="95000"/>
                                    </p:animScale>
                                    <p:animScale>
                                      <p:cBhvr>
                                        <p:cTn id="202" dur="166" decel="50000">
                                          <p:stCondLst>
                                            <p:cond delay="1834"/>
                                          </p:stCondLst>
                                        </p:cTn>
                                        <p:tgtEl>
                                          <p:spTgt spid="7182"/>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43"/>
                                        </p:tgtEl>
                                        <p:attrNameLst>
                                          <p:attrName>style.visibility</p:attrName>
                                        </p:attrNameLst>
                                      </p:cBhvr>
                                      <p:to>
                                        <p:strVal val="visible"/>
                                      </p:to>
                                    </p:set>
                                    <p:animEffect transition="in" filter="wipe(down)">
                                      <p:cBhvr>
                                        <p:cTn id="205" dur="580">
                                          <p:stCondLst>
                                            <p:cond delay="0"/>
                                          </p:stCondLst>
                                        </p:cTn>
                                        <p:tgtEl>
                                          <p:spTgt spid="43"/>
                                        </p:tgtEl>
                                      </p:cBhvr>
                                    </p:animEffect>
                                    <p:anim calcmode="lin" valueType="num">
                                      <p:cBhvr>
                                        <p:cTn id="206"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11" dur="26">
                                          <p:stCondLst>
                                            <p:cond delay="650"/>
                                          </p:stCondLst>
                                        </p:cTn>
                                        <p:tgtEl>
                                          <p:spTgt spid="43"/>
                                        </p:tgtEl>
                                      </p:cBhvr>
                                      <p:to x="100000" y="60000"/>
                                    </p:animScale>
                                    <p:animScale>
                                      <p:cBhvr>
                                        <p:cTn id="212" dur="166" decel="50000">
                                          <p:stCondLst>
                                            <p:cond delay="676"/>
                                          </p:stCondLst>
                                        </p:cTn>
                                        <p:tgtEl>
                                          <p:spTgt spid="43"/>
                                        </p:tgtEl>
                                      </p:cBhvr>
                                      <p:to x="100000" y="100000"/>
                                    </p:animScale>
                                    <p:animScale>
                                      <p:cBhvr>
                                        <p:cTn id="213" dur="26">
                                          <p:stCondLst>
                                            <p:cond delay="1312"/>
                                          </p:stCondLst>
                                        </p:cTn>
                                        <p:tgtEl>
                                          <p:spTgt spid="43"/>
                                        </p:tgtEl>
                                      </p:cBhvr>
                                      <p:to x="100000" y="80000"/>
                                    </p:animScale>
                                    <p:animScale>
                                      <p:cBhvr>
                                        <p:cTn id="214" dur="166" decel="50000">
                                          <p:stCondLst>
                                            <p:cond delay="1338"/>
                                          </p:stCondLst>
                                        </p:cTn>
                                        <p:tgtEl>
                                          <p:spTgt spid="43"/>
                                        </p:tgtEl>
                                      </p:cBhvr>
                                      <p:to x="100000" y="100000"/>
                                    </p:animScale>
                                    <p:animScale>
                                      <p:cBhvr>
                                        <p:cTn id="215" dur="26">
                                          <p:stCondLst>
                                            <p:cond delay="1642"/>
                                          </p:stCondLst>
                                        </p:cTn>
                                        <p:tgtEl>
                                          <p:spTgt spid="43"/>
                                        </p:tgtEl>
                                      </p:cBhvr>
                                      <p:to x="100000" y="90000"/>
                                    </p:animScale>
                                    <p:animScale>
                                      <p:cBhvr>
                                        <p:cTn id="216" dur="166" decel="50000">
                                          <p:stCondLst>
                                            <p:cond delay="1668"/>
                                          </p:stCondLst>
                                        </p:cTn>
                                        <p:tgtEl>
                                          <p:spTgt spid="43"/>
                                        </p:tgtEl>
                                      </p:cBhvr>
                                      <p:to x="100000" y="100000"/>
                                    </p:animScale>
                                    <p:animScale>
                                      <p:cBhvr>
                                        <p:cTn id="217" dur="26">
                                          <p:stCondLst>
                                            <p:cond delay="1808"/>
                                          </p:stCondLst>
                                        </p:cTn>
                                        <p:tgtEl>
                                          <p:spTgt spid="43"/>
                                        </p:tgtEl>
                                      </p:cBhvr>
                                      <p:to x="100000" y="95000"/>
                                    </p:animScale>
                                    <p:animScale>
                                      <p:cBhvr>
                                        <p:cTn id="218" dur="166" decel="50000">
                                          <p:stCondLst>
                                            <p:cond delay="1834"/>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TotalTime>
  <Words>1270</Words>
  <Application>Microsoft Office PowerPoint</Application>
  <PresentationFormat>Custom</PresentationFormat>
  <Paragraphs>228</Paragraphs>
  <Slides>41</Slides>
  <Notes>19</Notes>
  <HiddenSlides>0</HiddenSlides>
  <MMClips>3</MMClips>
  <ScaleCrop>false</ScaleCrop>
  <HeadingPairs>
    <vt:vector size="4" baseType="variant">
      <vt:variant>
        <vt:lpstr>Theme</vt:lpstr>
      </vt:variant>
      <vt:variant>
        <vt:i4>9</vt:i4>
      </vt:variant>
      <vt:variant>
        <vt:lpstr>Slide Titles</vt:lpstr>
      </vt:variant>
      <vt:variant>
        <vt:i4>41</vt:i4>
      </vt:variant>
    </vt:vector>
  </HeadingPairs>
  <TitlesOfParts>
    <vt:vector size="50" baseType="lpstr">
      <vt:lpstr>1_Office Theme</vt:lpstr>
      <vt:lpstr>2_Office Theme</vt:lpstr>
      <vt:lpstr>3_Office Theme</vt:lpstr>
      <vt:lpstr>2_Office 主题​​</vt:lpstr>
      <vt:lpstr>4_Office Theme</vt:lpstr>
      <vt:lpstr>6_Office Theme</vt:lpstr>
      <vt:lpstr>5_Office Theme</vt:lpstr>
      <vt:lpstr>8_Office Theme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          Thứ 2 ngày 14 tháng 3 năm 2022                            Luyện viết</vt:lpstr>
      <vt:lpstr>Slide 14</vt:lpstr>
      <vt:lpstr>Slide 15</vt:lpstr>
      <vt:lpstr>Slide 16</vt:lpstr>
      <vt:lpstr>Slide 17</vt:lpstr>
      <vt:lpstr>4. Em thích nhất câu thơ nào? Vì sao?</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OSC</cp:lastModifiedBy>
  <cp:revision>54</cp:revision>
  <dcterms:created xsi:type="dcterms:W3CDTF">2021-05-27T07:23:15Z</dcterms:created>
  <dcterms:modified xsi:type="dcterms:W3CDTF">2025-05-29T03:50:49Z</dcterms:modified>
</cp:coreProperties>
</file>