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4"/>
  </p:notesMasterIdLst>
  <p:sldIdLst>
    <p:sldId id="326" r:id="rId2"/>
    <p:sldId id="325" r:id="rId3"/>
    <p:sldId id="299" r:id="rId4"/>
    <p:sldId id="293" r:id="rId5"/>
    <p:sldId id="294" r:id="rId6"/>
    <p:sldId id="279" r:id="rId7"/>
    <p:sldId id="281" r:id="rId8"/>
    <p:sldId id="307" r:id="rId9"/>
    <p:sldId id="327" r:id="rId10"/>
    <p:sldId id="298" r:id="rId11"/>
    <p:sldId id="296" r:id="rId12"/>
    <p:sldId id="297" r:id="rId13"/>
    <p:sldId id="313" r:id="rId14"/>
    <p:sldId id="328" r:id="rId15"/>
    <p:sldId id="308" r:id="rId16"/>
    <p:sldId id="283" r:id="rId17"/>
    <p:sldId id="284" r:id="rId18"/>
    <p:sldId id="285" r:id="rId19"/>
    <p:sldId id="309" r:id="rId20"/>
    <p:sldId id="329" r:id="rId21"/>
    <p:sldId id="314" r:id="rId22"/>
    <p:sldId id="28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E2275"/>
    <a:srgbClr val="97298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80109" autoAdjust="0"/>
  </p:normalViewPr>
  <p:slideViewPr>
    <p:cSldViewPr snapToGrid="0">
      <p:cViewPr varScale="1">
        <p:scale>
          <a:sx n="56" d="100"/>
          <a:sy n="56" d="100"/>
        </p:scale>
        <p:origin x="-38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BA0FC-7B47-474C-8C6E-FE9476199D85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D9044-99F4-44AD-83DC-4C458E3AC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0902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995428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537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4802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4233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289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0656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555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989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1405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3888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088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715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331D5-564E-4D86-A909-3888B283A46A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8558-E4F2-40C0-BA09-06592CBDAF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275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02715C-D726-49AF-8C30-E0AC7C923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AF11E4-F490-4F10-ACC3-DB266F9C0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7037" y="2068305"/>
            <a:ext cx="7411515" cy="60349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VNI-Avo" pitchFamily="2" charset="0"/>
              </a:rPr>
              <a:t>Nói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những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điều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biết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về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ngày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Tết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27F5EC2-45CE-4BAA-8866-AEEBF17B300D}"/>
              </a:ext>
            </a:extLst>
          </p:cNvPr>
          <p:cNvGrpSpPr/>
          <p:nvPr/>
        </p:nvGrpSpPr>
        <p:grpSpPr>
          <a:xfrm>
            <a:off x="-41565" y="-12492"/>
            <a:ext cx="12233565" cy="1604338"/>
            <a:chOff x="-27709" y="-11797"/>
            <a:chExt cx="12233565" cy="1604338"/>
          </a:xfrm>
        </p:grpSpPr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xmlns="" id="{D1D70DAE-35D3-4B6A-A118-DB9599F61321}"/>
                </a:ext>
              </a:extLst>
            </p:cNvPr>
            <p:cNvSpPr/>
            <p:nvPr/>
          </p:nvSpPr>
          <p:spPr>
            <a:xfrm>
              <a:off x="-13853" y="218208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7AC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xmlns="" id="{3E8D0CA0-D8F8-44EE-A011-8FB990D31317}"/>
                </a:ext>
              </a:extLst>
            </p:cNvPr>
            <p:cNvSpPr/>
            <p:nvPr/>
          </p:nvSpPr>
          <p:spPr>
            <a:xfrm>
              <a:off x="-27709" y="-11797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45AE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D94191C-3492-4C83-85D5-AB49F205C737}"/>
              </a:ext>
            </a:extLst>
          </p:cNvPr>
          <p:cNvGrpSpPr/>
          <p:nvPr/>
        </p:nvGrpSpPr>
        <p:grpSpPr>
          <a:xfrm>
            <a:off x="1543633" y="-78009"/>
            <a:ext cx="6939425" cy="1288862"/>
            <a:chOff x="1543633" y="1001196"/>
            <a:chExt cx="6939425" cy="128886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8EC409FC-02F9-48E2-B58A-7F0B676D39C6}"/>
                </a:ext>
              </a:extLst>
            </p:cNvPr>
            <p:cNvGrpSpPr/>
            <p:nvPr/>
          </p:nvGrpSpPr>
          <p:grpSpPr>
            <a:xfrm>
              <a:off x="1543633" y="1001196"/>
              <a:ext cx="6939425" cy="1288862"/>
              <a:chOff x="1399567" y="986345"/>
              <a:chExt cx="6939425" cy="1288862"/>
            </a:xfrm>
          </p:grpSpPr>
          <p:sp>
            <p:nvSpPr>
              <p:cNvPr id="19" name="Arrow: Chevron 24">
                <a:extLst>
                  <a:ext uri="{FF2B5EF4-FFF2-40B4-BE49-F238E27FC236}">
                    <a16:creationId xmlns:a16="http://schemas.microsoft.com/office/drawing/2014/main" xmlns="" id="{C83D3C0C-17AB-4642-A5E0-8BAD3367CDB4}"/>
                  </a:ext>
                </a:extLst>
              </p:cNvPr>
              <p:cNvSpPr/>
              <p:nvPr/>
            </p:nvSpPr>
            <p:spPr>
              <a:xfrm>
                <a:off x="1399567" y="1392789"/>
                <a:ext cx="2255235" cy="882418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509366 w 2224312"/>
                  <a:gd name="connsiteY5" fmla="*/ 527357 h 989308"/>
                  <a:gd name="connsiteX6" fmla="*/ 0 w 2224312"/>
                  <a:gd name="connsiteY6" fmla="*/ 0 h 989308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611375 w 2224312"/>
                  <a:gd name="connsiteY5" fmla="*/ 421128 h 989308"/>
                  <a:gd name="connsiteX6" fmla="*/ 0 w 2224312"/>
                  <a:gd name="connsiteY6" fmla="*/ 0 h 989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4312" h="989308">
                    <a:moveTo>
                      <a:pt x="0" y="0"/>
                    </a:moveTo>
                    <a:lnTo>
                      <a:pt x="1762361" y="65406"/>
                    </a:lnTo>
                    <a:lnTo>
                      <a:pt x="2224312" y="527357"/>
                    </a:lnTo>
                    <a:lnTo>
                      <a:pt x="1762361" y="989308"/>
                    </a:lnTo>
                    <a:lnTo>
                      <a:pt x="47415" y="989308"/>
                    </a:lnTo>
                    <a:lnTo>
                      <a:pt x="611375" y="421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Arrow: Chevron 1">
                <a:extLst>
                  <a:ext uri="{FF2B5EF4-FFF2-40B4-BE49-F238E27FC236}">
                    <a16:creationId xmlns:a16="http://schemas.microsoft.com/office/drawing/2014/main" xmlns="" id="{CA303118-7E9D-4FB1-A318-5AEE2D30E2D6}"/>
                  </a:ext>
                </a:extLst>
              </p:cNvPr>
              <p:cNvSpPr/>
              <p:nvPr/>
            </p:nvSpPr>
            <p:spPr>
              <a:xfrm rot="272365">
                <a:off x="1802298" y="1221534"/>
                <a:ext cx="2176897" cy="980242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Arrow: Chevron 1">
                <a:extLst>
                  <a:ext uri="{FF2B5EF4-FFF2-40B4-BE49-F238E27FC236}">
                    <a16:creationId xmlns:a16="http://schemas.microsoft.com/office/drawing/2014/main" xmlns="" id="{641F94E7-327A-417F-A2D0-6E8ADB078228}"/>
                  </a:ext>
                </a:extLst>
              </p:cNvPr>
              <p:cNvSpPr/>
              <p:nvPr/>
            </p:nvSpPr>
            <p:spPr>
              <a:xfrm rot="10800000">
                <a:off x="6162095" y="1114568"/>
                <a:ext cx="2176897" cy="906303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xmlns="" id="{EE6B771C-4C80-4855-81F0-1D3852C8129A}"/>
                  </a:ext>
                </a:extLst>
              </p:cNvPr>
              <p:cNvGrpSpPr/>
              <p:nvPr/>
            </p:nvGrpSpPr>
            <p:grpSpPr>
              <a:xfrm>
                <a:off x="3224644" y="986345"/>
                <a:ext cx="4627419" cy="1174964"/>
                <a:chOff x="3186544" y="986344"/>
                <a:chExt cx="4627419" cy="1174964"/>
              </a:xfrm>
            </p:grpSpPr>
            <p:sp>
              <p:nvSpPr>
                <p:cNvPr id="23" name="Flowchart: Process 11">
                  <a:extLst>
                    <a:ext uri="{FF2B5EF4-FFF2-40B4-BE49-F238E27FC236}">
                      <a16:creationId xmlns:a16="http://schemas.microsoft.com/office/drawing/2014/main" xmlns="" id="{1212619A-FED5-45C1-9930-B65F68C0F77B}"/>
                    </a:ext>
                  </a:extLst>
                </p:cNvPr>
                <p:cNvSpPr/>
                <p:nvPr/>
              </p:nvSpPr>
              <p:spPr>
                <a:xfrm rot="10800000">
                  <a:off x="3186544" y="986344"/>
                  <a:ext cx="4627419" cy="1174964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rgbClr val="0D94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" name="Flowchart: Process 11">
                  <a:extLst>
                    <a:ext uri="{FF2B5EF4-FFF2-40B4-BE49-F238E27FC236}">
                      <a16:creationId xmlns:a16="http://schemas.microsoft.com/office/drawing/2014/main" xmlns="" id="{F7AB33FA-92F8-4F0E-9EF4-2C5D7BF133C4}"/>
                    </a:ext>
                  </a:extLst>
                </p:cNvPr>
                <p:cNvSpPr/>
                <p:nvPr/>
              </p:nvSpPr>
              <p:spPr>
                <a:xfrm rot="10800000">
                  <a:off x="3359724" y="1095843"/>
                  <a:ext cx="4281057" cy="981003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808908F2-EB66-4CBC-83AF-D1CCD2FFA5F4}"/>
                </a:ext>
              </a:extLst>
            </p:cNvPr>
            <p:cNvSpPr/>
            <p:nvPr/>
          </p:nvSpPr>
          <p:spPr>
            <a:xfrm>
              <a:off x="2362200" y="1151516"/>
              <a:ext cx="1503217" cy="1034829"/>
            </a:xfrm>
            <a:prstGeom prst="ellipse">
              <a:avLst/>
            </a:prstGeom>
            <a:solidFill>
              <a:srgbClr val="45AEC3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latin typeface=".VnAvant" panose="020B7200000000000000" pitchFamily="34" charset="0"/>
                </a:rPr>
                <a:t>Bài</a:t>
              </a:r>
              <a:r>
                <a:rPr lang="en-US" b="1" dirty="0" smtClean="0">
                  <a:latin typeface=".VnAvant" panose="020B7200000000000000" pitchFamily="34" charset="0"/>
                </a:rPr>
                <a:t> </a:t>
              </a:r>
              <a:endParaRPr lang="en-US" b="1" dirty="0">
                <a:latin typeface=".VnAvant" panose="020B7200000000000000" pitchFamily="34" charset="0"/>
              </a:endParaRPr>
            </a:p>
            <a:p>
              <a:pPr algn="ctr"/>
              <a:r>
                <a:rPr lang="en-US" sz="4000" b="1" dirty="0">
                  <a:latin typeface=".VnAvant" panose="020B7200000000000000" pitchFamily="34" charset="0"/>
                </a:rPr>
                <a:t>4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3C9BF11-2B3A-45C2-AF1F-519CCA0F854F}"/>
              </a:ext>
            </a:extLst>
          </p:cNvPr>
          <p:cNvSpPr txBox="1"/>
          <p:nvPr/>
        </p:nvSpPr>
        <p:spPr>
          <a:xfrm>
            <a:off x="3923270" y="256619"/>
            <a:ext cx="3241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D94D7"/>
                </a:solidFill>
                <a:latin typeface="VNI-Avo" pitchFamily="2" charset="0"/>
              </a:rPr>
              <a:t>TẾT ĐẾN </a:t>
            </a:r>
            <a:r>
              <a:rPr lang="en-US" sz="2800" b="1" dirty="0" smtClean="0">
                <a:solidFill>
                  <a:srgbClr val="0D94D7"/>
                </a:solidFill>
                <a:latin typeface="VNI-Avo" pitchFamily="2" charset="0"/>
              </a:rPr>
              <a:t>RỒI</a:t>
            </a:r>
            <a:endParaRPr lang="en-US" sz="2800" b="1" dirty="0">
              <a:solidFill>
                <a:srgbClr val="0D94D7"/>
              </a:solidFill>
              <a:latin typeface="VNI-Avo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20BD7508-5F48-497D-81AD-5341F8003AAF}"/>
              </a:ext>
            </a:extLst>
          </p:cNvPr>
          <p:cNvGrpSpPr/>
          <p:nvPr/>
        </p:nvGrpSpPr>
        <p:grpSpPr>
          <a:xfrm>
            <a:off x="33226" y="1244768"/>
            <a:ext cx="1524000" cy="823848"/>
            <a:chOff x="36715" y="2258787"/>
            <a:chExt cx="1524000" cy="82384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3A30DFEE-8203-435A-84CE-25ABF2F4643F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29" name="Flowchart: Process 11">
                <a:extLst>
                  <a:ext uri="{FF2B5EF4-FFF2-40B4-BE49-F238E27FC236}">
                    <a16:creationId xmlns:a16="http://schemas.microsoft.com/office/drawing/2014/main" xmlns="" id="{AA083BE5-E39C-4C5A-8393-D66F8760A464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Flowchart: Process 11">
                <a:extLst>
                  <a:ext uri="{FF2B5EF4-FFF2-40B4-BE49-F238E27FC236}">
                    <a16:creationId xmlns:a16="http://schemas.microsoft.com/office/drawing/2014/main" xmlns="" id="{1495FFB0-999F-4094-9A2D-E1685EAA19AD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884E57E-76ED-4B1E-AB6D-D36A5D14F10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92505168-ECCC-426B-9824-929001524B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60" t="48416" r="62715" b="43411"/>
          <a:stretch/>
        </p:blipFill>
        <p:spPr>
          <a:xfrm>
            <a:off x="1095787" y="1988848"/>
            <a:ext cx="1393682" cy="104572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A7F420E-A8F5-40D0-868E-659428E82943}"/>
              </a:ext>
            </a:extLst>
          </p:cNvPr>
          <p:cNvSpPr txBox="1"/>
          <p:nvPr/>
        </p:nvSpPr>
        <p:spPr>
          <a:xfrm>
            <a:off x="9961418" y="6080482"/>
            <a:ext cx="22924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S: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19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B220EC4-07FC-4B9D-82DD-EE3C6C237B70}"/>
              </a:ext>
            </a:extLst>
          </p:cNvPr>
          <p:cNvSpPr txBox="1"/>
          <p:nvPr/>
        </p:nvSpPr>
        <p:spPr>
          <a:xfrm>
            <a:off x="1543633" y="1325855"/>
            <a:ext cx="2151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VNI-Avo" pitchFamily="2" charset="0"/>
              </a:rPr>
              <a:t>Tiết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>
                <a:latin typeface="VNI-Avo" pitchFamily="2" charset="0"/>
              </a:rPr>
              <a:t>1, 2</a:t>
            </a:r>
          </a:p>
        </p:txBody>
      </p:sp>
      <p:pic>
        <p:nvPicPr>
          <p:cNvPr id="1026" name="Picture 2" descr="Nguồn gốc và ý nghĩa nhân văn của Tết Nguyên đán - TIN logi">
            <a:extLst>
              <a:ext uri="{FF2B5EF4-FFF2-40B4-BE49-F238E27FC236}">
                <a16:creationId xmlns:a16="http://schemas.microsoft.com/office/drawing/2014/main" xmlns="" id="{B8634CCC-4CB5-4ED1-ADFD-D7911EB17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1250" y="2603134"/>
            <a:ext cx="7295521" cy="410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385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5464C4E-F117-4CA7-9A68-6B9B9EE97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46" t="53198" r="22740" b="25645"/>
          <a:stretch/>
        </p:blipFill>
        <p:spPr>
          <a:xfrm>
            <a:off x="7063206" y="3129113"/>
            <a:ext cx="1749413" cy="1636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98" r="40016" b="81419"/>
          <a:stretch/>
        </p:blipFill>
        <p:spPr>
          <a:xfrm>
            <a:off x="1334790" y="71866"/>
            <a:ext cx="5881878" cy="1404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655" t="23516" r="1674" b="57877"/>
          <a:stretch/>
        </p:blipFill>
        <p:spPr>
          <a:xfrm>
            <a:off x="2913021" y="1584366"/>
            <a:ext cx="6740435" cy="1621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877" t="76336" r="3587" b="1508"/>
          <a:stretch/>
        </p:blipFill>
        <p:spPr>
          <a:xfrm>
            <a:off x="4521808" y="4692972"/>
            <a:ext cx="5447212" cy="22249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55" t="49192" r="39366" b="35380"/>
          <a:stretch/>
        </p:blipFill>
        <p:spPr>
          <a:xfrm>
            <a:off x="1067122" y="3130302"/>
            <a:ext cx="5368835" cy="1637641"/>
          </a:xfrm>
          <a:prstGeom prst="rect">
            <a:avLst/>
          </a:prstGeom>
        </p:spPr>
      </p:pic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xmlns="" id="{356485F6-C75A-4A78-9076-52E6902EA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680" t="25359" r="23333" b="59172"/>
          <a:stretch/>
        </p:blipFill>
        <p:spPr>
          <a:xfrm>
            <a:off x="7365340" y="-39189"/>
            <a:ext cx="2285744" cy="1658379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4E32BC4-35DB-466C-83B9-4AEF71538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0" t="38984" r="42841" b="44240"/>
          <a:stretch/>
        </p:blipFill>
        <p:spPr>
          <a:xfrm>
            <a:off x="257665" y="1457012"/>
            <a:ext cx="2376054" cy="18431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251192A-D250-46BD-886E-037185EF5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18" t="69137" r="41023" b="9273"/>
          <a:stretch/>
        </p:blipFill>
        <p:spPr>
          <a:xfrm>
            <a:off x="2367214" y="4780619"/>
            <a:ext cx="2230582" cy="184703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C5B0F11F-CCC4-4C10-B9DC-3ACC6E844E01}"/>
              </a:ext>
            </a:extLst>
          </p:cNvPr>
          <p:cNvSpPr/>
          <p:nvPr/>
        </p:nvSpPr>
        <p:spPr>
          <a:xfrm>
            <a:off x="2090123" y="505982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9220949-A2D2-4276-A88C-6DBD1893CFFA}"/>
              </a:ext>
            </a:extLst>
          </p:cNvPr>
          <p:cNvSpPr/>
          <p:nvPr/>
        </p:nvSpPr>
        <p:spPr>
          <a:xfrm>
            <a:off x="2623580" y="1563660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0C9C1FF8-8AE6-4AC5-8CBA-12C3D2DE9EDC}"/>
              </a:ext>
            </a:extLst>
          </p:cNvPr>
          <p:cNvSpPr/>
          <p:nvPr/>
        </p:nvSpPr>
        <p:spPr>
          <a:xfrm>
            <a:off x="891511" y="3016103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AF373CE-BAC3-46E3-A18A-4F4D794674B0}"/>
              </a:ext>
            </a:extLst>
          </p:cNvPr>
          <p:cNvSpPr/>
          <p:nvPr/>
        </p:nvSpPr>
        <p:spPr>
          <a:xfrm>
            <a:off x="4230071" y="4681170"/>
            <a:ext cx="525429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132425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6541"/>
          <a:stretch/>
        </p:blipFill>
        <p:spPr>
          <a:xfrm>
            <a:off x="309916" y="146878"/>
            <a:ext cx="11700262" cy="616248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C5B0F11F-CCC4-4C10-B9DC-3ACC6E844E01}"/>
              </a:ext>
            </a:extLst>
          </p:cNvPr>
          <p:cNvSpPr/>
          <p:nvPr/>
        </p:nvSpPr>
        <p:spPr>
          <a:xfrm>
            <a:off x="1551750" y="1717737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99220949-A2D2-4276-A88C-6DBD1893CFFA}"/>
              </a:ext>
            </a:extLst>
          </p:cNvPr>
          <p:cNvSpPr/>
          <p:nvPr/>
        </p:nvSpPr>
        <p:spPr>
          <a:xfrm>
            <a:off x="5094668" y="3536756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379839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740"/>
          <a:stretch/>
        </p:blipFill>
        <p:spPr>
          <a:xfrm>
            <a:off x="574766" y="104504"/>
            <a:ext cx="11013480" cy="672949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0C9C1FF8-8AE6-4AC5-8CBA-12C3D2DE9EDC}"/>
              </a:ext>
            </a:extLst>
          </p:cNvPr>
          <p:cNvSpPr/>
          <p:nvPr/>
        </p:nvSpPr>
        <p:spPr>
          <a:xfrm>
            <a:off x="1648730" y="674037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BAF373CE-BAC3-46E3-A18A-4F4D794674B0}"/>
              </a:ext>
            </a:extLst>
          </p:cNvPr>
          <p:cNvSpPr/>
          <p:nvPr/>
        </p:nvSpPr>
        <p:spPr>
          <a:xfrm>
            <a:off x="5601051" y="3818980"/>
            <a:ext cx="525429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416044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5464C4E-F117-4CA7-9A68-6B9B9EE97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46" t="53198" r="22740" b="25645"/>
          <a:stretch/>
        </p:blipFill>
        <p:spPr>
          <a:xfrm>
            <a:off x="7063206" y="3129113"/>
            <a:ext cx="1749413" cy="1636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98" r="40016" b="81419"/>
          <a:stretch/>
        </p:blipFill>
        <p:spPr>
          <a:xfrm>
            <a:off x="1334790" y="71866"/>
            <a:ext cx="5881878" cy="1404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655" t="23516" r="1674" b="57877"/>
          <a:stretch/>
        </p:blipFill>
        <p:spPr>
          <a:xfrm>
            <a:off x="2913021" y="1584366"/>
            <a:ext cx="6740435" cy="1621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877" t="76336" r="3587" b="1508"/>
          <a:stretch/>
        </p:blipFill>
        <p:spPr>
          <a:xfrm>
            <a:off x="4521808" y="4692972"/>
            <a:ext cx="5447212" cy="22249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55" t="49192" r="39366" b="35380"/>
          <a:stretch/>
        </p:blipFill>
        <p:spPr>
          <a:xfrm>
            <a:off x="1067122" y="3130302"/>
            <a:ext cx="5368835" cy="1637641"/>
          </a:xfrm>
          <a:prstGeom prst="rect">
            <a:avLst/>
          </a:prstGeom>
        </p:spPr>
      </p:pic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xmlns="" id="{356485F6-C75A-4A78-9076-52E6902EA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680" t="25359" r="23333" b="59172"/>
          <a:stretch/>
        </p:blipFill>
        <p:spPr>
          <a:xfrm>
            <a:off x="7365340" y="-39189"/>
            <a:ext cx="2285744" cy="1658379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4E32BC4-35DB-466C-83B9-4AEF71538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0" t="38984" r="42841" b="44240"/>
          <a:stretch/>
        </p:blipFill>
        <p:spPr>
          <a:xfrm>
            <a:off x="257665" y="1457012"/>
            <a:ext cx="2376054" cy="18431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251192A-D250-46BD-886E-037185EF5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18" t="69137" r="41023" b="9273"/>
          <a:stretch/>
        </p:blipFill>
        <p:spPr>
          <a:xfrm>
            <a:off x="2367214" y="4780619"/>
            <a:ext cx="2230582" cy="184703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C5B0F11F-CCC4-4C10-B9DC-3ACC6E844E01}"/>
              </a:ext>
            </a:extLst>
          </p:cNvPr>
          <p:cNvSpPr/>
          <p:nvPr/>
        </p:nvSpPr>
        <p:spPr>
          <a:xfrm>
            <a:off x="2090123" y="505982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9220949-A2D2-4276-A88C-6DBD1893CFFA}"/>
              </a:ext>
            </a:extLst>
          </p:cNvPr>
          <p:cNvSpPr/>
          <p:nvPr/>
        </p:nvSpPr>
        <p:spPr>
          <a:xfrm>
            <a:off x="2623580" y="1563660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0C9C1FF8-8AE6-4AC5-8CBA-12C3D2DE9EDC}"/>
              </a:ext>
            </a:extLst>
          </p:cNvPr>
          <p:cNvSpPr/>
          <p:nvPr/>
        </p:nvSpPr>
        <p:spPr>
          <a:xfrm>
            <a:off x="891511" y="3016103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AF373CE-BAC3-46E3-A18A-4F4D794674B0}"/>
              </a:ext>
            </a:extLst>
          </p:cNvPr>
          <p:cNvSpPr/>
          <p:nvPr/>
        </p:nvSpPr>
        <p:spPr>
          <a:xfrm>
            <a:off x="4230071" y="4681170"/>
            <a:ext cx="525429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185361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D49C0B-5639-43C2-A4E4-4AB4132B3E76}"/>
              </a:ext>
            </a:extLst>
          </p:cNvPr>
          <p:cNvSpPr txBox="1">
            <a:spLocks/>
          </p:cNvSpPr>
          <p:nvPr/>
        </p:nvSpPr>
        <p:spPr>
          <a:xfrm>
            <a:off x="2936754" y="1433113"/>
            <a:ext cx="7638143" cy="13094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smtClean="0">
                <a:solidFill>
                  <a:srgbClr val="FF0000"/>
                </a:solidFill>
                <a:latin typeface="VNI-Avo" pitchFamily="2" charset="0"/>
              </a:rPr>
              <a:t>Tìm hiểu bài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751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1787952" y="2135071"/>
            <a:ext cx="8880049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133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2133" dirty="0">
                <a:latin typeface="UTM Avo" panose="02040603050506020204" pitchFamily="18" charset="0"/>
              </a:rPr>
              <a:t>Sắp xếp các ý dưới đây theo trình tự các đoạn trong bài đọc.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C238813-6EDC-49C5-8D5C-B80523462C08}"/>
              </a:ext>
            </a:extLst>
          </p:cNvPr>
          <p:cNvSpPr txBox="1"/>
          <p:nvPr/>
        </p:nvSpPr>
        <p:spPr>
          <a:xfrm>
            <a:off x="3774891" y="655064"/>
            <a:ext cx="6026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48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3999C35-5A95-C44D-8472-5DCBD89EB91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6779" y="544998"/>
            <a:ext cx="1865304" cy="1607885"/>
          </a:xfrm>
          <a:prstGeom prst="ellipse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CD1B5006-F322-9248-A061-5D5A58E298CB}"/>
              </a:ext>
            </a:extLst>
          </p:cNvPr>
          <p:cNvSpPr/>
          <p:nvPr/>
        </p:nvSpPr>
        <p:spPr>
          <a:xfrm>
            <a:off x="2665831" y="2826897"/>
            <a:ext cx="6748208" cy="731292"/>
          </a:xfrm>
          <a:prstGeom prst="roundRect">
            <a:avLst/>
          </a:prstGeom>
          <a:solidFill>
            <a:schemeClr val="accent4"/>
          </a:solidFill>
          <a:ln>
            <a:solidFill>
              <a:srgbClr val="E6F7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1.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Nói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về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hoa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mai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hoa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đào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99531C73-D2F3-6046-A3F3-352C6669C5B6}"/>
              </a:ext>
            </a:extLst>
          </p:cNvPr>
          <p:cNvSpPr/>
          <p:nvPr/>
        </p:nvSpPr>
        <p:spPr>
          <a:xfrm>
            <a:off x="2665831" y="3689407"/>
            <a:ext cx="6748208" cy="7312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2.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Giới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thiệu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chung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về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UTM Avo" panose="02040603050506020204" pitchFamily="18" charset="0"/>
              </a:rPr>
              <a:t>Tết</a:t>
            </a:r>
            <a:r>
              <a:rPr lang="en-US" sz="2133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0426D265-6AF4-C949-A55E-23A607E25725}"/>
              </a:ext>
            </a:extLst>
          </p:cNvPr>
          <p:cNvSpPr/>
          <p:nvPr/>
        </p:nvSpPr>
        <p:spPr>
          <a:xfrm>
            <a:off x="2665831" y="4551918"/>
            <a:ext cx="6748208" cy="73129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133" dirty="0">
                <a:solidFill>
                  <a:srgbClr val="000000"/>
                </a:solidFill>
                <a:latin typeface="UTM Avo" panose="02040603050506020204" pitchFamily="18" charset="0"/>
              </a:rPr>
              <a:t>3. Nói về hoạt dộng của mọi người trong dịp Tết.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B9F36AD6-6775-AF41-88E0-F5EB5247BDB9}"/>
              </a:ext>
            </a:extLst>
          </p:cNvPr>
          <p:cNvSpPr/>
          <p:nvPr/>
        </p:nvSpPr>
        <p:spPr>
          <a:xfrm>
            <a:off x="2665831" y="5414429"/>
            <a:ext cx="6748208" cy="731292"/>
          </a:xfrm>
          <a:prstGeom prst="roundRect">
            <a:avLst/>
          </a:prstGeom>
          <a:solidFill>
            <a:srgbClr val="B7D574"/>
          </a:solidFill>
          <a:ln>
            <a:solidFill>
              <a:srgbClr val="E2F7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133" dirty="0">
                <a:solidFill>
                  <a:srgbClr val="000000"/>
                </a:solidFill>
                <a:latin typeface="UTM Avo" panose="02040603050506020204" pitchFamily="18" charset="0"/>
              </a:rPr>
              <a:t>4. Nói về bánh chưng, bánh tét.</a:t>
            </a:r>
          </a:p>
        </p:txBody>
      </p:sp>
    </p:spTree>
    <p:extLst>
      <p:ext uri="{BB962C8B-B14F-4D97-AF65-F5344CB8AC3E}">
        <p14:creationId xmlns:p14="http://schemas.microsoft.com/office/powerpoint/2010/main" xmlns="" val="2681745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64" presetClass="path" presetSubtype="0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97531E-6 L 0 -0.12562 " pathEditMode="relative" rAng="0" ptsTypes="AA" p14:bounceEnd="50000">
                                          <p:cBhvr>
                                            <p:cTn id="28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42" presetClass="path" presetSubtype="0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2.09877E-6 L 0 0.12562 " pathEditMode="relative" rAng="0" ptsTypes="AA" p14:bounceEnd="50000">
                                          <p:cBhvr>
                                            <p:cTn id="3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26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path" presetSubtype="0" fill="hold" grpId="2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.12561 L 0 0.25 " pathEditMode="relative" rAng="0" ptsTypes="AA" p14:bounceEnd="50000">
                                          <p:cBhvr>
                                            <p:cTn id="34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2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4.69136E-6 L 0 0.12561 " pathEditMode="relative" rAng="0" ptsTypes="AA" p14:bounceEnd="50000">
                                          <p:cBhvr>
                                            <p:cTn id="36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2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64" presetClass="path" presetSubtype="0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23457E-7 L 0 -0.25 " pathEditMode="relative" rAng="0" ptsTypes="AA" p14:bounceEnd="50000">
                                          <p:cBhvr>
                                            <p:cTn id="38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25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2" grpId="0" animBg="1"/>
          <p:bldP spid="2" grpId="1" animBg="1"/>
          <p:bldP spid="2" grpId="2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64" presetClass="path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97531E-6 L 0 -0.12562 " pathEditMode="relative" rAng="0" ptsTypes="AA">
                                          <p:cBhvr>
                                            <p:cTn id="28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42" presetClass="pat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2.09877E-6 L 0 0.12562 " pathEditMode="relative" rAng="0" ptsTypes="AA">
                                          <p:cBhvr>
                                            <p:cTn id="3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26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path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0.12561 L 0 0.25 " pathEditMode="relative" rAng="0" ptsTypes="AA">
                                          <p:cBhvr>
                                            <p:cTn id="34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2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4.69136E-6 L 0 0.12561 " pathEditMode="relative" rAng="0" ptsTypes="AA">
                                          <p:cBhvr>
                                            <p:cTn id="36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62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64" presetClass="pat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23457E-7 L 0 -0.25 " pathEditMode="relative" rAng="0" ptsTypes="AA">
                                          <p:cBhvr>
                                            <p:cTn id="38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25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2" grpId="0" animBg="1"/>
          <p:bldP spid="2" grpId="1" animBg="1"/>
          <p:bldP spid="2" grpId="2" animBg="1"/>
          <p:bldP spid="21" grpId="0" animBg="1"/>
          <p:bldP spid="21" grpId="1" animBg="1"/>
          <p:bldP spid="22" grpId="0" animBg="1"/>
          <p:bldP spid="22" grpId="1" animBg="1"/>
          <p:bldP spid="23" grpId="0" animBg="1"/>
          <p:bldP spid="23" grpId="2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25A682-5519-4EEF-A5B8-273BF35DA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286" y="2588945"/>
            <a:ext cx="10515600" cy="97576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2. </a:t>
            </a:r>
            <a:r>
              <a:rPr lang="en-US" dirty="0" err="1">
                <a:latin typeface="VNI-Avo" pitchFamily="2" charset="0"/>
              </a:rPr>
              <a:t>Người</a:t>
            </a:r>
            <a:r>
              <a:rPr lang="en-US" dirty="0">
                <a:latin typeface="VNI-Avo" pitchFamily="2" charset="0"/>
              </a:rPr>
              <a:t> ta </a:t>
            </a:r>
            <a:r>
              <a:rPr lang="en-US" dirty="0" err="1">
                <a:latin typeface="VNI-Avo" pitchFamily="2" charset="0"/>
              </a:rPr>
              <a:t>thường</a:t>
            </a:r>
            <a:r>
              <a:rPr lang="en-US" dirty="0">
                <a:latin typeface="VNI-Avo" pitchFamily="2" charset="0"/>
              </a:rPr>
              <a:t> dung </a:t>
            </a:r>
            <a:r>
              <a:rPr lang="en-US" dirty="0" err="1">
                <a:latin typeface="VNI-Avo" pitchFamily="2" charset="0"/>
              </a:rPr>
              <a:t>những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đẻ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làm</a:t>
            </a:r>
            <a:r>
              <a:rPr lang="en-US" dirty="0">
                <a:latin typeface="VNI-Avo" pitchFamily="2" charset="0"/>
              </a:rPr>
              <a:t> bánh </a:t>
            </a:r>
            <a:r>
              <a:rPr lang="en-US" dirty="0" err="1">
                <a:latin typeface="VNI-Avo" pitchFamily="2" charset="0"/>
              </a:rPr>
              <a:t>chưng</a:t>
            </a:r>
            <a:r>
              <a:rPr lang="en-US" dirty="0">
                <a:latin typeface="VNI-Avo" pitchFamily="2" charset="0"/>
              </a:rPr>
              <a:t>, bánh </a:t>
            </a:r>
            <a:r>
              <a:rPr lang="en-US" dirty="0" err="1">
                <a:latin typeface="VNI-Avo" pitchFamily="2" charset="0"/>
              </a:rPr>
              <a:t>tét</a:t>
            </a:r>
            <a:r>
              <a:rPr lang="en-US" dirty="0">
                <a:latin typeface="VNI-Avo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4155608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25A682-5519-4EEF-A5B8-273BF35DA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26" y="2371231"/>
            <a:ext cx="11093334" cy="85384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3. </a:t>
            </a:r>
            <a:r>
              <a:rPr lang="en-US" dirty="0" err="1">
                <a:latin typeface="VNI-Avo" pitchFamily="2" charset="0"/>
              </a:rPr>
              <a:t>Người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lớn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ước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điều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tặng</a:t>
            </a:r>
            <a:r>
              <a:rPr lang="en-US" dirty="0">
                <a:latin typeface="VNI-Avo" pitchFamily="2" charset="0"/>
              </a:rPr>
              <a:t> bao </a:t>
            </a:r>
            <a:r>
              <a:rPr lang="en-US" dirty="0" err="1">
                <a:latin typeface="VNI-Avo" pitchFamily="2" charset="0"/>
              </a:rPr>
              <a:t>lì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498452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25A682-5519-4EEF-A5B8-273BF35DA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220" y="1303055"/>
            <a:ext cx="8921337" cy="176534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4.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thích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những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động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nào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của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gia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đình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dịp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Tết</a:t>
            </a:r>
            <a:r>
              <a:rPr lang="en-US" dirty="0">
                <a:latin typeface="VNI-Avo" pitchFamily="2" charset="0"/>
              </a:rPr>
              <a:t>?</a:t>
            </a:r>
          </a:p>
        </p:txBody>
      </p:sp>
      <p:pic>
        <p:nvPicPr>
          <p:cNvPr id="3074" name="Picture 2" descr="Làm việc ngày Tết, hưởng lương gấp 4 lần ngày thường">
            <a:extLst>
              <a:ext uri="{FF2B5EF4-FFF2-40B4-BE49-F238E27FC236}">
                <a16:creationId xmlns:a16="http://schemas.microsoft.com/office/drawing/2014/main" xmlns="" id="{96D7F2BB-9192-430C-8BF0-932054D0F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831" y="2274097"/>
            <a:ext cx="4630057" cy="231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ỹ năng sống: Dạy trẻ ứng xử ngày Tết - Thiết bị mầm non Việt Mỹ">
            <a:extLst>
              <a:ext uri="{FF2B5EF4-FFF2-40B4-BE49-F238E27FC236}">
                <a16:creationId xmlns:a16="http://schemas.microsoft.com/office/drawing/2014/main" xmlns="" id="{F6C4C85E-D8C0-4682-8BA4-30FD23C91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531" b="14868"/>
          <a:stretch/>
        </p:blipFill>
        <p:spPr bwMode="auto">
          <a:xfrm>
            <a:off x="4904305" y="4570018"/>
            <a:ext cx="3391809" cy="21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hòng Giáo Dục Và Đào Tạo quận Thanh Xuân">
            <a:extLst>
              <a:ext uri="{FF2B5EF4-FFF2-40B4-BE49-F238E27FC236}">
                <a16:creationId xmlns:a16="http://schemas.microsoft.com/office/drawing/2014/main" xmlns="" id="{6086B6DE-8092-4B82-8AF6-DFE65CD43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2531" y="2167184"/>
            <a:ext cx="4265385" cy="240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5034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951D501-F11C-9442-A1F1-2A0133DDCBF7}"/>
              </a:ext>
            </a:extLst>
          </p:cNvPr>
          <p:cNvGrpSpPr/>
          <p:nvPr/>
        </p:nvGrpSpPr>
        <p:grpSpPr>
          <a:xfrm>
            <a:off x="4306813" y="3357797"/>
            <a:ext cx="3953849" cy="3357796"/>
            <a:chOff x="2289207" y="3404925"/>
            <a:chExt cx="2493247" cy="173857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2A4A4663-5F4A-5049-B7F3-140DFC3D1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9207" y="3404925"/>
              <a:ext cx="2493247" cy="1435800"/>
            </a:xfrm>
            <a:prstGeom prst="rect">
              <a:avLst/>
            </a:prstGeom>
          </p:spPr>
        </p:pic>
        <p:sp>
          <p:nvSpPr>
            <p:cNvPr id="23" name="Rectangle: Rounded Corners 5">
              <a:extLst>
                <a:ext uri="{FF2B5EF4-FFF2-40B4-BE49-F238E27FC236}">
                  <a16:creationId xmlns:a16="http://schemas.microsoft.com/office/drawing/2014/main" xmlns="" id="{DE11291D-5E09-F948-89F9-C1A609853B51}"/>
                </a:ext>
              </a:extLst>
            </p:cNvPr>
            <p:cNvSpPr/>
            <p:nvPr/>
          </p:nvSpPr>
          <p:spPr>
            <a:xfrm>
              <a:off x="2693403" y="4732077"/>
              <a:ext cx="1684854" cy="411423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vi-VN" sz="2400" b="1" kern="0" dirty="0">
                  <a:solidFill>
                    <a:srgbClr val="0070C0"/>
                  </a:solidFill>
                  <a:latin typeface="Arial" panose="020B0604020202020204" pitchFamily="34" charset="0"/>
                </a:rPr>
                <a:t>Gói bánh chưng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82932C-C682-1944-A126-1AAC4927D4E7}"/>
              </a:ext>
            </a:extLst>
          </p:cNvPr>
          <p:cNvSpPr txBox="1"/>
          <p:nvPr/>
        </p:nvSpPr>
        <p:spPr>
          <a:xfrm>
            <a:off x="1059865" y="282124"/>
            <a:ext cx="10016196" cy="2203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584" indent="50799" algn="just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4. </a:t>
            </a:r>
            <a:r>
              <a:rPr lang="vi-VN" sz="3200" b="1" dirty="0">
                <a:latin typeface="UTM Avo" panose="02040603050506020204" pitchFamily="18" charset="0"/>
              </a:rPr>
              <a:t>Em thích những hoạt động nào của gia đình em trong dịp Tết? </a:t>
            </a:r>
          </a:p>
          <a:p>
            <a:pPr marL="10584" indent="50799" algn="just">
              <a:lnSpc>
                <a:spcPct val="150000"/>
              </a:lnSpc>
            </a:pPr>
            <a:endParaRPr lang="vi-VN" sz="3200" b="1" dirty="0"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9E6DC67-9AFD-9F44-AE16-92B28C235C95}"/>
              </a:ext>
            </a:extLst>
          </p:cNvPr>
          <p:cNvSpPr txBox="1"/>
          <p:nvPr/>
        </p:nvSpPr>
        <p:spPr>
          <a:xfrm>
            <a:off x="1970211" y="1913781"/>
            <a:ext cx="60737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Em thích hoạt động….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BB89C37-AA33-6445-9C81-59BAA2EFACA4}"/>
              </a:ext>
            </a:extLst>
          </p:cNvPr>
          <p:cNvGrpSpPr/>
          <p:nvPr/>
        </p:nvGrpSpPr>
        <p:grpSpPr>
          <a:xfrm>
            <a:off x="160630" y="2283113"/>
            <a:ext cx="4146183" cy="3737229"/>
            <a:chOff x="-41124" y="1617261"/>
            <a:chExt cx="2590529" cy="2053470"/>
          </a:xfrm>
        </p:grpSpPr>
        <p:pic>
          <p:nvPicPr>
            <p:cNvPr id="18" name="Picture 2" descr="Dọn dẹp nhà cửa">
              <a:extLst>
                <a:ext uri="{FF2B5EF4-FFF2-40B4-BE49-F238E27FC236}">
                  <a16:creationId xmlns:a16="http://schemas.microsoft.com/office/drawing/2014/main" xmlns="" id="{23FB8284-67F3-8D48-A744-9D66627B83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4F3F1"/>
                </a:clrFrom>
                <a:clrTo>
                  <a:srgbClr val="F4F3F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1124" y="1617261"/>
              <a:ext cx="2590529" cy="1667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: Rounded Corners 5">
              <a:extLst>
                <a:ext uri="{FF2B5EF4-FFF2-40B4-BE49-F238E27FC236}">
                  <a16:creationId xmlns:a16="http://schemas.microsoft.com/office/drawing/2014/main" xmlns="" id="{F14D8277-6DA1-F34D-8D46-11A1B46D43C5}"/>
                </a:ext>
              </a:extLst>
            </p:cNvPr>
            <p:cNvSpPr/>
            <p:nvPr/>
          </p:nvSpPr>
          <p:spPr>
            <a:xfrm>
              <a:off x="563229" y="3259308"/>
              <a:ext cx="1684854" cy="411423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vi-VN" sz="2200" b="1" kern="0" dirty="0">
                  <a:solidFill>
                    <a:srgbClr val="0070C0"/>
                  </a:solidFill>
                  <a:latin typeface="Arial" panose="020B0604020202020204" pitchFamily="34" charset="0"/>
                </a:rPr>
                <a:t>Dọn dẹp nhà cửa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FA9114D-237B-5141-9CB6-ED29B7D4EAF9}"/>
              </a:ext>
            </a:extLst>
          </p:cNvPr>
          <p:cNvGrpSpPr/>
          <p:nvPr/>
        </p:nvGrpSpPr>
        <p:grpSpPr>
          <a:xfrm>
            <a:off x="8260662" y="2015014"/>
            <a:ext cx="3931338" cy="3691261"/>
            <a:chOff x="2682196" y="1716018"/>
            <a:chExt cx="2274077" cy="2034768"/>
          </a:xfrm>
        </p:grpSpPr>
        <p:pic>
          <p:nvPicPr>
            <p:cNvPr id="19" name="Picture 6" descr="Nguyễn Hồng Nhung và con đi chợ Tết - VnExpress Giải trí">
              <a:extLst>
                <a:ext uri="{FF2B5EF4-FFF2-40B4-BE49-F238E27FC236}">
                  <a16:creationId xmlns:a16="http://schemas.microsoft.com/office/drawing/2014/main" xmlns="" id="{F5494FBC-EA6A-9B4A-9A12-6B00B52525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2196" y="1716018"/>
              <a:ext cx="2274077" cy="1560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: Rounded Corners 6">
              <a:extLst>
                <a:ext uri="{FF2B5EF4-FFF2-40B4-BE49-F238E27FC236}">
                  <a16:creationId xmlns:a16="http://schemas.microsoft.com/office/drawing/2014/main" xmlns="" id="{C4036CC5-1B54-A64D-9B48-5BE8C2E2511D}"/>
                </a:ext>
              </a:extLst>
            </p:cNvPr>
            <p:cNvSpPr/>
            <p:nvPr/>
          </p:nvSpPr>
          <p:spPr>
            <a:xfrm>
              <a:off x="3272384" y="3376765"/>
              <a:ext cx="1093699" cy="374021"/>
            </a:xfrm>
            <a:prstGeom prst="roundRect">
              <a:avLst/>
            </a:prstGeom>
            <a:solidFill>
              <a:srgbClr val="FFFFFF"/>
            </a:solidFill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r>
                <a:rPr lang="vi-VN" sz="2400" b="1" kern="0" dirty="0">
                  <a:solidFill>
                    <a:srgbClr val="0070C0"/>
                  </a:solidFill>
                  <a:latin typeface="Arial" panose="020B0604020202020204" pitchFamily="34" charset="0"/>
                </a:rPr>
                <a:t>Đi chợ Tết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3357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3025716" y="2091184"/>
            <a:ext cx="6874742" cy="2450671"/>
          </a:xfrm>
          <a:prstGeom prst="cloud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1992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D49C0B-5639-43C2-A4E4-4AB4132B3E76}"/>
              </a:ext>
            </a:extLst>
          </p:cNvPr>
          <p:cNvSpPr txBox="1">
            <a:spLocks/>
          </p:cNvSpPr>
          <p:nvPr/>
        </p:nvSpPr>
        <p:spPr>
          <a:xfrm>
            <a:off x="2936754" y="1433113"/>
            <a:ext cx="7638143" cy="13094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Luyện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đọc</a:t>
            </a:r>
            <a:r>
              <a:rPr lang="en-US" sz="48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lại</a:t>
            </a:r>
            <a:endParaRPr lang="en-US" sz="4800" b="1" dirty="0" smtClean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6586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5464C4E-F117-4CA7-9A68-6B9B9EE97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46" t="53198" r="22740" b="25645"/>
          <a:stretch/>
        </p:blipFill>
        <p:spPr>
          <a:xfrm>
            <a:off x="7063206" y="3129113"/>
            <a:ext cx="1749413" cy="1636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98" r="40016" b="81419"/>
          <a:stretch/>
        </p:blipFill>
        <p:spPr>
          <a:xfrm>
            <a:off x="1334790" y="71866"/>
            <a:ext cx="5881878" cy="1404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655" t="23516" r="1674" b="57877"/>
          <a:stretch/>
        </p:blipFill>
        <p:spPr>
          <a:xfrm>
            <a:off x="2913021" y="1584366"/>
            <a:ext cx="6740435" cy="1621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877" t="76336" r="3587" b="1508"/>
          <a:stretch/>
        </p:blipFill>
        <p:spPr>
          <a:xfrm>
            <a:off x="4521808" y="4692972"/>
            <a:ext cx="5447212" cy="22249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55" t="49192" r="39366" b="35380"/>
          <a:stretch/>
        </p:blipFill>
        <p:spPr>
          <a:xfrm>
            <a:off x="1067122" y="3130302"/>
            <a:ext cx="5368835" cy="1637641"/>
          </a:xfrm>
          <a:prstGeom prst="rect">
            <a:avLst/>
          </a:prstGeom>
        </p:spPr>
      </p:pic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xmlns="" id="{356485F6-C75A-4A78-9076-52E6902EA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680" t="25359" r="23333" b="59172"/>
          <a:stretch/>
        </p:blipFill>
        <p:spPr>
          <a:xfrm>
            <a:off x="7365340" y="-39189"/>
            <a:ext cx="2285744" cy="1658379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4E32BC4-35DB-466C-83B9-4AEF71538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0" t="38984" r="42841" b="44240"/>
          <a:stretch/>
        </p:blipFill>
        <p:spPr>
          <a:xfrm>
            <a:off x="257665" y="1457012"/>
            <a:ext cx="2376054" cy="18431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251192A-D250-46BD-886E-037185EF5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18" t="69137" r="41023" b="9273"/>
          <a:stretch/>
        </p:blipFill>
        <p:spPr>
          <a:xfrm>
            <a:off x="2367214" y="4780619"/>
            <a:ext cx="2230582" cy="184703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C5B0F11F-CCC4-4C10-B9DC-3ACC6E844E01}"/>
              </a:ext>
            </a:extLst>
          </p:cNvPr>
          <p:cNvSpPr/>
          <p:nvPr/>
        </p:nvSpPr>
        <p:spPr>
          <a:xfrm>
            <a:off x="2090123" y="505982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9220949-A2D2-4276-A88C-6DBD1893CFFA}"/>
              </a:ext>
            </a:extLst>
          </p:cNvPr>
          <p:cNvSpPr/>
          <p:nvPr/>
        </p:nvSpPr>
        <p:spPr>
          <a:xfrm>
            <a:off x="2623580" y="1563660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0C9C1FF8-8AE6-4AC5-8CBA-12C3D2DE9EDC}"/>
              </a:ext>
            </a:extLst>
          </p:cNvPr>
          <p:cNvSpPr/>
          <p:nvPr/>
        </p:nvSpPr>
        <p:spPr>
          <a:xfrm>
            <a:off x="891511" y="3016103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AF373CE-BAC3-46E3-A18A-4F4D794674B0}"/>
              </a:ext>
            </a:extLst>
          </p:cNvPr>
          <p:cNvSpPr/>
          <p:nvPr/>
        </p:nvSpPr>
        <p:spPr>
          <a:xfrm>
            <a:off x="4230071" y="4681170"/>
            <a:ext cx="525429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218198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5053ECE-B675-4072-8181-AB67DAE35E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40" t="39794" r="13750" b="12910"/>
          <a:stretch/>
        </p:blipFill>
        <p:spPr>
          <a:xfrm>
            <a:off x="0" y="792378"/>
            <a:ext cx="11582400" cy="42922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53E2476-75C3-4853-8594-B0BAF402EC79}"/>
              </a:ext>
            </a:extLst>
          </p:cNvPr>
          <p:cNvSpPr txBox="1"/>
          <p:nvPr/>
        </p:nvSpPr>
        <p:spPr>
          <a:xfrm>
            <a:off x="3644137" y="2173980"/>
            <a:ext cx="341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Rực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rỡ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sắc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vàng</a:t>
            </a:r>
            <a:endParaRPr lang="en-US" sz="24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E2E706-E5BA-4160-9645-2E7505358086}"/>
              </a:ext>
            </a:extLst>
          </p:cNvPr>
          <p:cNvSpPr txBox="1"/>
          <p:nvPr/>
        </p:nvSpPr>
        <p:spPr>
          <a:xfrm>
            <a:off x="3433156" y="2817897"/>
            <a:ext cx="8149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Màu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hồng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tươi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, xen </a:t>
            </a:r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lẫn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lá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xanh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nụ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hồng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 chum </a:t>
            </a:r>
            <a:r>
              <a:rPr lang="en-US" sz="2400" dirty="0" err="1">
                <a:solidFill>
                  <a:srgbClr val="FF0000"/>
                </a:solidFill>
                <a:latin typeface="VNI-Avo" pitchFamily="2" charset="0"/>
              </a:rPr>
              <a:t>chím</a:t>
            </a:r>
            <a:r>
              <a:rPr lang="en-US" sz="2400" dirty="0">
                <a:solidFill>
                  <a:srgbClr val="FF0000"/>
                </a:solidFill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06329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5464C4E-F117-4CA7-9A68-6B9B9EE97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46" t="53198" r="22740" b="25645"/>
          <a:stretch/>
        </p:blipFill>
        <p:spPr>
          <a:xfrm>
            <a:off x="7170000" y="3106713"/>
            <a:ext cx="1749413" cy="1636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98" r="40016" b="81419"/>
          <a:stretch/>
        </p:blipFill>
        <p:spPr>
          <a:xfrm>
            <a:off x="1334790" y="71866"/>
            <a:ext cx="5881878" cy="1404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655" t="23516" r="1674" b="57877"/>
          <a:stretch/>
        </p:blipFill>
        <p:spPr>
          <a:xfrm>
            <a:off x="2913021" y="1584366"/>
            <a:ext cx="6740435" cy="1621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877" t="76336" r="3587" b="1508"/>
          <a:stretch/>
        </p:blipFill>
        <p:spPr>
          <a:xfrm>
            <a:off x="4521808" y="4692972"/>
            <a:ext cx="5447212" cy="22249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55" t="49192" r="39366" b="35380"/>
          <a:stretch/>
        </p:blipFill>
        <p:spPr>
          <a:xfrm>
            <a:off x="1067122" y="3130302"/>
            <a:ext cx="5368835" cy="1637641"/>
          </a:xfrm>
          <a:prstGeom prst="rect">
            <a:avLst/>
          </a:prstGeom>
        </p:spPr>
      </p:pic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xmlns="" id="{356485F6-C75A-4A78-9076-52E6902EA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680" t="25359" r="23333" b="59172"/>
          <a:stretch/>
        </p:blipFill>
        <p:spPr>
          <a:xfrm>
            <a:off x="7365340" y="-39189"/>
            <a:ext cx="2285744" cy="1658379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4E32BC4-35DB-466C-83B9-4AEF71538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0" t="38984" r="42841" b="44240"/>
          <a:stretch/>
        </p:blipFill>
        <p:spPr>
          <a:xfrm>
            <a:off x="257665" y="1457012"/>
            <a:ext cx="2376054" cy="18431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251192A-D250-46BD-886E-037185EF5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18" t="69137" r="41023" b="9273"/>
          <a:stretch/>
        </p:blipFill>
        <p:spPr>
          <a:xfrm>
            <a:off x="2367214" y="4780619"/>
            <a:ext cx="2230582" cy="184703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C5B0F11F-CCC4-4C10-B9DC-3ACC6E844E01}"/>
              </a:ext>
            </a:extLst>
          </p:cNvPr>
          <p:cNvSpPr/>
          <p:nvPr/>
        </p:nvSpPr>
        <p:spPr>
          <a:xfrm>
            <a:off x="2090123" y="505982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9220949-A2D2-4276-A88C-6DBD1893CFFA}"/>
              </a:ext>
            </a:extLst>
          </p:cNvPr>
          <p:cNvSpPr/>
          <p:nvPr/>
        </p:nvSpPr>
        <p:spPr>
          <a:xfrm>
            <a:off x="2623580" y="1563660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0C9C1FF8-8AE6-4AC5-8CBA-12C3D2DE9EDC}"/>
              </a:ext>
            </a:extLst>
          </p:cNvPr>
          <p:cNvSpPr/>
          <p:nvPr/>
        </p:nvSpPr>
        <p:spPr>
          <a:xfrm>
            <a:off x="891511" y="3016103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AF373CE-BAC3-46E3-A18A-4F4D794674B0}"/>
              </a:ext>
            </a:extLst>
          </p:cNvPr>
          <p:cNvSpPr/>
          <p:nvPr/>
        </p:nvSpPr>
        <p:spPr>
          <a:xfrm>
            <a:off x="4230071" y="4681170"/>
            <a:ext cx="525429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398281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6541"/>
          <a:stretch/>
        </p:blipFill>
        <p:spPr>
          <a:xfrm>
            <a:off x="309916" y="146878"/>
            <a:ext cx="11700262" cy="616248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C5B0F11F-CCC4-4C10-B9DC-3ACC6E844E01}"/>
              </a:ext>
            </a:extLst>
          </p:cNvPr>
          <p:cNvSpPr/>
          <p:nvPr/>
        </p:nvSpPr>
        <p:spPr>
          <a:xfrm>
            <a:off x="1551750" y="1717737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99220949-A2D2-4276-A88C-6DBD1893CFFA}"/>
              </a:ext>
            </a:extLst>
          </p:cNvPr>
          <p:cNvSpPr/>
          <p:nvPr/>
        </p:nvSpPr>
        <p:spPr>
          <a:xfrm>
            <a:off x="5094668" y="3536756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1049202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740"/>
          <a:stretch/>
        </p:blipFill>
        <p:spPr>
          <a:xfrm>
            <a:off x="574766" y="104504"/>
            <a:ext cx="11013480" cy="672949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0C9C1FF8-8AE6-4AC5-8CBA-12C3D2DE9EDC}"/>
              </a:ext>
            </a:extLst>
          </p:cNvPr>
          <p:cNvSpPr/>
          <p:nvPr/>
        </p:nvSpPr>
        <p:spPr>
          <a:xfrm>
            <a:off x="1648730" y="674037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BAF373CE-BAC3-46E3-A18A-4F4D794674B0}"/>
              </a:ext>
            </a:extLst>
          </p:cNvPr>
          <p:cNvSpPr/>
          <p:nvPr/>
        </p:nvSpPr>
        <p:spPr>
          <a:xfrm>
            <a:off x="5601051" y="3818980"/>
            <a:ext cx="525429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4034646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19F9E9-9606-4044-83F0-5E41E1091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3401" y="2933065"/>
            <a:ext cx="8529320" cy="1033689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err="1">
                <a:latin typeface="VNI-Avo" pitchFamily="2" charset="0"/>
              </a:rPr>
              <a:t>Từ</a:t>
            </a:r>
            <a:r>
              <a:rPr lang="en-US" b="1" i="1" dirty="0">
                <a:latin typeface="VNI-Avo" pitchFamily="2" charset="0"/>
              </a:rPr>
              <a:t> </a:t>
            </a:r>
            <a:r>
              <a:rPr lang="en-US" b="1" i="1" dirty="0" err="1">
                <a:latin typeface="VNI-Avo" pitchFamily="2" charset="0"/>
              </a:rPr>
              <a:t>khó</a:t>
            </a:r>
            <a:r>
              <a:rPr lang="en-US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chúm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chím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lì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xì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quây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quần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39226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19F9E9-9606-4044-83F0-5E41E1091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574766"/>
            <a:ext cx="10515600" cy="41801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err="1">
                <a:latin typeface="VNI-Avo" pitchFamily="2" charset="0"/>
              </a:rPr>
              <a:t>Giaûi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nghóa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töø</a:t>
            </a:r>
            <a:r>
              <a:rPr lang="en-US" b="1" dirty="0">
                <a:latin typeface="VNI-Avo" pitchFamily="2" charset="0"/>
              </a:rPr>
              <a:t>:</a:t>
            </a: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i="1" dirty="0"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</p:txBody>
      </p:sp>
      <p:pic>
        <p:nvPicPr>
          <p:cNvPr id="2050" name="Picture 2" descr="3d Shape Cylinder Clipart, HD Png Download , Transparent Png Image - PNGitem">
            <a:extLst>
              <a:ext uri="{FF2B5EF4-FFF2-40B4-BE49-F238E27FC236}">
                <a16:creationId xmlns:a16="http://schemas.microsoft.com/office/drawing/2014/main" xmlns="" id="{446D1967-8559-46F9-A170-0ECD7F732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30" y="3501626"/>
            <a:ext cx="3761921" cy="28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iger Beer 24x323ml - Tiger Beer Can Png PNG Image | Transparent PNG Free  Download on SeekPNG">
            <a:extLst>
              <a:ext uri="{FF2B5EF4-FFF2-40B4-BE49-F238E27FC236}">
                <a16:creationId xmlns:a16="http://schemas.microsoft.com/office/drawing/2014/main" xmlns="" id="{D89F93A0-9977-4FF0-9F09-0F6709B9E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0238" y="3429000"/>
            <a:ext cx="3754724" cy="28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C5CBB61-0F7D-49EC-A2B6-ABEE285DB1ED}"/>
              </a:ext>
            </a:extLst>
          </p:cNvPr>
          <p:cNvSpPr txBox="1"/>
          <p:nvPr/>
        </p:nvSpPr>
        <p:spPr>
          <a:xfrm>
            <a:off x="3031199" y="2301592"/>
            <a:ext cx="832996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khối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dạng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ống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tròn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hai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hai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đầu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bằng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nhau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giống</a:t>
            </a:r>
            <a:r>
              <a:rPr lang="en-US" sz="2800" dirty="0">
                <a:latin typeface="VNI-Avo" pitchFamily="2" charset="0"/>
              </a:rPr>
              <a:t>, </a:t>
            </a:r>
            <a:r>
              <a:rPr lang="en-US" sz="2800" dirty="0" err="1">
                <a:latin typeface="VNI-Avo" pitchFamily="2" charset="0"/>
              </a:rPr>
              <a:t>hình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lon</a:t>
            </a:r>
            <a:r>
              <a:rPr lang="en-US" sz="2800" dirty="0">
                <a:latin typeface="VNI-Avo" pitchFamily="2" charset="0"/>
              </a:rPr>
              <a:t> </a:t>
            </a:r>
            <a:r>
              <a:rPr lang="en-US" sz="2800" dirty="0" err="1">
                <a:latin typeface="VNI-Avo" pitchFamily="2" charset="0"/>
              </a:rPr>
              <a:t>bia</a:t>
            </a:r>
            <a:r>
              <a:rPr lang="en-US" sz="2800" dirty="0">
                <a:latin typeface="VNI-Avo" pitchFamily="2" charset="0"/>
              </a:rPr>
              <a:t>.</a:t>
            </a:r>
          </a:p>
          <a:p>
            <a:endParaRPr lang="en-US" dirty="0"/>
          </a:p>
        </p:txBody>
      </p:sp>
      <p:pic>
        <p:nvPicPr>
          <p:cNvPr id="2058" name="Picture 10" descr="Cách Làm Bánh Tét Truyền Thống Cho Ngày Tết Trọn Vị">
            <a:extLst>
              <a:ext uri="{FF2B5EF4-FFF2-40B4-BE49-F238E27FC236}">
                <a16:creationId xmlns:a16="http://schemas.microsoft.com/office/drawing/2014/main" xmlns="" id="{DD169042-F191-48ED-AD4A-0A85E29BC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276" y="3501626"/>
            <a:ext cx="3881694" cy="250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019F9E9-9606-4044-83F0-5E41E1091456}"/>
              </a:ext>
            </a:extLst>
          </p:cNvPr>
          <p:cNvSpPr txBox="1">
            <a:spLocks/>
          </p:cNvSpPr>
          <p:nvPr/>
        </p:nvSpPr>
        <p:spPr>
          <a:xfrm>
            <a:off x="1105560" y="2301592"/>
            <a:ext cx="1925639" cy="535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i="1" dirty="0" err="1">
                <a:solidFill>
                  <a:srgbClr val="FF0000"/>
                </a:solidFill>
                <a:latin typeface="VNI-Avo" pitchFamily="2" charset="0"/>
              </a:rPr>
              <a:t>hình</a:t>
            </a:r>
            <a:r>
              <a:rPr lang="en-US" sz="3200" b="1" i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VNI-Avo" pitchFamily="2" charset="0"/>
              </a:rPr>
              <a:t>trụ</a:t>
            </a:r>
            <a:r>
              <a:rPr lang="en-US" sz="3200" b="1" i="1" dirty="0">
                <a:solidFill>
                  <a:srgbClr val="FF0000"/>
                </a:solidFill>
                <a:latin typeface="VNI-Avo" pitchFamily="2" charset="0"/>
              </a:rPr>
              <a:t>: </a:t>
            </a:r>
            <a:endParaRPr lang="en-US" sz="3200" i="1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i="1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latin typeface="VNI-Av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A05FE84-F3FF-423B-ADA4-6F77209D652D}"/>
              </a:ext>
            </a:extLst>
          </p:cNvPr>
          <p:cNvSpPr/>
          <p:nvPr/>
        </p:nvSpPr>
        <p:spPr>
          <a:xfrm>
            <a:off x="1222518" y="1341180"/>
            <a:ext cx="5595465" cy="658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i="1" dirty="0">
                <a:latin typeface="UTM Avo" panose="02040603050506020204" pitchFamily="18" charset="0"/>
              </a:rPr>
              <a:t> </a:t>
            </a:r>
            <a:r>
              <a:rPr lang="vi-VN" sz="2800" b="1" i="1" dirty="0">
                <a:solidFill>
                  <a:srgbClr val="FF0000"/>
                </a:solidFill>
                <a:latin typeface="UTM Avo" panose="02040603050506020204" pitchFamily="18" charset="0"/>
              </a:rPr>
              <a:t>đặc trưng </a:t>
            </a:r>
            <a:endParaRPr lang="vi-VN" sz="2800" b="1" i="1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2C8AD751-7B5F-4219-A003-AE328012CD5C}"/>
              </a:ext>
            </a:extLst>
          </p:cNvPr>
          <p:cNvSpPr/>
          <p:nvPr/>
        </p:nvSpPr>
        <p:spPr>
          <a:xfrm>
            <a:off x="939800" y="1637134"/>
            <a:ext cx="282718" cy="296795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i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BCDD889-B037-48BC-924C-9A4CE9368C89}"/>
              </a:ext>
            </a:extLst>
          </p:cNvPr>
          <p:cNvSpPr txBox="1"/>
          <p:nvPr/>
        </p:nvSpPr>
        <p:spPr>
          <a:xfrm>
            <a:off x="3406287" y="1362421"/>
            <a:ext cx="7579791" cy="65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UTM Avo" panose="02040603050506020204" pitchFamily="18" charset="0"/>
              </a:rPr>
              <a:t>: đặc điểm riêng, tiêu biểu. </a:t>
            </a:r>
            <a:endParaRPr lang="en-US" sz="2800" dirty="0">
              <a:latin typeface="UTM Avo" panose="020406030505060202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2C8AD751-7B5F-4219-A003-AE328012CD5C}"/>
              </a:ext>
            </a:extLst>
          </p:cNvPr>
          <p:cNvSpPr/>
          <p:nvPr/>
        </p:nvSpPr>
        <p:spPr>
          <a:xfrm>
            <a:off x="822960" y="2422119"/>
            <a:ext cx="286659" cy="308017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i="1"/>
          </a:p>
        </p:txBody>
      </p:sp>
    </p:spTree>
    <p:extLst>
      <p:ext uri="{BB962C8B-B14F-4D97-AF65-F5344CB8AC3E}">
        <p14:creationId xmlns:p14="http://schemas.microsoft.com/office/powerpoint/2010/main" xmlns="" val="371085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 animBg="1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77000">
              <a:schemeClr val="accent4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2518782" y="851388"/>
            <a:ext cx="7154436" cy="628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667" b="1" dirty="0">
                <a:solidFill>
                  <a:srgbClr val="FF0000"/>
                </a:solidFill>
                <a:latin typeface="UTM Avo" panose="02040603050506020204" pitchFamily="18" charset="0"/>
              </a:rPr>
              <a:t>Ngắt nghỉ câu dài</a:t>
            </a:r>
            <a:endParaRPr lang="en-US" sz="2667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A05FE84-F3FF-423B-ADA4-6F77209D652D}"/>
              </a:ext>
            </a:extLst>
          </p:cNvPr>
          <p:cNvSpPr/>
          <p:nvPr/>
        </p:nvSpPr>
        <p:spPr>
          <a:xfrm>
            <a:off x="1622132" y="1692541"/>
            <a:ext cx="8684461" cy="1323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265" algn="just">
              <a:lnSpc>
                <a:spcPct val="150000"/>
              </a:lnSpc>
              <a:defRPr/>
            </a:pPr>
            <a:r>
              <a:rPr lang="vi-VN" sz="2667" dirty="0">
                <a:latin typeface="UTM Avo" panose="02040603050506020204" pitchFamily="18" charset="0"/>
              </a:rPr>
              <a:t>   Hoa đào thường có màu hồng tươi, xen lẫn lá xanh và nụ hồng chúm chím.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19BA808F-D37E-46DF-8F52-B75EBB68AA23}"/>
              </a:ext>
            </a:extLst>
          </p:cNvPr>
          <p:cNvCxnSpPr/>
          <p:nvPr/>
        </p:nvCxnSpPr>
        <p:spPr>
          <a:xfrm flipH="1">
            <a:off x="9363632" y="1912235"/>
            <a:ext cx="92689" cy="4050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88D317D8-0BDE-2548-9473-1455B618C082}"/>
              </a:ext>
            </a:extLst>
          </p:cNvPr>
          <p:cNvSpPr/>
          <p:nvPr/>
        </p:nvSpPr>
        <p:spPr>
          <a:xfrm>
            <a:off x="1310245" y="1912235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87EC95D-EAA1-8345-856B-572EAE6BA639}"/>
              </a:ext>
            </a:extLst>
          </p:cNvPr>
          <p:cNvGrpSpPr/>
          <p:nvPr/>
        </p:nvGrpSpPr>
        <p:grpSpPr>
          <a:xfrm>
            <a:off x="7087006" y="2025752"/>
            <a:ext cx="213943" cy="291554"/>
            <a:chOff x="4944388" y="3399410"/>
            <a:chExt cx="230207" cy="47081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430C2597-854E-F642-9996-D1F0B4ACB318}"/>
                </a:ext>
              </a:extLst>
            </p:cNvPr>
            <p:cNvCxnSpPr/>
            <p:nvPr/>
          </p:nvCxnSpPr>
          <p:spPr>
            <a:xfrm flipH="1">
              <a:off x="4993219" y="3399410"/>
              <a:ext cx="181376" cy="4708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52F0557-CA71-8747-942E-CF3362518AD8}"/>
                </a:ext>
              </a:extLst>
            </p:cNvPr>
            <p:cNvCxnSpPr/>
            <p:nvPr/>
          </p:nvCxnSpPr>
          <p:spPr>
            <a:xfrm flipH="1">
              <a:off x="4944388" y="3399410"/>
              <a:ext cx="181376" cy="4708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C793B5F5-9E89-3347-9FAE-DEE49D9EE6AC}"/>
              </a:ext>
            </a:extLst>
          </p:cNvPr>
          <p:cNvCxnSpPr/>
          <p:nvPr/>
        </p:nvCxnSpPr>
        <p:spPr>
          <a:xfrm flipH="1">
            <a:off x="3299857" y="1856904"/>
            <a:ext cx="46610" cy="4974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CFB3E53-A51D-404F-9D91-23E8F892E1FD}"/>
              </a:ext>
            </a:extLst>
          </p:cNvPr>
          <p:cNvSpPr/>
          <p:nvPr/>
        </p:nvSpPr>
        <p:spPr>
          <a:xfrm>
            <a:off x="1466189" y="3643989"/>
            <a:ext cx="9151574" cy="1939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265" algn="just">
              <a:lnSpc>
                <a:spcPct val="150000"/>
              </a:lnSpc>
              <a:defRPr/>
            </a:pPr>
            <a:r>
              <a:rPr lang="vi-VN" sz="2667" dirty="0">
                <a:latin typeface="UTM Avo" panose="02040603050506020204" pitchFamily="18" charset="0"/>
              </a:rPr>
              <a:t>   Ngày Tết, người lớn thường tặng trẻ em những bao lì xì xinh xắn, với mong ước các em mạnh khoẻ, giỏi giang.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5171BCCF-04E8-F047-A57C-1A81E891285F}"/>
              </a:ext>
            </a:extLst>
          </p:cNvPr>
          <p:cNvSpPr/>
          <p:nvPr/>
        </p:nvSpPr>
        <p:spPr>
          <a:xfrm>
            <a:off x="1315842" y="3876285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41972CF3-BCE2-154F-B369-0C389398F5A3}"/>
              </a:ext>
            </a:extLst>
          </p:cNvPr>
          <p:cNvCxnSpPr/>
          <p:nvPr/>
        </p:nvCxnSpPr>
        <p:spPr>
          <a:xfrm flipH="1">
            <a:off x="6916785" y="4421022"/>
            <a:ext cx="62050" cy="3798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19C7958A-ADED-7B4B-BF04-3F99A223E621}"/>
              </a:ext>
            </a:extLst>
          </p:cNvPr>
          <p:cNvCxnSpPr/>
          <p:nvPr/>
        </p:nvCxnSpPr>
        <p:spPr>
          <a:xfrm flipH="1">
            <a:off x="4147432" y="4451432"/>
            <a:ext cx="150160" cy="3798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BE17A43B-BCD6-554A-8CB7-2ECFA5E6282A}"/>
              </a:ext>
            </a:extLst>
          </p:cNvPr>
          <p:cNvGrpSpPr/>
          <p:nvPr/>
        </p:nvGrpSpPr>
        <p:grpSpPr>
          <a:xfrm>
            <a:off x="2128128" y="4466763"/>
            <a:ext cx="118684" cy="349161"/>
            <a:chOff x="4944388" y="3399410"/>
            <a:chExt cx="230207" cy="470813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6F93B920-5040-7C4D-BE9C-294BDCF9EC68}"/>
                </a:ext>
              </a:extLst>
            </p:cNvPr>
            <p:cNvCxnSpPr/>
            <p:nvPr/>
          </p:nvCxnSpPr>
          <p:spPr>
            <a:xfrm flipH="1">
              <a:off x="4993219" y="3399410"/>
              <a:ext cx="181376" cy="4708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AFA73612-6F0C-D742-BB11-FCFFFDE31C57}"/>
                </a:ext>
              </a:extLst>
            </p:cNvPr>
            <p:cNvCxnSpPr/>
            <p:nvPr/>
          </p:nvCxnSpPr>
          <p:spPr>
            <a:xfrm flipH="1">
              <a:off x="4944388" y="3399410"/>
              <a:ext cx="181376" cy="4708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69E608FD-E818-5F4F-A242-4CD90E526DCC}"/>
              </a:ext>
            </a:extLst>
          </p:cNvPr>
          <p:cNvCxnSpPr/>
          <p:nvPr/>
        </p:nvCxnSpPr>
        <p:spPr>
          <a:xfrm flipH="1">
            <a:off x="3221665" y="3876285"/>
            <a:ext cx="62050" cy="3476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30AD7121-92BD-5E4D-9AF0-05001C5DDB40}"/>
              </a:ext>
            </a:extLst>
          </p:cNvPr>
          <p:cNvCxnSpPr/>
          <p:nvPr/>
        </p:nvCxnSpPr>
        <p:spPr>
          <a:xfrm flipH="1">
            <a:off x="8372759" y="4527656"/>
            <a:ext cx="73902" cy="3798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4140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D890A2B5-2A7E-43F1-BD24-104210EB6707}"/>
              </a:ext>
            </a:extLst>
          </p:cNvPr>
          <p:cNvSpPr txBox="1">
            <a:spLocks/>
          </p:cNvSpPr>
          <p:nvPr/>
        </p:nvSpPr>
        <p:spPr>
          <a:xfrm>
            <a:off x="2837986" y="1605869"/>
            <a:ext cx="7638143" cy="1309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đoạn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190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</TotalTime>
  <Words>322</Words>
  <Application>Microsoft Office PowerPoint</Application>
  <PresentationFormat>Custom</PresentationFormat>
  <Paragraphs>92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OSC</cp:lastModifiedBy>
  <cp:revision>46</cp:revision>
  <dcterms:created xsi:type="dcterms:W3CDTF">2021-07-08T01:33:34Z</dcterms:created>
  <dcterms:modified xsi:type="dcterms:W3CDTF">2025-05-29T03:13:35Z</dcterms:modified>
</cp:coreProperties>
</file>