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4" r:id="rId2"/>
    <p:sldId id="289" r:id="rId3"/>
    <p:sldId id="258" r:id="rId4"/>
    <p:sldId id="305" r:id="rId5"/>
    <p:sldId id="306" r:id="rId6"/>
    <p:sldId id="307" r:id="rId7"/>
    <p:sldId id="257" r:id="rId8"/>
    <p:sldId id="285" r:id="rId9"/>
    <p:sldId id="263" r:id="rId10"/>
    <p:sldId id="290" r:id="rId11"/>
    <p:sldId id="308" r:id="rId12"/>
    <p:sldId id="309" r:id="rId13"/>
    <p:sldId id="296" r:id="rId14"/>
    <p:sldId id="291" r:id="rId15"/>
    <p:sldId id="294" r:id="rId16"/>
    <p:sldId id="312" r:id="rId17"/>
    <p:sldId id="313" r:id="rId18"/>
    <p:sldId id="314" r:id="rId19"/>
    <p:sldId id="342" r:id="rId20"/>
    <p:sldId id="343" r:id="rId21"/>
    <p:sldId id="344" r:id="rId22"/>
    <p:sldId id="288" r:id="rId23"/>
    <p:sldId id="345" r:id="rId24"/>
    <p:sldId id="346" r:id="rId25"/>
    <p:sldId id="347" r:id="rId26"/>
    <p:sldId id="340" r:id="rId27"/>
    <p:sldId id="34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A23"/>
    <a:srgbClr val="F25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>
        <p:scale>
          <a:sx n="30" d="100"/>
          <a:sy n="30" d="100"/>
        </p:scale>
        <p:origin x="196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8D7C0-C376-4638-AB7B-0F1D112004B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AA7EB-FEA9-4330-98BF-49422EA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9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5D5F8-3211-43D5-AB1E-255525B2233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53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5D5F8-3211-43D5-AB1E-255525B2233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154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5D5F8-3211-43D5-AB1E-255525B223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947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5D5F8-3211-43D5-AB1E-255525B223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199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5D5F8-3211-43D5-AB1E-255525B223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895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5D5F8-3211-43D5-AB1E-255525B2233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143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5D5F8-3211-43D5-AB1E-255525B2233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048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5D5F8-3211-43D5-AB1E-255525B2233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793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5D5F8-3211-43D5-AB1E-255525B223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46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9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0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64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FC257BC-A565-4CC2-C931-4DD50995C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r="31986" b="77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D68AAC-9D8D-AF00-276F-FDC7E7636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9" r="27625"/>
          <a:stretch/>
        </p:blipFill>
        <p:spPr>
          <a:xfrm>
            <a:off x="9261791" y="0"/>
            <a:ext cx="2930209" cy="286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FC257BC-A565-4CC2-C931-4DD50995C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r="31986" b="77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D68AAC-9D8D-AF00-276F-FDC7E7636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9" r="27625"/>
          <a:stretch/>
        </p:blipFill>
        <p:spPr>
          <a:xfrm>
            <a:off x="9261791" y="0"/>
            <a:ext cx="2930209" cy="286650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B9653D9-8501-594B-1E4C-958DC9559AF3}"/>
              </a:ext>
            </a:extLst>
          </p:cNvPr>
          <p:cNvSpPr/>
          <p:nvPr userDrawn="1"/>
        </p:nvSpPr>
        <p:spPr>
          <a:xfrm>
            <a:off x="0" y="640080"/>
            <a:ext cx="12192000" cy="557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160E5F7-C751-D68E-143F-2C272C62C7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5341822"/>
            <a:ext cx="2423160" cy="151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8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8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3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2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4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2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2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1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95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E3E7933-DEA8-05D9-0BC3-576FED35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4683860"/>
            <a:ext cx="3474720" cy="2174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B20A5D9-387A-D52F-8AD5-EB745C7B1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7097" b="52982"/>
          <a:stretch/>
        </p:blipFill>
        <p:spPr>
          <a:xfrm flipH="1">
            <a:off x="1285378" y="491953"/>
            <a:ext cx="1110770" cy="7310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B308DE-3858-1BFD-D69C-ABBE3ACEF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5" t="46026" r="1265" b="24046"/>
          <a:stretch/>
        </p:blipFill>
        <p:spPr>
          <a:xfrm>
            <a:off x="9931342" y="2274721"/>
            <a:ext cx="1596796" cy="18365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1168" y="2274721"/>
            <a:ext cx="7493231" cy="5891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6148" y="1438650"/>
            <a:ext cx="7912301" cy="226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2C2093-4DE3-94F8-8F9F-1AA863D61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432"/>
            <a:ext cx="3293128" cy="4709545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32C7864C-A631-81AA-9D07-D3724220FEC3}"/>
              </a:ext>
            </a:extLst>
          </p:cNvPr>
          <p:cNvSpPr txBox="1"/>
          <p:nvPr/>
        </p:nvSpPr>
        <p:spPr>
          <a:xfrm flipH="1">
            <a:off x="2523473" y="395097"/>
            <a:ext cx="7250446" cy="2466915"/>
          </a:xfrm>
          <a:prstGeom prst="wedgeEllipseCallout">
            <a:avLst>
              <a:gd name="adj1" fmla="val 55796"/>
              <a:gd name="adj2" fmla="val 41653"/>
            </a:avLst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>
                <a:ln w="0"/>
                <a:solidFill>
                  <a:srgbClr val="002060"/>
                </a:solidFill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rPr>
              <a:t>Môi trường bao gồm những gì?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3D262384-D83A-ADFD-8E19-B318959C92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t="20255" r="-495" b="20648"/>
          <a:stretch/>
        </p:blipFill>
        <p:spPr>
          <a:xfrm>
            <a:off x="3749041" y="2730203"/>
            <a:ext cx="7900500" cy="41277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9D35EA-30D5-84DA-2799-2DDE851E642E}"/>
              </a:ext>
            </a:extLst>
          </p:cNvPr>
          <p:cNvSpPr txBox="1"/>
          <p:nvPr/>
        </p:nvSpPr>
        <p:spPr>
          <a:xfrm>
            <a:off x="4435933" y="3698758"/>
            <a:ext cx="67526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</a:rPr>
              <a:t>   </a:t>
            </a:r>
            <a:r>
              <a:rPr lang="vi-VN" sz="3800" b="1" dirty="0">
                <a:solidFill>
                  <a:srgbClr val="FF0000"/>
                </a:solidFill>
              </a:rPr>
              <a:t>Môi trường tự nhiên bao gồm ánh sáng, không khí, nhiệt độ, đất, nước, động vật, thực vật,....</a:t>
            </a:r>
            <a:endParaRPr lang="en-US" sz="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6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2C2093-4DE3-94F8-8F9F-1AA863D61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432"/>
            <a:ext cx="3293128" cy="4709545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32C7864C-A631-81AA-9D07-D3724220FEC3}"/>
              </a:ext>
            </a:extLst>
          </p:cNvPr>
          <p:cNvSpPr txBox="1"/>
          <p:nvPr/>
        </p:nvSpPr>
        <p:spPr>
          <a:xfrm flipH="1">
            <a:off x="2523473" y="395097"/>
            <a:ext cx="7250446" cy="2207240"/>
          </a:xfrm>
          <a:prstGeom prst="wedgeEllipseCallout">
            <a:avLst>
              <a:gd name="adj1" fmla="val 55796"/>
              <a:gd name="adj2" fmla="val 41653"/>
            </a:avLst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800" b="1" dirty="0">
                <a:ln w="0"/>
                <a:solidFill>
                  <a:srgbClr val="002060"/>
                </a:solidFill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rPr>
              <a:t>Em có thể gặp các yếu tố đó ở đâu?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3D262384-D83A-ADFD-8E19-B318959C92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t="20255" r="-495" b="20648"/>
          <a:stretch/>
        </p:blipFill>
        <p:spPr>
          <a:xfrm>
            <a:off x="3505201" y="2974043"/>
            <a:ext cx="7900500" cy="30711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9D35EA-30D5-84DA-2799-2DDE851E642E}"/>
              </a:ext>
            </a:extLst>
          </p:cNvPr>
          <p:cNvSpPr txBox="1"/>
          <p:nvPr/>
        </p:nvSpPr>
        <p:spPr>
          <a:xfrm>
            <a:off x="4192093" y="3942598"/>
            <a:ext cx="6752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solidFill>
                  <a:srgbClr val="FF0000"/>
                </a:solidFill>
                <a:latin typeface="Calibri" panose="020F0502020204030204"/>
              </a:rPr>
              <a:t>   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/>
              </a:rPr>
              <a:t>Các yếu  tố này có khắp nơi  xung quanh chúng ta.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055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2C2093-4DE3-94F8-8F9F-1AA863D61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432"/>
            <a:ext cx="3293128" cy="4709545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32C7864C-A631-81AA-9D07-D3724220FEC3}"/>
              </a:ext>
            </a:extLst>
          </p:cNvPr>
          <p:cNvSpPr txBox="1"/>
          <p:nvPr/>
        </p:nvSpPr>
        <p:spPr>
          <a:xfrm flipH="1">
            <a:off x="2340592" y="588137"/>
            <a:ext cx="9038607" cy="2034123"/>
          </a:xfrm>
          <a:prstGeom prst="wedgeEllipseCallout">
            <a:avLst>
              <a:gd name="adj1" fmla="val 55796"/>
              <a:gd name="adj2" fmla="val 41653"/>
            </a:avLst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rPr>
              <a:t>Sinh vật cần các yếu tố của môi trường để làm gì?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3D262384-D83A-ADFD-8E19-B318959C92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t="20255" r="-495" b="20648"/>
          <a:stretch/>
        </p:blipFill>
        <p:spPr>
          <a:xfrm>
            <a:off x="3749041" y="2730203"/>
            <a:ext cx="7900500" cy="41277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9D35EA-30D5-84DA-2799-2DDE851E642E}"/>
              </a:ext>
            </a:extLst>
          </p:cNvPr>
          <p:cNvSpPr txBox="1"/>
          <p:nvPr/>
        </p:nvSpPr>
        <p:spPr>
          <a:xfrm>
            <a:off x="4435933" y="3698758"/>
            <a:ext cx="67526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libri" panose="020F0502020204030204"/>
              </a:rPr>
              <a:t>   </a:t>
            </a:r>
            <a:r>
              <a:rPr lang="vi-VN" sz="4400" b="1" dirty="0">
                <a:solidFill>
                  <a:srgbClr val="FF0000"/>
                </a:solidFill>
                <a:latin typeface="Calibri" panose="020F0502020204030204"/>
              </a:rPr>
              <a:t>Sinh vật cần các yếu tố của môi trường để sinh sống và phát triển.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976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579120"/>
            <a:ext cx="11658600" cy="607314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CD3ADF-3696-8B71-E599-7A70C36FF870}"/>
              </a:ext>
            </a:extLst>
          </p:cNvPr>
          <p:cNvSpPr/>
          <p:nvPr/>
        </p:nvSpPr>
        <p:spPr>
          <a:xfrm>
            <a:off x="502920" y="117358"/>
            <a:ext cx="11372850" cy="1059932"/>
          </a:xfrm>
          <a:prstGeom prst="rect">
            <a:avLst/>
          </a:prstGeom>
          <a:solidFill>
            <a:srgbClr val="DC6A24">
              <a:alpha val="8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tên các điều kiện sống mà môi trường cung cấp cho sinh vật trong các hình 1 và 2. Môi trường nhận lại từ các sinh vật đó những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C59FE-16EF-7B94-9A10-07B93A5CB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087" y="1342072"/>
            <a:ext cx="557212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3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9041" y="630098"/>
            <a:ext cx="6446520" cy="6349822"/>
            <a:chOff x="4906581" y="3368083"/>
            <a:chExt cx="6819091" cy="6716804"/>
          </a:xfrm>
        </p:grpSpPr>
        <p:sp>
          <p:nvSpPr>
            <p:cNvPr id="5" name="Freeform 12"/>
            <p:cNvSpPr/>
            <p:nvPr/>
          </p:nvSpPr>
          <p:spPr>
            <a:xfrm>
              <a:off x="4906581" y="3368083"/>
              <a:ext cx="6819091" cy="6716804"/>
            </a:xfrm>
            <a:custGeom>
              <a:avLst/>
              <a:gdLst/>
              <a:ahLst/>
              <a:cxnLst/>
              <a:rect l="l" t="t" r="r" b="b"/>
              <a:pathLst>
                <a:path w="6819091" h="6716804">
                  <a:moveTo>
                    <a:pt x="0" y="0"/>
                  </a:moveTo>
                  <a:lnTo>
                    <a:pt x="6819091" y="0"/>
                  </a:lnTo>
                  <a:lnTo>
                    <a:pt x="6819091" y="6716805"/>
                  </a:lnTo>
                  <a:lnTo>
                    <a:pt x="0" y="6716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7867" y="4784409"/>
              <a:ext cx="3883489" cy="1572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69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/>
          <p:nvPr/>
        </p:nvSpPr>
        <p:spPr>
          <a:xfrm>
            <a:off x="213390" y="978118"/>
            <a:ext cx="11643330" cy="5879882"/>
          </a:xfrm>
          <a:custGeom>
            <a:avLst/>
            <a:gdLst/>
            <a:ahLst/>
            <a:cxnLst/>
            <a:rect l="l" t="t" r="r" b="b"/>
            <a:pathLst>
              <a:path w="14965561" h="7557608">
                <a:moveTo>
                  <a:pt x="0" y="0"/>
                </a:moveTo>
                <a:lnTo>
                  <a:pt x="14965562" y="0"/>
                </a:lnTo>
                <a:lnTo>
                  <a:pt x="14965562" y="7557608"/>
                </a:lnTo>
                <a:lnTo>
                  <a:pt x="0" y="7557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90914" y="1840567"/>
            <a:ext cx="55854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+ Môi trường cung cấp thức ăn, chỗ ở, không khí, nước.....</a:t>
            </a:r>
          </a:p>
          <a:p>
            <a:pPr algn="just"/>
            <a:r>
              <a:rPr lang="vi-VN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+Môi trường nhận lại các chất thải do sinh vật tạo ra</a:t>
            </a:r>
          </a:p>
        </p:txBody>
      </p:sp>
    </p:spTree>
    <p:extLst>
      <p:ext uri="{BB962C8B-B14F-4D97-AF65-F5344CB8AC3E}">
        <p14:creationId xmlns:p14="http://schemas.microsoft.com/office/powerpoint/2010/main" val="6068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14960"/>
            <a:ext cx="11658600" cy="63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5AB5CB-784F-AB53-70BA-3F79AEBD3099}"/>
              </a:ext>
            </a:extLst>
          </p:cNvPr>
          <p:cNvSpPr/>
          <p:nvPr/>
        </p:nvSpPr>
        <p:spPr>
          <a:xfrm>
            <a:off x="762000" y="117358"/>
            <a:ext cx="10312400" cy="1122162"/>
          </a:xfrm>
          <a:prstGeom prst="rect">
            <a:avLst/>
          </a:prstGeom>
          <a:solidFill>
            <a:srgbClr val="DC6A24">
              <a:alpha val="8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các chức năng cơ bản của môi trường đối với sinh vật. Lấy ví dụ minh họa cho mỗi chức năng đó.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ABA1A4-DD32-1CEC-D324-0933C689C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" y="1725020"/>
            <a:ext cx="11469052" cy="38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7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9041" y="630098"/>
            <a:ext cx="6446520" cy="6349822"/>
            <a:chOff x="4906581" y="3368083"/>
            <a:chExt cx="6819091" cy="6716804"/>
          </a:xfrm>
        </p:grpSpPr>
        <p:sp>
          <p:nvSpPr>
            <p:cNvPr id="5" name="Freeform 12"/>
            <p:cNvSpPr/>
            <p:nvPr/>
          </p:nvSpPr>
          <p:spPr>
            <a:xfrm>
              <a:off x="4906581" y="3368083"/>
              <a:ext cx="6819091" cy="6716804"/>
            </a:xfrm>
            <a:custGeom>
              <a:avLst/>
              <a:gdLst/>
              <a:ahLst/>
              <a:cxnLst/>
              <a:rect l="l" t="t" r="r" b="b"/>
              <a:pathLst>
                <a:path w="6819091" h="6716804">
                  <a:moveTo>
                    <a:pt x="0" y="0"/>
                  </a:moveTo>
                  <a:lnTo>
                    <a:pt x="6819091" y="0"/>
                  </a:lnTo>
                  <a:lnTo>
                    <a:pt x="6819091" y="6716805"/>
                  </a:lnTo>
                  <a:lnTo>
                    <a:pt x="0" y="6716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7867" y="4784409"/>
              <a:ext cx="3883489" cy="1572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380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14960"/>
            <a:ext cx="11658600" cy="63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11AFE0-5460-9C6F-FB9F-E629E048F030}"/>
              </a:ext>
            </a:extLst>
          </p:cNvPr>
          <p:cNvSpPr/>
          <p:nvPr/>
        </p:nvSpPr>
        <p:spPr>
          <a:xfrm>
            <a:off x="5530849" y="2203450"/>
            <a:ext cx="6167121" cy="3031490"/>
          </a:xfrm>
          <a:prstGeom prst="roundRect">
            <a:avLst/>
          </a:prstGeom>
          <a:solidFill>
            <a:srgbClr val="FDE8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libri"/>
              </a:rPr>
              <a:t> Cung cấp chỗ ở, không gian sống.</a:t>
            </a:r>
            <a:endParaRPr lang="en-US" sz="4000" b="1" dirty="0">
              <a:solidFill>
                <a:srgbClr val="FF0000"/>
              </a:solidFill>
              <a:latin typeface="Calibri"/>
            </a:endParaRPr>
          </a:p>
          <a:p>
            <a:pPr algn="just"/>
            <a:r>
              <a:rPr lang="vi-VN" sz="4000" b="1" i="1" dirty="0">
                <a:solidFill>
                  <a:srgbClr val="FF0000"/>
                </a:solidFill>
                <a:latin typeface="Calibri"/>
              </a:rPr>
              <a:t>Ví dụ: cung cấp chỗ ở cho các loài động vật hoang dã như hổ, báo, hươu,…</a:t>
            </a:r>
            <a:endParaRPr lang="vi-VN" sz="40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1026" name="Picture 2" descr="Môi trường sống của sinh vật là gì? Có mấy loại môi trường sống?">
            <a:extLst>
              <a:ext uri="{FF2B5EF4-FFF2-40B4-BE49-F238E27FC236}">
                <a16:creationId xmlns:a16="http://schemas.microsoft.com/office/drawing/2014/main" id="{51FA2DF7-0399-1AD7-4696-A90640528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1788794"/>
            <a:ext cx="4808220" cy="360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22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14960"/>
            <a:ext cx="11658600" cy="63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11AFE0-5460-9C6F-FB9F-E629E048F030}"/>
              </a:ext>
            </a:extLst>
          </p:cNvPr>
          <p:cNvSpPr/>
          <p:nvPr/>
        </p:nvSpPr>
        <p:spPr>
          <a:xfrm>
            <a:off x="6389370" y="2045970"/>
            <a:ext cx="5308600" cy="3371850"/>
          </a:xfrm>
          <a:prstGeom prst="roundRect">
            <a:avLst/>
          </a:prstGeom>
          <a:solidFill>
            <a:srgbClr val="FDE8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Cung cấp thức ăn, nước uống.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cung cấp nước uống cho ngựa, nai,…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Hai Ngựa Uống Rượu Nước Con - Ảnh miễn phí trên Pixabay">
            <a:extLst>
              <a:ext uri="{FF2B5EF4-FFF2-40B4-BE49-F238E27FC236}">
                <a16:creationId xmlns:a16="http://schemas.microsoft.com/office/drawing/2014/main" id="{80B318EB-9EEA-BF18-F601-8567185AF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" y="2099548"/>
            <a:ext cx="5756910" cy="32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19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5"/>
          <p:cNvSpPr/>
          <p:nvPr/>
        </p:nvSpPr>
        <p:spPr>
          <a:xfrm>
            <a:off x="3635261" y="3251200"/>
            <a:ext cx="4777219" cy="3606800"/>
          </a:xfrm>
          <a:custGeom>
            <a:avLst/>
            <a:gdLst/>
            <a:ahLst/>
            <a:cxnLst/>
            <a:rect l="l" t="t" r="r" b="b"/>
            <a:pathLst>
              <a:path w="5350839" h="4039884">
                <a:moveTo>
                  <a:pt x="0" y="0"/>
                </a:moveTo>
                <a:lnTo>
                  <a:pt x="5350839" y="0"/>
                </a:lnTo>
                <a:lnTo>
                  <a:pt x="5350839" y="4039884"/>
                </a:lnTo>
                <a:lnTo>
                  <a:pt x="0" y="40398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B8CEE-9A2D-68C8-0798-08EA3D90D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876" y="973236"/>
            <a:ext cx="838272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14960"/>
            <a:ext cx="11658600" cy="63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11AFE0-5460-9C6F-FB9F-E629E048F030}"/>
              </a:ext>
            </a:extLst>
          </p:cNvPr>
          <p:cNvSpPr/>
          <p:nvPr/>
        </p:nvSpPr>
        <p:spPr>
          <a:xfrm>
            <a:off x="5530849" y="1234440"/>
            <a:ext cx="6167121" cy="4686300"/>
          </a:xfrm>
          <a:prstGeom prst="roundRect">
            <a:avLst/>
          </a:prstGeom>
          <a:solidFill>
            <a:srgbClr val="FDE8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 vệ sinh vật khỏi các tác động bên ngoài như thời tiết xấu, sự tấn công của kẻ thù.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làm nơi trú nấp cho các loài yếu thế như hươu, nai, thỏ,…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Hình ảnh Nền Hình ảnh Hang Thỏ, Hình ảnh Hang Thỏ Vector Nền Và Tập Tin Tải  về Miễn Phí | Pngtree">
            <a:extLst>
              <a:ext uri="{FF2B5EF4-FFF2-40B4-BE49-F238E27FC236}">
                <a16:creationId xmlns:a16="http://schemas.microsoft.com/office/drawing/2014/main" id="{F95D66F1-98D5-4751-BC31-C55B0B7B0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" y="2142173"/>
            <a:ext cx="4515114" cy="253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2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14960"/>
            <a:ext cx="11658600" cy="63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11AFE0-5460-9C6F-FB9F-E629E048F030}"/>
              </a:ext>
            </a:extLst>
          </p:cNvPr>
          <p:cNvSpPr/>
          <p:nvPr/>
        </p:nvSpPr>
        <p:spPr>
          <a:xfrm>
            <a:off x="6389370" y="2045970"/>
            <a:ext cx="5308600" cy="3371850"/>
          </a:xfrm>
          <a:prstGeom prst="roundRect">
            <a:avLst/>
          </a:prstGeom>
          <a:solidFill>
            <a:srgbClr val="FDE8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ctr">
              <a:buFontTx/>
              <a:buChar char="-"/>
            </a:pP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Chứa đựng các chất thải.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chứa chất thải của tất cả các loài động vật.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098" name="Picture 2" descr="Phân – Wikipedia tiếng Việt">
            <a:extLst>
              <a:ext uri="{FF2B5EF4-FFF2-40B4-BE49-F238E27FC236}">
                <a16:creationId xmlns:a16="http://schemas.microsoft.com/office/drawing/2014/main" id="{94057AA8-DE1F-60BF-AC8E-2BE39B29E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854516"/>
            <a:ext cx="5048250" cy="408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1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E3E7933-DEA8-05D9-0BC3-576FED35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4683860"/>
            <a:ext cx="3474720" cy="2174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B20A5D9-387A-D52F-8AD5-EB745C7B1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7097" b="52982"/>
          <a:stretch/>
        </p:blipFill>
        <p:spPr>
          <a:xfrm flipH="1">
            <a:off x="1285378" y="491953"/>
            <a:ext cx="1110770" cy="7310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B308DE-3858-1BFD-D69C-ABBE3ACEF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5" t="46026" r="1265" b="24046"/>
          <a:stretch/>
        </p:blipFill>
        <p:spPr>
          <a:xfrm>
            <a:off x="9931342" y="2274721"/>
            <a:ext cx="1596796" cy="18365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048" y="2427121"/>
            <a:ext cx="7493231" cy="5891822"/>
          </a:xfrm>
          <a:prstGeom prst="rect">
            <a:avLst/>
          </a:prstGeom>
        </p:spPr>
      </p:pic>
      <p:pic>
        <p:nvPicPr>
          <p:cNvPr id="4" name="Picture 3" descr="A black and orange text&#10;&#10;Description automatically generated">
            <a:extLst>
              <a:ext uri="{FF2B5EF4-FFF2-40B4-BE49-F238E27FC236}">
                <a16:creationId xmlns:a16="http://schemas.microsoft.com/office/drawing/2014/main" id="{1A5A225F-0B9E-70E9-2115-7DAADEF601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997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14960"/>
            <a:ext cx="11658600" cy="63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5AB5CB-784F-AB53-70BA-3F79AEBD3099}"/>
              </a:ext>
            </a:extLst>
          </p:cNvPr>
          <p:cNvSpPr/>
          <p:nvPr/>
        </p:nvSpPr>
        <p:spPr>
          <a:xfrm>
            <a:off x="762000" y="117358"/>
            <a:ext cx="10312400" cy="1122162"/>
          </a:xfrm>
          <a:prstGeom prst="rect">
            <a:avLst/>
          </a:prstGeom>
          <a:solidFill>
            <a:srgbClr val="DC6A24">
              <a:alpha val="8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một sinh vật trong hình 3 và trình bày các chức năng của môi trường với sinh vật đó.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40FB8-BEB8-5F74-4922-54F410166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60" y="1628775"/>
            <a:ext cx="94488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2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14960"/>
            <a:ext cx="11658600" cy="63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40FB8-BEB8-5F74-4922-54F410166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005965"/>
            <a:ext cx="5848688" cy="279463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3527FF6-00EE-9FC7-0D85-A1CA64117BCF}"/>
              </a:ext>
            </a:extLst>
          </p:cNvPr>
          <p:cNvGrpSpPr/>
          <p:nvPr/>
        </p:nvGrpSpPr>
        <p:grpSpPr>
          <a:xfrm>
            <a:off x="6572249" y="1554480"/>
            <a:ext cx="4871131" cy="3652512"/>
            <a:chOff x="1028700" y="707898"/>
            <a:chExt cx="9979943" cy="87028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1091CA1-770D-E4C1-FE95-D7D7DECE1C03}"/>
                </a:ext>
              </a:extLst>
            </p:cNvPr>
            <p:cNvGrpSpPr/>
            <p:nvPr/>
          </p:nvGrpSpPr>
          <p:grpSpPr>
            <a:xfrm>
              <a:off x="1181100" y="1181100"/>
              <a:ext cx="9827543" cy="8229600"/>
              <a:chOff x="0" y="0"/>
              <a:chExt cx="2588324" cy="2167467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35D256B4-7225-EC19-74D2-6FCFC9203872}"/>
                  </a:ext>
                </a:extLst>
              </p:cNvPr>
              <p:cNvSpPr/>
              <p:nvPr/>
            </p:nvSpPr>
            <p:spPr>
              <a:xfrm>
                <a:off x="0" y="0"/>
                <a:ext cx="2588324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588324" h="2167467">
                    <a:moveTo>
                      <a:pt x="40177" y="0"/>
                    </a:moveTo>
                    <a:lnTo>
                      <a:pt x="2548147" y="0"/>
                    </a:lnTo>
                    <a:cubicBezTo>
                      <a:pt x="2570336" y="0"/>
                      <a:pt x="2588324" y="17988"/>
                      <a:pt x="2588324" y="40177"/>
                    </a:cubicBezTo>
                    <a:lnTo>
                      <a:pt x="2588324" y="2127290"/>
                    </a:lnTo>
                    <a:cubicBezTo>
                      <a:pt x="2588324" y="2149479"/>
                      <a:pt x="2570336" y="2167467"/>
                      <a:pt x="2548147" y="2167467"/>
                    </a:cubicBezTo>
                    <a:lnTo>
                      <a:pt x="40177" y="2167467"/>
                    </a:lnTo>
                    <a:cubicBezTo>
                      <a:pt x="17988" y="2167467"/>
                      <a:pt x="0" y="2149479"/>
                      <a:pt x="0" y="2127290"/>
                    </a:cubicBezTo>
                    <a:lnTo>
                      <a:pt x="0" y="40177"/>
                    </a:lnTo>
                    <a:cubicBezTo>
                      <a:pt x="0" y="17988"/>
                      <a:pt x="17988" y="0"/>
                      <a:pt x="40177" y="0"/>
                    </a:cubicBezTo>
                    <a:close/>
                  </a:path>
                </a:pathLst>
              </a:custGeom>
              <a:solidFill>
                <a:srgbClr val="FAE6DB"/>
              </a:solidFill>
              <a:ln>
                <a:noFill/>
              </a:ln>
            </p:spPr>
            <p:txBody>
              <a:bodyPr/>
              <a:lstStyle/>
              <a:p>
                <a:pPr defTabSz="609630"/>
                <a:endParaRPr lang="vi-VN" sz="12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361CE49D-0D51-4936-43DE-551F9EAE1FD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660070F7-7AF4-343C-847F-EC341ABE8674}"/>
                </a:ext>
              </a:extLst>
            </p:cNvPr>
            <p:cNvGrpSpPr/>
            <p:nvPr/>
          </p:nvGrpSpPr>
          <p:grpSpPr>
            <a:xfrm>
              <a:off x="1028700" y="1028700"/>
              <a:ext cx="9833403" cy="8229600"/>
              <a:chOff x="0" y="0"/>
              <a:chExt cx="2589867" cy="2167467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305A5AB6-D636-2444-FD98-BE37D1DBAD20}"/>
                  </a:ext>
                </a:extLst>
              </p:cNvPr>
              <p:cNvSpPr/>
              <p:nvPr/>
            </p:nvSpPr>
            <p:spPr>
              <a:xfrm>
                <a:off x="0" y="0"/>
                <a:ext cx="2589867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589867" h="2167467">
                    <a:moveTo>
                      <a:pt x="40153" y="0"/>
                    </a:moveTo>
                    <a:lnTo>
                      <a:pt x="2549715" y="0"/>
                    </a:lnTo>
                    <a:cubicBezTo>
                      <a:pt x="2571890" y="0"/>
                      <a:pt x="2589867" y="17977"/>
                      <a:pt x="2589867" y="40153"/>
                    </a:cubicBezTo>
                    <a:lnTo>
                      <a:pt x="2589867" y="2127314"/>
                    </a:lnTo>
                    <a:cubicBezTo>
                      <a:pt x="2589867" y="2149490"/>
                      <a:pt x="2571890" y="2167467"/>
                      <a:pt x="2549715" y="2167467"/>
                    </a:cubicBezTo>
                    <a:lnTo>
                      <a:pt x="40153" y="2167467"/>
                    </a:lnTo>
                    <a:cubicBezTo>
                      <a:pt x="17977" y="2167467"/>
                      <a:pt x="0" y="2149490"/>
                      <a:pt x="0" y="2127314"/>
                    </a:cubicBezTo>
                    <a:lnTo>
                      <a:pt x="0" y="40153"/>
                    </a:lnTo>
                    <a:cubicBezTo>
                      <a:pt x="0" y="17977"/>
                      <a:pt x="17977" y="0"/>
                      <a:pt x="40153" y="0"/>
                    </a:cubicBezTo>
                    <a:close/>
                  </a:path>
                </a:pathLst>
              </a:custGeom>
              <a:solidFill>
                <a:srgbClr val="FDFCF4"/>
              </a:solidFill>
              <a:ln>
                <a:noFill/>
              </a:ln>
            </p:spPr>
            <p:txBody>
              <a:bodyPr/>
              <a:lstStyle/>
              <a:p>
                <a:pPr defTabSz="609630"/>
                <a:endParaRPr lang="vi-VN" sz="12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6D32D140-42B4-205B-73F1-E3E40AC4322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B0724223-8A2D-43FE-30D8-9BFF2861F8B4}"/>
                </a:ext>
              </a:extLst>
            </p:cNvPr>
            <p:cNvSpPr/>
            <p:nvPr/>
          </p:nvSpPr>
          <p:spPr>
            <a:xfrm>
              <a:off x="3726601" y="707898"/>
              <a:ext cx="3657600" cy="946404"/>
            </a:xfrm>
            <a:custGeom>
              <a:avLst/>
              <a:gdLst/>
              <a:ahLst/>
              <a:cxnLst/>
              <a:rect l="l" t="t" r="r" b="b"/>
              <a:pathLst>
                <a:path w="3657600" h="946404">
                  <a:moveTo>
                    <a:pt x="0" y="0"/>
                  </a:moveTo>
                  <a:lnTo>
                    <a:pt x="3657600" y="0"/>
                  </a:lnTo>
                  <a:lnTo>
                    <a:pt x="3657600" y="946404"/>
                  </a:lnTo>
                  <a:lnTo>
                    <a:pt x="0" y="9464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34D8390-83E8-F8EA-D553-D3EEB66BAAAF}"/>
              </a:ext>
            </a:extLst>
          </p:cNvPr>
          <p:cNvSpPr txBox="1"/>
          <p:nvPr/>
        </p:nvSpPr>
        <p:spPr>
          <a:xfrm>
            <a:off x="6777990" y="2457450"/>
            <a:ext cx="4434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Ví dụ: rừng là môi trường sống của gấu và các động vật khác,...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2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14960"/>
            <a:ext cx="11658600" cy="63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A2CA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40FB8-BEB8-5F74-4922-54F410166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005965"/>
            <a:ext cx="5848688" cy="279463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3527FF6-00EE-9FC7-0D85-A1CA64117BCF}"/>
              </a:ext>
            </a:extLst>
          </p:cNvPr>
          <p:cNvGrpSpPr/>
          <p:nvPr/>
        </p:nvGrpSpPr>
        <p:grpSpPr>
          <a:xfrm>
            <a:off x="6572249" y="1554480"/>
            <a:ext cx="4871131" cy="3652512"/>
            <a:chOff x="1028700" y="707898"/>
            <a:chExt cx="9979943" cy="87028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1091CA1-770D-E4C1-FE95-D7D7DECE1C03}"/>
                </a:ext>
              </a:extLst>
            </p:cNvPr>
            <p:cNvGrpSpPr/>
            <p:nvPr/>
          </p:nvGrpSpPr>
          <p:grpSpPr>
            <a:xfrm>
              <a:off x="1181100" y="1181100"/>
              <a:ext cx="9827543" cy="8229600"/>
              <a:chOff x="0" y="0"/>
              <a:chExt cx="2588324" cy="2167467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35D256B4-7225-EC19-74D2-6FCFC9203872}"/>
                  </a:ext>
                </a:extLst>
              </p:cNvPr>
              <p:cNvSpPr/>
              <p:nvPr/>
            </p:nvSpPr>
            <p:spPr>
              <a:xfrm>
                <a:off x="0" y="0"/>
                <a:ext cx="2588324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588324" h="2167467">
                    <a:moveTo>
                      <a:pt x="40177" y="0"/>
                    </a:moveTo>
                    <a:lnTo>
                      <a:pt x="2548147" y="0"/>
                    </a:lnTo>
                    <a:cubicBezTo>
                      <a:pt x="2570336" y="0"/>
                      <a:pt x="2588324" y="17988"/>
                      <a:pt x="2588324" y="40177"/>
                    </a:cubicBezTo>
                    <a:lnTo>
                      <a:pt x="2588324" y="2127290"/>
                    </a:lnTo>
                    <a:cubicBezTo>
                      <a:pt x="2588324" y="2149479"/>
                      <a:pt x="2570336" y="2167467"/>
                      <a:pt x="2548147" y="2167467"/>
                    </a:cubicBezTo>
                    <a:lnTo>
                      <a:pt x="40177" y="2167467"/>
                    </a:lnTo>
                    <a:cubicBezTo>
                      <a:pt x="17988" y="2167467"/>
                      <a:pt x="0" y="2149479"/>
                      <a:pt x="0" y="2127290"/>
                    </a:cubicBezTo>
                    <a:lnTo>
                      <a:pt x="0" y="40177"/>
                    </a:lnTo>
                    <a:cubicBezTo>
                      <a:pt x="0" y="17988"/>
                      <a:pt x="17988" y="0"/>
                      <a:pt x="40177" y="0"/>
                    </a:cubicBezTo>
                    <a:close/>
                  </a:path>
                </a:pathLst>
              </a:custGeom>
              <a:solidFill>
                <a:srgbClr val="FAE6DB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361CE49D-0D51-4936-43DE-551F9EAE1FD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660070F7-7AF4-343C-847F-EC341ABE8674}"/>
                </a:ext>
              </a:extLst>
            </p:cNvPr>
            <p:cNvGrpSpPr/>
            <p:nvPr/>
          </p:nvGrpSpPr>
          <p:grpSpPr>
            <a:xfrm>
              <a:off x="1028700" y="1028700"/>
              <a:ext cx="9833403" cy="8229600"/>
              <a:chOff x="0" y="0"/>
              <a:chExt cx="2589867" cy="2167467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305A5AB6-D636-2444-FD98-BE37D1DBAD20}"/>
                  </a:ext>
                </a:extLst>
              </p:cNvPr>
              <p:cNvSpPr/>
              <p:nvPr/>
            </p:nvSpPr>
            <p:spPr>
              <a:xfrm>
                <a:off x="0" y="0"/>
                <a:ext cx="2589867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589867" h="2167467">
                    <a:moveTo>
                      <a:pt x="40153" y="0"/>
                    </a:moveTo>
                    <a:lnTo>
                      <a:pt x="2549715" y="0"/>
                    </a:lnTo>
                    <a:cubicBezTo>
                      <a:pt x="2571890" y="0"/>
                      <a:pt x="2589867" y="17977"/>
                      <a:pt x="2589867" y="40153"/>
                    </a:cubicBezTo>
                    <a:lnTo>
                      <a:pt x="2589867" y="2127314"/>
                    </a:lnTo>
                    <a:cubicBezTo>
                      <a:pt x="2589867" y="2149490"/>
                      <a:pt x="2571890" y="2167467"/>
                      <a:pt x="2549715" y="2167467"/>
                    </a:cubicBezTo>
                    <a:lnTo>
                      <a:pt x="40153" y="2167467"/>
                    </a:lnTo>
                    <a:cubicBezTo>
                      <a:pt x="17977" y="2167467"/>
                      <a:pt x="0" y="2149490"/>
                      <a:pt x="0" y="2127314"/>
                    </a:cubicBezTo>
                    <a:lnTo>
                      <a:pt x="0" y="40153"/>
                    </a:lnTo>
                    <a:cubicBezTo>
                      <a:pt x="0" y="17977"/>
                      <a:pt x="17977" y="0"/>
                      <a:pt x="40153" y="0"/>
                    </a:cubicBezTo>
                    <a:close/>
                  </a:path>
                </a:pathLst>
              </a:custGeom>
              <a:solidFill>
                <a:srgbClr val="FDFCF4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6D32D140-42B4-205B-73F1-E3E40AC4322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B0724223-8A2D-43FE-30D8-9BFF2861F8B4}"/>
                </a:ext>
              </a:extLst>
            </p:cNvPr>
            <p:cNvSpPr/>
            <p:nvPr/>
          </p:nvSpPr>
          <p:spPr>
            <a:xfrm>
              <a:off x="3726601" y="707898"/>
              <a:ext cx="3657600" cy="946404"/>
            </a:xfrm>
            <a:custGeom>
              <a:avLst/>
              <a:gdLst/>
              <a:ahLst/>
              <a:cxnLst/>
              <a:rect l="l" t="t" r="r" b="b"/>
              <a:pathLst>
                <a:path w="3657600" h="946404">
                  <a:moveTo>
                    <a:pt x="0" y="0"/>
                  </a:moveTo>
                  <a:lnTo>
                    <a:pt x="3657600" y="0"/>
                  </a:lnTo>
                  <a:lnTo>
                    <a:pt x="3657600" y="946404"/>
                  </a:lnTo>
                  <a:lnTo>
                    <a:pt x="0" y="9464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34D8390-83E8-F8EA-D553-D3EEB66BAAAF}"/>
              </a:ext>
            </a:extLst>
          </p:cNvPr>
          <p:cNvSpPr txBox="1"/>
          <p:nvPr/>
        </p:nvSpPr>
        <p:spPr>
          <a:xfrm>
            <a:off x="6777990" y="2457450"/>
            <a:ext cx="4434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là môi trường sống của cá, tôm cua, ...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3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E3E7933-DEA8-05D9-0BC3-576FED35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4683860"/>
            <a:ext cx="3474720" cy="2174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B20A5D9-387A-D52F-8AD5-EB745C7B1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7097" b="52982"/>
          <a:stretch/>
        </p:blipFill>
        <p:spPr>
          <a:xfrm flipH="1">
            <a:off x="1285378" y="491953"/>
            <a:ext cx="1110770" cy="7310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B308DE-3858-1BFD-D69C-ABBE3ACEF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5" t="46026" r="1265" b="24046"/>
          <a:stretch/>
        </p:blipFill>
        <p:spPr>
          <a:xfrm>
            <a:off x="9931342" y="2274721"/>
            <a:ext cx="1596796" cy="18365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048" y="2427121"/>
            <a:ext cx="7493231" cy="5891822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BBA5CB7-0F06-ED35-40A7-401CACEC6A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946332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2C2093-4DE3-94F8-8F9F-1AA863D61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432"/>
            <a:ext cx="3293128" cy="4709545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32C7864C-A631-81AA-9D07-D3724220FEC3}"/>
              </a:ext>
            </a:extLst>
          </p:cNvPr>
          <p:cNvSpPr txBox="1"/>
          <p:nvPr/>
        </p:nvSpPr>
        <p:spPr>
          <a:xfrm flipH="1">
            <a:off x="2340592" y="588137"/>
            <a:ext cx="9038607" cy="2986266"/>
          </a:xfrm>
          <a:prstGeom prst="wedgeEllipseCallout">
            <a:avLst>
              <a:gd name="adj1" fmla="val 48329"/>
              <a:gd name="adj2" fmla="val 58243"/>
            </a:avLst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ln w="0"/>
                <a:solidFill>
                  <a:srgbClr val="002060"/>
                </a:solidFill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rPr>
              <a:t>C</a:t>
            </a:r>
            <a:r>
              <a:rPr lang="vi-VN" sz="4400" b="1" dirty="0">
                <a:ln w="0"/>
                <a:solidFill>
                  <a:srgbClr val="002060"/>
                </a:solidFill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rPr>
              <a:t>hia sẻ liên hệ với nơi em đang ở: </a:t>
            </a:r>
            <a:r>
              <a:rPr lang="vi-VN" sz="4400" b="1" i="1" dirty="0">
                <a:ln w="0"/>
                <a:solidFill>
                  <a:srgbClr val="002060"/>
                </a:solidFill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rPr>
              <a:t>Môi trường cung cấp cho em những gì?</a:t>
            </a:r>
            <a:endParaRPr kumimoji="0" lang="en-US" sz="4400" b="1" i="1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1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B798240-8298-1B08-D476-C0DC4C814B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7097" b="52982"/>
          <a:stretch/>
        </p:blipFill>
        <p:spPr>
          <a:xfrm flipH="1">
            <a:off x="655320" y="2371107"/>
            <a:ext cx="1771308" cy="116584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5FAAAE2-D3D5-BB27-493E-61E5F4D31C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9"/>
          <a:stretch/>
        </p:blipFill>
        <p:spPr>
          <a:xfrm>
            <a:off x="3093044" y="4194435"/>
            <a:ext cx="5624236" cy="311475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23E964A-68B9-565A-D04C-83F383651E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970" y="946144"/>
            <a:ext cx="2590806" cy="25908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2697" r="21258"/>
          <a:stretch/>
        </p:blipFill>
        <p:spPr>
          <a:xfrm>
            <a:off x="1798320" y="2371107"/>
            <a:ext cx="8741686" cy="182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1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E3E7933-DEA8-05D9-0BC3-576FED35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4683860"/>
            <a:ext cx="3474720" cy="2174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B20A5D9-387A-D52F-8AD5-EB745C7B1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7097" b="52982"/>
          <a:stretch/>
        </p:blipFill>
        <p:spPr>
          <a:xfrm flipH="1">
            <a:off x="1285378" y="491953"/>
            <a:ext cx="1110770" cy="7310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B308DE-3858-1BFD-D69C-ABBE3ACEF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5" t="46026" r="1265" b="24046"/>
          <a:stretch/>
        </p:blipFill>
        <p:spPr>
          <a:xfrm>
            <a:off x="10236142" y="994561"/>
            <a:ext cx="1596796" cy="183655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632960" y="396240"/>
            <a:ext cx="4653280" cy="1516250"/>
          </a:xfrm>
          <a:prstGeom prst="wedgeRoundRectCallout">
            <a:avLst>
              <a:gd name="adj1" fmla="val 63580"/>
              <a:gd name="adj2" fmla="val 41071"/>
              <a:gd name="adj3" fmla="val 16667"/>
            </a:avLst>
          </a:prstGeom>
          <a:solidFill>
            <a:srgbClr val="F250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Thứ gì để thở? </a:t>
            </a:r>
            <a:endParaRPr lang="en-US" sz="4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21" name="Freeform 8"/>
          <p:cNvSpPr/>
          <p:nvPr/>
        </p:nvSpPr>
        <p:spPr>
          <a:xfrm>
            <a:off x="8373535" y="1742458"/>
            <a:ext cx="3229186" cy="5115542"/>
          </a:xfrm>
          <a:custGeom>
            <a:avLst/>
            <a:gdLst/>
            <a:ahLst/>
            <a:cxnLst/>
            <a:rect l="l" t="t" r="r" b="b"/>
            <a:pathLst>
              <a:path w="5194935" h="8229600">
                <a:moveTo>
                  <a:pt x="0" y="0"/>
                </a:moveTo>
                <a:lnTo>
                  <a:pt x="5194935" y="0"/>
                </a:lnTo>
                <a:lnTo>
                  <a:pt x="519493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Freeform 103">
            <a:extLst>
              <a:ext uri="{FF2B5EF4-FFF2-40B4-BE49-F238E27FC236}">
                <a16:creationId xmlns:a16="http://schemas.microsoft.com/office/drawing/2014/main" id="{090C0D49-CC2F-EF7C-E5A5-AD4D4AA179D4}"/>
              </a:ext>
            </a:extLst>
          </p:cNvPr>
          <p:cNvSpPr/>
          <p:nvPr/>
        </p:nvSpPr>
        <p:spPr>
          <a:xfrm>
            <a:off x="369070" y="2293195"/>
            <a:ext cx="2693235" cy="4564805"/>
          </a:xfrm>
          <a:custGeom>
            <a:avLst/>
            <a:gdLst/>
            <a:ahLst/>
            <a:cxnLst/>
            <a:rect l="l" t="t" r="r" b="b"/>
            <a:pathLst>
              <a:path w="2939516" h="4982230">
                <a:moveTo>
                  <a:pt x="0" y="0"/>
                </a:moveTo>
                <a:lnTo>
                  <a:pt x="2939516" y="0"/>
                </a:lnTo>
                <a:lnTo>
                  <a:pt x="2939516" y="4982230"/>
                </a:lnTo>
                <a:lnTo>
                  <a:pt x="0" y="49822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ular Callout 2">
            <a:extLst>
              <a:ext uri="{FF2B5EF4-FFF2-40B4-BE49-F238E27FC236}">
                <a16:creationId xmlns:a16="http://schemas.microsoft.com/office/drawing/2014/main" id="{2DBBF095-8375-ADD5-75CE-605BBDD53A1B}"/>
              </a:ext>
            </a:extLst>
          </p:cNvPr>
          <p:cNvSpPr/>
          <p:nvPr/>
        </p:nvSpPr>
        <p:spPr>
          <a:xfrm>
            <a:off x="3200400" y="2804160"/>
            <a:ext cx="4653280" cy="1516250"/>
          </a:xfrm>
          <a:prstGeom prst="wedgeRoundRectCallout">
            <a:avLst>
              <a:gd name="adj1" fmla="val -63494"/>
              <a:gd name="adj2" fmla="val -44028"/>
              <a:gd name="adj3" fmla="val 16667"/>
            </a:avLst>
          </a:prstGeom>
          <a:solidFill>
            <a:srgbClr val="F250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Không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khí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6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E3E7933-DEA8-05D9-0BC3-576FED35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4683860"/>
            <a:ext cx="3474720" cy="2174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B20A5D9-387A-D52F-8AD5-EB745C7B1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7097" b="52982"/>
          <a:stretch/>
        </p:blipFill>
        <p:spPr>
          <a:xfrm flipH="1">
            <a:off x="1285378" y="491953"/>
            <a:ext cx="1110770" cy="7310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B308DE-3858-1BFD-D69C-ABBE3ACEF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5" t="46026" r="1265" b="24046"/>
          <a:stretch/>
        </p:blipFill>
        <p:spPr>
          <a:xfrm>
            <a:off x="10236142" y="994561"/>
            <a:ext cx="1596796" cy="183655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632960" y="396240"/>
            <a:ext cx="4653280" cy="1516250"/>
          </a:xfrm>
          <a:prstGeom prst="wedgeRoundRectCallout">
            <a:avLst>
              <a:gd name="adj1" fmla="val 63580"/>
              <a:gd name="adj2" fmla="val 41071"/>
              <a:gd name="adj3" fmla="val 16667"/>
            </a:avLst>
          </a:prstGeom>
          <a:solidFill>
            <a:srgbClr val="F250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b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Thứ gì chống lại cơn khát?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21" name="Freeform 8"/>
          <p:cNvSpPr/>
          <p:nvPr/>
        </p:nvSpPr>
        <p:spPr>
          <a:xfrm>
            <a:off x="8373535" y="1742458"/>
            <a:ext cx="3229186" cy="5115542"/>
          </a:xfrm>
          <a:custGeom>
            <a:avLst/>
            <a:gdLst/>
            <a:ahLst/>
            <a:cxnLst/>
            <a:rect l="l" t="t" r="r" b="b"/>
            <a:pathLst>
              <a:path w="5194935" h="8229600">
                <a:moveTo>
                  <a:pt x="0" y="0"/>
                </a:moveTo>
                <a:lnTo>
                  <a:pt x="5194935" y="0"/>
                </a:lnTo>
                <a:lnTo>
                  <a:pt x="519493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Freeform 103">
            <a:extLst>
              <a:ext uri="{FF2B5EF4-FFF2-40B4-BE49-F238E27FC236}">
                <a16:creationId xmlns:a16="http://schemas.microsoft.com/office/drawing/2014/main" id="{090C0D49-CC2F-EF7C-E5A5-AD4D4AA179D4}"/>
              </a:ext>
            </a:extLst>
          </p:cNvPr>
          <p:cNvSpPr/>
          <p:nvPr/>
        </p:nvSpPr>
        <p:spPr>
          <a:xfrm>
            <a:off x="369070" y="2293195"/>
            <a:ext cx="2693235" cy="4564805"/>
          </a:xfrm>
          <a:custGeom>
            <a:avLst/>
            <a:gdLst/>
            <a:ahLst/>
            <a:cxnLst/>
            <a:rect l="l" t="t" r="r" b="b"/>
            <a:pathLst>
              <a:path w="2939516" h="4982230">
                <a:moveTo>
                  <a:pt x="0" y="0"/>
                </a:moveTo>
                <a:lnTo>
                  <a:pt x="2939516" y="0"/>
                </a:lnTo>
                <a:lnTo>
                  <a:pt x="2939516" y="4982230"/>
                </a:lnTo>
                <a:lnTo>
                  <a:pt x="0" y="49822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Rounded Rectangular Callout 2">
            <a:extLst>
              <a:ext uri="{FF2B5EF4-FFF2-40B4-BE49-F238E27FC236}">
                <a16:creationId xmlns:a16="http://schemas.microsoft.com/office/drawing/2014/main" id="{2DBBF095-8375-ADD5-75CE-605BBDD53A1B}"/>
              </a:ext>
            </a:extLst>
          </p:cNvPr>
          <p:cNvSpPr/>
          <p:nvPr/>
        </p:nvSpPr>
        <p:spPr>
          <a:xfrm>
            <a:off x="3200400" y="2804160"/>
            <a:ext cx="3190240" cy="1516250"/>
          </a:xfrm>
          <a:prstGeom prst="wedgeRoundRectCallout">
            <a:avLst>
              <a:gd name="adj1" fmla="val -63494"/>
              <a:gd name="adj2" fmla="val -44028"/>
              <a:gd name="adj3" fmla="val 16667"/>
            </a:avLst>
          </a:prstGeom>
          <a:solidFill>
            <a:srgbClr val="F250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Nước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4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E3E7933-DEA8-05D9-0BC3-576FED35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4683860"/>
            <a:ext cx="3474720" cy="2174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B20A5D9-387A-D52F-8AD5-EB745C7B1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7097" b="52982"/>
          <a:stretch/>
        </p:blipFill>
        <p:spPr>
          <a:xfrm flipH="1">
            <a:off x="1285378" y="491953"/>
            <a:ext cx="1110770" cy="7310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B308DE-3858-1BFD-D69C-ABBE3ACEF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5" t="46026" r="1265" b="24046"/>
          <a:stretch/>
        </p:blipFill>
        <p:spPr>
          <a:xfrm>
            <a:off x="10236142" y="994561"/>
            <a:ext cx="1596796" cy="183655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632960" y="396240"/>
            <a:ext cx="4653280" cy="1516250"/>
          </a:xfrm>
          <a:prstGeom prst="wedgeRoundRectCallout">
            <a:avLst>
              <a:gd name="adj1" fmla="val 63580"/>
              <a:gd name="adj2" fmla="val 41071"/>
              <a:gd name="adj3" fmla="val 16667"/>
            </a:avLst>
          </a:prstGeom>
          <a:solidFill>
            <a:srgbClr val="F250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b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Để chống lại cơn đói?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21" name="Freeform 8"/>
          <p:cNvSpPr/>
          <p:nvPr/>
        </p:nvSpPr>
        <p:spPr>
          <a:xfrm>
            <a:off x="8373535" y="1742458"/>
            <a:ext cx="3229186" cy="5115542"/>
          </a:xfrm>
          <a:custGeom>
            <a:avLst/>
            <a:gdLst/>
            <a:ahLst/>
            <a:cxnLst/>
            <a:rect l="l" t="t" r="r" b="b"/>
            <a:pathLst>
              <a:path w="5194935" h="8229600">
                <a:moveTo>
                  <a:pt x="0" y="0"/>
                </a:moveTo>
                <a:lnTo>
                  <a:pt x="5194935" y="0"/>
                </a:lnTo>
                <a:lnTo>
                  <a:pt x="519493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Freeform 103">
            <a:extLst>
              <a:ext uri="{FF2B5EF4-FFF2-40B4-BE49-F238E27FC236}">
                <a16:creationId xmlns:a16="http://schemas.microsoft.com/office/drawing/2014/main" id="{090C0D49-CC2F-EF7C-E5A5-AD4D4AA179D4}"/>
              </a:ext>
            </a:extLst>
          </p:cNvPr>
          <p:cNvSpPr/>
          <p:nvPr/>
        </p:nvSpPr>
        <p:spPr>
          <a:xfrm>
            <a:off x="369070" y="2293195"/>
            <a:ext cx="2693235" cy="4564805"/>
          </a:xfrm>
          <a:custGeom>
            <a:avLst/>
            <a:gdLst/>
            <a:ahLst/>
            <a:cxnLst/>
            <a:rect l="l" t="t" r="r" b="b"/>
            <a:pathLst>
              <a:path w="2939516" h="4982230">
                <a:moveTo>
                  <a:pt x="0" y="0"/>
                </a:moveTo>
                <a:lnTo>
                  <a:pt x="2939516" y="0"/>
                </a:lnTo>
                <a:lnTo>
                  <a:pt x="2939516" y="4982230"/>
                </a:lnTo>
                <a:lnTo>
                  <a:pt x="0" y="49822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Rounded Rectangular Callout 2">
            <a:extLst>
              <a:ext uri="{FF2B5EF4-FFF2-40B4-BE49-F238E27FC236}">
                <a16:creationId xmlns:a16="http://schemas.microsoft.com/office/drawing/2014/main" id="{2DBBF095-8375-ADD5-75CE-605BBDD53A1B}"/>
              </a:ext>
            </a:extLst>
          </p:cNvPr>
          <p:cNvSpPr/>
          <p:nvPr/>
        </p:nvSpPr>
        <p:spPr>
          <a:xfrm>
            <a:off x="3200400" y="2804160"/>
            <a:ext cx="4074160" cy="1516250"/>
          </a:xfrm>
          <a:prstGeom prst="wedgeRoundRectCallout">
            <a:avLst>
              <a:gd name="adj1" fmla="val -63494"/>
              <a:gd name="adj2" fmla="val -44028"/>
              <a:gd name="adj3" fmla="val 16667"/>
            </a:avLst>
          </a:prstGeom>
          <a:solidFill>
            <a:srgbClr val="F250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Thức</a:t>
            </a:r>
            <a:r>
              <a:rPr lang="en-US" sz="6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ăn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9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E3E7933-DEA8-05D9-0BC3-576FED35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4683860"/>
            <a:ext cx="3474720" cy="2174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B20A5D9-387A-D52F-8AD5-EB745C7B1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7097" b="52982"/>
          <a:stretch/>
        </p:blipFill>
        <p:spPr>
          <a:xfrm flipH="1">
            <a:off x="1285378" y="491953"/>
            <a:ext cx="1110770" cy="7310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B308DE-3858-1BFD-D69C-ABBE3ACEF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5" t="46026" r="1265" b="24046"/>
          <a:stretch/>
        </p:blipFill>
        <p:spPr>
          <a:xfrm>
            <a:off x="10236142" y="994561"/>
            <a:ext cx="1596796" cy="183655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632960" y="396240"/>
            <a:ext cx="4653280" cy="1516250"/>
          </a:xfrm>
          <a:prstGeom prst="wedgeRoundRectCallout">
            <a:avLst>
              <a:gd name="adj1" fmla="val 63580"/>
              <a:gd name="adj2" fmla="val 41071"/>
              <a:gd name="adj3" fmla="val 16667"/>
            </a:avLst>
          </a:prstGeom>
          <a:solidFill>
            <a:srgbClr val="F250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Để nhìn thấy xung quanh?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21" name="Freeform 8"/>
          <p:cNvSpPr/>
          <p:nvPr/>
        </p:nvSpPr>
        <p:spPr>
          <a:xfrm>
            <a:off x="8373535" y="1742458"/>
            <a:ext cx="3229186" cy="5115542"/>
          </a:xfrm>
          <a:custGeom>
            <a:avLst/>
            <a:gdLst/>
            <a:ahLst/>
            <a:cxnLst/>
            <a:rect l="l" t="t" r="r" b="b"/>
            <a:pathLst>
              <a:path w="5194935" h="8229600">
                <a:moveTo>
                  <a:pt x="0" y="0"/>
                </a:moveTo>
                <a:lnTo>
                  <a:pt x="5194935" y="0"/>
                </a:lnTo>
                <a:lnTo>
                  <a:pt x="519493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Freeform 103">
            <a:extLst>
              <a:ext uri="{FF2B5EF4-FFF2-40B4-BE49-F238E27FC236}">
                <a16:creationId xmlns:a16="http://schemas.microsoft.com/office/drawing/2014/main" id="{090C0D49-CC2F-EF7C-E5A5-AD4D4AA179D4}"/>
              </a:ext>
            </a:extLst>
          </p:cNvPr>
          <p:cNvSpPr/>
          <p:nvPr/>
        </p:nvSpPr>
        <p:spPr>
          <a:xfrm>
            <a:off x="369070" y="2293195"/>
            <a:ext cx="2693235" cy="4564805"/>
          </a:xfrm>
          <a:custGeom>
            <a:avLst/>
            <a:gdLst/>
            <a:ahLst/>
            <a:cxnLst/>
            <a:rect l="l" t="t" r="r" b="b"/>
            <a:pathLst>
              <a:path w="2939516" h="4982230">
                <a:moveTo>
                  <a:pt x="0" y="0"/>
                </a:moveTo>
                <a:lnTo>
                  <a:pt x="2939516" y="0"/>
                </a:lnTo>
                <a:lnTo>
                  <a:pt x="2939516" y="4982230"/>
                </a:lnTo>
                <a:lnTo>
                  <a:pt x="0" y="49822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Rounded Rectangular Callout 2">
            <a:extLst>
              <a:ext uri="{FF2B5EF4-FFF2-40B4-BE49-F238E27FC236}">
                <a16:creationId xmlns:a16="http://schemas.microsoft.com/office/drawing/2014/main" id="{2DBBF095-8375-ADD5-75CE-605BBDD53A1B}"/>
              </a:ext>
            </a:extLst>
          </p:cNvPr>
          <p:cNvSpPr/>
          <p:nvPr/>
        </p:nvSpPr>
        <p:spPr>
          <a:xfrm>
            <a:off x="3200400" y="2804160"/>
            <a:ext cx="4074160" cy="1516250"/>
          </a:xfrm>
          <a:prstGeom prst="wedgeRoundRectCallout">
            <a:avLst>
              <a:gd name="adj1" fmla="val -63494"/>
              <a:gd name="adj2" fmla="val -44028"/>
              <a:gd name="adj3" fmla="val 16667"/>
            </a:avLst>
          </a:prstGeom>
          <a:solidFill>
            <a:srgbClr val="F250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Ánh sáng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3E8440AD-BC0B-604F-AAAB-10A821924CF4}"/>
              </a:ext>
            </a:extLst>
          </p:cNvPr>
          <p:cNvSpPr/>
          <p:nvPr/>
        </p:nvSpPr>
        <p:spPr>
          <a:xfrm>
            <a:off x="8373535" y="1742458"/>
            <a:ext cx="3229186" cy="5115542"/>
          </a:xfrm>
          <a:custGeom>
            <a:avLst/>
            <a:gdLst/>
            <a:ahLst/>
            <a:cxnLst/>
            <a:rect l="l" t="t" r="r" b="b"/>
            <a:pathLst>
              <a:path w="5194935" h="8229600">
                <a:moveTo>
                  <a:pt x="0" y="0"/>
                </a:moveTo>
                <a:lnTo>
                  <a:pt x="5194935" y="0"/>
                </a:lnTo>
                <a:lnTo>
                  <a:pt x="519493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000DD3-6C70-353F-5A78-7F5D8DE26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32" y="2113280"/>
            <a:ext cx="7913823" cy="3537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E9C978-6831-8EB4-9C75-C9C419151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4437" y="788354"/>
            <a:ext cx="5224725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E3E7933-DEA8-05D9-0BC3-576FED35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4683860"/>
            <a:ext cx="3474720" cy="2174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B20A5D9-387A-D52F-8AD5-EB745C7B1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7097" b="52982"/>
          <a:stretch/>
        </p:blipFill>
        <p:spPr>
          <a:xfrm flipH="1">
            <a:off x="1285378" y="491953"/>
            <a:ext cx="1110770" cy="7310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B308DE-3858-1BFD-D69C-ABBE3ACEF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5" t="46026" r="1265" b="24046"/>
          <a:stretch/>
        </p:blipFill>
        <p:spPr>
          <a:xfrm>
            <a:off x="9931342" y="2274721"/>
            <a:ext cx="1596796" cy="18365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1168" y="2274721"/>
            <a:ext cx="7493231" cy="5891822"/>
          </a:xfrm>
          <a:prstGeom prst="rect">
            <a:avLst/>
          </a:prstGeom>
        </p:spPr>
      </p:pic>
      <p:pic>
        <p:nvPicPr>
          <p:cNvPr id="4" name="Picture 3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AA2500CD-FCE6-BFAF-7A95-0EC3AC6393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2" y="429613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38B4E5-8704-B4DF-0C10-BDFAB16EA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4689"/>
            <a:ext cx="12192000" cy="240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2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395</Words>
  <Application>Microsoft Office PowerPoint</Application>
  <PresentationFormat>Widescreen</PresentationFormat>
  <Paragraphs>39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等线</vt:lpstr>
      <vt:lpstr>LNTH-LuoLuoNotangYuanTi 1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3</cp:revision>
  <dcterms:created xsi:type="dcterms:W3CDTF">2024-12-20T17:11:24Z</dcterms:created>
  <dcterms:modified xsi:type="dcterms:W3CDTF">2025-04-12T09:09:54Z</dcterms:modified>
</cp:coreProperties>
</file>