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73" r:id="rId3"/>
    <p:sldId id="258" r:id="rId4"/>
    <p:sldId id="275" r:id="rId5"/>
    <p:sldId id="276" r:id="rId6"/>
    <p:sldId id="277" r:id="rId7"/>
    <p:sldId id="264" r:id="rId8"/>
    <p:sldId id="266" r:id="rId9"/>
    <p:sldId id="279" r:id="rId10"/>
    <p:sldId id="267" r:id="rId11"/>
    <p:sldId id="278" r:id="rId12"/>
    <p:sldId id="269" r:id="rId13"/>
    <p:sldId id="270" r:id="rId14"/>
    <p:sldId id="280" r:id="rId15"/>
    <p:sldId id="272" r:id="rId16"/>
  </p:sldIdLst>
  <p:sldSz cx="9144000" cy="5143500" type="screen16x9"/>
  <p:notesSz cx="6858000" cy="9144000"/>
  <p:defaultTextStyle>
    <a:defPPr>
      <a:defRPr lang="en-US"/>
    </a:defPPr>
    <a:lvl1pPr marL="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695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3910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0865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782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477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173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8686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5641" algn="l" defTabSz="9139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426"/>
    <a:srgbClr val="FFC611"/>
    <a:srgbClr val="FFD347"/>
    <a:srgbClr val="FFD243"/>
    <a:srgbClr val="EBF6F9"/>
    <a:srgbClr val="BEE395"/>
    <a:srgbClr val="A9DA74"/>
    <a:srgbClr val="00863D"/>
    <a:srgbClr val="009E47"/>
    <a:srgbClr val="9CD45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0" d="100"/>
          <a:sy n="90" d="100"/>
        </p:scale>
        <p:origin x="816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1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034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051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068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086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103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20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7" algn="l" defTabSz="914034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nối tiếp câu, khổ thơ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7894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Đọc</a:t>
            </a:r>
            <a:r>
              <a:rPr lang="en-US" baseline="0"/>
              <a:t> thi đua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445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HS phát</a:t>
            </a:r>
            <a:r>
              <a:rPr lang="en-US" baseline="0"/>
              <a:t> hiện từ cùng vần xong, GV hỏi hai chữ đó cùng vần gì?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Gọi</a:t>
            </a:r>
            <a:r>
              <a:rPr lang="en-US" baseline="0"/>
              <a:t> HS đọc lại bài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4543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5379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544605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23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9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9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8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8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47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17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86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56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695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39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086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782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47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17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868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56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955" indent="0">
              <a:buNone/>
              <a:defRPr sz="2000" b="1"/>
            </a:lvl2pPr>
            <a:lvl3pPr marL="913910" indent="0">
              <a:buNone/>
              <a:defRPr sz="1800" b="1"/>
            </a:lvl3pPr>
            <a:lvl4pPr marL="1370865" indent="0">
              <a:buNone/>
              <a:defRPr sz="1600" b="1"/>
            </a:lvl4pPr>
            <a:lvl5pPr marL="1827821" indent="0">
              <a:buNone/>
              <a:defRPr sz="1600" b="1"/>
            </a:lvl5pPr>
            <a:lvl6pPr marL="2284776" indent="0">
              <a:buNone/>
              <a:defRPr sz="1600" b="1"/>
            </a:lvl6pPr>
            <a:lvl7pPr marL="2741731" indent="0">
              <a:buNone/>
              <a:defRPr sz="1600" b="1"/>
            </a:lvl7pPr>
            <a:lvl8pPr marL="3198686" indent="0">
              <a:buNone/>
              <a:defRPr sz="1600" b="1"/>
            </a:lvl8pPr>
            <a:lvl9pPr marL="3655641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6955" indent="0">
              <a:buNone/>
              <a:defRPr sz="2800"/>
            </a:lvl2pPr>
            <a:lvl3pPr marL="913910" indent="0">
              <a:buNone/>
              <a:defRPr sz="2400"/>
            </a:lvl3pPr>
            <a:lvl4pPr marL="1370865" indent="0">
              <a:buNone/>
              <a:defRPr sz="2000"/>
            </a:lvl4pPr>
            <a:lvl5pPr marL="1827821" indent="0">
              <a:buNone/>
              <a:defRPr sz="2000"/>
            </a:lvl5pPr>
            <a:lvl6pPr marL="2284776" indent="0">
              <a:buNone/>
              <a:defRPr sz="2000"/>
            </a:lvl6pPr>
            <a:lvl7pPr marL="2741731" indent="0">
              <a:buNone/>
              <a:defRPr sz="2000"/>
            </a:lvl7pPr>
            <a:lvl8pPr marL="3198686" indent="0">
              <a:buNone/>
              <a:defRPr sz="2000"/>
            </a:lvl8pPr>
            <a:lvl9pPr marL="3655641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6955" indent="0">
              <a:buNone/>
              <a:defRPr sz="1200"/>
            </a:lvl2pPr>
            <a:lvl3pPr marL="913910" indent="0">
              <a:buNone/>
              <a:defRPr sz="1000"/>
            </a:lvl3pPr>
            <a:lvl4pPr marL="1370865" indent="0">
              <a:buNone/>
              <a:defRPr sz="900"/>
            </a:lvl4pPr>
            <a:lvl5pPr marL="1827821" indent="0">
              <a:buNone/>
              <a:defRPr sz="900"/>
            </a:lvl5pPr>
            <a:lvl6pPr marL="2284776" indent="0">
              <a:buNone/>
              <a:defRPr sz="900"/>
            </a:lvl6pPr>
            <a:lvl7pPr marL="2741731" indent="0">
              <a:buNone/>
              <a:defRPr sz="900"/>
            </a:lvl7pPr>
            <a:lvl8pPr marL="3198686" indent="0">
              <a:buNone/>
              <a:defRPr sz="900"/>
            </a:lvl8pPr>
            <a:lvl9pPr marL="3655641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391" tIns="45696" rIns="91391" bIns="45696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391" tIns="45696" rIns="91391" bIns="4569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5/29/2025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391" tIns="45696" rIns="91391" bIns="4569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391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716" indent="-342716" algn="l" defTabSz="9139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552" indent="-285597" algn="l" defTabSz="91391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38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343" indent="-228478" algn="l" defTabSz="91391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6298" indent="-228478" algn="l" defTabSz="91391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253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208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164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119" indent="-228478" algn="l" defTabSz="91391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5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910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65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82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77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73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686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641" algn="l" defTabSz="91391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e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17799" y="-14642"/>
            <a:ext cx="9252641" cy="1943558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rgbClr val="FFD2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18" name="Flowchart: Document 17"/>
          <p:cNvSpPr/>
          <p:nvPr/>
        </p:nvSpPr>
        <p:spPr>
          <a:xfrm>
            <a:off x="-43199" y="10758"/>
            <a:ext cx="9252641" cy="1777224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5010150"/>
            <a:ext cx="9144000" cy="13335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1" tIns="45696" rIns="91391" bIns="45696" spcCol="0" rtlCol="0" anchor="ctr"/>
          <a:lstStyle/>
          <a:p>
            <a:pPr algn="ctr"/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400655" y="2152115"/>
            <a:ext cx="5446164" cy="975143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28" tIns="45714" rIns="91428" bIns="45714" spcCol="0"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408834" y="2109520"/>
            <a:ext cx="992332" cy="992332"/>
            <a:chOff x="1212273" y="1084984"/>
            <a:chExt cx="992332" cy="992332"/>
          </a:xfrm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solidFill>
              <a:schemeClr val="bg1">
                <a:lumMod val="5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solidFill>
              <a:schemeClr val="accent6"/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659635" y="-848744"/>
            <a:ext cx="2469633" cy="2296731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FFD24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rgbClr val="FFC61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12700" y="178394"/>
            <a:ext cx="1341530" cy="110794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6600" b="1">
                <a:solidFill>
                  <a:schemeClr val="accent6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7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1828800" y="437711"/>
            <a:ext cx="7162800" cy="8309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4800" b="1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THẾ GIỚI TRONG MẮT EM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1439639" y="2162639"/>
            <a:ext cx="990600" cy="954059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400" b="1"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Bài</a:t>
            </a:r>
          </a:p>
          <a:p>
            <a:pPr algn="ctr"/>
            <a:r>
              <a:rPr lang="en-US" sz="3200" b="1">
                <a:solidFill>
                  <a:schemeClr val="bg1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273078" y="2289089"/>
            <a:ext cx="5121462" cy="64628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3600" b="1">
                <a:solidFill>
                  <a:srgbClr val="F68426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TIA NẮNG ĐI ĐÂU?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5" b="94167" l="0" r="99299">
                        <a14:foregroundMark x1="67868" y1="3611" x2="72973" y2="4630"/>
                        <a14:foregroundMark x1="74675" y1="5648" x2="75375" y2="8519"/>
                        <a14:foregroundMark x1="73974" y1="5648" x2="76176" y2="6481"/>
                        <a14:backgroundMark x1="32533" y1="833" x2="38038" y2="1019"/>
                        <a14:backgroundMark x1="74675" y1="1852" x2="66366" y2="1019"/>
                        <a14:backgroundMark x1="66166" y1="648" x2="61962" y2="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6061"/>
          <a:stretch/>
        </p:blipFill>
        <p:spPr>
          <a:xfrm>
            <a:off x="3904682" y="3155432"/>
            <a:ext cx="1858254" cy="18871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3052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65249" y="4248150"/>
            <a:ext cx="8199121" cy="668845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dậy, bé thấy tia nắng ở đâu?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67000" y="285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218122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</p:spTree>
    <p:extLst>
      <p:ext uri="{BB962C8B-B14F-4D97-AF65-F5344CB8AC3E}">
        <p14:creationId xmlns:p14="http://schemas.microsoft.com/office/powerpoint/2010/main" val="519086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376743" y="4248150"/>
            <a:ext cx="6776133" cy="584739"/>
          </a:xfrm>
          <a:prstGeom prst="rect">
            <a:avLst/>
          </a:prstGeom>
          <a:solidFill>
            <a:srgbClr val="FFD347"/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3200">
                <a:latin typeface="Arial" pitchFamily="34" charset="0"/>
                <a:ea typeface="Arial-Rounded" pitchFamily="34" charset="0"/>
                <a:cs typeface="Arial" pitchFamily="34" charset="0"/>
              </a:rPr>
              <a:t>Theo bé, buổi tối, tia nắng đi đâu?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971800" y="3619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971800" y="2257692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</p:spTree>
    <p:extLst>
      <p:ext uri="{BB962C8B-B14F-4D97-AF65-F5344CB8AC3E}">
        <p14:creationId xmlns:p14="http://schemas.microsoft.com/office/powerpoint/2010/main" val="3232660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" t="-9000" b="-4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-222250"/>
            <a:ext cx="1676400" cy="18108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loud 2"/>
          <p:cNvSpPr/>
          <p:nvPr/>
        </p:nvSpPr>
        <p:spPr>
          <a:xfrm>
            <a:off x="0" y="1053322"/>
            <a:ext cx="2393058" cy="1070578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Theo em, nhà nắng ở đâu?</a:t>
            </a:r>
          </a:p>
        </p:txBody>
      </p:sp>
    </p:spTree>
    <p:extLst>
      <p:ext uri="{BB962C8B-B14F-4D97-AF65-F5344CB8AC3E}">
        <p14:creationId xmlns:p14="http://schemas.microsoft.com/office/powerpoint/2010/main" val="1237135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356663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445960"/>
            <a:ext cx="6622473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Học thuộc lòng khổ thơ cuối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53542" y="1200150"/>
            <a:ext cx="4690258" cy="3724048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  <a:p>
            <a:pPr algn="just">
              <a:spcBef>
                <a:spcPts val="2400"/>
              </a:spcBef>
            </a:pPr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  <a:p>
            <a:pPr algn="just"/>
            <a:endParaRPr lang="en-US" sz="2400"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8218" y="1272741"/>
            <a:ext cx="2743200" cy="3668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618" y="1660379"/>
            <a:ext cx="2743200" cy="340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2128" y="2000536"/>
            <a:ext cx="2743200" cy="392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728" y="2349840"/>
            <a:ext cx="3319272" cy="4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4186" y="3041139"/>
            <a:ext cx="3017520" cy="3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105" y="3370378"/>
            <a:ext cx="3319272" cy="42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3759832"/>
            <a:ext cx="2743200" cy="374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991" y="4129908"/>
            <a:ext cx="2743200" cy="4296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5454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7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5977" y="133350"/>
            <a:ext cx="609600" cy="609600"/>
          </a:xfrm>
          <a:prstGeom prst="ellipse">
            <a:avLst/>
          </a:prstGeom>
          <a:solidFill>
            <a:srgbClr val="F684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92728" y="222647"/>
            <a:ext cx="81464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Vẽ bức tranh ông mặt trời và nói về bức tranh em vẽ.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87"/>
          <a:stretch/>
        </p:blipFill>
        <p:spPr>
          <a:xfrm>
            <a:off x="457200" y="780231"/>
            <a:ext cx="2358484" cy="23258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0" b="12322"/>
          <a:stretch/>
        </p:blipFill>
        <p:spPr>
          <a:xfrm>
            <a:off x="649432" y="3106126"/>
            <a:ext cx="2106328" cy="1856632"/>
          </a:xfrm>
          <a:prstGeom prst="rect">
            <a:avLst/>
          </a:prstGeom>
        </p:spPr>
      </p:pic>
      <p:pic>
        <p:nvPicPr>
          <p:cNvPr id="1026" name="Picture 2" descr="Những nét vẽ đầu đời – Bé vẽ mặt trời và đám mây – Bé tư du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918008"/>
            <a:ext cx="2857500" cy="1895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ẽ tranh phong cảnh đơn giản qua 8 bước Xem nga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950" y="3053348"/>
            <a:ext cx="3333750" cy="18730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ẽ tranh phong cảnh đơn giản làng quê | Phong cảnh, Mỹ thuật, Cánh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564" y="908417"/>
            <a:ext cx="2971800" cy="1866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ướng dẫn vẽ tranh phong cảnh đơn giản mà đẹp | How to draw simple scenery  - YouTube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56" r="9968"/>
          <a:stretch/>
        </p:blipFill>
        <p:spPr bwMode="auto">
          <a:xfrm>
            <a:off x="2895600" y="3106126"/>
            <a:ext cx="2604212" cy="1820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3574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2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71600" y="438150"/>
            <a:ext cx="6096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>
                <a:latin typeface="Arial" pitchFamily="34" charset="0"/>
                <a:cs typeface="Arial" pitchFamily="34" charset="0"/>
              </a:rPr>
              <a:t>Dặn dò: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lại bài đã học, học thuộc hai khổ thơ cuối bài thơ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Tia nắng đi đâu?</a:t>
            </a:r>
          </a:p>
          <a:p>
            <a:pPr marL="285750" indent="-285750">
              <a:buFontTx/>
              <a:buChar char="-"/>
            </a:pPr>
            <a:r>
              <a:rPr lang="en-US" sz="2800">
                <a:latin typeface="Arial" pitchFamily="34" charset="0"/>
                <a:cs typeface="Arial" pitchFamily="34" charset="0"/>
              </a:rPr>
              <a:t>Xem bài mới </a:t>
            </a:r>
            <a:r>
              <a:rPr lang="en-US" sz="2800" i="1">
                <a:latin typeface="Arial" pitchFamily="34" charset="0"/>
                <a:cs typeface="Arial" pitchFamily="34" charset="0"/>
              </a:rPr>
              <a:t>Giấc mơ buổi sáng </a:t>
            </a:r>
            <a:r>
              <a:rPr lang="en-US" sz="2800">
                <a:latin typeface="Arial" pitchFamily="34" charset="0"/>
                <a:cs typeface="Arial" pitchFamily="34" charset="0"/>
              </a:rPr>
              <a:t>trang 126.</a:t>
            </a:r>
          </a:p>
        </p:txBody>
      </p:sp>
    </p:spTree>
    <p:extLst>
      <p:ext uri="{BB962C8B-B14F-4D97-AF65-F5344CB8AC3E}">
        <p14:creationId xmlns:p14="http://schemas.microsoft.com/office/powerpoint/2010/main" val="3388511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09550" y="228600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76300" y="317897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Quan sát tranh bạn nhỏ đón tia nắng buổi sáng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50" y="862525"/>
            <a:ext cx="6800850" cy="3401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76300" y="4019550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a. Trong tranh, em thấy tia nắng ở đâu?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6300" y="4396134"/>
            <a:ext cx="7391400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>
                <a:latin typeface="Arial" pitchFamily="34" charset="0"/>
                <a:ea typeface="Arial-Rounded" pitchFamily="34" charset="0"/>
                <a:cs typeface="Arial" pitchFamily="34" charset="0"/>
              </a:rPr>
              <a:t>b. Em có thích tia nắng buổi sáng không? Vì sao? </a:t>
            </a:r>
          </a:p>
        </p:txBody>
      </p:sp>
    </p:spTree>
    <p:extLst>
      <p:ext uri="{BB962C8B-B14F-4D97-AF65-F5344CB8AC3E}">
        <p14:creationId xmlns:p14="http://schemas.microsoft.com/office/powerpoint/2010/main" val="1982115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17764" y="154208"/>
            <a:ext cx="609600" cy="6096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44682" y="192320"/>
            <a:ext cx="7391400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Đọc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3774085" y="778992"/>
            <a:ext cx="830362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3082294" y="1352550"/>
            <a:ext cx="1337306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2727995" y="1774691"/>
            <a:ext cx="754875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5101593" y="1800091"/>
            <a:ext cx="133730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flipH="1">
            <a:off x="6495879" y="2644641"/>
            <a:ext cx="121573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44457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84614" y="2857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1964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(1)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21591" y="2780864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(2)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92782" y="892175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(3)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47177" y="2762250"/>
            <a:ext cx="990023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(4)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3810000" y="2230017"/>
            <a:ext cx="98712" cy="435617"/>
            <a:chOff x="2590800" y="2272159"/>
            <a:chExt cx="98712" cy="435617"/>
          </a:xfrm>
        </p:grpSpPr>
        <p:cxnSp>
          <p:nvCxnSpPr>
            <p:cNvPr id="24" name="Straight Connector 23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305300" y="4115967"/>
            <a:ext cx="98712" cy="435617"/>
            <a:chOff x="2590800" y="2272159"/>
            <a:chExt cx="98712" cy="435617"/>
          </a:xfrm>
        </p:grpSpPr>
        <p:cxnSp>
          <p:nvCxnSpPr>
            <p:cNvPr id="27" name="Straight Connector 26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9" name="Group 28"/>
          <p:cNvGrpSpPr/>
          <p:nvPr/>
        </p:nvGrpSpPr>
        <p:grpSpPr>
          <a:xfrm>
            <a:off x="8153400" y="2208846"/>
            <a:ext cx="98712" cy="435617"/>
            <a:chOff x="2590800" y="2272159"/>
            <a:chExt cx="98712" cy="435617"/>
          </a:xfrm>
        </p:grpSpPr>
        <p:cxnSp>
          <p:nvCxnSpPr>
            <p:cNvPr id="30" name="Straight Connector 29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31"/>
          <p:cNvGrpSpPr/>
          <p:nvPr/>
        </p:nvGrpSpPr>
        <p:grpSpPr>
          <a:xfrm>
            <a:off x="7924800" y="4147704"/>
            <a:ext cx="98712" cy="435617"/>
            <a:chOff x="2590800" y="2272159"/>
            <a:chExt cx="98712" cy="435617"/>
          </a:xfrm>
        </p:grpSpPr>
        <p:cxnSp>
          <p:nvCxnSpPr>
            <p:cNvPr id="33" name="Straight Connector 32"/>
            <p:cNvCxnSpPr/>
            <p:nvPr/>
          </p:nvCxnSpPr>
          <p:spPr>
            <a:xfrm flipH="1">
              <a:off x="2590800" y="2272159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flipH="1">
              <a:off x="2651412" y="2282551"/>
              <a:ext cx="38100" cy="42522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870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Sực nhớ	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341685" y="1337596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đột ngột, bỗng nhiên nhớ ra điều gì.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Em sực nhớ ra là chưa khoá cửa khi ra khỏi nhà.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1835721" y="3044825"/>
            <a:ext cx="16383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001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62439" y="1062498"/>
            <a:ext cx="2971800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Ngẫm nghĩ:</a:t>
            </a:r>
            <a:endParaRPr lang="en-US" sz="360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819400" y="1047750"/>
            <a:ext cx="6649916" cy="857250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>
                <a:latin typeface="Arial" pitchFamily="34" charset="0"/>
                <a:cs typeface="Arial" pitchFamily="34" charset="0"/>
              </a:rPr>
              <a:t>nghĩ kĩ và lâu.</a:t>
            </a:r>
          </a:p>
        </p:txBody>
      </p:sp>
      <p:sp>
        <p:nvSpPr>
          <p:cNvPr id="7" name="Right Arrow 6"/>
          <p:cNvSpPr/>
          <p:nvPr/>
        </p:nvSpPr>
        <p:spPr>
          <a:xfrm>
            <a:off x="228599" y="2709863"/>
            <a:ext cx="492345" cy="19570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914400" y="2510281"/>
            <a:ext cx="8077200" cy="1052069"/>
          </a:xfrm>
          <a:prstGeom prst="rect">
            <a:avLst/>
          </a:prstGeom>
        </p:spPr>
        <p:txBody>
          <a:bodyPr vert="horz" lIns="91305" tIns="45654" rIns="91305" bIns="45654" rtlCol="0" anchor="ctr">
            <a:noAutofit/>
          </a:bodyPr>
          <a:lstStyle>
            <a:lvl1pPr algn="ctr" defTabSz="91318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600">
                <a:latin typeface="Arial" pitchFamily="34" charset="0"/>
                <a:cs typeface="Arial" pitchFamily="34" charset="0"/>
              </a:rPr>
              <a:t>Cô giáo khuyên Na ngẫm nghĩ về chuyện hôm qua.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5016859" y="3044825"/>
            <a:ext cx="2180577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6664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 animBg="1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182" b="30348"/>
          <a:stretch/>
        </p:blipFill>
        <p:spPr>
          <a:xfrm>
            <a:off x="3879850" y="4333624"/>
            <a:ext cx="1562100" cy="60275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84614" y="69850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3081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029200" y="6762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25717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25720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83400" y="45148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4213727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341168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3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430465"/>
            <a:ext cx="82226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Tìm trong khổ thơ đầu những tiếng cùng vần với nhau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67000" y="1289317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2" name="Rectangle 1"/>
          <p:cNvSpPr/>
          <p:nvPr/>
        </p:nvSpPr>
        <p:spPr>
          <a:xfrm>
            <a:off x="3487016" y="1299801"/>
            <a:ext cx="9653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sáng</a:t>
            </a:r>
            <a:endParaRPr lang="en-US" sz="280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600450" y="2159133"/>
            <a:ext cx="9861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đang</a:t>
            </a:r>
            <a:endParaRPr lang="en-US" sz="2800">
              <a:solidFill>
                <a:srgbClr val="FF0000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3776604" y="1757001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3936312" y="2604726"/>
            <a:ext cx="52647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16"/>
          <p:cNvSpPr/>
          <p:nvPr/>
        </p:nvSpPr>
        <p:spPr>
          <a:xfrm>
            <a:off x="5172941" y="1298842"/>
            <a:ext cx="76495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dậy</a:t>
            </a:r>
            <a:endParaRPr lang="en-US" sz="2800">
              <a:solidFill>
                <a:srgbClr val="0070C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04079" y="1731935"/>
            <a:ext cx="8643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0070C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thấy</a:t>
            </a:r>
            <a:endParaRPr lang="en-US" sz="2800">
              <a:solidFill>
                <a:srgbClr val="0070C0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5477571" y="1750985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600450" y="2194726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3212620" y="2154894"/>
            <a:ext cx="46519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ai</a:t>
            </a:r>
            <a:endParaRPr lang="en-US" sz="2800">
              <a:solidFill>
                <a:srgbClr val="FFC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356068" y="2579615"/>
            <a:ext cx="66556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>
                <a:solidFill>
                  <a:srgbClr val="FFC000"/>
                </a:solidFill>
                <a:latin typeface="Arial" pitchFamily="34" charset="0"/>
                <a:ea typeface="Arial-Rounded" pitchFamily="34" charset="0"/>
                <a:cs typeface="Arial" pitchFamily="34" charset="0"/>
              </a:rPr>
              <a:t>bài</a:t>
            </a:r>
            <a:endParaRPr lang="en-US" sz="2800">
              <a:solidFill>
                <a:srgbClr val="FFC000"/>
              </a:solidFill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3296624" y="2567067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624568" y="2980972"/>
            <a:ext cx="297184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2740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7" grpId="0"/>
      <p:bldP spid="18" grpId="0"/>
      <p:bldP spid="21" grpId="0"/>
      <p:bldP spid="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65809" y="180016"/>
            <a:ext cx="609600" cy="609600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2" rIns="91403" bIns="45702" rtlCol="0" anchor="ctr"/>
          <a:lstStyle/>
          <a:p>
            <a:pPr algn="ctr"/>
            <a:r>
              <a:rPr lang="en-US" sz="2800" b="1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4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92728" y="269313"/>
            <a:ext cx="2583872" cy="461616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400" b="1">
                <a:latin typeface="Arial" pitchFamily="34" charset="0"/>
                <a:ea typeface="Arial-Rounded" pitchFamily="34" charset="0"/>
                <a:cs typeface="Arial" pitchFamily="34" charset="0"/>
              </a:rPr>
              <a:t>Trả lời câu hỏi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2434" y="348096"/>
            <a:ext cx="5947064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/>
            <a:r>
              <a:rPr lang="en-US" sz="2800" b="1">
                <a:latin typeface="Arial" pitchFamily="34" charset="0"/>
                <a:ea typeface="Arial-Rounded" pitchFamily="34" charset="0"/>
                <a:cs typeface="Arial" pitchFamily="34" charset="0"/>
              </a:rPr>
              <a:t>Tia nắng đi đâu?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3081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Buổi sáng thức dậy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thấy buồn cười: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Có ai đang nhảy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Một bài vui vui.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029200" y="892175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Tối đến giờ ngủ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Sực nhớ bé tìm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Tìm tia nắng nhỏ: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Ngủ rồi. Lặng im…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308100" y="2787650"/>
            <a:ext cx="35814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Đó là tia nắng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trong lòng tay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bàn học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Nhảy trên tán cây.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9200" y="2787917"/>
            <a:ext cx="4114800" cy="181583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Bé nằm ngẫm nghĩ: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ở đâu?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- Nắng ngủ nhà nắng!</a:t>
            </a:r>
          </a:p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Mai gặp lại nhau.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34200" y="4565650"/>
            <a:ext cx="3106882" cy="5231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/>
            <a:r>
              <a:rPr lang="en-US" sz="2800">
                <a:latin typeface="Arial" pitchFamily="34" charset="0"/>
                <a:ea typeface="Arial-Rounded" pitchFamily="34" charset="0"/>
                <a:cs typeface="Arial" pitchFamily="34" charset="0"/>
              </a:rPr>
              <a:t>(Thuỵ Anh)</a:t>
            </a:r>
          </a:p>
        </p:txBody>
      </p:sp>
    </p:spTree>
    <p:extLst>
      <p:ext uri="{BB962C8B-B14F-4D97-AF65-F5344CB8AC3E}">
        <p14:creationId xmlns:p14="http://schemas.microsoft.com/office/powerpoint/2010/main" val="8967594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647</TotalTime>
  <Words>745</Words>
  <Application>Microsoft Office PowerPoint</Application>
  <PresentationFormat>On-screen Show (16:9)</PresentationFormat>
  <Paragraphs>157</Paragraphs>
  <Slides>15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Arial Rounded MT Bold</vt:lpstr>
      <vt:lpstr>Arial-Rounded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NGANTHTHĐ</cp:lastModifiedBy>
  <cp:revision>110</cp:revision>
  <dcterms:created xsi:type="dcterms:W3CDTF">2020-12-08T15:48:47Z</dcterms:created>
  <dcterms:modified xsi:type="dcterms:W3CDTF">2025-05-29T02:13:13Z</dcterms:modified>
</cp:coreProperties>
</file>