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62" r:id="rId4"/>
    <p:sldId id="266" r:id="rId5"/>
    <p:sldId id="267" r:id="rId6"/>
    <p:sldId id="268" r:id="rId7"/>
    <p:sldId id="269" r:id="rId8"/>
    <p:sldId id="270" r:id="rId9"/>
    <p:sldId id="260" r:id="rId10"/>
    <p:sldId id="258" r:id="rId11"/>
    <p:sldId id="272" r:id="rId12"/>
    <p:sldId id="271" r:id="rId13"/>
    <p:sldId id="289" r:id="rId14"/>
    <p:sldId id="290" r:id="rId15"/>
    <p:sldId id="291" r:id="rId16"/>
    <p:sldId id="292" r:id="rId17"/>
    <p:sldId id="284" r:id="rId18"/>
    <p:sldId id="281" r:id="rId19"/>
    <p:sldId id="277" r:id="rId20"/>
    <p:sldId id="288" r:id="rId21"/>
    <p:sldId id="283" r:id="rId22"/>
    <p:sldId id="293" r:id="rId23"/>
    <p:sldId id="285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089"/>
    <a:srgbClr val="4CB549"/>
    <a:srgbClr val="C2E0B8"/>
    <a:srgbClr val="FF7B7B"/>
    <a:srgbClr val="FFB236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5" d="100"/>
          <a:sy n="15" d="100"/>
        </p:scale>
        <p:origin x="2268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68CD-ED0C-497D-9287-1302796E0F72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E2A63-C16E-4984-ADDD-12777F93A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5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E2A63-C16E-4984-ADDD-12777F93A0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4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6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6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0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6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11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5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7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37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81474" y="7529381"/>
            <a:ext cx="4504731" cy="4504731"/>
          </a:xfrm>
          <a:custGeom>
            <a:avLst/>
            <a:gdLst/>
            <a:ahLst/>
            <a:cxnLst/>
            <a:rect l="l" t="t" r="r" b="b"/>
            <a:pathLst>
              <a:path w="4504731" h="4504731">
                <a:moveTo>
                  <a:pt x="0" y="0"/>
                </a:moveTo>
                <a:lnTo>
                  <a:pt x="4504731" y="0"/>
                </a:lnTo>
                <a:lnTo>
                  <a:pt x="4504731" y="4504732"/>
                </a:lnTo>
                <a:lnTo>
                  <a:pt x="0" y="4504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1008" y="1612668"/>
            <a:ext cx="14326842" cy="598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81474" y="7529381"/>
            <a:ext cx="4504731" cy="4504731"/>
          </a:xfrm>
          <a:custGeom>
            <a:avLst/>
            <a:gdLst/>
            <a:ahLst/>
            <a:cxnLst/>
            <a:rect l="l" t="t" r="r" b="b"/>
            <a:pathLst>
              <a:path w="4504731" h="4504731">
                <a:moveTo>
                  <a:pt x="0" y="0"/>
                </a:moveTo>
                <a:lnTo>
                  <a:pt x="4504731" y="0"/>
                </a:lnTo>
                <a:lnTo>
                  <a:pt x="4504731" y="4504732"/>
                </a:lnTo>
                <a:lnTo>
                  <a:pt x="0" y="4504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8"/>
          <p:cNvSpPr/>
          <p:nvPr/>
        </p:nvSpPr>
        <p:spPr>
          <a:xfrm>
            <a:off x="5638875" y="-31056"/>
            <a:ext cx="1834784" cy="1781408"/>
          </a:xfrm>
          <a:custGeom>
            <a:avLst/>
            <a:gdLst/>
            <a:ahLst/>
            <a:cxnLst/>
            <a:rect l="l" t="t" r="r" b="b"/>
            <a:pathLst>
              <a:path w="1834784" h="1781408">
                <a:moveTo>
                  <a:pt x="0" y="0"/>
                </a:moveTo>
                <a:lnTo>
                  <a:pt x="1834784" y="0"/>
                </a:lnTo>
                <a:lnTo>
                  <a:pt x="1834784" y="1781409"/>
                </a:lnTo>
                <a:lnTo>
                  <a:pt x="0" y="1781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5067" y="1791250"/>
            <a:ext cx="14448772" cy="710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5500173">
            <a:off x="14460870" y="39160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81474" y="7529381"/>
            <a:ext cx="4504731" cy="4504731"/>
          </a:xfrm>
          <a:custGeom>
            <a:avLst/>
            <a:gdLst/>
            <a:ahLst/>
            <a:cxnLst/>
            <a:rect l="l" t="t" r="r" b="b"/>
            <a:pathLst>
              <a:path w="4504731" h="4504731">
                <a:moveTo>
                  <a:pt x="0" y="0"/>
                </a:moveTo>
                <a:lnTo>
                  <a:pt x="4504731" y="0"/>
                </a:lnTo>
                <a:lnTo>
                  <a:pt x="4504731" y="4504732"/>
                </a:lnTo>
                <a:lnTo>
                  <a:pt x="0" y="4504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28475" y="1316501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751932">
            <a:off x="10918293" y="-865177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8"/>
          <p:cNvSpPr/>
          <p:nvPr/>
        </p:nvSpPr>
        <p:spPr>
          <a:xfrm>
            <a:off x="5638875" y="-31056"/>
            <a:ext cx="1834784" cy="1781408"/>
          </a:xfrm>
          <a:custGeom>
            <a:avLst/>
            <a:gdLst/>
            <a:ahLst/>
            <a:cxnLst/>
            <a:rect l="l" t="t" r="r" b="b"/>
            <a:pathLst>
              <a:path w="1834784" h="1781408">
                <a:moveTo>
                  <a:pt x="0" y="0"/>
                </a:moveTo>
                <a:lnTo>
                  <a:pt x="1834784" y="0"/>
                </a:lnTo>
                <a:lnTo>
                  <a:pt x="1834784" y="1781409"/>
                </a:lnTo>
                <a:lnTo>
                  <a:pt x="0" y="1781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21730" y="1580079"/>
            <a:ext cx="10644539" cy="7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964526" y="569852"/>
            <a:ext cx="16358947" cy="912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1F610-1C0B-F76C-5A66-27A4C4CE9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943100"/>
            <a:ext cx="7387303" cy="5257800"/>
          </a:xfrm>
          <a:prstGeom prst="rect">
            <a:avLst/>
          </a:prstGeom>
        </p:spPr>
      </p:pic>
      <p:grpSp>
        <p:nvGrpSpPr>
          <p:cNvPr id="4" name="Group 18">
            <a:extLst>
              <a:ext uri="{FF2B5EF4-FFF2-40B4-BE49-F238E27FC236}">
                <a16:creationId xmlns:a16="http://schemas.microsoft.com/office/drawing/2014/main" id="{6D425FCC-4931-A98C-61F3-50AB4B9229B6}"/>
              </a:ext>
            </a:extLst>
          </p:cNvPr>
          <p:cNvGrpSpPr/>
          <p:nvPr/>
        </p:nvGrpSpPr>
        <p:grpSpPr>
          <a:xfrm>
            <a:off x="9601200" y="1562100"/>
            <a:ext cx="6351670" cy="6031420"/>
            <a:chOff x="0" y="0"/>
            <a:chExt cx="16746202" cy="2168605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82155D8-66BC-2499-CC99-C2FF41CB352A}"/>
                </a:ext>
              </a:extLst>
            </p:cNvPr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4F25B78C-52B4-0A98-1764-8611BE2FF655}"/>
                  </a:ext>
                </a:extLst>
              </p:cNvPr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8EF79C8C-5B39-1216-555B-8A379E85131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F29A9984-B393-4E1D-91CF-5F3F6832B26E}"/>
                </a:ext>
              </a:extLst>
            </p:cNvPr>
            <p:cNvSpPr txBox="1"/>
            <p:nvPr/>
          </p:nvSpPr>
          <p:spPr>
            <a:xfrm>
              <a:off x="602705" y="195962"/>
              <a:ext cx="15670321" cy="1426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</a:t>
              </a:r>
              <a:r>
                <a:rPr lang="vi-VN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ránh việc nước bị nhiễm vi khuẩn tả.</a:t>
              </a:r>
              <a:endPara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ntastic"/>
                <a:sym typeface="Funtast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1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964526" y="569852"/>
            <a:ext cx="16358947" cy="912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6D425FCC-4931-A98C-61F3-50AB4B9229B6}"/>
              </a:ext>
            </a:extLst>
          </p:cNvPr>
          <p:cNvGrpSpPr/>
          <p:nvPr/>
        </p:nvGrpSpPr>
        <p:grpSpPr>
          <a:xfrm>
            <a:off x="9601200" y="1562100"/>
            <a:ext cx="6351670" cy="6031420"/>
            <a:chOff x="0" y="0"/>
            <a:chExt cx="16746202" cy="2168605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82155D8-66BC-2499-CC99-C2FF41CB352A}"/>
                </a:ext>
              </a:extLst>
            </p:cNvPr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4F25B78C-52B4-0A98-1764-8611BE2FF655}"/>
                  </a:ext>
                </a:extLst>
              </p:cNvPr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8EF79C8C-5B39-1216-555B-8A379E85131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F29A9984-B393-4E1D-91CF-5F3F6832B26E}"/>
                </a:ext>
              </a:extLst>
            </p:cNvPr>
            <p:cNvSpPr txBox="1"/>
            <p:nvPr/>
          </p:nvSpPr>
          <p:spPr>
            <a:xfrm>
              <a:off x="401803" y="54796"/>
              <a:ext cx="15670321" cy="20915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G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iảm nguy cơ nhiễm khuẩn tả, tránh việc thức ăn bị vật trung gian như ruồi, nhặng mang vi khuẩn tả đậu vào.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untastic"/>
                <a:sym typeface="Funtastic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5A71C5-774D-3942-1407-412230ED2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019300"/>
            <a:ext cx="72465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964526" y="569852"/>
            <a:ext cx="16358947" cy="912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6D425FCC-4931-A98C-61F3-50AB4B9229B6}"/>
              </a:ext>
            </a:extLst>
          </p:cNvPr>
          <p:cNvGrpSpPr/>
          <p:nvPr/>
        </p:nvGrpSpPr>
        <p:grpSpPr>
          <a:xfrm>
            <a:off x="9601200" y="1562100"/>
            <a:ext cx="6351670" cy="6031420"/>
            <a:chOff x="0" y="0"/>
            <a:chExt cx="16746202" cy="2168605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82155D8-66BC-2499-CC99-C2FF41CB352A}"/>
                </a:ext>
              </a:extLst>
            </p:cNvPr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4F25B78C-52B4-0A98-1764-8611BE2FF655}"/>
                  </a:ext>
                </a:extLst>
              </p:cNvPr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8EF79C8C-5B39-1216-555B-8A379E85131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F29A9984-B393-4E1D-91CF-5F3F6832B26E}"/>
                </a:ext>
              </a:extLst>
            </p:cNvPr>
            <p:cNvSpPr txBox="1"/>
            <p:nvPr/>
          </p:nvSpPr>
          <p:spPr>
            <a:xfrm>
              <a:off x="602705" y="410967"/>
              <a:ext cx="15670321" cy="1258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Tránh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việc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tay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bị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nhiễm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khuẩn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tả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ECC506B-E169-F3BC-A00F-F71EC364E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2247900"/>
            <a:ext cx="715515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964526" y="569852"/>
            <a:ext cx="16358947" cy="912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8FC15-460F-704D-FE00-A7BCCDAA4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476500"/>
            <a:ext cx="6827838" cy="5029200"/>
          </a:xfrm>
          <a:prstGeom prst="rect">
            <a:avLst/>
          </a:prstGeom>
        </p:spPr>
      </p:pic>
      <p:grpSp>
        <p:nvGrpSpPr>
          <p:cNvPr id="14" name="Group 18">
            <a:extLst>
              <a:ext uri="{FF2B5EF4-FFF2-40B4-BE49-F238E27FC236}">
                <a16:creationId xmlns:a16="http://schemas.microsoft.com/office/drawing/2014/main" id="{277B7636-B655-D53A-E6AA-0AEFBEEEE52B}"/>
              </a:ext>
            </a:extLst>
          </p:cNvPr>
          <p:cNvGrpSpPr/>
          <p:nvPr/>
        </p:nvGrpSpPr>
        <p:grpSpPr>
          <a:xfrm>
            <a:off x="9601200" y="1562100"/>
            <a:ext cx="6351670" cy="6031420"/>
            <a:chOff x="0" y="0"/>
            <a:chExt cx="16746202" cy="2168605"/>
          </a:xfrm>
        </p:grpSpPr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7BD5EF2E-F6CD-AF54-2FEA-9B5E7E9CB679}"/>
                </a:ext>
              </a:extLst>
            </p:cNvPr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3AE125DC-5540-C380-DC72-D0E333B16F13}"/>
                  </a:ext>
                </a:extLst>
              </p:cNvPr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id="{E31D778F-AF2B-38CB-6BD0-FDCF806F87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09EDA016-CD4E-7EB0-E6E1-C63427B7BEAD}"/>
                </a:ext>
              </a:extLst>
            </p:cNvPr>
            <p:cNvSpPr txBox="1"/>
            <p:nvPr/>
          </p:nvSpPr>
          <p:spPr>
            <a:xfrm>
              <a:off x="602705" y="195962"/>
              <a:ext cx="15670321" cy="1648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Tránh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cho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vi </a:t>
              </a: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khuẩn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tả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sinh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sôi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, </a:t>
              </a: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phát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triển</a:t>
              </a:r>
              <a:r>
                <a:rPr lang="en-US" sz="7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3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964526" y="569852"/>
            <a:ext cx="16358947" cy="912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855E7-A73B-C699-6C85-70B24AAD2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552700"/>
            <a:ext cx="7362593" cy="4343400"/>
          </a:xfrm>
          <a:prstGeom prst="rect">
            <a:avLst/>
          </a:prstGeom>
        </p:spPr>
      </p:pic>
      <p:grpSp>
        <p:nvGrpSpPr>
          <p:cNvPr id="12" name="Group 18">
            <a:extLst>
              <a:ext uri="{FF2B5EF4-FFF2-40B4-BE49-F238E27FC236}">
                <a16:creationId xmlns:a16="http://schemas.microsoft.com/office/drawing/2014/main" id="{78E7C569-4386-4EC6-18C1-D874145349A1}"/>
              </a:ext>
            </a:extLst>
          </p:cNvPr>
          <p:cNvGrpSpPr/>
          <p:nvPr/>
        </p:nvGrpSpPr>
        <p:grpSpPr>
          <a:xfrm>
            <a:off x="9601200" y="1562100"/>
            <a:ext cx="6351670" cy="6031420"/>
            <a:chOff x="0" y="0"/>
            <a:chExt cx="16746202" cy="2168605"/>
          </a:xfrm>
        </p:grpSpPr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2FEBD15F-CFD8-7880-026D-59711F181CBB}"/>
                </a:ext>
              </a:extLst>
            </p:cNvPr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35EB00D6-48DB-2AFF-387B-FCC17328D56B}"/>
                  </a:ext>
                </a:extLst>
              </p:cNvPr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6" name="TextBox 21">
                <a:extLst>
                  <a:ext uri="{FF2B5EF4-FFF2-40B4-BE49-F238E27FC236}">
                    <a16:creationId xmlns:a16="http://schemas.microsoft.com/office/drawing/2014/main" id="{EB3565E9-161B-B84A-3EC7-6249ECD41B3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ED351E03-C5DE-9FFB-EB4A-C7A43131F93A}"/>
                </a:ext>
              </a:extLst>
            </p:cNvPr>
            <p:cNvSpPr txBox="1"/>
            <p:nvPr/>
          </p:nvSpPr>
          <p:spPr>
            <a:xfrm>
              <a:off x="602705" y="54796"/>
              <a:ext cx="15670321" cy="20979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vi-VN" sz="8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iúp con người phòng tránh được vi khuẩn tả.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untastic"/>
                <a:sym typeface="Funtast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6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01170" y="7849077"/>
            <a:ext cx="4185035" cy="4185035"/>
          </a:xfrm>
          <a:custGeom>
            <a:avLst/>
            <a:gdLst/>
            <a:ahLst/>
            <a:cxnLst/>
            <a:rect l="l" t="t" r="r" b="b"/>
            <a:pathLst>
              <a:path w="4185035" h="4185035">
                <a:moveTo>
                  <a:pt x="0" y="0"/>
                </a:moveTo>
                <a:lnTo>
                  <a:pt x="4185035" y="0"/>
                </a:lnTo>
                <a:lnTo>
                  <a:pt x="4185035" y="4185036"/>
                </a:lnTo>
                <a:lnTo>
                  <a:pt x="0" y="4185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2320854" y="3485773"/>
            <a:ext cx="14247180" cy="4517042"/>
            <a:chOff x="1966339" y="2611730"/>
            <a:chExt cx="14247180" cy="2926269"/>
          </a:xfrm>
        </p:grpSpPr>
        <p:grpSp>
          <p:nvGrpSpPr>
            <p:cNvPr id="21" name="Group 2"/>
            <p:cNvGrpSpPr/>
            <p:nvPr/>
          </p:nvGrpSpPr>
          <p:grpSpPr>
            <a:xfrm>
              <a:off x="1966339" y="2611730"/>
              <a:ext cx="14247180" cy="2926269"/>
              <a:chOff x="0" y="0"/>
              <a:chExt cx="5178089" cy="1895750"/>
            </a:xfrm>
          </p:grpSpPr>
          <p:sp>
            <p:nvSpPr>
              <p:cNvPr id="23" name="Freeform 3"/>
              <p:cNvSpPr/>
              <p:nvPr/>
            </p:nvSpPr>
            <p:spPr>
              <a:xfrm>
                <a:off x="0" y="0"/>
                <a:ext cx="5178089" cy="1895750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24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388685" y="2661698"/>
              <a:ext cx="13487400" cy="2691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Để phòng tránh bệnh tả, nguồn cung cấp nước dùng cho ăn uống, sinh hoạt cần được làm sạch; thực hiện ăn chín, uống chín, đảm bảo an toàn vệ sinh thực phẩm, rửa tay bằng xà phòng trước khi ăn và sau khi đi vệ sinh; xử lí đúng cách nguồn phân, chất thải, rác thải, xác động vật; tiêu diệt vật trung gian truyền bệnh tả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18"/>
          <p:cNvGrpSpPr/>
          <p:nvPr/>
        </p:nvGrpSpPr>
        <p:grpSpPr>
          <a:xfrm>
            <a:off x="3404038" y="1859319"/>
            <a:ext cx="12559652" cy="1626454"/>
            <a:chOff x="0" y="0"/>
            <a:chExt cx="16746202" cy="2168605"/>
          </a:xfrm>
        </p:grpSpPr>
        <p:grpSp>
          <p:nvGrpSpPr>
            <p:cNvPr id="26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9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2"/>
            <p:cNvSpPr txBox="1"/>
            <p:nvPr/>
          </p:nvSpPr>
          <p:spPr>
            <a:xfrm>
              <a:off x="1908208" y="315197"/>
              <a:ext cx="12391364" cy="1419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KẾT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81474" y="7529381"/>
            <a:ext cx="4504731" cy="4504731"/>
          </a:xfrm>
          <a:custGeom>
            <a:avLst/>
            <a:gdLst/>
            <a:ahLst/>
            <a:cxnLst/>
            <a:rect l="l" t="t" r="r" b="b"/>
            <a:pathLst>
              <a:path w="4504731" h="4504731">
                <a:moveTo>
                  <a:pt x="0" y="0"/>
                </a:moveTo>
                <a:lnTo>
                  <a:pt x="4504731" y="0"/>
                </a:lnTo>
                <a:lnTo>
                  <a:pt x="4504731" y="4504732"/>
                </a:lnTo>
                <a:lnTo>
                  <a:pt x="0" y="4504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" y="1860281"/>
            <a:ext cx="14326842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4800" y="323423"/>
            <a:ext cx="17678400" cy="9648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A0599-55B9-1DCF-AE87-0BD0D6ABD94F}"/>
              </a:ext>
            </a:extLst>
          </p:cNvPr>
          <p:cNvSpPr txBox="1"/>
          <p:nvPr/>
        </p:nvSpPr>
        <p:spPr>
          <a:xfrm>
            <a:off x="4495800" y="800100"/>
            <a:ext cx="1242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6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 kê những việc nên và không nên làm để phòng tránh bệnh tả: chia sẻ với bạn những việc em đã thực hiện được.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60942-7686-99A2-3666-0690CA514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6154" r="53731" b="7993"/>
          <a:stretch/>
        </p:blipFill>
        <p:spPr>
          <a:xfrm flipH="1">
            <a:off x="1143000" y="2537734"/>
            <a:ext cx="3962400" cy="71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16326675" y="-1076289"/>
            <a:ext cx="2908832" cy="3094502"/>
          </a:xfrm>
          <a:custGeom>
            <a:avLst/>
            <a:gdLst/>
            <a:ahLst/>
            <a:cxnLst/>
            <a:rect l="l" t="t" r="r" b="b"/>
            <a:pathLst>
              <a:path w="2908832" h="3094502">
                <a:moveTo>
                  <a:pt x="0" y="0"/>
                </a:moveTo>
                <a:lnTo>
                  <a:pt x="2908831" y="0"/>
                </a:lnTo>
                <a:lnTo>
                  <a:pt x="2908831" y="3094502"/>
                </a:lnTo>
                <a:lnTo>
                  <a:pt x="0" y="309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42524" y="9483040"/>
            <a:ext cx="4382631" cy="975135"/>
          </a:xfrm>
          <a:custGeom>
            <a:avLst/>
            <a:gdLst/>
            <a:ahLst/>
            <a:cxnLst/>
            <a:rect l="l" t="t" r="r" b="b"/>
            <a:pathLst>
              <a:path w="4382631" h="975135">
                <a:moveTo>
                  <a:pt x="0" y="0"/>
                </a:moveTo>
                <a:lnTo>
                  <a:pt x="4382631" y="0"/>
                </a:lnTo>
                <a:lnTo>
                  <a:pt x="4382631" y="975135"/>
                </a:lnTo>
                <a:lnTo>
                  <a:pt x="0" y="975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7555287" y="3646809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36039" y="9699223"/>
            <a:ext cx="7315200" cy="758952"/>
          </a:xfrm>
          <a:custGeom>
            <a:avLst/>
            <a:gdLst/>
            <a:ahLst/>
            <a:cxnLst/>
            <a:rect l="l" t="t" r="r" b="b"/>
            <a:pathLst>
              <a:path w="7315200" h="758952">
                <a:moveTo>
                  <a:pt x="0" y="0"/>
                </a:moveTo>
                <a:lnTo>
                  <a:pt x="7315200" y="0"/>
                </a:lnTo>
                <a:lnTo>
                  <a:pt x="7315200" y="758952"/>
                </a:lnTo>
                <a:lnTo>
                  <a:pt x="0" y="758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34777" y="-82575"/>
            <a:ext cx="10685269" cy="454124"/>
          </a:xfrm>
          <a:custGeom>
            <a:avLst/>
            <a:gdLst/>
            <a:ahLst/>
            <a:cxnLst/>
            <a:rect l="l" t="t" r="r" b="b"/>
            <a:pathLst>
              <a:path w="10685269" h="454124">
                <a:moveTo>
                  <a:pt x="0" y="0"/>
                </a:moveTo>
                <a:lnTo>
                  <a:pt x="10685269" y="0"/>
                </a:lnTo>
                <a:lnTo>
                  <a:pt x="10685269" y="454124"/>
                </a:lnTo>
                <a:lnTo>
                  <a:pt x="0" y="454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8"/>
          <p:cNvGrpSpPr/>
          <p:nvPr/>
        </p:nvGrpSpPr>
        <p:grpSpPr>
          <a:xfrm>
            <a:off x="9986325" y="0"/>
            <a:ext cx="7087537" cy="9011260"/>
            <a:chOff x="10058097" y="-809747"/>
            <a:chExt cx="7087537" cy="9011260"/>
          </a:xfrm>
        </p:grpSpPr>
        <p:grpSp>
          <p:nvGrpSpPr>
            <p:cNvPr id="26" name="Group 26"/>
            <p:cNvGrpSpPr/>
            <p:nvPr/>
          </p:nvGrpSpPr>
          <p:grpSpPr>
            <a:xfrm>
              <a:off x="10058097" y="-809747"/>
              <a:ext cx="7087537" cy="9011260"/>
              <a:chOff x="0" y="-38100"/>
              <a:chExt cx="1866676" cy="4391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69941"/>
                <a:ext cx="1866676" cy="299682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090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381"/>
                    </a:lnTo>
                    <a:cubicBezTo>
                      <a:pt x="1866676" y="360156"/>
                      <a:pt x="1860807" y="374326"/>
                      <a:pt x="1850360" y="384773"/>
                    </a:cubicBezTo>
                    <a:cubicBezTo>
                      <a:pt x="1839912" y="395220"/>
                      <a:pt x="1825742" y="401090"/>
                      <a:pt x="1810968" y="401090"/>
                    </a:cubicBezTo>
                    <a:lnTo>
                      <a:pt x="55709" y="401090"/>
                    </a:lnTo>
                    <a:cubicBezTo>
                      <a:pt x="40934" y="401090"/>
                      <a:pt x="26764" y="395220"/>
                      <a:pt x="16317" y="384773"/>
                    </a:cubicBezTo>
                    <a:cubicBezTo>
                      <a:pt x="5869" y="374326"/>
                      <a:pt x="0" y="360156"/>
                      <a:pt x="0" y="345381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866676" cy="439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8" name="TextBox 24"/>
            <p:cNvSpPr txBox="1"/>
            <p:nvPr/>
          </p:nvSpPr>
          <p:spPr>
            <a:xfrm>
              <a:off x="10400831" y="2150116"/>
              <a:ext cx="6629400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Luật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chơi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:</a:t>
              </a:r>
            </a:p>
            <a:p>
              <a:pPr algn="ctr">
                <a:lnSpc>
                  <a:spcPts val="5600"/>
                </a:lnSpc>
              </a:pP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Em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hãy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cùng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ôn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lại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những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kiến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thức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về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vi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khuẩn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thông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qua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một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câu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hỏi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chứa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trong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các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vi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khuẩn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nhé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Blogger"/>
                  <a:sym typeface="Blogger"/>
                </a:rPr>
                <a:t>!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0100" y="638398"/>
            <a:ext cx="8151058" cy="839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5500173">
            <a:off x="14460870" y="39160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81474" y="7529381"/>
            <a:ext cx="4504731" cy="4504731"/>
          </a:xfrm>
          <a:custGeom>
            <a:avLst/>
            <a:gdLst/>
            <a:ahLst/>
            <a:cxnLst/>
            <a:rect l="l" t="t" r="r" b="b"/>
            <a:pathLst>
              <a:path w="4504731" h="4504731">
                <a:moveTo>
                  <a:pt x="0" y="0"/>
                </a:moveTo>
                <a:lnTo>
                  <a:pt x="4504731" y="0"/>
                </a:lnTo>
                <a:lnTo>
                  <a:pt x="4504731" y="4504732"/>
                </a:lnTo>
                <a:lnTo>
                  <a:pt x="0" y="4504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28475" y="1316501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751932">
            <a:off x="10918293" y="-865177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8"/>
          <p:cNvSpPr/>
          <p:nvPr/>
        </p:nvSpPr>
        <p:spPr>
          <a:xfrm>
            <a:off x="5638875" y="-31056"/>
            <a:ext cx="1834784" cy="1781408"/>
          </a:xfrm>
          <a:custGeom>
            <a:avLst/>
            <a:gdLst/>
            <a:ahLst/>
            <a:cxnLst/>
            <a:rect l="l" t="t" r="r" b="b"/>
            <a:pathLst>
              <a:path w="1834784" h="1781408">
                <a:moveTo>
                  <a:pt x="0" y="0"/>
                </a:moveTo>
                <a:lnTo>
                  <a:pt x="1834784" y="0"/>
                </a:lnTo>
                <a:lnTo>
                  <a:pt x="1834784" y="1781409"/>
                </a:lnTo>
                <a:lnTo>
                  <a:pt x="0" y="1781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21730" y="1580079"/>
            <a:ext cx="10644539" cy="7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01170" y="7849077"/>
            <a:ext cx="4185035" cy="4185035"/>
          </a:xfrm>
          <a:custGeom>
            <a:avLst/>
            <a:gdLst/>
            <a:ahLst/>
            <a:cxnLst/>
            <a:rect l="l" t="t" r="r" b="b"/>
            <a:pathLst>
              <a:path w="4185035" h="4185035">
                <a:moveTo>
                  <a:pt x="0" y="0"/>
                </a:moveTo>
                <a:lnTo>
                  <a:pt x="4185035" y="0"/>
                </a:lnTo>
                <a:lnTo>
                  <a:pt x="4185035" y="4185036"/>
                </a:lnTo>
                <a:lnTo>
                  <a:pt x="0" y="4185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1158677" y="2602506"/>
            <a:ext cx="16154400" cy="6884394"/>
            <a:chOff x="1966339" y="2552919"/>
            <a:chExt cx="14247180" cy="4459907"/>
          </a:xfrm>
        </p:grpSpPr>
        <p:grpSp>
          <p:nvGrpSpPr>
            <p:cNvPr id="21" name="Group 2"/>
            <p:cNvGrpSpPr/>
            <p:nvPr/>
          </p:nvGrpSpPr>
          <p:grpSpPr>
            <a:xfrm>
              <a:off x="1966339" y="2552919"/>
              <a:ext cx="14247180" cy="4459907"/>
              <a:chOff x="0" y="-38100"/>
              <a:chExt cx="5178089" cy="2889300"/>
            </a:xfrm>
          </p:grpSpPr>
          <p:sp>
            <p:nvSpPr>
              <p:cNvPr id="23" name="Freeform 3"/>
              <p:cNvSpPr/>
              <p:nvPr/>
            </p:nvSpPr>
            <p:spPr>
              <a:xfrm>
                <a:off x="0" y="0"/>
                <a:ext cx="5178089" cy="2851200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24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221328" y="2718111"/>
              <a:ext cx="13614762" cy="400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 dụng nước sạch cho ăn uống và sinh hoạt.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 hiện nguyên tắc "Ăn chín, uống chín" để đảm bảo thực phẩm được nấu chín kỹ trước khi ăn.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Rửa tay thường xuyên bằng xà phòng và nước sạch, đặc biệt là trước khi ăn và sau khi đi vệ sinh.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Xử lý chất thải, phân, rác thải, và xác động vật đúng cách để ngăn chặn sự phát tán của vi khuẩn gây bệnh.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Tiêm vắc-xin theo lịch trình và chỉ định của bác sĩ hoặc cơ quan y tế địa phương.</a:t>
              </a:r>
              <a:endParaRPr lang="en-GB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18"/>
          <p:cNvGrpSpPr/>
          <p:nvPr/>
        </p:nvGrpSpPr>
        <p:grpSpPr>
          <a:xfrm>
            <a:off x="3164618" y="1017081"/>
            <a:ext cx="12559652" cy="1626454"/>
            <a:chOff x="0" y="0"/>
            <a:chExt cx="16746202" cy="2168605"/>
          </a:xfrm>
        </p:grpSpPr>
        <p:grpSp>
          <p:nvGrpSpPr>
            <p:cNvPr id="26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9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2"/>
            <p:cNvSpPr txBox="1"/>
            <p:nvPr/>
          </p:nvSpPr>
          <p:spPr>
            <a:xfrm>
              <a:off x="555709" y="315197"/>
              <a:ext cx="16154399" cy="13536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Việc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nên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làm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để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phòng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tránh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bệnh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tả</a:t>
              </a:r>
              <a:endPara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ntastic"/>
                <a:sym typeface="Funtast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0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01170" y="7849077"/>
            <a:ext cx="4185035" cy="4185035"/>
          </a:xfrm>
          <a:custGeom>
            <a:avLst/>
            <a:gdLst/>
            <a:ahLst/>
            <a:cxnLst/>
            <a:rect l="l" t="t" r="r" b="b"/>
            <a:pathLst>
              <a:path w="4185035" h="4185035">
                <a:moveTo>
                  <a:pt x="0" y="0"/>
                </a:moveTo>
                <a:lnTo>
                  <a:pt x="4185035" y="0"/>
                </a:lnTo>
                <a:lnTo>
                  <a:pt x="4185035" y="4185036"/>
                </a:lnTo>
                <a:lnTo>
                  <a:pt x="0" y="4185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1158677" y="2602506"/>
            <a:ext cx="16154400" cy="6486045"/>
            <a:chOff x="1966339" y="2552919"/>
            <a:chExt cx="14247180" cy="4201845"/>
          </a:xfrm>
        </p:grpSpPr>
        <p:grpSp>
          <p:nvGrpSpPr>
            <p:cNvPr id="21" name="Group 2"/>
            <p:cNvGrpSpPr/>
            <p:nvPr/>
          </p:nvGrpSpPr>
          <p:grpSpPr>
            <a:xfrm>
              <a:off x="1966339" y="2552919"/>
              <a:ext cx="14247180" cy="4105879"/>
              <a:chOff x="0" y="-38100"/>
              <a:chExt cx="5178089" cy="2659947"/>
            </a:xfrm>
          </p:grpSpPr>
          <p:sp>
            <p:nvSpPr>
              <p:cNvPr id="23" name="Freeform 3"/>
              <p:cNvSpPr/>
              <p:nvPr/>
            </p:nvSpPr>
            <p:spPr>
              <a:xfrm>
                <a:off x="0" y="0"/>
                <a:ext cx="5178089" cy="2621847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24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81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221328" y="2707219"/>
              <a:ext cx="13614762" cy="404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uống nước không đảm bảo nguồn gốc hoặc nước từ các nguồn không được xác định độ an toàn.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ăn thực phẩm không đảm bảo nguồn gốc hoặc thực phẩm không chín kỹ.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Tránh tiếp xúc trực tiếp với động vật hoang dã hoặc các vật liệu nghi ngờ có chứa vi khuẩn gây bệnh.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 tự ý sử dụng hoặc lạm dụng kháng sinh mà không có sự hướng dẫn của bác sĩ.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Tránh tiếp xúc với người hoặc động vật đã nhiễm bệnh tả mà không có biện pháp bảo vệ.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Group 18"/>
          <p:cNvGrpSpPr/>
          <p:nvPr/>
        </p:nvGrpSpPr>
        <p:grpSpPr>
          <a:xfrm>
            <a:off x="3164618" y="1017081"/>
            <a:ext cx="12559652" cy="1626454"/>
            <a:chOff x="0" y="0"/>
            <a:chExt cx="16746202" cy="2168605"/>
          </a:xfrm>
        </p:grpSpPr>
        <p:grpSp>
          <p:nvGrpSpPr>
            <p:cNvPr id="26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28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9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2"/>
            <p:cNvSpPr txBox="1"/>
            <p:nvPr/>
          </p:nvSpPr>
          <p:spPr>
            <a:xfrm>
              <a:off x="555709" y="315197"/>
              <a:ext cx="16154399" cy="13536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nên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để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phòng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tránh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bệnh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tả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untastic"/>
                <a:sym typeface="Funtast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5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81474" y="7529381"/>
            <a:ext cx="4504731" cy="4504731"/>
          </a:xfrm>
          <a:custGeom>
            <a:avLst/>
            <a:gdLst/>
            <a:ahLst/>
            <a:cxnLst/>
            <a:rect l="l" t="t" r="r" b="b"/>
            <a:pathLst>
              <a:path w="4504731" h="4504731">
                <a:moveTo>
                  <a:pt x="0" y="0"/>
                </a:moveTo>
                <a:lnTo>
                  <a:pt x="4504731" y="0"/>
                </a:lnTo>
                <a:lnTo>
                  <a:pt x="4504731" y="4504732"/>
                </a:lnTo>
                <a:lnTo>
                  <a:pt x="0" y="4504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" y="1724864"/>
            <a:ext cx="14326842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966339" y="2611730"/>
            <a:ext cx="14247180" cy="2926269"/>
            <a:chOff x="1966339" y="2611730"/>
            <a:chExt cx="14247180" cy="2926269"/>
          </a:xfrm>
        </p:grpSpPr>
        <p:grpSp>
          <p:nvGrpSpPr>
            <p:cNvPr id="64" name="Group 2"/>
            <p:cNvGrpSpPr/>
            <p:nvPr/>
          </p:nvGrpSpPr>
          <p:grpSpPr>
            <a:xfrm>
              <a:off x="1966339" y="2611730"/>
              <a:ext cx="14247180" cy="2926269"/>
              <a:chOff x="0" y="0"/>
              <a:chExt cx="5178089" cy="1895750"/>
            </a:xfrm>
          </p:grpSpPr>
          <p:sp>
            <p:nvSpPr>
              <p:cNvPr id="65" name="Freeform 3"/>
              <p:cNvSpPr/>
              <p:nvPr/>
            </p:nvSpPr>
            <p:spPr>
              <a:xfrm>
                <a:off x="0" y="0"/>
                <a:ext cx="5178089" cy="1895750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66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279726" y="3281220"/>
              <a:ext cx="960908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Em có nhận xét gì về nơi sống của vi khuẩn?</a:t>
              </a:r>
            </a:p>
          </p:txBody>
        </p:sp>
      </p:grpSp>
      <p:sp>
        <p:nvSpPr>
          <p:cNvPr id="2" name="Freeform 2"/>
          <p:cNvSpPr/>
          <p:nvPr/>
        </p:nvSpPr>
        <p:spPr>
          <a:xfrm rot="-5400000">
            <a:off x="16326675" y="-1076289"/>
            <a:ext cx="2908832" cy="3094502"/>
          </a:xfrm>
          <a:custGeom>
            <a:avLst/>
            <a:gdLst/>
            <a:ahLst/>
            <a:cxnLst/>
            <a:rect l="l" t="t" r="r" b="b"/>
            <a:pathLst>
              <a:path w="2908832" h="3094502">
                <a:moveTo>
                  <a:pt x="0" y="0"/>
                </a:moveTo>
                <a:lnTo>
                  <a:pt x="2908831" y="0"/>
                </a:lnTo>
                <a:lnTo>
                  <a:pt x="2908831" y="3094502"/>
                </a:lnTo>
                <a:lnTo>
                  <a:pt x="0" y="309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42524" y="9483040"/>
            <a:ext cx="4382631" cy="975135"/>
          </a:xfrm>
          <a:custGeom>
            <a:avLst/>
            <a:gdLst/>
            <a:ahLst/>
            <a:cxnLst/>
            <a:rect l="l" t="t" r="r" b="b"/>
            <a:pathLst>
              <a:path w="4382631" h="975135">
                <a:moveTo>
                  <a:pt x="0" y="0"/>
                </a:moveTo>
                <a:lnTo>
                  <a:pt x="4382631" y="0"/>
                </a:lnTo>
                <a:lnTo>
                  <a:pt x="4382631" y="975135"/>
                </a:lnTo>
                <a:lnTo>
                  <a:pt x="0" y="975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7555287" y="3646809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36039" y="9699223"/>
            <a:ext cx="7315200" cy="758952"/>
          </a:xfrm>
          <a:custGeom>
            <a:avLst/>
            <a:gdLst/>
            <a:ahLst/>
            <a:cxnLst/>
            <a:rect l="l" t="t" r="r" b="b"/>
            <a:pathLst>
              <a:path w="7315200" h="758952">
                <a:moveTo>
                  <a:pt x="0" y="0"/>
                </a:moveTo>
                <a:lnTo>
                  <a:pt x="7315200" y="0"/>
                </a:lnTo>
                <a:lnTo>
                  <a:pt x="7315200" y="758952"/>
                </a:lnTo>
                <a:lnTo>
                  <a:pt x="0" y="758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4777" y="-82575"/>
            <a:ext cx="10685269" cy="454124"/>
          </a:xfrm>
          <a:custGeom>
            <a:avLst/>
            <a:gdLst/>
            <a:ahLst/>
            <a:cxnLst/>
            <a:rect l="l" t="t" r="r" b="b"/>
            <a:pathLst>
              <a:path w="10685269" h="454124">
                <a:moveTo>
                  <a:pt x="0" y="0"/>
                </a:moveTo>
                <a:lnTo>
                  <a:pt x="10685269" y="0"/>
                </a:lnTo>
                <a:lnTo>
                  <a:pt x="10685269" y="454124"/>
                </a:lnTo>
                <a:lnTo>
                  <a:pt x="0" y="454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up 18"/>
          <p:cNvGrpSpPr/>
          <p:nvPr/>
        </p:nvGrpSpPr>
        <p:grpSpPr>
          <a:xfrm>
            <a:off x="3006354" y="1328480"/>
            <a:ext cx="12559652" cy="1626454"/>
            <a:chOff x="0" y="0"/>
            <a:chExt cx="16746202" cy="2168605"/>
          </a:xfrm>
        </p:grpSpPr>
        <p:grpSp>
          <p:nvGrpSpPr>
            <p:cNvPr id="68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0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1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9" name="TextBox 22"/>
            <p:cNvSpPr txBox="1"/>
            <p:nvPr/>
          </p:nvSpPr>
          <p:spPr>
            <a:xfrm>
              <a:off x="1908208" y="315197"/>
              <a:ext cx="12391364" cy="1445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CÂU HỎI 1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19222" y="716350"/>
            <a:ext cx="2934250" cy="3633746"/>
          </a:xfrm>
          <a:custGeom>
            <a:avLst/>
            <a:gdLst/>
            <a:ahLst/>
            <a:cxnLst/>
            <a:rect l="l" t="t" r="r" b="b"/>
            <a:pathLst>
              <a:path w="2934250" h="3633746">
                <a:moveTo>
                  <a:pt x="0" y="0"/>
                </a:moveTo>
                <a:lnTo>
                  <a:pt x="2934249" y="0"/>
                </a:lnTo>
                <a:lnTo>
                  <a:pt x="2934249" y="3633746"/>
                </a:lnTo>
                <a:lnTo>
                  <a:pt x="0" y="36337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77" name="Group 76"/>
          <p:cNvGrpSpPr/>
          <p:nvPr/>
        </p:nvGrpSpPr>
        <p:grpSpPr>
          <a:xfrm>
            <a:off x="1966339" y="5719196"/>
            <a:ext cx="14035661" cy="3357723"/>
            <a:chOff x="1966339" y="5719196"/>
            <a:chExt cx="14035661" cy="3357723"/>
          </a:xfrm>
          <a:solidFill>
            <a:srgbClr val="466089"/>
          </a:solidFill>
        </p:grpSpPr>
        <p:sp>
          <p:nvSpPr>
            <p:cNvPr id="73" name="Freeform 30"/>
            <p:cNvSpPr/>
            <p:nvPr/>
          </p:nvSpPr>
          <p:spPr>
            <a:xfrm>
              <a:off x="1966339" y="5719196"/>
              <a:ext cx="14035661" cy="3357723"/>
            </a:xfrm>
            <a:custGeom>
              <a:avLst/>
              <a:gdLst/>
              <a:ahLst/>
              <a:cxnLst/>
              <a:rect l="l" t="t" r="r" b="b"/>
              <a:pathLst>
                <a:path w="832051" h="296981">
                  <a:moveTo>
                    <a:pt x="124981" y="0"/>
                  </a:moveTo>
                  <a:lnTo>
                    <a:pt x="707071" y="0"/>
                  </a:lnTo>
                  <a:cubicBezTo>
                    <a:pt x="776096" y="0"/>
                    <a:pt x="832051" y="55956"/>
                    <a:pt x="832051" y="124981"/>
                  </a:cubicBezTo>
                  <a:lnTo>
                    <a:pt x="832051" y="172001"/>
                  </a:lnTo>
                  <a:cubicBezTo>
                    <a:pt x="832051" y="205148"/>
                    <a:pt x="818884" y="236937"/>
                    <a:pt x="795445" y="260375"/>
                  </a:cubicBezTo>
                  <a:cubicBezTo>
                    <a:pt x="772007" y="283814"/>
                    <a:pt x="740218" y="296981"/>
                    <a:pt x="707071" y="296981"/>
                  </a:cubicBezTo>
                  <a:lnTo>
                    <a:pt x="124981" y="296981"/>
                  </a:lnTo>
                  <a:cubicBezTo>
                    <a:pt x="55956" y="296981"/>
                    <a:pt x="0" y="241026"/>
                    <a:pt x="0" y="172001"/>
                  </a:cubicBezTo>
                  <a:lnTo>
                    <a:pt x="0" y="124981"/>
                  </a:lnTo>
                  <a:cubicBezTo>
                    <a:pt x="0" y="55956"/>
                    <a:pt x="55956" y="0"/>
                    <a:pt x="124981" y="0"/>
                  </a:cubicBezTo>
                  <a:close/>
                </a:path>
              </a:pathLst>
            </a:custGeom>
            <a:grpFill/>
            <a:ln w="38100" cap="rnd">
              <a:solidFill>
                <a:srgbClr val="FF7B7B"/>
              </a:solidFill>
              <a:prstDash val="solid"/>
              <a:round/>
            </a:ln>
          </p:spPr>
        </p:sp>
        <p:sp>
          <p:nvSpPr>
            <p:cNvPr id="74" name="Rectangle 73"/>
            <p:cNvSpPr/>
            <p:nvPr/>
          </p:nvSpPr>
          <p:spPr>
            <a:xfrm>
              <a:off x="3006354" y="5885147"/>
              <a:ext cx="11612534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5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86034" y="6922243"/>
              <a:ext cx="12537342" cy="15696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vi-VN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 khuẩn gần như có thể sống ở mọi nơi, và luôn có vi khuẩn xung quanh ta.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966339" y="2611730"/>
            <a:ext cx="14247180" cy="2926269"/>
            <a:chOff x="1966339" y="2611730"/>
            <a:chExt cx="14247180" cy="2926269"/>
          </a:xfrm>
        </p:grpSpPr>
        <p:grpSp>
          <p:nvGrpSpPr>
            <p:cNvPr id="64" name="Group 2"/>
            <p:cNvGrpSpPr/>
            <p:nvPr/>
          </p:nvGrpSpPr>
          <p:grpSpPr>
            <a:xfrm>
              <a:off x="1966339" y="2611730"/>
              <a:ext cx="14247180" cy="2926269"/>
              <a:chOff x="0" y="0"/>
              <a:chExt cx="5178089" cy="1895750"/>
            </a:xfrm>
          </p:grpSpPr>
          <p:sp>
            <p:nvSpPr>
              <p:cNvPr id="65" name="Freeform 3"/>
              <p:cNvSpPr/>
              <p:nvPr/>
            </p:nvSpPr>
            <p:spPr>
              <a:xfrm>
                <a:off x="0" y="0"/>
                <a:ext cx="5178089" cy="1895750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66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766172" y="3379854"/>
              <a:ext cx="12725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n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guyên nhân gây bệnh sâu r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ă</a:t>
              </a:r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ng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-5400000">
            <a:off x="16326675" y="-1076289"/>
            <a:ext cx="2908832" cy="3094502"/>
          </a:xfrm>
          <a:custGeom>
            <a:avLst/>
            <a:gdLst/>
            <a:ahLst/>
            <a:cxnLst/>
            <a:rect l="l" t="t" r="r" b="b"/>
            <a:pathLst>
              <a:path w="2908832" h="3094502">
                <a:moveTo>
                  <a:pt x="0" y="0"/>
                </a:moveTo>
                <a:lnTo>
                  <a:pt x="2908831" y="0"/>
                </a:lnTo>
                <a:lnTo>
                  <a:pt x="2908831" y="3094502"/>
                </a:lnTo>
                <a:lnTo>
                  <a:pt x="0" y="309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42524" y="9483040"/>
            <a:ext cx="4382631" cy="975135"/>
          </a:xfrm>
          <a:custGeom>
            <a:avLst/>
            <a:gdLst/>
            <a:ahLst/>
            <a:cxnLst/>
            <a:rect l="l" t="t" r="r" b="b"/>
            <a:pathLst>
              <a:path w="4382631" h="975135">
                <a:moveTo>
                  <a:pt x="0" y="0"/>
                </a:moveTo>
                <a:lnTo>
                  <a:pt x="4382631" y="0"/>
                </a:lnTo>
                <a:lnTo>
                  <a:pt x="4382631" y="975135"/>
                </a:lnTo>
                <a:lnTo>
                  <a:pt x="0" y="975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7555287" y="3646809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36039" y="9699223"/>
            <a:ext cx="7315200" cy="758952"/>
          </a:xfrm>
          <a:custGeom>
            <a:avLst/>
            <a:gdLst/>
            <a:ahLst/>
            <a:cxnLst/>
            <a:rect l="l" t="t" r="r" b="b"/>
            <a:pathLst>
              <a:path w="7315200" h="758952">
                <a:moveTo>
                  <a:pt x="0" y="0"/>
                </a:moveTo>
                <a:lnTo>
                  <a:pt x="7315200" y="0"/>
                </a:lnTo>
                <a:lnTo>
                  <a:pt x="7315200" y="758952"/>
                </a:lnTo>
                <a:lnTo>
                  <a:pt x="0" y="758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4777" y="-82575"/>
            <a:ext cx="10685269" cy="454124"/>
          </a:xfrm>
          <a:custGeom>
            <a:avLst/>
            <a:gdLst/>
            <a:ahLst/>
            <a:cxnLst/>
            <a:rect l="l" t="t" r="r" b="b"/>
            <a:pathLst>
              <a:path w="10685269" h="454124">
                <a:moveTo>
                  <a:pt x="0" y="0"/>
                </a:moveTo>
                <a:lnTo>
                  <a:pt x="10685269" y="0"/>
                </a:lnTo>
                <a:lnTo>
                  <a:pt x="10685269" y="454124"/>
                </a:lnTo>
                <a:lnTo>
                  <a:pt x="0" y="454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up 18"/>
          <p:cNvGrpSpPr/>
          <p:nvPr/>
        </p:nvGrpSpPr>
        <p:grpSpPr>
          <a:xfrm>
            <a:off x="3006354" y="1328480"/>
            <a:ext cx="12559652" cy="1626454"/>
            <a:chOff x="0" y="0"/>
            <a:chExt cx="16746202" cy="2168605"/>
          </a:xfrm>
        </p:grpSpPr>
        <p:grpSp>
          <p:nvGrpSpPr>
            <p:cNvPr id="68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0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1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9" name="TextBox 22"/>
            <p:cNvSpPr txBox="1"/>
            <p:nvPr/>
          </p:nvSpPr>
          <p:spPr>
            <a:xfrm>
              <a:off x="1908208" y="315197"/>
              <a:ext cx="12391364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CÂU HỎI 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66339" y="5719196"/>
            <a:ext cx="14035661" cy="4148704"/>
            <a:chOff x="1966339" y="5719196"/>
            <a:chExt cx="14035661" cy="4148704"/>
          </a:xfrm>
        </p:grpSpPr>
        <p:sp>
          <p:nvSpPr>
            <p:cNvPr id="73" name="Freeform 30"/>
            <p:cNvSpPr/>
            <p:nvPr/>
          </p:nvSpPr>
          <p:spPr>
            <a:xfrm>
              <a:off x="1966339" y="5719196"/>
              <a:ext cx="14035661" cy="4148704"/>
            </a:xfrm>
            <a:custGeom>
              <a:avLst/>
              <a:gdLst/>
              <a:ahLst/>
              <a:cxnLst/>
              <a:rect l="l" t="t" r="r" b="b"/>
              <a:pathLst>
                <a:path w="832051" h="296981">
                  <a:moveTo>
                    <a:pt x="124981" y="0"/>
                  </a:moveTo>
                  <a:lnTo>
                    <a:pt x="707071" y="0"/>
                  </a:lnTo>
                  <a:cubicBezTo>
                    <a:pt x="776096" y="0"/>
                    <a:pt x="832051" y="55956"/>
                    <a:pt x="832051" y="124981"/>
                  </a:cubicBezTo>
                  <a:lnTo>
                    <a:pt x="832051" y="172001"/>
                  </a:lnTo>
                  <a:cubicBezTo>
                    <a:pt x="832051" y="205148"/>
                    <a:pt x="818884" y="236937"/>
                    <a:pt x="795445" y="260375"/>
                  </a:cubicBezTo>
                  <a:cubicBezTo>
                    <a:pt x="772007" y="283814"/>
                    <a:pt x="740218" y="296981"/>
                    <a:pt x="707071" y="296981"/>
                  </a:cubicBezTo>
                  <a:lnTo>
                    <a:pt x="124981" y="296981"/>
                  </a:lnTo>
                  <a:cubicBezTo>
                    <a:pt x="55956" y="296981"/>
                    <a:pt x="0" y="241026"/>
                    <a:pt x="0" y="172001"/>
                  </a:cubicBezTo>
                  <a:lnTo>
                    <a:pt x="0" y="124981"/>
                  </a:lnTo>
                  <a:cubicBezTo>
                    <a:pt x="0" y="55956"/>
                    <a:pt x="55956" y="0"/>
                    <a:pt x="124981" y="0"/>
                  </a:cubicBezTo>
                  <a:close/>
                </a:path>
              </a:pathLst>
            </a:custGeom>
            <a:solidFill>
              <a:srgbClr val="466089"/>
            </a:solidFill>
            <a:ln w="38100" cap="rnd">
              <a:solidFill>
                <a:srgbClr val="FF7B7B"/>
              </a:solidFill>
              <a:prstDash val="solid"/>
              <a:round/>
            </a:ln>
          </p:spPr>
        </p:sp>
        <p:sp>
          <p:nvSpPr>
            <p:cNvPr id="74" name="Rectangle 73"/>
            <p:cNvSpPr/>
            <p:nvPr/>
          </p:nvSpPr>
          <p:spPr>
            <a:xfrm>
              <a:off x="3006354" y="5744804"/>
              <a:ext cx="116125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4638" y="6676905"/>
              <a:ext cx="13015966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Ăn quá nhiều đồ ngọt, uống nhiều nước ngọt.</a:t>
              </a:r>
            </a:p>
            <a:p>
              <a:pPr lvl="0" algn="just"/>
              <a:r>
                <a: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Không đánh răng mỗi ngày.</a:t>
              </a:r>
            </a:p>
            <a:p>
              <a:pPr lvl="0" algn="just"/>
              <a:r>
                <a: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Do vi khuẩn</a:t>
              </a:r>
            </a:p>
            <a:p>
              <a:pPr lvl="0" algn="just"/>
              <a:r>
                <a: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Ăn, uống đồ lạnh.</a:t>
              </a:r>
            </a:p>
          </p:txBody>
        </p:sp>
      </p:grpSp>
      <p:sp>
        <p:nvSpPr>
          <p:cNvPr id="23" name="Freeform 44"/>
          <p:cNvSpPr/>
          <p:nvPr/>
        </p:nvSpPr>
        <p:spPr>
          <a:xfrm rot="20362042">
            <a:off x="1375756" y="942165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5"/>
                </a:lnTo>
                <a:lnTo>
                  <a:pt x="0" y="26999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345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923170" y="2954934"/>
            <a:ext cx="14247180" cy="2363344"/>
            <a:chOff x="1966339" y="2611730"/>
            <a:chExt cx="14247180" cy="2926269"/>
          </a:xfrm>
        </p:grpSpPr>
        <p:grpSp>
          <p:nvGrpSpPr>
            <p:cNvPr id="64" name="Group 2"/>
            <p:cNvGrpSpPr/>
            <p:nvPr/>
          </p:nvGrpSpPr>
          <p:grpSpPr>
            <a:xfrm>
              <a:off x="1966339" y="2611730"/>
              <a:ext cx="14247180" cy="2926269"/>
              <a:chOff x="0" y="0"/>
              <a:chExt cx="5178089" cy="1895750"/>
            </a:xfrm>
          </p:grpSpPr>
          <p:sp>
            <p:nvSpPr>
              <p:cNvPr id="65" name="Freeform 3"/>
              <p:cNvSpPr/>
              <p:nvPr/>
            </p:nvSpPr>
            <p:spPr>
              <a:xfrm>
                <a:off x="0" y="0"/>
                <a:ext cx="5178089" cy="1895750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66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840606" y="3542459"/>
              <a:ext cx="12725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Vi khuẩn gây sâu răng sống ở đâu?</a:t>
              </a:r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-5400000">
            <a:off x="16326675" y="-1076289"/>
            <a:ext cx="2908832" cy="3094502"/>
          </a:xfrm>
          <a:custGeom>
            <a:avLst/>
            <a:gdLst/>
            <a:ahLst/>
            <a:cxnLst/>
            <a:rect l="l" t="t" r="r" b="b"/>
            <a:pathLst>
              <a:path w="2908832" h="3094502">
                <a:moveTo>
                  <a:pt x="0" y="0"/>
                </a:moveTo>
                <a:lnTo>
                  <a:pt x="2908831" y="0"/>
                </a:lnTo>
                <a:lnTo>
                  <a:pt x="2908831" y="3094502"/>
                </a:lnTo>
                <a:lnTo>
                  <a:pt x="0" y="309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42524" y="9483040"/>
            <a:ext cx="4382631" cy="975135"/>
          </a:xfrm>
          <a:custGeom>
            <a:avLst/>
            <a:gdLst/>
            <a:ahLst/>
            <a:cxnLst/>
            <a:rect l="l" t="t" r="r" b="b"/>
            <a:pathLst>
              <a:path w="4382631" h="975135">
                <a:moveTo>
                  <a:pt x="0" y="0"/>
                </a:moveTo>
                <a:lnTo>
                  <a:pt x="4382631" y="0"/>
                </a:lnTo>
                <a:lnTo>
                  <a:pt x="4382631" y="975135"/>
                </a:lnTo>
                <a:lnTo>
                  <a:pt x="0" y="975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7555287" y="3646809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36039" y="9699223"/>
            <a:ext cx="7315200" cy="758952"/>
          </a:xfrm>
          <a:custGeom>
            <a:avLst/>
            <a:gdLst/>
            <a:ahLst/>
            <a:cxnLst/>
            <a:rect l="l" t="t" r="r" b="b"/>
            <a:pathLst>
              <a:path w="7315200" h="758952">
                <a:moveTo>
                  <a:pt x="0" y="0"/>
                </a:moveTo>
                <a:lnTo>
                  <a:pt x="7315200" y="0"/>
                </a:lnTo>
                <a:lnTo>
                  <a:pt x="7315200" y="758952"/>
                </a:lnTo>
                <a:lnTo>
                  <a:pt x="0" y="758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4777" y="-82575"/>
            <a:ext cx="10685269" cy="454124"/>
          </a:xfrm>
          <a:custGeom>
            <a:avLst/>
            <a:gdLst/>
            <a:ahLst/>
            <a:cxnLst/>
            <a:rect l="l" t="t" r="r" b="b"/>
            <a:pathLst>
              <a:path w="10685269" h="454124">
                <a:moveTo>
                  <a:pt x="0" y="0"/>
                </a:moveTo>
                <a:lnTo>
                  <a:pt x="10685269" y="0"/>
                </a:lnTo>
                <a:lnTo>
                  <a:pt x="10685269" y="454124"/>
                </a:lnTo>
                <a:lnTo>
                  <a:pt x="0" y="454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up 18"/>
          <p:cNvGrpSpPr/>
          <p:nvPr/>
        </p:nvGrpSpPr>
        <p:grpSpPr>
          <a:xfrm>
            <a:off x="3006354" y="1328480"/>
            <a:ext cx="12559652" cy="1626454"/>
            <a:chOff x="0" y="0"/>
            <a:chExt cx="16746202" cy="2168605"/>
          </a:xfrm>
        </p:grpSpPr>
        <p:grpSp>
          <p:nvGrpSpPr>
            <p:cNvPr id="68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0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1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9" name="TextBox 22"/>
            <p:cNvSpPr txBox="1"/>
            <p:nvPr/>
          </p:nvSpPr>
          <p:spPr>
            <a:xfrm>
              <a:off x="1908208" y="315197"/>
              <a:ext cx="12391364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CÂU HỎI 3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23170" y="5589576"/>
            <a:ext cx="14035661" cy="2490855"/>
            <a:chOff x="1966339" y="5719196"/>
            <a:chExt cx="14035661" cy="2112165"/>
          </a:xfrm>
        </p:grpSpPr>
        <p:sp>
          <p:nvSpPr>
            <p:cNvPr id="73" name="Freeform 30"/>
            <p:cNvSpPr/>
            <p:nvPr/>
          </p:nvSpPr>
          <p:spPr>
            <a:xfrm>
              <a:off x="1966339" y="5719196"/>
              <a:ext cx="14035661" cy="2112165"/>
            </a:xfrm>
            <a:custGeom>
              <a:avLst/>
              <a:gdLst/>
              <a:ahLst/>
              <a:cxnLst/>
              <a:rect l="l" t="t" r="r" b="b"/>
              <a:pathLst>
                <a:path w="832051" h="296981">
                  <a:moveTo>
                    <a:pt x="124981" y="0"/>
                  </a:moveTo>
                  <a:lnTo>
                    <a:pt x="707071" y="0"/>
                  </a:lnTo>
                  <a:cubicBezTo>
                    <a:pt x="776096" y="0"/>
                    <a:pt x="832051" y="55956"/>
                    <a:pt x="832051" y="124981"/>
                  </a:cubicBezTo>
                  <a:lnTo>
                    <a:pt x="832051" y="172001"/>
                  </a:lnTo>
                  <a:cubicBezTo>
                    <a:pt x="832051" y="205148"/>
                    <a:pt x="818884" y="236937"/>
                    <a:pt x="795445" y="260375"/>
                  </a:cubicBezTo>
                  <a:cubicBezTo>
                    <a:pt x="772007" y="283814"/>
                    <a:pt x="740218" y="296981"/>
                    <a:pt x="707071" y="296981"/>
                  </a:cubicBezTo>
                  <a:lnTo>
                    <a:pt x="124981" y="296981"/>
                  </a:lnTo>
                  <a:cubicBezTo>
                    <a:pt x="55956" y="296981"/>
                    <a:pt x="0" y="241026"/>
                    <a:pt x="0" y="172001"/>
                  </a:cubicBezTo>
                  <a:lnTo>
                    <a:pt x="0" y="124981"/>
                  </a:lnTo>
                  <a:cubicBezTo>
                    <a:pt x="0" y="55956"/>
                    <a:pt x="55956" y="0"/>
                    <a:pt x="124981" y="0"/>
                  </a:cubicBezTo>
                  <a:close/>
                </a:path>
              </a:pathLst>
            </a:custGeom>
            <a:solidFill>
              <a:srgbClr val="466089"/>
            </a:solidFill>
            <a:ln w="38100" cap="rnd">
              <a:solidFill>
                <a:srgbClr val="FF7B7B"/>
              </a:solidFill>
              <a:prstDash val="solid"/>
              <a:round/>
            </a:ln>
          </p:spPr>
        </p:sp>
        <p:sp>
          <p:nvSpPr>
            <p:cNvPr id="74" name="Rectangle 73"/>
            <p:cNvSpPr/>
            <p:nvPr/>
          </p:nvSpPr>
          <p:spPr>
            <a:xfrm>
              <a:off x="3006354" y="5744804"/>
              <a:ext cx="11612534" cy="70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4638" y="6557395"/>
              <a:ext cx="13015966" cy="70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Vi khuẩn gây sâu răng sống trong khoang miệng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4" name="Freeform 5"/>
          <p:cNvSpPr/>
          <p:nvPr/>
        </p:nvSpPr>
        <p:spPr>
          <a:xfrm>
            <a:off x="615037" y="45415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418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923170" y="2954934"/>
            <a:ext cx="14247180" cy="2363344"/>
            <a:chOff x="1966339" y="2611730"/>
            <a:chExt cx="14247180" cy="2926269"/>
          </a:xfrm>
        </p:grpSpPr>
        <p:grpSp>
          <p:nvGrpSpPr>
            <p:cNvPr id="64" name="Group 2"/>
            <p:cNvGrpSpPr/>
            <p:nvPr/>
          </p:nvGrpSpPr>
          <p:grpSpPr>
            <a:xfrm>
              <a:off x="1966339" y="2611730"/>
              <a:ext cx="14247180" cy="2926269"/>
              <a:chOff x="0" y="0"/>
              <a:chExt cx="5178089" cy="1895750"/>
            </a:xfrm>
          </p:grpSpPr>
          <p:sp>
            <p:nvSpPr>
              <p:cNvPr id="65" name="Freeform 3"/>
              <p:cNvSpPr/>
              <p:nvPr/>
            </p:nvSpPr>
            <p:spPr>
              <a:xfrm>
                <a:off x="0" y="0"/>
                <a:ext cx="5178089" cy="1895750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66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3049523" y="3423520"/>
              <a:ext cx="12725400" cy="1143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Kể 3 việc làm tăng nguy cơ nhiễm bệnh tả.</a:t>
              </a:r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-5400000">
            <a:off x="16326675" y="-1076289"/>
            <a:ext cx="2908832" cy="3094502"/>
          </a:xfrm>
          <a:custGeom>
            <a:avLst/>
            <a:gdLst/>
            <a:ahLst/>
            <a:cxnLst/>
            <a:rect l="l" t="t" r="r" b="b"/>
            <a:pathLst>
              <a:path w="2908832" h="3094502">
                <a:moveTo>
                  <a:pt x="0" y="0"/>
                </a:moveTo>
                <a:lnTo>
                  <a:pt x="2908831" y="0"/>
                </a:lnTo>
                <a:lnTo>
                  <a:pt x="2908831" y="3094502"/>
                </a:lnTo>
                <a:lnTo>
                  <a:pt x="0" y="309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42524" y="9483040"/>
            <a:ext cx="4382631" cy="975135"/>
          </a:xfrm>
          <a:custGeom>
            <a:avLst/>
            <a:gdLst/>
            <a:ahLst/>
            <a:cxnLst/>
            <a:rect l="l" t="t" r="r" b="b"/>
            <a:pathLst>
              <a:path w="4382631" h="975135">
                <a:moveTo>
                  <a:pt x="0" y="0"/>
                </a:moveTo>
                <a:lnTo>
                  <a:pt x="4382631" y="0"/>
                </a:lnTo>
                <a:lnTo>
                  <a:pt x="4382631" y="975135"/>
                </a:lnTo>
                <a:lnTo>
                  <a:pt x="0" y="975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7555287" y="3646809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36039" y="9699223"/>
            <a:ext cx="7315200" cy="758952"/>
          </a:xfrm>
          <a:custGeom>
            <a:avLst/>
            <a:gdLst/>
            <a:ahLst/>
            <a:cxnLst/>
            <a:rect l="l" t="t" r="r" b="b"/>
            <a:pathLst>
              <a:path w="7315200" h="758952">
                <a:moveTo>
                  <a:pt x="0" y="0"/>
                </a:moveTo>
                <a:lnTo>
                  <a:pt x="7315200" y="0"/>
                </a:lnTo>
                <a:lnTo>
                  <a:pt x="7315200" y="758952"/>
                </a:lnTo>
                <a:lnTo>
                  <a:pt x="0" y="758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4777" y="-82575"/>
            <a:ext cx="10685269" cy="454124"/>
          </a:xfrm>
          <a:custGeom>
            <a:avLst/>
            <a:gdLst/>
            <a:ahLst/>
            <a:cxnLst/>
            <a:rect l="l" t="t" r="r" b="b"/>
            <a:pathLst>
              <a:path w="10685269" h="454124">
                <a:moveTo>
                  <a:pt x="0" y="0"/>
                </a:moveTo>
                <a:lnTo>
                  <a:pt x="10685269" y="0"/>
                </a:lnTo>
                <a:lnTo>
                  <a:pt x="10685269" y="454124"/>
                </a:lnTo>
                <a:lnTo>
                  <a:pt x="0" y="454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up 18"/>
          <p:cNvGrpSpPr/>
          <p:nvPr/>
        </p:nvGrpSpPr>
        <p:grpSpPr>
          <a:xfrm>
            <a:off x="3006354" y="1328480"/>
            <a:ext cx="12559652" cy="1626454"/>
            <a:chOff x="0" y="0"/>
            <a:chExt cx="16746202" cy="2168605"/>
          </a:xfrm>
        </p:grpSpPr>
        <p:grpSp>
          <p:nvGrpSpPr>
            <p:cNvPr id="68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0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1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9" name="TextBox 22"/>
            <p:cNvSpPr txBox="1"/>
            <p:nvPr/>
          </p:nvSpPr>
          <p:spPr>
            <a:xfrm>
              <a:off x="1908208" y="315197"/>
              <a:ext cx="12391364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CÂU HỎI 4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53650" y="5501885"/>
            <a:ext cx="14035661" cy="3667988"/>
            <a:chOff x="1966339" y="5719196"/>
            <a:chExt cx="14035661" cy="3110336"/>
          </a:xfrm>
        </p:grpSpPr>
        <p:sp>
          <p:nvSpPr>
            <p:cNvPr id="73" name="Freeform 30"/>
            <p:cNvSpPr/>
            <p:nvPr/>
          </p:nvSpPr>
          <p:spPr>
            <a:xfrm>
              <a:off x="1966339" y="5719196"/>
              <a:ext cx="14035661" cy="3110336"/>
            </a:xfrm>
            <a:custGeom>
              <a:avLst/>
              <a:gdLst/>
              <a:ahLst/>
              <a:cxnLst/>
              <a:rect l="l" t="t" r="r" b="b"/>
              <a:pathLst>
                <a:path w="832051" h="296981">
                  <a:moveTo>
                    <a:pt x="124981" y="0"/>
                  </a:moveTo>
                  <a:lnTo>
                    <a:pt x="707071" y="0"/>
                  </a:lnTo>
                  <a:cubicBezTo>
                    <a:pt x="776096" y="0"/>
                    <a:pt x="832051" y="55956"/>
                    <a:pt x="832051" y="124981"/>
                  </a:cubicBezTo>
                  <a:lnTo>
                    <a:pt x="832051" y="172001"/>
                  </a:lnTo>
                  <a:cubicBezTo>
                    <a:pt x="832051" y="205148"/>
                    <a:pt x="818884" y="236937"/>
                    <a:pt x="795445" y="260375"/>
                  </a:cubicBezTo>
                  <a:cubicBezTo>
                    <a:pt x="772007" y="283814"/>
                    <a:pt x="740218" y="296981"/>
                    <a:pt x="707071" y="296981"/>
                  </a:cubicBezTo>
                  <a:lnTo>
                    <a:pt x="124981" y="296981"/>
                  </a:lnTo>
                  <a:cubicBezTo>
                    <a:pt x="55956" y="296981"/>
                    <a:pt x="0" y="241026"/>
                    <a:pt x="0" y="172001"/>
                  </a:cubicBezTo>
                  <a:lnTo>
                    <a:pt x="0" y="124981"/>
                  </a:lnTo>
                  <a:cubicBezTo>
                    <a:pt x="0" y="55956"/>
                    <a:pt x="55956" y="0"/>
                    <a:pt x="124981" y="0"/>
                  </a:cubicBezTo>
                  <a:close/>
                </a:path>
              </a:pathLst>
            </a:custGeom>
            <a:solidFill>
              <a:srgbClr val="466089"/>
            </a:solidFill>
            <a:ln w="38100" cap="rnd">
              <a:solidFill>
                <a:srgbClr val="FF7B7B"/>
              </a:solidFill>
              <a:prstDash val="solid"/>
              <a:round/>
            </a:ln>
          </p:spPr>
        </p:sp>
        <p:sp>
          <p:nvSpPr>
            <p:cNvPr id="74" name="Rectangle 73"/>
            <p:cNvSpPr/>
            <p:nvPr/>
          </p:nvSpPr>
          <p:spPr>
            <a:xfrm>
              <a:off x="3006354" y="5744804"/>
              <a:ext cx="11612534" cy="70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4638" y="6557395"/>
              <a:ext cx="13015966" cy="1957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việc làm tăng nguy cơ nhiễm bệnh tả: ăn uống không hợp vệ sinh, không rửa tay trước khi ăn và sau khi đi đại tiện,..</a:t>
              </a:r>
              <a:endPara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Freeform 6"/>
          <p:cNvSpPr/>
          <p:nvPr/>
        </p:nvSpPr>
        <p:spPr>
          <a:xfrm rot="979092">
            <a:off x="1344433" y="633912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722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923170" y="2954934"/>
            <a:ext cx="14247180" cy="2363344"/>
            <a:chOff x="1966339" y="2611730"/>
            <a:chExt cx="14247180" cy="2926269"/>
          </a:xfrm>
        </p:grpSpPr>
        <p:grpSp>
          <p:nvGrpSpPr>
            <p:cNvPr id="64" name="Group 2"/>
            <p:cNvGrpSpPr/>
            <p:nvPr/>
          </p:nvGrpSpPr>
          <p:grpSpPr>
            <a:xfrm>
              <a:off x="1966339" y="2611730"/>
              <a:ext cx="14247180" cy="2926269"/>
              <a:chOff x="0" y="0"/>
              <a:chExt cx="5178089" cy="1895750"/>
            </a:xfrm>
          </p:grpSpPr>
          <p:sp>
            <p:nvSpPr>
              <p:cNvPr id="65" name="Freeform 3"/>
              <p:cNvSpPr/>
              <p:nvPr/>
            </p:nvSpPr>
            <p:spPr>
              <a:xfrm>
                <a:off x="0" y="0"/>
                <a:ext cx="5178089" cy="1895750"/>
              </a:xfrm>
              <a:custGeom>
                <a:avLst/>
                <a:gdLst/>
                <a:ahLst/>
                <a:cxnLst/>
                <a:rect l="l" t="t" r="r" b="b"/>
                <a:pathLst>
                  <a:path w="5178089" h="1895750">
                    <a:moveTo>
                      <a:pt x="27713" y="0"/>
                    </a:moveTo>
                    <a:lnTo>
                      <a:pt x="5150376" y="0"/>
                    </a:lnTo>
                    <a:cubicBezTo>
                      <a:pt x="5165681" y="0"/>
                      <a:pt x="5178089" y="12408"/>
                      <a:pt x="5178089" y="27713"/>
                    </a:cubicBezTo>
                    <a:lnTo>
                      <a:pt x="5178089" y="1868037"/>
                    </a:lnTo>
                    <a:cubicBezTo>
                      <a:pt x="5178089" y="1883343"/>
                      <a:pt x="5165681" y="1895750"/>
                      <a:pt x="5150376" y="1895750"/>
                    </a:cubicBezTo>
                    <a:lnTo>
                      <a:pt x="27713" y="1895750"/>
                    </a:lnTo>
                    <a:cubicBezTo>
                      <a:pt x="12408" y="1895750"/>
                      <a:pt x="0" y="1883343"/>
                      <a:pt x="0" y="1868037"/>
                    </a:cubicBezTo>
                    <a:lnTo>
                      <a:pt x="0" y="27713"/>
                    </a:lnTo>
                    <a:cubicBezTo>
                      <a:pt x="0" y="12408"/>
                      <a:pt x="12408" y="0"/>
                      <a:pt x="27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2"/>
                </a:solidFill>
                <a:prstDash val="solid"/>
                <a:round/>
              </a:ln>
            </p:spPr>
          </p:sp>
          <p:sp>
            <p:nvSpPr>
              <p:cNvPr id="66" name="TextBox 4"/>
              <p:cNvSpPr txBox="1"/>
              <p:nvPr/>
            </p:nvSpPr>
            <p:spPr>
              <a:xfrm>
                <a:off x="0" y="-38100"/>
                <a:ext cx="5178089" cy="1933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656164" y="3055099"/>
              <a:ext cx="12725400" cy="2172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Làm thế nào để tránh nhiễm các vi khuẩn gây bệnh?</a:t>
              </a:r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-5400000">
            <a:off x="16326675" y="-1076289"/>
            <a:ext cx="2908832" cy="3094502"/>
          </a:xfrm>
          <a:custGeom>
            <a:avLst/>
            <a:gdLst/>
            <a:ahLst/>
            <a:cxnLst/>
            <a:rect l="l" t="t" r="r" b="b"/>
            <a:pathLst>
              <a:path w="2908832" h="3094502">
                <a:moveTo>
                  <a:pt x="0" y="0"/>
                </a:moveTo>
                <a:lnTo>
                  <a:pt x="2908831" y="0"/>
                </a:lnTo>
                <a:lnTo>
                  <a:pt x="2908831" y="3094502"/>
                </a:lnTo>
                <a:lnTo>
                  <a:pt x="0" y="309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42524" y="9483040"/>
            <a:ext cx="4382631" cy="975135"/>
          </a:xfrm>
          <a:custGeom>
            <a:avLst/>
            <a:gdLst/>
            <a:ahLst/>
            <a:cxnLst/>
            <a:rect l="l" t="t" r="r" b="b"/>
            <a:pathLst>
              <a:path w="4382631" h="975135">
                <a:moveTo>
                  <a:pt x="0" y="0"/>
                </a:moveTo>
                <a:lnTo>
                  <a:pt x="4382631" y="0"/>
                </a:lnTo>
                <a:lnTo>
                  <a:pt x="4382631" y="975135"/>
                </a:lnTo>
                <a:lnTo>
                  <a:pt x="0" y="975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7555287" y="3646809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36039" y="9699223"/>
            <a:ext cx="7315200" cy="758952"/>
          </a:xfrm>
          <a:custGeom>
            <a:avLst/>
            <a:gdLst/>
            <a:ahLst/>
            <a:cxnLst/>
            <a:rect l="l" t="t" r="r" b="b"/>
            <a:pathLst>
              <a:path w="7315200" h="758952">
                <a:moveTo>
                  <a:pt x="0" y="0"/>
                </a:moveTo>
                <a:lnTo>
                  <a:pt x="7315200" y="0"/>
                </a:lnTo>
                <a:lnTo>
                  <a:pt x="7315200" y="758952"/>
                </a:lnTo>
                <a:lnTo>
                  <a:pt x="0" y="7589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4777" y="-82575"/>
            <a:ext cx="10685269" cy="454124"/>
          </a:xfrm>
          <a:custGeom>
            <a:avLst/>
            <a:gdLst/>
            <a:ahLst/>
            <a:cxnLst/>
            <a:rect l="l" t="t" r="r" b="b"/>
            <a:pathLst>
              <a:path w="10685269" h="454124">
                <a:moveTo>
                  <a:pt x="0" y="0"/>
                </a:moveTo>
                <a:lnTo>
                  <a:pt x="10685269" y="0"/>
                </a:lnTo>
                <a:lnTo>
                  <a:pt x="10685269" y="454124"/>
                </a:lnTo>
                <a:lnTo>
                  <a:pt x="0" y="454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up 18"/>
          <p:cNvGrpSpPr/>
          <p:nvPr/>
        </p:nvGrpSpPr>
        <p:grpSpPr>
          <a:xfrm>
            <a:off x="3006354" y="1328480"/>
            <a:ext cx="12559652" cy="1626454"/>
            <a:chOff x="0" y="0"/>
            <a:chExt cx="16746202" cy="2168605"/>
          </a:xfrm>
        </p:grpSpPr>
        <p:grpSp>
          <p:nvGrpSpPr>
            <p:cNvPr id="68" name="Group 19"/>
            <p:cNvGrpSpPr/>
            <p:nvPr/>
          </p:nvGrpSpPr>
          <p:grpSpPr>
            <a:xfrm>
              <a:off x="0" y="0"/>
              <a:ext cx="16746202" cy="2168605"/>
              <a:chOff x="0" y="0"/>
              <a:chExt cx="3307892" cy="428366"/>
            </a:xfrm>
          </p:grpSpPr>
          <p:sp>
            <p:nvSpPr>
              <p:cNvPr id="70" name="Freeform 20"/>
              <p:cNvSpPr/>
              <p:nvPr/>
            </p:nvSpPr>
            <p:spPr>
              <a:xfrm>
                <a:off x="0" y="0"/>
                <a:ext cx="3307892" cy="428366"/>
              </a:xfrm>
              <a:custGeom>
                <a:avLst/>
                <a:gdLst/>
                <a:ahLst/>
                <a:cxnLst/>
                <a:rect l="l" t="t" r="r" b="b"/>
                <a:pathLst>
                  <a:path w="3307892" h="428366">
                    <a:moveTo>
                      <a:pt x="31437" y="0"/>
                    </a:moveTo>
                    <a:lnTo>
                      <a:pt x="3276455" y="0"/>
                    </a:lnTo>
                    <a:cubicBezTo>
                      <a:pt x="3293817" y="0"/>
                      <a:pt x="3307892" y="14075"/>
                      <a:pt x="3307892" y="31437"/>
                    </a:cubicBezTo>
                    <a:lnTo>
                      <a:pt x="3307892" y="396929"/>
                    </a:lnTo>
                    <a:cubicBezTo>
                      <a:pt x="3307892" y="414292"/>
                      <a:pt x="3293817" y="428366"/>
                      <a:pt x="3276455" y="428366"/>
                    </a:cubicBezTo>
                    <a:lnTo>
                      <a:pt x="31437" y="428366"/>
                    </a:lnTo>
                    <a:cubicBezTo>
                      <a:pt x="14075" y="428366"/>
                      <a:pt x="0" y="414292"/>
                      <a:pt x="0" y="396929"/>
                    </a:cubicBezTo>
                    <a:lnTo>
                      <a:pt x="0" y="31437"/>
                    </a:lnTo>
                    <a:cubicBezTo>
                      <a:pt x="0" y="14075"/>
                      <a:pt x="14075" y="0"/>
                      <a:pt x="31437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1" name="TextBox 21"/>
              <p:cNvSpPr txBox="1"/>
              <p:nvPr/>
            </p:nvSpPr>
            <p:spPr>
              <a:xfrm>
                <a:off x="0" y="-38100"/>
                <a:ext cx="3307892" cy="4664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9" name="TextBox 22"/>
            <p:cNvSpPr txBox="1"/>
            <p:nvPr/>
          </p:nvSpPr>
          <p:spPr>
            <a:xfrm>
              <a:off x="1908208" y="315197"/>
              <a:ext cx="12391364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untastic"/>
                  <a:sym typeface="Funtastic"/>
                </a:rPr>
                <a:t>CÂU HỎI 5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59564" y="5524500"/>
            <a:ext cx="14035661" cy="3667987"/>
            <a:chOff x="1966339" y="5719196"/>
            <a:chExt cx="14035661" cy="3110336"/>
          </a:xfrm>
        </p:grpSpPr>
        <p:sp>
          <p:nvSpPr>
            <p:cNvPr id="73" name="Freeform 30"/>
            <p:cNvSpPr/>
            <p:nvPr/>
          </p:nvSpPr>
          <p:spPr>
            <a:xfrm>
              <a:off x="1966339" y="5719196"/>
              <a:ext cx="14035661" cy="3110336"/>
            </a:xfrm>
            <a:custGeom>
              <a:avLst/>
              <a:gdLst/>
              <a:ahLst/>
              <a:cxnLst/>
              <a:rect l="l" t="t" r="r" b="b"/>
              <a:pathLst>
                <a:path w="832051" h="296981">
                  <a:moveTo>
                    <a:pt x="124981" y="0"/>
                  </a:moveTo>
                  <a:lnTo>
                    <a:pt x="707071" y="0"/>
                  </a:lnTo>
                  <a:cubicBezTo>
                    <a:pt x="776096" y="0"/>
                    <a:pt x="832051" y="55956"/>
                    <a:pt x="832051" y="124981"/>
                  </a:cubicBezTo>
                  <a:lnTo>
                    <a:pt x="832051" y="172001"/>
                  </a:lnTo>
                  <a:cubicBezTo>
                    <a:pt x="832051" y="205148"/>
                    <a:pt x="818884" y="236937"/>
                    <a:pt x="795445" y="260375"/>
                  </a:cubicBezTo>
                  <a:cubicBezTo>
                    <a:pt x="772007" y="283814"/>
                    <a:pt x="740218" y="296981"/>
                    <a:pt x="707071" y="296981"/>
                  </a:cubicBezTo>
                  <a:lnTo>
                    <a:pt x="124981" y="296981"/>
                  </a:lnTo>
                  <a:cubicBezTo>
                    <a:pt x="55956" y="296981"/>
                    <a:pt x="0" y="241026"/>
                    <a:pt x="0" y="172001"/>
                  </a:cubicBezTo>
                  <a:lnTo>
                    <a:pt x="0" y="124981"/>
                  </a:lnTo>
                  <a:cubicBezTo>
                    <a:pt x="0" y="55956"/>
                    <a:pt x="55956" y="0"/>
                    <a:pt x="124981" y="0"/>
                  </a:cubicBezTo>
                  <a:close/>
                </a:path>
              </a:pathLst>
            </a:custGeom>
            <a:solidFill>
              <a:srgbClr val="466089"/>
            </a:solidFill>
            <a:ln w="38100" cap="rnd">
              <a:solidFill>
                <a:srgbClr val="FF7B7B"/>
              </a:solidFill>
              <a:prstDash val="solid"/>
              <a:round/>
            </a:ln>
          </p:spPr>
        </p:sp>
        <p:sp>
          <p:nvSpPr>
            <p:cNvPr id="74" name="Rectangle 73"/>
            <p:cNvSpPr/>
            <p:nvPr/>
          </p:nvSpPr>
          <p:spPr>
            <a:xfrm>
              <a:off x="3006354" y="5744804"/>
              <a:ext cx="11612534" cy="70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476186" y="6450461"/>
              <a:ext cx="13015966" cy="1957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Thực hiện ăn sạch, uống sạch, giữ vệ sinh để đảm bảo vi khuẩn không xâm nhập được qua đường tiêu hoá, vết thương hở.</a:t>
              </a:r>
              <a:endParaRPr lang="en-GB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Freeform 14"/>
          <p:cNvSpPr/>
          <p:nvPr/>
        </p:nvSpPr>
        <p:spPr>
          <a:xfrm flipH="1">
            <a:off x="1095862" y="539928"/>
            <a:ext cx="2612295" cy="2770899"/>
          </a:xfrm>
          <a:custGeom>
            <a:avLst/>
            <a:gdLst/>
            <a:ahLst/>
            <a:cxnLst/>
            <a:rect l="l" t="t" r="r" b="b"/>
            <a:pathLst>
              <a:path w="4185035" h="4185035">
                <a:moveTo>
                  <a:pt x="0" y="0"/>
                </a:moveTo>
                <a:lnTo>
                  <a:pt x="4185035" y="0"/>
                </a:lnTo>
                <a:lnTo>
                  <a:pt x="4185035" y="4185036"/>
                </a:lnTo>
                <a:lnTo>
                  <a:pt x="0" y="41850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49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5500173">
            <a:off x="14491686" y="-157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79092">
            <a:off x="-141997" y="6303034"/>
            <a:ext cx="2137927" cy="4244023"/>
          </a:xfrm>
          <a:custGeom>
            <a:avLst/>
            <a:gdLst/>
            <a:ahLst/>
            <a:cxnLst/>
            <a:rect l="l" t="t" r="r" b="b"/>
            <a:pathLst>
              <a:path w="2137927" h="4244023">
                <a:moveTo>
                  <a:pt x="0" y="0"/>
                </a:moveTo>
                <a:lnTo>
                  <a:pt x="2137927" y="0"/>
                </a:lnTo>
                <a:lnTo>
                  <a:pt x="2137927" y="4244023"/>
                </a:lnTo>
                <a:lnTo>
                  <a:pt x="0" y="424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81474" y="7529381"/>
            <a:ext cx="4504731" cy="4504731"/>
          </a:xfrm>
          <a:custGeom>
            <a:avLst/>
            <a:gdLst/>
            <a:ahLst/>
            <a:cxnLst/>
            <a:rect l="l" t="t" r="r" b="b"/>
            <a:pathLst>
              <a:path w="4504731" h="4504731">
                <a:moveTo>
                  <a:pt x="0" y="0"/>
                </a:moveTo>
                <a:lnTo>
                  <a:pt x="4504731" y="0"/>
                </a:lnTo>
                <a:lnTo>
                  <a:pt x="4504731" y="4504732"/>
                </a:lnTo>
                <a:lnTo>
                  <a:pt x="0" y="4504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1739" y="-321267"/>
            <a:ext cx="2780832" cy="2699935"/>
          </a:xfrm>
          <a:custGeom>
            <a:avLst/>
            <a:gdLst/>
            <a:ahLst/>
            <a:cxnLst/>
            <a:rect l="l" t="t" r="r" b="b"/>
            <a:pathLst>
              <a:path w="2780832" h="2699935">
                <a:moveTo>
                  <a:pt x="0" y="0"/>
                </a:moveTo>
                <a:lnTo>
                  <a:pt x="2780832" y="0"/>
                </a:lnTo>
                <a:lnTo>
                  <a:pt x="2780832" y="2699934"/>
                </a:lnTo>
                <a:lnTo>
                  <a:pt x="0" y="2699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864174" y="332537"/>
            <a:ext cx="1434044" cy="1392327"/>
          </a:xfrm>
          <a:custGeom>
            <a:avLst/>
            <a:gdLst/>
            <a:ahLst/>
            <a:cxnLst/>
            <a:rect l="l" t="t" r="r" b="b"/>
            <a:pathLst>
              <a:path w="1434044" h="1392327">
                <a:moveTo>
                  <a:pt x="0" y="0"/>
                </a:moveTo>
                <a:lnTo>
                  <a:pt x="1434044" y="0"/>
                </a:lnTo>
                <a:lnTo>
                  <a:pt x="1434044" y="1392326"/>
                </a:lnTo>
                <a:lnTo>
                  <a:pt x="0" y="139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751932">
            <a:off x="9467568" y="-636239"/>
            <a:ext cx="1507106" cy="2991774"/>
          </a:xfrm>
          <a:custGeom>
            <a:avLst/>
            <a:gdLst/>
            <a:ahLst/>
            <a:cxnLst/>
            <a:rect l="l" t="t" r="r" b="b"/>
            <a:pathLst>
              <a:path w="1507106" h="2991774">
                <a:moveTo>
                  <a:pt x="0" y="0"/>
                </a:moveTo>
                <a:lnTo>
                  <a:pt x="1507106" y="0"/>
                </a:lnTo>
                <a:lnTo>
                  <a:pt x="1507106" y="2991774"/>
                </a:lnTo>
                <a:lnTo>
                  <a:pt x="0" y="2991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514372">
            <a:off x="2829032" y="8329181"/>
            <a:ext cx="2329739" cy="2329739"/>
          </a:xfrm>
          <a:custGeom>
            <a:avLst/>
            <a:gdLst/>
            <a:ahLst/>
            <a:cxnLst/>
            <a:rect l="l" t="t" r="r" b="b"/>
            <a:pathLst>
              <a:path w="2329739" h="2329739">
                <a:moveTo>
                  <a:pt x="0" y="0"/>
                </a:moveTo>
                <a:lnTo>
                  <a:pt x="2329739" y="0"/>
                </a:lnTo>
                <a:lnTo>
                  <a:pt x="2329739" y="2329739"/>
                </a:lnTo>
                <a:lnTo>
                  <a:pt x="0" y="232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16328" y="8643944"/>
            <a:ext cx="1311034" cy="1623572"/>
          </a:xfrm>
          <a:custGeom>
            <a:avLst/>
            <a:gdLst/>
            <a:ahLst/>
            <a:cxnLst/>
            <a:rect l="l" t="t" r="r" b="b"/>
            <a:pathLst>
              <a:path w="1311034" h="1623572">
                <a:moveTo>
                  <a:pt x="0" y="0"/>
                </a:moveTo>
                <a:lnTo>
                  <a:pt x="1311034" y="0"/>
                </a:lnTo>
                <a:lnTo>
                  <a:pt x="1311034" y="1623571"/>
                </a:lnTo>
                <a:lnTo>
                  <a:pt x="0" y="1623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A0680-4483-BDBD-2229-70F8657285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2324100"/>
            <a:ext cx="12954000" cy="469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D7185-BCB3-00E1-22D3-EA20615CE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5200" y="5448300"/>
            <a:ext cx="494428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5"/>
          <p:cNvSpPr/>
          <p:nvPr/>
        </p:nvSpPr>
        <p:spPr>
          <a:xfrm rot="-5400000">
            <a:off x="16326675" y="-1076289"/>
            <a:ext cx="2908832" cy="3094502"/>
          </a:xfrm>
          <a:custGeom>
            <a:avLst/>
            <a:gdLst/>
            <a:ahLst/>
            <a:cxnLst/>
            <a:rect l="l" t="t" r="r" b="b"/>
            <a:pathLst>
              <a:path w="2908832" h="3094502">
                <a:moveTo>
                  <a:pt x="0" y="0"/>
                </a:moveTo>
                <a:lnTo>
                  <a:pt x="2908831" y="0"/>
                </a:lnTo>
                <a:lnTo>
                  <a:pt x="2908831" y="3094502"/>
                </a:lnTo>
                <a:lnTo>
                  <a:pt x="0" y="309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0" y="-132022"/>
            <a:ext cx="804934" cy="4915627"/>
          </a:xfrm>
          <a:custGeom>
            <a:avLst/>
            <a:gdLst/>
            <a:ahLst/>
            <a:cxnLst/>
            <a:rect l="l" t="t" r="r" b="b"/>
            <a:pathLst>
              <a:path w="804934" h="4915627">
                <a:moveTo>
                  <a:pt x="0" y="0"/>
                </a:moveTo>
                <a:lnTo>
                  <a:pt x="804934" y="0"/>
                </a:lnTo>
                <a:lnTo>
                  <a:pt x="804934" y="4915627"/>
                </a:lnTo>
                <a:lnTo>
                  <a:pt x="0" y="4915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5400000">
            <a:off x="17555287" y="3646809"/>
            <a:ext cx="3703320" cy="4114800"/>
          </a:xfrm>
          <a:custGeom>
            <a:avLst/>
            <a:gdLst/>
            <a:ahLst/>
            <a:cxnLst/>
            <a:rect l="l" t="t" r="r" b="b"/>
            <a:pathLst>
              <a:path w="3703320" h="411480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134777" y="-82575"/>
            <a:ext cx="10685269" cy="454124"/>
          </a:xfrm>
          <a:custGeom>
            <a:avLst/>
            <a:gdLst/>
            <a:ahLst/>
            <a:cxnLst/>
            <a:rect l="l" t="t" r="r" b="b"/>
            <a:pathLst>
              <a:path w="10685269" h="454124">
                <a:moveTo>
                  <a:pt x="0" y="0"/>
                </a:moveTo>
                <a:lnTo>
                  <a:pt x="10685269" y="0"/>
                </a:lnTo>
                <a:lnTo>
                  <a:pt x="10685269" y="454124"/>
                </a:lnTo>
                <a:lnTo>
                  <a:pt x="0" y="4541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964526" y="569852"/>
            <a:ext cx="16358947" cy="912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295400" y="684697"/>
            <a:ext cx="1569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10,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007C0-2B7B-5BEF-ECD2-75FB5F60CC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2400300"/>
            <a:ext cx="7010400" cy="7212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660</Words>
  <Application>Microsoft Office PowerPoint</Application>
  <PresentationFormat>Custom</PresentationFormat>
  <Paragraphs>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Blogger</vt:lpstr>
      <vt:lpstr>Calibri</vt:lpstr>
      <vt:lpstr>Cambria</vt:lpstr>
      <vt:lpstr>Funtastic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khuan 2</dc:title>
  <cp:lastModifiedBy>ADMIN</cp:lastModifiedBy>
  <cp:revision>1</cp:revision>
  <dcterms:created xsi:type="dcterms:W3CDTF">2006-08-16T00:00:00Z</dcterms:created>
  <dcterms:modified xsi:type="dcterms:W3CDTF">2025-01-20T10:37:10Z</dcterms:modified>
  <dc:identifier>DAGZzJqwW-8</dc:identifier>
</cp:coreProperties>
</file>