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  <p:sldMasterId id="2147483684" r:id="rId2"/>
    <p:sldMasterId id="2147483708" r:id="rId3"/>
  </p:sldMasterIdLst>
  <p:notesMasterIdLst>
    <p:notesMasterId r:id="rId18"/>
  </p:notesMasterIdLst>
  <p:sldIdLst>
    <p:sldId id="256" r:id="rId4"/>
    <p:sldId id="257" r:id="rId5"/>
    <p:sldId id="363" r:id="rId6"/>
    <p:sldId id="553" r:id="rId7"/>
    <p:sldId id="554" r:id="rId8"/>
    <p:sldId id="261" r:id="rId9"/>
    <p:sldId id="555" r:id="rId10"/>
    <p:sldId id="556" r:id="rId11"/>
    <p:sldId id="557" r:id="rId12"/>
    <p:sldId id="558" r:id="rId13"/>
    <p:sldId id="285" r:id="rId14"/>
    <p:sldId id="316" r:id="rId15"/>
    <p:sldId id="471" r:id="rId16"/>
    <p:sldId id="269" r:id="rId17"/>
  </p:sldIdLst>
  <p:sldSz cx="12192000" cy="6858000"/>
  <p:notesSz cx="6858000" cy="9144000"/>
  <p:embeddedFontLst>
    <p:embeddedFont>
      <p:font typeface="UTM Avo" panose="02040603050506020204" pitchFamily="18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ng lê" initials="ll" lastIdx="1" clrIdx="0">
    <p:extLst>
      <p:ext uri="{19B8F6BF-5375-455C-9EA6-DF929625EA0E}">
        <p15:presenceInfo xmlns:p15="http://schemas.microsoft.com/office/powerpoint/2012/main" userId="aa8bbc59fd31db3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F7"/>
    <a:srgbClr val="ED2C9A"/>
    <a:srgbClr val="EAF3E2"/>
    <a:srgbClr val="FFECE5"/>
    <a:srgbClr val="6D6EAD"/>
    <a:srgbClr val="6DC04E"/>
    <a:srgbClr val="FFFF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61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1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4685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https://www.youtube.com/@hoc1biet10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4C9BC2-C9DC-46E9-89FE-D9A19A127D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07494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AC589BD1-7B02-404A-570E-2A2DF82D2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>
            <a:extLst>
              <a:ext uri="{FF2B5EF4-FFF2-40B4-BE49-F238E27FC236}">
                <a16:creationId xmlns:a16="http://schemas.microsoft.com/office/drawing/2014/main" id="{F5BFC1D9-6D1A-868F-BE5B-06AE9D32CA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2:notes">
            <a:extLst>
              <a:ext uri="{FF2B5EF4-FFF2-40B4-BE49-F238E27FC236}">
                <a16:creationId xmlns:a16="http://schemas.microsoft.com/office/drawing/2014/main" id="{23188737-B2B2-46D3-1262-281F12AE9A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4861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5051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3879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8718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1194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6844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44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835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411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384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71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185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752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459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54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46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71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4F0F8-FDAF-CD05-8CB8-53A1339186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963212-7B3F-F9B3-50CB-BE41745E5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57CE4-2362-65FB-7BB5-FBA0B4633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18BEC-E65D-C58A-282E-164FA25C8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889B9-942F-7FCA-6E43-F81B2F34E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797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C1BF3-57F1-21BC-8AB4-7096EB806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65EA6-00FE-189D-A6A2-DA005E7E1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D43E4-9470-95FB-C57F-3E01C7991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E078FC-61A4-1480-3449-42671351C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757D9-7F5D-D1CA-7761-5A13A8574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3690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06C6E-6C2E-51AA-AFE8-D976DC2B6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7D4075-66F1-B93B-9336-E0D7C1AD8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C0DF4-EE4A-A5F6-0D78-763EE2541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C687E-9A0F-68CA-2674-DE41E22EB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D94E5-9EE3-42CE-E708-70A24BF6D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54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7E39D-AD05-D9E3-ACF1-085EE9676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8273A-2420-B3E1-9E42-9A13B1468D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8ECE24-FA8F-587A-9B58-E7F69E435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9F670D-C151-81BE-7D91-F7D80E8B7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179E4E-04CC-E9AB-A6E4-0EABA139D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A05289-E8C5-03C4-A127-CC4DEAE4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446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C4146-313F-CFA0-1806-EFC97A9CA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D18E4-3711-2E71-FCCE-6D31F2AE8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334387-4406-F381-80E8-CDB3D6B58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FC03B1-FCB1-E07C-BF5D-088987459C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A40BCE-98BF-7430-9762-EBE08EE960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369BCF-0B28-70D1-B470-2E89C3D71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B2AD1A-6BBE-8E53-8A92-42F4FE5A7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333F1F-4B57-7470-669C-4C72BE1EC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9065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5E35D-1334-7507-9CFB-20750AA8A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D0DCEE-09A7-2A09-29E4-ED3898406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9A3EB9-979E-201D-5EBA-ABE8A3174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CDDC01-FF54-F1BF-D6F5-BE0F3C84E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6098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2C3F72-A9C3-9620-4F36-D2192953B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AA531F-274F-EDB9-C976-2C6B9546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C9475-EE37-2FC5-8F24-8385DE167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8870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7A974-C381-1251-EA3D-2805A64B6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C28F7-7ACF-FAC9-C324-8EF2D0694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7CAF5B-2BD0-0230-A83B-AF490C6F45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284FB7-C497-90EC-AB03-C88E2F3E8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82BB8F-9F97-310E-E200-713B453C3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013373-2D55-AED3-D773-DF93B5CFE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965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98DAE-D94C-AF5F-2FF5-71866D14A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1DD39B-196C-54B0-3FB9-768E177AAF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F2A17E-3282-F500-A08B-0497AF3D00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7A3C32-F4FC-E9F9-7502-FF0711CE6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3DF649-38F5-9807-D64E-F1BE5CA4C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45B632-EDCE-D463-4E51-68C25C85D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793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0EA2E-FCE0-11AD-7AAD-9603806A3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EDBA6E-30C9-FF67-4197-A4E8BE4DE5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D9540-580F-C6CD-A393-75F4A19EF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D53C5-A5B7-50BD-5B1F-5DB0BF5A6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BE3B2-A15F-F793-1F8D-5F29336C8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465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000913-5D8E-FFE7-D299-593BCA09A5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734522-6381-8281-A20A-123CF26525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4AFF1-C43B-2809-2E8F-4CED7DD37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D5490-1AB9-E7A1-A5B3-84790423B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C150A-4599-4DED-BFF5-71428221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19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28BBBC80-DBBB-8B2F-DD41-6AE3585E0014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221441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2D0527-997C-14A9-BFF0-408166306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36630-6411-2164-2EB2-3C4D34ACE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ED3C4-270B-A2E3-2F77-010112A658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DCC34-66BF-4147-AE1C-B6130A559FC2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61155-52BE-40F5-7DF2-FD0D3F360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82322-FC2B-705E-9D15-85325C19B2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1545938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hoc10.vn/doc-sach/toan-3-tap-2/1/133/16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@hoc1biet1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3-tap-2/1/133/16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hyperlink" Target="https://hoc10.vn/doc-sach/toan-3-tap-2/1/133/16/" TargetMode="External"/><Relationship Id="rId4" Type="http://schemas.openxmlformats.org/officeDocument/2006/relationships/hyperlink" Target="https://hoc10.vn/doc-sach/toan-3-tap-1/1/132/42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3-tap-2/1/133/16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hoc10.vn/doc-sach/toan-3-tap-2/1/133/14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oc10.vn/doc-sach/toan-3-tap-2/1/133/16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TOÁN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603076" y="5891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-521891" y="2355189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20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63: 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Các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số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trong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phạm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vi 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100 000 (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tiếp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theo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)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1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7A991324-B107-92B1-B257-3E025CE375D9}"/>
              </a:ext>
            </a:extLst>
          </p:cNvPr>
          <p:cNvSpPr/>
          <p:nvPr/>
        </p:nvSpPr>
        <p:spPr>
          <a:xfrm>
            <a:off x="637847" y="983685"/>
            <a:ext cx="844444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CE1C61-F57F-E289-7B88-AE25ABD36E6D}"/>
              </a:ext>
            </a:extLst>
          </p:cNvPr>
          <p:cNvSpPr/>
          <p:nvPr/>
        </p:nvSpPr>
        <p:spPr>
          <a:xfrm>
            <a:off x="1674505" y="1008725"/>
            <a:ext cx="46967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b="1" dirty="0">
              <a:solidFill>
                <a:srgbClr val="002060"/>
              </a:solidFill>
              <a:latin typeface="UTM Avo" panose="02040603050506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404A38-2593-6414-79E7-12718B87E5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183" y="1545042"/>
            <a:ext cx="9205067" cy="3813342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5606271-CF00-4554-E115-788B5B30C2A1}"/>
              </a:ext>
            </a:extLst>
          </p:cNvPr>
          <p:cNvSpPr/>
          <p:nvPr/>
        </p:nvSpPr>
        <p:spPr>
          <a:xfrm>
            <a:off x="2383822" y="2650937"/>
            <a:ext cx="385668" cy="338138"/>
          </a:xfrm>
          <a:prstGeom prst="roundRect">
            <a:avLst>
              <a:gd name="adj" fmla="val 0"/>
            </a:avLst>
          </a:prstGeom>
          <a:solidFill>
            <a:srgbClr val="FFFA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54F056C-2E22-40E4-5316-327BD9B3AC9B}"/>
              </a:ext>
            </a:extLst>
          </p:cNvPr>
          <p:cNvSpPr/>
          <p:nvPr/>
        </p:nvSpPr>
        <p:spPr>
          <a:xfrm>
            <a:off x="4235482" y="2650937"/>
            <a:ext cx="327863" cy="338138"/>
          </a:xfrm>
          <a:prstGeom prst="roundRect">
            <a:avLst>
              <a:gd name="adj" fmla="val 0"/>
            </a:avLst>
          </a:prstGeom>
          <a:solidFill>
            <a:srgbClr val="FFFA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C43B865-B3EE-4548-5B20-068372278751}"/>
              </a:ext>
            </a:extLst>
          </p:cNvPr>
          <p:cNvSpPr/>
          <p:nvPr/>
        </p:nvSpPr>
        <p:spPr>
          <a:xfrm>
            <a:off x="5431822" y="2658557"/>
            <a:ext cx="327863" cy="338138"/>
          </a:xfrm>
          <a:prstGeom prst="roundRect">
            <a:avLst>
              <a:gd name="adj" fmla="val 0"/>
            </a:avLst>
          </a:prstGeom>
          <a:solidFill>
            <a:srgbClr val="FFFA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</a:rPr>
              <a:t>7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4140DAE-9416-F3A5-3F37-C8ECDBD58540}"/>
              </a:ext>
            </a:extLst>
          </p:cNvPr>
          <p:cNvSpPr/>
          <p:nvPr/>
        </p:nvSpPr>
        <p:spPr>
          <a:xfrm>
            <a:off x="6525281" y="2643317"/>
            <a:ext cx="327863" cy="338138"/>
          </a:xfrm>
          <a:prstGeom prst="roundRect">
            <a:avLst>
              <a:gd name="adj" fmla="val 0"/>
            </a:avLst>
          </a:prstGeom>
          <a:solidFill>
            <a:srgbClr val="FFFA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144BF80-FC22-B99D-B15E-5B82296B4E94}"/>
              </a:ext>
            </a:extLst>
          </p:cNvPr>
          <p:cNvSpPr/>
          <p:nvPr/>
        </p:nvSpPr>
        <p:spPr>
          <a:xfrm>
            <a:off x="7686069" y="2643317"/>
            <a:ext cx="327863" cy="338138"/>
          </a:xfrm>
          <a:prstGeom prst="roundRect">
            <a:avLst>
              <a:gd name="adj" fmla="val 0"/>
            </a:avLst>
          </a:prstGeom>
          <a:solidFill>
            <a:srgbClr val="FFFA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CC0F4D9-65A6-0D8C-2637-C4FCA1848D42}"/>
              </a:ext>
            </a:extLst>
          </p:cNvPr>
          <p:cNvSpPr/>
          <p:nvPr/>
        </p:nvSpPr>
        <p:spPr>
          <a:xfrm>
            <a:off x="2383822" y="3214309"/>
            <a:ext cx="385668" cy="338138"/>
          </a:xfrm>
          <a:prstGeom prst="roundRect">
            <a:avLst>
              <a:gd name="adj" fmla="val 0"/>
            </a:avLst>
          </a:prstGeom>
          <a:solidFill>
            <a:srgbClr val="FFFA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4F39D470-1825-256A-BDF2-E932807E99AD}"/>
              </a:ext>
            </a:extLst>
          </p:cNvPr>
          <p:cNvSpPr/>
          <p:nvPr/>
        </p:nvSpPr>
        <p:spPr>
          <a:xfrm>
            <a:off x="4235482" y="3214309"/>
            <a:ext cx="327863" cy="338138"/>
          </a:xfrm>
          <a:prstGeom prst="roundRect">
            <a:avLst>
              <a:gd name="adj" fmla="val 0"/>
            </a:avLst>
          </a:prstGeom>
          <a:solidFill>
            <a:srgbClr val="FFFA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</a:rPr>
              <a:t>8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603FFEE-4BB4-637B-0907-059B72D2CD2D}"/>
              </a:ext>
            </a:extLst>
          </p:cNvPr>
          <p:cNvSpPr/>
          <p:nvPr/>
        </p:nvSpPr>
        <p:spPr>
          <a:xfrm>
            <a:off x="5431822" y="3229549"/>
            <a:ext cx="327863" cy="338138"/>
          </a:xfrm>
          <a:prstGeom prst="roundRect">
            <a:avLst>
              <a:gd name="adj" fmla="val 0"/>
            </a:avLst>
          </a:prstGeom>
          <a:solidFill>
            <a:srgbClr val="FFFA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</a:rPr>
              <a:t>0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72046BB-101B-A065-143C-BF81D7158B63}"/>
              </a:ext>
            </a:extLst>
          </p:cNvPr>
          <p:cNvSpPr/>
          <p:nvPr/>
        </p:nvSpPr>
        <p:spPr>
          <a:xfrm>
            <a:off x="6525281" y="3214309"/>
            <a:ext cx="327863" cy="338138"/>
          </a:xfrm>
          <a:prstGeom prst="roundRect">
            <a:avLst>
              <a:gd name="adj" fmla="val 0"/>
            </a:avLst>
          </a:prstGeom>
          <a:solidFill>
            <a:srgbClr val="FFFA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</a:rPr>
              <a:t>8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B4E70679-C445-526F-6B3E-D60F3121432E}"/>
              </a:ext>
            </a:extLst>
          </p:cNvPr>
          <p:cNvSpPr/>
          <p:nvPr/>
        </p:nvSpPr>
        <p:spPr>
          <a:xfrm>
            <a:off x="7686069" y="3214309"/>
            <a:ext cx="327863" cy="338138"/>
          </a:xfrm>
          <a:prstGeom prst="roundRect">
            <a:avLst>
              <a:gd name="adj" fmla="val 0"/>
            </a:avLst>
          </a:prstGeom>
          <a:solidFill>
            <a:srgbClr val="FFFA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</a:rPr>
              <a:t>9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BB34389-8ADC-B0D5-D968-784E37DC585A}"/>
              </a:ext>
            </a:extLst>
          </p:cNvPr>
          <p:cNvSpPr/>
          <p:nvPr/>
        </p:nvSpPr>
        <p:spPr>
          <a:xfrm>
            <a:off x="2383822" y="3786828"/>
            <a:ext cx="385668" cy="338138"/>
          </a:xfrm>
          <a:prstGeom prst="roundRect">
            <a:avLst>
              <a:gd name="adj" fmla="val 0"/>
            </a:avLst>
          </a:prstGeom>
          <a:solidFill>
            <a:srgbClr val="FFFA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C36FD12B-FBF9-6775-7298-0CE62AD3886D}"/>
              </a:ext>
            </a:extLst>
          </p:cNvPr>
          <p:cNvSpPr/>
          <p:nvPr/>
        </p:nvSpPr>
        <p:spPr>
          <a:xfrm>
            <a:off x="4235482" y="3786828"/>
            <a:ext cx="327863" cy="338138"/>
          </a:xfrm>
          <a:prstGeom prst="roundRect">
            <a:avLst>
              <a:gd name="adj" fmla="val 0"/>
            </a:avLst>
          </a:prstGeom>
          <a:solidFill>
            <a:srgbClr val="FFFA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</a:rPr>
              <a:t>0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81E4B821-3D83-D83A-AFF1-57676570474F}"/>
              </a:ext>
            </a:extLst>
          </p:cNvPr>
          <p:cNvSpPr/>
          <p:nvPr/>
        </p:nvSpPr>
        <p:spPr>
          <a:xfrm>
            <a:off x="5431822" y="3802068"/>
            <a:ext cx="327863" cy="338138"/>
          </a:xfrm>
          <a:prstGeom prst="roundRect">
            <a:avLst>
              <a:gd name="adj" fmla="val 0"/>
            </a:avLst>
          </a:prstGeom>
          <a:solidFill>
            <a:srgbClr val="FFFA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2A3F4E16-7B71-8624-DA1A-14ED649AF42E}"/>
              </a:ext>
            </a:extLst>
          </p:cNvPr>
          <p:cNvSpPr/>
          <p:nvPr/>
        </p:nvSpPr>
        <p:spPr>
          <a:xfrm>
            <a:off x="6525281" y="3794448"/>
            <a:ext cx="327863" cy="338138"/>
          </a:xfrm>
          <a:prstGeom prst="roundRect">
            <a:avLst>
              <a:gd name="adj" fmla="val 0"/>
            </a:avLst>
          </a:prstGeom>
          <a:solidFill>
            <a:srgbClr val="FFFA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</a:rPr>
              <a:t>0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E174092B-C809-A865-3EE8-3743CEF290F4}"/>
              </a:ext>
            </a:extLst>
          </p:cNvPr>
          <p:cNvSpPr/>
          <p:nvPr/>
        </p:nvSpPr>
        <p:spPr>
          <a:xfrm>
            <a:off x="7686069" y="3794448"/>
            <a:ext cx="327863" cy="338138"/>
          </a:xfrm>
          <a:prstGeom prst="roundRect">
            <a:avLst>
              <a:gd name="adj" fmla="val 0"/>
            </a:avLst>
          </a:prstGeom>
          <a:solidFill>
            <a:srgbClr val="FFFA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83DFD06B-00FD-ED36-BDB6-EF090F211266}"/>
              </a:ext>
            </a:extLst>
          </p:cNvPr>
          <p:cNvSpPr/>
          <p:nvPr/>
        </p:nvSpPr>
        <p:spPr>
          <a:xfrm>
            <a:off x="2383822" y="4351727"/>
            <a:ext cx="385668" cy="338138"/>
          </a:xfrm>
          <a:prstGeom prst="roundRect">
            <a:avLst>
              <a:gd name="adj" fmla="val 0"/>
            </a:avLst>
          </a:prstGeom>
          <a:solidFill>
            <a:srgbClr val="FFFA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</a:rPr>
              <a:t>6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BE3872D3-8B32-118D-0771-B4D828FA4C0D}"/>
              </a:ext>
            </a:extLst>
          </p:cNvPr>
          <p:cNvSpPr/>
          <p:nvPr/>
        </p:nvSpPr>
        <p:spPr>
          <a:xfrm>
            <a:off x="4235482" y="4351727"/>
            <a:ext cx="327863" cy="338138"/>
          </a:xfrm>
          <a:prstGeom prst="roundRect">
            <a:avLst>
              <a:gd name="adj" fmla="val 0"/>
            </a:avLst>
          </a:prstGeom>
          <a:solidFill>
            <a:srgbClr val="FFFA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</a:rPr>
              <a:t>6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892B6AEE-787B-1072-E8DB-EE69BE2195A9}"/>
              </a:ext>
            </a:extLst>
          </p:cNvPr>
          <p:cNvSpPr/>
          <p:nvPr/>
        </p:nvSpPr>
        <p:spPr>
          <a:xfrm>
            <a:off x="5431822" y="4366967"/>
            <a:ext cx="327863" cy="338138"/>
          </a:xfrm>
          <a:prstGeom prst="roundRect">
            <a:avLst>
              <a:gd name="adj" fmla="val 0"/>
            </a:avLst>
          </a:prstGeom>
          <a:solidFill>
            <a:srgbClr val="FFFA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DEA12792-6DF5-3344-A79F-AE79493C7D4E}"/>
              </a:ext>
            </a:extLst>
          </p:cNvPr>
          <p:cNvSpPr/>
          <p:nvPr/>
        </p:nvSpPr>
        <p:spPr>
          <a:xfrm>
            <a:off x="6525281" y="4359347"/>
            <a:ext cx="327863" cy="338138"/>
          </a:xfrm>
          <a:prstGeom prst="roundRect">
            <a:avLst>
              <a:gd name="adj" fmla="val 0"/>
            </a:avLst>
          </a:prstGeom>
          <a:solidFill>
            <a:srgbClr val="FFFA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</a:rPr>
              <a:t>9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243D7246-9CAE-17D7-3C32-61DF47109139}"/>
              </a:ext>
            </a:extLst>
          </p:cNvPr>
          <p:cNvSpPr/>
          <p:nvPr/>
        </p:nvSpPr>
        <p:spPr>
          <a:xfrm>
            <a:off x="7686069" y="4359347"/>
            <a:ext cx="327863" cy="338138"/>
          </a:xfrm>
          <a:prstGeom prst="roundRect">
            <a:avLst>
              <a:gd name="adj" fmla="val 0"/>
            </a:avLst>
          </a:prstGeom>
          <a:solidFill>
            <a:srgbClr val="FFFA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8747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5" grpId="0" animBg="1"/>
      <p:bldP spid="8" grpId="0" animBg="1"/>
      <p:bldP spid="9" grpId="0" animBg="1"/>
      <p:bldP spid="17" grpId="0" animBg="1"/>
      <p:bldP spid="20" grpId="0" animBg="1"/>
      <p:bldP spid="21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E197741-746C-42B8-A510-FEA0520DB8CF}"/>
              </a:ext>
            </a:extLst>
          </p:cNvPr>
          <p:cNvSpPr/>
          <p:nvPr/>
        </p:nvSpPr>
        <p:spPr>
          <a:xfrm>
            <a:off x="770133" y="1793896"/>
            <a:ext cx="10713540" cy="654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vi-VN" sz="28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học hôm nay, em đã học thêm được điều gì? 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920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7596;p55">
            <a:extLst>
              <a:ext uri="{FF2B5EF4-FFF2-40B4-BE49-F238E27FC236}">
                <a16:creationId xmlns:a16="http://schemas.microsoft.com/office/drawing/2014/main" id="{96948CBD-F61C-411E-A754-23274D63BB4E}"/>
              </a:ext>
            </a:extLst>
          </p:cNvPr>
          <p:cNvSpPr txBox="1">
            <a:spLocks/>
          </p:cNvSpPr>
          <p:nvPr/>
        </p:nvSpPr>
        <p:spPr>
          <a:xfrm>
            <a:off x="2249777" y="1706072"/>
            <a:ext cx="704109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HƯỚNG DẪN VỀ NHÀ</a:t>
            </a:r>
          </a:p>
        </p:txBody>
      </p:sp>
      <p:sp>
        <p:nvSpPr>
          <p:cNvPr id="23" name="Hộp Văn bản 232">
            <a:extLst>
              <a:ext uri="{FF2B5EF4-FFF2-40B4-BE49-F238E27FC236}">
                <a16:creationId xmlns:a16="http://schemas.microsoft.com/office/drawing/2014/main" id="{55E3C735-D134-5525-1C78-5FBB32A3EEB6}"/>
              </a:ext>
            </a:extLst>
          </p:cNvPr>
          <p:cNvSpPr txBox="1"/>
          <p:nvPr/>
        </p:nvSpPr>
        <p:spPr>
          <a:xfrm>
            <a:off x="2379947" y="2398010"/>
            <a:ext cx="6780749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2000" dirty="0">
                <a:latin typeface="UTM Avo" panose="02040603050506020204" pitchFamily="18" charset="0"/>
                <a:cs typeface="Arial" panose="020B0604020202020204" pitchFamily="34" charset="0"/>
              </a:rPr>
              <a:t>Ôn lại cấu tạo của số có năm chữ số gồm các hàng chục nghìn, hàng nghìn, hàng trăm, hàng chục, hàng đơn vị.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997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qr code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343DE31A-F937-679E-1D1C-2449DBA2CD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1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9">
          <a:extLst>
            <a:ext uri="{FF2B5EF4-FFF2-40B4-BE49-F238E27FC236}">
              <a16:creationId xmlns:a16="http://schemas.microsoft.com/office/drawing/2014/main" id="{00CCC50A-AB54-1791-A198-B978C96E8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644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6993E5D-637F-6665-2E5A-D1202D28CB98}"/>
              </a:ext>
            </a:extLst>
          </p:cNvPr>
          <p:cNvGrpSpPr/>
          <p:nvPr/>
        </p:nvGrpSpPr>
        <p:grpSpPr>
          <a:xfrm>
            <a:off x="4727728" y="2592648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AE473909-B60E-513D-7750-CC2DA95CAE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7C22696-30A4-599B-C6C7-8A2D4F632901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264567-263A-FCFD-342A-4019031064E1}"/>
              </a:ext>
            </a:extLst>
          </p:cNvPr>
          <p:cNvSpPr txBox="1"/>
          <p:nvPr/>
        </p:nvSpPr>
        <p:spPr>
          <a:xfrm>
            <a:off x="290539" y="823344"/>
            <a:ext cx="8092333" cy="735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cap="all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Trò</a:t>
            </a:r>
            <a:r>
              <a:rPr lang="en-US" sz="3200" b="1" cap="all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b="1" cap="all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chơi</a:t>
            </a:r>
            <a:r>
              <a:rPr lang="en-US" sz="3200" b="1" cap="all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b="1" cap="all" dirty="0">
                <a:solidFill>
                  <a:schemeClr val="accent2">
                    <a:lumMod val="75000"/>
                  </a:schemeClr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“Ai </a:t>
            </a:r>
            <a:r>
              <a:rPr lang="en-US" sz="3200" b="1" cap="all" dirty="0" err="1">
                <a:solidFill>
                  <a:schemeClr val="accent2">
                    <a:lumMod val="75000"/>
                  </a:schemeClr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nhanh</a:t>
            </a:r>
            <a:r>
              <a:rPr lang="en-US" sz="3200" b="1" cap="all" dirty="0">
                <a:solidFill>
                  <a:schemeClr val="accent2">
                    <a:lumMod val="75000"/>
                  </a:schemeClr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, ai </a:t>
            </a:r>
            <a:r>
              <a:rPr lang="en-US" sz="3200" b="1" cap="all" dirty="0" err="1">
                <a:solidFill>
                  <a:schemeClr val="accent2">
                    <a:lumMod val="75000"/>
                  </a:schemeClr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đúng</a:t>
            </a:r>
            <a:r>
              <a:rPr lang="en-US" sz="3200" b="1" cap="all" dirty="0">
                <a:solidFill>
                  <a:schemeClr val="accent2">
                    <a:lumMod val="75000"/>
                  </a:schemeClr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” </a:t>
            </a:r>
            <a:endParaRPr lang="en-US" sz="3200" b="1" cap="all" dirty="0">
              <a:solidFill>
                <a:schemeClr val="accent2">
                  <a:lumMod val="75000"/>
                </a:schemeClr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6AE241E-40B3-BF54-6BD8-FAFB12A2306D}"/>
              </a:ext>
            </a:extLst>
          </p:cNvPr>
          <p:cNvSpPr/>
          <p:nvPr/>
        </p:nvSpPr>
        <p:spPr>
          <a:xfrm>
            <a:off x="773353" y="1919848"/>
            <a:ext cx="4000303" cy="73726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Mười</a:t>
            </a:r>
            <a:r>
              <a:rPr lang="en-US" sz="20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chín</a:t>
            </a:r>
            <a:r>
              <a:rPr lang="en-US" sz="20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nghìn</a:t>
            </a:r>
            <a:r>
              <a:rPr lang="en-US" sz="20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bảy</a:t>
            </a:r>
            <a:r>
              <a:rPr lang="en-US" sz="20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trăm</a:t>
            </a:r>
            <a:r>
              <a:rPr lang="en-US" sz="20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tám</a:t>
            </a:r>
            <a:r>
              <a:rPr lang="en-US" sz="20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mươi</a:t>
            </a:r>
            <a:r>
              <a:rPr lang="en-US" sz="200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hai</a:t>
            </a:r>
            <a:endParaRPr lang="en-US" sz="2000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D4C9082-D1FB-7455-1881-7AF8A8EE0F8B}"/>
              </a:ext>
            </a:extLst>
          </p:cNvPr>
          <p:cNvSpPr/>
          <p:nvPr/>
        </p:nvSpPr>
        <p:spPr>
          <a:xfrm>
            <a:off x="758568" y="2748896"/>
            <a:ext cx="4000303" cy="73726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20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Ba </a:t>
            </a:r>
            <a:r>
              <a:rPr lang="en-US" sz="20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mươi</a:t>
            </a:r>
            <a:r>
              <a:rPr lang="en-US" sz="20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mốt</a:t>
            </a:r>
            <a:r>
              <a:rPr lang="en-US" sz="20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nghìn</a:t>
            </a:r>
            <a:r>
              <a:rPr lang="en-US" sz="20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sáu</a:t>
            </a:r>
            <a:r>
              <a:rPr lang="en-US" sz="20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trăm</a:t>
            </a:r>
            <a:r>
              <a:rPr lang="en-US" sz="20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chín</a:t>
            </a:r>
            <a:r>
              <a:rPr lang="en-US" sz="20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mươi</a:t>
            </a:r>
            <a:r>
              <a:rPr lang="en-US" sz="20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lăm</a:t>
            </a:r>
            <a:r>
              <a:rPr lang="en-US" sz="1200" i="1" dirty="0">
                <a:effectLst/>
                <a:latin typeface="UTM Avo" panose="02040603050506020204" pitchFamily="18" charset="0"/>
                <a:ea typeface="DengXian" panose="02010600030101010101" pitchFamily="2" charset="-122"/>
              </a:rPr>
              <a:t>.</a:t>
            </a:r>
            <a:endParaRPr lang="en-US" sz="2000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591C4AF-2B89-FFC1-B628-0EE1BD2DCC88}"/>
              </a:ext>
            </a:extLst>
          </p:cNvPr>
          <p:cNvSpPr/>
          <p:nvPr/>
        </p:nvSpPr>
        <p:spPr>
          <a:xfrm>
            <a:off x="758568" y="3596328"/>
            <a:ext cx="4000303" cy="45975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Tám</a:t>
            </a:r>
            <a:r>
              <a:rPr lang="en-US" sz="20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mươi</a:t>
            </a:r>
            <a:r>
              <a:rPr lang="en-US" sz="20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tư</a:t>
            </a:r>
            <a:r>
              <a:rPr lang="en-US" sz="20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nghìn</a:t>
            </a:r>
            <a:endParaRPr lang="en-US" sz="2000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2AA4B09-D288-3549-988D-C9C7E51B03ED}"/>
              </a:ext>
            </a:extLst>
          </p:cNvPr>
          <p:cNvSpPr/>
          <p:nvPr/>
        </p:nvSpPr>
        <p:spPr>
          <a:xfrm>
            <a:off x="773353" y="4180596"/>
            <a:ext cx="4000303" cy="73726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20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Hai </a:t>
            </a:r>
            <a:r>
              <a:rPr lang="en-US" sz="20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mươi</a:t>
            </a:r>
            <a:r>
              <a:rPr lang="en-US" sz="20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ba</a:t>
            </a:r>
            <a:r>
              <a:rPr lang="en-US" sz="20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nghìn</a:t>
            </a:r>
            <a:r>
              <a:rPr lang="en-US" sz="20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một</a:t>
            </a:r>
            <a:r>
              <a:rPr lang="en-US" sz="20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trăm</a:t>
            </a:r>
            <a:r>
              <a:rPr lang="en-US" sz="20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năm</a:t>
            </a:r>
            <a:r>
              <a:rPr lang="en-US" sz="20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mươi</a:t>
            </a:r>
            <a:r>
              <a:rPr lang="en-US" sz="20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ba</a:t>
            </a:r>
            <a:endParaRPr lang="en-US" sz="2000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8F15D80-6420-6ABE-D967-5B7E4B8A24C8}"/>
              </a:ext>
            </a:extLst>
          </p:cNvPr>
          <p:cNvSpPr/>
          <p:nvPr/>
        </p:nvSpPr>
        <p:spPr>
          <a:xfrm>
            <a:off x="758568" y="5049033"/>
            <a:ext cx="4000303" cy="45975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200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Một trăm nghìn</a:t>
            </a:r>
            <a:endParaRPr lang="en-US" sz="200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5B8AD5DE-29C5-B42F-2E9A-E844E5A7A55A}"/>
              </a:ext>
            </a:extLst>
          </p:cNvPr>
          <p:cNvSpPr/>
          <p:nvPr/>
        </p:nvSpPr>
        <p:spPr>
          <a:xfrm flipV="1">
            <a:off x="5280217" y="2074018"/>
            <a:ext cx="521490" cy="39015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UTM Avo" panose="02040603050506020204" pitchFamily="18" charset="0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4C2D8153-0A9F-4DFD-019D-C93BEB3120A4}"/>
              </a:ext>
            </a:extLst>
          </p:cNvPr>
          <p:cNvSpPr/>
          <p:nvPr/>
        </p:nvSpPr>
        <p:spPr>
          <a:xfrm flipV="1">
            <a:off x="5255196" y="2899794"/>
            <a:ext cx="521490" cy="39015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UTM Avo" panose="02040603050506020204" pitchFamily="18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AADB38F4-B6FD-1F1E-75A8-7BC339DB2613}"/>
              </a:ext>
            </a:extLst>
          </p:cNvPr>
          <p:cNvSpPr/>
          <p:nvPr/>
        </p:nvSpPr>
        <p:spPr>
          <a:xfrm flipV="1">
            <a:off x="5258359" y="3613517"/>
            <a:ext cx="521490" cy="39015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UTM Avo" panose="02040603050506020204" pitchFamily="18" charset="0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5819878F-3615-254B-C221-11195800A993}"/>
              </a:ext>
            </a:extLst>
          </p:cNvPr>
          <p:cNvSpPr/>
          <p:nvPr/>
        </p:nvSpPr>
        <p:spPr>
          <a:xfrm flipV="1">
            <a:off x="5255196" y="4354154"/>
            <a:ext cx="521490" cy="39015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UTM Avo" panose="02040603050506020204" pitchFamily="18" charset="0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960D9BAE-23E6-5C5D-50CE-ECE3E8B3BB2F}"/>
              </a:ext>
            </a:extLst>
          </p:cNvPr>
          <p:cNvSpPr/>
          <p:nvPr/>
        </p:nvSpPr>
        <p:spPr>
          <a:xfrm flipV="1">
            <a:off x="5255196" y="5094791"/>
            <a:ext cx="521490" cy="39015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AC86A9-0ACC-8782-7948-AE60D431A5C9}"/>
              </a:ext>
            </a:extLst>
          </p:cNvPr>
          <p:cNvSpPr txBox="1"/>
          <p:nvPr/>
        </p:nvSpPr>
        <p:spPr>
          <a:xfrm>
            <a:off x="4773385" y="1867545"/>
            <a:ext cx="4525899" cy="654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19 782</a:t>
            </a:r>
            <a:endParaRPr lang="en-US" sz="28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E4976D-910E-1FB8-96E0-75E372E53161}"/>
              </a:ext>
            </a:extLst>
          </p:cNvPr>
          <p:cNvSpPr txBox="1"/>
          <p:nvPr/>
        </p:nvSpPr>
        <p:spPr>
          <a:xfrm>
            <a:off x="5712134" y="2800193"/>
            <a:ext cx="26707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31 695</a:t>
            </a:r>
            <a:endParaRPr lang="en-US" sz="28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A9A254-2269-7C1F-499D-35B1B915567C}"/>
              </a:ext>
            </a:extLst>
          </p:cNvPr>
          <p:cNvSpPr txBox="1"/>
          <p:nvPr/>
        </p:nvSpPr>
        <p:spPr>
          <a:xfrm>
            <a:off x="5744410" y="3564597"/>
            <a:ext cx="26061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84 000</a:t>
            </a:r>
            <a:endParaRPr lang="en-US" sz="28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91C2E76-9A86-C3CD-CFB2-2056E9443280}"/>
              </a:ext>
            </a:extLst>
          </p:cNvPr>
          <p:cNvSpPr txBox="1"/>
          <p:nvPr/>
        </p:nvSpPr>
        <p:spPr>
          <a:xfrm>
            <a:off x="5830735" y="4287619"/>
            <a:ext cx="24195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23 153</a:t>
            </a:r>
            <a:endParaRPr lang="en-US" sz="28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27A2FF-947A-5080-B6DE-B1727983D33D}"/>
              </a:ext>
            </a:extLst>
          </p:cNvPr>
          <p:cNvSpPr txBox="1"/>
          <p:nvPr/>
        </p:nvSpPr>
        <p:spPr>
          <a:xfrm>
            <a:off x="5515941" y="5048805"/>
            <a:ext cx="32274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100 000</a:t>
            </a:r>
            <a:endParaRPr lang="en-US" sz="28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65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AA9E2787-AD2E-B8FC-A616-AF9D8D681820}"/>
              </a:ext>
            </a:extLst>
          </p:cNvPr>
          <p:cNvSpPr/>
          <p:nvPr/>
        </p:nvSpPr>
        <p:spPr>
          <a:xfrm>
            <a:off x="2476500" y="1608859"/>
            <a:ext cx="7239000" cy="952500"/>
          </a:xfrm>
          <a:prstGeom prst="roundRect">
            <a:avLst>
              <a:gd name="adj" fmla="val 36354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3012726-1913-4024-B877-F4615651EBCA}"/>
              </a:ext>
            </a:extLst>
          </p:cNvPr>
          <p:cNvGrpSpPr/>
          <p:nvPr/>
        </p:nvGrpSpPr>
        <p:grpSpPr>
          <a:xfrm>
            <a:off x="4727728" y="2592648"/>
            <a:ext cx="2736543" cy="1558939"/>
            <a:chOff x="309542" y="967667"/>
            <a:chExt cx="2878585" cy="1558939"/>
          </a:xfrm>
        </p:grpSpPr>
        <p:pic>
          <p:nvPicPr>
            <p:cNvPr id="4" name="Picture 3">
              <a:hlinkClick r:id="rId5"/>
              <a:extLst>
                <a:ext uri="{FF2B5EF4-FFF2-40B4-BE49-F238E27FC236}">
                  <a16:creationId xmlns:a16="http://schemas.microsoft.com/office/drawing/2014/main" id="{F768CF2C-7C22-8EAF-46AC-C15FA66FA7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31009B7-9C68-11FA-D9BD-6ACCF307EB8B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F5DDF5A-9E84-ECFD-C6ED-078372169AE5}"/>
              </a:ext>
            </a:extLst>
          </p:cNvPr>
          <p:cNvSpPr/>
          <p:nvPr/>
        </p:nvSpPr>
        <p:spPr>
          <a:xfrm>
            <a:off x="348343" y="5287738"/>
            <a:ext cx="5638800" cy="11616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CD6918-5E11-45C9-90DC-C74BDE12263E}"/>
              </a:ext>
            </a:extLst>
          </p:cNvPr>
          <p:cNvSpPr/>
          <p:nvPr/>
        </p:nvSpPr>
        <p:spPr>
          <a:xfrm>
            <a:off x="6096000" y="5287739"/>
            <a:ext cx="5638800" cy="11616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49D777-0D12-A8BC-D6C8-A683AC24299F}"/>
              </a:ext>
            </a:extLst>
          </p:cNvPr>
          <p:cNvSpPr txBox="1"/>
          <p:nvPr/>
        </p:nvSpPr>
        <p:spPr>
          <a:xfrm>
            <a:off x="450957" y="5332321"/>
            <a:ext cx="1483873" cy="6867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27 658 </a:t>
            </a:r>
            <a:endParaRPr lang="en-US" sz="30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314503-26C9-0E5B-B6EE-11A913AE8EA3}"/>
              </a:ext>
            </a:extLst>
          </p:cNvPr>
          <p:cNvSpPr txBox="1"/>
          <p:nvPr/>
        </p:nvSpPr>
        <p:spPr>
          <a:xfrm>
            <a:off x="1728215" y="5307650"/>
            <a:ext cx="4258928" cy="1121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5941060" algn="l"/>
              </a:tabLst>
            </a:pP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gồm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2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chục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nghìn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7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nghìn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6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trăm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5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chục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8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đơn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vị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FF9D7F-83D2-D82C-A1D0-F8548BEBAA69}"/>
              </a:ext>
            </a:extLst>
          </p:cNvPr>
          <p:cNvSpPr txBox="1"/>
          <p:nvPr/>
        </p:nvSpPr>
        <p:spPr>
          <a:xfrm>
            <a:off x="6114316" y="5406066"/>
            <a:ext cx="1742434" cy="5539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0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95 162</a:t>
            </a:r>
            <a:endParaRPr lang="en-US" sz="30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F754D8-29C9-BF43-BDD2-7A1877A58DC7}"/>
              </a:ext>
            </a:extLst>
          </p:cNvPr>
          <p:cNvSpPr txBox="1"/>
          <p:nvPr/>
        </p:nvSpPr>
        <p:spPr>
          <a:xfrm>
            <a:off x="7508587" y="5325883"/>
            <a:ext cx="4110159" cy="1121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gồm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9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chục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nghìn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5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nghìn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1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trăm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6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chục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2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đơn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vị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28DD5BA-3E92-C962-96A7-2AF00C59F5E7}"/>
              </a:ext>
            </a:extLst>
          </p:cNvPr>
          <p:cNvGrpSpPr/>
          <p:nvPr/>
        </p:nvGrpSpPr>
        <p:grpSpPr>
          <a:xfrm>
            <a:off x="1734457" y="478382"/>
            <a:ext cx="8723085" cy="4906735"/>
            <a:chOff x="1895838" y="534878"/>
            <a:chExt cx="8723085" cy="4906735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FE774409-0160-1D59-CC7E-50C619996E4F}"/>
                </a:ext>
              </a:extLst>
            </p:cNvPr>
            <p:cNvSpPr/>
            <p:nvPr/>
          </p:nvSpPr>
          <p:spPr>
            <a:xfrm>
              <a:off x="8255000" y="3848100"/>
              <a:ext cx="946150" cy="431843"/>
            </a:xfrm>
            <a:prstGeom prst="roundRect">
              <a:avLst/>
            </a:prstGeom>
            <a:solidFill>
              <a:srgbClr val="EAF3E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472DE45-A00D-6C8B-E54F-CE0C6D6BE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95838" y="534878"/>
              <a:ext cx="8723085" cy="49067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538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2E6FE40-DF07-359A-5791-7C8A449C998A}"/>
              </a:ext>
            </a:extLst>
          </p:cNvPr>
          <p:cNvGrpSpPr/>
          <p:nvPr/>
        </p:nvGrpSpPr>
        <p:grpSpPr>
          <a:xfrm>
            <a:off x="4727728" y="2592648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8CCCE34B-2989-0D00-FE9F-E247B5122A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547F988-DCEA-CDEC-BF8B-65B8B1FFA77A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7A991324-B107-92B1-B257-3E025CE375D9}"/>
              </a:ext>
            </a:extLst>
          </p:cNvPr>
          <p:cNvSpPr/>
          <p:nvPr/>
        </p:nvSpPr>
        <p:spPr>
          <a:xfrm>
            <a:off x="637847" y="983685"/>
            <a:ext cx="844444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CE1C61-F57F-E289-7B88-AE25ABD36E6D}"/>
              </a:ext>
            </a:extLst>
          </p:cNvPr>
          <p:cNvSpPr/>
          <p:nvPr/>
        </p:nvSpPr>
        <p:spPr>
          <a:xfrm>
            <a:off x="1674505" y="1008725"/>
            <a:ext cx="12845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  <a:endParaRPr lang="vi-VN" sz="3200" b="1" dirty="0">
              <a:solidFill>
                <a:srgbClr val="002060"/>
              </a:solidFill>
              <a:latin typeface="UTM Avo" panose="02040603050506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CD3FB6B-F044-57F4-7310-434DAACFCD76}"/>
              </a:ext>
            </a:extLst>
          </p:cNvPr>
          <p:cNvGrpSpPr/>
          <p:nvPr/>
        </p:nvGrpSpPr>
        <p:grpSpPr>
          <a:xfrm>
            <a:off x="1032463" y="5351799"/>
            <a:ext cx="10127074" cy="794316"/>
            <a:chOff x="637847" y="5080000"/>
            <a:chExt cx="10127074" cy="794316"/>
          </a:xfrm>
        </p:grpSpPr>
        <p:sp>
          <p:nvSpPr>
            <p:cNvPr id="10" name="Flowchart: Alternate Process 9">
              <a:extLst>
                <a:ext uri="{FF2B5EF4-FFF2-40B4-BE49-F238E27FC236}">
                  <a16:creationId xmlns:a16="http://schemas.microsoft.com/office/drawing/2014/main" id="{24A4C091-1EB8-4493-CEED-0360204C737E}"/>
                </a:ext>
              </a:extLst>
            </p:cNvPr>
            <p:cNvSpPr/>
            <p:nvPr/>
          </p:nvSpPr>
          <p:spPr>
            <a:xfrm>
              <a:off x="637847" y="5080000"/>
              <a:ext cx="10127074" cy="794316"/>
            </a:xfrm>
            <a:prstGeom prst="flowChartAlternateProcess">
              <a:avLst/>
            </a:prstGeom>
            <a:solidFill>
              <a:srgbClr val="DFF4F9"/>
            </a:solidFill>
            <a:ln w="12700" cap="flat" cmpd="sng" algn="ctr">
              <a:solidFill>
                <a:srgbClr val="DFF4F9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>
                <a:buClrTx/>
                <a:defRPr/>
              </a:pPr>
              <a:r>
                <a:rPr lang="en-US" sz="2000" noProof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kumimoji="0" lang="en-US" sz="2000" b="0" i="0" u="none" strike="noStrike" kern="0" cap="none" spc="0" normalizeH="0" baseline="0" noProof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                  gồm          chục nghìn          nghìn          trăm          chục          đơn vị</a:t>
              </a:r>
              <a:endParaRPr kumimoji="0" lang="vi-VN" sz="2000" b="0" i="0" u="none" strike="noStrike" kern="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A6048CD3-B5FB-B41A-88F5-2BC06C50DB11}"/>
                </a:ext>
              </a:extLst>
            </p:cNvPr>
            <p:cNvSpPr/>
            <p:nvPr/>
          </p:nvSpPr>
          <p:spPr>
            <a:xfrm>
              <a:off x="1182070" y="5240493"/>
              <a:ext cx="1056305" cy="528390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ED2C9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04490915-D81F-24B5-AB7E-BD65A1957B3F}"/>
                </a:ext>
              </a:extLst>
            </p:cNvPr>
            <p:cNvSpPr/>
            <p:nvPr/>
          </p:nvSpPr>
          <p:spPr>
            <a:xfrm>
              <a:off x="2998691" y="5240493"/>
              <a:ext cx="536366" cy="528390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ED2C9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 algn="ctr">
                <a:buClrTx/>
                <a:defRPr/>
              </a:pPr>
              <a:r>
                <a:rPr lang="en-US" sz="20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4554D4C-DAE6-0DC4-9710-89E7A6CA6D78}"/>
                </a:ext>
              </a:extLst>
            </p:cNvPr>
            <p:cNvSpPr/>
            <p:nvPr/>
          </p:nvSpPr>
          <p:spPr>
            <a:xfrm>
              <a:off x="5111844" y="5240493"/>
              <a:ext cx="536366" cy="528390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ED2C9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 algn="ctr">
                <a:buClrTx/>
                <a:defRPr/>
              </a:pPr>
              <a:r>
                <a:rPr lang="en-US" sz="20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4076DAF6-CC25-631D-DDBE-9A029BB0934F}"/>
                </a:ext>
              </a:extLst>
            </p:cNvPr>
            <p:cNvSpPr/>
            <p:nvPr/>
          </p:nvSpPr>
          <p:spPr>
            <a:xfrm>
              <a:off x="6493730" y="5240493"/>
              <a:ext cx="536366" cy="528390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ED2C9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 algn="ctr">
                <a:buClrTx/>
                <a:defRPr/>
              </a:pPr>
              <a:r>
                <a:rPr lang="en-US" sz="20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9541EFAB-32FC-2F9B-1207-193AD3E905CD}"/>
                </a:ext>
              </a:extLst>
            </p:cNvPr>
            <p:cNvSpPr/>
            <p:nvPr/>
          </p:nvSpPr>
          <p:spPr>
            <a:xfrm>
              <a:off x="7743007" y="5240493"/>
              <a:ext cx="536366" cy="528390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ED2C9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 algn="ctr">
                <a:buClrTx/>
                <a:defRPr/>
              </a:pPr>
              <a:r>
                <a:rPr lang="en-US" sz="20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6FF24EE-97AA-8041-C904-8974493C44F4}"/>
                </a:ext>
              </a:extLst>
            </p:cNvPr>
            <p:cNvSpPr/>
            <p:nvPr/>
          </p:nvSpPr>
          <p:spPr>
            <a:xfrm>
              <a:off x="9114852" y="5240493"/>
              <a:ext cx="536366" cy="528390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ED2C9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 algn="ctr">
                <a:buClrTx/>
                <a:defRPr/>
              </a:pPr>
              <a:r>
                <a:rPr lang="en-US" sz="200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  <a:endParaRPr lang="en-US" sz="20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CA90354A-DC51-7DB8-7BE5-1F9FCBC186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8788" y="1318625"/>
            <a:ext cx="7503556" cy="4220750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95EF3E1-BFFF-5EB5-F9FC-B2BF00C80704}"/>
              </a:ext>
            </a:extLst>
          </p:cNvPr>
          <p:cNvSpPr/>
          <p:nvPr/>
        </p:nvSpPr>
        <p:spPr>
          <a:xfrm>
            <a:off x="8729662" y="2219325"/>
            <a:ext cx="1074737" cy="33813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</a:rPr>
              <a:t>33 166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26B3C61-D26B-87B1-6480-E1AEB356DD87}"/>
              </a:ext>
            </a:extLst>
          </p:cNvPr>
          <p:cNvSpPr/>
          <p:nvPr/>
        </p:nvSpPr>
        <p:spPr>
          <a:xfrm>
            <a:off x="3742478" y="4764346"/>
            <a:ext cx="585682" cy="33813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F9D6296-710E-F60F-5914-66865BC8B2B6}"/>
              </a:ext>
            </a:extLst>
          </p:cNvPr>
          <p:cNvSpPr/>
          <p:nvPr/>
        </p:nvSpPr>
        <p:spPr>
          <a:xfrm>
            <a:off x="4527338" y="4764346"/>
            <a:ext cx="585682" cy="33813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C0AC603-2A2D-777F-9583-0A23D153F343}"/>
              </a:ext>
            </a:extLst>
          </p:cNvPr>
          <p:cNvSpPr/>
          <p:nvPr/>
        </p:nvSpPr>
        <p:spPr>
          <a:xfrm>
            <a:off x="5357918" y="4764346"/>
            <a:ext cx="585682" cy="33813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27B9EDF-E1D1-6C49-FF88-2820A90AECBA}"/>
              </a:ext>
            </a:extLst>
          </p:cNvPr>
          <p:cNvSpPr/>
          <p:nvPr/>
        </p:nvSpPr>
        <p:spPr>
          <a:xfrm>
            <a:off x="6173258" y="4764346"/>
            <a:ext cx="585682" cy="33813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6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E1568C1-4E2D-F527-D97D-16689236A658}"/>
              </a:ext>
            </a:extLst>
          </p:cNvPr>
          <p:cNvSpPr/>
          <p:nvPr/>
        </p:nvSpPr>
        <p:spPr>
          <a:xfrm>
            <a:off x="7015498" y="4764346"/>
            <a:ext cx="585682" cy="33813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6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5E290E3-C876-823C-59BA-CD9F4BA36421}"/>
              </a:ext>
            </a:extLst>
          </p:cNvPr>
          <p:cNvSpPr/>
          <p:nvPr/>
        </p:nvSpPr>
        <p:spPr>
          <a:xfrm>
            <a:off x="1619250" y="5607418"/>
            <a:ext cx="973111" cy="338138"/>
          </a:xfrm>
          <a:prstGeom prst="roundRect">
            <a:avLst>
              <a:gd name="adj" fmla="val 3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</a:rPr>
              <a:t>33 166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5790C88-10FD-D398-00B7-32809BA09167}"/>
              </a:ext>
            </a:extLst>
          </p:cNvPr>
          <p:cNvSpPr/>
          <p:nvPr/>
        </p:nvSpPr>
        <p:spPr>
          <a:xfrm>
            <a:off x="3427840" y="5593812"/>
            <a:ext cx="467300" cy="33813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DA8E64B-D619-5E23-0F7C-BCC114CB9A7D}"/>
              </a:ext>
            </a:extLst>
          </p:cNvPr>
          <p:cNvSpPr/>
          <p:nvPr/>
        </p:nvSpPr>
        <p:spPr>
          <a:xfrm>
            <a:off x="5540993" y="5593812"/>
            <a:ext cx="467300" cy="33813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FFE3ABF-32D6-9718-DAF8-3D8F20C5A891}"/>
              </a:ext>
            </a:extLst>
          </p:cNvPr>
          <p:cNvSpPr/>
          <p:nvPr/>
        </p:nvSpPr>
        <p:spPr>
          <a:xfrm>
            <a:off x="6935505" y="5593812"/>
            <a:ext cx="467300" cy="33813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29076A1-D78F-1C8C-84BD-7FDA4219C5DD}"/>
              </a:ext>
            </a:extLst>
          </p:cNvPr>
          <p:cNvSpPr/>
          <p:nvPr/>
        </p:nvSpPr>
        <p:spPr>
          <a:xfrm>
            <a:off x="8179230" y="5593812"/>
            <a:ext cx="467300" cy="33813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6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09F1577-D9D5-F2CE-A5C5-1E7C8D722EC5}"/>
              </a:ext>
            </a:extLst>
          </p:cNvPr>
          <p:cNvSpPr/>
          <p:nvPr/>
        </p:nvSpPr>
        <p:spPr>
          <a:xfrm>
            <a:off x="9544001" y="5593812"/>
            <a:ext cx="467300" cy="33813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25348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7A991324-B107-92B1-B257-3E025CE375D9}"/>
              </a:ext>
            </a:extLst>
          </p:cNvPr>
          <p:cNvSpPr/>
          <p:nvPr/>
        </p:nvSpPr>
        <p:spPr>
          <a:xfrm>
            <a:off x="637847" y="983685"/>
            <a:ext cx="844444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CE1C61-F57F-E289-7B88-AE25ABD36E6D}"/>
              </a:ext>
            </a:extLst>
          </p:cNvPr>
          <p:cNvSpPr/>
          <p:nvPr/>
        </p:nvSpPr>
        <p:spPr>
          <a:xfrm>
            <a:off x="1674505" y="1008725"/>
            <a:ext cx="65405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dirty="0">
              <a:solidFill>
                <a:schemeClr val="tx1"/>
              </a:solidFill>
              <a:latin typeface="UTM Avo" panose="02040603050506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12">
            <a:extLst>
              <a:ext uri="{FF2B5EF4-FFF2-40B4-BE49-F238E27FC236}">
                <a16:creationId xmlns:a16="http://schemas.microsoft.com/office/drawing/2014/main" id="{026BF072-69ED-9793-A4EF-F7C1A7BEA1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392888"/>
              </p:ext>
            </p:extLst>
          </p:nvPr>
        </p:nvGraphicFramePr>
        <p:xfrm>
          <a:off x="637847" y="1812395"/>
          <a:ext cx="10925503" cy="42961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43303">
                  <a:extLst>
                    <a:ext uri="{9D8B030D-6E8A-4147-A177-3AD203B41FA5}">
                      <a16:colId xmlns:a16="http://schemas.microsoft.com/office/drawing/2014/main" val="301421182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509358697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41019386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5935437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753950612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119343363"/>
                    </a:ext>
                  </a:extLst>
                </a:gridCol>
                <a:gridCol w="5219700">
                  <a:extLst>
                    <a:ext uri="{9D8B030D-6E8A-4147-A177-3AD203B41FA5}">
                      <a16:colId xmlns:a16="http://schemas.microsoft.com/office/drawing/2014/main" val="2416012756"/>
                    </a:ext>
                  </a:extLst>
                </a:gridCol>
              </a:tblGrid>
              <a:tr h="528443"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 err="1">
                          <a:latin typeface="UTM Avo" panose="02040603050506020204" pitchFamily="18" charset="0"/>
                        </a:rPr>
                        <a:t>Hàng</a:t>
                      </a:r>
                      <a:endParaRPr lang="en-US" sz="16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err="1">
                          <a:latin typeface="UTM Avo" panose="02040603050506020204" pitchFamily="18" charset="0"/>
                        </a:rPr>
                        <a:t>Viết</a:t>
                      </a:r>
                      <a:r>
                        <a:rPr lang="en-US" sz="1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UTM Avo" panose="02040603050506020204" pitchFamily="18" charset="0"/>
                        </a:rPr>
                        <a:t>số</a:t>
                      </a:r>
                      <a:endParaRPr lang="en-US" sz="18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err="1">
                          <a:latin typeface="UTM Avo" panose="02040603050506020204" pitchFamily="18" charset="0"/>
                        </a:rPr>
                        <a:t>Đọc</a:t>
                      </a:r>
                      <a:r>
                        <a:rPr lang="en-US" sz="1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UTM Avo" panose="02040603050506020204" pitchFamily="18" charset="0"/>
                        </a:rPr>
                        <a:t>số</a:t>
                      </a:r>
                      <a:endParaRPr lang="en-US" sz="18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7630036"/>
                  </a:ext>
                </a:extLst>
              </a:tr>
              <a:tr h="5284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err="1">
                          <a:latin typeface="UTM Avo" panose="02040603050506020204" pitchFamily="18" charset="0"/>
                        </a:rPr>
                        <a:t>Chục</a:t>
                      </a:r>
                      <a:r>
                        <a:rPr lang="en-US" sz="16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UTM Avo" panose="02040603050506020204" pitchFamily="18" charset="0"/>
                        </a:rPr>
                        <a:t>nghìn</a:t>
                      </a:r>
                      <a:endParaRPr lang="en-US" sz="16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latin typeface="UTM Avo" panose="02040603050506020204" pitchFamily="18" charset="0"/>
                        </a:rPr>
                        <a:t>Nghìn</a:t>
                      </a:r>
                      <a:endParaRPr lang="en-US" sz="160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latin typeface="UTM Avo" panose="02040603050506020204" pitchFamily="18" charset="0"/>
                        </a:rPr>
                        <a:t>Trăm</a:t>
                      </a:r>
                      <a:endParaRPr lang="en-US" sz="160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err="1">
                          <a:latin typeface="UTM Avo" panose="02040603050506020204" pitchFamily="18" charset="0"/>
                        </a:rPr>
                        <a:t>Chục</a:t>
                      </a:r>
                      <a:endParaRPr lang="en-US" sz="16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err="1">
                          <a:latin typeface="UTM Avo" panose="02040603050506020204" pitchFamily="18" charset="0"/>
                        </a:rPr>
                        <a:t>Đơn</a:t>
                      </a:r>
                      <a:r>
                        <a:rPr lang="en-US" sz="16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UTM Avo" panose="02040603050506020204" pitchFamily="18" charset="0"/>
                        </a:rPr>
                        <a:t>vị</a:t>
                      </a:r>
                      <a:endParaRPr lang="en-US" sz="16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682839"/>
                  </a:ext>
                </a:extLst>
              </a:tr>
              <a:tr h="6437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latin typeface="UTM Avo" panose="02040603050506020204" pitchFamily="18" charset="0"/>
                        </a:rPr>
                        <a:t>4</a:t>
                      </a:r>
                      <a:endParaRPr lang="en-US" sz="18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UTM Avo" panose="02040603050506020204" pitchFamily="18" charset="0"/>
                        </a:rPr>
                        <a:t>3</a:t>
                      </a:r>
                      <a:endParaRPr lang="en-US" sz="18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UTM Avo" panose="02040603050506020204" pitchFamily="18" charset="0"/>
                        </a:rPr>
                        <a:t>6</a:t>
                      </a:r>
                      <a:endParaRPr lang="en-US" sz="18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UTM Avo" panose="02040603050506020204" pitchFamily="18" charset="0"/>
                        </a:rPr>
                        <a:t>5</a:t>
                      </a:r>
                      <a:endParaRPr lang="en-US" sz="18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UTM Avo" panose="02040603050506020204" pitchFamily="18" charset="0"/>
                        </a:rPr>
                        <a:t>2</a:t>
                      </a:r>
                      <a:endParaRPr lang="en-US" sz="18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latin typeface="UTM Avo" panose="02040603050506020204" pitchFamily="18" charset="0"/>
                        </a:rPr>
                        <a:t>43 652</a:t>
                      </a:r>
                      <a:endParaRPr lang="en-US" sz="18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UTM Avo" panose="02040603050506020204" pitchFamily="18" charset="0"/>
                        </a:rPr>
                        <a:t>Bốn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UTM Avo" panose="02040603050506020204" pitchFamily="18" charset="0"/>
                        </a:rPr>
                        <a:t>mươi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UTM Avo" panose="02040603050506020204" pitchFamily="18" charset="0"/>
                        </a:rPr>
                        <a:t>ba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UTM Avo" panose="02040603050506020204" pitchFamily="18" charset="0"/>
                        </a:rPr>
                        <a:t>nghìn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UTM Avo" panose="02040603050506020204" pitchFamily="18" charset="0"/>
                        </a:rPr>
                        <a:t>sáu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UTM Avo" panose="02040603050506020204" pitchFamily="18" charset="0"/>
                        </a:rPr>
                        <a:t>trăm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UTM Avo" panose="02040603050506020204" pitchFamily="18" charset="0"/>
                        </a:rPr>
                        <a:t>năm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UTM Avo" panose="02040603050506020204" pitchFamily="18" charset="0"/>
                        </a:rPr>
                        <a:t>mươi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UTM Avo" panose="02040603050506020204" pitchFamily="18" charset="0"/>
                        </a:rPr>
                        <a:t>hai</a:t>
                      </a:r>
                      <a:endParaRPr lang="en-US" sz="18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1678811"/>
                  </a:ext>
                </a:extLst>
              </a:tr>
              <a:tr h="5089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>
                          <a:latin typeface="UTM Avo" panose="02040603050506020204" pitchFamily="18" charset="0"/>
                        </a:rPr>
                        <a:t>6</a:t>
                      </a:r>
                      <a:endParaRPr lang="en-US" sz="180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UTM Avo" panose="02040603050506020204" pitchFamily="18" charset="0"/>
                        </a:rPr>
                        <a:t>5</a:t>
                      </a:r>
                      <a:endParaRPr lang="en-US" sz="180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UTM Avo" panose="02040603050506020204" pitchFamily="18" charset="0"/>
                        </a:rPr>
                        <a:t>7</a:t>
                      </a:r>
                      <a:endParaRPr lang="en-US" sz="180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UTM Avo" panose="02040603050506020204" pitchFamily="18" charset="0"/>
                        </a:rPr>
                        <a:t>8</a:t>
                      </a:r>
                      <a:endParaRPr lang="en-US" sz="18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UTM Avo" panose="02040603050506020204" pitchFamily="18" charset="0"/>
                        </a:rPr>
                        <a:t>1</a:t>
                      </a:r>
                      <a:endParaRPr lang="en-US" sz="180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965302"/>
                  </a:ext>
                </a:extLst>
              </a:tr>
              <a:tr h="5089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>
                          <a:latin typeface="UTM Avo" panose="02040603050506020204" pitchFamily="18" charset="0"/>
                        </a:rPr>
                        <a:t>3</a:t>
                      </a:r>
                      <a:endParaRPr lang="en-US" sz="180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UTM Avo" panose="02040603050506020204" pitchFamily="18" charset="0"/>
                        </a:rPr>
                        <a:t>4</a:t>
                      </a:r>
                      <a:endParaRPr lang="en-US" sz="180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UTM Avo" panose="02040603050506020204" pitchFamily="18" charset="0"/>
                        </a:rPr>
                        <a:t>2</a:t>
                      </a:r>
                      <a:endParaRPr lang="en-US" sz="18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UTM Avo" panose="02040603050506020204" pitchFamily="18" charset="0"/>
                        </a:rPr>
                        <a:t>7</a:t>
                      </a:r>
                      <a:endParaRPr lang="en-US" sz="18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UTM Avo" panose="02040603050506020204" pitchFamily="18" charset="0"/>
                        </a:rPr>
                        <a:t>4</a:t>
                      </a:r>
                      <a:endParaRPr lang="en-US" sz="180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8731353"/>
                  </a:ext>
                </a:extLst>
              </a:tr>
              <a:tr h="5089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>
                          <a:latin typeface="UTM Avo" panose="02040603050506020204" pitchFamily="18" charset="0"/>
                        </a:rPr>
                        <a:t>9</a:t>
                      </a:r>
                      <a:endParaRPr lang="en-US" sz="180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UTM Avo" panose="02040603050506020204" pitchFamily="18" charset="0"/>
                        </a:rPr>
                        <a:t>9</a:t>
                      </a:r>
                      <a:endParaRPr lang="en-US" sz="180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UTM Avo" panose="02040603050506020204" pitchFamily="18" charset="0"/>
                        </a:rPr>
                        <a:t>6</a:t>
                      </a:r>
                      <a:endParaRPr lang="en-US" sz="180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UTM Avo" panose="02040603050506020204" pitchFamily="18" charset="0"/>
                        </a:rPr>
                        <a:t>0</a:t>
                      </a:r>
                      <a:endParaRPr lang="en-US" sz="180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UTM Avo" panose="02040603050506020204" pitchFamily="18" charset="0"/>
                        </a:rPr>
                        <a:t>2</a:t>
                      </a:r>
                      <a:endParaRPr lang="en-US" sz="18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6015816"/>
                  </a:ext>
                </a:extLst>
              </a:tr>
              <a:tr h="5089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>
                          <a:latin typeface="UTM Avo" panose="02040603050506020204" pitchFamily="18" charset="0"/>
                        </a:rPr>
                        <a:t>1</a:t>
                      </a:r>
                      <a:endParaRPr lang="en-US" sz="180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UTM Avo" panose="02040603050506020204" pitchFamily="18" charset="0"/>
                        </a:rPr>
                        <a:t>4</a:t>
                      </a:r>
                      <a:endParaRPr lang="en-US" sz="180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UTM Avo" panose="02040603050506020204" pitchFamily="18" charset="0"/>
                        </a:rPr>
                        <a:t>0</a:t>
                      </a:r>
                      <a:endParaRPr lang="en-US" sz="180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UTM Avo" panose="02040603050506020204" pitchFamily="18" charset="0"/>
                        </a:rPr>
                        <a:t>9</a:t>
                      </a:r>
                      <a:endParaRPr lang="en-US" sz="18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UTM Avo" panose="02040603050506020204" pitchFamily="18" charset="0"/>
                        </a:rPr>
                        <a:t>6</a:t>
                      </a:r>
                      <a:endParaRPr lang="en-US" sz="18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4327666"/>
                  </a:ext>
                </a:extLst>
              </a:tr>
              <a:tr h="5089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>
                          <a:latin typeface="UTM Avo" panose="02040603050506020204" pitchFamily="18" charset="0"/>
                        </a:rPr>
                        <a:t>8</a:t>
                      </a:r>
                      <a:endParaRPr lang="en-US" sz="180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UTM Avo" panose="02040603050506020204" pitchFamily="18" charset="0"/>
                        </a:rPr>
                        <a:t>0</a:t>
                      </a:r>
                      <a:endParaRPr lang="en-US" sz="180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UTM Avo" panose="02040603050506020204" pitchFamily="18" charset="0"/>
                        </a:rPr>
                        <a:t>3</a:t>
                      </a:r>
                      <a:endParaRPr lang="en-US" sz="180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UTM Avo" panose="02040603050506020204" pitchFamily="18" charset="0"/>
                        </a:rPr>
                        <a:t>1</a:t>
                      </a:r>
                      <a:endParaRPr lang="en-US" sz="180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UTM Avo" panose="02040603050506020204" pitchFamily="18" charset="0"/>
                        </a:rPr>
                        <a:t>5</a:t>
                      </a:r>
                      <a:endParaRPr lang="en-US" sz="18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4559786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4C358428-71BB-900E-C146-FDA6833B3C72}"/>
              </a:ext>
            </a:extLst>
          </p:cNvPr>
          <p:cNvSpPr/>
          <p:nvPr/>
        </p:nvSpPr>
        <p:spPr>
          <a:xfrm>
            <a:off x="6782126" y="4089068"/>
            <a:ext cx="4695826" cy="4806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1800" dirty="0">
                <a:solidFill>
                  <a:schemeClr val="tx1"/>
                </a:solidFill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Ba mươi tư nghìn hai trăm bảy mươi tư</a:t>
            </a:r>
            <a:endParaRPr lang="en-US" sz="1800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F9F857-7185-6520-CCD5-20FBF6BB3365}"/>
              </a:ext>
            </a:extLst>
          </p:cNvPr>
          <p:cNvSpPr/>
          <p:nvPr/>
        </p:nvSpPr>
        <p:spPr>
          <a:xfrm>
            <a:off x="6605913" y="5105086"/>
            <a:ext cx="5048251" cy="4806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Mười</a:t>
            </a:r>
            <a:r>
              <a:rPr lang="en-US" sz="18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bốn</a:t>
            </a:r>
            <a:r>
              <a:rPr lang="en-US" sz="18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nghìn</a:t>
            </a:r>
            <a:r>
              <a:rPr lang="en-US" sz="18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không</a:t>
            </a:r>
            <a:r>
              <a:rPr lang="en-US" sz="18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trăm</a:t>
            </a:r>
            <a:r>
              <a:rPr lang="en-US" sz="18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chín</a:t>
            </a:r>
            <a:r>
              <a:rPr lang="en-US" sz="18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mươi</a:t>
            </a:r>
            <a:r>
              <a:rPr lang="en-US" sz="18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sáu</a:t>
            </a:r>
            <a:endParaRPr lang="en-US" sz="1800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93A257-78D7-A60E-A688-50E593EB351C}"/>
              </a:ext>
            </a:extLst>
          </p:cNvPr>
          <p:cNvSpPr/>
          <p:nvPr/>
        </p:nvSpPr>
        <p:spPr>
          <a:xfrm>
            <a:off x="5172501" y="5636625"/>
            <a:ext cx="1133809" cy="4806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80 315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B427A2-9F63-A170-54C2-5774597785E0}"/>
              </a:ext>
            </a:extLst>
          </p:cNvPr>
          <p:cNvSpPr/>
          <p:nvPr/>
        </p:nvSpPr>
        <p:spPr>
          <a:xfrm>
            <a:off x="5173354" y="4613448"/>
            <a:ext cx="1133809" cy="4806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99 602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8A99F-CC52-A4E8-EA56-B853E405526D}"/>
              </a:ext>
            </a:extLst>
          </p:cNvPr>
          <p:cNvSpPr/>
          <p:nvPr/>
        </p:nvSpPr>
        <p:spPr>
          <a:xfrm>
            <a:off x="5191551" y="3558512"/>
            <a:ext cx="1133809" cy="4806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65 781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DC5B2A-9012-C832-B86A-3601B6E8D788}"/>
              </a:ext>
            </a:extLst>
          </p:cNvPr>
          <p:cNvSpPr/>
          <p:nvPr/>
        </p:nvSpPr>
        <p:spPr>
          <a:xfrm>
            <a:off x="5173354" y="5110362"/>
            <a:ext cx="1133809" cy="4806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14 096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6A62FB-22AA-A926-A01B-D02B39968558}"/>
              </a:ext>
            </a:extLst>
          </p:cNvPr>
          <p:cNvSpPr/>
          <p:nvPr/>
        </p:nvSpPr>
        <p:spPr>
          <a:xfrm>
            <a:off x="5176767" y="4049595"/>
            <a:ext cx="1133809" cy="4806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34 274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22B17CB-13FF-BB46-3924-5D059F7EA071}"/>
              </a:ext>
            </a:extLst>
          </p:cNvPr>
          <p:cNvSpPr/>
          <p:nvPr/>
        </p:nvSpPr>
        <p:spPr>
          <a:xfrm>
            <a:off x="6648449" y="4593195"/>
            <a:ext cx="4474475" cy="4806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Chín</a:t>
            </a:r>
            <a:r>
              <a:rPr lang="en-US" sz="18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mươi</a:t>
            </a:r>
            <a:r>
              <a:rPr lang="en-US" sz="18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chín</a:t>
            </a:r>
            <a:r>
              <a:rPr lang="en-US" sz="18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nghìn</a:t>
            </a:r>
            <a:r>
              <a:rPr lang="en-US" sz="18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sáu</a:t>
            </a:r>
            <a:r>
              <a:rPr lang="en-US" sz="18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trăm</a:t>
            </a:r>
            <a:r>
              <a:rPr lang="en-US" sz="18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linh</a:t>
            </a:r>
            <a:r>
              <a:rPr lang="en-US" sz="18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hai</a:t>
            </a:r>
            <a:endParaRPr lang="en-US" sz="1800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06F531A-C7F0-5D16-2B16-7138446087DC}"/>
              </a:ext>
            </a:extLst>
          </p:cNvPr>
          <p:cNvSpPr/>
          <p:nvPr/>
        </p:nvSpPr>
        <p:spPr>
          <a:xfrm>
            <a:off x="7039684" y="5617292"/>
            <a:ext cx="4083239" cy="4806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Tám</a:t>
            </a:r>
            <a:r>
              <a:rPr lang="en-US" sz="18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mươi</a:t>
            </a:r>
            <a:r>
              <a:rPr lang="en-US" sz="18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nghìn</a:t>
            </a:r>
            <a:r>
              <a:rPr lang="en-US" sz="18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ba</a:t>
            </a:r>
            <a:r>
              <a:rPr lang="en-US" sz="18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trăm</a:t>
            </a:r>
            <a:r>
              <a:rPr lang="en-US" sz="18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mười</a:t>
            </a:r>
            <a:r>
              <a:rPr lang="en-US" sz="18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lăm</a:t>
            </a:r>
            <a:endParaRPr lang="en-US" sz="1800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B70287F-BDB9-6720-486F-AD112E57F7A7}"/>
              </a:ext>
            </a:extLst>
          </p:cNvPr>
          <p:cNvSpPr/>
          <p:nvPr/>
        </p:nvSpPr>
        <p:spPr>
          <a:xfrm>
            <a:off x="6325360" y="3558511"/>
            <a:ext cx="5237989" cy="4806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8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Sáu</a:t>
            </a:r>
            <a:r>
              <a:rPr lang="en-US" sz="18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mươi</a:t>
            </a:r>
            <a:r>
              <a:rPr lang="en-US" sz="18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năm</a:t>
            </a:r>
            <a:r>
              <a:rPr lang="en-US" sz="18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nghìn</a:t>
            </a:r>
            <a:r>
              <a:rPr lang="en-US" sz="18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bảy</a:t>
            </a:r>
            <a:r>
              <a:rPr lang="en-US" sz="18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trăm</a:t>
            </a:r>
            <a:r>
              <a:rPr lang="en-US" sz="18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tám</a:t>
            </a:r>
            <a:r>
              <a:rPr lang="en-US" sz="18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mươi</a:t>
            </a:r>
            <a:r>
              <a:rPr lang="en-US" sz="18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mốt</a:t>
            </a:r>
            <a:endParaRPr lang="en-US" sz="1800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42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4" grpId="0" animBg="1"/>
      <p:bldP spid="5" grpId="0" animBg="1"/>
      <p:bldP spid="7" grpId="0" animBg="1"/>
      <p:bldP spid="8" grpId="0" animBg="1"/>
      <p:bldP spid="9" grpId="0" animBg="1"/>
      <p:bldP spid="17" grpId="0" animBg="1"/>
      <p:bldP spid="20" grpId="0" animBg="1"/>
      <p:bldP spid="21" grpId="0" animBg="1"/>
      <p:bldP spid="3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7387140-6A68-0BA0-2625-80FBECBA1BEA}"/>
              </a:ext>
            </a:extLst>
          </p:cNvPr>
          <p:cNvSpPr txBox="1"/>
          <p:nvPr/>
        </p:nvSpPr>
        <p:spPr>
          <a:xfrm>
            <a:off x="-495300" y="970571"/>
            <a:ext cx="71834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T</a:t>
            </a:r>
            <a:r>
              <a:rPr lang="en-US" sz="3200" b="1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rò</a:t>
            </a:r>
            <a:r>
              <a:rPr lang="en-US" sz="3200" b="1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chơi</a:t>
            </a:r>
            <a:r>
              <a:rPr lang="en-US" sz="3200" b="1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“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Truyền</a:t>
            </a:r>
            <a:r>
              <a:rPr lang="en-US" sz="3200" b="1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điện</a:t>
            </a:r>
            <a:r>
              <a:rPr lang="en-US" sz="3200" b="1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”</a:t>
            </a:r>
            <a:endParaRPr lang="en-US" sz="3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68E05B-E852-2FD3-1B13-F35D79197A31}"/>
              </a:ext>
            </a:extLst>
          </p:cNvPr>
          <p:cNvSpPr txBox="1"/>
          <p:nvPr/>
        </p:nvSpPr>
        <p:spPr>
          <a:xfrm>
            <a:off x="673511" y="1555346"/>
            <a:ext cx="10446773" cy="1873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Một</a:t>
            </a:r>
            <a:r>
              <a:rPr lang="en-US" sz="20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bạn</a:t>
            </a:r>
            <a:r>
              <a:rPr lang="en-US" sz="20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đọc</a:t>
            </a:r>
            <a:r>
              <a:rPr lang="en-US" sz="20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một</a:t>
            </a:r>
            <a:r>
              <a:rPr lang="en-US" sz="20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số</a:t>
            </a:r>
            <a:r>
              <a:rPr lang="en-US" sz="20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và</a:t>
            </a:r>
            <a:r>
              <a:rPr lang="en-US" sz="20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chỉ</a:t>
            </a:r>
            <a:r>
              <a:rPr lang="en-US" sz="20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bạn</a:t>
            </a:r>
            <a:r>
              <a:rPr lang="en-US" sz="20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bất</a:t>
            </a:r>
            <a:r>
              <a:rPr lang="en-US" sz="20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kì</a:t>
            </a:r>
            <a:r>
              <a:rPr lang="en-US" sz="20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trong</a:t>
            </a:r>
            <a:r>
              <a:rPr lang="en-US" sz="20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nhóm</a:t>
            </a:r>
            <a:r>
              <a:rPr lang="en-US" sz="20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nêu</a:t>
            </a:r>
            <a:r>
              <a:rPr lang="en-US" sz="20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số</a:t>
            </a:r>
            <a:r>
              <a:rPr lang="en-US" sz="20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đó</a:t>
            </a:r>
            <a:r>
              <a:rPr lang="en-US" sz="20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gồm</a:t>
            </a:r>
            <a:r>
              <a:rPr lang="en-US" sz="20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mấy</a:t>
            </a:r>
            <a:r>
              <a:rPr lang="en-US" sz="20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chục</a:t>
            </a:r>
            <a:r>
              <a:rPr lang="en-US" sz="20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nghìn</a:t>
            </a:r>
            <a:r>
              <a:rPr lang="en-US" sz="20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en-US" sz="20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mấy</a:t>
            </a:r>
            <a:r>
              <a:rPr lang="en-US" sz="20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nghìn</a:t>
            </a:r>
            <a:r>
              <a:rPr lang="en-US" sz="20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en-US" sz="20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mấy</a:t>
            </a:r>
            <a:r>
              <a:rPr lang="en-US" sz="20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trăm</a:t>
            </a:r>
            <a:r>
              <a:rPr lang="en-US" sz="20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en-US" sz="20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mấy</a:t>
            </a:r>
            <a:r>
              <a:rPr lang="en-US" sz="20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chục</a:t>
            </a:r>
            <a:r>
              <a:rPr lang="en-US" sz="20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en-US" sz="20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mấy</a:t>
            </a:r>
            <a:r>
              <a:rPr lang="en-US" sz="20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đơn</a:t>
            </a:r>
            <a:r>
              <a:rPr lang="en-US" sz="20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vị</a:t>
            </a:r>
            <a:r>
              <a:rPr lang="en-US" sz="20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en-US" sz="20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cả</a:t>
            </a:r>
            <a:r>
              <a:rPr lang="en-US" sz="20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nhóm</a:t>
            </a:r>
            <a:r>
              <a:rPr lang="en-US" sz="20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xác</a:t>
            </a:r>
            <a:r>
              <a:rPr lang="en-US" sz="20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nhận</a:t>
            </a:r>
            <a:r>
              <a:rPr lang="en-US" sz="20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kết</a:t>
            </a:r>
            <a:r>
              <a:rPr lang="en-US" sz="20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quả</a:t>
            </a:r>
            <a:r>
              <a:rPr lang="en-US" sz="20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endParaRPr lang="en-US" sz="2000" dirty="0">
              <a:latin typeface="UTM Avo" panose="02040603050506020204" pitchFamily="18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Bạn</a:t>
            </a:r>
            <a:r>
              <a:rPr lang="en-US" sz="20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đó</a:t>
            </a:r>
            <a:r>
              <a:rPr lang="en-US" sz="20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nêu</a:t>
            </a:r>
            <a:r>
              <a:rPr lang="en-US" sz="20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số</a:t>
            </a:r>
            <a:r>
              <a:rPr lang="en-US" sz="20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tiếp</a:t>
            </a:r>
            <a:r>
              <a:rPr lang="en-US" sz="20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theo</a:t>
            </a:r>
            <a:r>
              <a:rPr lang="en-US" sz="20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rồi</a:t>
            </a:r>
            <a:r>
              <a:rPr lang="en-US" sz="20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chỉ</a:t>
            </a:r>
            <a:r>
              <a:rPr lang="en-US" sz="20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định</a:t>
            </a:r>
            <a:r>
              <a:rPr lang="en-US" sz="20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một</a:t>
            </a:r>
            <a:r>
              <a:rPr lang="en-US" sz="20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bạn</a:t>
            </a:r>
            <a:r>
              <a:rPr lang="en-US" sz="20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tùy</a:t>
            </a:r>
            <a:r>
              <a:rPr lang="en-US" sz="20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ý </a:t>
            </a:r>
            <a:r>
              <a:rPr lang="en-US" sz="20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trong</a:t>
            </a:r>
            <a:r>
              <a:rPr lang="en-US" sz="20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nhóm</a:t>
            </a:r>
            <a:r>
              <a:rPr lang="en-US" sz="20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tiếp</a:t>
            </a:r>
            <a:r>
              <a:rPr lang="en-US" sz="20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tục</a:t>
            </a:r>
            <a:r>
              <a:rPr lang="en-US" sz="20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như</a:t>
            </a:r>
            <a:r>
              <a:rPr lang="en-US" sz="20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thế</a:t>
            </a:r>
            <a:r>
              <a:rPr lang="en-US" sz="20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cho</a:t>
            </a:r>
            <a:r>
              <a:rPr lang="en-US" sz="20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đến</a:t>
            </a:r>
            <a:r>
              <a:rPr lang="en-US" sz="20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số</a:t>
            </a:r>
            <a:r>
              <a:rPr lang="en-US" sz="20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cuối</a:t>
            </a:r>
            <a:r>
              <a:rPr lang="en-US" sz="20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cùng</a:t>
            </a:r>
            <a:r>
              <a:rPr lang="en-US" sz="20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.</a:t>
            </a:r>
            <a:endParaRPr lang="en-US" sz="20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BD50A9-FDB3-53CF-F80E-D6A96809FE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7" t="52950"/>
          <a:stretch/>
        </p:blipFill>
        <p:spPr>
          <a:xfrm>
            <a:off x="1295400" y="3642068"/>
            <a:ext cx="5676900" cy="316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3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097779F-E8BC-486A-B819-0292E604E70F}" vid="{4DC8568B-4BA0-4F21-A01E-F1C82C7A139D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417</Words>
  <Application>Microsoft Office PowerPoint</Application>
  <PresentationFormat>Widescreen</PresentationFormat>
  <Paragraphs>126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Aptos</vt:lpstr>
      <vt:lpstr>UTM Avo</vt:lpstr>
      <vt:lpstr>Office Theme</vt:lpstr>
      <vt:lpstr>3_Office Theme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Quý trọng thời gian</dc:title>
  <dc:creator>Ziczac</dc:creator>
  <cp:lastModifiedBy>Loan Nguyễn</cp:lastModifiedBy>
  <cp:revision>26</cp:revision>
  <dcterms:modified xsi:type="dcterms:W3CDTF">2024-12-25T08:12:50Z</dcterms:modified>
</cp:coreProperties>
</file>