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  <p:sldMasterId id="2147483684" r:id="rId2"/>
    <p:sldMasterId id="2147483696" r:id="rId3"/>
  </p:sldMasterIdLst>
  <p:notesMasterIdLst>
    <p:notesMasterId r:id="rId27"/>
  </p:notesMasterIdLst>
  <p:sldIdLst>
    <p:sldId id="256" r:id="rId4"/>
    <p:sldId id="257" r:id="rId5"/>
    <p:sldId id="340" r:id="rId6"/>
    <p:sldId id="259" r:id="rId7"/>
    <p:sldId id="356" r:id="rId8"/>
    <p:sldId id="361" r:id="rId9"/>
    <p:sldId id="362" r:id="rId10"/>
    <p:sldId id="261" r:id="rId11"/>
    <p:sldId id="357" r:id="rId12"/>
    <p:sldId id="263" r:id="rId13"/>
    <p:sldId id="264" r:id="rId14"/>
    <p:sldId id="368" r:id="rId15"/>
    <p:sldId id="369" r:id="rId16"/>
    <p:sldId id="370" r:id="rId17"/>
    <p:sldId id="371" r:id="rId18"/>
    <p:sldId id="372" r:id="rId19"/>
    <p:sldId id="358" r:id="rId20"/>
    <p:sldId id="352" r:id="rId21"/>
    <p:sldId id="365" r:id="rId22"/>
    <p:sldId id="349" r:id="rId23"/>
    <p:sldId id="359" r:id="rId24"/>
    <p:sldId id="471" r:id="rId25"/>
    <p:sldId id="269" r:id="rId26"/>
  </p:sldIdLst>
  <p:sldSz cx="12192000" cy="6858000"/>
  <p:notesSz cx="6858000" cy="9144000"/>
  <p:embeddedFontLst>
    <p:embeddedFont>
      <p:font typeface="UTM Avo" panose="02040603050506020204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g.nv2510hung.nv2510" initials="h" lastIdx="2" clrIdx="0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039A5"/>
    <a:srgbClr val="FF00FF"/>
    <a:srgbClr val="FF6600"/>
    <a:srgbClr val="FF99FF"/>
    <a:srgbClr val="FF7C80"/>
    <a:srgbClr val="00FF00"/>
    <a:srgbClr val="C9ADBF"/>
    <a:srgbClr val="99CC0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87985" autoAdjust="0"/>
  </p:normalViewPr>
  <p:slideViewPr>
    <p:cSldViewPr snapToGrid="0">
      <p:cViewPr varScale="1">
        <p:scale>
          <a:sx n="92" d="100"/>
          <a:sy n="92" d="100"/>
        </p:scale>
        <p:origin x="14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82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3CB6F-B7B2-458C-B6AC-4EE062B57E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934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F5698-E929-BBAE-4029-4D1B188E9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3693DA-FE85-5CBC-629F-4A83B1F17E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7AF579-8F22-4A59-91CB-320C4F3B6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D37CE-F78A-1138-5347-17AF96F8D3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3CB6F-B7B2-458C-B6AC-4EE062B57E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479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968F6-95FE-F31A-F948-914A6B20D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70279D-FA48-5CEE-9C6C-01C56F0749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5EFC10-61E5-630B-2141-8635A5167B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F6B75-6614-56E2-F2E8-00B2B554AD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3CB6F-B7B2-458C-B6AC-4EE062B57E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21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5FFA8-B3BA-0D81-B1B5-F0DE3CA53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DEC28C-A2D2-3890-61CF-05D71978C6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9A8FAB-C5CA-20A5-7CAA-39981A62FF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9875C-9D4A-139B-E9D0-BE9C87E1DA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3CB6F-B7B2-458C-B6AC-4EE062B57E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03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C8CD7-2030-F424-72A2-4C5974849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0EFC0-837A-CF01-923D-93C55C561A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9C13C6-6011-E0C4-F2BD-82E613520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BCF3B-90FF-1A62-C8E3-66B4D331BA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3CB6F-B7B2-458C-B6AC-4EE062B57E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943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1273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0082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https://www.youtube.com/@hoc1biet10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C9BC2-C9DC-46E9-89FE-D9A19A127D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74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75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8761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9803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2609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99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8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61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9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37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77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8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6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74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3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2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63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35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3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1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08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04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474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14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3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80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8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421940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hoc10.vn/doc-sach/toan-3-tap-2/1/133/1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1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hyperlink" Target="https://hoc10.vn/doc-sach/toan-3-tap-2/1/133/1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1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1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hoc10.vn/doc-sach/toan-3-tap-2/1/133/1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hoc10.vn/doc-sach/toan-3-tap-2/1/133/1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1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1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c10.vn/doc-sach/toan-3-tap-2/1/133/10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21891" y="2525344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</a:rPr>
              <a:t> 19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61: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quen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La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Mã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5de90e1154b99c9c5351bef2fda65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8181" y="1371600"/>
            <a:ext cx="6110703" cy="6019800"/>
          </a:xfrm>
          <a:prstGeom prst="rect">
            <a:avLst/>
          </a:prstGeom>
        </p:spPr>
      </p:pic>
      <p:sp>
        <p:nvSpPr>
          <p:cNvPr id="5" name="Speech Bubble: Oval 4"/>
          <p:cNvSpPr/>
          <p:nvPr/>
        </p:nvSpPr>
        <p:spPr>
          <a:xfrm>
            <a:off x="7113692" y="428500"/>
            <a:ext cx="4800600" cy="1524000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85D85FB-1F8C-3AB5-F4E9-BA5D96833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2133600"/>
            <a:ext cx="9618133" cy="541020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DA569CD-A427-1220-18A6-5777FB1F57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1106" cy="83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5C5988-FDCD-3479-EC18-E5635B12FCF0}"/>
              </a:ext>
            </a:extLst>
          </p:cNvPr>
          <p:cNvGrpSpPr/>
          <p:nvPr/>
        </p:nvGrpSpPr>
        <p:grpSpPr>
          <a:xfrm>
            <a:off x="800100" y="1191063"/>
            <a:ext cx="10591800" cy="5666937"/>
            <a:chOff x="1052483" y="1565005"/>
            <a:chExt cx="10591800" cy="5666937"/>
          </a:xfrm>
        </p:grpSpPr>
        <p:sp>
          <p:nvSpPr>
            <p:cNvPr id="8" name="Scroll: Horizontal 7">
              <a:extLst>
                <a:ext uri="{FF2B5EF4-FFF2-40B4-BE49-F238E27FC236}">
                  <a16:creationId xmlns:a16="http://schemas.microsoft.com/office/drawing/2014/main" id="{5EEEE119-B581-B8C1-26C2-BF7FCC9B1D60}"/>
                </a:ext>
              </a:extLst>
            </p:cNvPr>
            <p:cNvSpPr/>
            <p:nvPr/>
          </p:nvSpPr>
          <p:spPr>
            <a:xfrm>
              <a:off x="1052483" y="1565005"/>
              <a:ext cx="10591800" cy="5666937"/>
            </a:xfrm>
            <a:prstGeom prst="horizontalScroll">
              <a:avLst>
                <a:gd name="adj" fmla="val 824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buClrTx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HƯỚNG DẪN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UTM Avo" panose="02040603050506020204" pitchFamily="18" charset="0"/>
                <a:buChar char="-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Click vào bắt đầu để đến trò chơi.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UTM Avo" panose="02040603050506020204" pitchFamily="18" charset="0"/>
                <a:buChar char="-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Click vào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màn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để hiện đáp án đúng.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UTM Avo" panose="02040603050506020204" pitchFamily="18" charset="0"/>
                <a:buChar char="-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Click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vào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món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ăn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hiện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lên</a:t>
              </a: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để chuyển sang câu hỏi tiếp theo.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3022A3-7297-BB49-EC59-228E2101928E}"/>
                </a:ext>
              </a:extLst>
            </p:cNvPr>
            <p:cNvSpPr txBox="1"/>
            <p:nvPr/>
          </p:nvSpPr>
          <p:spPr>
            <a:xfrm>
              <a:off x="4176683" y="2384521"/>
              <a:ext cx="44958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187B844-9C65-F271-E1A9-2F4C65D5F4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1106" cy="83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1493DA-FA91-80BB-C7B7-F4843887E6F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17872" y="419100"/>
            <a:ext cx="3090621" cy="304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9EA3CF-E9EF-1593-855A-D935A6C095EB}"/>
              </a:ext>
            </a:extLst>
          </p:cNvPr>
          <p:cNvSpPr/>
          <p:nvPr/>
        </p:nvSpPr>
        <p:spPr>
          <a:xfrm>
            <a:off x="1866900" y="228600"/>
            <a:ext cx="9029700" cy="2982686"/>
          </a:xfrm>
          <a:prstGeom prst="roundRect">
            <a:avLst>
              <a:gd name="adj" fmla="val 130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buClrTx/>
            </a:pPr>
            <a:r>
              <a:rPr lang="en-US" sz="24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Câu</a:t>
            </a: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hỏi</a:t>
            </a: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1: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Đồng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hồ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sau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chỉ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mấy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giờ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96248DB5-2D9E-8A1D-1D94-4A2D46BEAE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1106" cy="8382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704FFC-2A9F-23F8-4DB5-842C9619CEC8}"/>
              </a:ext>
            </a:extLst>
          </p:cNvPr>
          <p:cNvSpPr/>
          <p:nvPr/>
        </p:nvSpPr>
        <p:spPr>
          <a:xfrm>
            <a:off x="3360964" y="3429000"/>
            <a:ext cx="6041572" cy="237992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</a:pPr>
            <a:r>
              <a:rPr lang="en-US" sz="28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Đáp</a:t>
            </a: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án</a:t>
            </a: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: 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4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giờ</a:t>
            </a:r>
            <a:endParaRPr lang="en-US" sz="2800" kern="1200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2" name="Picture 1" descr="fe1747c4d7e277ba1ee4105e3bc7af1c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DE9BE1-7B66-5BE7-CC22-B10C274A33C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24647" y="3451466"/>
            <a:ext cx="2155373" cy="2334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3B90E7-1735-C871-1BE0-5C341D8518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21851" r="71074" b="42404"/>
          <a:stretch/>
        </p:blipFill>
        <p:spPr>
          <a:xfrm>
            <a:off x="5225223" y="914944"/>
            <a:ext cx="2313054" cy="2224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0CAD1-2FFE-EFC8-168E-F676580CA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B00FCE-87DC-7A7E-8695-7C775782669F}"/>
              </a:ext>
            </a:extLst>
          </p:cNvPr>
          <p:cNvSpPr/>
          <p:nvPr/>
        </p:nvSpPr>
        <p:spPr>
          <a:xfrm>
            <a:off x="1866900" y="228600"/>
            <a:ext cx="9029700" cy="2982686"/>
          </a:xfrm>
          <a:prstGeom prst="roundRect">
            <a:avLst>
              <a:gd name="adj" fmla="val 130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buClrTx/>
            </a:pPr>
            <a:r>
              <a:rPr lang="en-US" sz="24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Câu</a:t>
            </a: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hỏi</a:t>
            </a: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2: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Đồng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hồ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sau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chỉ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mấy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giờ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FE9FB8-F00A-7E1D-AFAD-AA5138DAAC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1" t="19941" r="36925" b="42403"/>
          <a:stretch/>
        </p:blipFill>
        <p:spPr>
          <a:xfrm>
            <a:off x="5225223" y="796071"/>
            <a:ext cx="2313054" cy="2343057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5814BE17-5230-658C-7911-162F155CF5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1106" cy="8382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599A68-C5C4-0C27-18AC-AD3D48995B27}"/>
              </a:ext>
            </a:extLst>
          </p:cNvPr>
          <p:cNvSpPr/>
          <p:nvPr/>
        </p:nvSpPr>
        <p:spPr>
          <a:xfrm>
            <a:off x="3150053" y="3429000"/>
            <a:ext cx="6463393" cy="237992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</a:pPr>
            <a:r>
              <a:rPr lang="en-US" sz="28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Đáp</a:t>
            </a: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án</a:t>
            </a: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: 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8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giờ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15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phút</a:t>
            </a:r>
            <a:endParaRPr lang="en-US" sz="2800" kern="1200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7" name="Picture 6" descr="bf30f7e2896d1260827521fda40d5ad6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87DF9A-5931-583E-93B1-C97DFBFD9A9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36970" y="3782934"/>
            <a:ext cx="2079172" cy="181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2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173CA8-19DA-AC41-D64D-65E6B6494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DF7E8C-BEF8-656F-CA66-E9C0CCB9BE90}"/>
              </a:ext>
            </a:extLst>
          </p:cNvPr>
          <p:cNvSpPr/>
          <p:nvPr/>
        </p:nvSpPr>
        <p:spPr>
          <a:xfrm>
            <a:off x="1866900" y="228600"/>
            <a:ext cx="9029700" cy="2982686"/>
          </a:xfrm>
          <a:prstGeom prst="roundRect">
            <a:avLst>
              <a:gd name="adj" fmla="val 130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buClrTx/>
            </a:pPr>
            <a:r>
              <a:rPr lang="en-US" sz="24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Câu</a:t>
            </a: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hỏi</a:t>
            </a: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3: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Đồng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hồ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sau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chỉ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mấy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giờ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03D6C2-0145-B3C1-7BC4-1663514D7C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4" t="19684" r="2623" b="42404"/>
          <a:stretch/>
        </p:blipFill>
        <p:spPr>
          <a:xfrm>
            <a:off x="5225224" y="796070"/>
            <a:ext cx="2329102" cy="2343057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B607E3BF-E65D-E4F3-5676-1168009BA3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1106" cy="8382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B57DA6-D8F3-C259-153A-DCB01EB2EDCF}"/>
              </a:ext>
            </a:extLst>
          </p:cNvPr>
          <p:cNvSpPr/>
          <p:nvPr/>
        </p:nvSpPr>
        <p:spPr>
          <a:xfrm>
            <a:off x="3150053" y="3429000"/>
            <a:ext cx="6463393" cy="237992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</a:pPr>
            <a:r>
              <a:rPr lang="en-US" sz="28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Đáp</a:t>
            </a: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án</a:t>
            </a: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: 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9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giờ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30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phút</a:t>
            </a:r>
            <a:endParaRPr lang="en-US" sz="2800" kern="1200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6" name="Picture 5" descr="a0f932e5084a2d27268758dfe1be070a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2CD1CE-2CBE-3826-0893-AF40AAECA2E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4326" y="3778756"/>
            <a:ext cx="1959429" cy="175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49C30A-4DD3-4179-9795-C80BF49F7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401A2F-7709-DFBE-E46E-5A359C229A3D}"/>
              </a:ext>
            </a:extLst>
          </p:cNvPr>
          <p:cNvSpPr/>
          <p:nvPr/>
        </p:nvSpPr>
        <p:spPr>
          <a:xfrm>
            <a:off x="1866900" y="228600"/>
            <a:ext cx="9029700" cy="2982686"/>
          </a:xfrm>
          <a:prstGeom prst="roundRect">
            <a:avLst>
              <a:gd name="adj" fmla="val 130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buClrTx/>
            </a:pPr>
            <a:r>
              <a:rPr lang="en-US" sz="24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Câu</a:t>
            </a: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hỏi</a:t>
            </a: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4: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Đồng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hồ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sau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chỉ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mấy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giờ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D9B351-B0E1-488F-FC4E-DAFF8B4624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5" t="59678" r="56921" b="3250"/>
          <a:stretch/>
        </p:blipFill>
        <p:spPr>
          <a:xfrm>
            <a:off x="5225224" y="816360"/>
            <a:ext cx="2329102" cy="2322767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6FAED2A6-2BC2-E7C0-A173-40BE482CBD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1106" cy="8382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1F82C67-4E24-8D5C-DC25-A39752A4C52A}"/>
              </a:ext>
            </a:extLst>
          </p:cNvPr>
          <p:cNvSpPr/>
          <p:nvPr/>
        </p:nvSpPr>
        <p:spPr>
          <a:xfrm>
            <a:off x="3150053" y="3429000"/>
            <a:ext cx="6463393" cy="237992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</a:pPr>
            <a:r>
              <a:rPr lang="en-US" sz="28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Đáp</a:t>
            </a: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án</a:t>
            </a: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: 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4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giờ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15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phút</a:t>
            </a:r>
            <a:endParaRPr lang="en-US" sz="2800" kern="1200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7" name="Picture 6" descr="4341eebecc67e47aa570993296a53316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300B71-12CE-E53C-0C80-06593117106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7900" y="3703494"/>
            <a:ext cx="1221232" cy="183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398354-0776-862C-037A-BC46A926D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508EA6-4EDA-8576-B8E8-D2E529EBC5E1}"/>
              </a:ext>
            </a:extLst>
          </p:cNvPr>
          <p:cNvSpPr/>
          <p:nvPr/>
        </p:nvSpPr>
        <p:spPr>
          <a:xfrm>
            <a:off x="1866900" y="228600"/>
            <a:ext cx="9029700" cy="2982686"/>
          </a:xfrm>
          <a:prstGeom prst="roundRect">
            <a:avLst>
              <a:gd name="adj" fmla="val 130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buClrTx/>
            </a:pPr>
            <a:r>
              <a:rPr lang="en-US" sz="24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Câu</a:t>
            </a: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hỏi</a:t>
            </a: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5: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Đồng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hồ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sau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chỉ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mấy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giờ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632FF-17DB-4620-7469-A4D401E8C7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1" t="58909" r="19082" b="3249"/>
          <a:stretch/>
        </p:blipFill>
        <p:spPr>
          <a:xfrm>
            <a:off x="5193659" y="816360"/>
            <a:ext cx="2376180" cy="2322767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0E19A09F-F320-AF94-A0F1-F5D6105953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1106" cy="8382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577CEC-6824-1124-3EA9-C5F007BD07E7}"/>
              </a:ext>
            </a:extLst>
          </p:cNvPr>
          <p:cNvSpPr/>
          <p:nvPr/>
        </p:nvSpPr>
        <p:spPr>
          <a:xfrm>
            <a:off x="3150053" y="3429000"/>
            <a:ext cx="6463393" cy="237992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</a:pPr>
            <a:r>
              <a:rPr lang="en-US" sz="28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Đáp</a:t>
            </a: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án</a:t>
            </a: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: 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11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giờ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30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phút</a:t>
            </a:r>
            <a:endParaRPr lang="en-US" sz="2800" kern="1200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6" name="Picture 5" descr="f5c2a31645fd10a7bfb7180ae764b33e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B0DBFF-623F-85CE-7675-B7D9CA5B72D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69839" y="3928339"/>
            <a:ext cx="1785257" cy="138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637847" y="1869705"/>
            <a:ext cx="4820256" cy="193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a) Dùng que tính xếp các số sau bằng chữ số La Mã: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2, 4, 9, 10, 11, 20</a:t>
            </a:r>
          </a:p>
        </p:txBody>
      </p:sp>
      <p:sp>
        <p:nvSpPr>
          <p:cNvPr id="4" name="Hộp Văn bản 11">
            <a:extLst>
              <a:ext uri="{FF2B5EF4-FFF2-40B4-BE49-F238E27FC236}">
                <a16:creationId xmlns:a16="http://schemas.microsoft.com/office/drawing/2014/main" id="{7A9BC974-FB5B-0B2B-7479-53DEBA1BADAD}"/>
              </a:ext>
            </a:extLst>
          </p:cNvPr>
          <p:cNvSpPr txBox="1"/>
          <p:nvPr/>
        </p:nvSpPr>
        <p:spPr>
          <a:xfrm>
            <a:off x="637847" y="4157051"/>
            <a:ext cx="5115253" cy="193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b) Hãy dùng que tính xếp số chỉ tuổi của em bằng chữ số La Mã.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FE412C-CEAC-C637-0300-7BD951455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501" y="1252935"/>
            <a:ext cx="7604875" cy="304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9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C7CC762-BF7A-A206-F1EA-AF5E2F09947B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BF807CB1-8EE1-5C66-B8C5-8747FC364F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56F961-FE3B-6090-100E-DA974CB651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7394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638512" y="1738673"/>
            <a:ext cx="8387845" cy="278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a)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Có 3 que tính xếp thành số 6 bằng chữ số La Mã như hình bên. Em hãy chuyển chỗ một que tính để  được số khác. </a:t>
            </a:r>
            <a:endParaRPr lang="en-US" sz="2400" dirty="0">
              <a:latin typeface="UTM Avo" panose="020406030505060202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b)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Với 3 que tính em  có thể xếp được những số  nào bằng chữ số La Mã?</a:t>
            </a:r>
          </a:p>
        </p:txBody>
      </p:sp>
      <p:sp>
        <p:nvSpPr>
          <p:cNvPr id="5" name="Hộp Văn bản 11">
            <a:extLst>
              <a:ext uri="{FF2B5EF4-FFF2-40B4-BE49-F238E27FC236}">
                <a16:creationId xmlns:a16="http://schemas.microsoft.com/office/drawing/2014/main" id="{B01A27A6-67EA-B955-FA9B-9290FAAA7D31}"/>
              </a:ext>
            </a:extLst>
          </p:cNvPr>
          <p:cNvSpPr txBox="1"/>
          <p:nvPr/>
        </p:nvSpPr>
        <p:spPr>
          <a:xfrm>
            <a:off x="1847245" y="1001498"/>
            <a:ext cx="900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</a:rPr>
              <a:t>Đố 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69830A-8B98-8CC2-A071-C94E7671C2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82" b="72370" l="83824" r="98174">
                        <a14:foregroundMark x1="95740" y1="34851" x2="96146" y2="72370"/>
                        <a14:foregroundMark x1="88337" y1="72214" x2="88337" y2="72214"/>
                        <a14:foregroundMark x1="88996" y1="72057" x2="88996" y2="72057"/>
                        <a14:foregroundMark x1="83874" y1="35322" x2="83874" y2="35322"/>
                      </a14:backgroundRemoval>
                    </a14:imgEffect>
                  </a14:imgLayer>
                </a14:imgProps>
              </a:ext>
            </a:extLst>
          </a:blip>
          <a:srcRect l="82027" t="27315" b="22734"/>
          <a:stretch/>
        </p:blipFill>
        <p:spPr>
          <a:xfrm>
            <a:off x="9313240" y="1416789"/>
            <a:ext cx="2474235" cy="222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6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B115FD-7F04-ACD5-4F6B-B1D1F4C9757F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B6C24126-F94C-F170-ABAE-CE318CF3C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EEBFB0-48AE-DC24-8A44-F571A4975E3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769532" y="1764865"/>
            <a:ext cx="10368367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được biết thêm điều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956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466993" y="1516503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grpSp>
        <p:nvGrpSpPr>
          <p:cNvPr id="8" name="Google Shape;1411;p32">
            <a:extLst>
              <a:ext uri="{FF2B5EF4-FFF2-40B4-BE49-F238E27FC236}">
                <a16:creationId xmlns:a16="http://schemas.microsoft.com/office/drawing/2014/main" id="{20BAB0D2-8D91-9F45-7F04-43E2FF8D1F98}"/>
              </a:ext>
            </a:extLst>
          </p:cNvPr>
          <p:cNvGrpSpPr/>
          <p:nvPr/>
        </p:nvGrpSpPr>
        <p:grpSpPr>
          <a:xfrm flipH="1">
            <a:off x="1460499" y="2515568"/>
            <a:ext cx="4267201" cy="2132631"/>
            <a:chOff x="6688663" y="3788825"/>
            <a:chExt cx="1050600" cy="1050600"/>
          </a:xfrm>
        </p:grpSpPr>
        <p:sp>
          <p:nvSpPr>
            <p:cNvPr id="9" name="Google Shape;1412;p32">
              <a:extLst>
                <a:ext uri="{FF2B5EF4-FFF2-40B4-BE49-F238E27FC236}">
                  <a16:creationId xmlns:a16="http://schemas.microsoft.com/office/drawing/2014/main" id="{E393CB7E-8AF4-22B8-F9BB-D96526EB326B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UTM Avo" panose="02040603050506020204" pitchFamily="18" charset="0"/>
              </a:endParaRPr>
            </a:p>
          </p:txBody>
        </p:sp>
        <p:sp>
          <p:nvSpPr>
            <p:cNvPr id="10" name="Google Shape;1413;p32">
              <a:extLst>
                <a:ext uri="{FF2B5EF4-FFF2-40B4-BE49-F238E27FC236}">
                  <a16:creationId xmlns:a16="http://schemas.microsoft.com/office/drawing/2014/main" id="{B1DE42F5-4BFB-2930-193A-0B12310F0353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UTM Avo" panose="020406030505060202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5DE42A9-C8C0-B505-9B5E-F46087DD1D54}"/>
              </a:ext>
            </a:extLst>
          </p:cNvPr>
          <p:cNvSpPr/>
          <p:nvPr/>
        </p:nvSpPr>
        <p:spPr>
          <a:xfrm>
            <a:off x="1574802" y="2647984"/>
            <a:ext cx="4063998" cy="187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Ôn lại cách nhận biết các chữ số La Mã; sử dụng được các chữ số La Mã để viết các số trong phạm vi 20.</a:t>
            </a:r>
          </a:p>
        </p:txBody>
      </p:sp>
      <p:grpSp>
        <p:nvGrpSpPr>
          <p:cNvPr id="14" name="Google Shape;1411;p32">
            <a:extLst>
              <a:ext uri="{FF2B5EF4-FFF2-40B4-BE49-F238E27FC236}">
                <a16:creationId xmlns:a16="http://schemas.microsoft.com/office/drawing/2014/main" id="{F87F754A-AA7E-6FE6-70A1-805A7D3A3EA9}"/>
              </a:ext>
            </a:extLst>
          </p:cNvPr>
          <p:cNvGrpSpPr/>
          <p:nvPr/>
        </p:nvGrpSpPr>
        <p:grpSpPr>
          <a:xfrm flipH="1">
            <a:off x="6096000" y="2515568"/>
            <a:ext cx="4267201" cy="2132631"/>
            <a:chOff x="6688663" y="3788825"/>
            <a:chExt cx="1050600" cy="1050600"/>
          </a:xfrm>
        </p:grpSpPr>
        <p:sp>
          <p:nvSpPr>
            <p:cNvPr id="15" name="Google Shape;1412;p32">
              <a:extLst>
                <a:ext uri="{FF2B5EF4-FFF2-40B4-BE49-F238E27FC236}">
                  <a16:creationId xmlns:a16="http://schemas.microsoft.com/office/drawing/2014/main" id="{BBCC3757-2BB4-3173-C574-DE87AF60F499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UTM Avo" panose="02040603050506020204" pitchFamily="18" charset="0"/>
              </a:endParaRPr>
            </a:p>
          </p:txBody>
        </p:sp>
        <p:sp>
          <p:nvSpPr>
            <p:cNvPr id="16" name="Google Shape;1413;p32">
              <a:extLst>
                <a:ext uri="{FF2B5EF4-FFF2-40B4-BE49-F238E27FC236}">
                  <a16:creationId xmlns:a16="http://schemas.microsoft.com/office/drawing/2014/main" id="{842C9DD4-B8BC-A6CB-6125-CFA29CD33ED0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UTM Avo" panose="020406030505060202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FE52167-D032-2801-87A4-C0341CBAC79B}"/>
              </a:ext>
            </a:extLst>
          </p:cNvPr>
          <p:cNvSpPr/>
          <p:nvPr/>
        </p:nvSpPr>
        <p:spPr>
          <a:xfrm>
            <a:off x="6210303" y="3106720"/>
            <a:ext cx="4063998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Thực hành xếp que tính các chữ số La Mã trong phạm vi 20.</a:t>
            </a:r>
          </a:p>
        </p:txBody>
      </p:sp>
    </p:spTree>
    <p:extLst>
      <p:ext uri="{BB962C8B-B14F-4D97-AF65-F5344CB8AC3E}">
        <p14:creationId xmlns:p14="http://schemas.microsoft.com/office/powerpoint/2010/main" val="120152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11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C86E05-8DF0-7664-95B4-CC206D409A7C}"/>
              </a:ext>
            </a:extLst>
          </p:cNvPr>
          <p:cNvSpPr/>
          <p:nvPr/>
        </p:nvSpPr>
        <p:spPr>
          <a:xfrm>
            <a:off x="754725" y="874249"/>
            <a:ext cx="6648742" cy="10927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Quan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824A4D9-8280-B12F-F539-D108007D0BA3}"/>
              </a:ext>
            </a:extLst>
          </p:cNvPr>
          <p:cNvSpPr/>
          <p:nvPr/>
        </p:nvSpPr>
        <p:spPr>
          <a:xfrm>
            <a:off x="7705492" y="2197790"/>
            <a:ext cx="612060" cy="48866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7B7D3-FD6D-373C-67DC-54EB5AAA325A}"/>
              </a:ext>
            </a:extLst>
          </p:cNvPr>
          <p:cNvSpPr txBox="1"/>
          <p:nvPr/>
        </p:nvSpPr>
        <p:spPr>
          <a:xfrm>
            <a:off x="8488695" y="1824717"/>
            <a:ext cx="3327385" cy="2229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Đồng hồ treo tường, đồng hồ đeo tay, đồng hồ cát, đồng hồ để bàn,…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27F45A-027A-58E4-27DD-E9D1C54BC5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00" t="4305" r="8000" b="6424"/>
          <a:stretch/>
        </p:blipFill>
        <p:spPr>
          <a:xfrm>
            <a:off x="754725" y="2184354"/>
            <a:ext cx="6648742" cy="319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079FA6-483E-31F3-8961-7A2AFBF78B1D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CCC7246B-1B05-4618-A6FE-205EBF6990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9998AE-DF8D-5337-323B-EB4C33E73CC5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45645" y="1001498"/>
            <a:ext cx="900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</a:rPr>
              <a:t>Nhận biết chữ số la mã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7DBEDC-08AF-C312-6309-231DBDF61C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417" t="30000" r="47916" b="50000"/>
          <a:stretch/>
        </p:blipFill>
        <p:spPr>
          <a:xfrm>
            <a:off x="717389" y="2126442"/>
            <a:ext cx="3467100" cy="334327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92B68D-574B-A00E-6953-62CA0E5401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417" t="50000" r="48060" b="29259"/>
          <a:stretch/>
        </p:blipFill>
        <p:spPr>
          <a:xfrm>
            <a:off x="4712190" y="2139433"/>
            <a:ext cx="3295323" cy="333640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9361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45645" y="1001498"/>
            <a:ext cx="900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</a:rPr>
              <a:t>Nhận biết chữ số la mã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356B5-801E-F65C-69F3-5E9FE6804C71}"/>
              </a:ext>
            </a:extLst>
          </p:cNvPr>
          <p:cNvSpPr txBox="1"/>
          <p:nvPr/>
        </p:nvSpPr>
        <p:spPr>
          <a:xfrm>
            <a:off x="3313024" y="2121354"/>
            <a:ext cx="7642553" cy="167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941060" algn="l"/>
              </a:tabLst>
            </a:pP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I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1,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571500" marR="0" indent="-5715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941060" algn="l"/>
              </a:tabLst>
            </a:pP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V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5,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571500" marR="0" indent="-5715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941060" algn="l"/>
              </a:tabLst>
            </a:pP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X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10,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mười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473A5-AA0A-94E7-3EC2-5EFFA37886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9" t="10741" r="12754" b="51482"/>
          <a:stretch/>
        </p:blipFill>
        <p:spPr>
          <a:xfrm>
            <a:off x="637847" y="1699794"/>
            <a:ext cx="2469574" cy="25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1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4473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466245" y="998965"/>
            <a:ext cx="10446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Sử dụng chữ số La Mã để viết các số trong phạm vi 20:</a:t>
            </a:r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A86AD9CC-0BAF-1CD3-9229-1C11729F3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409968"/>
              </p:ext>
            </p:extLst>
          </p:nvPr>
        </p:nvGraphicFramePr>
        <p:xfrm>
          <a:off x="2557992" y="1786359"/>
          <a:ext cx="6668410" cy="1030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841">
                  <a:extLst>
                    <a:ext uri="{9D8B030D-6E8A-4147-A177-3AD203B41FA5}">
                      <a16:colId xmlns:a16="http://schemas.microsoft.com/office/drawing/2014/main" val="4266442582"/>
                    </a:ext>
                  </a:extLst>
                </a:gridCol>
                <a:gridCol w="666841">
                  <a:extLst>
                    <a:ext uri="{9D8B030D-6E8A-4147-A177-3AD203B41FA5}">
                      <a16:colId xmlns:a16="http://schemas.microsoft.com/office/drawing/2014/main" val="2859394614"/>
                    </a:ext>
                  </a:extLst>
                </a:gridCol>
                <a:gridCol w="666841">
                  <a:extLst>
                    <a:ext uri="{9D8B030D-6E8A-4147-A177-3AD203B41FA5}">
                      <a16:colId xmlns:a16="http://schemas.microsoft.com/office/drawing/2014/main" val="2482578745"/>
                    </a:ext>
                  </a:extLst>
                </a:gridCol>
                <a:gridCol w="666841">
                  <a:extLst>
                    <a:ext uri="{9D8B030D-6E8A-4147-A177-3AD203B41FA5}">
                      <a16:colId xmlns:a16="http://schemas.microsoft.com/office/drawing/2014/main" val="2828993494"/>
                    </a:ext>
                  </a:extLst>
                </a:gridCol>
                <a:gridCol w="666841">
                  <a:extLst>
                    <a:ext uri="{9D8B030D-6E8A-4147-A177-3AD203B41FA5}">
                      <a16:colId xmlns:a16="http://schemas.microsoft.com/office/drawing/2014/main" val="3877644879"/>
                    </a:ext>
                  </a:extLst>
                </a:gridCol>
                <a:gridCol w="666841">
                  <a:extLst>
                    <a:ext uri="{9D8B030D-6E8A-4147-A177-3AD203B41FA5}">
                      <a16:colId xmlns:a16="http://schemas.microsoft.com/office/drawing/2014/main" val="4253611952"/>
                    </a:ext>
                  </a:extLst>
                </a:gridCol>
                <a:gridCol w="666841">
                  <a:extLst>
                    <a:ext uri="{9D8B030D-6E8A-4147-A177-3AD203B41FA5}">
                      <a16:colId xmlns:a16="http://schemas.microsoft.com/office/drawing/2014/main" val="1353576646"/>
                    </a:ext>
                  </a:extLst>
                </a:gridCol>
                <a:gridCol w="666841">
                  <a:extLst>
                    <a:ext uri="{9D8B030D-6E8A-4147-A177-3AD203B41FA5}">
                      <a16:colId xmlns:a16="http://schemas.microsoft.com/office/drawing/2014/main" val="3811756299"/>
                    </a:ext>
                  </a:extLst>
                </a:gridCol>
                <a:gridCol w="666841">
                  <a:extLst>
                    <a:ext uri="{9D8B030D-6E8A-4147-A177-3AD203B41FA5}">
                      <a16:colId xmlns:a16="http://schemas.microsoft.com/office/drawing/2014/main" val="1996661176"/>
                    </a:ext>
                  </a:extLst>
                </a:gridCol>
                <a:gridCol w="666841">
                  <a:extLst>
                    <a:ext uri="{9D8B030D-6E8A-4147-A177-3AD203B41FA5}">
                      <a16:colId xmlns:a16="http://schemas.microsoft.com/office/drawing/2014/main" val="384704441"/>
                    </a:ext>
                  </a:extLst>
                </a:gridCol>
              </a:tblGrid>
              <a:tr h="515413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extLst>
                  <a:ext uri="{0D108BD9-81ED-4DB2-BD59-A6C34878D82A}">
                    <a16:rowId xmlns:a16="http://schemas.microsoft.com/office/drawing/2014/main" val="3784130161"/>
                  </a:ext>
                </a:extLst>
              </a:tr>
              <a:tr h="515413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50013" marR="50013" marT="25007" marB="25007"/>
                </a:tc>
                <a:extLst>
                  <a:ext uri="{0D108BD9-81ED-4DB2-BD59-A6C34878D82A}">
                    <a16:rowId xmlns:a16="http://schemas.microsoft.com/office/drawing/2014/main" val="25815949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E6CD8B-D7EB-9B14-4DEC-5D995073B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157265"/>
              </p:ext>
            </p:extLst>
          </p:nvPr>
        </p:nvGraphicFramePr>
        <p:xfrm>
          <a:off x="1931837" y="3154864"/>
          <a:ext cx="7912250" cy="11425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1225">
                  <a:extLst>
                    <a:ext uri="{9D8B030D-6E8A-4147-A177-3AD203B41FA5}">
                      <a16:colId xmlns:a16="http://schemas.microsoft.com/office/drawing/2014/main" val="4266442582"/>
                    </a:ext>
                  </a:extLst>
                </a:gridCol>
                <a:gridCol w="791225">
                  <a:extLst>
                    <a:ext uri="{9D8B030D-6E8A-4147-A177-3AD203B41FA5}">
                      <a16:colId xmlns:a16="http://schemas.microsoft.com/office/drawing/2014/main" val="2859394614"/>
                    </a:ext>
                  </a:extLst>
                </a:gridCol>
                <a:gridCol w="791225">
                  <a:extLst>
                    <a:ext uri="{9D8B030D-6E8A-4147-A177-3AD203B41FA5}">
                      <a16:colId xmlns:a16="http://schemas.microsoft.com/office/drawing/2014/main" val="2482578745"/>
                    </a:ext>
                  </a:extLst>
                </a:gridCol>
                <a:gridCol w="791225">
                  <a:extLst>
                    <a:ext uri="{9D8B030D-6E8A-4147-A177-3AD203B41FA5}">
                      <a16:colId xmlns:a16="http://schemas.microsoft.com/office/drawing/2014/main" val="2828993494"/>
                    </a:ext>
                  </a:extLst>
                </a:gridCol>
                <a:gridCol w="791225">
                  <a:extLst>
                    <a:ext uri="{9D8B030D-6E8A-4147-A177-3AD203B41FA5}">
                      <a16:colId xmlns:a16="http://schemas.microsoft.com/office/drawing/2014/main" val="3877644879"/>
                    </a:ext>
                  </a:extLst>
                </a:gridCol>
                <a:gridCol w="791225">
                  <a:extLst>
                    <a:ext uri="{9D8B030D-6E8A-4147-A177-3AD203B41FA5}">
                      <a16:colId xmlns:a16="http://schemas.microsoft.com/office/drawing/2014/main" val="4253611952"/>
                    </a:ext>
                  </a:extLst>
                </a:gridCol>
                <a:gridCol w="791225">
                  <a:extLst>
                    <a:ext uri="{9D8B030D-6E8A-4147-A177-3AD203B41FA5}">
                      <a16:colId xmlns:a16="http://schemas.microsoft.com/office/drawing/2014/main" val="1353576646"/>
                    </a:ext>
                  </a:extLst>
                </a:gridCol>
                <a:gridCol w="791225">
                  <a:extLst>
                    <a:ext uri="{9D8B030D-6E8A-4147-A177-3AD203B41FA5}">
                      <a16:colId xmlns:a16="http://schemas.microsoft.com/office/drawing/2014/main" val="3811756299"/>
                    </a:ext>
                  </a:extLst>
                </a:gridCol>
                <a:gridCol w="791225">
                  <a:extLst>
                    <a:ext uri="{9D8B030D-6E8A-4147-A177-3AD203B41FA5}">
                      <a16:colId xmlns:a16="http://schemas.microsoft.com/office/drawing/2014/main" val="1996661176"/>
                    </a:ext>
                  </a:extLst>
                </a:gridCol>
                <a:gridCol w="791225">
                  <a:extLst>
                    <a:ext uri="{9D8B030D-6E8A-4147-A177-3AD203B41FA5}">
                      <a16:colId xmlns:a16="http://schemas.microsoft.com/office/drawing/2014/main" val="384704441"/>
                    </a:ext>
                  </a:extLst>
                </a:gridCol>
              </a:tblGrid>
              <a:tr h="57125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extLst>
                  <a:ext uri="{0D108BD9-81ED-4DB2-BD59-A6C34878D82A}">
                    <a16:rowId xmlns:a16="http://schemas.microsoft.com/office/drawing/2014/main" val="3784130161"/>
                  </a:ext>
                </a:extLst>
              </a:tr>
              <a:tr h="57125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55431" marR="55431" marT="27716" marB="27716"/>
                </a:tc>
                <a:extLst>
                  <a:ext uri="{0D108BD9-81ED-4DB2-BD59-A6C34878D82A}">
                    <a16:rowId xmlns:a16="http://schemas.microsoft.com/office/drawing/2014/main" val="25815949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8747BFC-3B82-BCFE-ADB1-41D8D041E4EB}"/>
              </a:ext>
            </a:extLst>
          </p:cNvPr>
          <p:cNvSpPr/>
          <p:nvPr/>
        </p:nvSpPr>
        <p:spPr>
          <a:xfrm>
            <a:off x="2566893" y="2295010"/>
            <a:ext cx="669932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7FCB62-9D6E-290C-A33C-F30A47032F75}"/>
              </a:ext>
            </a:extLst>
          </p:cNvPr>
          <p:cNvSpPr/>
          <p:nvPr/>
        </p:nvSpPr>
        <p:spPr>
          <a:xfrm>
            <a:off x="3236612" y="2299484"/>
            <a:ext cx="640619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554774-982F-88E6-93E8-033260343F2A}"/>
              </a:ext>
            </a:extLst>
          </p:cNvPr>
          <p:cNvSpPr/>
          <p:nvPr/>
        </p:nvSpPr>
        <p:spPr>
          <a:xfrm>
            <a:off x="3882177" y="2304392"/>
            <a:ext cx="689581" cy="505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360A20-812D-271E-FA84-AD9BFA2F7A0C}"/>
              </a:ext>
            </a:extLst>
          </p:cNvPr>
          <p:cNvSpPr/>
          <p:nvPr/>
        </p:nvSpPr>
        <p:spPr>
          <a:xfrm>
            <a:off x="4547960" y="2299484"/>
            <a:ext cx="686392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F219A1-0AF6-9BB4-286C-AE8965E4F4ED}"/>
              </a:ext>
            </a:extLst>
          </p:cNvPr>
          <p:cNvSpPr/>
          <p:nvPr/>
        </p:nvSpPr>
        <p:spPr>
          <a:xfrm>
            <a:off x="5244766" y="2301950"/>
            <a:ext cx="648836" cy="505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43BBE2-6C89-C566-D9C7-80056C6BAABA}"/>
              </a:ext>
            </a:extLst>
          </p:cNvPr>
          <p:cNvSpPr/>
          <p:nvPr/>
        </p:nvSpPr>
        <p:spPr>
          <a:xfrm>
            <a:off x="5898984" y="2299484"/>
            <a:ext cx="671833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8711BE-1C5E-C8AD-D46A-66E44AFA76BC}"/>
              </a:ext>
            </a:extLst>
          </p:cNvPr>
          <p:cNvSpPr/>
          <p:nvPr/>
        </p:nvSpPr>
        <p:spPr>
          <a:xfrm>
            <a:off x="6549345" y="2299484"/>
            <a:ext cx="677953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A4769D-147A-A80A-B349-50F4145ED3AA}"/>
              </a:ext>
            </a:extLst>
          </p:cNvPr>
          <p:cNvSpPr/>
          <p:nvPr/>
        </p:nvSpPr>
        <p:spPr>
          <a:xfrm>
            <a:off x="7218921" y="2294575"/>
            <a:ext cx="677953" cy="503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743B64-9E23-D0FA-3432-C8E05765E3F4}"/>
              </a:ext>
            </a:extLst>
          </p:cNvPr>
          <p:cNvSpPr/>
          <p:nvPr/>
        </p:nvSpPr>
        <p:spPr>
          <a:xfrm>
            <a:off x="7891929" y="2299484"/>
            <a:ext cx="677953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69638E-CD94-205C-1AD2-D35CBE2C057A}"/>
              </a:ext>
            </a:extLst>
          </p:cNvPr>
          <p:cNvSpPr/>
          <p:nvPr/>
        </p:nvSpPr>
        <p:spPr>
          <a:xfrm>
            <a:off x="8552485" y="2299484"/>
            <a:ext cx="673007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A1F75C-63EE-3464-A98A-748D1516B2DF}"/>
              </a:ext>
            </a:extLst>
          </p:cNvPr>
          <p:cNvSpPr/>
          <p:nvPr/>
        </p:nvSpPr>
        <p:spPr>
          <a:xfrm>
            <a:off x="2574800" y="1781309"/>
            <a:ext cx="674920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39D4FE-EF5C-45A7-58DE-949588532EA5}"/>
              </a:ext>
            </a:extLst>
          </p:cNvPr>
          <p:cNvSpPr/>
          <p:nvPr/>
        </p:nvSpPr>
        <p:spPr>
          <a:xfrm>
            <a:off x="3244040" y="1781309"/>
            <a:ext cx="638137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8EAA8D-F735-AC1F-F186-519AC37FA36E}"/>
              </a:ext>
            </a:extLst>
          </p:cNvPr>
          <p:cNvSpPr/>
          <p:nvPr/>
        </p:nvSpPr>
        <p:spPr>
          <a:xfrm>
            <a:off x="3896919" y="1792507"/>
            <a:ext cx="644632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III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99EA89-01BA-8A76-5698-9F6C7BC938CC}"/>
              </a:ext>
            </a:extLst>
          </p:cNvPr>
          <p:cNvSpPr/>
          <p:nvPr/>
        </p:nvSpPr>
        <p:spPr>
          <a:xfrm>
            <a:off x="4548561" y="1788672"/>
            <a:ext cx="689581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IV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0CC7E3-52E6-C91C-C801-22C723080FCA}"/>
              </a:ext>
            </a:extLst>
          </p:cNvPr>
          <p:cNvSpPr/>
          <p:nvPr/>
        </p:nvSpPr>
        <p:spPr>
          <a:xfrm>
            <a:off x="5223720" y="1791566"/>
            <a:ext cx="662528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F0AC4C-0A6C-CA54-EB7A-299EA2615D9E}"/>
              </a:ext>
            </a:extLst>
          </p:cNvPr>
          <p:cNvSpPr/>
          <p:nvPr/>
        </p:nvSpPr>
        <p:spPr>
          <a:xfrm>
            <a:off x="5904795" y="1798031"/>
            <a:ext cx="644417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F57682-89C9-11CF-8999-E170CEB47D65}"/>
              </a:ext>
            </a:extLst>
          </p:cNvPr>
          <p:cNvSpPr/>
          <p:nvPr/>
        </p:nvSpPr>
        <p:spPr>
          <a:xfrm>
            <a:off x="6541038" y="1800111"/>
            <a:ext cx="671833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317C0-AAC0-2DE2-3E79-2666B4868550}"/>
              </a:ext>
            </a:extLst>
          </p:cNvPr>
          <p:cNvSpPr/>
          <p:nvPr/>
        </p:nvSpPr>
        <p:spPr>
          <a:xfrm>
            <a:off x="7231372" y="1800111"/>
            <a:ext cx="677953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VIII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DC20D4-4B88-FED7-9CC2-C509DC8C3D28}"/>
              </a:ext>
            </a:extLst>
          </p:cNvPr>
          <p:cNvSpPr/>
          <p:nvPr/>
        </p:nvSpPr>
        <p:spPr>
          <a:xfrm>
            <a:off x="7900387" y="1798031"/>
            <a:ext cx="674877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C7A742-E7FF-8424-F291-19F26FF3688C}"/>
              </a:ext>
            </a:extLst>
          </p:cNvPr>
          <p:cNvSpPr/>
          <p:nvPr/>
        </p:nvSpPr>
        <p:spPr>
          <a:xfrm>
            <a:off x="8552485" y="1788672"/>
            <a:ext cx="659450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36E540-507D-AB24-1EA5-232801308F7D}"/>
              </a:ext>
            </a:extLst>
          </p:cNvPr>
          <p:cNvSpPr/>
          <p:nvPr/>
        </p:nvSpPr>
        <p:spPr>
          <a:xfrm>
            <a:off x="1936667" y="3736213"/>
            <a:ext cx="794892" cy="5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266753-F788-6E06-4CDC-B39631E53782}"/>
              </a:ext>
            </a:extLst>
          </p:cNvPr>
          <p:cNvSpPr/>
          <p:nvPr/>
        </p:nvSpPr>
        <p:spPr>
          <a:xfrm>
            <a:off x="2732895" y="3736213"/>
            <a:ext cx="794892" cy="5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C72836-743C-40C1-EE79-AF80B148378B}"/>
              </a:ext>
            </a:extLst>
          </p:cNvPr>
          <p:cNvSpPr/>
          <p:nvPr/>
        </p:nvSpPr>
        <p:spPr>
          <a:xfrm>
            <a:off x="3524970" y="3736213"/>
            <a:ext cx="794892" cy="5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7C8A83-BD74-C709-9B2D-70B467CB6170}"/>
              </a:ext>
            </a:extLst>
          </p:cNvPr>
          <p:cNvSpPr/>
          <p:nvPr/>
        </p:nvSpPr>
        <p:spPr>
          <a:xfrm>
            <a:off x="4319862" y="3730773"/>
            <a:ext cx="794892" cy="5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450E2F-4C39-C084-F732-802203B490C2}"/>
              </a:ext>
            </a:extLst>
          </p:cNvPr>
          <p:cNvSpPr/>
          <p:nvPr/>
        </p:nvSpPr>
        <p:spPr>
          <a:xfrm>
            <a:off x="5095661" y="3722967"/>
            <a:ext cx="794892" cy="5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2511D1-57F3-00D4-B63C-632A5EEF3BF8}"/>
              </a:ext>
            </a:extLst>
          </p:cNvPr>
          <p:cNvSpPr/>
          <p:nvPr/>
        </p:nvSpPr>
        <p:spPr>
          <a:xfrm>
            <a:off x="5891889" y="3722967"/>
            <a:ext cx="794892" cy="5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26047F-159A-C3EE-6B9B-771F67A5FA37}"/>
              </a:ext>
            </a:extLst>
          </p:cNvPr>
          <p:cNvSpPr/>
          <p:nvPr/>
        </p:nvSpPr>
        <p:spPr>
          <a:xfrm>
            <a:off x="6666352" y="3736213"/>
            <a:ext cx="794892" cy="5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010867A-1E70-0DB2-B2FA-915E5B229699}"/>
              </a:ext>
            </a:extLst>
          </p:cNvPr>
          <p:cNvSpPr/>
          <p:nvPr/>
        </p:nvSpPr>
        <p:spPr>
          <a:xfrm>
            <a:off x="7483443" y="3721087"/>
            <a:ext cx="794892" cy="5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129DB8-3E1F-330E-79A6-0FBBA605477F}"/>
              </a:ext>
            </a:extLst>
          </p:cNvPr>
          <p:cNvSpPr/>
          <p:nvPr/>
        </p:nvSpPr>
        <p:spPr>
          <a:xfrm>
            <a:off x="8225084" y="3732731"/>
            <a:ext cx="794892" cy="5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C1C0474-6C2F-9595-F9B4-1A369BA31A33}"/>
              </a:ext>
            </a:extLst>
          </p:cNvPr>
          <p:cNvSpPr/>
          <p:nvPr/>
        </p:nvSpPr>
        <p:spPr>
          <a:xfrm>
            <a:off x="9037853" y="3717587"/>
            <a:ext cx="794892" cy="5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340154-D937-BFF0-1D1D-66215D257FA0}"/>
              </a:ext>
            </a:extLst>
          </p:cNvPr>
          <p:cNvSpPr/>
          <p:nvPr/>
        </p:nvSpPr>
        <p:spPr>
          <a:xfrm>
            <a:off x="1928620" y="3173965"/>
            <a:ext cx="794892" cy="549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XI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11F630-653A-EFF5-CF79-1EBB84972A67}"/>
              </a:ext>
            </a:extLst>
          </p:cNvPr>
          <p:cNvSpPr/>
          <p:nvPr/>
        </p:nvSpPr>
        <p:spPr>
          <a:xfrm>
            <a:off x="2736567" y="3176672"/>
            <a:ext cx="794892" cy="549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XII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3CA2BC-884F-1AE7-5D0F-98DBD7C7C060}"/>
              </a:ext>
            </a:extLst>
          </p:cNvPr>
          <p:cNvSpPr/>
          <p:nvPr/>
        </p:nvSpPr>
        <p:spPr>
          <a:xfrm>
            <a:off x="3513021" y="3168864"/>
            <a:ext cx="794892" cy="56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XIII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FEB5A40-AA18-0E8D-F6E1-21B432769775}"/>
              </a:ext>
            </a:extLst>
          </p:cNvPr>
          <p:cNvSpPr/>
          <p:nvPr/>
        </p:nvSpPr>
        <p:spPr>
          <a:xfrm>
            <a:off x="4300101" y="3168866"/>
            <a:ext cx="794892" cy="540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FA4881F-606F-5B8A-2CD7-BEE7464E2EBE}"/>
              </a:ext>
            </a:extLst>
          </p:cNvPr>
          <p:cNvSpPr/>
          <p:nvPr/>
        </p:nvSpPr>
        <p:spPr>
          <a:xfrm>
            <a:off x="5088150" y="3176672"/>
            <a:ext cx="794892" cy="533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325B344-3DE1-6AEA-020C-6591A4BE42C6}"/>
              </a:ext>
            </a:extLst>
          </p:cNvPr>
          <p:cNvSpPr/>
          <p:nvPr/>
        </p:nvSpPr>
        <p:spPr>
          <a:xfrm>
            <a:off x="5887004" y="3168865"/>
            <a:ext cx="794892" cy="552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XVI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AF6D80F-D9ED-B5CE-077B-74EF0EF7FDEC}"/>
              </a:ext>
            </a:extLst>
          </p:cNvPr>
          <p:cNvSpPr/>
          <p:nvPr/>
        </p:nvSpPr>
        <p:spPr>
          <a:xfrm>
            <a:off x="6664975" y="3168865"/>
            <a:ext cx="792221" cy="554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XVII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D8E926-AE2E-3C6E-CB4F-A92D29DB6CC0}"/>
              </a:ext>
            </a:extLst>
          </p:cNvPr>
          <p:cNvSpPr/>
          <p:nvPr/>
        </p:nvSpPr>
        <p:spPr>
          <a:xfrm>
            <a:off x="7419040" y="3173965"/>
            <a:ext cx="900423" cy="5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XVIII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80A092F-43DD-E93B-E316-F30B68487635}"/>
              </a:ext>
            </a:extLst>
          </p:cNvPr>
          <p:cNvSpPr/>
          <p:nvPr/>
        </p:nvSpPr>
        <p:spPr>
          <a:xfrm>
            <a:off x="8267439" y="3168866"/>
            <a:ext cx="770414" cy="541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XIX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819D42-7029-7159-EF10-29222E1285F7}"/>
              </a:ext>
            </a:extLst>
          </p:cNvPr>
          <p:cNvSpPr/>
          <p:nvPr/>
        </p:nvSpPr>
        <p:spPr>
          <a:xfrm>
            <a:off x="9048983" y="3166694"/>
            <a:ext cx="794892" cy="55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28680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CC0B1A-75FF-3C8E-B964-276FF90964C3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DB701246-B7F3-4792-AD88-04DF3BD123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A5F9274-73D5-7F04-570F-FFC59A9CC9D1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A42FC1-FAD8-2EE0-AD04-C9FB8860D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58" y="3870701"/>
            <a:ext cx="5194242" cy="2987299"/>
          </a:xfrm>
          <a:prstGeom prst="rect">
            <a:avLst/>
          </a:prstGeom>
        </p:spPr>
      </p:pic>
      <p:sp>
        <p:nvSpPr>
          <p:cNvPr id="2" name="Rectangle: Rounded Corners 1">
            <a:hlinkClick r:id="rId5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52678" y="834022"/>
            <a:ext cx="9003636" cy="167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a) Đọc các số sau: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I, II, IV, VI, VII, IX, XI, X, XX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b) Viết các chữ số sau bằng chữ số La Mã: 3, 5, 12, 19.</a:t>
            </a:r>
          </a:p>
        </p:txBody>
      </p:sp>
      <p:sp>
        <p:nvSpPr>
          <p:cNvPr id="9" name="Line Callout 1 (Border and Accent Bar) 3">
            <a:extLst>
              <a:ext uri="{FF2B5EF4-FFF2-40B4-BE49-F238E27FC236}">
                <a16:creationId xmlns:a16="http://schemas.microsoft.com/office/drawing/2014/main" id="{FCFDF708-3134-C722-D16B-61099DF2B73B}"/>
              </a:ext>
            </a:extLst>
          </p:cNvPr>
          <p:cNvSpPr/>
          <p:nvPr/>
        </p:nvSpPr>
        <p:spPr>
          <a:xfrm>
            <a:off x="9665130" y="983685"/>
            <a:ext cx="2182368" cy="5635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endParaRPr lang="en-US" sz="18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8D83B5C-54B9-BE52-3C31-CB3FC06BF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136248"/>
              </p:ext>
            </p:extLst>
          </p:nvPr>
        </p:nvGraphicFramePr>
        <p:xfrm>
          <a:off x="1911174" y="3576729"/>
          <a:ext cx="4027842" cy="94830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818844">
                  <a:extLst>
                    <a:ext uri="{9D8B030D-6E8A-4147-A177-3AD203B41FA5}">
                      <a16:colId xmlns:a16="http://schemas.microsoft.com/office/drawing/2014/main" val="646557007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123901507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2307556210"/>
                    </a:ext>
                  </a:extLst>
                </a:gridCol>
                <a:gridCol w="800835">
                  <a:extLst>
                    <a:ext uri="{9D8B030D-6E8A-4147-A177-3AD203B41FA5}">
                      <a16:colId xmlns:a16="http://schemas.microsoft.com/office/drawing/2014/main" val="4222122373"/>
                    </a:ext>
                  </a:extLst>
                </a:gridCol>
                <a:gridCol w="804229">
                  <a:extLst>
                    <a:ext uri="{9D8B030D-6E8A-4147-A177-3AD203B41FA5}">
                      <a16:colId xmlns:a16="http://schemas.microsoft.com/office/drawing/2014/main" val="602378043"/>
                    </a:ext>
                  </a:extLst>
                </a:gridCol>
              </a:tblGrid>
              <a:tr h="4513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II</a:t>
                      </a:r>
                      <a:endParaRPr lang="en-US" sz="24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IV</a:t>
                      </a:r>
                      <a:endParaRPr lang="en-US" sz="24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VI</a:t>
                      </a:r>
                      <a:endParaRPr lang="en-US" sz="240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VII</a:t>
                      </a:r>
                      <a:endParaRPr lang="en-US" sz="24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extLst>
                  <a:ext uri="{0D108BD9-81ED-4DB2-BD59-A6C34878D82A}">
                    <a16:rowId xmlns:a16="http://schemas.microsoft.com/office/drawing/2014/main" val="135257436"/>
                  </a:ext>
                </a:extLst>
              </a:tr>
              <a:tr h="4513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b="0" dirty="0" err="1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Một</a:t>
                      </a:r>
                      <a:endParaRPr lang="en-US" sz="2400" b="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</a:t>
                      </a:r>
                      <a:endParaRPr lang="en-US" sz="24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 err="1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</a:t>
                      </a:r>
                      <a:endParaRPr lang="en-US" sz="24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240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 err="1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24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extLst>
                  <a:ext uri="{0D108BD9-81ED-4DB2-BD59-A6C34878D82A}">
                    <a16:rowId xmlns:a16="http://schemas.microsoft.com/office/drawing/2014/main" val="29023859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A4B0AFB-4925-BCBA-5CDD-F6EAC05C8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829928"/>
              </p:ext>
            </p:extLst>
          </p:nvPr>
        </p:nvGraphicFramePr>
        <p:xfrm>
          <a:off x="6385654" y="3549355"/>
          <a:ext cx="5461844" cy="951843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143846">
                  <a:extLst>
                    <a:ext uri="{9D8B030D-6E8A-4147-A177-3AD203B41FA5}">
                      <a16:colId xmlns:a16="http://schemas.microsoft.com/office/drawing/2014/main" val="57414866"/>
                    </a:ext>
                  </a:extLst>
                </a:gridCol>
                <a:gridCol w="1587076">
                  <a:extLst>
                    <a:ext uri="{9D8B030D-6E8A-4147-A177-3AD203B41FA5}">
                      <a16:colId xmlns:a16="http://schemas.microsoft.com/office/drawing/2014/main" val="1797724754"/>
                    </a:ext>
                  </a:extLst>
                </a:gridCol>
                <a:gridCol w="1365461">
                  <a:extLst>
                    <a:ext uri="{9D8B030D-6E8A-4147-A177-3AD203B41FA5}">
                      <a16:colId xmlns:a16="http://schemas.microsoft.com/office/drawing/2014/main" val="2458490101"/>
                    </a:ext>
                  </a:extLst>
                </a:gridCol>
                <a:gridCol w="1365461">
                  <a:extLst>
                    <a:ext uri="{9D8B030D-6E8A-4147-A177-3AD203B41FA5}">
                      <a16:colId xmlns:a16="http://schemas.microsoft.com/office/drawing/2014/main" val="3106650262"/>
                    </a:ext>
                  </a:extLst>
                </a:gridCol>
              </a:tblGrid>
              <a:tr h="42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IX</a:t>
                      </a:r>
                      <a:endParaRPr lang="en-US" sz="24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XI</a:t>
                      </a:r>
                      <a:endParaRPr lang="en-US" sz="24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lang="en-US" sz="24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extLst>
                  <a:ext uri="{0D108BD9-81ED-4DB2-BD59-A6C34878D82A}">
                    <a16:rowId xmlns:a16="http://schemas.microsoft.com/office/drawing/2014/main" val="4193797070"/>
                  </a:ext>
                </a:extLst>
              </a:tr>
              <a:tr h="474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b="0" dirty="0" err="1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Chín</a:t>
                      </a:r>
                      <a:endParaRPr lang="en-US" sz="2400" b="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 err="1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Mười</a:t>
                      </a: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một</a:t>
                      </a:r>
                      <a:endParaRPr lang="en-US" sz="24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 err="1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24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 </a:t>
                      </a:r>
                      <a:r>
                        <a:rPr lang="en-US" sz="2400" dirty="0" err="1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endParaRPr lang="en-US" sz="24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extLst>
                  <a:ext uri="{0D108BD9-81ED-4DB2-BD59-A6C34878D82A}">
                    <a16:rowId xmlns:a16="http://schemas.microsoft.com/office/drawing/2014/main" val="94655953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0687A35-7384-EA9D-1AF5-5A0007E8B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183911"/>
              </p:ext>
            </p:extLst>
          </p:nvPr>
        </p:nvGraphicFramePr>
        <p:xfrm>
          <a:off x="4240574" y="5117747"/>
          <a:ext cx="4027844" cy="94830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006961">
                  <a:extLst>
                    <a:ext uri="{9D8B030D-6E8A-4147-A177-3AD203B41FA5}">
                      <a16:colId xmlns:a16="http://schemas.microsoft.com/office/drawing/2014/main" val="1789638326"/>
                    </a:ext>
                  </a:extLst>
                </a:gridCol>
                <a:gridCol w="1006961">
                  <a:extLst>
                    <a:ext uri="{9D8B030D-6E8A-4147-A177-3AD203B41FA5}">
                      <a16:colId xmlns:a16="http://schemas.microsoft.com/office/drawing/2014/main" val="515339535"/>
                    </a:ext>
                  </a:extLst>
                </a:gridCol>
                <a:gridCol w="1006961">
                  <a:extLst>
                    <a:ext uri="{9D8B030D-6E8A-4147-A177-3AD203B41FA5}">
                      <a16:colId xmlns:a16="http://schemas.microsoft.com/office/drawing/2014/main" val="654836377"/>
                    </a:ext>
                  </a:extLst>
                </a:gridCol>
                <a:gridCol w="1006961">
                  <a:extLst>
                    <a:ext uri="{9D8B030D-6E8A-4147-A177-3AD203B41FA5}">
                      <a16:colId xmlns:a16="http://schemas.microsoft.com/office/drawing/2014/main" val="1824596124"/>
                    </a:ext>
                  </a:extLst>
                </a:gridCol>
              </a:tblGrid>
              <a:tr h="400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31" marR="342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31" marR="342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31" marR="342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40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31" marR="34231" marT="0" marB="0"/>
                </a:tc>
                <a:extLst>
                  <a:ext uri="{0D108BD9-81ED-4DB2-BD59-A6C34878D82A}">
                    <a16:rowId xmlns:a16="http://schemas.microsoft.com/office/drawing/2014/main" val="2974503539"/>
                  </a:ext>
                </a:extLst>
              </a:tr>
              <a:tr h="400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b="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2400" b="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31" marR="342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V</a:t>
                      </a:r>
                      <a:endParaRPr lang="en-US" sz="240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31" marR="342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XII</a:t>
                      </a:r>
                      <a:endParaRPr lang="en-US" sz="24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31" marR="342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XIX</a:t>
                      </a:r>
                      <a:endParaRPr lang="en-US" sz="24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31" marR="34231" marT="0" marB="0"/>
                </a:tc>
                <a:extLst>
                  <a:ext uri="{0D108BD9-81ED-4DB2-BD59-A6C34878D82A}">
                    <a16:rowId xmlns:a16="http://schemas.microsoft.com/office/drawing/2014/main" val="3077155846"/>
                  </a:ext>
                </a:extLst>
              </a:tr>
            </a:tbl>
          </a:graphicData>
        </a:graphic>
      </p:graphicFrame>
      <p:sp>
        <p:nvSpPr>
          <p:cNvPr id="5" name="Line Callout 1 (Border and Accent Bar) 3">
            <a:extLst>
              <a:ext uri="{FF2B5EF4-FFF2-40B4-BE49-F238E27FC236}">
                <a16:creationId xmlns:a16="http://schemas.microsoft.com/office/drawing/2014/main" id="{CBCF991E-CD4C-C109-B45C-B5160CAD7AF6}"/>
              </a:ext>
            </a:extLst>
          </p:cNvPr>
          <p:cNvSpPr/>
          <p:nvPr/>
        </p:nvSpPr>
        <p:spPr>
          <a:xfrm>
            <a:off x="1742727" y="2717501"/>
            <a:ext cx="1315433" cy="5635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299731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566</Words>
  <Application>Microsoft Office PowerPoint</Application>
  <PresentationFormat>Widescreen</PresentationFormat>
  <Paragraphs>127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UTM Avo</vt:lpstr>
      <vt:lpstr>Arial</vt:lpstr>
      <vt:lpstr>Calibri</vt:lpstr>
      <vt:lpstr>Aptos</vt:lpstr>
      <vt:lpstr>Office Theme</vt:lpstr>
      <vt:lpstr>3_Office Theme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Loan Nguyễn</cp:lastModifiedBy>
  <cp:revision>34</cp:revision>
  <dcterms:modified xsi:type="dcterms:W3CDTF">2024-12-23T02:50:40Z</dcterms:modified>
</cp:coreProperties>
</file>