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72" r:id="rId3"/>
    <p:sldMasterId id="2147483684" r:id="rId4"/>
  </p:sldMasterIdLst>
  <p:notesMasterIdLst>
    <p:notesMasterId r:id="rId22"/>
  </p:notesMasterIdLst>
  <p:sldIdLst>
    <p:sldId id="256" r:id="rId5"/>
    <p:sldId id="257" r:id="rId6"/>
    <p:sldId id="266" r:id="rId7"/>
    <p:sldId id="353" r:id="rId8"/>
    <p:sldId id="354" r:id="rId9"/>
    <p:sldId id="355" r:id="rId10"/>
    <p:sldId id="553" r:id="rId11"/>
    <p:sldId id="555" r:id="rId12"/>
    <p:sldId id="564" r:id="rId13"/>
    <p:sldId id="261" r:id="rId14"/>
    <p:sldId id="558" r:id="rId15"/>
    <p:sldId id="565" r:id="rId16"/>
    <p:sldId id="566" r:id="rId17"/>
    <p:sldId id="285" r:id="rId18"/>
    <p:sldId id="316" r:id="rId19"/>
    <p:sldId id="267" r:id="rId20"/>
    <p:sldId id="567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ng lê" initials="ll" lastIdx="1" clrIdx="0">
    <p:extLst>
      <p:ext uri="{19B8F6BF-5375-455C-9EA6-DF929625EA0E}">
        <p15:presenceInfo xmlns:p15="http://schemas.microsoft.com/office/powerpoint/2012/main" userId="aa8bbc59fd31db38" providerId="Windows Live"/>
      </p:ext>
    </p:extLst>
  </p:cmAuthor>
  <p:cmAuthor id="2" name="hung.nv2510hung.nv2510" initials="h" lastIdx="1" clrIdx="1">
    <p:extLst>
      <p:ext uri="{19B8F6BF-5375-455C-9EA6-DF929625EA0E}">
        <p15:presenceInfo xmlns:p15="http://schemas.microsoft.com/office/powerpoint/2012/main" userId="S::hung.nv2510@dulieucuatoi.win::a43b6403-c448-41ca-a855-a9cbf1ea92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DBD"/>
    <a:srgbClr val="ED2C9A"/>
    <a:srgbClr val="DDF0EC"/>
    <a:srgbClr val="FFFAF7"/>
    <a:srgbClr val="EAF3E2"/>
    <a:srgbClr val="FFECE5"/>
    <a:srgbClr val="6D6EAD"/>
    <a:srgbClr val="6DC04E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4660"/>
  </p:normalViewPr>
  <p:slideViewPr>
    <p:cSldViewPr snapToGrid="0">
      <p:cViewPr varScale="1">
        <p:scale>
          <a:sx n="85" d="100"/>
          <a:sy n="85" d="100"/>
        </p:scale>
        <p:origin x="8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6162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3230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1602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b="1"/>
              <a:t>Hướng dẫn chơi:</a:t>
            </a:r>
          </a:p>
          <a:p>
            <a:pPr marL="457200" indent="-298450"/>
            <a:r>
              <a:rPr lang="en-US"/>
              <a:t>Click vào củ cà rốt để mở câu hỏi</a:t>
            </a:r>
          </a:p>
          <a:p>
            <a:pPr marL="457200" indent="-298450"/>
            <a:r>
              <a:rPr lang="en-US"/>
              <a:t>Click bất kì để hiện đáp án</a:t>
            </a:r>
          </a:p>
          <a:p>
            <a:pPr marL="457200" indent="-298450"/>
            <a:r>
              <a:rPr lang="en-US"/>
              <a:t>Click vào con thỏ bên phải để quay về màn hình chính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14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/>
            <a:r>
              <a:rPr lang="en-US"/>
              <a:t>Click bất kì để hiện đáp án</a:t>
            </a:r>
          </a:p>
          <a:p>
            <a:pPr marL="457200" indent="-298450"/>
            <a:r>
              <a:rPr lang="en-US"/>
              <a:t>Click vào con thỏ bên phải để quay về màn hình chính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/>
            <a:r>
              <a:rPr lang="en-US"/>
              <a:t>Click bất kì để hiện đáp án</a:t>
            </a:r>
          </a:p>
          <a:p>
            <a:pPr marL="457200" indent="-298450"/>
            <a:r>
              <a:rPr lang="en-US"/>
              <a:t>Click vào con thỏ bên phải để quay về màn hình chính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64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1388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2774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87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61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20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57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13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78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57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72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48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28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796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588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672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831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938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060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782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031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53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966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711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211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95183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6516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050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04909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5117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292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9899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04238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83120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04792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486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9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28BBBC80-DBBB-8B2F-DD41-6AE3585E0014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17429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97234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hoc10.vn/doc-sach/toan-3-tap-2/1/133/46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4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hyperlink" Target="https://hoc10.vn/doc-sach/toan-3-tap-2/1/133/46/" TargetMode="External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hyperlink" Target="https://hoc10.vn/doc-sach/toan-3-tap-2/1/133/46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hyperlink" Target="https://hoc10.vn/doc-sach/toan-3-tap-2/1/133/46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0.png"/><Relationship Id="rId5" Type="http://schemas.openxmlformats.org/officeDocument/2006/relationships/hyperlink" Target="https://www.facebook.com/groups/hoc10donghanhcunggiaovientieuhoc" TargetMode="Externa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hoc10.vn/doc-sach/toan-3-tap-2/1/133/46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2.xml"/><Relationship Id="rId7" Type="http://schemas.openxmlformats.org/officeDocument/2006/relationships/slide" Target="slide6.xml"/><Relationship Id="rId12" Type="http://schemas.openxmlformats.org/officeDocument/2006/relationships/image" Target="../media/image13.png"/><Relationship Id="rId17" Type="http://schemas.openxmlformats.org/officeDocument/2006/relationships/image" Target="../media/image7.png"/><Relationship Id="rId2" Type="http://schemas.openxmlformats.org/officeDocument/2006/relationships/audio" Target="../media/media1.mp3"/><Relationship Id="rId16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slide" Target="slide5.xml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5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10" Type="http://schemas.openxmlformats.org/officeDocument/2006/relationships/image" Target="../media/image7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5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10" Type="http://schemas.openxmlformats.org/officeDocument/2006/relationships/image" Target="../media/image7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hyperlink" Target="https://hoc10.vn/doc-sach/toan-3-tap-2/1/133/46/" TargetMode="External"/><Relationship Id="rId4" Type="http://schemas.openxmlformats.org/officeDocument/2006/relationships/hyperlink" Target="https://hoc10.vn/doc-sach/toan-3-tap-1/1/132/4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-536639" y="1824247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24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vi-VN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5: </a:t>
            </a:r>
            <a:r>
              <a:rPr lang="nn-NO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Tháng – Năm 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1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62616F-F2CA-CC6B-7F78-3CC0701159CA}"/>
              </a:ext>
            </a:extLst>
          </p:cNvPr>
          <p:cNvGrpSpPr/>
          <p:nvPr/>
        </p:nvGrpSpPr>
        <p:grpSpPr>
          <a:xfrm>
            <a:off x="4727728" y="2592648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C222EC33-3BF0-F541-B46B-45011FC451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98ACEC3-8668-A109-A039-A85004E8FD39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674505" y="1017797"/>
            <a:ext cx="68851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 lời các câu hỏi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71A0B1-1966-AD40-1F14-CEA0BC2044A1}"/>
              </a:ext>
            </a:extLst>
          </p:cNvPr>
          <p:cNvSpPr/>
          <p:nvPr/>
        </p:nvSpPr>
        <p:spPr>
          <a:xfrm>
            <a:off x="637847" y="1541017"/>
            <a:ext cx="11353851" cy="1829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Bây giờ đang là tháng mấy? Tháng này có bao nhiêu ngày?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Những tháng nào trong năm có 30 ngày?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Những tháng nào trong năm có 31 ngày?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543B1EF-9B4F-0615-0B52-267CBFBD74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072307" y="3661424"/>
            <a:ext cx="3248905" cy="1970119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1CB4C5BC-E51A-62E3-800B-99FC5521EA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29148" y="3666787"/>
            <a:ext cx="2883350" cy="1970119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D520FFD2-620A-B70F-0636-030E53E112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694866" y="3661424"/>
            <a:ext cx="3248905" cy="19319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53279D-A4A9-10FB-C2A8-40A81532ABF3}"/>
              </a:ext>
            </a:extLst>
          </p:cNvPr>
          <p:cNvSpPr txBox="1"/>
          <p:nvPr/>
        </p:nvSpPr>
        <p:spPr>
          <a:xfrm>
            <a:off x="1024700" y="4092598"/>
            <a:ext cx="24922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Dựa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dạy</a:t>
            </a:r>
            <a:r>
              <a:rPr lang="en-US" sz="240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học</a:t>
            </a:r>
            <a:r>
              <a:rPr lang="vi-VN" sz="240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29CE7E-9061-54E8-1E97-039F1A60C47A}"/>
              </a:ext>
            </a:extLst>
          </p:cNvPr>
          <p:cNvSpPr txBox="1"/>
          <p:nvPr/>
        </p:nvSpPr>
        <p:spPr>
          <a:xfrm>
            <a:off x="4273003" y="4116654"/>
            <a:ext cx="27536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có 30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4, 6, 9, 11.</a:t>
            </a:r>
            <a:endParaRPr lang="en-US" sz="2400" dirty="0">
              <a:effectLst/>
              <a:latin typeface="UTM Avo" panose="02040603050506020204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A2D738-7AF1-5465-F591-C143627D0AE1}"/>
              </a:ext>
            </a:extLst>
          </p:cNvPr>
          <p:cNvSpPr txBox="1"/>
          <p:nvPr/>
        </p:nvSpPr>
        <p:spPr>
          <a:xfrm>
            <a:off x="7694866" y="4099789"/>
            <a:ext cx="31327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có 31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1, 3, 5, 7, 8, 10, 12.</a:t>
            </a:r>
            <a:endParaRPr lang="en-US" sz="2400" dirty="0">
              <a:effectLst/>
              <a:latin typeface="UTM Avo" panose="02040603050506020204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62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3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674505" y="1005097"/>
            <a:ext cx="8703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 hai tờ lịch sau và trả lời các câu hỏi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7276CC-1EF5-E638-E279-E823CD068F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78" t="15955" r="48684" b="39256"/>
          <a:stretch/>
        </p:blipFill>
        <p:spPr>
          <a:xfrm>
            <a:off x="2034847" y="1808452"/>
            <a:ext cx="3816350" cy="28346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CC2610-5644-CE22-41C1-3A42082445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977" t="15939" r="6985" b="39272"/>
          <a:stretch/>
        </p:blipFill>
        <p:spPr>
          <a:xfrm>
            <a:off x="6089650" y="1808452"/>
            <a:ext cx="3816350" cy="283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2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674505" y="1005097"/>
            <a:ext cx="8703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 hai tờ lịch sau và trả lời các câu hỏi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944E28-3377-1231-D90F-ECC5E4A030BA}"/>
              </a:ext>
            </a:extLst>
          </p:cNvPr>
          <p:cNvSpPr txBox="1"/>
          <p:nvPr/>
        </p:nvSpPr>
        <p:spPr>
          <a:xfrm>
            <a:off x="637847" y="1624801"/>
            <a:ext cx="6451575" cy="1517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11 có bao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12 có bao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1600" dirty="0">
              <a:effectLst/>
              <a:latin typeface="UTM Avo" panose="02040603050506020204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20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11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mấy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1600" dirty="0">
              <a:effectLst/>
              <a:latin typeface="UTM Avo" panose="02040603050506020204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c)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cuối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12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mấy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1600" dirty="0">
              <a:effectLst/>
              <a:latin typeface="UTM Avo" panose="02040603050506020204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d)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nhật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12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1600" dirty="0">
              <a:effectLst/>
              <a:latin typeface="UTM Avo" panose="02040603050506020204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E6FB87-DD86-9821-B8BC-C58D683DDE90}"/>
              </a:ext>
            </a:extLst>
          </p:cNvPr>
          <p:cNvSpPr txBox="1"/>
          <p:nvPr/>
        </p:nvSpPr>
        <p:spPr>
          <a:xfrm>
            <a:off x="637847" y="3798641"/>
            <a:ext cx="6282242" cy="1517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11 có 30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12 có 31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 dirty="0">
              <a:effectLst/>
              <a:latin typeface="UTM Avo" panose="02040603050506020204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20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11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160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160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ai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 dirty="0">
              <a:effectLst/>
              <a:latin typeface="UTM Avo" panose="02040603050506020204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c)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cuối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12 </a:t>
            </a:r>
            <a:r>
              <a:rPr lang="en-US" sz="160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160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160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hủ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nhật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 dirty="0">
              <a:effectLst/>
              <a:latin typeface="UTM Avo" panose="02040603050506020204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d)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nhật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12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16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3, 10, 17, 24, 31.</a:t>
            </a:r>
            <a:endParaRPr lang="en-US" sz="1600" dirty="0">
              <a:effectLst/>
              <a:latin typeface="UTM Avo" panose="02040603050506020204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A2839CF-1288-49E8-1CA2-9AB98B9081B3}"/>
              </a:ext>
            </a:extLst>
          </p:cNvPr>
          <p:cNvSpPr/>
          <p:nvPr/>
        </p:nvSpPr>
        <p:spPr>
          <a:xfrm rot="5400000">
            <a:off x="3038168" y="3367582"/>
            <a:ext cx="416650" cy="260192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934BAF-B086-C68B-90BF-22AF46D82D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78" t="15955" r="48684" b="39256"/>
          <a:stretch/>
        </p:blipFill>
        <p:spPr>
          <a:xfrm>
            <a:off x="7270801" y="1729430"/>
            <a:ext cx="2396039" cy="17797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574379-5A40-17A2-B29D-30456F849B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977" t="15939" r="6985" b="39272"/>
          <a:stretch/>
        </p:blipFill>
        <p:spPr>
          <a:xfrm>
            <a:off x="7270801" y="3620090"/>
            <a:ext cx="2396039" cy="17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9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197741-746C-42B8-A510-FEA0520DB8CF}"/>
              </a:ext>
            </a:extLst>
          </p:cNvPr>
          <p:cNvSpPr/>
          <p:nvPr/>
        </p:nvSpPr>
        <p:spPr>
          <a:xfrm>
            <a:off x="813691" y="1713068"/>
            <a:ext cx="10564617" cy="654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đã học thêm được điều gì?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92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7596;p55">
            <a:extLst>
              <a:ext uri="{FF2B5EF4-FFF2-40B4-BE49-F238E27FC236}">
                <a16:creationId xmlns:a16="http://schemas.microsoft.com/office/drawing/2014/main" id="{96948CBD-F61C-411E-A754-23274D63BB4E}"/>
              </a:ext>
            </a:extLst>
          </p:cNvPr>
          <p:cNvSpPr txBox="1">
            <a:spLocks/>
          </p:cNvSpPr>
          <p:nvPr/>
        </p:nvSpPr>
        <p:spPr>
          <a:xfrm>
            <a:off x="2249777" y="1322614"/>
            <a:ext cx="704109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HƯỚNG DẪN VỀ NHÀ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392887-3FC9-243C-0ECD-0CD9E1754B8C}"/>
              </a:ext>
            </a:extLst>
          </p:cNvPr>
          <p:cNvSpPr txBox="1"/>
          <p:nvPr/>
        </p:nvSpPr>
        <p:spPr>
          <a:xfrm>
            <a:off x="2459094" y="2017010"/>
            <a:ext cx="6622455" cy="141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0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Ôn lại cách xác định ngày trong tuần, ngày trong tháng; xác định một năm có bao nhiêu tháng, số ngày có trong mỗi tháng trong năm.</a:t>
            </a:r>
            <a:endParaRPr lang="en-US" sz="20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97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4540957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1956" y="3753145"/>
            <a:ext cx="2622541" cy="262254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6" name="Google Shape;86;p1"/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Để kết nối cộng đồng giáo viên và nhận thêm nhiều tài liệu giảng dạy,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mời quý thầy cô tham gia Group Facebook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theo đường link: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hlinkClick r:id="rId5"/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Hoc10 – Đồng hành cùng giáo viên tiểu học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Hoặc truy cập qua QR code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90" name="Google Shape;90;p1" descr="Ngón Trỏ, ngón tay, Máy tính Biểu tượng Tay - tay png tải về - Miễn phí  trong suốt Tay png Tải về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5444625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9284EB-C78F-454A-4CAA-6C19AC4D8033}"/>
              </a:ext>
            </a:extLst>
          </p:cNvPr>
          <p:cNvGrpSpPr/>
          <p:nvPr/>
        </p:nvGrpSpPr>
        <p:grpSpPr>
          <a:xfrm>
            <a:off x="4727728" y="2592648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4D00C2CE-9EEB-BE89-3B1A-E64E9491CD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C42CE17-D599-875B-AF70-BCDFF23B1229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131d3148657a26e1bfe386e7ba658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32238" y="2743200"/>
            <a:ext cx="3176267" cy="4495800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-4037371" y="0"/>
            <a:ext cx="3733800" cy="23622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Chào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Các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bạn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mình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là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thỏ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con,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Hôm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nay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các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bạn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giúp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mình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lấy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những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củ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cà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rốt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ngon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nhé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^^</a:t>
            </a:r>
          </a:p>
        </p:txBody>
      </p:sp>
      <p:pic>
        <p:nvPicPr>
          <p:cNvPr id="7" name="Picture 6" descr="4a28406e86abb27c8f54aaa4fce82474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0" y="4733540"/>
            <a:ext cx="2286005" cy="2124460"/>
          </a:xfrm>
          <a:prstGeom prst="rect">
            <a:avLst/>
          </a:prstGeom>
        </p:spPr>
      </p:pic>
      <p:sp>
        <p:nvSpPr>
          <p:cNvPr id="8" name="TextBox 7">
            <a:hlinkClick r:id="" action="ppaction://hlinkshowjump?jump=nextslide"/>
          </p:cNvPr>
          <p:cNvSpPr txBox="1"/>
          <p:nvPr/>
        </p:nvSpPr>
        <p:spPr>
          <a:xfrm>
            <a:off x="12649202" y="5105401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PLAY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91930" y="1145739"/>
            <a:ext cx="271861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FF505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Thỏ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4BACC6">
                    <a:lumMod val="20000"/>
                    <a:lumOff val="80000"/>
                  </a:srgbClr>
                </a:solidFill>
                <a:prstDash val="solid"/>
              </a:ln>
              <a:solidFill>
                <a:srgbClr val="FF505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FF505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kiếm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FF505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FF505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ăn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4BACC6">
                    <a:lumMod val="20000"/>
                    <a:lumOff val="80000"/>
                  </a:srgbClr>
                </a:solidFill>
                <a:prstDash val="solid"/>
              </a:ln>
              <a:solidFill>
                <a:srgbClr val="FF505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3AC061-AAE3-7DCF-6A8A-CCB52D46F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72361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7375 -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d81bbb18139c6b7a3c3be45a0b5eaa8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4206" y="5257800"/>
            <a:ext cx="1295400" cy="1295400"/>
          </a:xfrm>
          <a:prstGeom prst="rect">
            <a:avLst/>
          </a:prstGeom>
        </p:spPr>
      </p:pic>
      <p:pic>
        <p:nvPicPr>
          <p:cNvPr id="8" name="Picture 7" descr="bd81bbb18139c6b7a3c3be45a0b5eaa8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3406" y="5334000"/>
            <a:ext cx="1295400" cy="1295400"/>
          </a:xfrm>
          <a:prstGeom prst="rect">
            <a:avLst/>
          </a:prstGeom>
        </p:spPr>
      </p:pic>
      <p:pic>
        <p:nvPicPr>
          <p:cNvPr id="5" name="Picture 4" descr="2ddded3c47508e0775bea75a5562510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0" y="6324600"/>
            <a:ext cx="9144000" cy="533400"/>
          </a:xfrm>
          <a:prstGeom prst="rect">
            <a:avLst/>
          </a:prstGeom>
        </p:spPr>
      </p:pic>
      <p:pic>
        <p:nvPicPr>
          <p:cNvPr id="16" name="Picture 15" descr="sun-309027_128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0" y="0"/>
            <a:ext cx="1524000" cy="1524000"/>
          </a:xfrm>
          <a:prstGeom prst="rect">
            <a:avLst/>
          </a:prstGeom>
        </p:spPr>
      </p:pic>
      <p:pic>
        <p:nvPicPr>
          <p:cNvPr id="17" name="Picture 16" descr="cloud-303181_128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43000" y="304800"/>
            <a:ext cx="2743200" cy="1066800"/>
          </a:xfrm>
          <a:prstGeom prst="rect">
            <a:avLst/>
          </a:prstGeom>
        </p:spPr>
      </p:pic>
      <p:pic>
        <p:nvPicPr>
          <p:cNvPr id="19" name="Picture 18" descr="cloud-303181_128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43600" y="228600"/>
            <a:ext cx="2819400" cy="1143000"/>
          </a:xfrm>
          <a:prstGeom prst="rect">
            <a:avLst/>
          </a:prstGeom>
        </p:spPr>
      </p:pic>
      <p:pic>
        <p:nvPicPr>
          <p:cNvPr id="20" name="Picture 19" descr="6131d3148657a26e1bfe386e7ba6581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828800" y="4435834"/>
            <a:ext cx="1524000" cy="2422167"/>
          </a:xfrm>
          <a:prstGeom prst="rect">
            <a:avLst/>
          </a:prstGeom>
        </p:spPr>
      </p:pic>
      <p:pic>
        <p:nvPicPr>
          <p:cNvPr id="12" name="Picture 11" descr="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24000" y="6248400"/>
            <a:ext cx="9144000" cy="609600"/>
          </a:xfrm>
          <a:prstGeom prst="rect">
            <a:avLst/>
          </a:prstGeom>
        </p:spPr>
      </p:pic>
      <p:pic>
        <p:nvPicPr>
          <p:cNvPr id="15" name="Picture 14" descr="3f7e749c750b79cbde134e7bcf00a14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534400" y="2819400"/>
            <a:ext cx="2743200" cy="4953000"/>
          </a:xfrm>
          <a:prstGeom prst="rect">
            <a:avLst/>
          </a:prstGeom>
        </p:spPr>
      </p:pic>
      <p:pic>
        <p:nvPicPr>
          <p:cNvPr id="22" name="Picture 21" descr="trai tim nay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343294" y="1447801"/>
            <a:ext cx="1180707" cy="786597"/>
          </a:xfrm>
          <a:prstGeom prst="rect">
            <a:avLst/>
          </a:prstGeom>
        </p:spPr>
      </p:pic>
      <p:pic>
        <p:nvPicPr>
          <p:cNvPr id="3" name="Tieng-nhai-thuc-an-www_tiengdong_com">
            <a:hlinkClick r:id="" action="ppaction://media"/>
            <a:extLst>
              <a:ext uri="{FF2B5EF4-FFF2-40B4-BE49-F238E27FC236}">
                <a16:creationId xmlns:a16="http://schemas.microsoft.com/office/drawing/2014/main" id="{41CA5A91-9F81-A274-536D-B3EE269748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670050" y="4265613"/>
            <a:ext cx="609600" cy="609600"/>
          </a:xfrm>
          <a:prstGeom prst="rect">
            <a:avLst/>
          </a:prstGeom>
        </p:spPr>
      </p:pic>
      <p:pic>
        <p:nvPicPr>
          <p:cNvPr id="4" name="Tieng-nhai-thuc-an-www_tiengdong_com">
            <a:hlinkClick r:id="" action="ppaction://media"/>
            <a:extLst>
              <a:ext uri="{FF2B5EF4-FFF2-40B4-BE49-F238E27FC236}">
                <a16:creationId xmlns:a16="http://schemas.microsoft.com/office/drawing/2014/main" id="{89CA89C0-B6FF-7274-EE35-287C1B6423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517650" y="4418013"/>
            <a:ext cx="609600" cy="609600"/>
          </a:xfrm>
          <a:prstGeom prst="rect">
            <a:avLst/>
          </a:prstGeom>
        </p:spPr>
      </p:pic>
      <p:pic>
        <p:nvPicPr>
          <p:cNvPr id="6" name="Tieng-nhai-thuc-an-www_tiengdong_com">
            <a:hlinkClick r:id="" action="ppaction://media"/>
            <a:extLst>
              <a:ext uri="{FF2B5EF4-FFF2-40B4-BE49-F238E27FC236}">
                <a16:creationId xmlns:a16="http://schemas.microsoft.com/office/drawing/2014/main" id="{D4F36643-5BD8-2293-B9E9-419370E38B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365250" y="4570413"/>
            <a:ext cx="609600" cy="609600"/>
          </a:xfrm>
          <a:prstGeom prst="rect">
            <a:avLst/>
          </a:prstGeom>
        </p:spPr>
      </p:pic>
      <p:pic>
        <p:nvPicPr>
          <p:cNvPr id="13" name="Tieng-nhai-thuc-an-www_tiengdong_com">
            <a:hlinkClick r:id="" action="ppaction://media"/>
            <a:extLst>
              <a:ext uri="{FF2B5EF4-FFF2-40B4-BE49-F238E27FC236}">
                <a16:creationId xmlns:a16="http://schemas.microsoft.com/office/drawing/2014/main" id="{2EE1622E-3B06-D68F-50D7-1D8BAD4FE9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12850" y="4722813"/>
            <a:ext cx="609600" cy="609600"/>
          </a:xfrm>
          <a:prstGeom prst="rect">
            <a:avLst/>
          </a:prstGeom>
        </p:spPr>
      </p:pic>
      <p:pic>
        <p:nvPicPr>
          <p:cNvPr id="14" name="Tieng-nhai-thuc-an-www_tiengdong_com">
            <a:hlinkClick r:id="" action="ppaction://media"/>
            <a:extLst>
              <a:ext uri="{FF2B5EF4-FFF2-40B4-BE49-F238E27FC236}">
                <a16:creationId xmlns:a16="http://schemas.microsoft.com/office/drawing/2014/main" id="{98A91529-1108-E840-7521-38B7DF9C85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060450" y="4875213"/>
            <a:ext cx="609600" cy="6096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791930" y="1145739"/>
            <a:ext cx="271861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FF505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Thỏ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4BACC6">
                    <a:lumMod val="20000"/>
                    <a:lumOff val="80000"/>
                  </a:srgbClr>
                </a:solidFill>
                <a:prstDash val="solid"/>
              </a:ln>
              <a:solidFill>
                <a:srgbClr val="FF505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FF505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kiếm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FF505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FF505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ăn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4BACC6">
                    <a:lumMod val="20000"/>
                    <a:lumOff val="80000"/>
                  </a:srgbClr>
                </a:solidFill>
                <a:prstDash val="solid"/>
              </a:ln>
              <a:solidFill>
                <a:srgbClr val="FF505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9" name="Arrow: Right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103DD78-0EF0-884A-AC55-20D4D6F24288}"/>
              </a:ext>
            </a:extLst>
          </p:cNvPr>
          <p:cNvSpPr/>
          <p:nvPr/>
        </p:nvSpPr>
        <p:spPr>
          <a:xfrm>
            <a:off x="9896168" y="781665"/>
            <a:ext cx="1749573" cy="958645"/>
          </a:xfrm>
          <a:prstGeom prst="rightArrow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1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Phần tiếp theo</a:t>
            </a:r>
            <a:endParaRPr kumimoji="0" lang="en-US" sz="14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A85798-699D-2A52-F259-29245C508C1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1111 L 0.25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14583 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1.21875 -0.00162 " pathEditMode="relative" rAng="0" ptsTypes="AA">
                                      <p:cBhvr>
                                        <p:cTn id="10" dur="1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" y="-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0116 L 0.16666 -0.0011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1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116 L 0.25834 3.7037E-7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66481" y="2642892"/>
            <a:ext cx="5491206" cy="589300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92FD6DC-6C4B-7091-0CA5-C1C85746F7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76088">
            <a:off x="2801775" y="706335"/>
            <a:ext cx="8531571" cy="24476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85402" y="1256174"/>
            <a:ext cx="7336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</a:pPr>
            <a:r>
              <a:rPr lang="vi-VN" sz="36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</a:rPr>
              <a:t>Một tuần có bao nhiêu ngày?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CA746B8-9E0C-E404-92CF-E50806F94019}"/>
              </a:ext>
            </a:extLst>
          </p:cNvPr>
          <p:cNvGrpSpPr/>
          <p:nvPr/>
        </p:nvGrpSpPr>
        <p:grpSpPr>
          <a:xfrm>
            <a:off x="2988219" y="3314738"/>
            <a:ext cx="4265620" cy="2704304"/>
            <a:chOff x="1045778" y="2642891"/>
            <a:chExt cx="4265620" cy="2704304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F22000B1-6FC2-F327-F261-A41D3DAFF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45778" y="2642891"/>
              <a:ext cx="4265620" cy="270430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069749" y="3429000"/>
              <a:ext cx="277428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Một tuần có 7 ngày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5" descr="6131d3148657a26e1bfe386e7ba65811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48219" y="3124200"/>
            <a:ext cx="2590800" cy="41177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FB35E4-A9B9-DF8F-78A9-5D187DEC80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f7e749c750b79cbde134e7bcf00a140.png">
            <a:extLst>
              <a:ext uri="{FF2B5EF4-FFF2-40B4-BE49-F238E27FC236}">
                <a16:creationId xmlns:a16="http://schemas.microsoft.com/office/drawing/2014/main" id="{57AE0E31-310F-A670-47BE-2B54ABF2ED2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66481" y="2642892"/>
            <a:ext cx="5491206" cy="589300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18A2CED5-C371-E3E1-E64B-98F61AD715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76088">
            <a:off x="5753989" y="265635"/>
            <a:ext cx="5840915" cy="27703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6C14FB-4532-49D7-02A5-9A3089E1D02B}"/>
              </a:ext>
            </a:extLst>
          </p:cNvPr>
          <p:cNvSpPr txBox="1"/>
          <p:nvPr/>
        </p:nvSpPr>
        <p:spPr>
          <a:xfrm>
            <a:off x="5449788" y="791778"/>
            <a:ext cx="64920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</a:pPr>
            <a:r>
              <a:rPr lang="vi-VN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</a:rPr>
              <a:t>Kể tên các thứ </a:t>
            </a:r>
            <a:endParaRPr lang="en-US" sz="3200" kern="1200" dirty="0">
              <a:solidFill>
                <a:prstClr val="black"/>
              </a:solidFill>
              <a:latin typeface="UTM Avo" panose="02040603050506020204" pitchFamily="18" charset="0"/>
              <a:ea typeface="+mn-ea"/>
            </a:endParaRPr>
          </a:p>
          <a:p>
            <a:pPr lvl="0" algn="ctr">
              <a:buClrTx/>
            </a:pPr>
            <a:r>
              <a:rPr lang="vi-VN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</a:rPr>
              <a:t>trong một tuần?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0C0090A-8796-9243-5963-EA8D1584DD6E}"/>
              </a:ext>
            </a:extLst>
          </p:cNvPr>
          <p:cNvGrpSpPr/>
          <p:nvPr/>
        </p:nvGrpSpPr>
        <p:grpSpPr>
          <a:xfrm>
            <a:off x="2974607" y="2712024"/>
            <a:ext cx="6492015" cy="3354198"/>
            <a:chOff x="1372169" y="2698628"/>
            <a:chExt cx="5234152" cy="2704304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C690B837-E203-40B6-B52B-9C83B5EF7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372169" y="2698628"/>
              <a:ext cx="5234152" cy="270430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BCAA5B-B8C6-9F4B-3A3A-861144969F4B}"/>
                </a:ext>
              </a:extLst>
            </p:cNvPr>
            <p:cNvSpPr txBox="1"/>
            <p:nvPr/>
          </p:nvSpPr>
          <p:spPr>
            <a:xfrm>
              <a:off x="2340865" y="3312358"/>
              <a:ext cx="3894760" cy="1464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Các thứ </a:t>
              </a:r>
              <a:r>
                <a: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trong 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một</a:t>
              </a:r>
              <a:r>
                <a: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tuần: </a:t>
              </a:r>
              <a:r>
                <a: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Thứ 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H</a:t>
              </a:r>
              <a:r>
                <a: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ai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, </a:t>
              </a:r>
              <a:r>
                <a: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thứ 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B</a:t>
              </a:r>
              <a:r>
                <a: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a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, </a:t>
              </a:r>
              <a:r>
                <a: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thứ 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T</a:t>
              </a:r>
              <a:r>
                <a: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ư, thứ 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N</a:t>
              </a:r>
              <a:r>
                <a: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ăm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, </a:t>
              </a:r>
              <a:r>
                <a: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thứ 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S</a:t>
              </a:r>
              <a:r>
                <a: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áu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, </a:t>
              </a:r>
              <a:r>
                <a: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thứ </a:t>
              </a:r>
              <a:r>
                <a:rPr lang="en-US" sz="2800" kern="120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</a:rPr>
                <a:t>B</a:t>
              </a:r>
              <a:r>
                <a: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ảy, 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C</a:t>
              </a:r>
              <a:r>
                <a: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hủ 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nhật.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8" name="Picture 7" descr="6131d3148657a26e1bfe386e7ba65811.png">
            <a:hlinkClick r:id="rId8" action="ppaction://hlinksldjump"/>
            <a:extLst>
              <a:ext uri="{FF2B5EF4-FFF2-40B4-BE49-F238E27FC236}">
                <a16:creationId xmlns:a16="http://schemas.microsoft.com/office/drawing/2014/main" id="{38FDFB0D-AE0E-B182-E1D2-D4950F7C1C46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48219" y="3124200"/>
            <a:ext cx="2590800" cy="41177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A62F7F-2DB6-7C93-E55F-62AB96572F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3714BD63-BD30-F5B4-987C-C2F6627514A2}"/>
              </a:ext>
            </a:extLst>
          </p:cNvPr>
          <p:cNvSpPr/>
          <p:nvPr/>
        </p:nvSpPr>
        <p:spPr>
          <a:xfrm>
            <a:off x="2476500" y="1608859"/>
            <a:ext cx="7239000" cy="952500"/>
          </a:xfrm>
          <a:prstGeom prst="roundRect">
            <a:avLst>
              <a:gd name="adj" fmla="val 3635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92A907-43CE-BEB5-0F66-A51346F1208C}"/>
              </a:ext>
            </a:extLst>
          </p:cNvPr>
          <p:cNvGrpSpPr/>
          <p:nvPr/>
        </p:nvGrpSpPr>
        <p:grpSpPr>
          <a:xfrm>
            <a:off x="4727728" y="2592648"/>
            <a:ext cx="2736543" cy="1558939"/>
            <a:chOff x="309542" y="967667"/>
            <a:chExt cx="2878585" cy="1558939"/>
          </a:xfrm>
        </p:grpSpPr>
        <p:pic>
          <p:nvPicPr>
            <p:cNvPr id="4" name="Picture 3">
              <a:hlinkClick r:id="rId5"/>
              <a:extLst>
                <a:ext uri="{FF2B5EF4-FFF2-40B4-BE49-F238E27FC236}">
                  <a16:creationId xmlns:a16="http://schemas.microsoft.com/office/drawing/2014/main" id="{9C61C83C-0523-26E2-AD39-A337F17E3B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7A819B2-B8CE-B9FC-7F15-E7CF401E470D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717C965-140E-5950-BC31-9043227F95E1}"/>
              </a:ext>
            </a:extLst>
          </p:cNvPr>
          <p:cNvSpPr txBox="1"/>
          <p:nvPr/>
        </p:nvSpPr>
        <p:spPr>
          <a:xfrm>
            <a:off x="683341" y="778244"/>
            <a:ext cx="10825317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LÀM QUEN VỚI THÁNG TRONG NĂM VÀ NGÀY TRONG MỖI THÁNG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F45AB2-2633-C44B-9CC8-2A9CE18C9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805" y="1352632"/>
            <a:ext cx="10176387" cy="526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717C965-140E-5950-BC31-9043227F95E1}"/>
              </a:ext>
            </a:extLst>
          </p:cNvPr>
          <p:cNvSpPr txBox="1"/>
          <p:nvPr/>
        </p:nvSpPr>
        <p:spPr>
          <a:xfrm>
            <a:off x="683341" y="778244"/>
            <a:ext cx="10825317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LÀM QUEN VỚI THÁNG TRONG NĂM VÀ NGÀY TRONG MỖI THÁNG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FBAEF1-FBC5-CCA4-C7CF-6099C33231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51" t="6418" r="8063" b="5286"/>
          <a:stretch/>
        </p:blipFill>
        <p:spPr>
          <a:xfrm>
            <a:off x="1922205" y="3304969"/>
            <a:ext cx="8347587" cy="30177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E2A63F-5DEA-F82F-9259-3F4AD2772F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951" t="12121" r="7581" b="11235"/>
          <a:stretch/>
        </p:blipFill>
        <p:spPr>
          <a:xfrm>
            <a:off x="1922205" y="1546368"/>
            <a:ext cx="8347587" cy="156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2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528</Words>
  <Application>Microsoft Office PowerPoint</Application>
  <PresentationFormat>Widescreen</PresentationFormat>
  <Paragraphs>59</Paragraphs>
  <Slides>17</Slides>
  <Notes>14</Notes>
  <HiddenSlides>2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UTM Avo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Administrator</cp:lastModifiedBy>
  <cp:revision>36</cp:revision>
  <dcterms:modified xsi:type="dcterms:W3CDTF">2023-09-05T04:36:51Z</dcterms:modified>
</cp:coreProperties>
</file>