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56" r:id="rId5"/>
    <p:sldId id="257" r:id="rId6"/>
    <p:sldId id="284" r:id="rId7"/>
    <p:sldId id="275" r:id="rId8"/>
    <p:sldId id="276" r:id="rId9"/>
    <p:sldId id="261" r:id="rId10"/>
    <p:sldId id="274" r:id="rId11"/>
    <p:sldId id="283" r:id="rId12"/>
    <p:sldId id="285" r:id="rId13"/>
    <p:sldId id="263" r:id="rId14"/>
    <p:sldId id="286" r:id="rId15"/>
    <p:sldId id="287" r:id="rId16"/>
    <p:sldId id="288" r:id="rId17"/>
    <p:sldId id="289" r:id="rId18"/>
    <p:sldId id="262" r:id="rId19"/>
    <p:sldId id="269" r:id="rId20"/>
    <p:sldId id="267" r:id="rId21"/>
    <p:sldId id="290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3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click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0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7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6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4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2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0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4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3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34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31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4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9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43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75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6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2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3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4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51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84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04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4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299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568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867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51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903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81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780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335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138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801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10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0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890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88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hyperlink" Target="https://hoc10.vn/doc-sach/toan-3-tap-2/1/133/8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8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88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https://hoc10.vn/doc-sach/toan-3-tap-2/1/133/8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hyperlink" Target="https://hoc10.vn/doc-sach/toan-3-tap-2/1/133/8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hyperlink" Target="https://hoc10.vn/doc-sach/toan-3-tap-2/1/133/8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109286" y="3429000"/>
            <a:ext cx="9973428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2571AE-26F2-AA84-798C-199E65E7BE4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001D4CD-D9F4-2398-DDBE-EC81384F2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92EEFD-8357-5474-324B-10FC966D075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019800"/>
            <a:ext cx="13004799" cy="838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0200" y="1355419"/>
            <a:ext cx="4787231" cy="3621428"/>
            <a:chOff x="515353" y="3070058"/>
            <a:chExt cx="7180847" cy="5432143"/>
          </a:xfrm>
        </p:grpSpPr>
        <p:sp>
          <p:nvSpPr>
            <p:cNvPr id="3" name="Rectangle 2">
              <a:hlinkClick r:id="rId7"/>
            </p:cNvPr>
            <p:cNvSpPr/>
            <p:nvPr/>
          </p:nvSpPr>
          <p:spPr>
            <a:xfrm>
              <a:off x="536067" y="3070058"/>
              <a:ext cx="4804682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667" b="1" dirty="0">
                  <a:latin typeface="+mn-lt"/>
                </a:rPr>
                <a:t>Bài 4: </a:t>
              </a:r>
              <a:r>
                <a:rPr lang="en-US" sz="2667" b="1" dirty="0" err="1">
                  <a:latin typeface="+mn-lt"/>
                  <a:cs typeface="Arial" pitchFamily="34" charset="0"/>
                </a:rPr>
                <a:t>Thực</a:t>
              </a:r>
              <a:r>
                <a:rPr lang="en-US" sz="2667" b="1" dirty="0">
                  <a:latin typeface="+mn-lt"/>
                  <a:cs typeface="Arial" pitchFamily="34" charset="0"/>
                </a:rPr>
                <a:t> </a:t>
              </a:r>
              <a:r>
                <a:rPr lang="en-US" sz="2667" b="1" dirty="0" err="1">
                  <a:latin typeface="+mn-lt"/>
                  <a:cs typeface="Arial" pitchFamily="34" charset="0"/>
                </a:rPr>
                <a:t>hành</a:t>
              </a:r>
              <a:r>
                <a:rPr lang="en-US" sz="2667" b="1" dirty="0">
                  <a:latin typeface="+mn-lt"/>
                  <a:cs typeface="Arial" pitchFamily="34" charset="0"/>
                </a:rPr>
                <a:t>:</a:t>
              </a:r>
              <a:endParaRPr lang="en-US" sz="2667" dirty="0"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353" y="3860161"/>
              <a:ext cx="7180847" cy="4642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Sử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dụng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12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mảnh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giấy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1 cm</a:t>
              </a:r>
              <a:r>
                <a:rPr lang="en-US" sz="2667" baseline="30000" dirty="0">
                  <a:latin typeface="UTM Avo" panose="02040603050506020204" pitchFamily="18" charset="0"/>
                  <a:cs typeface="Arial" pitchFamily="34" charset="0"/>
                </a:rPr>
                <a:t>2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để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ghép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thành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các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khác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nhau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nhưng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cùng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12 cm</a:t>
              </a:r>
              <a:r>
                <a:rPr lang="en-US" sz="2667" baseline="30000" dirty="0">
                  <a:latin typeface="UTM Avo" panose="02040603050506020204" pitchFamily="18" charset="0"/>
                  <a:cs typeface="Arial" pitchFamily="34" charset="0"/>
                </a:rPr>
                <a:t>2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F57295D-F930-5306-9A10-AE7126AAE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3828" y="1882154"/>
            <a:ext cx="7008662" cy="33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4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0400" y="6019800"/>
            <a:ext cx="13004799" cy="838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48342" y="1479696"/>
            <a:ext cx="9577552" cy="1422399"/>
            <a:chOff x="629654" y="3543300"/>
            <a:chExt cx="14366327" cy="2133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629654" y="3543300"/>
              <a:ext cx="14229346" cy="21336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635" y="3574430"/>
              <a:ext cx="14229346" cy="168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1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.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chiều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6 cm,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chiều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rộng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5 cm.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Vậy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: </a:t>
              </a:r>
            </a:p>
          </p:txBody>
        </p:sp>
      </p:grpSp>
      <p:sp>
        <p:nvSpPr>
          <p:cNvPr id="10" name="Flowchart: Delay 9"/>
          <p:cNvSpPr/>
          <p:nvPr/>
        </p:nvSpPr>
        <p:spPr>
          <a:xfrm flipH="1">
            <a:off x="1786694" y="3308498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4595" y="3308498"/>
            <a:ext cx="2082800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28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20" name="Flowchart: Delay 19"/>
          <p:cNvSpPr/>
          <p:nvPr/>
        </p:nvSpPr>
        <p:spPr>
          <a:xfrm flipH="1">
            <a:off x="5430635" y="3323203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8536" y="3323203"/>
            <a:ext cx="2082800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25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 </a:t>
            </a:r>
          </a:p>
        </p:txBody>
      </p:sp>
      <p:sp>
        <p:nvSpPr>
          <p:cNvPr id="22" name="Flowchart: Delay 21"/>
          <p:cNvSpPr/>
          <p:nvPr/>
        </p:nvSpPr>
        <p:spPr>
          <a:xfrm flipH="1">
            <a:off x="1802736" y="4273698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70637" y="4273698"/>
            <a:ext cx="2082800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30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 </a:t>
            </a:r>
          </a:p>
        </p:txBody>
      </p:sp>
      <p:sp>
        <p:nvSpPr>
          <p:cNvPr id="25" name="Flowchart: Delay 24"/>
          <p:cNvSpPr/>
          <p:nvPr/>
        </p:nvSpPr>
        <p:spPr>
          <a:xfrm flipH="1">
            <a:off x="5430635" y="4273698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98536" y="4273698"/>
            <a:ext cx="2082800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36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979949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1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0400" y="6019800"/>
            <a:ext cx="13004799" cy="838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7430" y="1505612"/>
            <a:ext cx="12017140" cy="1892807"/>
            <a:chOff x="72582" y="3543300"/>
            <a:chExt cx="15318954" cy="28392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72582" y="3543300"/>
              <a:ext cx="15318954" cy="21336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3936" y="3587513"/>
              <a:ext cx="14859000" cy="279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Câu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2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.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A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độ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dài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cạnh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5 cm,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B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độ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dài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cạnh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6 cm.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Lần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lượt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của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hai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A, B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: </a:t>
              </a:r>
            </a:p>
          </p:txBody>
        </p:sp>
      </p:grpSp>
      <p:sp>
        <p:nvSpPr>
          <p:cNvPr id="10" name="Flowchart: Delay 9"/>
          <p:cNvSpPr/>
          <p:nvPr/>
        </p:nvSpPr>
        <p:spPr>
          <a:xfrm flipH="1">
            <a:off x="1323241" y="3444877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Flowchart: Delay 19"/>
          <p:cNvSpPr/>
          <p:nvPr/>
        </p:nvSpPr>
        <p:spPr>
          <a:xfrm flipH="1">
            <a:off x="5780989" y="3459582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2" name="Flowchart: Delay 21"/>
          <p:cNvSpPr/>
          <p:nvPr/>
        </p:nvSpPr>
        <p:spPr>
          <a:xfrm flipH="1">
            <a:off x="1339283" y="4410077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Flowchart: Delay 24"/>
          <p:cNvSpPr/>
          <p:nvPr/>
        </p:nvSpPr>
        <p:spPr>
          <a:xfrm flipH="1">
            <a:off x="5780989" y="4410077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7183" y="3444877"/>
            <a:ext cx="3252583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25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30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30503" y="3459582"/>
            <a:ext cx="3354313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25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36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8102" y="4410077"/>
            <a:ext cx="3251664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36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25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41198" y="4410077"/>
            <a:ext cx="3342700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25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20 cm</a:t>
            </a:r>
            <a:r>
              <a:rPr lang="en-US" sz="2667" baseline="30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44684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0" grpId="1" animBg="1"/>
      <p:bldP spid="22" grpId="0" animBg="1"/>
      <p:bldP spid="25" grpId="0" animBg="1"/>
      <p:bldP spid="27" grpId="0" animBg="1"/>
      <p:bldP spid="28" grpId="0" animBg="1"/>
      <p:bldP spid="28" grpId="1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0400" y="6019800"/>
            <a:ext cx="13004799" cy="838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0400" y="1743409"/>
            <a:ext cx="10413999" cy="1422400"/>
            <a:chOff x="-161366" y="3543300"/>
            <a:chExt cx="15620999" cy="2133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-161366" y="3543300"/>
              <a:ext cx="15392400" cy="21336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434" y="3574429"/>
              <a:ext cx="15316199" cy="168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3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.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A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cạnh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3 cm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4 cm,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B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cạnh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4 cm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5 cm. So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sánh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B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với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A?</a:t>
              </a:r>
            </a:p>
          </p:txBody>
        </p:sp>
      </p:grpSp>
      <p:sp>
        <p:nvSpPr>
          <p:cNvPr id="10" name="Flowchart: Delay 9"/>
          <p:cNvSpPr/>
          <p:nvPr/>
        </p:nvSpPr>
        <p:spPr>
          <a:xfrm flipH="1">
            <a:off x="1926929" y="3377030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829" y="3377030"/>
            <a:ext cx="2882234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 &lt;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.</a:t>
            </a:r>
          </a:p>
        </p:txBody>
      </p:sp>
      <p:sp>
        <p:nvSpPr>
          <p:cNvPr id="20" name="Flowchart: Delay 19"/>
          <p:cNvSpPr/>
          <p:nvPr/>
        </p:nvSpPr>
        <p:spPr>
          <a:xfrm flipH="1">
            <a:off x="6079162" y="3377030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7063" y="3377030"/>
            <a:ext cx="3066948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 &gt;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.</a:t>
            </a:r>
          </a:p>
        </p:txBody>
      </p:sp>
      <p:sp>
        <p:nvSpPr>
          <p:cNvPr id="22" name="Flowchart: Delay 21"/>
          <p:cNvSpPr/>
          <p:nvPr/>
        </p:nvSpPr>
        <p:spPr>
          <a:xfrm flipH="1">
            <a:off x="1942971" y="4342230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0871" y="4342230"/>
            <a:ext cx="2866192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 =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.</a:t>
            </a:r>
          </a:p>
        </p:txBody>
      </p:sp>
      <p:sp>
        <p:nvSpPr>
          <p:cNvPr id="25" name="Flowchart: Delay 24"/>
          <p:cNvSpPr/>
          <p:nvPr/>
        </p:nvSpPr>
        <p:spPr>
          <a:xfrm flipH="1">
            <a:off x="6079162" y="4342230"/>
            <a:ext cx="715501" cy="71120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7062" y="4342230"/>
            <a:ext cx="3066949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A, B, C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38896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0C3ED0-9543-C4E8-686F-DA6A130963BF}"/>
              </a:ext>
            </a:extLst>
          </p:cNvPr>
          <p:cNvSpPr/>
          <p:nvPr/>
        </p:nvSpPr>
        <p:spPr>
          <a:xfrm>
            <a:off x="1921565" y="1908313"/>
            <a:ext cx="7288696" cy="3657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các em biết thêm được điều gì?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E3F38-8E8D-052D-3A97-9C6AFAA2328D}"/>
              </a:ext>
            </a:extLst>
          </p:cNvPr>
          <p:cNvSpPr txBox="1"/>
          <p:nvPr/>
        </p:nvSpPr>
        <p:spPr>
          <a:xfrm>
            <a:off x="2173356" y="2829172"/>
            <a:ext cx="7129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n-lt"/>
              </a:rPr>
              <a:t>Các em đã được học cách tính diện tích hình vuông, diện tích hình chữ nhật. Theo em, điều đó có thể ứng dụng trong cuộc sống như thế nào?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068A3-EE63-0137-3AED-256569C505C0}"/>
              </a:ext>
            </a:extLst>
          </p:cNvPr>
          <p:cNvSpPr txBox="1"/>
          <p:nvPr/>
        </p:nvSpPr>
        <p:spPr>
          <a:xfrm>
            <a:off x="2994991" y="954157"/>
            <a:ext cx="6202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n-lt"/>
              </a:rPr>
              <a:t>HƯỚNG DẪN VỀ NHÀ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81FD59-38B3-D29B-CC34-B7B177DB60C8}"/>
              </a:ext>
            </a:extLst>
          </p:cNvPr>
          <p:cNvSpPr/>
          <p:nvPr/>
        </p:nvSpPr>
        <p:spPr>
          <a:xfrm>
            <a:off x="3140764" y="2451652"/>
            <a:ext cx="5910469" cy="23191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</a:rPr>
              <a:t>Ôn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5352D-4F97-FA48-F2ED-137EEE450FBE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C2DBBC5-DD28-B9DD-483A-61FDD8E77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7D1AB5-719F-1BEC-68C4-94F454A3E27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6263" b="84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96466954-72A5-CAA8-97DC-9A65BB0C7F50}"/>
              </a:ext>
            </a:extLst>
          </p:cNvPr>
          <p:cNvSpPr/>
          <p:nvPr/>
        </p:nvSpPr>
        <p:spPr>
          <a:xfrm>
            <a:off x="2480214" y="1980380"/>
            <a:ext cx="2578411" cy="4130608"/>
          </a:xfrm>
          <a:custGeom>
            <a:avLst/>
            <a:gdLst/>
            <a:ahLst/>
            <a:cxnLst/>
            <a:rect l="l" t="t" r="r" b="b"/>
            <a:pathLst>
              <a:path w="12002433" h="6195912">
                <a:moveTo>
                  <a:pt x="0" y="0"/>
                </a:moveTo>
                <a:lnTo>
                  <a:pt x="12002432" y="0"/>
                </a:lnTo>
                <a:lnTo>
                  <a:pt x="12002432" y="6195912"/>
                </a:lnTo>
                <a:lnTo>
                  <a:pt x="0" y="6195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" r="-2103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97123552-7269-F619-A0E7-338670C974F9}"/>
              </a:ext>
            </a:extLst>
          </p:cNvPr>
          <p:cNvSpPr/>
          <p:nvPr/>
        </p:nvSpPr>
        <p:spPr>
          <a:xfrm>
            <a:off x="6618958" y="2153774"/>
            <a:ext cx="2794000" cy="4130608"/>
          </a:xfrm>
          <a:custGeom>
            <a:avLst/>
            <a:gdLst/>
            <a:ahLst/>
            <a:cxnLst/>
            <a:rect l="l" t="t" r="r" b="b"/>
            <a:pathLst>
              <a:path w="12002433" h="6195912">
                <a:moveTo>
                  <a:pt x="0" y="0"/>
                </a:moveTo>
                <a:lnTo>
                  <a:pt x="12002432" y="0"/>
                </a:lnTo>
                <a:lnTo>
                  <a:pt x="12002432" y="6195912"/>
                </a:lnTo>
                <a:lnTo>
                  <a:pt x="0" y="6195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3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FD4CA1D-E0CB-C1C5-087D-E1711F1E5D60}"/>
              </a:ext>
            </a:extLst>
          </p:cNvPr>
          <p:cNvSpPr/>
          <p:nvPr/>
        </p:nvSpPr>
        <p:spPr>
          <a:xfrm>
            <a:off x="4598685" y="2104033"/>
            <a:ext cx="2489200" cy="3834143"/>
          </a:xfrm>
          <a:custGeom>
            <a:avLst/>
            <a:gdLst/>
            <a:ahLst/>
            <a:cxnLst/>
            <a:rect l="l" t="t" r="r" b="b"/>
            <a:pathLst>
              <a:path w="12002433" h="6195912">
                <a:moveTo>
                  <a:pt x="0" y="0"/>
                </a:moveTo>
                <a:lnTo>
                  <a:pt x="12002432" y="0"/>
                </a:lnTo>
                <a:lnTo>
                  <a:pt x="12002432" y="6195912"/>
                </a:lnTo>
                <a:lnTo>
                  <a:pt x="0" y="6195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7663" r="-113791" b="-7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99C16059-BA61-7A6F-D835-0B1BDD1F0129}"/>
              </a:ext>
            </a:extLst>
          </p:cNvPr>
          <p:cNvSpPr/>
          <p:nvPr/>
        </p:nvSpPr>
        <p:spPr>
          <a:xfrm>
            <a:off x="2523484" y="5151628"/>
            <a:ext cx="6730632" cy="2145841"/>
          </a:xfrm>
          <a:custGeom>
            <a:avLst/>
            <a:gdLst/>
            <a:ahLst/>
            <a:cxnLst/>
            <a:rect l="l" t="t" r="r" b="b"/>
            <a:pathLst>
              <a:path w="12724296" h="6048651">
                <a:moveTo>
                  <a:pt x="0" y="0"/>
                </a:moveTo>
                <a:lnTo>
                  <a:pt x="12724296" y="0"/>
                </a:lnTo>
                <a:lnTo>
                  <a:pt x="12724296" y="6048651"/>
                </a:lnTo>
                <a:lnTo>
                  <a:pt x="0" y="6048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60">
              <a:buClrTx/>
            </a:pPr>
            <a:endParaRPr lang="en-US" sz="12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C0F31C8C-0DA4-53DC-D74C-C299CFEACB67}"/>
              </a:ext>
            </a:extLst>
          </p:cNvPr>
          <p:cNvSpPr txBox="1"/>
          <p:nvPr/>
        </p:nvSpPr>
        <p:spPr>
          <a:xfrm>
            <a:off x="5181152" y="6128722"/>
            <a:ext cx="1778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60">
              <a:buClrTx/>
            </a:pPr>
            <a:r>
              <a:rPr lang="en-US" sz="2667" kern="1200" dirty="0" err="1">
                <a:solidFill>
                  <a:srgbClr val="C00000"/>
                </a:solidFill>
                <a:latin typeface="iCiel Pony" panose="02000000000000000000" pitchFamily="2" charset="0"/>
                <a:ea typeface="+mn-ea"/>
              </a:rPr>
              <a:t>Bắt</a:t>
            </a:r>
            <a:r>
              <a:rPr lang="en-US" sz="2667" kern="1200" dirty="0">
                <a:solidFill>
                  <a:srgbClr val="C00000"/>
                </a:solidFill>
                <a:latin typeface="iCiel Pony" panose="02000000000000000000" pitchFamily="2" charset="0"/>
                <a:ea typeface="+mn-ea"/>
              </a:rPr>
              <a:t> </a:t>
            </a:r>
            <a:r>
              <a:rPr lang="en-US" sz="2667" kern="1200" dirty="0" err="1">
                <a:solidFill>
                  <a:srgbClr val="C00000"/>
                </a:solidFill>
                <a:latin typeface="iCiel Pony" panose="02000000000000000000" pitchFamily="2" charset="0"/>
                <a:ea typeface="+mn-ea"/>
              </a:rPr>
              <a:t>đầu</a:t>
            </a:r>
            <a:endParaRPr lang="en-US" sz="2667" kern="1200" dirty="0">
              <a:solidFill>
                <a:srgbClr val="C00000"/>
              </a:solidFill>
              <a:latin typeface="iCiel Pony" panose="02000000000000000000" pitchFamily="2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93948-381A-7A2B-6296-7D80F78F2848}"/>
              </a:ext>
            </a:extLst>
          </p:cNvPr>
          <p:cNvSpPr txBox="1"/>
          <p:nvPr/>
        </p:nvSpPr>
        <p:spPr>
          <a:xfrm>
            <a:off x="2937884" y="5311310"/>
            <a:ext cx="896025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/>
          </a:bodyPr>
          <a:lstStyle/>
          <a:p>
            <a:pPr defTabSz="914446"/>
            <a:r>
              <a:rPr lang="en-US" sz="54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3AB34C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iCiel Pony" panose="02000000000000000000" pitchFamily="2" charset="0"/>
                <a:ea typeface="+mn-ea"/>
              </a:rPr>
              <a:t>NÔNG TRẠI VUI VẺ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B4141-ABAB-3C7C-45CE-00E2716933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A23D47-D243-8F2B-26CA-92E51AF3A5D5}"/>
              </a:ext>
            </a:extLst>
          </p:cNvPr>
          <p:cNvSpPr/>
          <p:nvPr/>
        </p:nvSpPr>
        <p:spPr>
          <a:xfrm>
            <a:off x="1448656" y="533400"/>
            <a:ext cx="9513870" cy="1562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4 cm,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rộng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2 cm.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6D909A-6FA6-4534-8486-3ECA1483DAB0}"/>
              </a:ext>
            </a:extLst>
          </p:cNvPr>
          <p:cNvGrpSpPr/>
          <p:nvPr/>
        </p:nvGrpSpPr>
        <p:grpSpPr>
          <a:xfrm>
            <a:off x="1184114" y="2275702"/>
            <a:ext cx="7260864" cy="4785830"/>
            <a:chOff x="1184114" y="2275702"/>
            <a:chExt cx="7260864" cy="478583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22000B1-6FC2-F327-F261-A41D3DAFF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21311" y="2275702"/>
              <a:ext cx="4523667" cy="2720526"/>
            </a:xfrm>
            <a:prstGeom prst="rect">
              <a:avLst/>
            </a:prstGeom>
          </p:spPr>
        </p:pic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B7668912-586A-2D9E-DFB4-9BAE650D82A0}"/>
                </a:ext>
              </a:extLst>
            </p:cNvPr>
            <p:cNvSpPr/>
            <p:nvPr/>
          </p:nvSpPr>
          <p:spPr>
            <a:xfrm>
              <a:off x="1184114" y="2930924"/>
              <a:ext cx="2578411" cy="4130608"/>
            </a:xfrm>
            <a:custGeom>
              <a:avLst/>
              <a:gdLst/>
              <a:ahLst/>
              <a:cxnLst/>
              <a:rect l="l" t="t" r="r" b="b"/>
              <a:pathLst>
                <a:path w="12002433" h="6195912">
                  <a:moveTo>
                    <a:pt x="0" y="0"/>
                  </a:moveTo>
                  <a:lnTo>
                    <a:pt x="12002432" y="0"/>
                  </a:lnTo>
                  <a:lnTo>
                    <a:pt x="12002432" y="6195912"/>
                  </a:lnTo>
                  <a:lnTo>
                    <a:pt x="0" y="6195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1" r="-210332"/>
              </a:stretch>
            </a:blipFill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CA71C5-564B-7BD6-1C31-E6D712B9463F}"/>
                    </a:ext>
                  </a:extLst>
                </p:cNvPr>
                <p:cNvSpPr txBox="1"/>
                <p:nvPr/>
              </p:nvSpPr>
              <p:spPr>
                <a:xfrm>
                  <a:off x="4535218" y="2982724"/>
                  <a:ext cx="3809792" cy="9028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 b="0" i="0" dirty="0">
                      <a:solidFill>
                        <a:srgbClr val="000000"/>
                      </a:solidFill>
                      <a:effectLst/>
                      <a:latin typeface="+mn-lt"/>
                    </a:rPr>
                    <a:t>Diện </a:t>
                  </a:r>
                  <a:r>
                    <a:rPr lang="en-US" sz="2600" b="0" i="0" dirty="0" err="1">
                      <a:solidFill>
                        <a:srgbClr val="000000"/>
                      </a:solidFill>
                      <a:effectLst/>
                      <a:latin typeface="+mn-lt"/>
                    </a:rPr>
                    <a:t>tích</a:t>
                  </a:r>
                  <a:r>
                    <a:rPr lang="en-US" sz="2600" b="0" i="0" dirty="0">
                      <a:solidFill>
                        <a:srgbClr val="000000"/>
                      </a:solidFill>
                      <a:effectLst/>
                      <a:latin typeface="+mn-lt"/>
                    </a:rPr>
                    <a:t> </a:t>
                  </a:r>
                  <a:r>
                    <a:rPr lang="en-US" sz="2600" b="0" i="0" dirty="0" err="1">
                      <a:solidFill>
                        <a:srgbClr val="000000"/>
                      </a:solidFill>
                      <a:effectLst/>
                      <a:latin typeface="+mn-lt"/>
                    </a:rPr>
                    <a:t>hình</a:t>
                  </a:r>
                  <a:r>
                    <a:rPr lang="en-US" sz="2600" b="0" i="0" dirty="0">
                      <a:solidFill>
                        <a:srgbClr val="000000"/>
                      </a:solidFill>
                      <a:effectLst/>
                      <a:latin typeface="+mn-lt"/>
                    </a:rPr>
                    <a:t> </a:t>
                  </a:r>
                  <a:r>
                    <a:rPr lang="en-US" sz="2600" b="0" i="0" dirty="0" err="1">
                      <a:solidFill>
                        <a:srgbClr val="000000"/>
                      </a:solidFill>
                      <a:effectLst/>
                      <a:latin typeface="+mn-lt"/>
                    </a:rPr>
                    <a:t>chữ</a:t>
                  </a:r>
                  <a:r>
                    <a:rPr lang="en-US" sz="2600" b="0" i="0" dirty="0">
                      <a:solidFill>
                        <a:srgbClr val="000000"/>
                      </a:solidFill>
                      <a:effectLst/>
                      <a:latin typeface="+mn-lt"/>
                    </a:rPr>
                    <a:t> </a:t>
                  </a:r>
                  <a:r>
                    <a:rPr lang="en-US" sz="2600" b="0" i="0" dirty="0" err="1">
                      <a:solidFill>
                        <a:srgbClr val="000000"/>
                      </a:solidFill>
                      <a:effectLst/>
                      <a:latin typeface="+mn-lt"/>
                    </a:rPr>
                    <a:t>nhật</a:t>
                  </a:r>
                  <a:r>
                    <a:rPr lang="en-US" sz="2600" b="0" i="0" dirty="0">
                      <a:solidFill>
                        <a:srgbClr val="000000"/>
                      </a:solidFill>
                      <a:effectLst/>
                      <a:latin typeface="+mn-lt"/>
                    </a:rPr>
                    <a:t> </a:t>
                  </a:r>
                  <a:r>
                    <a:rPr lang="en-US" sz="2600" b="0" i="0" dirty="0" err="1">
                      <a:solidFill>
                        <a:srgbClr val="000000"/>
                      </a:solidFill>
                      <a:effectLst/>
                      <a:latin typeface="+mn-lt"/>
                    </a:rPr>
                    <a:t>là</a:t>
                  </a:r>
                  <a:r>
                    <a:rPr lang="en-US" sz="2600" b="0" i="0" dirty="0">
                      <a:solidFill>
                        <a:srgbClr val="000000"/>
                      </a:solidFill>
                      <a:effectLst/>
                      <a:latin typeface="+mn-lt"/>
                    </a:rPr>
                    <a:t>: 4 </a:t>
                  </a:r>
                  <a14:m>
                    <m:oMath xmlns:m="http://schemas.openxmlformats.org/officeDocument/2006/math">
                      <m:r>
                        <a:rPr lang="en-US" sz="2600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600" b="0" i="0" dirty="0">
                      <a:solidFill>
                        <a:srgbClr val="000000"/>
                      </a:solidFill>
                      <a:effectLst/>
                      <a:latin typeface="+mn-lt"/>
                    </a:rPr>
                    <a:t> 2 = 8 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cm</a:t>
                  </a:r>
                  <a:r>
                    <a:rPr lang="en-US" sz="2400" baseline="30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2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.</a:t>
                  </a:r>
                  <a:endParaRPr lang="en-US" sz="2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CA71C5-564B-7BD6-1C31-E6D712B94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5218" y="2982724"/>
                  <a:ext cx="3809792" cy="902876"/>
                </a:xfrm>
                <a:prstGeom prst="rect">
                  <a:avLst/>
                </a:prstGeom>
                <a:blipFill>
                  <a:blip r:embed="rId8"/>
                  <a:stretch>
                    <a:fillRect l="-320" t="-6081" b="-1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FC40ED4-9A7C-1680-A537-056564DDF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13F7C5-4F72-DEA0-EE31-EF8188FB02EB}"/>
              </a:ext>
            </a:extLst>
          </p:cNvPr>
          <p:cNvSpPr/>
          <p:nvPr/>
        </p:nvSpPr>
        <p:spPr>
          <a:xfrm>
            <a:off x="1448656" y="533400"/>
            <a:ext cx="9513870" cy="1562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cạnh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8 cm.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31158C-6098-CFA9-B5F8-BC4CE32AC698}"/>
              </a:ext>
            </a:extLst>
          </p:cNvPr>
          <p:cNvGrpSpPr/>
          <p:nvPr/>
        </p:nvGrpSpPr>
        <p:grpSpPr>
          <a:xfrm>
            <a:off x="273129" y="2377204"/>
            <a:ext cx="7168065" cy="4480796"/>
            <a:chOff x="273129" y="2377204"/>
            <a:chExt cx="7168065" cy="44807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7ADF8CF-273E-8D07-4F90-506D9FF2DF63}"/>
                </a:ext>
              </a:extLst>
            </p:cNvPr>
            <p:cNvGrpSpPr/>
            <p:nvPr/>
          </p:nvGrpSpPr>
          <p:grpSpPr>
            <a:xfrm>
              <a:off x="2917527" y="2377204"/>
              <a:ext cx="4523667" cy="2720526"/>
              <a:chOff x="2917527" y="2377203"/>
              <a:chExt cx="4523667" cy="2720526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22000B1-6FC2-F327-F261-A41D3DAFF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17527" y="2377203"/>
                <a:ext cx="4523667" cy="272052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5F16C97-61AB-5F42-BCE7-BFD63F9DA19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0911" y="3170047"/>
                    <a:ext cx="3786893" cy="901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defTabSz="914446"/>
                    <a:r>
                      <a:rPr lang="en-US" sz="2600" b="0" dirty="0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Diện </a:t>
                    </a:r>
                    <a:r>
                      <a:rPr lang="en-US" sz="2600" b="0" dirty="0" err="1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tích</a:t>
                    </a:r>
                    <a:r>
                      <a:rPr lang="en-US" sz="2600" b="0" dirty="0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 </a:t>
                    </a:r>
                    <a:r>
                      <a:rPr lang="en-US" sz="2600" b="0" dirty="0" err="1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hình</a:t>
                    </a:r>
                    <a:r>
                      <a:rPr lang="en-US" sz="2600" b="0" dirty="0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 </a:t>
                    </a:r>
                    <a:r>
                      <a:rPr lang="en-US" sz="2600" b="0" dirty="0" err="1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vuông</a:t>
                    </a:r>
                    <a:r>
                      <a:rPr lang="en-US" sz="2600" b="0" dirty="0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 </a:t>
                    </a:r>
                    <a:r>
                      <a:rPr lang="en-US" sz="2600" b="0" dirty="0" err="1">
                        <a:solidFill>
                          <a:srgbClr val="000000"/>
                        </a:solidFill>
                        <a:effectLst/>
                        <a:latin typeface="+mn-lt"/>
                      </a:rPr>
                      <a:t>là</a:t>
                    </a:r>
                    <a:r>
                      <a:rPr lang="en-US" sz="2600" dirty="0">
                        <a:latin typeface="+mn-lt"/>
                      </a:rPr>
                      <a:t>: 8</a:t>
                    </a:r>
                    <a14:m>
                      <m:oMath xmlns:m="http://schemas.openxmlformats.org/officeDocument/2006/math"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600" dirty="0">
                        <a:latin typeface="+mn-lt"/>
                      </a:rPr>
                      <a:t>8 </a:t>
                    </a:r>
                    <a14:m>
                      <m:oMath xmlns:m="http://schemas.openxmlformats.org/officeDocument/2006/math"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600" dirty="0">
                        <a:latin typeface="+mn-lt"/>
                      </a:rPr>
                      <a:t> 64 </a:t>
                    </a:r>
                    <a:r>
                      <a: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rPr>
                      <a:t>cm</a:t>
                    </a:r>
                    <a:r>
                      <a:rPr lang="en-US" sz="2400" baseline="300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rPr>
                      <a:t>2</a:t>
                    </a:r>
                    <a:r>
                      <a: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rPr>
                      <a:t>.</a:t>
                    </a:r>
                    <a:endParaRPr lang="en-US" sz="2600" dirty="0">
                      <a:latin typeface="+mn-lt"/>
                      <a:ea typeface="+mn-ea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5F16C97-61AB-5F42-BCE7-BFD63F9DA1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0911" y="3170047"/>
                    <a:ext cx="3786893" cy="9015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6081" b="-148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B6BA627A-8937-3BC1-E420-834BC685694E}"/>
                </a:ext>
              </a:extLst>
            </p:cNvPr>
            <p:cNvSpPr/>
            <p:nvPr/>
          </p:nvSpPr>
          <p:spPr>
            <a:xfrm flipH="1">
              <a:off x="273129" y="2727392"/>
              <a:ext cx="2794000" cy="4130608"/>
            </a:xfrm>
            <a:custGeom>
              <a:avLst/>
              <a:gdLst/>
              <a:ahLst/>
              <a:cxnLst/>
              <a:rect l="l" t="t" r="r" b="b"/>
              <a:pathLst>
                <a:path w="12002433" h="6195912">
                  <a:moveTo>
                    <a:pt x="0" y="0"/>
                  </a:moveTo>
                  <a:lnTo>
                    <a:pt x="12002432" y="0"/>
                  </a:lnTo>
                  <a:lnTo>
                    <a:pt x="12002432" y="6195912"/>
                  </a:lnTo>
                  <a:lnTo>
                    <a:pt x="0" y="6195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2" b="89834" l="66794" r="96469">
                            <a14:foregroundMark x1="66794" y1="27357" x2="66794" y2="2735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 l="-1863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13516D-AEBF-E917-581C-3D226B690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60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E2D217-54A3-206B-6CB1-7CA055C9D412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1A265884-3075-B3CC-7861-C5BD29831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320BB6-3AF0-2F44-4299-EBE34A7D835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019800"/>
            <a:ext cx="13004799" cy="838200"/>
          </a:xfrm>
          <a:prstGeom prst="rect">
            <a:avLst/>
          </a:prstGeom>
        </p:spPr>
      </p:pic>
      <p:sp>
        <p:nvSpPr>
          <p:cNvPr id="2" name="Rectangle 1">
            <a:hlinkClick r:id="rId7"/>
          </p:cNvPr>
          <p:cNvSpPr/>
          <p:nvPr/>
        </p:nvSpPr>
        <p:spPr>
          <a:xfrm>
            <a:off x="330200" y="1116412"/>
            <a:ext cx="1263487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933" b="1" dirty="0">
                <a:latin typeface="UTM Avo" panose="02040603050506020204" pitchFamily="18" charset="0"/>
                <a:cs typeface="Arial" pitchFamily="34" charset="0"/>
              </a:rPr>
              <a:t> 3 </a:t>
            </a:r>
            <a:endParaRPr lang="en-US" sz="2933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90" y="1818103"/>
            <a:ext cx="507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a)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thẻ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thư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4944" y="1818103"/>
            <a:ext cx="466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tem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5C323-CE23-1BB7-64CF-6C8723D665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81" t="-1645" r="49944" b="1645"/>
          <a:stretch/>
        </p:blipFill>
        <p:spPr>
          <a:xfrm>
            <a:off x="517040" y="2171705"/>
            <a:ext cx="5133045" cy="2959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B3667-EA8F-9A28-3A26-E113DF2890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219"/>
          <a:stretch/>
        </p:blipFill>
        <p:spPr>
          <a:xfrm>
            <a:off x="6195355" y="2052751"/>
            <a:ext cx="5133045" cy="36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2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75400"/>
            <a:ext cx="13004799" cy="482600"/>
          </a:xfrm>
          <a:prstGeom prst="rect">
            <a:avLst/>
          </a:prstGeom>
        </p:spPr>
      </p:pic>
      <p:sp>
        <p:nvSpPr>
          <p:cNvPr id="2" name="Rectangle 1">
            <a:hlinkClick r:id="rId7"/>
          </p:cNvPr>
          <p:cNvSpPr/>
          <p:nvPr/>
        </p:nvSpPr>
        <p:spPr>
          <a:xfrm>
            <a:off x="193775" y="1275348"/>
            <a:ext cx="1263487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933" b="1" dirty="0">
                <a:latin typeface="UTM Avo" panose="02040603050506020204" pitchFamily="18" charset="0"/>
                <a:cs typeface="Arial" pitchFamily="34" charset="0"/>
              </a:rPr>
              <a:t> 3 </a:t>
            </a:r>
            <a:endParaRPr lang="en-US" sz="2933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712" y="1967906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a)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thẻ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thư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viện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24153" y="2491126"/>
            <a:ext cx="5304246" cy="3477746"/>
            <a:chOff x="8643064" y="3552719"/>
            <a:chExt cx="7956370" cy="5216619"/>
          </a:xfrm>
        </p:grpSpPr>
        <p:sp>
          <p:nvSpPr>
            <p:cNvPr id="11" name="Folded Corner 10"/>
            <p:cNvSpPr/>
            <p:nvPr/>
          </p:nvSpPr>
          <p:spPr>
            <a:xfrm>
              <a:off x="8643064" y="3552719"/>
              <a:ext cx="7956370" cy="5216619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12454" y="4912681"/>
              <a:ext cx="6971138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a)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thẻ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thư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viện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1045614" y="5803486"/>
                  <a:ext cx="4290118" cy="7699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en-US" sz="2800" dirty="0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6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54 (cm</a:t>
                  </a:r>
                  <a:r>
                    <a:rPr lang="en-US" sz="2667" baseline="30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2</a:t>
                  </a:r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5614" y="5803486"/>
                  <a:ext cx="4290118" cy="769923"/>
                </a:xfrm>
                <a:prstGeom prst="rect">
                  <a:avLst/>
                </a:prstGeom>
                <a:blipFill>
                  <a:blip r:embed="rId8"/>
                  <a:stretch>
                    <a:fillRect l="-4051" t="-11905" r="-3412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/>
            <p:cNvSpPr/>
            <p:nvPr/>
          </p:nvSpPr>
          <p:spPr>
            <a:xfrm>
              <a:off x="10963686" y="6750074"/>
              <a:ext cx="4174702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Đáp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: 54 cm</a:t>
              </a:r>
              <a:r>
                <a:rPr lang="en-US" sz="2667" baseline="30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66488" y="3875158"/>
              <a:ext cx="2643032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b="1" u="sng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BÀI GIẢI: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DFDB16-A93B-47A8-1354-9B1237372B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81" t="-1645" r="49944" b="1645"/>
          <a:stretch/>
        </p:blipFill>
        <p:spPr>
          <a:xfrm>
            <a:off x="330200" y="2785195"/>
            <a:ext cx="5133045" cy="29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60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019800"/>
            <a:ext cx="13004799" cy="838200"/>
          </a:xfrm>
          <a:prstGeom prst="rect">
            <a:avLst/>
          </a:prstGeom>
        </p:spPr>
      </p:pic>
      <p:sp>
        <p:nvSpPr>
          <p:cNvPr id="2" name="Rectangle 1">
            <a:hlinkClick r:id="rId7"/>
          </p:cNvPr>
          <p:cNvSpPr/>
          <p:nvPr/>
        </p:nvSpPr>
        <p:spPr>
          <a:xfrm>
            <a:off x="209817" y="1212564"/>
            <a:ext cx="1263487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933" b="1" dirty="0">
                <a:latin typeface="UTM Avo" panose="02040603050506020204" pitchFamily="18" charset="0"/>
                <a:cs typeface="Arial" pitchFamily="34" charset="0"/>
              </a:rPr>
              <a:t> 3 </a:t>
            </a:r>
            <a:endParaRPr lang="en-US" sz="2933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6933" y="1967905"/>
            <a:ext cx="5666936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b)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con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tem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85625" y="2250808"/>
            <a:ext cx="4464836" cy="3477746"/>
            <a:chOff x="9144000" y="3543299"/>
            <a:chExt cx="6697256" cy="521661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Folded Corner 16"/>
            <p:cNvSpPr/>
            <p:nvPr/>
          </p:nvSpPr>
          <p:spPr>
            <a:xfrm>
              <a:off x="9144000" y="3543299"/>
              <a:ext cx="6697256" cy="5216619"/>
            </a:xfrm>
            <a:prstGeom prst="folded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628295" y="4916177"/>
              <a:ext cx="6146396" cy="7541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b)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con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tem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0778000" y="5797666"/>
                  <a:ext cx="3931846" cy="75414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3 </a:t>
                  </a:r>
                  <a14:m>
                    <m:oMath xmlns:m="http://schemas.openxmlformats.org/officeDocument/2006/math">
                      <m:r>
                        <a:rPr lang="en-US" sz="2667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9 (cm</a:t>
                  </a:r>
                  <a:r>
                    <a:rPr lang="en-US" sz="2667" baseline="30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2</a:t>
                  </a:r>
                  <a:r>
                    <a:rPr lang="en-US" sz="2667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000" y="5797666"/>
                  <a:ext cx="3931846" cy="754149"/>
                </a:xfrm>
                <a:prstGeom prst="rect">
                  <a:avLst/>
                </a:prstGeom>
                <a:blipFill>
                  <a:blip r:embed="rId8"/>
                  <a:stretch>
                    <a:fillRect l="-4419" t="-13415" r="-3721" b="-30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10708091" y="6799799"/>
              <a:ext cx="3890970" cy="7541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Đáp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: 9 cm</a:t>
              </a:r>
              <a:r>
                <a:rPr lang="en-US" sz="2667" baseline="30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66488" y="3875158"/>
              <a:ext cx="2643032" cy="75414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667" b="1" u="sng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BÀI GIẢI: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851E33-4156-B151-BF0A-39E174AB5A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219"/>
          <a:stretch/>
        </p:blipFill>
        <p:spPr>
          <a:xfrm>
            <a:off x="6188179" y="2198737"/>
            <a:ext cx="5133045" cy="36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1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549</Words>
  <Application>Microsoft Office PowerPoint</Application>
  <PresentationFormat>Widescreen</PresentationFormat>
  <Paragraphs>68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iCiel Pony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8</cp:revision>
  <dcterms:modified xsi:type="dcterms:W3CDTF">2023-09-08T02:51:32Z</dcterms:modified>
</cp:coreProperties>
</file>