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  <p:sldMasterId id="2147483660" r:id="rId2"/>
    <p:sldMasterId id="2147483672" r:id="rId3"/>
    <p:sldMasterId id="2147483684" r:id="rId4"/>
  </p:sldMasterIdLst>
  <p:notesMasterIdLst>
    <p:notesMasterId r:id="rId36"/>
  </p:notesMasterIdLst>
  <p:sldIdLst>
    <p:sldId id="256" r:id="rId5"/>
    <p:sldId id="257" r:id="rId6"/>
    <p:sldId id="270" r:id="rId7"/>
    <p:sldId id="296" r:id="rId8"/>
    <p:sldId id="271" r:id="rId9"/>
    <p:sldId id="265" r:id="rId10"/>
    <p:sldId id="259" r:id="rId11"/>
    <p:sldId id="278" r:id="rId12"/>
    <p:sldId id="279" r:id="rId13"/>
    <p:sldId id="268" r:id="rId14"/>
    <p:sldId id="280" r:id="rId15"/>
    <p:sldId id="261" r:id="rId16"/>
    <p:sldId id="272" r:id="rId17"/>
    <p:sldId id="289" r:id="rId18"/>
    <p:sldId id="291" r:id="rId19"/>
    <p:sldId id="292" r:id="rId20"/>
    <p:sldId id="293" r:id="rId21"/>
    <p:sldId id="294" r:id="rId22"/>
    <p:sldId id="295" r:id="rId23"/>
    <p:sldId id="269" r:id="rId24"/>
    <p:sldId id="290" r:id="rId25"/>
    <p:sldId id="281" r:id="rId26"/>
    <p:sldId id="282" r:id="rId27"/>
    <p:sldId id="283" r:id="rId28"/>
    <p:sldId id="284" r:id="rId29"/>
    <p:sldId id="285" r:id="rId30"/>
    <p:sldId id="286" r:id="rId31"/>
    <p:sldId id="273" r:id="rId32"/>
    <p:sldId id="264" r:id="rId33"/>
    <p:sldId id="267" r:id="rId34"/>
    <p:sldId id="287" r:id="rId3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3" d="100"/>
          <a:sy n="73" d="100"/>
        </p:scale>
        <p:origin x="-381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7062247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UTM Avo" panose="02040603050506020204" pitchFamily="18" charset="0"/>
        <a:ea typeface="UTM Avo" panose="02040603050506020204" pitchFamily="18" charset="0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8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639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hs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click </a:t>
            </a:r>
            <a:r>
              <a:rPr lang="en-US" dirty="0" err="1"/>
              <a:t>vô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click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307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16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7199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828902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4526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2164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76899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060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9611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03920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8271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089759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40645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17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266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399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6412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842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1243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394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306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917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2270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87847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445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0686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872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423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6266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779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700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6125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37228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4712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863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0893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022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4/21/2025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660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oan-3-tap-2/1/133/88/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hyperlink" Target="https://hoc10.vn/doc-sach/toan-3-tap-2/1/133/88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hyperlink" Target="https://hoc10.vn/doc-sach/toan-3-tap-2/1/133/88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7.pn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oan-3-tap-2/1/133/88/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6" Type="http://schemas.openxmlformats.org/officeDocument/2006/relationships/slide" Target="slide4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5.png"/><Relationship Id="rId5" Type="http://schemas.openxmlformats.org/officeDocument/2006/relationships/image" Target="../media/image11.svg"/><Relationship Id="rId4" Type="http://schemas.openxmlformats.org/officeDocument/2006/relationships/image" Target="../media/image29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11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2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5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oan-3-tap-2/1/133/88/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hyperlink" Target="https://hoc10.vn/doc-sach/toan-3-tap-2/1/133/88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7.png"/><Relationship Id="rId4" Type="http://schemas.openxmlformats.org/officeDocument/2006/relationships/image" Target="../media/image17.sv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3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33.png"/><Relationship Id="rId7" Type="http://schemas.openxmlformats.org/officeDocument/2006/relationships/image" Target="../media/image8.sv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Relationship Id="rId9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hyperlink" Target="https://hoc10.vn/doc-sach/toan-3-tap-2/1/133/88/" TargetMode="External"/><Relationship Id="rId12" Type="http://schemas.openxmlformats.org/officeDocument/2006/relationships/image" Target="../media/image3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270.png"/><Relationship Id="rId5" Type="http://schemas.openxmlformats.org/officeDocument/2006/relationships/image" Target="../media/image7.png"/><Relationship Id="rId10" Type="http://schemas.openxmlformats.org/officeDocument/2006/relationships/image" Target="../media/image260.png"/><Relationship Id="rId4" Type="http://schemas.openxmlformats.org/officeDocument/2006/relationships/image" Target="../media/image6.svg"/><Relationship Id="rId9" Type="http://schemas.openxmlformats.org/officeDocument/2006/relationships/image" Target="../media/image25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hyperlink" Target="https://www.facebook.com/groups/hoc10donghanhcunggiaovientieuhoc" TargetMode="External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oan-3-tap-2/1/133/88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6.png"/><Relationship Id="rId7" Type="http://schemas.openxmlformats.org/officeDocument/2006/relationships/image" Target="../media/image8.sv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TOÁN 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E749AAE4-AAE8-4F14-B963-C4BD00694A92}"/>
              </a:ext>
            </a:extLst>
          </p:cNvPr>
          <p:cNvSpPr/>
          <p:nvPr/>
        </p:nvSpPr>
        <p:spPr>
          <a:xfrm>
            <a:off x="10603076" y="58913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xmlns="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1113851" y="3324464"/>
            <a:ext cx="9964298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31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95: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chữ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nhật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.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Diện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tích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hình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vuông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/>
        </p:nvCxnSpPr>
        <p:spPr>
          <a:xfrm flipH="1">
            <a:off x="0" y="777038"/>
            <a:ext cx="6604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328400" y="777038"/>
            <a:ext cx="8636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60400" y="5918200"/>
            <a:ext cx="13004799" cy="939800"/>
          </a:xfrm>
          <a:prstGeom prst="rect">
            <a:avLst/>
          </a:prstGeom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7643423"/>
              </p:ext>
            </p:extLst>
          </p:nvPr>
        </p:nvGraphicFramePr>
        <p:xfrm>
          <a:off x="5943600" y="1887583"/>
          <a:ext cx="6028660" cy="21059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088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0884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1097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1031966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 dirty="0" err="1"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Chiều</a:t>
                      </a:r>
                      <a:r>
                        <a:rPr lang="en-US" sz="2400" dirty="0"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dài</a:t>
                      </a:r>
                      <a:endParaRPr lang="en-US" sz="2100" dirty="0"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 dirty="0" err="1"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Chiều</a:t>
                      </a:r>
                      <a:r>
                        <a:rPr lang="en-US" sz="2400" dirty="0"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rộng</a:t>
                      </a:r>
                      <a:endParaRPr lang="en-US" sz="2100" dirty="0"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400" dirty="0" err="1"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Diện</a:t>
                      </a:r>
                      <a:r>
                        <a:rPr lang="en-US" sz="2400" dirty="0"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UTM Avo" panose="02040603050506020204" pitchFamily="18" charset="0"/>
                          <a:cs typeface="Arial" pitchFamily="34" charset="0"/>
                        </a:rPr>
                        <a:t>tích</a:t>
                      </a:r>
                      <a:endParaRPr lang="en-US" sz="2100" dirty="0"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399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endParaRPr lang="en-US" sz="2100" b="1" dirty="0"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endParaRPr lang="en-US" sz="2100" b="1" dirty="0">
                        <a:solidFill>
                          <a:schemeClr val="bg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endParaRPr lang="en-US" sz="2100" b="1" dirty="0">
                        <a:solidFill>
                          <a:schemeClr val="bg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6469517" y="3264988"/>
            <a:ext cx="10567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5 cm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500246" y="3277325"/>
            <a:ext cx="1056700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b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2 cm</a:t>
            </a:r>
          </a:p>
        </p:txBody>
      </p:sp>
      <p:sp>
        <p:nvSpPr>
          <p:cNvPr id="8" name="Rectangle 7"/>
          <p:cNvSpPr/>
          <p:nvPr/>
        </p:nvSpPr>
        <p:spPr>
          <a:xfrm>
            <a:off x="10353748" y="3324232"/>
            <a:ext cx="1285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10 cm</a:t>
            </a:r>
            <a:r>
              <a:rPr lang="en-US" sz="2400" b="1" baseline="30000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2</a:t>
            </a:r>
            <a:endParaRPr lang="en-US" sz="24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4316B69-B070-ADB0-2D87-F03091D202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0200" y="1369461"/>
            <a:ext cx="5603077" cy="2996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467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3407105" y="639292"/>
            <a:ext cx="682295" cy="70439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0" y="777038"/>
            <a:ext cx="6604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328400" y="777038"/>
            <a:ext cx="8636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60400" y="6616700"/>
            <a:ext cx="13004799" cy="2413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0200" y="939801"/>
            <a:ext cx="3479800" cy="2466308"/>
            <a:chOff x="495300" y="1409701"/>
            <a:chExt cx="5219700" cy="3699462"/>
          </a:xfrm>
        </p:grpSpPr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95300" y="1409701"/>
              <a:ext cx="5219700" cy="369946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707072" y="3516907"/>
              <a:ext cx="2760852" cy="8155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33" b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Quy </a:t>
              </a:r>
              <a:r>
                <a:rPr lang="en-US" sz="2933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tắc</a:t>
              </a:r>
              <a:r>
                <a:rPr lang="en-US" sz="2933" b="1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: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62400" y="1559145"/>
            <a:ext cx="7797800" cy="1412208"/>
            <a:chOff x="5943600" y="2865508"/>
            <a:chExt cx="11696700" cy="211831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5943600" y="2865508"/>
              <a:ext cx="11696700" cy="2118312"/>
            </a:xfrm>
            <a:prstGeom prst="round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34100" y="2872526"/>
              <a:ext cx="11315700" cy="169257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Muốn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tính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diện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tích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hình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chữ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nhật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ta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lấy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chiều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dài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nhân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với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chiều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rộng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(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cùng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đơn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vị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đo</a:t>
              </a:r>
              <a:r>
                <a:rPr lang="en-US" sz="2400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).</a:t>
              </a:r>
            </a:p>
          </p:txBody>
        </p:sp>
      </p:grp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947" y="3530600"/>
            <a:ext cx="4357352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Left Brace 11"/>
          <p:cNvSpPr/>
          <p:nvPr/>
        </p:nvSpPr>
        <p:spPr>
          <a:xfrm rot="16200000">
            <a:off x="6887035" y="3803462"/>
            <a:ext cx="508001" cy="3518277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33" dirty="0">
              <a:latin typeface="UTM Avo" panose="02040603050506020204" pitchFamily="18" charset="0"/>
            </a:endParaRPr>
          </a:p>
        </p:txBody>
      </p:sp>
      <p:sp>
        <p:nvSpPr>
          <p:cNvPr id="17" name="Left Brace 16"/>
          <p:cNvSpPr/>
          <p:nvPr/>
        </p:nvSpPr>
        <p:spPr>
          <a:xfrm rot="10800000">
            <a:off x="9288473" y="3766996"/>
            <a:ext cx="397308" cy="1305208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33" dirty="0"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126875" y="5816601"/>
            <a:ext cx="2074031" cy="5969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Chiều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dài</a:t>
            </a:r>
            <a:endParaRPr lang="en-US" sz="2667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685781" y="4103437"/>
            <a:ext cx="2074419" cy="5969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Chiều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rộng</a:t>
            </a:r>
            <a:endParaRPr lang="en-US" sz="2667" dirty="0">
              <a:latin typeface="UTM Avo" panose="02040603050506020204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9465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3" grpId="0" animBg="1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AAD84974-6A8A-2AE2-10B1-46864F636D70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xmlns="" id="{A02AF5E4-253E-9042-B3AF-48A0AFDB7C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B6BB5655-3B53-1CCE-7ED5-4A5AE39E92AF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7314908" y="72642"/>
            <a:ext cx="682295" cy="70439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0" y="777038"/>
            <a:ext cx="6604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328400" y="777038"/>
            <a:ext cx="8636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60400" y="6375400"/>
            <a:ext cx="13004799" cy="482600"/>
          </a:xfrm>
          <a:prstGeom prst="rect">
            <a:avLst/>
          </a:prstGeom>
        </p:spPr>
      </p:pic>
      <p:sp>
        <p:nvSpPr>
          <p:cNvPr id="2" name="Rectangle 1">
            <a:hlinkClick r:id="rId7"/>
          </p:cNvPr>
          <p:cNvSpPr/>
          <p:nvPr/>
        </p:nvSpPr>
        <p:spPr>
          <a:xfrm>
            <a:off x="262393" y="1111355"/>
            <a:ext cx="7734810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Bài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1.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Tính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diện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tích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mỗi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hình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chữ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nhật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sau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:</a:t>
            </a:r>
            <a:endParaRPr lang="en-US" sz="2667" dirty="0"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E1F7806-1A01-D38B-B306-D662F909CF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2507" y="1806858"/>
            <a:ext cx="8609504" cy="236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562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314908" y="72642"/>
            <a:ext cx="682295" cy="70439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0" y="777038"/>
            <a:ext cx="6604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328400" y="777038"/>
            <a:ext cx="8636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60400" y="6375400"/>
            <a:ext cx="13004799" cy="482600"/>
          </a:xfrm>
          <a:prstGeom prst="rect">
            <a:avLst/>
          </a:prstGeom>
        </p:spPr>
      </p:pic>
      <p:sp>
        <p:nvSpPr>
          <p:cNvPr id="2" name="Rectangle 1">
            <a:hlinkClick r:id="rId7"/>
          </p:cNvPr>
          <p:cNvSpPr/>
          <p:nvPr/>
        </p:nvSpPr>
        <p:spPr>
          <a:xfrm>
            <a:off x="193775" y="1275348"/>
            <a:ext cx="1263487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33" b="1" dirty="0" err="1">
                <a:latin typeface="UTM Avo" panose="02040603050506020204" pitchFamily="18" charset="0"/>
                <a:cs typeface="Arial" pitchFamily="34" charset="0"/>
              </a:rPr>
              <a:t>Bài</a:t>
            </a:r>
            <a:r>
              <a:rPr lang="en-US" sz="2933" b="1" dirty="0">
                <a:latin typeface="UTM Avo" panose="02040603050506020204" pitchFamily="18" charset="0"/>
                <a:cs typeface="Arial" pitchFamily="34" charset="0"/>
              </a:rPr>
              <a:t> 3 </a:t>
            </a:r>
            <a:endParaRPr lang="en-US" sz="2933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69712" y="1967906"/>
            <a:ext cx="59009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Arial" pitchFamily="34" charset="0"/>
              </a:rPr>
              <a:t>a) </a:t>
            </a:r>
            <a:r>
              <a:rPr lang="en-US" sz="2800" dirty="0" err="1">
                <a:latin typeface="UTM Avo" panose="02040603050506020204" pitchFamily="18" charset="0"/>
                <a:cs typeface="Arial" pitchFamily="34" charset="0"/>
              </a:rPr>
              <a:t>Tính</a:t>
            </a:r>
            <a:r>
              <a:rPr lang="en-US" sz="28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itchFamily="34" charset="0"/>
              </a:rPr>
              <a:t>diện</a:t>
            </a:r>
            <a:r>
              <a:rPr lang="en-US" sz="28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itchFamily="34" charset="0"/>
              </a:rPr>
              <a:t>tích</a:t>
            </a:r>
            <a:r>
              <a:rPr lang="en-US" sz="28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itchFamily="34" charset="0"/>
              </a:rPr>
              <a:t>thẻ</a:t>
            </a:r>
            <a:r>
              <a:rPr lang="en-US" sz="28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itchFamily="34" charset="0"/>
              </a:rPr>
              <a:t>thư</a:t>
            </a:r>
            <a:r>
              <a:rPr lang="en-US" sz="28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itchFamily="34" charset="0"/>
              </a:rPr>
              <a:t>viện</a:t>
            </a:r>
            <a:r>
              <a:rPr lang="en-US" sz="28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  <a:cs typeface="Arial" pitchFamily="34" charset="0"/>
              </a:rPr>
              <a:t>sau</a:t>
            </a:r>
            <a:r>
              <a:rPr lang="en-US" sz="2800" dirty="0">
                <a:latin typeface="UTM Avo" panose="02040603050506020204" pitchFamily="18" charset="0"/>
                <a:cs typeface="Arial" pitchFamily="34" charset="0"/>
              </a:rPr>
              <a:t>: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024153" y="2491126"/>
            <a:ext cx="5304246" cy="3477746"/>
            <a:chOff x="8643064" y="3552719"/>
            <a:chExt cx="7956370" cy="5216619"/>
          </a:xfrm>
        </p:grpSpPr>
        <p:sp>
          <p:nvSpPr>
            <p:cNvPr id="11" name="Folded Corner 10"/>
            <p:cNvSpPr/>
            <p:nvPr/>
          </p:nvSpPr>
          <p:spPr>
            <a:xfrm>
              <a:off x="8643064" y="3552719"/>
              <a:ext cx="7956370" cy="5216619"/>
            </a:xfrm>
            <a:prstGeom prst="foldedCorner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667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312454" y="4912681"/>
              <a:ext cx="6971138" cy="7541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667" dirty="0">
                  <a:latin typeface="UTM Avo" panose="02040603050506020204" pitchFamily="18" charset="0"/>
                  <a:cs typeface="Arial" pitchFamily="34" charset="0"/>
                </a:rPr>
                <a:t>a) </a:t>
              </a:r>
              <a:r>
                <a:rPr lang="en-US" sz="2667" dirty="0" err="1">
                  <a:latin typeface="UTM Avo" panose="02040603050506020204" pitchFamily="18" charset="0"/>
                  <a:cs typeface="Arial" pitchFamily="34" charset="0"/>
                </a:rPr>
                <a:t>Diện</a:t>
              </a:r>
              <a:r>
                <a:rPr lang="en-US" sz="2667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 charset="0"/>
                  <a:cs typeface="Arial" pitchFamily="34" charset="0"/>
                </a:rPr>
                <a:t>tích</a:t>
              </a:r>
              <a:r>
                <a:rPr lang="en-US" sz="2667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 charset="0"/>
                  <a:cs typeface="Arial" pitchFamily="34" charset="0"/>
                </a:rPr>
                <a:t>thẻ</a:t>
              </a:r>
              <a:r>
                <a:rPr lang="en-US" sz="2667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 charset="0"/>
                  <a:cs typeface="Arial" pitchFamily="34" charset="0"/>
                </a:rPr>
                <a:t>thư</a:t>
              </a:r>
              <a:r>
                <a:rPr lang="en-US" sz="2667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 charset="0"/>
                  <a:cs typeface="Arial" pitchFamily="34" charset="0"/>
                </a:rPr>
                <a:t>viện</a:t>
              </a:r>
              <a:r>
                <a:rPr lang="en-US" sz="2667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 charset="0"/>
                  <a:cs typeface="Arial" pitchFamily="34" charset="0"/>
                </a:rPr>
                <a:t>là</a:t>
              </a:r>
              <a:r>
                <a:rPr lang="en-US" sz="2667" dirty="0">
                  <a:latin typeface="UTM Avo" panose="02040603050506020204" pitchFamily="18" charset="0"/>
                  <a:cs typeface="Arial" pitchFamily="34" charset="0"/>
                </a:rPr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11045614" y="5803486"/>
                  <a:ext cx="4290118" cy="76992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2667" dirty="0">
                      <a:latin typeface="UTM Avo" panose="02040603050506020204" pitchFamily="18" charset="0"/>
                      <a:cs typeface="Arial" pitchFamily="34" charset="0"/>
                    </a:rPr>
                    <a:t>9 </a:t>
                  </a:r>
                  <a14:m>
                    <m:oMath xmlns:m="http://schemas.openxmlformats.org/officeDocument/2006/math">
                      <m:r>
                        <a:rPr lang="en-US" sz="2800" dirty="0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667" dirty="0">
                      <a:latin typeface="UTM Avo" panose="02040603050506020204" pitchFamily="18" charset="0"/>
                      <a:cs typeface="Arial" pitchFamily="34" charset="0"/>
                    </a:rPr>
                    <a:t> 6 </a:t>
                  </a:r>
                  <a14:m>
                    <m:oMath xmlns:m="http://schemas.openxmlformats.org/officeDocument/2006/math">
                      <m:r>
                        <a:rPr lang="en-US" sz="2800" dirty="0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a14:m>
                  <a:r>
                    <a:rPr lang="en-US" sz="2667" dirty="0">
                      <a:latin typeface="UTM Avo" panose="02040603050506020204" pitchFamily="18" charset="0"/>
                      <a:cs typeface="Arial" pitchFamily="34" charset="0"/>
                    </a:rPr>
                    <a:t> 54 (cm</a:t>
                  </a:r>
                  <a:r>
                    <a:rPr lang="en-US" sz="2667" baseline="30000" dirty="0">
                      <a:latin typeface="UTM Avo" panose="02040603050506020204" pitchFamily="18" charset="0"/>
                      <a:cs typeface="Arial" pitchFamily="34" charset="0"/>
                    </a:rPr>
                    <a:t>2</a:t>
                  </a:r>
                  <a:r>
                    <a:rPr lang="en-US" sz="2667" dirty="0">
                      <a:latin typeface="UTM Avo" panose="02040603050506020204" pitchFamily="18" charset="0"/>
                      <a:cs typeface="Arial" pitchFamily="34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45614" y="5803486"/>
                  <a:ext cx="4290118" cy="769923"/>
                </a:xfrm>
                <a:prstGeom prst="rect">
                  <a:avLst/>
                </a:prstGeom>
                <a:blipFill>
                  <a:blip r:embed="rId8"/>
                  <a:stretch>
                    <a:fillRect l="-4051" t="-11905" r="-3412" b="-2857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Rectangle 23"/>
            <p:cNvSpPr/>
            <p:nvPr/>
          </p:nvSpPr>
          <p:spPr>
            <a:xfrm>
              <a:off x="10963686" y="6750074"/>
              <a:ext cx="4174702" cy="75414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667" dirty="0" err="1">
                  <a:latin typeface="UTM Avo" panose="02040603050506020204" pitchFamily="18" charset="0"/>
                  <a:cs typeface="Arial" pitchFamily="34" charset="0"/>
                </a:rPr>
                <a:t>Đáp</a:t>
              </a:r>
              <a:r>
                <a:rPr lang="en-US" sz="2667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 charset="0"/>
                  <a:cs typeface="Arial" pitchFamily="34" charset="0"/>
                </a:rPr>
                <a:t>số</a:t>
              </a:r>
              <a:r>
                <a:rPr lang="en-US" sz="2667" dirty="0">
                  <a:latin typeface="UTM Avo" panose="02040603050506020204" pitchFamily="18" charset="0"/>
                  <a:cs typeface="Arial" pitchFamily="34" charset="0"/>
                </a:rPr>
                <a:t>: 54 cm</a:t>
              </a:r>
              <a:r>
                <a:rPr lang="en-US" sz="2667" baseline="30000" dirty="0">
                  <a:latin typeface="UTM Avo" panose="02040603050506020204" pitchFamily="18" charset="0"/>
                  <a:cs typeface="Arial" pitchFamily="34" charset="0"/>
                </a:rPr>
                <a:t>2</a:t>
              </a:r>
              <a:r>
                <a:rPr lang="en-US" sz="2667" dirty="0">
                  <a:latin typeface="UTM Avo" panose="02040603050506020204" pitchFamily="18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1466488" y="3875158"/>
              <a:ext cx="2643032" cy="7541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667" b="1" u="sng" dirty="0">
                  <a:latin typeface="UTM Avo" panose="02040603050506020204" pitchFamily="18" charset="0"/>
                  <a:cs typeface="Arial" pitchFamily="34" charset="0"/>
                </a:rPr>
                <a:t>BÀI GIẢI: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8DFDB16-A93B-47A8-1354-9B1237372BA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381" t="-1645" r="49944" b="1645"/>
          <a:stretch/>
        </p:blipFill>
        <p:spPr>
          <a:xfrm>
            <a:off x="330200" y="2785195"/>
            <a:ext cx="5133045" cy="2959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527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C62571AE-26F2-AA84-798C-199E65E7BE4B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="" xmlns:a16="http://schemas.microsoft.com/office/drawing/2014/main" id="{4001D4CD-D9F4-2398-DDBE-EC81384F27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FA92EEFD-8357-5474-324B-10FC966D0751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rgbClr val="ED7D31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25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t="6263" b="840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="" xmlns:a16="http://schemas.microsoft.com/office/drawing/2014/main" id="{96466954-72A5-CAA8-97DC-9A65BB0C7F50}"/>
              </a:ext>
            </a:extLst>
          </p:cNvPr>
          <p:cNvSpPr/>
          <p:nvPr/>
        </p:nvSpPr>
        <p:spPr>
          <a:xfrm>
            <a:off x="2480214" y="1980380"/>
            <a:ext cx="2578411" cy="4130608"/>
          </a:xfrm>
          <a:custGeom>
            <a:avLst/>
            <a:gdLst/>
            <a:ahLst/>
            <a:cxnLst/>
            <a:rect l="l" t="t" r="r" b="b"/>
            <a:pathLst>
              <a:path w="12002433" h="6195912">
                <a:moveTo>
                  <a:pt x="0" y="0"/>
                </a:moveTo>
                <a:lnTo>
                  <a:pt x="12002432" y="0"/>
                </a:lnTo>
                <a:lnTo>
                  <a:pt x="12002432" y="6195912"/>
                </a:lnTo>
                <a:lnTo>
                  <a:pt x="0" y="6195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1" r="-2103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2">
            <a:extLst>
              <a:ext uri="{FF2B5EF4-FFF2-40B4-BE49-F238E27FC236}">
                <a16:creationId xmlns="" xmlns:a16="http://schemas.microsoft.com/office/drawing/2014/main" id="{97123552-7269-F619-A0E7-338670C974F9}"/>
              </a:ext>
            </a:extLst>
          </p:cNvPr>
          <p:cNvSpPr/>
          <p:nvPr/>
        </p:nvSpPr>
        <p:spPr>
          <a:xfrm>
            <a:off x="6618958" y="2153774"/>
            <a:ext cx="2794000" cy="4130608"/>
          </a:xfrm>
          <a:custGeom>
            <a:avLst/>
            <a:gdLst/>
            <a:ahLst/>
            <a:cxnLst/>
            <a:rect l="l" t="t" r="r" b="b"/>
            <a:pathLst>
              <a:path w="12002433" h="6195912">
                <a:moveTo>
                  <a:pt x="0" y="0"/>
                </a:moveTo>
                <a:lnTo>
                  <a:pt x="12002432" y="0"/>
                </a:lnTo>
                <a:lnTo>
                  <a:pt x="12002432" y="6195912"/>
                </a:lnTo>
                <a:lnTo>
                  <a:pt x="0" y="6195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8638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="" xmlns:a16="http://schemas.microsoft.com/office/drawing/2014/main" id="{9FD4CA1D-E0CB-C1C5-087D-E1711F1E5D60}"/>
              </a:ext>
            </a:extLst>
          </p:cNvPr>
          <p:cNvSpPr/>
          <p:nvPr/>
        </p:nvSpPr>
        <p:spPr>
          <a:xfrm>
            <a:off x="4598685" y="2104033"/>
            <a:ext cx="2489200" cy="3834143"/>
          </a:xfrm>
          <a:custGeom>
            <a:avLst/>
            <a:gdLst/>
            <a:ahLst/>
            <a:cxnLst/>
            <a:rect l="l" t="t" r="r" b="b"/>
            <a:pathLst>
              <a:path w="12002433" h="6195912">
                <a:moveTo>
                  <a:pt x="0" y="0"/>
                </a:moveTo>
                <a:lnTo>
                  <a:pt x="12002432" y="0"/>
                </a:lnTo>
                <a:lnTo>
                  <a:pt x="12002432" y="6195912"/>
                </a:lnTo>
                <a:lnTo>
                  <a:pt x="0" y="6195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7663" r="-113791" b="-77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2">
            <a:extLst>
              <a:ext uri="{FF2B5EF4-FFF2-40B4-BE49-F238E27FC236}">
                <a16:creationId xmlns="" xmlns:a16="http://schemas.microsoft.com/office/drawing/2014/main" id="{99C16059-BA61-7A6F-D835-0B1BDD1F0129}"/>
              </a:ext>
            </a:extLst>
          </p:cNvPr>
          <p:cNvSpPr/>
          <p:nvPr/>
        </p:nvSpPr>
        <p:spPr>
          <a:xfrm>
            <a:off x="2523484" y="5151628"/>
            <a:ext cx="6730632" cy="2145841"/>
          </a:xfrm>
          <a:custGeom>
            <a:avLst/>
            <a:gdLst/>
            <a:ahLst/>
            <a:cxnLst/>
            <a:rect l="l" t="t" r="r" b="b"/>
            <a:pathLst>
              <a:path w="12724296" h="6048651">
                <a:moveTo>
                  <a:pt x="0" y="0"/>
                </a:moveTo>
                <a:lnTo>
                  <a:pt x="12724296" y="0"/>
                </a:lnTo>
                <a:lnTo>
                  <a:pt x="12724296" y="6048651"/>
                </a:lnTo>
                <a:lnTo>
                  <a:pt x="0" y="60486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60">
              <a:buClrTx/>
            </a:pPr>
            <a:endParaRPr lang="en-US" sz="1200" kern="1200" dirty="0">
              <a:solidFill>
                <a:prstClr val="black"/>
              </a:solidFill>
              <a:latin typeface="Calibri"/>
              <a:ea typeface="+mn-ea"/>
            </a:endParaRPr>
          </a:p>
        </p:txBody>
      </p:sp>
      <p:sp>
        <p:nvSpPr>
          <p:cNvPr id="14" name="TextBox 13">
            <a:hlinkClick r:id="rId6" action="ppaction://hlinksldjump"/>
            <a:extLst>
              <a:ext uri="{FF2B5EF4-FFF2-40B4-BE49-F238E27FC236}">
                <a16:creationId xmlns="" xmlns:a16="http://schemas.microsoft.com/office/drawing/2014/main" id="{C0F31C8C-0DA4-53DC-D74C-C299CFEACB67}"/>
              </a:ext>
            </a:extLst>
          </p:cNvPr>
          <p:cNvSpPr txBox="1"/>
          <p:nvPr/>
        </p:nvSpPr>
        <p:spPr>
          <a:xfrm>
            <a:off x="5181152" y="6128722"/>
            <a:ext cx="1778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660">
              <a:buClrTx/>
            </a:pPr>
            <a:r>
              <a:rPr lang="en-US" sz="2667" kern="1200" dirty="0" err="1">
                <a:solidFill>
                  <a:srgbClr val="C00000"/>
                </a:solidFill>
                <a:latin typeface="iCiel Pony" panose="02000000000000000000" pitchFamily="2" charset="0"/>
                <a:ea typeface="+mn-ea"/>
              </a:rPr>
              <a:t>Bắt</a:t>
            </a:r>
            <a:r>
              <a:rPr lang="en-US" sz="2667" kern="1200" dirty="0">
                <a:solidFill>
                  <a:srgbClr val="C00000"/>
                </a:solidFill>
                <a:latin typeface="iCiel Pony" panose="02000000000000000000" pitchFamily="2" charset="0"/>
                <a:ea typeface="+mn-ea"/>
              </a:rPr>
              <a:t> </a:t>
            </a:r>
            <a:r>
              <a:rPr lang="en-US" sz="2667" kern="1200" dirty="0" err="1">
                <a:solidFill>
                  <a:srgbClr val="C00000"/>
                </a:solidFill>
                <a:latin typeface="iCiel Pony" panose="02000000000000000000" pitchFamily="2" charset="0"/>
                <a:ea typeface="+mn-ea"/>
              </a:rPr>
              <a:t>đầu</a:t>
            </a:r>
            <a:endParaRPr lang="en-US" sz="2667" kern="1200" dirty="0">
              <a:solidFill>
                <a:srgbClr val="C00000"/>
              </a:solidFill>
              <a:latin typeface="iCiel Pony" panose="02000000000000000000" pitchFamily="2" charset="0"/>
              <a:ea typeface="+mn-ea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3F93948-381A-7A2B-6296-7D80F78F2848}"/>
              </a:ext>
            </a:extLst>
          </p:cNvPr>
          <p:cNvSpPr txBox="1"/>
          <p:nvPr/>
        </p:nvSpPr>
        <p:spPr>
          <a:xfrm>
            <a:off x="2937884" y="5311310"/>
            <a:ext cx="8960258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  <a:sp3d/>
          </a:bodyPr>
          <a:lstStyle/>
          <a:p>
            <a:pPr defTabSz="914446"/>
            <a:r>
              <a:rPr lang="en-US" sz="5400" b="1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3AB34C"/>
                </a:solidFill>
                <a:effectLst>
                  <a:innerShdw blurRad="63500" dist="50800" dir="5400000">
                    <a:prstClr val="black">
                      <a:alpha val="50000"/>
                    </a:prstClr>
                  </a:innerShdw>
                </a:effectLst>
                <a:latin typeface="iCiel Pony" panose="02000000000000000000" pitchFamily="2" charset="0"/>
                <a:ea typeface="+mn-ea"/>
              </a:rPr>
              <a:t>NÔNG TRẠI VUI VẺ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71B4141-ABAB-3C7C-45CE-00E2716933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4265600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40A23D47-D243-8F2B-26CA-92E51AF3A5D5}"/>
              </a:ext>
            </a:extLst>
          </p:cNvPr>
          <p:cNvSpPr/>
          <p:nvPr/>
        </p:nvSpPr>
        <p:spPr>
          <a:xfrm>
            <a:off x="1448656" y="533400"/>
            <a:ext cx="9513870" cy="15625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0000"/>
                </a:solidFill>
              </a:rPr>
              <a:t>Tính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diện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tích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hình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chữ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nhật</a:t>
            </a:r>
            <a:r>
              <a:rPr lang="en-US" sz="2800" dirty="0">
                <a:solidFill>
                  <a:srgbClr val="000000"/>
                </a:solidFill>
              </a:rPr>
              <a:t>, </a:t>
            </a:r>
            <a:r>
              <a:rPr lang="en-US" sz="2800" dirty="0" err="1">
                <a:solidFill>
                  <a:srgbClr val="000000"/>
                </a:solidFill>
              </a:rPr>
              <a:t>có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chiều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dài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4 cm, </a:t>
            </a:r>
            <a:r>
              <a:rPr lang="en-US" sz="2800" dirty="0" err="1">
                <a:solidFill>
                  <a:srgbClr val="000000"/>
                </a:solidFill>
              </a:rPr>
              <a:t>chiều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rộng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>
                <a:solidFill>
                  <a:srgbClr val="000000"/>
                </a:solidFill>
              </a:rPr>
              <a:t>là</a:t>
            </a:r>
            <a:r>
              <a:rPr lang="en-US" sz="2800" dirty="0">
                <a:solidFill>
                  <a:srgbClr val="000000"/>
                </a:solidFill>
              </a:rPr>
              <a:t> 2 cm.</a:t>
            </a:r>
            <a:endParaRPr lang="en-US" sz="2800" dirty="0">
              <a:solidFill>
                <a:prstClr val="white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836D909A-6FA6-4534-8486-3ECA1483DAB0}"/>
              </a:ext>
            </a:extLst>
          </p:cNvPr>
          <p:cNvGrpSpPr/>
          <p:nvPr/>
        </p:nvGrpSpPr>
        <p:grpSpPr>
          <a:xfrm>
            <a:off x="1184114" y="2275702"/>
            <a:ext cx="7260864" cy="4785830"/>
            <a:chOff x="1184114" y="2275702"/>
            <a:chExt cx="7260864" cy="4785830"/>
          </a:xfrm>
        </p:grpSpPr>
        <p:pic>
          <p:nvPicPr>
            <p:cNvPr id="14" name="Graphic 13">
              <a:extLst>
                <a:ext uri="{FF2B5EF4-FFF2-40B4-BE49-F238E27FC236}">
                  <a16:creationId xmlns="" xmlns:a16="http://schemas.microsoft.com/office/drawing/2014/main" id="{F22000B1-6FC2-F327-F261-A41D3DAFFC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921311" y="2275702"/>
              <a:ext cx="4523667" cy="2720526"/>
            </a:xfrm>
            <a:prstGeom prst="rect">
              <a:avLst/>
            </a:prstGeom>
          </p:spPr>
        </p:pic>
        <p:sp>
          <p:nvSpPr>
            <p:cNvPr id="6" name="Freeform 2">
              <a:extLst>
                <a:ext uri="{FF2B5EF4-FFF2-40B4-BE49-F238E27FC236}">
                  <a16:creationId xmlns="" xmlns:a16="http://schemas.microsoft.com/office/drawing/2014/main" id="{B7668912-586A-2D9E-DFB4-9BAE650D82A0}"/>
                </a:ext>
              </a:extLst>
            </p:cNvPr>
            <p:cNvSpPr/>
            <p:nvPr/>
          </p:nvSpPr>
          <p:spPr>
            <a:xfrm>
              <a:off x="1184114" y="2930924"/>
              <a:ext cx="2578411" cy="4130608"/>
            </a:xfrm>
            <a:custGeom>
              <a:avLst/>
              <a:gdLst/>
              <a:ahLst/>
              <a:cxnLst/>
              <a:rect l="l" t="t" r="r" b="b"/>
              <a:pathLst>
                <a:path w="12002433" h="6195912">
                  <a:moveTo>
                    <a:pt x="0" y="0"/>
                  </a:moveTo>
                  <a:lnTo>
                    <a:pt x="12002432" y="0"/>
                  </a:lnTo>
                  <a:lnTo>
                    <a:pt x="12002432" y="6195912"/>
                  </a:lnTo>
                  <a:lnTo>
                    <a:pt x="0" y="6195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1" r="-210332"/>
              </a:stretch>
            </a:blipFill>
          </p:spPr>
          <p:txBody>
            <a:bodyPr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="" xmlns:a16="http://schemas.microsoft.com/office/drawing/2014/main" id="{C2CA71C5-564B-7BD6-1C31-E6D712B9463F}"/>
                    </a:ext>
                  </a:extLst>
                </p:cNvPr>
                <p:cNvSpPr txBox="1"/>
                <p:nvPr/>
              </p:nvSpPr>
              <p:spPr>
                <a:xfrm>
                  <a:off x="4535218" y="2982724"/>
                  <a:ext cx="3809792" cy="902876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sz="2600" dirty="0">
                      <a:latin typeface="UTM Avo"/>
                    </a:rPr>
                    <a:t>Diện </a:t>
                  </a:r>
                  <a:r>
                    <a:rPr lang="en-US" sz="2600" dirty="0" err="1">
                      <a:latin typeface="UTM Avo"/>
                    </a:rPr>
                    <a:t>tích</a:t>
                  </a:r>
                  <a:r>
                    <a:rPr lang="en-US" sz="2600" dirty="0">
                      <a:latin typeface="UTM Avo"/>
                    </a:rPr>
                    <a:t> </a:t>
                  </a:r>
                  <a:r>
                    <a:rPr lang="en-US" sz="2600" dirty="0" err="1">
                      <a:latin typeface="UTM Avo"/>
                    </a:rPr>
                    <a:t>hình</a:t>
                  </a:r>
                  <a:r>
                    <a:rPr lang="en-US" sz="2600" dirty="0">
                      <a:latin typeface="UTM Avo"/>
                    </a:rPr>
                    <a:t> </a:t>
                  </a:r>
                  <a:r>
                    <a:rPr lang="en-US" sz="2600" dirty="0" err="1">
                      <a:latin typeface="UTM Avo"/>
                    </a:rPr>
                    <a:t>chữ</a:t>
                  </a:r>
                  <a:r>
                    <a:rPr lang="en-US" sz="2600" dirty="0">
                      <a:latin typeface="UTM Avo"/>
                    </a:rPr>
                    <a:t> </a:t>
                  </a:r>
                  <a:r>
                    <a:rPr lang="en-US" sz="2600" dirty="0" err="1">
                      <a:latin typeface="UTM Avo"/>
                    </a:rPr>
                    <a:t>nhật</a:t>
                  </a:r>
                  <a:r>
                    <a:rPr lang="en-US" sz="2600" dirty="0">
                      <a:latin typeface="UTM Avo"/>
                    </a:rPr>
                    <a:t> </a:t>
                  </a:r>
                  <a:r>
                    <a:rPr lang="en-US" sz="2600" dirty="0" err="1">
                      <a:latin typeface="UTM Avo"/>
                    </a:rPr>
                    <a:t>là</a:t>
                  </a:r>
                  <a:r>
                    <a:rPr lang="en-US" sz="2600" dirty="0">
                      <a:latin typeface="UTM Avo"/>
                    </a:rPr>
                    <a:t>: 4 </a:t>
                  </a:r>
                  <a14:m>
                    <m:oMath xmlns:m="http://schemas.openxmlformats.org/officeDocument/2006/math">
                      <m:r>
                        <a:rPr lang="en-US" sz="2600" dirty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600" dirty="0">
                      <a:latin typeface="UTM Avo"/>
                    </a:rPr>
                    <a:t> 2 = 8 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cm</a:t>
                  </a:r>
                  <a:r>
                    <a:rPr lang="en-US" sz="2400" baseline="300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2</a:t>
                  </a:r>
                  <a:r>
                    <a:rPr lang="en-US" sz="2400" dirty="0">
                      <a:solidFill>
                        <a:prstClr val="black"/>
                      </a:solidFill>
                      <a:latin typeface="UTM Avo" panose="02040603050506020204" pitchFamily="18" charset="0"/>
                      <a:cs typeface="Arial" pitchFamily="34" charset="0"/>
                    </a:rPr>
                    <a:t>.</a:t>
                  </a:r>
                  <a:endParaRPr lang="en-US" sz="2600" dirty="0">
                    <a:latin typeface="UTM Avo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C2CA71C5-564B-7BD6-1C31-E6D712B9463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35218" y="2982724"/>
                  <a:ext cx="3809792" cy="902876"/>
                </a:xfrm>
                <a:prstGeom prst="rect">
                  <a:avLst/>
                </a:prstGeom>
                <a:blipFill>
                  <a:blip r:embed="rId8"/>
                  <a:stretch>
                    <a:fillRect l="-320" t="-6081" b="-1486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FC40ED4-9A7C-1680-A537-056564DDFB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6585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113F7C5-4F72-DEA0-EE31-EF8188FB02EB}"/>
              </a:ext>
            </a:extLst>
          </p:cNvPr>
          <p:cNvSpPr/>
          <p:nvPr/>
        </p:nvSpPr>
        <p:spPr>
          <a:xfrm>
            <a:off x="1448656" y="533400"/>
            <a:ext cx="9513870" cy="15625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00"/>
                </a:solidFill>
              </a:rPr>
              <a:t>Nêu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cách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tính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diện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tích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hình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chữ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nhật</a:t>
            </a:r>
            <a:r>
              <a:rPr lang="en-US" sz="2800" dirty="0" smtClean="0">
                <a:solidFill>
                  <a:srgbClr val="000000"/>
                </a:solidFill>
              </a:rPr>
              <a:t>.</a:t>
            </a:r>
            <a:endParaRPr lang="en-US" sz="2800" dirty="0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231158C-6098-CFA9-B5F8-BC4CE32AC698}"/>
              </a:ext>
            </a:extLst>
          </p:cNvPr>
          <p:cNvGrpSpPr/>
          <p:nvPr/>
        </p:nvGrpSpPr>
        <p:grpSpPr>
          <a:xfrm>
            <a:off x="273129" y="2377204"/>
            <a:ext cx="7168065" cy="4480796"/>
            <a:chOff x="273129" y="2377204"/>
            <a:chExt cx="7168065" cy="4480796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27ADF8CF-273E-8D07-4F90-506D9FF2DF63}"/>
                </a:ext>
              </a:extLst>
            </p:cNvPr>
            <p:cNvGrpSpPr/>
            <p:nvPr/>
          </p:nvGrpSpPr>
          <p:grpSpPr>
            <a:xfrm>
              <a:off x="2917527" y="2377204"/>
              <a:ext cx="4523667" cy="2720526"/>
              <a:chOff x="2917527" y="2377203"/>
              <a:chExt cx="4523667" cy="2720526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="" xmlns:a16="http://schemas.microsoft.com/office/drawing/2014/main" id="{F22000B1-6FC2-F327-F261-A41D3DAFFC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917527" y="2377203"/>
                <a:ext cx="4523667" cy="2720526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="" xmlns:mc="http://schemas.openxmlformats.org/markup-compatibility/2006" xmlns:a14="http://schemas.microsoft.com/office/drawing/2010/main" xmlns:a16="http://schemas.microsoft.com/office/drawing/2014/main" id="{75F16C97-61AB-5F42-BCE7-BFD63F9DA195}"/>
                  </a:ext>
                </a:extLst>
              </p:cNvPr>
              <p:cNvSpPr txBox="1"/>
              <p:nvPr/>
            </p:nvSpPr>
            <p:spPr>
              <a:xfrm>
                <a:off x="3530911" y="3170047"/>
                <a:ext cx="3786893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46"/>
                <a:r>
                  <a:rPr lang="en-US" sz="2600" dirty="0" err="1" smtClean="0">
                    <a:latin typeface="UTM Avo"/>
                  </a:rPr>
                  <a:t>Lấy</a:t>
                </a:r>
                <a:r>
                  <a:rPr lang="en-US" sz="2600" dirty="0" smtClean="0">
                    <a:latin typeface="UTM Avo"/>
                  </a:rPr>
                  <a:t> </a:t>
                </a:r>
                <a:r>
                  <a:rPr lang="en-US" sz="2600" dirty="0" err="1" smtClean="0">
                    <a:latin typeface="UTM Avo"/>
                  </a:rPr>
                  <a:t>chiều</a:t>
                </a:r>
                <a:r>
                  <a:rPr lang="en-US" sz="2600" dirty="0" smtClean="0">
                    <a:latin typeface="UTM Avo"/>
                  </a:rPr>
                  <a:t> </a:t>
                </a:r>
                <a:r>
                  <a:rPr lang="en-US" sz="2600" dirty="0" err="1" smtClean="0">
                    <a:latin typeface="UTM Avo"/>
                  </a:rPr>
                  <a:t>dài</a:t>
                </a:r>
                <a:r>
                  <a:rPr lang="en-US" sz="2600" dirty="0" smtClean="0">
                    <a:latin typeface="UTM Avo"/>
                  </a:rPr>
                  <a:t> </a:t>
                </a:r>
                <a:r>
                  <a:rPr lang="en-US" sz="2600" dirty="0" err="1" smtClean="0">
                    <a:latin typeface="UTM Avo"/>
                  </a:rPr>
                  <a:t>nhân</a:t>
                </a:r>
                <a:r>
                  <a:rPr lang="en-US" sz="2600" dirty="0" smtClean="0">
                    <a:latin typeface="UTM Avo"/>
                  </a:rPr>
                  <a:t> </a:t>
                </a:r>
                <a:r>
                  <a:rPr lang="en-US" sz="2600" dirty="0" err="1" smtClean="0">
                    <a:latin typeface="UTM Avo"/>
                  </a:rPr>
                  <a:t>chiều</a:t>
                </a:r>
                <a:r>
                  <a:rPr lang="en-US" sz="2600" dirty="0" smtClean="0">
                    <a:latin typeface="UTM Avo"/>
                  </a:rPr>
                  <a:t> </a:t>
                </a:r>
                <a:r>
                  <a:rPr lang="en-US" sz="2600" dirty="0" err="1" smtClean="0">
                    <a:latin typeface="UTM Avo"/>
                  </a:rPr>
                  <a:t>rộng</a:t>
                </a:r>
                <a:r>
                  <a:rPr lang="en-US" sz="2600" dirty="0" smtClean="0">
                    <a:latin typeface="UTM Avo"/>
                  </a:rPr>
                  <a:t> (</a:t>
                </a:r>
                <a:r>
                  <a:rPr lang="en-US" sz="2600" dirty="0" err="1" smtClean="0">
                    <a:latin typeface="UTM Avo"/>
                  </a:rPr>
                  <a:t>cùng</a:t>
                </a:r>
                <a:r>
                  <a:rPr lang="en-US" sz="2600" dirty="0" smtClean="0">
                    <a:latin typeface="UTM Avo"/>
                  </a:rPr>
                  <a:t> </a:t>
                </a:r>
                <a:r>
                  <a:rPr lang="en-US" sz="2600" dirty="0" err="1" smtClean="0">
                    <a:latin typeface="UTM Avo"/>
                  </a:rPr>
                  <a:t>đơn</a:t>
                </a:r>
                <a:r>
                  <a:rPr lang="en-US" sz="2600" dirty="0" smtClean="0">
                    <a:latin typeface="UTM Avo"/>
                  </a:rPr>
                  <a:t> </a:t>
                </a:r>
                <a:r>
                  <a:rPr lang="en-US" sz="2600" dirty="0" err="1" smtClean="0">
                    <a:latin typeface="UTM Avo"/>
                  </a:rPr>
                  <a:t>vị</a:t>
                </a:r>
                <a:r>
                  <a:rPr lang="en-US" sz="2600" dirty="0" smtClean="0">
                    <a:latin typeface="UTM Avo"/>
                  </a:rPr>
                  <a:t> </a:t>
                </a:r>
                <a:r>
                  <a:rPr lang="en-US" sz="2600" dirty="0" err="1" smtClean="0">
                    <a:latin typeface="UTM Avo"/>
                  </a:rPr>
                  <a:t>đo</a:t>
                </a:r>
                <a:r>
                  <a:rPr lang="en-US" sz="2600" dirty="0" smtClean="0">
                    <a:latin typeface="UTM Avo"/>
                  </a:rPr>
                  <a:t>)</a:t>
                </a:r>
                <a:r>
                  <a:rPr lang="en-US" sz="2400" dirty="0" smtClean="0">
                    <a:solidFill>
                      <a:prstClr val="black"/>
                    </a:solidFill>
                    <a:latin typeface="UTM Avo" panose="02040603050506020204" pitchFamily="18" charset="0"/>
                    <a:cs typeface="Arial" pitchFamily="34" charset="0"/>
                  </a:rPr>
                  <a:t>.</a:t>
                </a:r>
                <a:endParaRPr lang="en-US" sz="2600" dirty="0">
                  <a:latin typeface="UTM Avo"/>
                  <a:ea typeface="+mn-ea"/>
                </a:endParaRPr>
              </a:p>
            </p:txBody>
          </p:sp>
        </p:grpSp>
        <p:sp>
          <p:nvSpPr>
            <p:cNvPr id="6" name="Freeform 2">
              <a:extLst>
                <a:ext uri="{FF2B5EF4-FFF2-40B4-BE49-F238E27FC236}">
                  <a16:creationId xmlns="" xmlns:a16="http://schemas.microsoft.com/office/drawing/2014/main" id="{B6BA627A-8937-3BC1-E420-834BC685694E}"/>
                </a:ext>
              </a:extLst>
            </p:cNvPr>
            <p:cNvSpPr/>
            <p:nvPr/>
          </p:nvSpPr>
          <p:spPr>
            <a:xfrm flipH="1">
              <a:off x="273129" y="2727392"/>
              <a:ext cx="2794000" cy="4130608"/>
            </a:xfrm>
            <a:custGeom>
              <a:avLst/>
              <a:gdLst/>
              <a:ahLst/>
              <a:cxnLst/>
              <a:rect l="l" t="t" r="r" b="b"/>
              <a:pathLst>
                <a:path w="12002433" h="6195912">
                  <a:moveTo>
                    <a:pt x="0" y="0"/>
                  </a:moveTo>
                  <a:lnTo>
                    <a:pt x="12002432" y="0"/>
                  </a:lnTo>
                  <a:lnTo>
                    <a:pt x="12002432" y="6195912"/>
                  </a:lnTo>
                  <a:lnTo>
                    <a:pt x="0" y="6195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82" b="89834" l="66794" r="96469">
                            <a14:foregroundMark x1="66794" y1="27357" x2="66794" y2="2735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 l="-1863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13516D-AEBF-E917-581C-3D226B690C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51091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="" xmlns:a16="http://schemas.microsoft.com/office/drawing/2014/main" id="{3113F7C5-4F72-DEA0-EE31-EF8188FB02EB}"/>
              </a:ext>
            </a:extLst>
          </p:cNvPr>
          <p:cNvSpPr/>
          <p:nvPr/>
        </p:nvSpPr>
        <p:spPr>
          <a:xfrm>
            <a:off x="1448656" y="533400"/>
            <a:ext cx="9513870" cy="156252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0000"/>
                </a:solidFill>
              </a:rPr>
              <a:t>Tính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diện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tích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hình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chữ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nhật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biết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chiều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dài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là</a:t>
            </a:r>
            <a:r>
              <a:rPr lang="en-US" sz="2800" dirty="0" smtClean="0">
                <a:solidFill>
                  <a:srgbClr val="000000"/>
                </a:solidFill>
              </a:rPr>
              <a:t> 1dm, </a:t>
            </a:r>
            <a:r>
              <a:rPr lang="en-US" sz="2800" dirty="0" err="1" smtClean="0">
                <a:solidFill>
                  <a:srgbClr val="000000"/>
                </a:solidFill>
              </a:rPr>
              <a:t>chiều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rộng</a:t>
            </a:r>
            <a:r>
              <a:rPr lang="en-US" sz="2800" dirty="0" smtClean="0">
                <a:solidFill>
                  <a:srgbClr val="000000"/>
                </a:solidFill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</a:rPr>
              <a:t>là</a:t>
            </a:r>
            <a:r>
              <a:rPr lang="en-US" sz="2800" dirty="0" smtClean="0">
                <a:solidFill>
                  <a:srgbClr val="000000"/>
                </a:solidFill>
              </a:rPr>
              <a:t> 4cm</a:t>
            </a:r>
            <a:endParaRPr lang="en-US" sz="2800" dirty="0">
              <a:solidFill>
                <a:prstClr val="white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231158C-6098-CFA9-B5F8-BC4CE32AC698}"/>
              </a:ext>
            </a:extLst>
          </p:cNvPr>
          <p:cNvGrpSpPr/>
          <p:nvPr/>
        </p:nvGrpSpPr>
        <p:grpSpPr>
          <a:xfrm>
            <a:off x="273129" y="2377204"/>
            <a:ext cx="7610305" cy="4480796"/>
            <a:chOff x="273129" y="2377204"/>
            <a:chExt cx="7610305" cy="4480796"/>
          </a:xfrm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27ADF8CF-273E-8D07-4F90-506D9FF2DF63}"/>
                </a:ext>
              </a:extLst>
            </p:cNvPr>
            <p:cNvGrpSpPr/>
            <p:nvPr/>
          </p:nvGrpSpPr>
          <p:grpSpPr>
            <a:xfrm>
              <a:off x="2917527" y="2377204"/>
              <a:ext cx="4965907" cy="2720526"/>
              <a:chOff x="2917527" y="2377203"/>
              <a:chExt cx="4965907" cy="2720526"/>
            </a:xfrm>
          </p:grpSpPr>
          <p:pic>
            <p:nvPicPr>
              <p:cNvPr id="14" name="Graphic 13">
                <a:extLst>
                  <a:ext uri="{FF2B5EF4-FFF2-40B4-BE49-F238E27FC236}">
                    <a16:creationId xmlns="" xmlns:a16="http://schemas.microsoft.com/office/drawing/2014/main" id="{F22000B1-6FC2-F327-F261-A41D3DAFFC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=""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2917527" y="2377203"/>
                <a:ext cx="4965907" cy="2720526"/>
              </a:xfrm>
              <a:prstGeom prst="rect">
                <a:avLst/>
              </a:prstGeom>
            </p:spPr>
          </p:pic>
          <p:sp>
            <p:nvSpPr>
              <p:cNvPr id="8" name="TextBox 7">
                <a:extLst>
                  <a:ext uri="{FF2B5EF4-FFF2-40B4-BE49-F238E27FC236}">
                    <a16:creationId xmlns="" xmlns:mc="http://schemas.openxmlformats.org/markup-compatibility/2006" xmlns:a14="http://schemas.microsoft.com/office/drawing/2010/main" xmlns:a16="http://schemas.microsoft.com/office/drawing/2014/main" id="{75F16C97-61AB-5F42-BCE7-BFD63F9DA195}"/>
                  </a:ext>
                </a:extLst>
              </p:cNvPr>
              <p:cNvSpPr txBox="1"/>
              <p:nvPr/>
            </p:nvSpPr>
            <p:spPr>
              <a:xfrm>
                <a:off x="3530911" y="3170047"/>
                <a:ext cx="4163112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446"/>
                <a:r>
                  <a:rPr lang="en-US" sz="2600" dirty="0" err="1" smtClean="0">
                    <a:latin typeface="UTM Avo"/>
                  </a:rPr>
                  <a:t>Diện</a:t>
                </a:r>
                <a:r>
                  <a:rPr lang="en-US" sz="2600" dirty="0" smtClean="0">
                    <a:latin typeface="UTM Avo"/>
                  </a:rPr>
                  <a:t> </a:t>
                </a:r>
                <a:r>
                  <a:rPr lang="en-US" sz="2600" dirty="0" err="1" smtClean="0">
                    <a:latin typeface="UTM Avo"/>
                  </a:rPr>
                  <a:t>tích</a:t>
                </a:r>
                <a:r>
                  <a:rPr lang="en-US" sz="2600" dirty="0" smtClean="0">
                    <a:latin typeface="UTM Avo"/>
                  </a:rPr>
                  <a:t> </a:t>
                </a:r>
                <a:r>
                  <a:rPr lang="en-US" sz="2600" dirty="0" err="1" smtClean="0">
                    <a:latin typeface="UTM Avo"/>
                  </a:rPr>
                  <a:t>hình</a:t>
                </a:r>
                <a:r>
                  <a:rPr lang="en-US" sz="2600" dirty="0" smtClean="0">
                    <a:latin typeface="UTM Avo"/>
                  </a:rPr>
                  <a:t> </a:t>
                </a:r>
                <a:r>
                  <a:rPr lang="en-US" sz="2600" dirty="0" err="1" smtClean="0">
                    <a:latin typeface="UTM Avo"/>
                  </a:rPr>
                  <a:t>chữ</a:t>
                </a:r>
                <a:r>
                  <a:rPr lang="en-US" sz="2600" dirty="0" smtClean="0">
                    <a:latin typeface="UTM Avo"/>
                  </a:rPr>
                  <a:t> </a:t>
                </a:r>
                <a:r>
                  <a:rPr lang="en-US" sz="2600" dirty="0" err="1" smtClean="0">
                    <a:latin typeface="UTM Avo"/>
                  </a:rPr>
                  <a:t>nhật</a:t>
                </a:r>
                <a:r>
                  <a:rPr lang="en-US" sz="2600" dirty="0" smtClean="0">
                    <a:latin typeface="UTM Avo"/>
                  </a:rPr>
                  <a:t> </a:t>
                </a:r>
                <a:r>
                  <a:rPr lang="en-US" sz="2600" dirty="0" err="1" smtClean="0">
                    <a:latin typeface="UTM Avo"/>
                  </a:rPr>
                  <a:t>là</a:t>
                </a:r>
                <a:r>
                  <a:rPr lang="en-US" sz="2600" dirty="0" smtClean="0">
                    <a:latin typeface="UTM Avo"/>
                  </a:rPr>
                  <a:t> : 10 x 4 = 40 (</a:t>
                </a:r>
                <a:r>
                  <a:rPr lang="en-US" sz="2400" dirty="0" smtClean="0">
                    <a:solidFill>
                      <a:prstClr val="black"/>
                    </a:solidFill>
                    <a:latin typeface="UTM Avo" panose="02040603050506020204" pitchFamily="18" charset="0"/>
                    <a:cs typeface="Arial" pitchFamily="34" charset="0"/>
                  </a:rPr>
                  <a:t>cm</a:t>
                </a:r>
                <a:r>
                  <a:rPr lang="en-US" sz="2400" baseline="30000" dirty="0" smtClean="0">
                    <a:solidFill>
                      <a:prstClr val="black"/>
                    </a:solidFill>
                    <a:latin typeface="UTM Avo" panose="02040603050506020204" pitchFamily="18" charset="0"/>
                    <a:cs typeface="Arial" pitchFamily="34" charset="0"/>
                  </a:rPr>
                  <a:t>2</a:t>
                </a:r>
                <a:r>
                  <a:rPr lang="en-US" sz="2400" dirty="0" smtClean="0">
                    <a:solidFill>
                      <a:prstClr val="black"/>
                    </a:solidFill>
                    <a:latin typeface="UTM Avo" panose="02040603050506020204" pitchFamily="18" charset="0"/>
                    <a:cs typeface="Arial" pitchFamily="34" charset="0"/>
                  </a:rPr>
                  <a:t>)</a:t>
                </a:r>
                <a:endParaRPr lang="en-US" sz="2600" dirty="0">
                  <a:latin typeface="UTM Avo"/>
                  <a:ea typeface="+mn-ea"/>
                </a:endParaRPr>
              </a:p>
            </p:txBody>
          </p:sp>
        </p:grpSp>
        <p:sp>
          <p:nvSpPr>
            <p:cNvPr id="6" name="Freeform 2">
              <a:extLst>
                <a:ext uri="{FF2B5EF4-FFF2-40B4-BE49-F238E27FC236}">
                  <a16:creationId xmlns="" xmlns:a16="http://schemas.microsoft.com/office/drawing/2014/main" id="{B6BA627A-8937-3BC1-E420-834BC685694E}"/>
                </a:ext>
              </a:extLst>
            </p:cNvPr>
            <p:cNvSpPr/>
            <p:nvPr/>
          </p:nvSpPr>
          <p:spPr>
            <a:xfrm flipH="1">
              <a:off x="273129" y="2727392"/>
              <a:ext cx="2794000" cy="4130608"/>
            </a:xfrm>
            <a:custGeom>
              <a:avLst/>
              <a:gdLst/>
              <a:ahLst/>
              <a:cxnLst/>
              <a:rect l="l" t="t" r="r" b="b"/>
              <a:pathLst>
                <a:path w="12002433" h="6195912">
                  <a:moveTo>
                    <a:pt x="0" y="0"/>
                  </a:moveTo>
                  <a:lnTo>
                    <a:pt x="12002432" y="0"/>
                  </a:lnTo>
                  <a:lnTo>
                    <a:pt x="12002432" y="6195912"/>
                  </a:lnTo>
                  <a:lnTo>
                    <a:pt x="0" y="61959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9982" b="89834" l="66794" r="96469">
                            <a14:foregroundMark x1="66794" y1="27357" x2="66794" y2="27357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 l="-1863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F13516D-AEBF-E917-581C-3D226B690C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607039" cy="67689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58709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6A106E6B-36C9-FED9-2EFC-0A3F1145C65A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xmlns="" id="{01C7A1D4-9087-60DA-FA2B-A5E68FD127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EDBE25F1-312C-56F1-BC5A-C054C6CD3052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46104A1-EF35-A853-0FBF-778EA7D7611B}"/>
              </a:ext>
            </a:extLst>
          </p:cNvPr>
          <p:cNvSpPr txBox="1"/>
          <p:nvPr/>
        </p:nvSpPr>
        <p:spPr>
          <a:xfrm>
            <a:off x="3162728" y="965771"/>
            <a:ext cx="5866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+mn-lt"/>
              </a:rPr>
              <a:t>HƯỚNG DẪN VỀ NHÀ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A79182A0-7283-CC86-AA9E-8D36642023AD}"/>
              </a:ext>
            </a:extLst>
          </p:cNvPr>
          <p:cNvSpPr/>
          <p:nvPr/>
        </p:nvSpPr>
        <p:spPr>
          <a:xfrm>
            <a:off x="2877804" y="1862191"/>
            <a:ext cx="7265505" cy="165171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0" i="0" dirty="0" err="1">
                <a:solidFill>
                  <a:srgbClr val="000000"/>
                </a:solidFill>
                <a:effectLst/>
              </a:rPr>
              <a:t>Ôn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lại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cách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diện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tích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>
                <a:solidFill>
                  <a:srgbClr val="000000"/>
                </a:solidFill>
                <a:effectLst/>
              </a:rPr>
              <a:t>chữ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2800" b="0" i="0" dirty="0" err="1" smtClean="0">
                <a:solidFill>
                  <a:srgbClr val="000000"/>
                </a:solidFill>
                <a:effectLst/>
              </a:rPr>
              <a:t>nhật</a:t>
            </a:r>
            <a:r>
              <a:rPr lang="en-US" sz="2800" b="0" i="0" dirty="0" smtClean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702637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7314908" y="72642"/>
            <a:ext cx="682295" cy="70439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0" y="777038"/>
            <a:ext cx="6604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328400" y="777038"/>
            <a:ext cx="8636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660400" y="6019800"/>
            <a:ext cx="13004799" cy="838200"/>
          </a:xfrm>
          <a:prstGeom prst="rect">
            <a:avLst/>
          </a:prstGeom>
        </p:spPr>
      </p:pic>
      <p:sp>
        <p:nvSpPr>
          <p:cNvPr id="2" name="Rectangle 1">
            <a:hlinkClick r:id="rId7"/>
          </p:cNvPr>
          <p:cNvSpPr/>
          <p:nvPr/>
        </p:nvSpPr>
        <p:spPr>
          <a:xfrm>
            <a:off x="209817" y="1212564"/>
            <a:ext cx="1263487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33" b="1" dirty="0" err="1">
                <a:latin typeface="UTM Avo" panose="02040603050506020204" pitchFamily="18" charset="0"/>
                <a:cs typeface="Arial" pitchFamily="34" charset="0"/>
              </a:rPr>
              <a:t>Bài</a:t>
            </a:r>
            <a:r>
              <a:rPr lang="en-US" sz="2933" b="1" dirty="0">
                <a:latin typeface="UTM Avo" panose="02040603050506020204" pitchFamily="18" charset="0"/>
                <a:cs typeface="Arial" pitchFamily="34" charset="0"/>
              </a:rPr>
              <a:t> 3 </a:t>
            </a:r>
            <a:endParaRPr lang="en-US" sz="2933" dirty="0"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776933" y="1967905"/>
            <a:ext cx="5666936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33" dirty="0">
                <a:latin typeface="UTM Avo" panose="02040603050506020204" pitchFamily="18" charset="0"/>
                <a:cs typeface="Arial" pitchFamily="34" charset="0"/>
              </a:rPr>
              <a:t>b) </a:t>
            </a:r>
            <a:r>
              <a:rPr lang="en-US" sz="2933" dirty="0" err="1">
                <a:latin typeface="UTM Avo" panose="02040603050506020204" pitchFamily="18" charset="0"/>
                <a:cs typeface="Arial" pitchFamily="34" charset="0"/>
              </a:rPr>
              <a:t>Tính</a:t>
            </a:r>
            <a:r>
              <a:rPr lang="en-US" sz="2933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cs typeface="Arial" pitchFamily="34" charset="0"/>
              </a:rPr>
              <a:t>diện</a:t>
            </a:r>
            <a:r>
              <a:rPr lang="en-US" sz="2933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cs typeface="Arial" pitchFamily="34" charset="0"/>
              </a:rPr>
              <a:t>tích</a:t>
            </a:r>
            <a:r>
              <a:rPr lang="en-US" sz="2933" dirty="0">
                <a:latin typeface="UTM Avo" panose="02040603050506020204" pitchFamily="18" charset="0"/>
                <a:cs typeface="Arial" pitchFamily="34" charset="0"/>
              </a:rPr>
              <a:t> con </a:t>
            </a:r>
            <a:r>
              <a:rPr lang="en-US" sz="2933" dirty="0" err="1">
                <a:latin typeface="UTM Avo" panose="02040603050506020204" pitchFamily="18" charset="0"/>
                <a:cs typeface="Arial" pitchFamily="34" charset="0"/>
              </a:rPr>
              <a:t>tem</a:t>
            </a:r>
            <a:r>
              <a:rPr lang="en-US" sz="2933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933" dirty="0" err="1">
                <a:latin typeface="UTM Avo" panose="02040603050506020204" pitchFamily="18" charset="0"/>
                <a:cs typeface="Arial" pitchFamily="34" charset="0"/>
              </a:rPr>
              <a:t>sau</a:t>
            </a:r>
            <a:r>
              <a:rPr lang="en-US" sz="2933" dirty="0">
                <a:latin typeface="UTM Avo" panose="02040603050506020204" pitchFamily="18" charset="0"/>
                <a:cs typeface="Arial" pitchFamily="34" charset="0"/>
              </a:rPr>
              <a:t>: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785625" y="2250808"/>
            <a:ext cx="4464836" cy="3477746"/>
            <a:chOff x="9144000" y="3543299"/>
            <a:chExt cx="6697256" cy="5216619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7" name="Folded Corner 16"/>
            <p:cNvSpPr/>
            <p:nvPr/>
          </p:nvSpPr>
          <p:spPr>
            <a:xfrm>
              <a:off x="9144000" y="3543299"/>
              <a:ext cx="6697256" cy="5216619"/>
            </a:xfrm>
            <a:prstGeom prst="foldedCorner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667" dirty="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9628295" y="4916177"/>
              <a:ext cx="6146396" cy="75414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2667" dirty="0">
                  <a:latin typeface="UTM Avo" panose="02040603050506020204" pitchFamily="18" charset="0"/>
                  <a:cs typeface="Arial" pitchFamily="34" charset="0"/>
                </a:rPr>
                <a:t>b) </a:t>
              </a:r>
              <a:r>
                <a:rPr lang="en-US" sz="2667" dirty="0" err="1">
                  <a:latin typeface="UTM Avo" panose="02040603050506020204" pitchFamily="18" charset="0"/>
                  <a:cs typeface="Arial" pitchFamily="34" charset="0"/>
                </a:rPr>
                <a:t>Diện</a:t>
              </a:r>
              <a:r>
                <a:rPr lang="en-US" sz="2667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 charset="0"/>
                  <a:cs typeface="Arial" pitchFamily="34" charset="0"/>
                </a:rPr>
                <a:t>tích</a:t>
              </a:r>
              <a:r>
                <a:rPr lang="en-US" sz="2667" dirty="0">
                  <a:latin typeface="UTM Avo" panose="02040603050506020204" pitchFamily="18" charset="0"/>
                  <a:cs typeface="Arial" pitchFamily="34" charset="0"/>
                </a:rPr>
                <a:t> con </a:t>
              </a:r>
              <a:r>
                <a:rPr lang="en-US" sz="2667" dirty="0" err="1">
                  <a:latin typeface="UTM Avo" panose="02040603050506020204" pitchFamily="18" charset="0"/>
                  <a:cs typeface="Arial" pitchFamily="34" charset="0"/>
                </a:rPr>
                <a:t>tem</a:t>
              </a:r>
              <a:r>
                <a:rPr lang="en-US" sz="2667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 charset="0"/>
                  <a:cs typeface="Arial" pitchFamily="34" charset="0"/>
                </a:rPr>
                <a:t>là</a:t>
              </a:r>
              <a:r>
                <a:rPr lang="en-US" sz="2667" dirty="0">
                  <a:latin typeface="UTM Avo" panose="02040603050506020204" pitchFamily="18" charset="0"/>
                  <a:cs typeface="Arial" pitchFamily="34" charset="0"/>
                </a:rPr>
                <a:t>: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10778000" y="5797666"/>
                  <a:ext cx="3931846" cy="754149"/>
                </a:xfrm>
                <a:prstGeom prst="rect">
                  <a:avLst/>
                </a:prstGeom>
                <a:grpFill/>
              </p:spPr>
              <p:txBody>
                <a:bodyPr wrap="none">
                  <a:spAutoFit/>
                </a:bodyPr>
                <a:lstStyle/>
                <a:p>
                  <a:r>
                    <a:rPr lang="en-US" sz="2667" dirty="0">
                      <a:latin typeface="UTM Avo" panose="02040603050506020204" pitchFamily="18" charset="0"/>
                      <a:cs typeface="Arial" pitchFamily="34" charset="0"/>
                    </a:rPr>
                    <a:t>3 </a:t>
                  </a:r>
                  <a14:m>
                    <m:oMath xmlns:m="http://schemas.openxmlformats.org/officeDocument/2006/math">
                      <m:r>
                        <a:rPr lang="en-US" sz="2400" dirty="0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2667" dirty="0">
                      <a:latin typeface="UTM Avo" panose="02040603050506020204" pitchFamily="18" charset="0"/>
                      <a:cs typeface="Arial" pitchFamily="34" charset="0"/>
                    </a:rPr>
                    <a:t> 3 </a:t>
                  </a:r>
                  <a14:m>
                    <m:oMath xmlns:m="http://schemas.openxmlformats.org/officeDocument/2006/math">
                      <m:r>
                        <a:rPr lang="en-US" sz="2667" i="1" smtClean="0">
                          <a:latin typeface="Cambria Math" panose="02040503050406030204" pitchFamily="18" charset="0"/>
                          <a:cs typeface="Arial" pitchFamily="34" charset="0"/>
                        </a:rPr>
                        <m:t>=</m:t>
                      </m:r>
                    </m:oMath>
                  </a14:m>
                  <a:r>
                    <a:rPr lang="en-US" sz="2667" dirty="0">
                      <a:latin typeface="UTM Avo" panose="02040603050506020204" pitchFamily="18" charset="0"/>
                      <a:cs typeface="Arial" pitchFamily="34" charset="0"/>
                    </a:rPr>
                    <a:t> 9 (cm</a:t>
                  </a:r>
                  <a:r>
                    <a:rPr lang="en-US" sz="2667" baseline="30000" dirty="0">
                      <a:latin typeface="UTM Avo" panose="02040603050506020204" pitchFamily="18" charset="0"/>
                      <a:cs typeface="Arial" pitchFamily="34" charset="0"/>
                    </a:rPr>
                    <a:t>2</a:t>
                  </a:r>
                  <a:r>
                    <a:rPr lang="en-US" sz="2667" dirty="0">
                      <a:latin typeface="UTM Avo" panose="02040603050506020204" pitchFamily="18" charset="0"/>
                      <a:cs typeface="Arial" pitchFamily="34" charset="0"/>
                    </a:rPr>
                    <a:t>)</a:t>
                  </a: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778000" y="5797666"/>
                  <a:ext cx="3931846" cy="754149"/>
                </a:xfrm>
                <a:prstGeom prst="rect">
                  <a:avLst/>
                </a:prstGeom>
                <a:blipFill>
                  <a:blip r:embed="rId8"/>
                  <a:stretch>
                    <a:fillRect l="-4419" t="-13415" r="-3721" b="-3048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" name="Rectangle 20"/>
            <p:cNvSpPr/>
            <p:nvPr/>
          </p:nvSpPr>
          <p:spPr>
            <a:xfrm>
              <a:off x="10708091" y="6799799"/>
              <a:ext cx="3890970" cy="75414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2667" dirty="0" err="1">
                  <a:latin typeface="UTM Avo" panose="02040603050506020204" pitchFamily="18" charset="0"/>
                  <a:cs typeface="Arial" pitchFamily="34" charset="0"/>
                </a:rPr>
                <a:t>Đáp</a:t>
              </a:r>
              <a:r>
                <a:rPr lang="en-US" sz="2667" dirty="0"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667" dirty="0" err="1">
                  <a:latin typeface="UTM Avo" panose="02040603050506020204" pitchFamily="18" charset="0"/>
                  <a:cs typeface="Arial" pitchFamily="34" charset="0"/>
                </a:rPr>
                <a:t>số</a:t>
              </a:r>
              <a:r>
                <a:rPr lang="en-US" sz="2667" dirty="0">
                  <a:latin typeface="UTM Avo" panose="02040603050506020204" pitchFamily="18" charset="0"/>
                  <a:cs typeface="Arial" pitchFamily="34" charset="0"/>
                </a:rPr>
                <a:t>: 9 cm</a:t>
              </a:r>
              <a:r>
                <a:rPr lang="en-US" sz="2667" baseline="30000" dirty="0">
                  <a:latin typeface="UTM Avo" panose="02040603050506020204" pitchFamily="18" charset="0"/>
                  <a:cs typeface="Arial" pitchFamily="34" charset="0"/>
                </a:rPr>
                <a:t>2</a:t>
              </a:r>
              <a:r>
                <a:rPr lang="en-US" sz="2667" dirty="0">
                  <a:latin typeface="UTM Avo" panose="02040603050506020204" pitchFamily="18" charset="0"/>
                  <a:cs typeface="Arial" pitchFamily="34" charset="0"/>
                </a:rPr>
                <a:t> 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1466488" y="3875158"/>
              <a:ext cx="2643032" cy="754149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2667" b="1" u="sng" dirty="0">
                  <a:latin typeface="UTM Avo" panose="02040603050506020204" pitchFamily="18" charset="0"/>
                  <a:cs typeface="Arial" pitchFamily="34" charset="0"/>
                </a:rPr>
                <a:t>BÀI GIẢI: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9851E33-4156-B151-BF0A-39E174AB5AA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2219"/>
          <a:stretch/>
        </p:blipFill>
        <p:spPr>
          <a:xfrm>
            <a:off x="6188179" y="2198737"/>
            <a:ext cx="5133045" cy="3655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7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7314908" y="72642"/>
            <a:ext cx="682295" cy="70439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0" y="777038"/>
            <a:ext cx="6604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328400" y="777038"/>
            <a:ext cx="8636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60400" y="6393244"/>
            <a:ext cx="13004799" cy="4647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22968" y="2209800"/>
            <a:ext cx="4265599" cy="356716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365075" y="5776960"/>
            <a:ext cx="3238823" cy="5984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Hoạt</a:t>
            </a:r>
            <a:r>
              <a:rPr lang="en-US" sz="2667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động</a:t>
            </a:r>
            <a:r>
              <a:rPr lang="en-US" sz="2667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nhóm</a:t>
            </a:r>
            <a:endParaRPr lang="en-US" sz="2667" b="1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363423" y="2296679"/>
            <a:ext cx="5736913" cy="2857033"/>
            <a:chOff x="8001000" y="3304290"/>
            <a:chExt cx="7080110" cy="4285550"/>
          </a:xfrm>
        </p:grpSpPr>
        <p:sp>
          <p:nvSpPr>
            <p:cNvPr id="17" name="Rounded Rectangle 16"/>
            <p:cNvSpPr/>
            <p:nvPr/>
          </p:nvSpPr>
          <p:spPr>
            <a:xfrm>
              <a:off x="8001000" y="3304290"/>
              <a:ext cx="7080109" cy="4073690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dirty="0">
                <a:latin typeface="UTM Avo" panose="02040603050506020204" pitchFamily="18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8153401" y="3456689"/>
              <a:ext cx="6927709" cy="413315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dirty="0">
                <a:latin typeface="UTM Avo" panose="020406030505060202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377523" y="3546524"/>
              <a:ext cx="6394559" cy="3718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vi-VN" sz="2667" dirty="0">
                  <a:latin typeface="+mn-lt"/>
                </a:rPr>
                <a:t>Mỗi nhóm có một mảnh giấy hình vuông với các cạnh có thể là 5 cm; 4 cm; 6 cm, … và một lưới ô vuông. </a:t>
              </a:r>
              <a:endParaRPr lang="en-US" sz="2667" dirty="0">
                <a:latin typeface="+mn-lt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0" y="961205"/>
            <a:ext cx="8064665" cy="609600"/>
            <a:chOff x="-77204" y="2907632"/>
            <a:chExt cx="12096997" cy="9144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2" name="Pentagon 21"/>
            <p:cNvSpPr/>
            <p:nvPr/>
          </p:nvSpPr>
          <p:spPr>
            <a:xfrm>
              <a:off x="-77204" y="2907632"/>
              <a:ext cx="12096997" cy="914400"/>
            </a:xfrm>
            <a:prstGeom prst="homePlat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96516" y="3010889"/>
              <a:ext cx="11491608" cy="7541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vi-VN" sz="2667" b="1" dirty="0">
                  <a:solidFill>
                    <a:schemeClr val="tx1"/>
                  </a:solidFill>
                </a:rPr>
                <a:t>2. Khám phá quy tắc tính diện tích hình vuông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5099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7314908" y="72642"/>
            <a:ext cx="682295" cy="70439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0" y="777038"/>
            <a:ext cx="6604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328400" y="777038"/>
            <a:ext cx="8636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584490" y="6545644"/>
            <a:ext cx="13004799" cy="46475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38221" y="2276179"/>
            <a:ext cx="3578692" cy="332400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517542" y="5794804"/>
            <a:ext cx="3399371" cy="5984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Hoạt</a:t>
            </a:r>
            <a:r>
              <a:rPr lang="en-US" sz="2667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động</a:t>
            </a:r>
            <a:r>
              <a:rPr lang="en-US" sz="2667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nhóm</a:t>
            </a:r>
            <a:endParaRPr lang="en-US" sz="2667" b="1" dirty="0">
              <a:solidFill>
                <a:schemeClr val="tx1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117393" y="4961295"/>
            <a:ext cx="7889835" cy="1422435"/>
            <a:chOff x="8001001" y="3304290"/>
            <a:chExt cx="9737099" cy="2133653"/>
          </a:xfrm>
        </p:grpSpPr>
        <p:sp>
          <p:nvSpPr>
            <p:cNvPr id="17" name="Rounded Rectangle 16"/>
            <p:cNvSpPr/>
            <p:nvPr/>
          </p:nvSpPr>
          <p:spPr>
            <a:xfrm>
              <a:off x="8001001" y="3304290"/>
              <a:ext cx="9561181" cy="1986629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dirty="0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8153400" y="3377149"/>
              <a:ext cx="9408784" cy="206079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8361024" y="3451313"/>
              <a:ext cx="9377076" cy="187147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sz="2667" dirty="0">
                  <a:latin typeface="+mn-lt"/>
                  <a:cs typeface="Arial" pitchFamily="34" charset="0"/>
                </a:rPr>
                <a:t>T</a:t>
              </a:r>
              <a:r>
                <a:rPr lang="vi-VN" sz="2667" dirty="0">
                  <a:latin typeface="+mn-lt"/>
                </a:rPr>
                <a:t>ìm mối liên hệ giữa diện tích mảnh giấy với cạnh của mảnh giấy đó.</a:t>
              </a:r>
              <a:endParaRPr lang="en-US" sz="2667" dirty="0">
                <a:latin typeface="+mn-lt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175817" y="3381424"/>
            <a:ext cx="7903203" cy="1328003"/>
            <a:chOff x="5862068" y="7538146"/>
            <a:chExt cx="11854804" cy="1992004"/>
          </a:xfrm>
        </p:grpSpPr>
        <p:sp>
          <p:nvSpPr>
            <p:cNvPr id="21" name="Rounded Rectangle 20"/>
            <p:cNvSpPr/>
            <p:nvPr/>
          </p:nvSpPr>
          <p:spPr>
            <a:xfrm>
              <a:off x="5862068" y="7538146"/>
              <a:ext cx="11620936" cy="1887414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dirty="0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6029569" y="7608603"/>
              <a:ext cx="11435708" cy="19215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6319703" y="7585954"/>
              <a:ext cx="11397169" cy="18714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vi-VN" sz="2667" dirty="0">
                  <a:latin typeface="+mn-lt"/>
                </a:rPr>
                <a:t>Dùng lưới ô vuông để tính diện tích mảnh giấy hình vuông. </a:t>
              </a:r>
              <a:endParaRPr lang="en-US" sz="2667" dirty="0">
                <a:latin typeface="+mn-lt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4027" y="887125"/>
            <a:ext cx="8064665" cy="609600"/>
            <a:chOff x="-77204" y="2907632"/>
            <a:chExt cx="12096997" cy="9144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5" name="Pentagon 24"/>
            <p:cNvSpPr/>
            <p:nvPr/>
          </p:nvSpPr>
          <p:spPr>
            <a:xfrm>
              <a:off x="-77204" y="2907632"/>
              <a:ext cx="12096997" cy="914400"/>
            </a:xfrm>
            <a:prstGeom prst="homePlat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96516" y="3010889"/>
              <a:ext cx="11491608" cy="75414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vi-VN" sz="2667" b="1" dirty="0">
                  <a:solidFill>
                    <a:schemeClr val="tx1"/>
                  </a:solidFill>
                </a:rPr>
                <a:t>2. Khám phá quy tắc tính diện tích hình vuông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165123" y="2146246"/>
            <a:ext cx="7903203" cy="974057"/>
            <a:chOff x="5862068" y="7538146"/>
            <a:chExt cx="11854805" cy="1461086"/>
          </a:xfrm>
        </p:grpSpPr>
        <p:sp>
          <p:nvSpPr>
            <p:cNvPr id="28" name="Rounded Rectangle 27"/>
            <p:cNvSpPr/>
            <p:nvPr/>
          </p:nvSpPr>
          <p:spPr>
            <a:xfrm>
              <a:off x="5862068" y="7538146"/>
              <a:ext cx="11620936" cy="1388858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dirty="0"/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6029569" y="7608603"/>
              <a:ext cx="11435708" cy="13906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3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319705" y="7690545"/>
              <a:ext cx="11397168" cy="9479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vi-VN" sz="2667" dirty="0">
                  <a:latin typeface="+mn-lt"/>
                </a:rPr>
                <a:t>Đo cạnh của mảnh giấy hình vuông. </a:t>
              </a:r>
              <a:endParaRPr lang="en-US" sz="2667" dirty="0"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85871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1386305" y="729427"/>
            <a:ext cx="682295" cy="70439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0" y="777038"/>
            <a:ext cx="6604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328400" y="777038"/>
            <a:ext cx="8636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60400" y="5918200"/>
            <a:ext cx="13004799" cy="939800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>
            <a:off x="-65506" y="1221875"/>
            <a:ext cx="1451811" cy="622299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Ví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dụ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: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850262"/>
              </p:ext>
            </p:extLst>
          </p:nvPr>
        </p:nvGraphicFramePr>
        <p:xfrm>
          <a:off x="5471655" y="2141621"/>
          <a:ext cx="4368801" cy="3065379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20828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075645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700" dirty="0" err="1">
                          <a:effectLst/>
                        </a:rPr>
                        <a:t>Cạnh</a:t>
                      </a:r>
                      <a:endParaRPr lang="en-US" sz="2400" dirty="0"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700" dirty="0" err="1">
                          <a:effectLst/>
                        </a:rPr>
                        <a:t>Diện</a:t>
                      </a:r>
                      <a:r>
                        <a:rPr lang="en-US" sz="2700" baseline="0" dirty="0">
                          <a:effectLst/>
                        </a:rPr>
                        <a:t> </a:t>
                      </a:r>
                      <a:r>
                        <a:rPr lang="en-US" sz="2700" baseline="0" dirty="0" err="1">
                          <a:effectLst/>
                        </a:rPr>
                        <a:t>tích</a:t>
                      </a:r>
                      <a:endParaRPr lang="en-US" sz="2400" dirty="0"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9486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700" b="1" dirty="0">
                          <a:effectLst/>
                        </a:rPr>
                        <a:t>5 cm</a:t>
                      </a:r>
                      <a:endParaRPr lang="en-US" sz="2700" b="1" dirty="0"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endParaRPr lang="en-US" sz="2100" b="1" dirty="0">
                        <a:solidFill>
                          <a:schemeClr val="bg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9486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r>
                        <a:rPr lang="en-US" sz="2700" b="1" dirty="0">
                          <a:effectLst/>
                        </a:rPr>
                        <a:t>4cm</a:t>
                      </a:r>
                      <a:endParaRPr lang="en-US" sz="2700" b="1" dirty="0"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tabLst>
                          <a:tab pos="5941060" algn="l"/>
                        </a:tabLst>
                      </a:pPr>
                      <a:endParaRPr lang="en-US" sz="2100" b="1" dirty="0">
                        <a:solidFill>
                          <a:schemeClr val="bg1"/>
                        </a:solidFill>
                        <a:effectLst/>
                        <a:latin typeface="UTM Avo" panose="02040603050506020204" pitchFamily="18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45720" marR="4572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8106030" y="3560888"/>
            <a:ext cx="1409360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25 cm</a:t>
            </a:r>
            <a:r>
              <a:rPr lang="en-US" sz="2667" b="1" baseline="30000" dirty="0">
                <a:latin typeface="UTM Avo" panose="02040603050506020204" pitchFamily="18" charset="0"/>
                <a:cs typeface="Arial" pitchFamily="34" charset="0"/>
              </a:rPr>
              <a:t>2</a:t>
            </a:r>
            <a:endParaRPr lang="en-US" sz="2667" b="1" dirty="0"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135440" y="4495800"/>
            <a:ext cx="1409360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16 cm</a:t>
            </a:r>
            <a:r>
              <a:rPr lang="en-US" sz="2667" b="1" baseline="30000" dirty="0">
                <a:latin typeface="UTM Avo" panose="02040603050506020204" pitchFamily="18" charset="0"/>
                <a:cs typeface="Arial" pitchFamily="34" charset="0"/>
              </a:rPr>
              <a:t>2</a:t>
            </a:r>
            <a:endParaRPr lang="en-US" sz="2667" b="1" dirty="0">
              <a:latin typeface="UTM Av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2DE9DE3-7E61-48F3-D129-B25934BAF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221" y="2141622"/>
            <a:ext cx="4467894" cy="3129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496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7A26C31-0856-AAD9-E939-CEFFE22F1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9" y="1028954"/>
            <a:ext cx="5534468" cy="38761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5312104" y="424839"/>
            <a:ext cx="682295" cy="70439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0" y="777038"/>
            <a:ext cx="6604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328400" y="777038"/>
            <a:ext cx="8636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60400" y="6375400"/>
            <a:ext cx="13004799" cy="482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546557" y="1417207"/>
            <a:ext cx="5156200" cy="1863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Mảnh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giấy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hình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vuông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gồm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16 ô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vuông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.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Diện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tích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mỗi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ô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vuông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là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1 cm</a:t>
            </a:r>
            <a:r>
              <a:rPr lang="en-US" sz="2667" b="1" baseline="30000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2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.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5247111" y="3703711"/>
            <a:ext cx="558800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 dirty="0"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978072" y="3701019"/>
            <a:ext cx="5322291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Diện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tích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mảnh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giấy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là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16 cm</a:t>
            </a:r>
            <a:r>
              <a:rPr lang="en-US" sz="2667" b="1" baseline="30000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2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288997" y="5052661"/>
                <a:ext cx="11694227" cy="502766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en-US" sz="2667" dirty="0">
                    <a:latin typeface="UTM Avo" panose="02040603050506020204" pitchFamily="18" charset="0"/>
                    <a:cs typeface="Arial" pitchFamily="34" charset="0"/>
                  </a:rPr>
                  <a:t>Liên </a:t>
                </a:r>
                <a:r>
                  <a:rPr lang="en-US" sz="2667" dirty="0" err="1">
                    <a:latin typeface="UTM Avo" panose="02040603050506020204" pitchFamily="18" charset="0"/>
                    <a:cs typeface="Arial" pitchFamily="34" charset="0"/>
                  </a:rPr>
                  <a:t>hệ</a:t>
                </a:r>
                <a:r>
                  <a:rPr lang="en-US" sz="2667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latin typeface="UTM Avo" panose="02040603050506020204" pitchFamily="18" charset="0"/>
                    <a:cs typeface="Arial" pitchFamily="34" charset="0"/>
                  </a:rPr>
                  <a:t>với</a:t>
                </a:r>
                <a:r>
                  <a:rPr lang="en-US" sz="2667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latin typeface="UTM Avo" panose="02040603050506020204" pitchFamily="18" charset="0"/>
                    <a:cs typeface="Arial" pitchFamily="34" charset="0"/>
                  </a:rPr>
                  <a:t>chiều</a:t>
                </a:r>
                <a:r>
                  <a:rPr lang="en-US" sz="2667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latin typeface="UTM Avo" panose="02040603050506020204" pitchFamily="18" charset="0"/>
                    <a:cs typeface="Arial" pitchFamily="34" charset="0"/>
                  </a:rPr>
                  <a:t>dài</a:t>
                </a:r>
                <a:r>
                  <a:rPr lang="en-US" sz="2667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latin typeface="UTM Avo" panose="02040603050506020204" pitchFamily="18" charset="0"/>
                    <a:cs typeface="Arial" pitchFamily="34" charset="0"/>
                  </a:rPr>
                  <a:t>và</a:t>
                </a:r>
                <a:r>
                  <a:rPr lang="en-US" sz="2667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latin typeface="UTM Avo" panose="02040603050506020204" pitchFamily="18" charset="0"/>
                    <a:cs typeface="Arial" pitchFamily="34" charset="0"/>
                  </a:rPr>
                  <a:t>chiều</a:t>
                </a:r>
                <a:r>
                  <a:rPr lang="en-US" sz="2667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latin typeface="UTM Avo" panose="02040603050506020204" pitchFamily="18" charset="0"/>
                    <a:cs typeface="Arial" pitchFamily="34" charset="0"/>
                  </a:rPr>
                  <a:t>rộng</a:t>
                </a:r>
                <a:r>
                  <a:rPr lang="en-US" sz="2667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latin typeface="UTM Avo" panose="02040603050506020204" pitchFamily="18" charset="0"/>
                    <a:cs typeface="Arial" pitchFamily="34" charset="0"/>
                  </a:rPr>
                  <a:t>của</a:t>
                </a:r>
                <a:r>
                  <a:rPr lang="en-US" sz="2667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latin typeface="UTM Avo" panose="02040603050506020204" pitchFamily="18" charset="0"/>
                    <a:cs typeface="Arial" pitchFamily="34" charset="0"/>
                  </a:rPr>
                  <a:t>mảnh</a:t>
                </a:r>
                <a:r>
                  <a:rPr lang="en-US" sz="2667" dirty="0"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latin typeface="UTM Avo" panose="02040603050506020204" pitchFamily="18" charset="0"/>
                    <a:cs typeface="Arial" pitchFamily="34" charset="0"/>
                  </a:rPr>
                  <a:t>giấy</a:t>
                </a:r>
                <a:r>
                  <a:rPr lang="en-US" sz="2667" dirty="0">
                    <a:latin typeface="UTM Avo" panose="02040603050506020204" pitchFamily="18" charset="0"/>
                    <a:cs typeface="Arial" pitchFamily="34" charset="0"/>
                  </a:rPr>
                  <a:t> ta </a:t>
                </a:r>
                <a:r>
                  <a:rPr lang="en-US" sz="2667" dirty="0" err="1">
                    <a:latin typeface="UTM Avo" panose="02040603050506020204" pitchFamily="18" charset="0"/>
                    <a:cs typeface="Arial" pitchFamily="34" charset="0"/>
                  </a:rPr>
                  <a:t>thấy</a:t>
                </a:r>
                <a:r>
                  <a:rPr lang="en-US" sz="2667" dirty="0">
                    <a:latin typeface="UTM Avo" panose="02040603050506020204" pitchFamily="18" charset="0"/>
                    <a:cs typeface="Arial" pitchFamily="34" charset="0"/>
                  </a:rPr>
                  <a:t>: 4 </a:t>
                </a:r>
                <a14:m>
                  <m:oMath xmlns:m="http://schemas.openxmlformats.org/officeDocument/2006/math">
                    <m:r>
                      <a:rPr lang="en-US" sz="2667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×</m:t>
                    </m:r>
                  </m:oMath>
                </a14:m>
                <a:r>
                  <a:rPr lang="en-US" sz="2667" dirty="0">
                    <a:latin typeface="UTM Avo" panose="02040603050506020204" pitchFamily="18" charset="0"/>
                    <a:cs typeface="Arial" pitchFamily="34" charset="0"/>
                  </a:rPr>
                  <a:t> 4 </a:t>
                </a:r>
                <a:r>
                  <a:rPr lang="en-US" sz="2667" dirty="0">
                    <a:latin typeface="Cambria Math" panose="02040503050406030204" pitchFamily="18" charset="0"/>
                    <a:ea typeface="Cambria Math" panose="02040503050406030204" pitchFamily="18" charset="0"/>
                    <a:cs typeface="Arial" pitchFamily="34" charset="0"/>
                  </a:rPr>
                  <a:t>=</a:t>
                </a:r>
                <a:r>
                  <a:rPr lang="en-US" sz="2667" dirty="0">
                    <a:latin typeface="UTM Avo" panose="02040603050506020204" pitchFamily="18" charset="0"/>
                    <a:cs typeface="Arial" pitchFamily="34" charset="0"/>
                  </a:rPr>
                  <a:t> 16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997" y="5052661"/>
                <a:ext cx="11694227" cy="502766"/>
              </a:xfrm>
              <a:prstGeom prst="rect">
                <a:avLst/>
              </a:prstGeom>
              <a:blipFill>
                <a:blip r:embed="rId8"/>
                <a:stretch>
                  <a:fillRect l="-990" t="-14634" r="-469" b="-30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1762045" y="5678227"/>
            <a:ext cx="9333536" cy="609600"/>
            <a:chOff x="825899" y="8530389"/>
            <a:chExt cx="14000302" cy="914400"/>
          </a:xfrm>
        </p:grpSpPr>
        <p:sp>
          <p:nvSpPr>
            <p:cNvPr id="25" name="Rounded Rectangle 24"/>
            <p:cNvSpPr/>
            <p:nvPr/>
          </p:nvSpPr>
          <p:spPr>
            <a:xfrm>
              <a:off x="825899" y="8530389"/>
              <a:ext cx="13765966" cy="91440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dirty="0">
                <a:latin typeface="UTM Avo" panose="02040603050506020204" pitchFamily="18" charset="0"/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44517" y="8606564"/>
              <a:ext cx="13881684" cy="6924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Vậy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,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diện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tích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mảnh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giấy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vuông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bằng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cạnh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nhân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cạnh</a:t>
              </a:r>
              <a:r>
                <a:rPr lang="en-US" sz="2400" dirty="0">
                  <a:solidFill>
                    <a:schemeClr val="bg1"/>
                  </a:solidFill>
                  <a:latin typeface="UTM Avo" panose="02040603050506020204" pitchFamily="18" charset="0"/>
                  <a:cs typeface="Arial" pitchFamily="34" charset="0"/>
                </a:rPr>
                <a:t>.</a:t>
              </a:r>
            </a:p>
          </p:txBody>
        </p:sp>
      </p:grpSp>
      <p:sp>
        <p:nvSpPr>
          <p:cNvPr id="24" name="Rectangle 23"/>
          <p:cNvSpPr/>
          <p:nvPr/>
        </p:nvSpPr>
        <p:spPr>
          <a:xfrm>
            <a:off x="1367526" y="1432983"/>
            <a:ext cx="761999" cy="77937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 dirty="0">
              <a:latin typeface="UTM Avo" panose="020406030505060202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65091" y="801735"/>
            <a:ext cx="1233030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33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1 cm</a:t>
            </a:r>
            <a:r>
              <a:rPr lang="en-US" sz="2933" baseline="30000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2</a:t>
            </a:r>
            <a:endParaRPr lang="en-US" sz="29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9445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23" grpId="0" animBg="1"/>
      <p:bldP spid="24" grpId="0" animBg="1"/>
      <p:bldP spid="2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3117686" y="587602"/>
            <a:ext cx="682295" cy="70439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0" y="777038"/>
            <a:ext cx="6604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328400" y="777038"/>
            <a:ext cx="8636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60400" y="6616700"/>
            <a:ext cx="13004799" cy="2413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0200" y="939801"/>
            <a:ext cx="3479800" cy="2466308"/>
            <a:chOff x="495300" y="1409701"/>
            <a:chExt cx="5219700" cy="3699462"/>
          </a:xfrm>
        </p:grpSpPr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95300" y="1409701"/>
              <a:ext cx="5219700" cy="369946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668972" y="3516907"/>
              <a:ext cx="2760852" cy="81551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933" b="1" dirty="0">
                  <a:solidFill>
                    <a:srgbClr val="FFFF00"/>
                  </a:solidFill>
                  <a:latin typeface="UTM Avo" panose="02040603050506020204" pitchFamily="18" charset="0"/>
                  <a:cs typeface="Arial" pitchFamily="34" charset="0"/>
                </a:rPr>
                <a:t>Quy </a:t>
              </a:r>
              <a:r>
                <a:rPr lang="en-US" sz="2933" b="1" dirty="0" err="1">
                  <a:solidFill>
                    <a:srgbClr val="FFFF00"/>
                  </a:solidFill>
                  <a:latin typeface="UTM Avo" panose="02040603050506020204" pitchFamily="18" charset="0"/>
                  <a:cs typeface="Arial" pitchFamily="34" charset="0"/>
                </a:rPr>
                <a:t>tắc</a:t>
              </a:r>
              <a:r>
                <a:rPr lang="en-US" sz="2933" b="1" dirty="0">
                  <a:solidFill>
                    <a:srgbClr val="FFFF00"/>
                  </a:solidFill>
                  <a:latin typeface="UTM Avo" panose="02040603050506020204" pitchFamily="18" charset="0"/>
                  <a:cs typeface="Arial" pitchFamily="34" charset="0"/>
                </a:rPr>
                <a:t>: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62400" y="1910339"/>
            <a:ext cx="7797800" cy="1412208"/>
            <a:chOff x="5943600" y="2865508"/>
            <a:chExt cx="11696700" cy="2118312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5943600" y="2865508"/>
              <a:ext cx="11696700" cy="2118312"/>
            </a:xfrm>
            <a:prstGeom prst="round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134100" y="2968747"/>
              <a:ext cx="11315700" cy="1692579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Muốn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tính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diện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tích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hình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vuông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ta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lấy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độ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dài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một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cạnh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nhân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với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chính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nó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(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cùng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đơn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vị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đo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).</a:t>
              </a:r>
            </a:p>
          </p:txBody>
        </p:sp>
      </p:grpSp>
      <p:sp>
        <p:nvSpPr>
          <p:cNvPr id="17" name="Left Brace 16"/>
          <p:cNvSpPr/>
          <p:nvPr/>
        </p:nvSpPr>
        <p:spPr>
          <a:xfrm rot="10800000">
            <a:off x="8847326" y="3828282"/>
            <a:ext cx="397308" cy="2487845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33" dirty="0"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9398000" y="4750919"/>
            <a:ext cx="1270000" cy="596900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Cạnh</a:t>
            </a:r>
            <a:endParaRPr lang="en-US" sz="2667" dirty="0"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146" y="3674782"/>
            <a:ext cx="2770854" cy="2794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6040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9474184" y="409424"/>
            <a:ext cx="682295" cy="70439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0" y="777038"/>
            <a:ext cx="6604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328400" y="777038"/>
            <a:ext cx="8636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60400" y="6375400"/>
            <a:ext cx="13004799" cy="482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929439"/>
            <a:ext cx="9795371" cy="609600"/>
            <a:chOff x="-77204" y="2907632"/>
            <a:chExt cx="14693057" cy="914400"/>
          </a:xfrm>
          <a:solidFill>
            <a:schemeClr val="accent4">
              <a:lumMod val="20000"/>
              <a:lumOff val="80000"/>
            </a:schemeClr>
          </a:solidFill>
        </p:grpSpPr>
        <p:sp>
          <p:nvSpPr>
            <p:cNvPr id="11" name="Pentagon 10"/>
            <p:cNvSpPr/>
            <p:nvPr/>
          </p:nvSpPr>
          <p:spPr>
            <a:xfrm>
              <a:off x="-77204" y="2907632"/>
              <a:ext cx="14693057" cy="914400"/>
            </a:xfrm>
            <a:prstGeom prst="homePlat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dirty="0"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6516" y="3010889"/>
              <a:ext cx="14276024" cy="754149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sz="2667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3. </a:t>
              </a:r>
              <a:r>
                <a:rPr lang="vi-VN" sz="2667" b="1" dirty="0">
                  <a:solidFill>
                    <a:schemeClr val="tx1"/>
                  </a:solidFill>
                </a:rPr>
                <a:t>Cách tính diện tích hình chữ nhật, diện tích hình vuông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82480" y="2534860"/>
            <a:ext cx="3822032" cy="3759200"/>
            <a:chOff x="495300" y="3695700"/>
            <a:chExt cx="5372100" cy="5638800"/>
          </a:xfrm>
          <a:solidFill>
            <a:schemeClr val="accent6">
              <a:lumMod val="60000"/>
              <a:lumOff val="40000"/>
            </a:schemeClr>
          </a:solidFill>
        </p:grpSpPr>
        <p:grpSp>
          <p:nvGrpSpPr>
            <p:cNvPr id="16" name="Group 15"/>
            <p:cNvGrpSpPr/>
            <p:nvPr/>
          </p:nvGrpSpPr>
          <p:grpSpPr>
            <a:xfrm>
              <a:off x="495300" y="4381500"/>
              <a:ext cx="5372100" cy="4953000"/>
              <a:chOff x="5943600" y="2865508"/>
              <a:chExt cx="9368989" cy="1909951"/>
            </a:xfrm>
            <a:grpFill/>
          </p:grpSpPr>
          <p:sp>
            <p:nvSpPr>
              <p:cNvPr id="17" name="Rounded Rectangle 16"/>
              <p:cNvSpPr/>
              <p:nvPr/>
            </p:nvSpPr>
            <p:spPr>
              <a:xfrm>
                <a:off x="5943600" y="2865508"/>
                <a:ext cx="9368989" cy="1909951"/>
              </a:xfrm>
              <a:prstGeom prst="roundRect">
                <a:avLst/>
              </a:prstGeom>
              <a:grpFill/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33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6393401" y="2912556"/>
                <a:ext cx="8469387" cy="1783624"/>
              </a:xfrm>
              <a:prstGeom prst="rect">
                <a:avLst/>
              </a:prstGeom>
              <a:grp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Muốn</a:t>
                </a:r>
                <a:r>
                  <a:rPr lang="en-US" sz="2667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tính</a:t>
                </a:r>
                <a:r>
                  <a:rPr lang="en-US" sz="2667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diện</a:t>
                </a:r>
                <a:r>
                  <a:rPr lang="en-US" sz="2667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tích</a:t>
                </a:r>
                <a:r>
                  <a:rPr lang="en-US" sz="2667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hình</a:t>
                </a:r>
                <a:r>
                  <a:rPr lang="en-US" sz="2667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chữ</a:t>
                </a:r>
                <a:r>
                  <a:rPr lang="en-US" sz="2667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nhật</a:t>
                </a:r>
                <a:r>
                  <a:rPr lang="en-US" sz="2667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ta </a:t>
                </a:r>
                <a:r>
                  <a:rPr lang="en-US" sz="2667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lấy</a:t>
                </a:r>
                <a:r>
                  <a:rPr lang="en-US" sz="2667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chiều</a:t>
                </a:r>
                <a:r>
                  <a:rPr lang="en-US" sz="2667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dài</a:t>
                </a:r>
                <a:r>
                  <a:rPr lang="en-US" sz="2667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nhân</a:t>
                </a:r>
                <a:r>
                  <a:rPr lang="en-US" sz="2667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với</a:t>
                </a:r>
                <a:r>
                  <a:rPr lang="en-US" sz="2667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chiều</a:t>
                </a:r>
                <a:r>
                  <a:rPr lang="en-US" sz="2667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rộng</a:t>
                </a:r>
                <a:r>
                  <a:rPr lang="en-US" sz="2667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(</a:t>
                </a:r>
                <a:r>
                  <a:rPr lang="en-US" sz="2667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cùng</a:t>
                </a:r>
                <a:r>
                  <a:rPr lang="en-US" sz="2667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đơn</a:t>
                </a:r>
                <a:r>
                  <a:rPr lang="en-US" sz="2667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vị</a:t>
                </a:r>
                <a:r>
                  <a:rPr lang="en-US" sz="2667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  <a:r>
                  <a:rPr lang="en-US" sz="2667" dirty="0" err="1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đo</a:t>
                </a:r>
                <a:r>
                  <a:rPr lang="en-US" sz="2667" dirty="0">
                    <a:solidFill>
                      <a:schemeClr val="tx1"/>
                    </a:solidFill>
                    <a:latin typeface="UTM Avo" panose="02040603050506020204" pitchFamily="18" charset="0"/>
                    <a:cs typeface="Arial" pitchFamily="34" charset="0"/>
                  </a:rPr>
                  <a:t>).</a:t>
                </a:r>
              </a:p>
            </p:txBody>
          </p:sp>
        </p:grpSp>
        <p:sp>
          <p:nvSpPr>
            <p:cNvPr id="8" name="Rounded Rectangle 7"/>
            <p:cNvSpPr/>
            <p:nvPr/>
          </p:nvSpPr>
          <p:spPr>
            <a:xfrm>
              <a:off x="990600" y="3695700"/>
              <a:ext cx="4114800" cy="80780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Hình</a:t>
              </a:r>
              <a:r>
                <a:rPr lang="en-US" sz="2667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chữ</a:t>
              </a:r>
              <a:r>
                <a:rPr lang="en-US" sz="2667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nhật</a:t>
              </a:r>
              <a:endParaRPr lang="en-US" sz="2667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44626" y="2483138"/>
            <a:ext cx="3581400" cy="3759200"/>
            <a:chOff x="495300" y="3695700"/>
            <a:chExt cx="5372100" cy="5638800"/>
          </a:xfrm>
        </p:grpSpPr>
        <p:grpSp>
          <p:nvGrpSpPr>
            <p:cNvPr id="21" name="Group 20"/>
            <p:cNvGrpSpPr/>
            <p:nvPr/>
          </p:nvGrpSpPr>
          <p:grpSpPr>
            <a:xfrm>
              <a:off x="495300" y="4381500"/>
              <a:ext cx="5372100" cy="4953000"/>
              <a:chOff x="5943600" y="2865508"/>
              <a:chExt cx="9368989" cy="1909951"/>
            </a:xfrm>
          </p:grpSpPr>
          <p:sp>
            <p:nvSpPr>
              <p:cNvPr id="23" name="Rounded Rectangle 22"/>
              <p:cNvSpPr/>
              <p:nvPr/>
            </p:nvSpPr>
            <p:spPr>
              <a:xfrm>
                <a:off x="5943600" y="2865508"/>
                <a:ext cx="9368989" cy="1909951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933" dirty="0">
                  <a:latin typeface="UTM Avo" panose="02040603050506020204" pitchFamily="18" charset="0"/>
                </a:endParaRP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6393400" y="2912556"/>
                <a:ext cx="8919189" cy="17836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667" dirty="0">
                    <a:solidFill>
                      <a:schemeClr val="tx1"/>
                    </a:solidFill>
                    <a:latin typeface="+mn-lt"/>
                    <a:cs typeface="Arial" pitchFamily="34" charset="0"/>
                  </a:rPr>
                  <a:t>Muốn tính diện tích hình vuông ta lấy độ dài một cạnh nhân với chính nó (cùng đơn vị đo).</a:t>
                </a:r>
              </a:p>
            </p:txBody>
          </p:sp>
        </p:grpSp>
        <p:sp>
          <p:nvSpPr>
            <p:cNvPr id="22" name="Rounded Rectangle 21"/>
            <p:cNvSpPr/>
            <p:nvPr/>
          </p:nvSpPr>
          <p:spPr>
            <a:xfrm>
              <a:off x="990600" y="3695700"/>
              <a:ext cx="4114800" cy="80780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67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Hình</a:t>
              </a:r>
              <a:r>
                <a:rPr lang="en-US" sz="2667" b="1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667" b="1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vuông</a:t>
              </a:r>
              <a:endParaRPr lang="en-US" sz="2667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4165601" y="2534860"/>
            <a:ext cx="3490455" cy="160534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 dirty="0">
              <a:latin typeface="UTM Avo" panose="02040603050506020204" pitchFamily="18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4165601" y="2534860"/>
            <a:ext cx="3490455" cy="1605340"/>
            <a:chOff x="6248401" y="3802290"/>
            <a:chExt cx="5235682" cy="2408010"/>
          </a:xfrm>
        </p:grpSpPr>
        <p:cxnSp>
          <p:nvCxnSpPr>
            <p:cNvPr id="27" name="Straight Connector 26"/>
            <p:cNvCxnSpPr>
              <a:stCxn id="13" idx="1"/>
              <a:endCxn id="13" idx="3"/>
            </p:cNvCxnSpPr>
            <p:nvPr/>
          </p:nvCxnSpPr>
          <p:spPr>
            <a:xfrm>
              <a:off x="6248401" y="5006295"/>
              <a:ext cx="5235682" cy="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8837355" y="3802290"/>
              <a:ext cx="0" cy="240801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7543800" y="3802290"/>
              <a:ext cx="0" cy="240801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0130589" y="3802290"/>
              <a:ext cx="0" cy="240801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5914266" y="4509860"/>
            <a:ext cx="1724527" cy="160534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 dirty="0">
              <a:latin typeface="UTM Avo" panose="020406030505060202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5914266" y="5302607"/>
            <a:ext cx="1724526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795894" y="4499937"/>
            <a:ext cx="0" cy="160534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3533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7314908" y="72642"/>
            <a:ext cx="682295" cy="70439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0" y="777038"/>
            <a:ext cx="6604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328400" y="777038"/>
            <a:ext cx="8636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60400" y="6019800"/>
            <a:ext cx="13309600" cy="838200"/>
          </a:xfrm>
          <a:prstGeom prst="rect">
            <a:avLst/>
          </a:prstGeom>
        </p:spPr>
      </p:pic>
      <p:sp>
        <p:nvSpPr>
          <p:cNvPr id="9" name="Rectangle 8">
            <a:hlinkClick r:id="rId7"/>
          </p:cNvPr>
          <p:cNvSpPr/>
          <p:nvPr/>
        </p:nvSpPr>
        <p:spPr>
          <a:xfrm>
            <a:off x="376498" y="1145682"/>
            <a:ext cx="7279557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Bài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2: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Tính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diện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tích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mỗi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hình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vuông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sau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:</a:t>
            </a:r>
            <a:endParaRPr lang="en-US" sz="2667" dirty="0"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1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553200" y="1911546"/>
            <a:ext cx="5570514" cy="41082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7933240" y="3475438"/>
                <a:ext cx="3376245" cy="543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933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itchFamily="34" charset="0"/>
                  </a:rPr>
                  <a:t>a) 5 </a:t>
                </a:r>
                <a14:m>
                  <m:oMath xmlns:m="http://schemas.openxmlformats.org/officeDocument/2006/math">
                    <m:r>
                      <a:rPr lang="en-US" sz="2933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×</m:t>
                    </m:r>
                  </m:oMath>
                </a14:m>
                <a:r>
                  <a:rPr lang="en-US" sz="2933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itchFamily="34" charset="0"/>
                  </a:rPr>
                  <a:t> 5 = 25 cm</a:t>
                </a:r>
                <a:r>
                  <a:rPr lang="en-US" sz="2933" baseline="30000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itchFamily="34" charset="0"/>
                  </a:rPr>
                  <a:t>2</a:t>
                </a:r>
                <a:r>
                  <a:rPr lang="en-US" sz="2933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3240" y="3475438"/>
                <a:ext cx="3376245" cy="543675"/>
              </a:xfrm>
              <a:prstGeom prst="rect">
                <a:avLst/>
              </a:prstGeom>
              <a:blipFill>
                <a:blip r:embed="rId10"/>
                <a:stretch>
                  <a:fillRect l="-3971" t="-13483" b="-314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988325" y="4394200"/>
                <a:ext cx="3408305" cy="5436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933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itchFamily="34" charset="0"/>
                  </a:rPr>
                  <a:t>b) 4</a:t>
                </a:r>
                <a14:m>
                  <m:oMath xmlns:m="http://schemas.openxmlformats.org/officeDocument/2006/math">
                    <m:r>
                      <a:rPr lang="en-US" sz="2933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 </m:t>
                    </m:r>
                    <m:r>
                      <a:rPr lang="en-US" sz="2933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×</m:t>
                    </m:r>
                  </m:oMath>
                </a14:m>
                <a:r>
                  <a:rPr lang="en-US" sz="2933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itchFamily="34" charset="0"/>
                  </a:rPr>
                  <a:t> 4 </a:t>
                </a:r>
                <a14:m>
                  <m:oMath xmlns:m="http://schemas.openxmlformats.org/officeDocument/2006/math">
                    <m:r>
                      <a:rPr lang="en-US" sz="2933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itchFamily="34" charset="0"/>
                      </a:rPr>
                      <m:t>=</m:t>
                    </m:r>
                  </m:oMath>
                </a14:m>
                <a:r>
                  <a:rPr lang="en-US" sz="2933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itchFamily="34" charset="0"/>
                  </a:rPr>
                  <a:t> 16 cm</a:t>
                </a:r>
                <a:r>
                  <a:rPr lang="en-US" sz="2933" baseline="30000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itchFamily="34" charset="0"/>
                  </a:rPr>
                  <a:t>2</a:t>
                </a:r>
                <a:r>
                  <a:rPr lang="en-US" sz="2933" dirty="0">
                    <a:solidFill>
                      <a:schemeClr val="bg1"/>
                    </a:solidFill>
                    <a:latin typeface="UTM Avo" panose="02040603050506020204" pitchFamily="18" charset="0"/>
                    <a:cs typeface="Arial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8325" y="4394200"/>
                <a:ext cx="3408305" cy="543675"/>
              </a:xfrm>
              <a:prstGeom prst="rect">
                <a:avLst/>
              </a:prstGeom>
              <a:blipFill>
                <a:blip r:embed="rId11"/>
                <a:stretch>
                  <a:fillRect l="-3929" t="-13483" b="-303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2217837-E3C2-DF87-52D9-24AB2F5A66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2890046"/>
            <a:ext cx="6931484" cy="187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698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1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AF8672C-ADC4-6B5D-E27D-0F3653058EBF}"/>
              </a:ext>
            </a:extLst>
          </p:cNvPr>
          <p:cNvSpPr/>
          <p:nvPr/>
        </p:nvSpPr>
        <p:spPr>
          <a:xfrm>
            <a:off x="826875" y="1196875"/>
            <a:ext cx="7304926" cy="329800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0" i="0" dirty="0">
                <a:solidFill>
                  <a:srgbClr val="000000"/>
                </a:solidFill>
                <a:effectLst/>
              </a:rPr>
              <a:t>Qua bài học hôm nay, các em biết thêm được điều gì?</a:t>
            </a:r>
            <a:endParaRPr lang="en-US" sz="28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3885116" y="685065"/>
            <a:ext cx="682295" cy="704397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H="1">
            <a:off x="11328400" y="777038"/>
            <a:ext cx="8636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60400" y="6375400"/>
            <a:ext cx="13004799" cy="482600"/>
          </a:xfrm>
          <a:prstGeom prst="rect">
            <a:avLst/>
          </a:prstGeom>
        </p:spPr>
      </p:pic>
      <p:sp>
        <p:nvSpPr>
          <p:cNvPr id="22" name="Pentagon 21"/>
          <p:cNvSpPr/>
          <p:nvPr/>
        </p:nvSpPr>
        <p:spPr>
          <a:xfrm>
            <a:off x="188747" y="1000673"/>
            <a:ext cx="3696369" cy="622299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Trò</a:t>
            </a:r>
            <a:r>
              <a:rPr lang="en-US" sz="2667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chơi</a:t>
            </a:r>
            <a:r>
              <a:rPr lang="en-US" sz="2667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: “</a:t>
            </a:r>
            <a:r>
              <a:rPr lang="en-US" sz="2667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Đố</a:t>
            </a:r>
            <a:r>
              <a:rPr lang="en-US" sz="2667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bạn</a:t>
            </a:r>
            <a:r>
              <a:rPr lang="en-US" sz="2667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655C72-EC8E-4308-181E-594DB3987C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337"/>
          <a:stretch/>
        </p:blipFill>
        <p:spPr>
          <a:xfrm>
            <a:off x="344131" y="1880057"/>
            <a:ext cx="9668549" cy="4364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019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86" name="Google Shape;86;p1"/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Để kết nối cộng đồng giáo viên và nhận thêm nhiều tài liệu giảng dạy,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mời quý thầy cô tham gia Group Facebook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 đường link:  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7" name="Google Shape;87;p1"/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">
            <a:hlinkClick r:id="rId5"/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Hoc10 – Đồng hành cùng giáo viên tiểu học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33C0B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 truy cập qua QR code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90" name="Google Shape;90;p1" descr="Ngón Trỏ, ngón tay, Máy tính Biểu tượng Tay - tay png tải về - Miễn phí  trong suốt Tay png Tải về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7434" y="4251959"/>
            <a:ext cx="2736668" cy="2495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2" descr="blob:https://chat.zalo.me/06f9b175-687b-4c01-b34b-0bf10ce31dd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14337"/>
            <a:ext cx="5128351" cy="275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103" y="414336"/>
            <a:ext cx="2513184" cy="3837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AutoShape 7" descr="blob:https://chat.zalo.me/7b9e40f5-1477-4981-bb37-6b97b53d604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560" y="414337"/>
            <a:ext cx="1847850" cy="6333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36" y="2776538"/>
            <a:ext cx="4691098" cy="3892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79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6AEE58E-9C7E-02C4-9456-B396F8B264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7" r="35066"/>
          <a:stretch/>
        </p:blipFill>
        <p:spPr>
          <a:xfrm>
            <a:off x="-133225" y="1169641"/>
            <a:ext cx="6817764" cy="5335354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0" y="777038"/>
            <a:ext cx="6604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328400" y="777038"/>
            <a:ext cx="8636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660400" y="6616700"/>
            <a:ext cx="13004799" cy="241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7371729" y="1911417"/>
            <a:ext cx="4851597" cy="483001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458585" y="1301817"/>
            <a:ext cx="2027572" cy="6096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Arial" pitchFamily="34" charset="0"/>
              </a:rPr>
              <a:t>10 </a:t>
            </a:r>
            <a:r>
              <a:rPr lang="vi-VN" sz="2400" dirty="0">
                <a:solidFill>
                  <a:schemeClr val="bg1"/>
                </a:solidFill>
                <a:cs typeface="Arial" pitchFamily="34" charset="0"/>
              </a:rPr>
              <a:t>cm</a:t>
            </a:r>
            <a:r>
              <a:rPr lang="vi-VN" sz="2400" baseline="30000" dirty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sz="2400" dirty="0">
                <a:cs typeface="Arial" pitchFamily="34" charset="0"/>
              </a:rPr>
              <a:t> </a:t>
            </a:r>
          </a:p>
        </p:txBody>
      </p:sp>
      <p:sp>
        <p:nvSpPr>
          <p:cNvPr id="12" name="Oval 11"/>
          <p:cNvSpPr/>
          <p:nvPr/>
        </p:nvSpPr>
        <p:spPr>
          <a:xfrm>
            <a:off x="1353380" y="5251383"/>
            <a:ext cx="1922277" cy="6096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Arial" pitchFamily="34" charset="0"/>
              </a:rPr>
              <a:t>16 </a:t>
            </a:r>
            <a:r>
              <a:rPr lang="vi-VN" sz="2400" dirty="0">
                <a:solidFill>
                  <a:schemeClr val="bg1"/>
                </a:solidFill>
                <a:cs typeface="Arial" pitchFamily="34" charset="0"/>
              </a:rPr>
              <a:t>cm</a:t>
            </a:r>
            <a:r>
              <a:rPr lang="vi-VN" sz="2400" baseline="30000" dirty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sz="2400" dirty="0">
                <a:cs typeface="Arial" pitchFamily="34" charset="0"/>
              </a:rPr>
              <a:t> </a:t>
            </a:r>
          </a:p>
        </p:txBody>
      </p:sp>
      <p:sp>
        <p:nvSpPr>
          <p:cNvPr id="16" name="Oval 15"/>
          <p:cNvSpPr/>
          <p:nvPr/>
        </p:nvSpPr>
        <p:spPr>
          <a:xfrm>
            <a:off x="3795752" y="6020901"/>
            <a:ext cx="1671000" cy="6096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Arial" pitchFamily="34" charset="0"/>
              </a:rPr>
              <a:t>9 </a:t>
            </a:r>
            <a:r>
              <a:rPr lang="vi-VN" sz="2400" dirty="0">
                <a:solidFill>
                  <a:schemeClr val="bg1"/>
                </a:solidFill>
                <a:cs typeface="Arial" pitchFamily="34" charset="0"/>
              </a:rPr>
              <a:t>cm</a:t>
            </a:r>
            <a:r>
              <a:rPr lang="vi-VN" sz="2400" baseline="30000" dirty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sz="2400" dirty="0">
                <a:cs typeface="Arial" pitchFamily="34" charset="0"/>
              </a:rPr>
              <a:t> </a:t>
            </a:r>
          </a:p>
        </p:txBody>
      </p:sp>
      <p:sp>
        <p:nvSpPr>
          <p:cNvPr id="17" name="Oval 16"/>
          <p:cNvSpPr/>
          <p:nvPr/>
        </p:nvSpPr>
        <p:spPr>
          <a:xfrm>
            <a:off x="6192634" y="2819400"/>
            <a:ext cx="1671000" cy="6096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Arial" pitchFamily="34" charset="0"/>
              </a:rPr>
              <a:t>9 </a:t>
            </a:r>
            <a:r>
              <a:rPr lang="vi-VN" sz="2400" dirty="0">
                <a:solidFill>
                  <a:schemeClr val="bg1"/>
                </a:solidFill>
                <a:cs typeface="Arial" pitchFamily="34" charset="0"/>
              </a:rPr>
              <a:t>cm</a:t>
            </a:r>
            <a:r>
              <a:rPr lang="vi-VN" sz="2400" baseline="30000" dirty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sz="2400" dirty="0">
                <a:cs typeface="Arial" pitchFamily="34" charset="0"/>
              </a:rPr>
              <a:t>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A78CB201-5FDE-F86B-7CDC-DC1DA191162F}"/>
              </a:ext>
            </a:extLst>
          </p:cNvPr>
          <p:cNvSpPr/>
          <p:nvPr/>
        </p:nvSpPr>
        <p:spPr>
          <a:xfrm>
            <a:off x="3855004" y="1298617"/>
            <a:ext cx="1802417" cy="609600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cs typeface="Arial" pitchFamily="34" charset="0"/>
              </a:rPr>
              <a:t>15 </a:t>
            </a:r>
            <a:r>
              <a:rPr lang="vi-VN" sz="2400" dirty="0">
                <a:solidFill>
                  <a:schemeClr val="bg1"/>
                </a:solidFill>
                <a:cs typeface="Arial" pitchFamily="34" charset="0"/>
              </a:rPr>
              <a:t>cm</a:t>
            </a:r>
            <a:r>
              <a:rPr lang="vi-VN" sz="2400" baseline="30000" dirty="0">
                <a:solidFill>
                  <a:schemeClr val="bg1"/>
                </a:solidFill>
                <a:cs typeface="Arial" pitchFamily="34" charset="0"/>
              </a:rPr>
              <a:t>2</a:t>
            </a:r>
            <a:r>
              <a:rPr lang="en-US" sz="2400" dirty="0"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45532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  <p:bldP spid="16" grpId="0" animBg="1"/>
      <p:bldP spid="1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20432FF-912C-7C2B-DA9A-4DD6FDF01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37" r="61199" b="58589"/>
          <a:stretch/>
        </p:blipFill>
        <p:spPr>
          <a:xfrm>
            <a:off x="753149" y="2513956"/>
            <a:ext cx="6113322" cy="3153562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0" y="777038"/>
            <a:ext cx="6604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328400" y="777038"/>
            <a:ext cx="8636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537050" y="6019800"/>
            <a:ext cx="13004799" cy="838200"/>
          </a:xfrm>
          <a:prstGeom prst="rect">
            <a:avLst/>
          </a:prstGeom>
        </p:spPr>
      </p:pic>
      <p:sp>
        <p:nvSpPr>
          <p:cNvPr id="9" name="Pentagon 8"/>
          <p:cNvSpPr/>
          <p:nvPr/>
        </p:nvSpPr>
        <p:spPr>
          <a:xfrm>
            <a:off x="-131011" y="1428082"/>
            <a:ext cx="1705811" cy="622299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 </a:t>
            </a:r>
            <a:r>
              <a:rPr lang="vi-VN" sz="2667" b="1" dirty="0">
                <a:latin typeface="Arial" pitchFamily="34" charset="0"/>
                <a:cs typeface="Arial" pitchFamily="34" charset="0"/>
              </a:rPr>
              <a:t>Lưu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ý: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799389" y="1313780"/>
            <a:ext cx="9960811" cy="8509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 dirty="0"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818055" y="1470680"/>
            <a:ext cx="99421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tính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diện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tích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mỗi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hình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, ta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có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thể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dùng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phép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nhân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cho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Arial" pitchFamily="34" charset="0"/>
              </a:rPr>
              <a:t>nhanh</a:t>
            </a:r>
            <a:r>
              <a:rPr lang="en-US" sz="2400" dirty="0">
                <a:latin typeface="UTM Avo" panose="02040603050506020204" pitchFamily="18" charset="0"/>
                <a:cs typeface="Arial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97516" y="3176337"/>
            <a:ext cx="37542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1</a:t>
            </a:r>
            <a:endParaRPr lang="en-US" sz="933" dirty="0">
              <a:solidFill>
                <a:srgbClr val="FF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78793" y="3180348"/>
            <a:ext cx="37542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2</a:t>
            </a:r>
            <a:endParaRPr lang="en-US" sz="933" dirty="0">
              <a:solidFill>
                <a:srgbClr val="FF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569116" y="3176337"/>
            <a:ext cx="37542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3</a:t>
            </a:r>
            <a:endParaRPr lang="en-US" sz="933" dirty="0">
              <a:solidFill>
                <a:srgbClr val="FF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80316" y="3200400"/>
            <a:ext cx="37542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4</a:t>
            </a:r>
            <a:endParaRPr lang="en-US" sz="933" dirty="0">
              <a:solidFill>
                <a:srgbClr val="FF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889916" y="3200400"/>
            <a:ext cx="37542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5</a:t>
            </a:r>
            <a:endParaRPr lang="en-US" sz="933" dirty="0">
              <a:solidFill>
                <a:srgbClr val="FF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6470465" y="4090737"/>
            <a:ext cx="232251" cy="8636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33" dirty="0">
              <a:latin typeface="UTM Avo" panose="02040603050506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725186" y="4286575"/>
            <a:ext cx="375424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67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2</a:t>
            </a:r>
            <a:endParaRPr lang="en-US" sz="933" dirty="0">
              <a:solidFill>
                <a:srgbClr val="FF000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467601" y="3175000"/>
            <a:ext cx="3612147" cy="2082800"/>
            <a:chOff x="11201400" y="4762500"/>
            <a:chExt cx="5418221" cy="31242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1" name="Rounded Rectangle 10"/>
            <p:cNvSpPr/>
            <p:nvPr/>
          </p:nvSpPr>
          <p:spPr>
            <a:xfrm>
              <a:off x="11201400" y="4762500"/>
              <a:ext cx="5418221" cy="3124200"/>
            </a:xfrm>
            <a:prstGeom prst="roundRect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1209421" y="4893440"/>
              <a:ext cx="5249778" cy="2794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Hình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A: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có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tất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cả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</a:p>
            <a:p>
              <a:pPr algn="ctr">
                <a:lnSpc>
                  <a:spcPct val="150000"/>
                </a:lnSpc>
              </a:pP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5 x 2 = 10 </a:t>
              </a:r>
            </a:p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hình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</a:t>
              </a:r>
              <a:r>
                <a:rPr lang="en-US" sz="2667" dirty="0" err="1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vuông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 1 cm</a:t>
              </a:r>
              <a:r>
                <a:rPr lang="en-US" sz="2667" baseline="30000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2</a:t>
              </a:r>
              <a:r>
                <a:rPr lang="en-US" sz="2667" dirty="0">
                  <a:solidFill>
                    <a:schemeClr val="tx1"/>
                  </a:solidFill>
                  <a:latin typeface="UTM Avo" panose="02040603050506020204" pitchFamily="18" charset="0"/>
                  <a:cs typeface="Arial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526359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7" grpId="0"/>
      <p:bldP spid="8" grpId="0"/>
      <p:bldP spid="18" grpId="0"/>
      <p:bldP spid="20" grpId="0"/>
      <p:bldP spid="21" grpId="0"/>
      <p:bldP spid="22" grpId="0"/>
      <p:bldP spid="10" grpId="0" animBg="1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4A922FB-C7D0-DB70-0F64-9B8BE82BFEDB}"/>
              </a:ext>
            </a:extLst>
          </p:cNvPr>
          <p:cNvGrpSpPr/>
          <p:nvPr/>
        </p:nvGrpSpPr>
        <p:grpSpPr>
          <a:xfrm>
            <a:off x="4727728" y="2592648"/>
            <a:ext cx="2736543" cy="1558939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xmlns="" id="{D71C67C9-9BA2-86A2-2DFA-86D683B832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F4B2D9F1-D70B-CB34-B969-2533A2481406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flipH="1">
            <a:off x="7314908" y="72642"/>
            <a:ext cx="682295" cy="70439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0" y="777038"/>
            <a:ext cx="6604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328400" y="777038"/>
            <a:ext cx="8636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-660400" y="6375400"/>
            <a:ext cx="13004799" cy="482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942752"/>
            <a:ext cx="8502642" cy="609600"/>
            <a:chOff x="-77204" y="2907632"/>
            <a:chExt cx="12753963" cy="9144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1" name="Pentagon 10"/>
            <p:cNvSpPr/>
            <p:nvPr/>
          </p:nvSpPr>
          <p:spPr>
            <a:xfrm>
              <a:off x="-77204" y="2907632"/>
              <a:ext cx="12753963" cy="914400"/>
            </a:xfrm>
            <a:prstGeom prst="homePlate">
              <a:avLst/>
            </a:prstGeom>
            <a:grpFill/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33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96516" y="3010889"/>
              <a:ext cx="12025407" cy="692498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vi-VN" sz="2400" b="1" dirty="0">
                  <a:solidFill>
                    <a:schemeClr val="tx1"/>
                  </a:solidFill>
                  <a:latin typeface="+mn-lt"/>
                </a:rPr>
                <a:t>1.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cs typeface="Arial" pitchFamily="34" charset="0"/>
                </a:rPr>
                <a:t>Khám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cs typeface="Arial" pitchFamily="34" charset="0"/>
                </a:rPr>
                <a:t>phá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cs typeface="Arial" pitchFamily="34" charset="0"/>
                </a:rPr>
                <a:t>quy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cs typeface="Arial" pitchFamily="34" charset="0"/>
                </a:rPr>
                <a:t>tắc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cs typeface="Arial" pitchFamily="34" charset="0"/>
                </a:rPr>
                <a:t>tính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cs typeface="Arial" pitchFamily="34" charset="0"/>
                </a:rPr>
                <a:t>diện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cs typeface="Arial" pitchFamily="34" charset="0"/>
                </a:rPr>
                <a:t>tích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cs typeface="Arial" pitchFamily="34" charset="0"/>
                </a:rPr>
                <a:t>hình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cs typeface="Arial" pitchFamily="34" charset="0"/>
                </a:rPr>
                <a:t>chữ</a:t>
              </a:r>
              <a:r>
                <a:rPr lang="en-US" sz="2400" b="1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 </a:t>
              </a:r>
              <a:r>
                <a:rPr lang="en-US" sz="2400" b="1" dirty="0" err="1">
                  <a:solidFill>
                    <a:schemeClr val="tx1"/>
                  </a:solidFill>
                  <a:latin typeface="+mn-lt"/>
                  <a:cs typeface="Arial" pitchFamily="34" charset="0"/>
                </a:rPr>
                <a:t>nhật</a:t>
              </a:r>
              <a:r>
                <a:rPr lang="vi-VN" sz="2400" b="1" dirty="0">
                  <a:solidFill>
                    <a:schemeClr val="tx1"/>
                  </a:solidFill>
                  <a:latin typeface="+mn-lt"/>
                  <a:cs typeface="Arial" pitchFamily="34" charset="0"/>
                </a:rPr>
                <a:t>.</a:t>
              </a:r>
              <a:endParaRPr lang="en-US" sz="2400" dirty="0">
                <a:solidFill>
                  <a:schemeClr val="tx1"/>
                </a:solidFill>
                <a:latin typeface="+mn-lt"/>
                <a:cs typeface="Arial" pitchFamily="34" charset="0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109261" y="2260794"/>
            <a:ext cx="4073080" cy="340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505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D731D37-FF5C-B2BD-3E51-8BDDAB021E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" y="907746"/>
            <a:ext cx="6593144" cy="35263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314908" y="72642"/>
            <a:ext cx="682295" cy="704397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flipH="1">
            <a:off x="0" y="777038"/>
            <a:ext cx="6604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11328400" y="777038"/>
            <a:ext cx="863600" cy="0"/>
          </a:xfrm>
          <a:prstGeom prst="line">
            <a:avLst/>
          </a:prstGeom>
          <a:ln w="57150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660400" y="6375400"/>
            <a:ext cx="13004799" cy="482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73200" y="1682042"/>
            <a:ext cx="914400" cy="96519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 dirty="0"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5949" y="1077374"/>
            <a:ext cx="1233030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33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1 cm</a:t>
            </a:r>
            <a:r>
              <a:rPr lang="en-US" sz="2933" baseline="30000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2</a:t>
            </a:r>
            <a:endParaRPr lang="en-US" sz="2933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76045" y="1558783"/>
            <a:ext cx="5156200" cy="1939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19" indent="-381019" algn="just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667" dirty="0" err="1" smtClean="0">
                <a:latin typeface="UTM Avo" panose="02040603050506020204" pitchFamily="18" charset="0"/>
                <a:cs typeface="Arial" pitchFamily="34" charset="0"/>
              </a:rPr>
              <a:t>Mảnh</a:t>
            </a:r>
            <a:r>
              <a:rPr lang="en-US" sz="2667" dirty="0" smtClean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 smtClean="0">
                <a:latin typeface="UTM Avo" panose="02040603050506020204" pitchFamily="18" charset="0"/>
                <a:cs typeface="Arial" pitchFamily="34" charset="0"/>
              </a:rPr>
              <a:t>giấy</a:t>
            </a:r>
            <a:r>
              <a:rPr lang="en-US" sz="2667" dirty="0" smtClean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 smtClean="0">
                <a:latin typeface="UTM Avo" panose="02040603050506020204" pitchFamily="18" charset="0"/>
                <a:cs typeface="Arial" pitchFamily="34" charset="0"/>
              </a:rPr>
              <a:t>h</a:t>
            </a:r>
            <a:r>
              <a:rPr lang="en-US" sz="2667" dirty="0" err="1" smtClean="0">
                <a:latin typeface="UTM Avo" panose="02040603050506020204" pitchFamily="18" charset="0"/>
                <a:cs typeface="Arial" pitchFamily="34" charset="0"/>
              </a:rPr>
              <a:t>ình</a:t>
            </a:r>
            <a:r>
              <a:rPr lang="en-US" sz="2667" dirty="0" smtClean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chữ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nhật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gồm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10 ô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vuông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.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Diện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tích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mỗi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ô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vuông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là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1 cm</a:t>
            </a:r>
            <a:r>
              <a:rPr lang="en-US" sz="2667" b="1" baseline="30000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2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.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6438777" y="3680308"/>
            <a:ext cx="558800" cy="508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" dirty="0">
              <a:latin typeface="UTM Avo" panose="020406030505060202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09891" y="3576525"/>
            <a:ext cx="4922354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Diện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tích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mảnh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 smtClean="0">
                <a:latin typeface="UTM Avo" panose="02040603050506020204" pitchFamily="18" charset="0"/>
                <a:cs typeface="Arial" pitchFamily="34" charset="0"/>
              </a:rPr>
              <a:t>giấy</a:t>
            </a:r>
            <a:r>
              <a:rPr lang="en-US" sz="2667" dirty="0" smtClean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 smtClean="0">
                <a:latin typeface="UTM Avo" panose="02040603050506020204" pitchFamily="18" charset="0"/>
                <a:cs typeface="Arial" pitchFamily="34" charset="0"/>
              </a:rPr>
              <a:t>hình</a:t>
            </a:r>
            <a:r>
              <a:rPr lang="en-US" sz="2667" dirty="0" smtClean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 smtClean="0">
                <a:latin typeface="UTM Avo" panose="02040603050506020204" pitchFamily="18" charset="0"/>
                <a:cs typeface="Arial" pitchFamily="34" charset="0"/>
              </a:rPr>
              <a:t>chữ</a:t>
            </a:r>
            <a:r>
              <a:rPr lang="en-US" sz="2667" dirty="0" smtClean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 smtClean="0">
                <a:latin typeface="UTM Avo" panose="02040603050506020204" pitchFamily="18" charset="0"/>
                <a:cs typeface="Arial" pitchFamily="34" charset="0"/>
              </a:rPr>
              <a:t>nhật</a:t>
            </a:r>
            <a:r>
              <a:rPr lang="en-US" sz="2667" dirty="0" smtClean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dirty="0" err="1">
                <a:latin typeface="UTM Avo" panose="02040603050506020204" pitchFamily="18" charset="0"/>
                <a:cs typeface="Arial" pitchFamily="34" charset="0"/>
              </a:rPr>
              <a:t>là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10 cm</a:t>
            </a:r>
            <a:r>
              <a:rPr lang="en-US" sz="2667" b="1" baseline="30000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2</a:t>
            </a:r>
            <a:r>
              <a:rPr lang="en-US" sz="2667" dirty="0">
                <a:latin typeface="UTM Avo" panose="02040603050506020204" pitchFamily="18" charset="0"/>
                <a:cs typeface="Arial" pitchFamily="34" charset="0"/>
              </a:rPr>
              <a:t>.</a:t>
            </a:r>
          </a:p>
        </p:txBody>
      </p:sp>
      <p:sp>
        <p:nvSpPr>
          <p:cNvPr id="12" name="Right Brace 11"/>
          <p:cNvSpPr/>
          <p:nvPr/>
        </p:nvSpPr>
        <p:spPr>
          <a:xfrm rot="5400000">
            <a:off x="3454400" y="1919037"/>
            <a:ext cx="508000" cy="3958389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33" dirty="0">
              <a:latin typeface="UTM Avo" panose="0204060305050602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592789" y="2413096"/>
            <a:ext cx="417102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33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2</a:t>
            </a:r>
            <a:endParaRPr lang="en-US" sz="2933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ight Brace 17"/>
          <p:cNvSpPr/>
          <p:nvPr/>
        </p:nvSpPr>
        <p:spPr>
          <a:xfrm>
            <a:off x="6121290" y="2119156"/>
            <a:ext cx="508000" cy="1103563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933" dirty="0">
              <a:latin typeface="UTM Avo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542115" y="4218047"/>
            <a:ext cx="417102" cy="5436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33" b="1" dirty="0">
                <a:solidFill>
                  <a:srgbClr val="FF0000"/>
                </a:solidFill>
                <a:latin typeface="UTM Avo" panose="02040603050506020204" pitchFamily="18" charset="0"/>
                <a:cs typeface="Arial" pitchFamily="34" charset="0"/>
              </a:rPr>
              <a:t>5</a:t>
            </a:r>
            <a:endParaRPr lang="en-US" sz="2933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82841" y="5479038"/>
            <a:ext cx="11091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Vậy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diện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tích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mảnh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giấy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hình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chữ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nhật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chiều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dài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nhân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chiều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rộng</a:t>
            </a:r>
            <a:r>
              <a:rPr lang="en-US" sz="2400" dirty="0">
                <a:solidFill>
                  <a:schemeClr val="bg1"/>
                </a:solidFill>
                <a:latin typeface="UTM Avo" panose="02040603050506020204" pitchFamily="18" charset="0"/>
                <a:cs typeface="Arial" pitchFamily="34" charset="0"/>
              </a:rPr>
              <a:t>.</a:t>
            </a:r>
          </a:p>
        </p:txBody>
      </p:sp>
      <p:sp>
        <p:nvSpPr>
          <p:cNvPr id="21" name="Pentagon 20"/>
          <p:cNvSpPr/>
          <p:nvPr/>
        </p:nvSpPr>
        <p:spPr>
          <a:xfrm>
            <a:off x="194711" y="596596"/>
            <a:ext cx="1451811" cy="622299"/>
          </a:xfrm>
          <a:prstGeom prst="homePlat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Ví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en-US" sz="2667" b="1" dirty="0" err="1">
                <a:latin typeface="UTM Avo" panose="02040603050506020204" pitchFamily="18" charset="0"/>
                <a:cs typeface="Arial" pitchFamily="34" charset="0"/>
              </a:rPr>
              <a:t>dụ</a:t>
            </a:r>
            <a:r>
              <a:rPr lang="en-US" sz="2667" b="1" dirty="0">
                <a:latin typeface="UTM Avo" panose="02040603050506020204" pitchFamily="18" charset="0"/>
                <a:cs typeface="Arial" pitchFamily="34" charset="0"/>
              </a:rPr>
              <a:t>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flipH="1">
            <a:off x="1589252" y="118160"/>
            <a:ext cx="682295" cy="704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748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10" grpId="0" animBg="1"/>
      <p:bldP spid="11" grpId="0"/>
      <p:bldP spid="12" grpId="0" animBg="1"/>
      <p:bldP spid="17" grpId="0"/>
      <p:bldP spid="18" grpId="0" animBg="1"/>
      <p:bldP spid="20" grpId="0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2">
      <a:majorFont>
        <a:latin typeface="Calibri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768</Words>
  <Application>Microsoft Office PowerPoint</Application>
  <PresentationFormat>Custom</PresentationFormat>
  <Paragraphs>105</Paragraphs>
  <Slides>31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Chủ đề: Quý trọng thời gian</dc:title>
  <dc:creator>Ziczac</dc:creator>
  <cp:lastModifiedBy>ADMIN</cp:lastModifiedBy>
  <cp:revision>16</cp:revision>
  <dcterms:modified xsi:type="dcterms:W3CDTF">2025-04-21T13:33:38Z</dcterms:modified>
</cp:coreProperties>
</file>