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3" r:id="rId2"/>
  </p:sldMasterIdLst>
  <p:notesMasterIdLst>
    <p:notesMasterId r:id="rId24"/>
  </p:notesMasterIdLst>
  <p:sldIdLst>
    <p:sldId id="4400" r:id="rId3"/>
    <p:sldId id="4411" r:id="rId4"/>
    <p:sldId id="4417" r:id="rId5"/>
    <p:sldId id="259" r:id="rId6"/>
    <p:sldId id="256" r:id="rId7"/>
    <p:sldId id="4413" r:id="rId8"/>
    <p:sldId id="4414" r:id="rId9"/>
    <p:sldId id="269" r:id="rId10"/>
    <p:sldId id="295" r:id="rId11"/>
    <p:sldId id="296" r:id="rId12"/>
    <p:sldId id="297" r:id="rId13"/>
    <p:sldId id="288" r:id="rId14"/>
    <p:sldId id="4415" r:id="rId15"/>
    <p:sldId id="2758" r:id="rId16"/>
    <p:sldId id="265" r:id="rId17"/>
    <p:sldId id="290" r:id="rId18"/>
    <p:sldId id="2761" r:id="rId19"/>
    <p:sldId id="4410" r:id="rId20"/>
    <p:sldId id="4416" r:id="rId21"/>
    <p:sldId id="2762" r:id="rId22"/>
    <p:sldId id="2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1349" autoAdjust="0"/>
  </p:normalViewPr>
  <p:slideViewPr>
    <p:cSldViewPr snapToGrid="0">
      <p:cViewPr>
        <p:scale>
          <a:sx n="61" d="100"/>
          <a:sy n="61" d="100"/>
        </p:scale>
        <p:origin x="-856" y="-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4CB231-9752-4306-89E6-85F9C83D2C39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8D6FD-882E-45BF-A5B9-112F14699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75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C93FF-6BFD-4E6A-96F6-C0FD028D73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475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C93FF-6BFD-4E6A-96F6-C0FD028D73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250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8D6FD-882E-45BF-A5B9-112F14699F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32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16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2025/5/28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26231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560A19F-6F04-46DB-B190-530AE3C0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2025/5/28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C2B4791-C0D8-4CC9-B28F-AADA6977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A22A9BD-205B-4BEF-A7A2-40AF7DF3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06349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0BC9FC1-8316-48B1-B8F7-62CB0304E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2025/5/28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53869CB-0FEF-4C28-AF25-26E51341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BDD0123-6546-4BC0-9C32-E87E3B076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3848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2025/5/28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90798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25937C2-2FFF-4BD5-8761-F993E367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2025/5/28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29257F0-257A-4CF5-85E7-B8A2BBA5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1FB6C23-926B-44D0-B35E-20EC6B24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5713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E2216E3-02CB-4B4F-8D19-27A25AA2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2025/5/28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1CA18E0-D6D4-4CE5-A535-DD48E715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B07E948-A761-446A-BA45-F4A6A7A2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23493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A1630A0-3860-4E0F-8A14-D75D48C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2025/5/28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3801C82-29EC-441D-BC09-BFC507DF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4C2AF03-6167-426A-B751-4BCE1ADC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82733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025DA1-34B9-4609-A933-AB73ED69F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2025/5/28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26878C2-C037-4C0A-AB75-2BC4C0CF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FF81A73-3FDD-45B0-91BF-EFF73945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48027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724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BB0ACB-03B5-48BD-9186-B463A0B9B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8CA6FFA-1F2D-4E59-9F03-5582A1266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F825A9-39B3-421A-AA88-6D83D74C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28/05/2025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836F47-B750-48F1-A5AE-A645B147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367836-4DB5-4801-B9E6-FF72D868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62918E10-43DF-4D34-9191-B9E03534C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37831" y="5412067"/>
            <a:ext cx="1888566" cy="1888566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5032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28/05/2025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6717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54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074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76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88916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F6FFCC1-4E44-419E-8C0E-890F2701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2025/5/28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D521C13-9AB6-4730-A97B-8B868AE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3A9BC95-70B0-4173-8FC0-8F40815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7871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D2A568CB-0099-0692-4D72-7207F70DD43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1477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8" r:id="rId3"/>
    <p:sldLayoutId id="2147483749" r:id="rId4"/>
    <p:sldLayoutId id="2147483745" r:id="rId5"/>
    <p:sldLayoutId id="2147483746" r:id="rId6"/>
    <p:sldLayoutId id="2147483747" r:id="rId7"/>
    <p:sldLayoutId id="2147483748" r:id="rId8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E952E4D5-29E9-B43F-9FA6-DECABCCB4EB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0"/>
            <a:ext cx="11563349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8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4.xml"/><Relationship Id="rId7" Type="http://schemas.microsoft.com/office/2007/relationships/hdphoto" Target="../media/hdphoto7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3B63F98-AC36-4E0B-BE2E-8B48A4F2F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23" y="358429"/>
            <a:ext cx="4500000" cy="2500000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xmlns="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xmlns="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xmlns="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46286" y="74385"/>
            <a:ext cx="6995885" cy="4677230"/>
            <a:chOff x="3846286" y="711200"/>
            <a:chExt cx="6995885" cy="4841555"/>
          </a:xfrm>
        </p:grpSpPr>
        <p:pic>
          <p:nvPicPr>
            <p:cNvPr id="16" name="图片 4">
              <a:extLst>
                <a:ext uri="{FF2B5EF4-FFF2-40B4-BE49-F238E27FC236}">
                  <a16:creationId xmlns:a16="http://schemas.microsoft.com/office/drawing/2014/main" xmlns="" id="{017CFDA8-22F1-4263-AAA0-719FB313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6286" y="711200"/>
              <a:ext cx="6995885" cy="4841555"/>
            </a:xfrm>
            <a:prstGeom prst="rect">
              <a:avLst/>
            </a:prstGeom>
          </p:spPr>
        </p:pic>
        <p:sp>
          <p:nvSpPr>
            <p:cNvPr id="14" name="文本框 48">
              <a:extLst>
                <a:ext uri="{FF2B5EF4-FFF2-40B4-BE49-F238E27FC236}">
                  <a16:creationId xmlns:a16="http://schemas.microsoft.com/office/drawing/2014/main" xmlns="" id="{E6C36DC1-61E7-4867-9EDA-974E7368FB8B}"/>
                </a:ext>
              </a:extLst>
            </p:cNvPr>
            <p:cNvSpPr txBox="1"/>
            <p:nvPr/>
          </p:nvSpPr>
          <p:spPr>
            <a:xfrm>
              <a:off x="4876778" y="2859263"/>
              <a:ext cx="4934899" cy="1302582"/>
            </a:xfrm>
            <a:prstGeom prst="roundRect">
              <a:avLst>
                <a:gd name="adj" fmla="val 8573"/>
              </a:avLst>
            </a:prstGeom>
            <a:noFill/>
            <a:ln w="28575">
              <a:noFill/>
              <a:prstDash val="dash"/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just">
                <a:defRPr sz="2800">
                  <a:ln w="19050">
                    <a:noFill/>
                  </a:ln>
                  <a:solidFill>
                    <a:srgbClr val="87746B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63AE3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KHỞI ĐỘNG</a:t>
              </a:r>
              <a:endParaRPr kumimoji="0" lang="zh-CN" alt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63AE3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4" b="51091"/>
          <a:stretch/>
        </p:blipFill>
        <p:spPr>
          <a:xfrm>
            <a:off x="987720" y="3195163"/>
            <a:ext cx="4761709" cy="366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2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15">
            <a:extLst>
              <a:ext uri="{FF2B5EF4-FFF2-40B4-BE49-F238E27FC236}">
                <a16:creationId xmlns:a16="http://schemas.microsoft.com/office/drawing/2014/main" xmlns="" id="{B375D944-3212-73DE-AC06-141F8CDF8C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xmlns="" id="{97ACA998-ED6B-D2E6-E6A5-64BA8F01816C}"/>
              </a:ext>
            </a:extLst>
          </p:cNvPr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600" dirty="0">
                <a:solidFill>
                  <a:schemeClr val="tx1"/>
                </a:solidFill>
                <a:latin typeface="Calibri" panose="020F0502020204030204"/>
              </a:rPr>
              <a:t>Mất trật tự, làm việc riêng trong giờ học.</a:t>
            </a: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</a:rPr>
              <a:t>Quên đem đồ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</a:rPr>
              <a:t> dùng học tập.</a:t>
            </a: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600" baseline="0" dirty="0">
                <a:solidFill>
                  <a:schemeClr val="tx1"/>
                </a:solidFill>
                <a:latin typeface="Calibri" panose="020F0502020204030204"/>
              </a:rPr>
              <a:t>Chưa bỏ rác đúng nơi quy định.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C8EE888-7E1F-3C3C-D0C2-8E104B526E76}"/>
              </a:ext>
            </a:extLst>
          </p:cNvPr>
          <p:cNvSpPr txBox="1"/>
          <p:nvPr/>
        </p:nvSpPr>
        <p:spPr>
          <a:xfrm>
            <a:off x="643976" y="2248220"/>
            <a:ext cx="2775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u="sng" dirty="0" err="1">
                <a:solidFill>
                  <a:prstClr val="black"/>
                </a:solidFill>
                <a:latin typeface="Calibri" panose="020F0502020204030204"/>
              </a:rPr>
              <a:t>Khuyết</a:t>
            </a:r>
            <a:r>
              <a:rPr lang="en-US" sz="3600" u="sng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u="sng" dirty="0" err="1">
                <a:solidFill>
                  <a:prstClr val="black"/>
                </a:solidFill>
                <a:latin typeface="Calibri" panose="020F0502020204030204"/>
              </a:rPr>
              <a:t>điểm</a:t>
            </a:r>
            <a:r>
              <a:rPr lang="en-US" sz="3600" u="sng" dirty="0">
                <a:solidFill>
                  <a:prstClr val="black"/>
                </a:solidFill>
                <a:latin typeface="Calibri" panose="020F0502020204030204"/>
              </a:rPr>
              <a:t>: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248B66-24DD-E4E5-66CE-356A38CB3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9596"/>
            <a:ext cx="1204674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0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111A82AB-3A81-58AB-7B22-B0C70769955B}"/>
              </a:ext>
            </a:extLst>
          </p:cNvPr>
          <p:cNvSpPr/>
          <p:nvPr/>
        </p:nvSpPr>
        <p:spPr>
          <a:xfrm>
            <a:off x="3377710" y="251010"/>
            <a:ext cx="5603730" cy="1902909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 SAO CỦA TUẦN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Hình ảnh 2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E4DC6B6F-D16A-4ADE-ACF0-312E190B3C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/>
        </p:blipFill>
        <p:spPr>
          <a:xfrm>
            <a:off x="2578825" y="2533150"/>
            <a:ext cx="3225212" cy="4505381"/>
          </a:xfrm>
          <a:prstGeom prst="rect">
            <a:avLst/>
          </a:prstGeom>
        </p:spPr>
      </p:pic>
      <p:pic>
        <p:nvPicPr>
          <p:cNvPr id="6" name="Hình ảnh 2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1DE74C73-FA3B-EC08-D14F-2113A837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/>
        </p:blipFill>
        <p:spPr>
          <a:xfrm>
            <a:off x="6263468" y="2681533"/>
            <a:ext cx="2424651" cy="4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1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xmlns="" id="{BF2331F6-BFD7-7F84-63EF-850002B03814}"/>
              </a:ext>
            </a:extLst>
          </p:cNvPr>
          <p:cNvSpPr txBox="1"/>
          <p:nvPr/>
        </p:nvSpPr>
        <p:spPr>
          <a:xfrm>
            <a:off x="190647" y="25848"/>
            <a:ext cx="12001333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Phương hướng hoạt động Tuần …</a:t>
            </a:r>
            <a:endParaRPr kumimoji="0" lang="en-US" sz="6000" b="1" i="0" u="none" strike="noStrike" kern="1200" cap="none" spc="0" normalizeH="0" baseline="0" noProof="0" dirty="0">
              <a:ln w="1905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xmlns="" id="{D9D57F1F-C214-7EC9-7911-C032E4EA8E26}"/>
              </a:ext>
            </a:extLst>
          </p:cNvPr>
          <p:cNvSpPr txBox="1"/>
          <p:nvPr/>
        </p:nvSpPr>
        <p:spPr>
          <a:xfrm>
            <a:off x="190667" y="57199"/>
            <a:ext cx="1200133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HOẠT ĐỘNG 2: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ư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ơ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3F2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ư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ớ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ACF0F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5F1D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ạ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ộ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3F2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ầ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lang="vi-VN" sz="6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</a:rPr>
              <a:t> 11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09CF2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7AA27F6-1499-E8BA-8CC9-36BE51BB883C}"/>
              </a:ext>
            </a:extLst>
          </p:cNvPr>
          <p:cNvSpPr/>
          <p:nvPr/>
        </p:nvSpPr>
        <p:spPr>
          <a:xfrm>
            <a:off x="2157985" y="2350532"/>
            <a:ext cx="10034016" cy="4367227"/>
          </a:xfrm>
          <a:prstGeom prst="roundRect">
            <a:avLst/>
          </a:prstGeom>
          <a:solidFill>
            <a:srgbClr val="CCEC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</a:rPr>
              <a:t>Tích cực ôn luyện kiến thức đã học.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600" dirty="0">
                <a:solidFill>
                  <a:schemeClr val="tx1"/>
                </a:solidFill>
                <a:latin typeface="Calibri" panose="020F0502020204030204"/>
              </a:rPr>
              <a:t>Chuẩn bị đầy đ</a:t>
            </a:r>
            <a:r>
              <a:rPr lang="en-US" sz="3600" dirty="0">
                <a:solidFill>
                  <a:schemeClr val="tx1"/>
                </a:solidFill>
                <a:latin typeface="Calibri" panose="020F0502020204030204"/>
              </a:rPr>
              <a:t>ồ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/>
              </a:rPr>
              <a:t>dùng</a:t>
            </a:r>
            <a:r>
              <a:rPr lang="en-US" sz="3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/>
              </a:rPr>
              <a:t>học</a:t>
            </a:r>
            <a:r>
              <a:rPr lang="en-US" sz="3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/>
              </a:rPr>
              <a:t>tập</a:t>
            </a:r>
            <a:r>
              <a:rPr lang="vi-VN" sz="3600" dirty="0">
                <a:solidFill>
                  <a:schemeClr val="tx1"/>
                </a:solidFill>
                <a:latin typeface="Calibri" panose="020F0502020204030204"/>
              </a:rPr>
              <a:t> trước khi đến lớp.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600" dirty="0">
                <a:solidFill>
                  <a:schemeClr val="tx1"/>
                </a:solidFill>
                <a:latin typeface="Calibri" panose="020F0502020204030204"/>
              </a:rPr>
              <a:t>Thi đua học tốt để chào mừng ngày Nhà giáo Việt Nam.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</a:rPr>
              <a:t>- Thường xuyên đọc sách ở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/>
              </a:rPr>
              <a:t>góc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</a:rPr>
              <a:t> thư viện.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3600" dirty="0">
                <a:solidFill>
                  <a:schemeClr val="tx1"/>
                </a:solidFill>
                <a:latin typeface="Calibri" panose="020F0502020204030204"/>
              </a:rPr>
              <a:t>- Thường xuyên luyện tập thể dục, thể thao.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</a:rPr>
              <a:t>- Thực hiện tốt nề nếp lớp học.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Hình ảnh 6" descr="Ảnh có chứa mẫu họa&#10;&#10;Mô tả được tạo tự động">
            <a:extLst>
              <a:ext uri="{FF2B5EF4-FFF2-40B4-BE49-F238E27FC236}">
                <a16:creationId xmlns:a16="http://schemas.microsoft.com/office/drawing/2014/main" xmlns="" id="{DEA06674-89B9-6D56-FAD9-4C8C69D45B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7" b="91531" l="9878" r="89878">
                        <a14:foregroundMark x1="57224" y1="9184" x2="52163" y2="7959"/>
                        <a14:foregroundMark x1="46204" y1="88367" x2="48000" y2="91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30" t="4179" r="21610" b="4477"/>
          <a:stretch/>
        </p:blipFill>
        <p:spPr>
          <a:xfrm flipH="1">
            <a:off x="-184240" y="3109801"/>
            <a:ext cx="2525103" cy="36079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6B97E7C-AE4E-FB80-058F-34263EE367CC}"/>
              </a:ext>
            </a:extLst>
          </p:cNvPr>
          <p:cNvSpPr txBox="1"/>
          <p:nvPr/>
        </p:nvSpPr>
        <p:spPr>
          <a:xfrm>
            <a:off x="4822371" y="1981200"/>
            <a:ext cx="257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696530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01253" y="2838734"/>
            <a:ext cx="9621672" cy="1528550"/>
          </a:xfrm>
          <a:prstGeom prst="roundRect">
            <a:avLst/>
          </a:prstGeom>
          <a:solidFill>
            <a:srgbClr val="FF0000"/>
          </a:solidFill>
          <a:ln w="762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/>
              <a:t>HOẠT ĐỘNG 3: SINH HOẠT THEO CHỦ ĐỀ</a:t>
            </a:r>
          </a:p>
        </p:txBody>
      </p:sp>
    </p:spTree>
    <p:extLst>
      <p:ext uri="{BB962C8B-B14F-4D97-AF65-F5344CB8AC3E}">
        <p14:creationId xmlns:p14="http://schemas.microsoft.com/office/powerpoint/2010/main" val="3717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15">
            <a:extLst>
              <a:ext uri="{FF2B5EF4-FFF2-40B4-BE49-F238E27FC236}">
                <a16:creationId xmlns:a16="http://schemas.microsoft.com/office/drawing/2014/main" xmlns="" id="{B375D944-3212-73DE-AC06-141F8CDF8C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xmlns="" id="{97ACA998-ED6B-D2E6-E6A5-64BA8F01816C}"/>
              </a:ext>
            </a:extLst>
          </p:cNvPr>
          <p:cNvSpPr/>
          <p:nvPr/>
        </p:nvSpPr>
        <p:spPr>
          <a:xfrm>
            <a:off x="133350" y="1943100"/>
            <a:ext cx="7796301" cy="2190750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44546A"/>
                </a:solidFill>
                <a:latin typeface="Calibri" panose="020F0502020204030204"/>
              </a:rPr>
              <a:t>Hoạt động 3: Thực hiện kế hoạch giữ gìn trường học xanh, sạch, đẹp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41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>
            <a:extLst>
              <a:ext uri="{FF2B5EF4-FFF2-40B4-BE49-F238E27FC236}">
                <a16:creationId xmlns:a16="http://schemas.microsoft.com/office/drawing/2014/main" xmlns="" id="{3D5B0EEB-ED8B-15F8-2055-9661AAF9B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827964B4-A109-66F1-D100-D4A4BD96DD92}"/>
              </a:ext>
            </a:extLst>
          </p:cNvPr>
          <p:cNvSpPr/>
          <p:nvPr/>
        </p:nvSpPr>
        <p:spPr>
          <a:xfrm>
            <a:off x="368247" y="161925"/>
            <a:ext cx="11455505" cy="64484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10">
            <a:extLst>
              <a:ext uri="{FF2B5EF4-FFF2-40B4-BE49-F238E27FC236}">
                <a16:creationId xmlns:a16="http://schemas.microsoft.com/office/drawing/2014/main" xmlns="" id="{8610CDBF-738F-52DF-3232-21AC6B637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7485" y="2859370"/>
            <a:ext cx="3741528" cy="3998630"/>
          </a:xfrm>
          <a:prstGeom prst="rect">
            <a:avLst/>
          </a:prstGeom>
        </p:spPr>
      </p:pic>
      <p:sp>
        <p:nvSpPr>
          <p:cNvPr id="4" name="Rounded Rectangle 12">
            <a:extLst>
              <a:ext uri="{FF2B5EF4-FFF2-40B4-BE49-F238E27FC236}">
                <a16:creationId xmlns:a16="http://schemas.microsoft.com/office/drawing/2014/main" xmlns="" id="{40F6C33D-7230-4915-ADE3-9F49B57E2D8A}"/>
              </a:ext>
            </a:extLst>
          </p:cNvPr>
          <p:cNvSpPr/>
          <p:nvPr/>
        </p:nvSpPr>
        <p:spPr>
          <a:xfrm>
            <a:off x="2901972" y="1724026"/>
            <a:ext cx="8121535" cy="9334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540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dk1"/>
                </a:solidFill>
              </a:rPr>
              <a:t>Bạn </a:t>
            </a:r>
            <a:r>
              <a:rPr lang="vi-VN" sz="3200" b="1" dirty="0">
                <a:solidFill>
                  <a:schemeClr val="dk1"/>
                </a:solidFill>
              </a:rPr>
              <a:t>được phân công làm công việc gì?</a:t>
            </a: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xmlns="" id="{6BC1B0FC-19F1-F580-A4D0-14A4138632B9}"/>
              </a:ext>
            </a:extLst>
          </p:cNvPr>
          <p:cNvSpPr/>
          <p:nvPr/>
        </p:nvSpPr>
        <p:spPr>
          <a:xfrm>
            <a:off x="3378222" y="2895601"/>
            <a:ext cx="8121535" cy="11715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540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dk1"/>
                </a:solidFill>
              </a:rPr>
              <a:t>Bạn </a:t>
            </a:r>
            <a:r>
              <a:rPr lang="vi-VN" sz="3200" b="1" dirty="0">
                <a:solidFill>
                  <a:schemeClr val="dk1"/>
                </a:solidFill>
              </a:rPr>
              <a:t>đã chuẩn bị đủ dụng cụ cho công việc đó chưa?</a:t>
            </a: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xmlns="" id="{575FBE84-4A4F-0AC5-8325-C505617FC134}"/>
              </a:ext>
            </a:extLst>
          </p:cNvPr>
          <p:cNvSpPr/>
          <p:nvPr/>
        </p:nvSpPr>
        <p:spPr>
          <a:xfrm>
            <a:off x="4273572" y="4467226"/>
            <a:ext cx="7489803" cy="11715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540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dk1"/>
                </a:solidFill>
              </a:rPr>
              <a:t>Bạn </a:t>
            </a:r>
            <a:r>
              <a:rPr lang="vi-VN" sz="3200" b="1" dirty="0">
                <a:solidFill>
                  <a:schemeClr val="dk1"/>
                </a:solidFill>
              </a:rPr>
              <a:t>có gặp khó khăn và cần hỗ trợ không?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374DD69-8270-2568-1224-A1EACE0B272A}"/>
              </a:ext>
            </a:extLst>
          </p:cNvPr>
          <p:cNvSpPr txBox="1"/>
          <p:nvPr/>
        </p:nvSpPr>
        <p:spPr>
          <a:xfrm>
            <a:off x="1285875" y="333375"/>
            <a:ext cx="9639300" cy="1077218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Kiểm tra lại những nội dung cần </a:t>
            </a:r>
            <a:r>
              <a:rPr lang="nl-NL" sz="3200" b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chuẩn </a:t>
            </a:r>
            <a:r>
              <a:rPr lang="vi-VN" sz="3200" b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bị, </a:t>
            </a:r>
            <a:r>
              <a:rPr lang="vi-VN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 nhất lại cách làm</a:t>
            </a:r>
            <a:r>
              <a:rPr lang="nl-NL" sz="3200" b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 việc thực hiện kế hoạch.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5650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>
            <a:extLst>
              <a:ext uri="{FF2B5EF4-FFF2-40B4-BE49-F238E27FC236}">
                <a16:creationId xmlns:a16="http://schemas.microsoft.com/office/drawing/2014/main" xmlns="" id="{822ABA53-E0F0-AA22-E2CC-94EDBF480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7609063-FE99-EF31-AC4B-7299060E33F0}"/>
              </a:ext>
            </a:extLst>
          </p:cNvPr>
          <p:cNvSpPr/>
          <p:nvPr/>
        </p:nvSpPr>
        <p:spPr>
          <a:xfrm>
            <a:off x="368247" y="477116"/>
            <a:ext cx="11455505" cy="590376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69C72B-51D2-5330-4240-36051AF24FC1}"/>
              </a:ext>
            </a:extLst>
          </p:cNvPr>
          <p:cNvSpPr txBox="1"/>
          <p:nvPr/>
        </p:nvSpPr>
        <p:spPr>
          <a:xfrm>
            <a:off x="438151" y="818660"/>
            <a:ext cx="11210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phút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A511F5-1F30-C211-3D6D-0E732B9FD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62" y="2205037"/>
            <a:ext cx="5002889" cy="28717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28E5C82-6F03-09CB-8633-CEED8A11E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2209799"/>
            <a:ext cx="4990686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16499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>
            <a:extLst>
              <a:ext uri="{FF2B5EF4-FFF2-40B4-BE49-F238E27FC236}">
                <a16:creationId xmlns:a16="http://schemas.microsoft.com/office/drawing/2014/main" xmlns="" id="{822ABA53-E0F0-AA22-E2CC-94EDBF480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2" name="组合 12">
            <a:extLst>
              <a:ext uri="{FF2B5EF4-FFF2-40B4-BE49-F238E27FC236}">
                <a16:creationId xmlns:a16="http://schemas.microsoft.com/office/drawing/2014/main" xmlns="" id="{6E095749-A6B8-A3F4-37C9-9DDFF22B34D4}"/>
              </a:ext>
            </a:extLst>
          </p:cNvPr>
          <p:cNvGrpSpPr/>
          <p:nvPr/>
        </p:nvGrpSpPr>
        <p:grpSpPr>
          <a:xfrm>
            <a:off x="1484062" y="751674"/>
            <a:ext cx="9236336" cy="4843308"/>
            <a:chOff x="-7927329" y="-4954585"/>
            <a:chExt cx="9902260" cy="5268685"/>
          </a:xfrm>
        </p:grpSpPr>
        <p:sp>
          <p:nvSpPr>
            <p:cNvPr id="7" name="任意多边形 14">
              <a:extLst>
                <a:ext uri="{FF2B5EF4-FFF2-40B4-BE49-F238E27FC236}">
                  <a16:creationId xmlns:a16="http://schemas.microsoft.com/office/drawing/2014/main" xmlns="" id="{46216FEA-0EE3-29CB-7E2A-582A12A245FD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任意多边形 15">
              <a:extLst>
                <a:ext uri="{FF2B5EF4-FFF2-40B4-BE49-F238E27FC236}">
                  <a16:creationId xmlns:a16="http://schemas.microsoft.com/office/drawing/2014/main" xmlns="" id="{5E2E0217-CEFB-BF64-5803-8E3A0634235B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任意多边形 16">
              <a:extLst>
                <a:ext uri="{FF2B5EF4-FFF2-40B4-BE49-F238E27FC236}">
                  <a16:creationId xmlns:a16="http://schemas.microsoft.com/office/drawing/2014/main" xmlns="" id="{1A5195C5-7D45-B1A1-4206-806A89CD3A8D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图片 22">
            <a:extLst>
              <a:ext uri="{FF2B5EF4-FFF2-40B4-BE49-F238E27FC236}">
                <a16:creationId xmlns:a16="http://schemas.microsoft.com/office/drawing/2014/main" xmlns="" id="{1F34502B-AD7C-29D7-3BDF-8CC552D1D6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2970A4D-BF62-7D3D-1CB0-ADF9D3132629}"/>
              </a:ext>
            </a:extLst>
          </p:cNvPr>
          <p:cNvSpPr/>
          <p:nvPr/>
        </p:nvSpPr>
        <p:spPr>
          <a:xfrm>
            <a:off x="2085975" y="1893793"/>
            <a:ext cx="809625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hia sẻ cảm xúc của mình sau khi tham gia hoạt động giữ gìn trường lớp xanh, sạch, đẹp.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647335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91637D4-D568-1406-2C2C-7B096D2129C3}"/>
              </a:ext>
            </a:extLst>
          </p:cNvPr>
          <p:cNvSpPr/>
          <p:nvPr/>
        </p:nvSpPr>
        <p:spPr>
          <a:xfrm>
            <a:off x="1162050" y="1606858"/>
            <a:ext cx="8390323" cy="1469717"/>
          </a:xfrm>
          <a:prstGeom prst="roundRect">
            <a:avLst/>
          </a:prstGeom>
          <a:solidFill>
            <a:srgbClr val="CCFFCC"/>
          </a:solidFill>
          <a:ln w="130175">
            <a:solidFill>
              <a:srgbClr val="00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45BED47-48B5-DE2F-42D0-863AC77E5B45}"/>
              </a:ext>
            </a:extLst>
          </p:cNvPr>
          <p:cNvSpPr txBox="1"/>
          <p:nvPr/>
        </p:nvSpPr>
        <p:spPr>
          <a:xfrm>
            <a:off x="1333500" y="1666397"/>
            <a:ext cx="8148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các em, chúng ta có thể duy trì hoạt động này thường xuyên không? </a:t>
            </a:r>
            <a:endParaRPr kumimoji="0" lang="vi-VN" sz="36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Premium Vector | Happy cute little kid boy and girl sweeping floor">
            <a:extLst>
              <a:ext uri="{FF2B5EF4-FFF2-40B4-BE49-F238E27FC236}">
                <a16:creationId xmlns:a16="http://schemas.microsoft.com/office/drawing/2014/main" xmlns="" id="{E323702A-E54D-B4FF-1C22-EBC764A89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7" b="99821" l="9585" r="89617">
                        <a14:foregroundMark x1="17093" y1="11828" x2="23962" y2="39247"/>
                        <a14:foregroundMark x1="23962" y1="39247" x2="24121" y2="39606"/>
                        <a14:foregroundMark x1="27636" y1="36738" x2="26677" y2="53405"/>
                        <a14:foregroundMark x1="16773" y1="22401" x2="32268" y2="25627"/>
                        <a14:foregroundMark x1="35463" y1="20968" x2="30192" y2="21326"/>
                        <a14:foregroundMark x1="33067" y1="20968" x2="35144" y2="28853"/>
                        <a14:foregroundMark x1="66613" y1="23656" x2="81789" y2="27240"/>
                        <a14:foregroundMark x1="69010" y1="25627" x2="66134" y2="27957"/>
                        <a14:foregroundMark x1="69329" y1="86738" x2="69329" y2="86738"/>
                        <a14:foregroundMark x1="64377" y1="96237" x2="64377" y2="96237"/>
                        <a14:foregroundMark x1="55591" y1="89068" x2="55591" y2="89068"/>
                        <a14:foregroundMark x1="50958" y1="86738" x2="55911" y2="92652"/>
                        <a14:foregroundMark x1="47764" y1="88172" x2="48562" y2="92294"/>
                        <a14:foregroundMark x1="43930" y1="86201" x2="49201" y2="98208"/>
                        <a14:foregroundMark x1="47764" y1="88172" x2="57348" y2="94265"/>
                        <a14:foregroundMark x1="55911" y1="87814" x2="61981" y2="98925"/>
                        <a14:foregroundMark x1="42492" y1="88172" x2="48562" y2="98925"/>
                        <a14:foregroundMark x1="42173" y1="98566" x2="57668" y2="99821"/>
                        <a14:foregroundMark x1="51757" y1="97670" x2="58786" y2="98208"/>
                        <a14:foregroundMark x1="53514" y1="74014" x2="53514" y2="74014"/>
                        <a14:foregroundMark x1="40415" y1="75627" x2="40415" y2="75627"/>
                        <a14:foregroundMark x1="40735" y1="72760" x2="44728" y2="79570"/>
                        <a14:foregroundMark x1="40735" y1="63620" x2="45367" y2="81183"/>
                        <a14:foregroundMark x1="22045" y1="43548" x2="24331" y2="60473"/>
                        <a14:foregroundMark x1="17093" y1="77957" x2="17093" y2="77957"/>
                        <a14:backgroundMark x1="25559" y1="64516" x2="25559" y2="64516"/>
                        <a14:backgroundMark x1="25879" y1="64875" x2="26677" y2="68100"/>
                        <a14:backgroundMark x1="25240" y1="62903" x2="25559" y2="67204"/>
                        <a14:backgroundMark x1="24601" y1="62186" x2="24601" y2="62186"/>
                        <a14:backgroundMark x1="24920" y1="60573" x2="24601" y2="6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111" y="3190480"/>
            <a:ext cx="3892889" cy="347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2DA64C2C-88A0-AEED-D850-9BBE426222B4}"/>
              </a:ext>
            </a:extLst>
          </p:cNvPr>
          <p:cNvSpPr/>
          <p:nvPr/>
        </p:nvSpPr>
        <p:spPr>
          <a:xfrm>
            <a:off x="209550" y="3873808"/>
            <a:ext cx="8390323" cy="1469717"/>
          </a:xfrm>
          <a:prstGeom prst="roundRect">
            <a:avLst/>
          </a:prstGeom>
          <a:solidFill>
            <a:srgbClr val="CCFFCC"/>
          </a:solidFill>
          <a:ln w="130175">
            <a:solidFill>
              <a:srgbClr val="00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9814C-073C-2261-3C0F-A52ABC493A9A}"/>
              </a:ext>
            </a:extLst>
          </p:cNvPr>
          <p:cNvSpPr txBox="1"/>
          <p:nvPr/>
        </p:nvSpPr>
        <p:spPr>
          <a:xfrm>
            <a:off x="381000" y="3933347"/>
            <a:ext cx="8148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 thực hiện hoạt động ngày bao nhiêu lần trong một năm học?</a:t>
            </a:r>
            <a:endParaRPr kumimoji="0" lang="vi-VN" sz="36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21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615" y="2879678"/>
            <a:ext cx="11327642" cy="2862322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/>
              <a:t>Bản thân em đã làm những việc gì để giữ gìn trường lớp xanh, sạch, đẹp?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7281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giữ gìn vệ sinh trường lớ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158" end="1367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3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4">
            <a:extLst>
              <a:ext uri="{FF2B5EF4-FFF2-40B4-BE49-F238E27FC236}">
                <a16:creationId xmlns:a16="http://schemas.microsoft.com/office/drawing/2014/main" xmlns="" id="{36EEF541-5F44-2955-B4D4-E72789AF76AC}"/>
              </a:ext>
            </a:extLst>
          </p:cNvPr>
          <p:cNvSpPr txBox="1"/>
          <p:nvPr/>
        </p:nvSpPr>
        <p:spPr>
          <a:xfrm>
            <a:off x="804672" y="428178"/>
            <a:ext cx="101864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Suy nghĩ và thảo luận với người thân về những việc cần làm để giữ gìn trường lớp xanh, sạch, đẹp.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 tục thực hiện những công việc mà mình có thể làm được để giữ gìn trường lớp xanh, sạch, đẹp.</a:t>
            </a:r>
          </a:p>
        </p:txBody>
      </p:sp>
    </p:spTree>
    <p:extLst>
      <p:ext uri="{BB962C8B-B14F-4D97-AF65-F5344CB8AC3E}">
        <p14:creationId xmlns:p14="http://schemas.microsoft.com/office/powerpoint/2010/main" val="109452987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CC7F24C-9365-4352-A5C9-AE39248E41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5449" y="589695"/>
            <a:ext cx="7901101" cy="4834547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xmlns="" id="{2FC4238D-D1DE-4450-895E-B15DFB653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8780" r="100000">
                        <a14:backgroundMark x1="16098" y1="93976" x2="40000" y2="99598"/>
                        <a14:backgroundMark x1="74146" y1="96386" x2="92195" y2="9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68" y="4095619"/>
            <a:ext cx="2307774" cy="280310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xmlns="" id="{74A781E1-6246-46E9-902F-3D3F9ABD0B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290800" y="2662097"/>
            <a:ext cx="2901200" cy="42773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62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894" y="3057099"/>
            <a:ext cx="7751928" cy="1015663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vi-VN" sz="6000"/>
              <a:t>Bài hát nói về điều gì?</a:t>
            </a:r>
            <a:endParaRPr lang="en-US" sz="6000"/>
          </a:p>
        </p:txBody>
      </p:sp>
    </p:spTree>
    <p:extLst>
      <p:ext uri="{BB962C8B-B14F-4D97-AF65-F5344CB8AC3E}">
        <p14:creationId xmlns:p14="http://schemas.microsoft.com/office/powerpoint/2010/main" val="320896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261">
            <a:extLst>
              <a:ext uri="{FF2B5EF4-FFF2-40B4-BE49-F238E27FC236}">
                <a16:creationId xmlns:a16="http://schemas.microsoft.com/office/drawing/2014/main" xmlns="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xmlns="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xmlns="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4" b="51091"/>
          <a:stretch/>
        </p:blipFill>
        <p:spPr>
          <a:xfrm>
            <a:off x="8086725" y="3552996"/>
            <a:ext cx="4520704" cy="34774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349386B-4CFA-2F69-0897-4C4B8FCDB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08255"/>
            <a:ext cx="5400675" cy="264974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5711D83A-C326-3AC3-0D27-3B59E5F6E06B}"/>
              </a:ext>
            </a:extLst>
          </p:cNvPr>
          <p:cNvSpPr/>
          <p:nvPr/>
        </p:nvSpPr>
        <p:spPr>
          <a:xfrm>
            <a:off x="1440059" y="862925"/>
            <a:ext cx="9020175" cy="3362326"/>
          </a:xfrm>
          <a:prstGeom prst="roundRect">
            <a:avLst/>
          </a:prstGeom>
          <a:solidFill>
            <a:srgbClr val="FFFFFF">
              <a:alpha val="47843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BBEBB52-BE02-6225-D8B1-E9DB1A2E2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9170" y="1454230"/>
            <a:ext cx="5779509" cy="10729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DE0CF0F-63B8-D1B1-6483-611552EFB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08271">
            <a:off x="181391" y="320480"/>
            <a:ext cx="2028825" cy="7912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0267787-4DB2-F303-5F59-9C21DDE10BE4}"/>
              </a:ext>
            </a:extLst>
          </p:cNvPr>
          <p:cNvSpPr/>
          <p:nvPr/>
        </p:nvSpPr>
        <p:spPr>
          <a:xfrm>
            <a:off x="2038145" y="2419842"/>
            <a:ext cx="782400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cap="none" spc="0" dirty="0">
                <a:ln/>
                <a:solidFill>
                  <a:schemeClr val="accent4"/>
                </a:solidFill>
                <a:effectLst/>
              </a:rPr>
              <a:t>Sinh </a:t>
            </a:r>
            <a:r>
              <a:rPr lang="en-US" sz="3200" b="1" cap="none" spc="0" dirty="0" err="1">
                <a:ln/>
                <a:solidFill>
                  <a:schemeClr val="accent4"/>
                </a:solidFill>
                <a:effectLst/>
              </a:rPr>
              <a:t>hoạt</a:t>
            </a:r>
            <a:r>
              <a:rPr lang="en-US" sz="32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3200" b="1" cap="none" spc="0" dirty="0" err="1">
                <a:ln/>
                <a:solidFill>
                  <a:schemeClr val="accent4"/>
                </a:solidFill>
                <a:effectLst/>
              </a:rPr>
              <a:t>lớp</a:t>
            </a:r>
            <a:r>
              <a:rPr lang="en-US" sz="3200" b="1" cap="none" spc="0" dirty="0">
                <a:ln/>
                <a:solidFill>
                  <a:schemeClr val="accent4"/>
                </a:solidFill>
                <a:effectLst/>
              </a:rPr>
              <a:t>: </a:t>
            </a:r>
            <a:r>
              <a:rPr lang="en-US" sz="3200" b="1" cap="none" spc="0" dirty="0" err="1">
                <a:ln/>
                <a:solidFill>
                  <a:schemeClr val="accent4"/>
                </a:solidFill>
                <a:effectLst/>
              </a:rPr>
              <a:t>Hành</a:t>
            </a:r>
            <a:r>
              <a:rPr lang="en-US" sz="32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3200" b="1" cap="none" spc="0" dirty="0" err="1">
                <a:ln/>
                <a:solidFill>
                  <a:schemeClr val="accent4"/>
                </a:solidFill>
                <a:effectLst/>
              </a:rPr>
              <a:t>động</a:t>
            </a:r>
            <a:r>
              <a:rPr lang="en-US" sz="32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3200" b="1" cap="none" spc="0" dirty="0" err="1">
                <a:ln/>
                <a:solidFill>
                  <a:schemeClr val="accent4"/>
                </a:solidFill>
                <a:effectLst/>
              </a:rPr>
              <a:t>giữ</a:t>
            </a:r>
            <a:r>
              <a:rPr lang="en-US" sz="32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3200" b="1" cap="none" spc="0" dirty="0" err="1">
                <a:ln/>
                <a:solidFill>
                  <a:schemeClr val="accent4"/>
                </a:solidFill>
                <a:effectLst/>
              </a:rPr>
              <a:t>gìn</a:t>
            </a:r>
            <a:r>
              <a:rPr lang="en-US" sz="32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3200" b="1" cap="none" spc="0" dirty="0" err="1">
                <a:ln/>
                <a:solidFill>
                  <a:schemeClr val="accent4"/>
                </a:solidFill>
                <a:effectLst/>
              </a:rPr>
              <a:t>trường</a:t>
            </a:r>
            <a:r>
              <a:rPr lang="en-US" sz="32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3200" b="1" cap="none" spc="0" dirty="0" err="1">
                <a:ln/>
                <a:solidFill>
                  <a:schemeClr val="accent4"/>
                </a:solidFill>
                <a:effectLst/>
              </a:rPr>
              <a:t>học</a:t>
            </a:r>
            <a:endParaRPr lang="en-US" sz="3200" b="1" cap="none" spc="0" dirty="0">
              <a:ln/>
              <a:solidFill>
                <a:schemeClr val="accent4"/>
              </a:solidFill>
              <a:effectLst/>
            </a:endParaRPr>
          </a:p>
          <a:p>
            <a:pPr algn="ctr"/>
            <a:r>
              <a:rPr lang="en-US" sz="32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3200" b="1" cap="none" spc="0" dirty="0" err="1">
                <a:ln/>
                <a:solidFill>
                  <a:schemeClr val="accent4"/>
                </a:solidFill>
                <a:effectLst/>
              </a:rPr>
              <a:t>xanh</a:t>
            </a:r>
            <a:r>
              <a:rPr lang="en-US" sz="3200" b="1" cap="none" spc="0" dirty="0">
                <a:ln/>
                <a:solidFill>
                  <a:schemeClr val="accent4"/>
                </a:solidFill>
                <a:effectLst/>
              </a:rPr>
              <a:t>, </a:t>
            </a:r>
            <a:r>
              <a:rPr lang="en-US" sz="3200" b="1" cap="none" spc="0" dirty="0" err="1">
                <a:ln/>
                <a:solidFill>
                  <a:schemeClr val="accent4"/>
                </a:solidFill>
                <a:effectLst/>
              </a:rPr>
              <a:t>sạch</a:t>
            </a:r>
            <a:r>
              <a:rPr lang="en-US" sz="3200" b="1" cap="none" spc="0" dirty="0">
                <a:ln/>
                <a:solidFill>
                  <a:schemeClr val="accent4"/>
                </a:solidFill>
                <a:effectLst/>
              </a:rPr>
              <a:t>, </a:t>
            </a:r>
            <a:r>
              <a:rPr lang="en-US" sz="3200" b="1" cap="none" spc="0" dirty="0" err="1">
                <a:ln/>
                <a:solidFill>
                  <a:schemeClr val="accent4"/>
                </a:solidFill>
                <a:effectLst/>
              </a:rPr>
              <a:t>đẹp</a:t>
            </a:r>
            <a:endParaRPr lang="en-US" sz="32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527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0" y="15397"/>
            <a:ext cx="1242568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FB1A27E-C22A-4DB9-9A42-154373038EC1}"/>
              </a:ext>
            </a:extLst>
          </p:cNvPr>
          <p:cNvGrpSpPr/>
          <p:nvPr/>
        </p:nvGrpSpPr>
        <p:grpSpPr>
          <a:xfrm>
            <a:off x="1021784" y="1491267"/>
            <a:ext cx="10458055" cy="2395716"/>
            <a:chOff x="1021784" y="1491267"/>
            <a:chExt cx="10458055" cy="239571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04E89DF1-235E-4F3F-B648-BF9859586565}"/>
                </a:ext>
              </a:extLst>
            </p:cNvPr>
            <p:cNvGrpSpPr/>
            <p:nvPr/>
          </p:nvGrpSpPr>
          <p:grpSpPr>
            <a:xfrm>
              <a:off x="1021784" y="2020326"/>
              <a:ext cx="10458055" cy="1866657"/>
              <a:chOff x="1021784" y="2033479"/>
              <a:chExt cx="10458055" cy="1866657"/>
            </a:xfrm>
          </p:grpSpPr>
          <p:sp>
            <p:nvSpPr>
              <p:cNvPr id="17" name="Google Shape;125;p2">
                <a:extLst>
                  <a:ext uri="{FF2B5EF4-FFF2-40B4-BE49-F238E27FC236}">
                    <a16:creationId xmlns:a16="http://schemas.microsoft.com/office/drawing/2014/main" xmlns="" id="{FEFCA318-6355-4BFF-AD49-EF76E6D4C6EC}"/>
                  </a:ext>
                </a:extLst>
              </p:cNvPr>
              <p:cNvSpPr/>
              <p:nvPr/>
            </p:nvSpPr>
            <p:spPr>
              <a:xfrm>
                <a:off x="1021784" y="2175221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28;p2">
                <a:extLst>
                  <a:ext uri="{FF2B5EF4-FFF2-40B4-BE49-F238E27FC236}">
                    <a16:creationId xmlns:a16="http://schemas.microsoft.com/office/drawing/2014/main" xmlns="" id="{2C4AD3EA-B3AD-41D6-A9CE-970345F6F8FD}"/>
                  </a:ext>
                </a:extLst>
              </p:cNvPr>
              <p:cNvSpPr/>
              <p:nvPr/>
            </p:nvSpPr>
            <p:spPr>
              <a:xfrm>
                <a:off x="1033285" y="2033479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CED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D7AF006B-EAA0-4213-96A1-4B3429068A6D}"/>
                  </a:ext>
                </a:extLst>
              </p:cNvPr>
              <p:cNvSpPr txBox="1"/>
              <p:nvPr/>
            </p:nvSpPr>
            <p:spPr>
              <a:xfrm>
                <a:off x="1605151" y="2257221"/>
                <a:ext cx="943079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55CD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Thực hiện công việc theo kế hoạch đã xây dựng.</a:t>
                </a:r>
              </a:p>
            </p:txBody>
          </p:sp>
        </p:grpSp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xmlns="" id="{14D826B8-0DD4-4D74-9951-59A64A34AF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930" y="1491267"/>
              <a:ext cx="792480" cy="7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2A4D225-0B34-44AD-96D9-6FBB5B3259C7}"/>
              </a:ext>
            </a:extLst>
          </p:cNvPr>
          <p:cNvGrpSpPr/>
          <p:nvPr/>
        </p:nvGrpSpPr>
        <p:grpSpPr>
          <a:xfrm>
            <a:off x="212216" y="4161681"/>
            <a:ext cx="11979783" cy="2278789"/>
            <a:chOff x="866972" y="4161681"/>
            <a:chExt cx="11325027" cy="227878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88DC9454-C3A6-41AE-9CB5-52807F24EA51}"/>
                </a:ext>
              </a:extLst>
            </p:cNvPr>
            <p:cNvGrpSpPr/>
            <p:nvPr/>
          </p:nvGrpSpPr>
          <p:grpSpPr>
            <a:xfrm>
              <a:off x="866972" y="4440857"/>
              <a:ext cx="11325027" cy="1999613"/>
              <a:chOff x="1021784" y="1900523"/>
              <a:chExt cx="11325027" cy="1999613"/>
            </a:xfrm>
          </p:grpSpPr>
          <p:sp>
            <p:nvSpPr>
              <p:cNvPr id="27" name="Google Shape;125;p2">
                <a:extLst>
                  <a:ext uri="{FF2B5EF4-FFF2-40B4-BE49-F238E27FC236}">
                    <a16:creationId xmlns:a16="http://schemas.microsoft.com/office/drawing/2014/main" xmlns="" id="{4FEC8FE7-154E-4A9D-AD71-28978D8EE0E3}"/>
                  </a:ext>
                </a:extLst>
              </p:cNvPr>
              <p:cNvSpPr/>
              <p:nvPr/>
            </p:nvSpPr>
            <p:spPr>
              <a:xfrm>
                <a:off x="1021784" y="2175221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89A">
                  <a:alpha val="50000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28;p2">
                <a:extLst>
                  <a:ext uri="{FF2B5EF4-FFF2-40B4-BE49-F238E27FC236}">
                    <a16:creationId xmlns:a16="http://schemas.microsoft.com/office/drawing/2014/main" xmlns="" id="{3312F893-C8BE-43FE-B35A-0DED01F51201}"/>
                  </a:ext>
                </a:extLst>
              </p:cNvPr>
              <p:cNvSpPr/>
              <p:nvPr/>
            </p:nvSpPr>
            <p:spPr>
              <a:xfrm>
                <a:off x="1033284" y="1900523"/>
                <a:ext cx="11313527" cy="1857871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CED"/>
              </a:solidFill>
              <a:ln w="19050">
                <a:solidFill>
                  <a:srgbClr val="00B050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4975AA7B-74A0-4194-B401-4F9AE6DFF0A6}"/>
                  </a:ext>
                </a:extLst>
              </p:cNvPr>
              <p:cNvSpPr txBox="1"/>
              <p:nvPr/>
            </p:nvSpPr>
            <p:spPr>
              <a:xfrm>
                <a:off x="1340374" y="2316106"/>
                <a:ext cx="1067765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600" dirty="0">
                    <a:solidFill>
                      <a:srgbClr val="0070C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Nhận ra sự thay đổi của trường, lớp sau khi các em chăm sóc, quét dọn và cùng tự hào về điều đó </a:t>
                </a:r>
                <a:r>
                  <a:rPr lang="nl-NL" sz="3600" dirty="0">
                    <a:solidFill>
                      <a:srgbClr val="0070C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xmlns="" id="{D9A97524-30A3-4454-9ADE-85E103CFC8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930" y="4161681"/>
              <a:ext cx="792480" cy="7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8" name="Picture 4">
            <a:extLst>
              <a:ext uri="{FF2B5EF4-FFF2-40B4-BE49-F238E27FC236}">
                <a16:creationId xmlns:a16="http://schemas.microsoft.com/office/drawing/2014/main" xmlns="" id="{B88C4991-FE7A-473A-99C5-483CEC54F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9014">
            <a:off x="508048" y="191261"/>
            <a:ext cx="1477812" cy="147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xmlns="" id="{C8FBE84D-865F-40DC-9A7E-413F0AE17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268122" y="323931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843D4F9-8438-A171-220D-6A608050A6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8304" y="284988"/>
            <a:ext cx="7657240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064525" y="436728"/>
            <a:ext cx="9621672" cy="152855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/>
              <a:t>HOẠT ĐỘNG 1: SƠ KẾT TUẦN 10</a:t>
            </a:r>
            <a:endParaRPr lang="en-US" sz="3600"/>
          </a:p>
        </p:txBody>
      </p:sp>
      <p:sp>
        <p:nvSpPr>
          <p:cNvPr id="5" name="Rounded Rectangle 4"/>
          <p:cNvSpPr/>
          <p:nvPr/>
        </p:nvSpPr>
        <p:spPr>
          <a:xfrm>
            <a:off x="1064525" y="2492990"/>
            <a:ext cx="9621672" cy="152855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/>
              <a:t>HOẠT ĐỘNG 2: PHƯƠNG HƯỚNG HOẠT ĐỘNG TUẦN 11</a:t>
            </a:r>
            <a:endParaRPr lang="en-US" sz="3600"/>
          </a:p>
        </p:txBody>
      </p:sp>
      <p:sp>
        <p:nvSpPr>
          <p:cNvPr id="6" name="Rounded Rectangle 5"/>
          <p:cNvSpPr/>
          <p:nvPr/>
        </p:nvSpPr>
        <p:spPr>
          <a:xfrm>
            <a:off x="1064525" y="4687585"/>
            <a:ext cx="9621672" cy="152855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/>
              <a:t>HOẠT ĐỘNG 3: SINH HOẠT THEO CHỦ ĐỀ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19508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01253" y="2838734"/>
            <a:ext cx="9621672" cy="1528550"/>
          </a:xfrm>
          <a:prstGeom prst="roundRect">
            <a:avLst/>
          </a:prstGeom>
          <a:solidFill>
            <a:srgbClr val="FF0000"/>
          </a:solidFill>
          <a:ln w="762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/>
              <a:t>HOẠT ĐỘNG 1: SƠ KẾT TUẦN 10</a:t>
            </a:r>
            <a:endParaRPr lang="en-US" sz="3200" b="1"/>
          </a:p>
        </p:txBody>
      </p:sp>
    </p:spTree>
    <p:extLst>
      <p:ext uri="{BB962C8B-B14F-4D97-AF65-F5344CB8AC3E}">
        <p14:creationId xmlns:p14="http://schemas.microsoft.com/office/powerpoint/2010/main" val="26371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6FC47C5-A023-A062-9890-8A8F75DC8A75}"/>
              </a:ext>
            </a:extLst>
          </p:cNvPr>
          <p:cNvSpPr/>
          <p:nvPr/>
        </p:nvSpPr>
        <p:spPr>
          <a:xfrm>
            <a:off x="2892580" y="468924"/>
            <a:ext cx="6406840" cy="197278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Calibri" panose="020F0502020204030204"/>
              </a:rPr>
              <a:t>B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cáo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Hình ảnh 2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85D0EABF-2F2C-4343-9982-41B988171A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/>
        </p:blipFill>
        <p:spPr>
          <a:xfrm>
            <a:off x="2578825" y="2533150"/>
            <a:ext cx="3225212" cy="4505381"/>
          </a:xfrm>
          <a:prstGeom prst="rect">
            <a:avLst/>
          </a:prstGeom>
        </p:spPr>
      </p:pic>
      <p:pic>
        <p:nvPicPr>
          <p:cNvPr id="22" name="Hình ảnh 2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9F8E7196-D75B-9680-77BF-FD45A8574F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/>
        </p:blipFill>
        <p:spPr>
          <a:xfrm>
            <a:off x="6263468" y="2681533"/>
            <a:ext cx="2424651" cy="4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2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5">
            <a:extLst>
              <a:ext uri="{FF2B5EF4-FFF2-40B4-BE49-F238E27FC236}">
                <a16:creationId xmlns:a16="http://schemas.microsoft.com/office/drawing/2014/main" xmlns="" id="{6CA1C907-3C3E-EFDD-CBB6-06A7C23174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9048465" y="1454643"/>
            <a:ext cx="3547465" cy="5294499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xmlns="" id="{BC33F8BD-3F1A-9443-93D1-A0E322A5E476}"/>
              </a:ext>
            </a:extLst>
          </p:cNvPr>
          <p:cNvSpPr/>
          <p:nvPr/>
        </p:nvSpPr>
        <p:spPr>
          <a:xfrm>
            <a:off x="289334" y="2093372"/>
            <a:ext cx="9291394" cy="4764628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vi-VN" sz="3600" dirty="0">
              <a:solidFill>
                <a:schemeClr val="tx1"/>
              </a:solidFill>
              <a:latin typeface="Calibri" panose="020F0502020204030204"/>
            </a:endParaRP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600" dirty="0">
                <a:solidFill>
                  <a:schemeClr val="tx1"/>
                </a:solidFill>
                <a:latin typeface="Calibri" panose="020F0502020204030204"/>
              </a:rPr>
              <a:t>Có tinh thần, ý thức tự giác trong học tập.</a:t>
            </a: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</a:rPr>
              <a:t>Tích cực phát biểu, hoạt động nhóm tốt.</a:t>
            </a: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</a:rPr>
              <a:t>Vệ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</a:rPr>
              <a:t> sinh sạch sẽ.</a:t>
            </a: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</a:rPr>
              <a:t>Đi học chuyên cần , đúng giờ.</a:t>
            </a: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600" noProof="0" dirty="0">
                <a:solidFill>
                  <a:schemeClr val="tx1"/>
                </a:solidFill>
                <a:latin typeface="Calibri" panose="020F0502020204030204"/>
              </a:rPr>
              <a:t>Sinh hoạt 15 phút đầu giờ nghiêm túc.</a:t>
            </a: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600" noProof="0" dirty="0">
                <a:solidFill>
                  <a:schemeClr val="tx1"/>
                </a:solidFill>
                <a:latin typeface="Calibri" panose="020F0502020204030204"/>
              </a:rPr>
              <a:t>Giúp đỡ bạn trong học tập.</a:t>
            </a: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DB84613-7171-7AA2-9CD0-B33E30AA6354}"/>
              </a:ext>
            </a:extLst>
          </p:cNvPr>
          <p:cNvSpPr txBox="1"/>
          <p:nvPr/>
        </p:nvSpPr>
        <p:spPr>
          <a:xfrm>
            <a:off x="765896" y="2093372"/>
            <a:ext cx="233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Ưu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A562129-247E-5E3D-9477-54D698624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0546"/>
            <a:ext cx="1204674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591</TotalTime>
  <Words>489</Words>
  <Application>Microsoft Office PowerPoint</Application>
  <PresentationFormat>Custom</PresentationFormat>
  <Paragraphs>50</Paragraphs>
  <Slides>21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2_Office Theme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Administrator</cp:lastModifiedBy>
  <cp:revision>64</cp:revision>
  <dcterms:created xsi:type="dcterms:W3CDTF">2023-09-04T09:06:13Z</dcterms:created>
  <dcterms:modified xsi:type="dcterms:W3CDTF">2025-05-28T08:53:26Z</dcterms:modified>
  <cp:category>9Slide.vn</cp:category>
</cp:coreProperties>
</file>