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6" r:id="rId2"/>
    <p:sldId id="11088439" r:id="rId3"/>
    <p:sldId id="11088440" r:id="rId4"/>
    <p:sldId id="276" r:id="rId5"/>
    <p:sldId id="11088444" r:id="rId6"/>
    <p:sldId id="11088443" r:id="rId7"/>
    <p:sldId id="280" r:id="rId8"/>
    <p:sldId id="281" r:id="rId9"/>
    <p:sldId id="11088446" r:id="rId10"/>
    <p:sldId id="11088447" r:id="rId11"/>
    <p:sldId id="11088448" r:id="rId12"/>
    <p:sldId id="11088455" r:id="rId13"/>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2C42"/>
    <a:srgbClr val="FDD7CF"/>
    <a:srgbClr val="F8A513"/>
    <a:srgbClr val="FF6969"/>
    <a:srgbClr val="ABE1FE"/>
    <a:srgbClr val="84A8AC"/>
    <a:srgbClr val="D4EFFC"/>
    <a:srgbClr val="FF5D5D"/>
    <a:srgbClr val="F9F3B8"/>
    <a:srgbClr val="FA44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3" autoAdjust="0"/>
    <p:restoredTop sz="94660"/>
  </p:normalViewPr>
  <p:slideViewPr>
    <p:cSldViewPr snapToGrid="0">
      <p:cViewPr varScale="1">
        <p:scale>
          <a:sx n="112" d="100"/>
          <a:sy n="112" d="100"/>
        </p:scale>
        <p:origin x="616"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9201EC-0100-4DD0-8FCA-E1E29D393369}" type="datetimeFigureOut">
              <a:rPr lang="en-US" smtClean="0"/>
              <a:t>5/28/25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795BDD-F1EE-44EE-887D-04E298FFCEE0}" type="slidenum">
              <a:rPr lang="en-US" smtClean="0"/>
              <a:t>‹#›</a:t>
            </a:fld>
            <a:endParaRPr lang="en-US"/>
          </a:p>
        </p:txBody>
      </p:sp>
    </p:spTree>
    <p:extLst>
      <p:ext uri="{BB962C8B-B14F-4D97-AF65-F5344CB8AC3E}">
        <p14:creationId xmlns:p14="http://schemas.microsoft.com/office/powerpoint/2010/main" val="191203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94CA26-C6B5-43C4-95A7-FAAFB47F7C66}" type="slidenum">
              <a:rPr lang="en-US" smtClean="0"/>
              <a:t>2</a:t>
            </a:fld>
            <a:endParaRPr lang="en-US"/>
          </a:p>
        </p:txBody>
      </p:sp>
    </p:spTree>
    <p:extLst>
      <p:ext uri="{BB962C8B-B14F-4D97-AF65-F5344CB8AC3E}">
        <p14:creationId xmlns:p14="http://schemas.microsoft.com/office/powerpoint/2010/main" val="25605236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494CA26-C6B5-43C4-95A7-FAAFB47F7C66}" type="slidenum">
              <a:rPr lang="en-US" smtClean="0"/>
              <a:t>3</a:t>
            </a:fld>
            <a:endParaRPr lang="en-US"/>
          </a:p>
        </p:txBody>
      </p:sp>
    </p:spTree>
    <p:extLst>
      <p:ext uri="{BB962C8B-B14F-4D97-AF65-F5344CB8AC3E}">
        <p14:creationId xmlns:p14="http://schemas.microsoft.com/office/powerpoint/2010/main" val="11363868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D4EFFC"/>
        </a:solidFill>
        <a:effectLst/>
      </p:bgPr>
    </p:bg>
    <p:spTree>
      <p:nvGrpSpPr>
        <p:cNvPr id="1" name=""/>
        <p:cNvGrpSpPr/>
        <p:nvPr/>
      </p:nvGrpSpPr>
      <p:grpSpPr>
        <a:xfrm>
          <a:off x="0" y="0"/>
          <a:ext cx="0" cy="0"/>
          <a:chOff x="0" y="0"/>
          <a:chExt cx="0" cy="0"/>
        </a:xfrm>
      </p:grpSpPr>
      <p:sp>
        <p:nvSpPr>
          <p:cNvPr id="7" name="Google Shape;9;p2">
            <a:extLst>
              <a:ext uri="{FF2B5EF4-FFF2-40B4-BE49-F238E27FC236}">
                <a16:creationId xmlns:a16="http://schemas.microsoft.com/office/drawing/2014/main" id="{BB42B104-1F7B-47E3-B464-B31E6CA11F66}"/>
              </a:ext>
            </a:extLst>
          </p:cNvPr>
          <p:cNvSpPr/>
          <p:nvPr userDrawn="1"/>
        </p:nvSpPr>
        <p:spPr>
          <a:xfrm>
            <a:off x="742868" y="652652"/>
            <a:ext cx="3505575" cy="33988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rgbClr val="ABE1FE"/>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0;p2">
            <a:extLst>
              <a:ext uri="{FF2B5EF4-FFF2-40B4-BE49-F238E27FC236}">
                <a16:creationId xmlns:a16="http://schemas.microsoft.com/office/drawing/2014/main" id="{216A2C20-46DA-4F84-A60C-9343BBF49682}"/>
              </a:ext>
            </a:extLst>
          </p:cNvPr>
          <p:cNvSpPr/>
          <p:nvPr userDrawn="1"/>
        </p:nvSpPr>
        <p:spPr>
          <a:xfrm>
            <a:off x="337537" y="323567"/>
            <a:ext cx="3505575" cy="3398844"/>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40B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1;p2">
            <a:extLst>
              <a:ext uri="{FF2B5EF4-FFF2-40B4-BE49-F238E27FC236}">
                <a16:creationId xmlns:a16="http://schemas.microsoft.com/office/drawing/2014/main" id="{05314B96-158E-4B09-A985-8D4507928627}"/>
              </a:ext>
            </a:extLst>
          </p:cNvPr>
          <p:cNvSpPr/>
          <p:nvPr userDrawn="1"/>
        </p:nvSpPr>
        <p:spPr>
          <a:xfrm flipH="1">
            <a:off x="4419291" y="10313"/>
            <a:ext cx="7811294" cy="6257137"/>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40BFB6"/>
          </a:solidFill>
          <a:ln>
            <a:solidFill>
              <a:srgbClr val="ABE1FE"/>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2;p2">
            <a:extLst>
              <a:ext uri="{FF2B5EF4-FFF2-40B4-BE49-F238E27FC236}">
                <a16:creationId xmlns:a16="http://schemas.microsoft.com/office/drawing/2014/main" id="{610AF247-9183-45B2-98AF-A5740E56C7D9}"/>
              </a:ext>
            </a:extLst>
          </p:cNvPr>
          <p:cNvSpPr/>
          <p:nvPr userDrawn="1"/>
        </p:nvSpPr>
        <p:spPr>
          <a:xfrm flipH="1">
            <a:off x="4547056" y="-30326"/>
            <a:ext cx="7644934" cy="6088226"/>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rgbClr val="ABE1FE"/>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048909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23729401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24B8BBD-A89F-4C03-8BF2-F84B38772531}" type="datetimeFigureOut">
              <a:rPr lang="en-US" smtClean="0"/>
              <a:t>5/28/25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31363815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4B8BBD-A89F-4C03-8BF2-F84B38772531}" type="datetimeFigureOut">
              <a:rPr lang="en-US" smtClean="0"/>
              <a:t>5/28/25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24205417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43B8AB6E-74AE-4327-B05F-6D8AE153BBB2}"/>
              </a:ext>
            </a:extLst>
          </p:cNvPr>
          <p:cNvSpPr/>
          <p:nvPr userDrawn="1"/>
        </p:nvSpPr>
        <p:spPr>
          <a:xfrm rot="5400000" flipH="1">
            <a:off x="464456" y="-464460"/>
            <a:ext cx="2249716" cy="3178629"/>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47B2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2" y="0"/>
            <a:ext cx="3549479" cy="1139543"/>
          </a:xfrm>
          <a:prstGeom prst="rect">
            <a:avLst/>
          </a:prstGeom>
          <a:noFill/>
        </p:spPr>
        <p:txBody>
          <a:bodyPr wrap="square" rtlCol="0">
            <a:spAutoFit/>
          </a:bodyPr>
          <a:lstStyle/>
          <a:p>
            <a:pPr>
              <a:lnSpc>
                <a:spcPct val="150000"/>
              </a:lnSpc>
            </a:pPr>
            <a:r>
              <a:rPr lang="vi-VN" sz="5400" dirty="0">
                <a:solidFill>
                  <a:schemeClr val="bg1"/>
                </a:solidFill>
                <a:latin typeface="+mj-lt"/>
              </a:rPr>
              <a:t>MỞ ĐẦU</a:t>
            </a:r>
          </a:p>
        </p:txBody>
      </p:sp>
      <p:sp>
        <p:nvSpPr>
          <p:cNvPr id="7" name="Google Shape;26;p4">
            <a:extLst>
              <a:ext uri="{FF2B5EF4-FFF2-40B4-BE49-F238E27FC236}">
                <a16:creationId xmlns:a16="http://schemas.microsoft.com/office/drawing/2014/main" id="{C4DA46EE-7FBD-4C70-841B-B0A309359275}"/>
              </a:ext>
            </a:extLst>
          </p:cNvPr>
          <p:cNvSpPr/>
          <p:nvPr userDrawn="1"/>
        </p:nvSpPr>
        <p:spPr>
          <a:xfrm rot="10800000">
            <a:off x="9332684" y="5791200"/>
            <a:ext cx="2859313" cy="1066800"/>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rgbClr val="47B2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Rectangle 7">
            <a:extLst>
              <a:ext uri="{FF2B5EF4-FFF2-40B4-BE49-F238E27FC236}">
                <a16:creationId xmlns:a16="http://schemas.microsoft.com/office/drawing/2014/main" id="{A684EBFF-97C9-4E37-A635-7E191A76A62D}"/>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pic>
        <p:nvPicPr>
          <p:cNvPr id="9" name="Picture 2" descr="20210409092016_wm_shs-tu-nhien-va-xa-hoi-2"/>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6659" t="13957" r="87068" b="81219"/>
          <a:stretch/>
        </p:blipFill>
        <p:spPr bwMode="auto">
          <a:xfrm>
            <a:off x="3347442" y="29015"/>
            <a:ext cx="1028700" cy="1110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5238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47B298"/>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206671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85509A2E-D9F9-43F0-9D83-AA627D852E71}"/>
              </a:ext>
            </a:extLst>
          </p:cNvPr>
          <p:cNvSpPr/>
          <p:nvPr userDrawn="1"/>
        </p:nvSpPr>
        <p:spPr>
          <a:xfrm rot="5400000" flipH="1">
            <a:off x="781051" y="-781052"/>
            <a:ext cx="1771652" cy="3333752"/>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ABE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3" y="-152400"/>
            <a:ext cx="3549479" cy="1023165"/>
          </a:xfrm>
          <a:prstGeom prst="rect">
            <a:avLst/>
          </a:prstGeom>
          <a:noFill/>
        </p:spPr>
        <p:txBody>
          <a:bodyPr wrap="square" rtlCol="0">
            <a:spAutoFit/>
          </a:bodyPr>
          <a:lstStyle/>
          <a:p>
            <a:pPr>
              <a:lnSpc>
                <a:spcPct val="150000"/>
              </a:lnSpc>
            </a:pPr>
            <a:r>
              <a:rPr lang="vi-VN" sz="4800" dirty="0">
                <a:solidFill>
                  <a:schemeClr val="bg1"/>
                </a:solidFill>
                <a:latin typeface="+mj-lt"/>
              </a:rPr>
              <a:t>KHÁM PHÁ</a:t>
            </a:r>
          </a:p>
        </p:txBody>
      </p:sp>
      <p:sp>
        <p:nvSpPr>
          <p:cNvPr id="7" name="Google Shape;125;p17">
            <a:extLst>
              <a:ext uri="{FF2B5EF4-FFF2-40B4-BE49-F238E27FC236}">
                <a16:creationId xmlns:a16="http://schemas.microsoft.com/office/drawing/2014/main" id="{88ED9D6F-EE3F-4ECF-A6A1-1706948D8EB3}"/>
              </a:ext>
            </a:extLst>
          </p:cNvPr>
          <p:cNvSpPr/>
          <p:nvPr userDrawn="1"/>
        </p:nvSpPr>
        <p:spPr>
          <a:xfrm rot="10800000" flipH="1">
            <a:off x="11261942" y="-4"/>
            <a:ext cx="930058" cy="6858003"/>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ABE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 name="Picture 2" descr="20210409092016_wm_shs-tu-nhien-va-xa-hoi-2"/>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7443" t="20457" r="86284" b="73298"/>
          <a:stretch/>
        </p:blipFill>
        <p:spPr bwMode="auto">
          <a:xfrm>
            <a:off x="3355608" y="0"/>
            <a:ext cx="994142" cy="1389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593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ABE1FE"/>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3837965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85509A2E-D9F9-43F0-9D83-AA627D852E71}"/>
              </a:ext>
            </a:extLst>
          </p:cNvPr>
          <p:cNvSpPr/>
          <p:nvPr userDrawn="1"/>
        </p:nvSpPr>
        <p:spPr>
          <a:xfrm rot="5400000" flipH="1">
            <a:off x="782434" y="-893968"/>
            <a:ext cx="2000249" cy="3788187"/>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FC8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2" y="0"/>
            <a:ext cx="3837134" cy="1023165"/>
          </a:xfrm>
          <a:prstGeom prst="rect">
            <a:avLst/>
          </a:prstGeom>
          <a:noFill/>
        </p:spPr>
        <p:txBody>
          <a:bodyPr wrap="square" rtlCol="0">
            <a:spAutoFit/>
          </a:bodyPr>
          <a:lstStyle/>
          <a:p>
            <a:pPr>
              <a:lnSpc>
                <a:spcPct val="150000"/>
              </a:lnSpc>
            </a:pPr>
            <a:r>
              <a:rPr lang="vi-VN" sz="4800" dirty="0">
                <a:solidFill>
                  <a:schemeClr val="bg1"/>
                </a:solidFill>
                <a:latin typeface="+mj-lt"/>
              </a:rPr>
              <a:t>THỰC HÀNH</a:t>
            </a:r>
          </a:p>
        </p:txBody>
      </p:sp>
      <p:sp>
        <p:nvSpPr>
          <p:cNvPr id="4" name="Google Shape;138;p18">
            <a:extLst>
              <a:ext uri="{FF2B5EF4-FFF2-40B4-BE49-F238E27FC236}">
                <a16:creationId xmlns:a16="http://schemas.microsoft.com/office/drawing/2014/main" id="{903CE46C-7E62-4993-A1A3-1A22B3F9A473}"/>
              </a:ext>
            </a:extLst>
          </p:cNvPr>
          <p:cNvSpPr/>
          <p:nvPr userDrawn="1"/>
        </p:nvSpPr>
        <p:spPr>
          <a:xfrm rot="5400000">
            <a:off x="5666839" y="332840"/>
            <a:ext cx="858319" cy="12192001"/>
          </a:xfrm>
          <a:custGeom>
            <a:avLst/>
            <a:gdLst/>
            <a:ahLst/>
            <a:cxnLst/>
            <a:rect l="l" t="t" r="r" b="b"/>
            <a:pathLst>
              <a:path w="17396" h="39911" extrusionOk="0">
                <a:moveTo>
                  <a:pt x="13740" y="1"/>
                </a:moveTo>
                <a:cubicBezTo>
                  <a:pt x="13740" y="1"/>
                  <a:pt x="16574" y="9085"/>
                  <a:pt x="15716" y="13157"/>
                </a:cubicBezTo>
                <a:cubicBezTo>
                  <a:pt x="14835" y="17241"/>
                  <a:pt x="11299" y="15098"/>
                  <a:pt x="8596" y="19039"/>
                </a:cubicBezTo>
                <a:cubicBezTo>
                  <a:pt x="5906" y="22992"/>
                  <a:pt x="10490" y="29874"/>
                  <a:pt x="8596" y="31207"/>
                </a:cubicBezTo>
                <a:cubicBezTo>
                  <a:pt x="8288" y="31428"/>
                  <a:pt x="7901" y="31510"/>
                  <a:pt x="7464" y="31510"/>
                </a:cubicBezTo>
                <a:cubicBezTo>
                  <a:pt x="6179" y="31510"/>
                  <a:pt x="4469" y="30797"/>
                  <a:pt x="3100" y="30797"/>
                </a:cubicBezTo>
                <a:cubicBezTo>
                  <a:pt x="2097" y="30797"/>
                  <a:pt x="1277" y="31179"/>
                  <a:pt x="941" y="32505"/>
                </a:cubicBezTo>
                <a:cubicBezTo>
                  <a:pt x="0" y="36243"/>
                  <a:pt x="2369" y="39911"/>
                  <a:pt x="2369" y="39911"/>
                </a:cubicBezTo>
                <a:lnTo>
                  <a:pt x="17395" y="39911"/>
                </a:lnTo>
                <a:lnTo>
                  <a:pt x="17395" y="1"/>
                </a:lnTo>
                <a:close/>
              </a:path>
            </a:pathLst>
          </a:custGeom>
          <a:solidFill>
            <a:srgbClr val="FC8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74" name="Picture 2" descr="20210409092016_wm_shs-tu-nhien-va-xa-hoi-2"/>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6375" t="4381" r="85672" b="89702"/>
          <a:stretch/>
        </p:blipFill>
        <p:spPr bwMode="auto">
          <a:xfrm>
            <a:off x="3799758" y="7165"/>
            <a:ext cx="973069" cy="101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0098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FC8419"/>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269717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85509A2E-D9F9-43F0-9D83-AA627D852E71}"/>
              </a:ext>
            </a:extLst>
          </p:cNvPr>
          <p:cNvSpPr/>
          <p:nvPr userDrawn="1"/>
        </p:nvSpPr>
        <p:spPr>
          <a:xfrm rot="5400000" flipH="1">
            <a:off x="657677" y="-657680"/>
            <a:ext cx="2075546" cy="3390900"/>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FF5D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2" y="0"/>
            <a:ext cx="3837134" cy="1023165"/>
          </a:xfrm>
          <a:prstGeom prst="rect">
            <a:avLst/>
          </a:prstGeom>
          <a:noFill/>
        </p:spPr>
        <p:txBody>
          <a:bodyPr wrap="square" rtlCol="0">
            <a:spAutoFit/>
          </a:bodyPr>
          <a:lstStyle/>
          <a:p>
            <a:pPr>
              <a:lnSpc>
                <a:spcPct val="150000"/>
              </a:lnSpc>
            </a:pPr>
            <a:r>
              <a:rPr lang="vi-VN" sz="4800" dirty="0">
                <a:solidFill>
                  <a:schemeClr val="bg1"/>
                </a:solidFill>
                <a:latin typeface="+mj-lt"/>
              </a:rPr>
              <a:t>VẬN DỤNG</a:t>
            </a:r>
          </a:p>
        </p:txBody>
      </p:sp>
      <p:sp>
        <p:nvSpPr>
          <p:cNvPr id="4" name="Google Shape;181;p21">
            <a:extLst>
              <a:ext uri="{FF2B5EF4-FFF2-40B4-BE49-F238E27FC236}">
                <a16:creationId xmlns:a16="http://schemas.microsoft.com/office/drawing/2014/main" id="{1558FF4D-4E0B-4DF4-9A2B-3B954C82BC6C}"/>
              </a:ext>
            </a:extLst>
          </p:cNvPr>
          <p:cNvSpPr/>
          <p:nvPr userDrawn="1"/>
        </p:nvSpPr>
        <p:spPr>
          <a:xfrm rot="10800000">
            <a:off x="4920341" y="6008913"/>
            <a:ext cx="7271657" cy="849084"/>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FF5D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Rectangle 6">
            <a:extLst>
              <a:ext uri="{FF2B5EF4-FFF2-40B4-BE49-F238E27FC236}">
                <a16:creationId xmlns:a16="http://schemas.microsoft.com/office/drawing/2014/main" id="{BE6C9BCC-C608-4601-BC15-84A7B31B4179}"/>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pic>
        <p:nvPicPr>
          <p:cNvPr id="8194" name="Picture 2" descr="20210409092016_wm_shs-tu-nhien-va-xa-hoi-2"/>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4958" t="4766" r="87323" b="89358"/>
          <a:stretch/>
        </p:blipFill>
        <p:spPr bwMode="auto">
          <a:xfrm>
            <a:off x="3396346" y="-3"/>
            <a:ext cx="956582" cy="1021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4539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FF5D5D"/>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37017084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508D7C5D-AD3E-43F4-BE95-8EF7849017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8" name="Text Placeholder 2">
            <a:extLst>
              <a:ext uri="{FF2B5EF4-FFF2-40B4-BE49-F238E27FC236}">
                <a16:creationId xmlns:a16="http://schemas.microsoft.com/office/drawing/2014/main" id="{D9944271-366E-4F65-B2A5-B29CB739C3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9" name="Rectangle 8">
            <a:extLst>
              <a:ext uri="{FF2B5EF4-FFF2-40B4-BE49-F238E27FC236}">
                <a16:creationId xmlns:a16="http://schemas.microsoft.com/office/drawing/2014/main" id="{02278FB8-8DB0-4712-A56C-1AB2854C4C9C}"/>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1914555845"/>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4" r:id="rId4"/>
    <p:sldLayoutId id="2147483657" r:id="rId5"/>
    <p:sldLayoutId id="2147483655" r:id="rId6"/>
    <p:sldLayoutId id="2147483658" r:id="rId7"/>
    <p:sldLayoutId id="2147483656" r:id="rId8"/>
    <p:sldLayoutId id="2147483659" r:id="rId9"/>
    <p:sldLayoutId id="2147483660" r:id="rId10"/>
    <p:sldLayoutId id="2147483661" r:id="rId11"/>
    <p:sldLayoutId id="214748366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png"/><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6.pn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031DB88-739E-4E9A-A262-2D1AB20E4C08}"/>
              </a:ext>
            </a:extLst>
          </p:cNvPr>
          <p:cNvGrpSpPr/>
          <p:nvPr/>
        </p:nvGrpSpPr>
        <p:grpSpPr>
          <a:xfrm>
            <a:off x="243780" y="1241150"/>
            <a:ext cx="3964299" cy="1342127"/>
            <a:chOff x="610968" y="1215025"/>
            <a:chExt cx="3025821" cy="1342127"/>
          </a:xfrm>
        </p:grpSpPr>
        <p:sp>
          <p:nvSpPr>
            <p:cNvPr id="4" name="TextBox 3">
              <a:extLst>
                <a:ext uri="{FF2B5EF4-FFF2-40B4-BE49-F238E27FC236}">
                  <a16:creationId xmlns:a16="http://schemas.microsoft.com/office/drawing/2014/main" id="{9BD0E70A-8797-4EC0-A063-A969933EA27F}"/>
                </a:ext>
              </a:extLst>
            </p:cNvPr>
            <p:cNvSpPr txBox="1"/>
            <p:nvPr/>
          </p:nvSpPr>
          <p:spPr>
            <a:xfrm>
              <a:off x="682171" y="1233713"/>
              <a:ext cx="2883416" cy="1323439"/>
            </a:xfrm>
            <a:prstGeom prst="rect">
              <a:avLst/>
            </a:prstGeom>
            <a:noFill/>
          </p:spPr>
          <p:txBody>
            <a:bodyPr wrap="square" rtlCol="0">
              <a:spAutoFit/>
            </a:bodyPr>
            <a:lstStyle/>
            <a:p>
              <a:pPr algn="ctr"/>
              <a:r>
                <a:rPr lang="vi-VN" sz="8000" dirty="0">
                  <a:solidFill>
                    <a:schemeClr val="bg1"/>
                  </a:solidFill>
                  <a:latin typeface="Times New Roman" panose="02020603050405020304" pitchFamily="18" charset="0"/>
                  <a:cs typeface="Times New Roman" panose="02020603050405020304" pitchFamily="18" charset="0"/>
                </a:rPr>
                <a:t>BÀI </a:t>
              </a:r>
              <a:r>
                <a:rPr lang="en-US" sz="8000" dirty="0">
                  <a:solidFill>
                    <a:schemeClr val="bg1"/>
                  </a:solidFill>
                  <a:latin typeface="Times New Roman" panose="02020603050405020304" pitchFamily="18" charset="0"/>
                  <a:cs typeface="Times New Roman" panose="02020603050405020304" pitchFamily="18" charset="0"/>
                </a:rPr>
                <a:t>28</a:t>
              </a:r>
              <a:endParaRPr lang="vi-VN" sz="8000" dirty="0">
                <a:solidFill>
                  <a:schemeClr val="bg1"/>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848E550E-F029-49AB-B7D1-9442994113AD}"/>
                </a:ext>
              </a:extLst>
            </p:cNvPr>
            <p:cNvSpPr txBox="1"/>
            <p:nvPr/>
          </p:nvSpPr>
          <p:spPr>
            <a:xfrm>
              <a:off x="610968" y="1215025"/>
              <a:ext cx="3025821" cy="1323439"/>
            </a:xfrm>
            <a:prstGeom prst="rect">
              <a:avLst/>
            </a:prstGeom>
            <a:noFill/>
          </p:spPr>
          <p:txBody>
            <a:bodyPr wrap="square" rtlCol="0">
              <a:spAutoFit/>
            </a:bodyPr>
            <a:lstStyle/>
            <a:p>
              <a:pPr algn="ctr"/>
              <a:r>
                <a:rPr lang="vi-VN" sz="8000" dirty="0">
                  <a:solidFill>
                    <a:srgbClr val="FF6969"/>
                  </a:solidFill>
                  <a:latin typeface="Times New Roman" panose="02020603050405020304" pitchFamily="18" charset="0"/>
                  <a:cs typeface="Times New Roman" panose="02020603050405020304" pitchFamily="18" charset="0"/>
                </a:rPr>
                <a:t>BÀI </a:t>
              </a:r>
              <a:r>
                <a:rPr lang="en-US" sz="8000" dirty="0">
                  <a:solidFill>
                    <a:srgbClr val="FF6969"/>
                  </a:solidFill>
                  <a:latin typeface="Times New Roman" panose="02020603050405020304" pitchFamily="18" charset="0"/>
                  <a:cs typeface="Times New Roman" panose="02020603050405020304" pitchFamily="18" charset="0"/>
                </a:rPr>
                <a:t>29</a:t>
              </a:r>
              <a:endParaRPr lang="vi-VN" sz="8000" dirty="0">
                <a:solidFill>
                  <a:srgbClr val="FF6969"/>
                </a:solidFill>
                <a:latin typeface="Times New Roman" panose="02020603050405020304" pitchFamily="18" charset="0"/>
                <a:cs typeface="Times New Roman" panose="02020603050405020304" pitchFamily="18" charset="0"/>
              </a:endParaRPr>
            </a:p>
          </p:txBody>
        </p:sp>
      </p:grpSp>
      <p:sp>
        <p:nvSpPr>
          <p:cNvPr id="7" name="TextBox 6">
            <a:extLst>
              <a:ext uri="{FF2B5EF4-FFF2-40B4-BE49-F238E27FC236}">
                <a16:creationId xmlns:a16="http://schemas.microsoft.com/office/drawing/2014/main" id="{C99738E0-B68F-4582-998E-0E46AE3F974C}"/>
              </a:ext>
            </a:extLst>
          </p:cNvPr>
          <p:cNvSpPr txBox="1"/>
          <p:nvPr/>
        </p:nvSpPr>
        <p:spPr>
          <a:xfrm>
            <a:off x="-150497" y="4293412"/>
            <a:ext cx="7782783" cy="1569660"/>
          </a:xfrm>
          <a:prstGeom prst="rect">
            <a:avLst/>
          </a:prstGeom>
          <a:noFill/>
        </p:spPr>
        <p:txBody>
          <a:bodyPr wrap="square" rtlCol="0">
            <a:spAutoFit/>
          </a:bodyPr>
          <a:lstStyle/>
          <a:p>
            <a:pPr algn="ctr"/>
            <a:r>
              <a:rPr lang="en-US" sz="4800" b="1" dirty="0" err="1">
                <a:ln>
                  <a:solidFill>
                    <a:srgbClr val="FA2C42"/>
                  </a:solidFill>
                </a:ln>
                <a:solidFill>
                  <a:srgbClr val="FF6969"/>
                </a:solidFill>
                <a:latin typeface="Times New Roman" panose="02020603050405020304" pitchFamily="18" charset="0"/>
                <a:cs typeface="Times New Roman" panose="02020603050405020304" pitchFamily="18" charset="0"/>
              </a:rPr>
              <a:t>Một</a:t>
            </a:r>
            <a:r>
              <a:rPr lang="en-US" sz="4800" b="1" dirty="0">
                <a:ln>
                  <a:solidFill>
                    <a:srgbClr val="FA2C42"/>
                  </a:solidFill>
                </a:ln>
                <a:solidFill>
                  <a:srgbClr val="FF6969"/>
                </a:solidFill>
                <a:latin typeface="Times New Roman" panose="02020603050405020304" pitchFamily="18" charset="0"/>
                <a:cs typeface="Times New Roman" panose="02020603050405020304" pitchFamily="18" charset="0"/>
              </a:rPr>
              <a:t> </a:t>
            </a:r>
            <a:r>
              <a:rPr lang="en-US" sz="4800" b="1" dirty="0" err="1">
                <a:ln>
                  <a:solidFill>
                    <a:srgbClr val="FA2C42"/>
                  </a:solidFill>
                </a:ln>
                <a:solidFill>
                  <a:srgbClr val="FF6969"/>
                </a:solidFill>
                <a:latin typeface="Times New Roman" panose="02020603050405020304" pitchFamily="18" charset="0"/>
                <a:cs typeface="Times New Roman" panose="02020603050405020304" pitchFamily="18" charset="0"/>
              </a:rPr>
              <a:t>số</a:t>
            </a:r>
            <a:r>
              <a:rPr lang="en-US" sz="4800" b="1" dirty="0">
                <a:ln>
                  <a:solidFill>
                    <a:srgbClr val="FA2C42"/>
                  </a:solidFill>
                </a:ln>
                <a:solidFill>
                  <a:srgbClr val="FF6969"/>
                </a:solidFill>
                <a:latin typeface="Times New Roman" panose="02020603050405020304" pitchFamily="18" charset="0"/>
                <a:cs typeface="Times New Roman" panose="02020603050405020304" pitchFamily="18" charset="0"/>
              </a:rPr>
              <a:t> </a:t>
            </a:r>
            <a:r>
              <a:rPr lang="en-US" sz="4800" b="1" dirty="0" err="1">
                <a:ln>
                  <a:solidFill>
                    <a:srgbClr val="FA2C42"/>
                  </a:solidFill>
                </a:ln>
                <a:solidFill>
                  <a:srgbClr val="FF6969"/>
                </a:solidFill>
                <a:latin typeface="Times New Roman" panose="02020603050405020304" pitchFamily="18" charset="0"/>
                <a:cs typeface="Times New Roman" panose="02020603050405020304" pitchFamily="18" charset="0"/>
              </a:rPr>
              <a:t>thiên</a:t>
            </a:r>
            <a:r>
              <a:rPr lang="en-US" sz="4800" b="1" dirty="0">
                <a:ln>
                  <a:solidFill>
                    <a:srgbClr val="FA2C42"/>
                  </a:solidFill>
                </a:ln>
                <a:solidFill>
                  <a:srgbClr val="FF6969"/>
                </a:solidFill>
                <a:latin typeface="Times New Roman" panose="02020603050405020304" pitchFamily="18" charset="0"/>
                <a:cs typeface="Times New Roman" panose="02020603050405020304" pitchFamily="18" charset="0"/>
              </a:rPr>
              <a:t> tai </a:t>
            </a:r>
            <a:r>
              <a:rPr lang="en-US" sz="4800" b="1" dirty="0" err="1">
                <a:ln>
                  <a:solidFill>
                    <a:srgbClr val="FA2C42"/>
                  </a:solidFill>
                </a:ln>
                <a:solidFill>
                  <a:srgbClr val="FF6969"/>
                </a:solidFill>
                <a:latin typeface="Times New Roman" panose="02020603050405020304" pitchFamily="18" charset="0"/>
                <a:cs typeface="Times New Roman" panose="02020603050405020304" pitchFamily="18" charset="0"/>
              </a:rPr>
              <a:t>thường</a:t>
            </a:r>
            <a:r>
              <a:rPr lang="en-US" sz="4800" b="1" dirty="0">
                <a:ln>
                  <a:solidFill>
                    <a:srgbClr val="FA2C42"/>
                  </a:solidFill>
                </a:ln>
                <a:solidFill>
                  <a:srgbClr val="FF6969"/>
                </a:solidFill>
                <a:latin typeface="Times New Roman" panose="02020603050405020304" pitchFamily="18" charset="0"/>
                <a:cs typeface="Times New Roman" panose="02020603050405020304" pitchFamily="18" charset="0"/>
              </a:rPr>
              <a:t> </a:t>
            </a:r>
            <a:r>
              <a:rPr lang="en-US" sz="4800" b="1" dirty="0" err="1">
                <a:ln>
                  <a:solidFill>
                    <a:srgbClr val="FA2C42"/>
                  </a:solidFill>
                </a:ln>
                <a:solidFill>
                  <a:srgbClr val="FF6969"/>
                </a:solidFill>
                <a:latin typeface="Times New Roman" panose="02020603050405020304" pitchFamily="18" charset="0"/>
                <a:cs typeface="Times New Roman" panose="02020603050405020304" pitchFamily="18" charset="0"/>
              </a:rPr>
              <a:t>gặp</a:t>
            </a:r>
            <a:r>
              <a:rPr lang="en-US" sz="4800" b="1" dirty="0">
                <a:ln>
                  <a:solidFill>
                    <a:srgbClr val="FA2C42"/>
                  </a:solidFill>
                </a:ln>
                <a:solidFill>
                  <a:srgbClr val="FF6969"/>
                </a:solidFill>
                <a:latin typeface="Times New Roman" panose="02020603050405020304" pitchFamily="18" charset="0"/>
                <a:cs typeface="Times New Roman" panose="02020603050405020304" pitchFamily="18" charset="0"/>
              </a:rPr>
              <a:t> (</a:t>
            </a:r>
            <a:r>
              <a:rPr lang="en-US" sz="4800" b="1" dirty="0" err="1">
                <a:ln>
                  <a:solidFill>
                    <a:srgbClr val="FA2C42"/>
                  </a:solidFill>
                </a:ln>
                <a:solidFill>
                  <a:srgbClr val="FF6969"/>
                </a:solidFill>
                <a:latin typeface="Times New Roman" panose="02020603050405020304" pitchFamily="18" charset="0"/>
                <a:cs typeface="Times New Roman" panose="02020603050405020304" pitchFamily="18" charset="0"/>
              </a:rPr>
              <a:t>Tiết</a:t>
            </a:r>
            <a:r>
              <a:rPr lang="en-US" sz="4800" b="1" dirty="0">
                <a:ln>
                  <a:solidFill>
                    <a:srgbClr val="FA2C42"/>
                  </a:solidFill>
                </a:ln>
                <a:solidFill>
                  <a:srgbClr val="FF6969"/>
                </a:solidFill>
                <a:latin typeface="Times New Roman" panose="02020603050405020304" pitchFamily="18" charset="0"/>
                <a:cs typeface="Times New Roman" panose="02020603050405020304" pitchFamily="18" charset="0"/>
              </a:rPr>
              <a:t> 1)</a:t>
            </a:r>
            <a:endParaRPr lang="vi-VN" sz="4800" b="1" dirty="0">
              <a:ln>
                <a:solidFill>
                  <a:srgbClr val="FA2C42"/>
                </a:solidFill>
              </a:ln>
              <a:solidFill>
                <a:srgbClr val="FF6969"/>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C99738E0-B68F-4582-998E-0E46AE3F974C}"/>
              </a:ext>
            </a:extLst>
          </p:cNvPr>
          <p:cNvSpPr txBox="1"/>
          <p:nvPr/>
        </p:nvSpPr>
        <p:spPr>
          <a:xfrm>
            <a:off x="5327671" y="160369"/>
            <a:ext cx="6864329" cy="1446550"/>
          </a:xfrm>
          <a:prstGeom prst="rect">
            <a:avLst/>
          </a:prstGeom>
          <a:noFill/>
        </p:spPr>
        <p:txBody>
          <a:bodyPr wrap="square" rtlCol="0">
            <a:spAutoFit/>
          </a:bodyPr>
          <a:lstStyle/>
          <a:p>
            <a:r>
              <a:rPr lang="en-US" sz="4400" dirty="0">
                <a:ln>
                  <a:solidFill>
                    <a:schemeClr val="accent4"/>
                  </a:solidFill>
                </a:ln>
                <a:solidFill>
                  <a:schemeClr val="accent4">
                    <a:lumMod val="40000"/>
                    <a:lumOff val="60000"/>
                  </a:schemeClr>
                </a:solidFill>
                <a:latin typeface="Times New Roman" panose="02020603050405020304" pitchFamily="18" charset="0"/>
                <a:cs typeface="Times New Roman" panose="02020603050405020304" pitchFamily="18" charset="0"/>
              </a:rPr>
              <a:t>CHỦ ĐỀ 6: </a:t>
            </a:r>
          </a:p>
          <a:p>
            <a:r>
              <a:rPr lang="en-US" sz="4400" dirty="0">
                <a:ln>
                  <a:solidFill>
                    <a:schemeClr val="accent4"/>
                  </a:solidFill>
                </a:ln>
                <a:solidFill>
                  <a:schemeClr val="accent4">
                    <a:lumMod val="40000"/>
                    <a:lumOff val="60000"/>
                  </a:schemeClr>
                </a:solidFill>
                <a:latin typeface="Times New Roman" panose="02020603050405020304" pitchFamily="18" charset="0"/>
                <a:cs typeface="Times New Roman" panose="02020603050405020304" pitchFamily="18" charset="0"/>
              </a:rPr>
              <a:t>TRÁI ĐẤT VÀ BẦU TRỜI</a:t>
            </a:r>
            <a:endParaRPr lang="vi-VN" sz="4400" dirty="0">
              <a:ln>
                <a:solidFill>
                  <a:schemeClr val="accent4"/>
                </a:solidFill>
              </a:ln>
              <a:solidFill>
                <a:schemeClr val="accent4">
                  <a:lumMod val="40000"/>
                  <a:lumOff val="60000"/>
                </a:schemeClr>
              </a:solidFill>
              <a:latin typeface="Times New Roman" panose="02020603050405020304" pitchFamily="18" charset="0"/>
              <a:cs typeface="Times New Roman" panose="02020603050405020304" pitchFamily="18" charset="0"/>
            </a:endParaRPr>
          </a:p>
        </p:txBody>
      </p:sp>
      <p:pic>
        <p:nvPicPr>
          <p:cNvPr id="1030" name="Picture 6" descr="Premium Vector | Cute astronaut floating in space, cartoon characte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3578" b="86102" l="26997" r="72684">
                        <a14:foregroundMark x1="61182" y1="20128" x2="51118" y2="51438"/>
                        <a14:foregroundMark x1="41693" y1="20607" x2="48243" y2="51438"/>
                        <a14:foregroundMark x1="51118" y1="22684" x2="52396" y2="54792"/>
                      </a14:backgroundRemoval>
                    </a14:imgEffect>
                  </a14:imgLayer>
                </a14:imgProps>
              </a:ext>
              <a:ext uri="{28A0092B-C50C-407E-A947-70E740481C1C}">
                <a14:useLocalDpi xmlns:a14="http://schemas.microsoft.com/office/drawing/2010/main" val="0"/>
              </a:ext>
            </a:extLst>
          </a:blip>
          <a:srcRect l="26966" t="13090" r="25933" b="13300"/>
          <a:stretch/>
        </p:blipFill>
        <p:spPr bwMode="auto">
          <a:xfrm rot="488473">
            <a:off x="10686410" y="3811452"/>
            <a:ext cx="957630" cy="14965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awaii planet earth stars cartoon night sky Vector Image"/>
          <p:cNvPicPr>
            <a:picLocks noChangeAspect="1" noChangeArrowheads="1"/>
          </p:cNvPicPr>
          <p:nvPr/>
        </p:nvPicPr>
        <p:blipFill rotWithShape="1">
          <a:blip r:embed="rId4">
            <a:extLst>
              <a:ext uri="{28A0092B-C50C-407E-A947-70E740481C1C}">
                <a14:useLocalDpi xmlns:a14="http://schemas.microsoft.com/office/drawing/2010/main" val="0"/>
              </a:ext>
            </a:extLst>
          </a:blip>
          <a:srcRect l="915" t="322" r="909" b="10517"/>
          <a:stretch/>
        </p:blipFill>
        <p:spPr bwMode="auto">
          <a:xfrm>
            <a:off x="7289313" y="2037806"/>
            <a:ext cx="3089846" cy="3030586"/>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36" name="Picture 12" descr="Planet Planet Hand Hand Painted Hand Painted Planet, Galaxy Clipart, Milky  Way, Galaxy Planet PNG and Vector with Transparent Background for Free  Download | Galaxy planets, Milky way, Planet vecto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7344" b="90000" l="4688" r="97188">
                        <a14:foregroundMark x1="54688" y1="52344" x2="54688" y2="52344"/>
                        <a14:foregroundMark x1="70625" y1="62969" x2="70625" y2="62969"/>
                        <a14:foregroundMark x1="79063" y1="38906" x2="79063" y2="38906"/>
                        <a14:foregroundMark x1="84688" y1="27656" x2="84688" y2="27656"/>
                        <a14:foregroundMark x1="94375" y1="29219" x2="94375" y2="29219"/>
                        <a14:foregroundMark x1="10938" y1="53594" x2="10938" y2="53594"/>
                        <a14:foregroundMark x1="5938" y1="65781" x2="5938" y2="65781"/>
                        <a14:foregroundMark x1="18750" y1="63906" x2="18750" y2="63906"/>
                        <a14:foregroundMark x1="21250" y1="77031" x2="21250" y2="77031"/>
                        <a14:foregroundMark x1="25625" y1="74531" x2="25625" y2="74531"/>
                      </a14:backgroundRemoval>
                    </a14:imgEffect>
                  </a14:imgLayer>
                </a14:imgProps>
              </a:ext>
              <a:ext uri="{28A0092B-C50C-407E-A947-70E740481C1C}">
                <a14:useLocalDpi xmlns:a14="http://schemas.microsoft.com/office/drawing/2010/main" val="0"/>
              </a:ext>
            </a:extLst>
          </a:blip>
          <a:srcRect/>
          <a:stretch>
            <a:fillRect/>
          </a:stretch>
        </p:blipFill>
        <p:spPr bwMode="auto">
          <a:xfrm>
            <a:off x="3289768" y="2037806"/>
            <a:ext cx="1741488" cy="1741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79439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04ABA5AE-AC47-451E-91E3-40517FAD9E24}"/>
              </a:ext>
            </a:extLst>
          </p:cNvPr>
          <p:cNvSpPr txBox="1"/>
          <p:nvPr/>
        </p:nvSpPr>
        <p:spPr>
          <a:xfrm>
            <a:off x="4323946" y="77032"/>
            <a:ext cx="7970520" cy="1754326"/>
          </a:xfrm>
          <a:prstGeom prst="rect">
            <a:avLst/>
          </a:prstGeom>
          <a:noFill/>
        </p:spPr>
        <p:txBody>
          <a:bodyPr wrap="square" rtlCol="0">
            <a:spAutoFit/>
          </a:bodyPr>
          <a:lstStyle/>
          <a:p>
            <a:r>
              <a:rPr lang="en-US" sz="3600">
                <a:latin typeface="Times New Roman" panose="02020603050405020304" pitchFamily="18" charset="0"/>
                <a:cs typeface="Times New Roman" panose="02020603050405020304" pitchFamily="18" charset="0"/>
              </a:rPr>
              <a:t>2. </a:t>
            </a:r>
            <a:r>
              <a:rPr lang="vi-VN" sz="3600">
                <a:latin typeface="Times New Roman" panose="02020603050405020304" pitchFamily="18" charset="0"/>
                <a:cs typeface="Times New Roman" panose="02020603050405020304" pitchFamily="18" charset="0"/>
              </a:rPr>
              <a:t>Hoạt động nào của con người trong các hình sau có thể làm giảm hoặc tăng thêm thiên tai? Vì sao?</a:t>
            </a:r>
          </a:p>
        </p:txBody>
      </p:sp>
      <p:pic>
        <p:nvPicPr>
          <p:cNvPr id="9" name="Picture 8">
            <a:extLst>
              <a:ext uri="{FF2B5EF4-FFF2-40B4-BE49-F238E27FC236}">
                <a16:creationId xmlns:a16="http://schemas.microsoft.com/office/drawing/2014/main" id="{973331EC-C421-48B7-A770-B68BBD4D2EF0}"/>
              </a:ext>
            </a:extLst>
          </p:cNvPr>
          <p:cNvPicPr>
            <a:picLocks noChangeAspect="1"/>
          </p:cNvPicPr>
          <p:nvPr/>
        </p:nvPicPr>
        <p:blipFill>
          <a:blip r:embed="rId2"/>
          <a:stretch>
            <a:fillRect/>
          </a:stretch>
        </p:blipFill>
        <p:spPr>
          <a:xfrm>
            <a:off x="0" y="2401468"/>
            <a:ext cx="12191999" cy="4456532"/>
          </a:xfrm>
          <a:prstGeom prst="rect">
            <a:avLst/>
          </a:prstGeom>
        </p:spPr>
      </p:pic>
      <p:sp>
        <p:nvSpPr>
          <p:cNvPr id="6" name="TextBox 5">
            <a:extLst>
              <a:ext uri="{FF2B5EF4-FFF2-40B4-BE49-F238E27FC236}">
                <a16:creationId xmlns:a16="http://schemas.microsoft.com/office/drawing/2014/main" id="{68E45D59-7DEA-4457-8A91-B35A7EEC6CB7}"/>
              </a:ext>
            </a:extLst>
          </p:cNvPr>
          <p:cNvSpPr txBox="1"/>
          <p:nvPr/>
        </p:nvSpPr>
        <p:spPr>
          <a:xfrm>
            <a:off x="1" y="1848646"/>
            <a:ext cx="6303522" cy="286232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285750" indent="-285750">
              <a:buFont typeface="Wingdings" panose="05000000000000000000" pitchFamily="2" charset="2"/>
              <a:buChar char="Ø"/>
            </a:pPr>
            <a:r>
              <a:rPr lang="vi-VN" sz="3600" b="0" i="0">
                <a:solidFill>
                  <a:srgbClr val="000000"/>
                </a:solidFill>
                <a:effectLst/>
                <a:latin typeface="Times New Roman" panose="02020603050405020304" pitchFamily="18" charset="0"/>
                <a:cs typeface="Times New Roman" panose="02020603050405020304" pitchFamily="18" charset="0"/>
              </a:rPr>
              <a:t>Hoạt động trồng rừng của con người sẽ làm giảm thiên tai vì khi trồng rừng sẽ cung cấp ôxi, hạn chế sói mòm đất và sạt lở do bão, lũ.</a:t>
            </a:r>
            <a:endParaRPr lang="en-US" sz="360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2929F287-0369-4F70-8DD2-BC85D4CB1744}"/>
              </a:ext>
            </a:extLst>
          </p:cNvPr>
          <p:cNvSpPr txBox="1"/>
          <p:nvPr/>
        </p:nvSpPr>
        <p:spPr>
          <a:xfrm>
            <a:off x="6485105" y="1848646"/>
            <a:ext cx="5706896" cy="230832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571500" indent="-571500">
              <a:buFont typeface="Wingdings" panose="05000000000000000000" pitchFamily="2" charset="2"/>
              <a:buChar char="Ø"/>
            </a:pPr>
            <a:r>
              <a:rPr lang="vi-VN" sz="3600" b="0" i="0">
                <a:solidFill>
                  <a:srgbClr val="000000"/>
                </a:solidFill>
                <a:effectLst/>
                <a:latin typeface="Times New Roman" panose="02020603050405020304" pitchFamily="18" charset="0"/>
                <a:cs typeface="Times New Roman" panose="02020603050405020304" pitchFamily="18" charset="0"/>
              </a:rPr>
              <a:t>Hoạt động đốt rừng sẽ làm tăng thiên tai vì đã phá hoại môi trường đất, gây hạn hán và sói mòn đất.</a:t>
            </a:r>
            <a:endParaRPr lang="en-US" sz="3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97214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260E12-76D3-4A3D-BB31-A8853A8A9E7E}"/>
              </a:ext>
            </a:extLst>
          </p:cNvPr>
          <p:cNvPicPr>
            <a:picLocks noChangeAspect="1"/>
          </p:cNvPicPr>
          <p:nvPr/>
        </p:nvPicPr>
        <p:blipFill>
          <a:blip r:embed="rId2"/>
          <a:stretch>
            <a:fillRect/>
          </a:stretch>
        </p:blipFill>
        <p:spPr>
          <a:xfrm>
            <a:off x="272374" y="1418401"/>
            <a:ext cx="11824470" cy="4551027"/>
          </a:xfrm>
          <a:prstGeom prst="rect">
            <a:avLst/>
          </a:prstGeom>
        </p:spPr>
      </p:pic>
      <p:pic>
        <p:nvPicPr>
          <p:cNvPr id="10" name="Picture 9">
            <a:extLst>
              <a:ext uri="{FF2B5EF4-FFF2-40B4-BE49-F238E27FC236}">
                <a16:creationId xmlns:a16="http://schemas.microsoft.com/office/drawing/2014/main" id="{10028B85-7453-4224-A721-1D8F7B8DD8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753" y="340151"/>
            <a:ext cx="721353" cy="742262"/>
          </a:xfrm>
          <a:prstGeom prst="rect">
            <a:avLst/>
          </a:prstGeom>
        </p:spPr>
      </p:pic>
      <p:sp>
        <p:nvSpPr>
          <p:cNvPr id="11" name="Rectangle 10">
            <a:extLst>
              <a:ext uri="{FF2B5EF4-FFF2-40B4-BE49-F238E27FC236}">
                <a16:creationId xmlns:a16="http://schemas.microsoft.com/office/drawing/2014/main" id="{D8BD0608-09B7-43B2-B945-26903F7C2854}"/>
              </a:ext>
            </a:extLst>
          </p:cNvPr>
          <p:cNvSpPr/>
          <p:nvPr/>
        </p:nvSpPr>
        <p:spPr>
          <a:xfrm>
            <a:off x="1113016" y="446146"/>
            <a:ext cx="3960421" cy="54020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defRPr/>
            </a:pPr>
            <a:r>
              <a:rPr lang="en-US" altLang="zh-CN" sz="2800" b="1">
                <a:solidFill>
                  <a:schemeClr val="accent5">
                    <a:lumMod val="50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Dẫn dắt, nhắc nhở</a:t>
            </a:r>
            <a:endParaRPr lang="zh-CN" altLang="en-US" sz="2800" b="1" dirty="0">
              <a:solidFill>
                <a:schemeClr val="accent5">
                  <a:lumMod val="50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Tree>
    <p:extLst>
      <p:ext uri="{BB962C8B-B14F-4D97-AF65-F5344CB8AC3E}">
        <p14:creationId xmlns:p14="http://schemas.microsoft.com/office/powerpoint/2010/main" val="1783166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What If - Ca khúc kêu gọi bảo vệ môi trường">
            <a:hlinkClick r:id="" action="ppaction://media"/>
            <a:extLst>
              <a:ext uri="{FF2B5EF4-FFF2-40B4-BE49-F238E27FC236}">
                <a16:creationId xmlns:a16="http://schemas.microsoft.com/office/drawing/2014/main" id="{DBAEFA1E-90C5-41E7-B5D3-18FD6825890B}"/>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9147" b="8371"/>
          <a:stretch/>
        </p:blipFill>
        <p:spPr>
          <a:xfrm>
            <a:off x="0" y="627321"/>
            <a:ext cx="12201524" cy="5656522"/>
          </a:xfrm>
          <a:prstGeom prst="rect">
            <a:avLst/>
          </a:prstGeom>
        </p:spPr>
      </p:pic>
    </p:spTree>
    <p:extLst>
      <p:ext uri="{BB962C8B-B14F-4D97-AF65-F5344CB8AC3E}">
        <p14:creationId xmlns:p14="http://schemas.microsoft.com/office/powerpoint/2010/main" val="4122814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91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4898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2178D58-7419-4AFF-A744-35E50A73DC8B}"/>
              </a:ext>
            </a:extLst>
          </p:cNvPr>
          <p:cNvPicPr>
            <a:picLocks noChangeAspect="1"/>
          </p:cNvPicPr>
          <p:nvPr/>
        </p:nvPicPr>
        <p:blipFill>
          <a:blip r:embed="rId3"/>
          <a:stretch>
            <a:fillRect/>
          </a:stretch>
        </p:blipFill>
        <p:spPr>
          <a:xfrm>
            <a:off x="30480" y="992975"/>
            <a:ext cx="723900" cy="653845"/>
          </a:xfrm>
          <a:prstGeom prst="rect">
            <a:avLst/>
          </a:prstGeom>
        </p:spPr>
      </p:pic>
      <p:sp>
        <p:nvSpPr>
          <p:cNvPr id="12" name="Rectangle 11"/>
          <p:cNvSpPr/>
          <p:nvPr/>
        </p:nvSpPr>
        <p:spPr>
          <a:xfrm>
            <a:off x="723900" y="1812098"/>
            <a:ext cx="11444275" cy="646331"/>
          </a:xfrm>
          <a:prstGeom prst="rect">
            <a:avLst/>
          </a:prstGeom>
        </p:spPr>
        <p:txBody>
          <a:bodyPr wrap="square">
            <a:spAutoFit/>
          </a:bodyPr>
          <a:lstStyle/>
          <a:p>
            <a:pPr marL="457200" indent="-457200" algn="just">
              <a:buFont typeface="Arial" panose="020B0604020202020204" pitchFamily="34" charset="0"/>
              <a:buChar char="•"/>
            </a:pPr>
            <a:r>
              <a:rPr lang="en-US" sz="3600">
                <a:latin typeface="Times New Roman" panose="02020603050405020304" pitchFamily="18" charset="0"/>
                <a:cs typeface="Times New Roman" panose="02020603050405020304" pitchFamily="18" charset="0"/>
              </a:rPr>
              <a:t>Điều gì sẽ xảy ra khi mưa quá to và gió quá lớn?</a:t>
            </a:r>
            <a:endParaRPr lang="en-US" sz="3600" dirty="0">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A9B0E66E-7819-4B71-AE7B-37D2FD92BFEF}"/>
              </a:ext>
            </a:extLst>
          </p:cNvPr>
          <p:cNvSpPr/>
          <p:nvPr/>
        </p:nvSpPr>
        <p:spPr>
          <a:xfrm>
            <a:off x="754380" y="971902"/>
            <a:ext cx="5798820" cy="719176"/>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defRPr/>
            </a:pPr>
            <a:r>
              <a:rPr lang="en-US" altLang="zh-CN" sz="3600">
                <a:solidFill>
                  <a:srgbClr val="00808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 động mở đầu</a:t>
            </a:r>
            <a:endParaRPr lang="zh-CN" altLang="en-US" sz="3600" dirty="0">
              <a:solidFill>
                <a:srgbClr val="008080"/>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9" name="Rectangle 2"/>
          <p:cNvSpPr txBox="1">
            <a:spLocks noChangeArrowheads="1"/>
          </p:cNvSpPr>
          <p:nvPr/>
        </p:nvSpPr>
        <p:spPr bwMode="auto">
          <a:xfrm>
            <a:off x="2704110" y="390733"/>
            <a:ext cx="9059863" cy="523220"/>
          </a:xfrm>
          <a:prstGeom prst="rect">
            <a:avLst/>
          </a:prstGeom>
          <a:noFill/>
          <a:ln w="9525">
            <a:noFill/>
            <a:miter lim="800000"/>
            <a:headEnd/>
            <a:tailEnd/>
          </a:ln>
          <a:effectLst/>
        </p:spPr>
        <p:txBody>
          <a:bodyPr anchor="ctr"/>
          <a:lstStyle/>
          <a:p>
            <a:pPr eaLnBrk="1" hangingPunct="1">
              <a:defRPr/>
            </a:pPr>
            <a:r>
              <a:rPr lang="en-US" sz="3600" b="1" kern="0">
                <a:latin typeface="Times New Roman" panose="02020603050405020304" pitchFamily="18" charset="0"/>
                <a:cs typeface="Times New Roman" panose="02020603050405020304" pitchFamily="18" charset="0"/>
              </a:rPr>
              <a:t>Bài 29: </a:t>
            </a:r>
            <a:r>
              <a:rPr lang="en-US" sz="3600" b="1" kern="0">
                <a:solidFill>
                  <a:srgbClr val="FF0000"/>
                </a:solidFill>
                <a:latin typeface="Times New Roman" panose="02020603050405020304" pitchFamily="18" charset="0"/>
                <a:cs typeface="Times New Roman" panose="02020603050405020304" pitchFamily="18" charset="0"/>
              </a:rPr>
              <a:t>Một số thiên tai thường gặp</a:t>
            </a:r>
          </a:p>
        </p:txBody>
      </p:sp>
      <p:sp>
        <p:nvSpPr>
          <p:cNvPr id="10" name="Rectangle 9">
            <a:extLst>
              <a:ext uri="{FF2B5EF4-FFF2-40B4-BE49-F238E27FC236}">
                <a16:creationId xmlns:a16="http://schemas.microsoft.com/office/drawing/2014/main" id="{87DB9019-2523-486C-903D-2443AA0C92AE}"/>
              </a:ext>
            </a:extLst>
          </p:cNvPr>
          <p:cNvSpPr/>
          <p:nvPr/>
        </p:nvSpPr>
        <p:spPr>
          <a:xfrm>
            <a:off x="923444" y="2776417"/>
            <a:ext cx="10345112" cy="248266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457200" indent="-457200">
              <a:lnSpc>
                <a:spcPct val="150000"/>
              </a:lnSpc>
              <a:buFont typeface="Wingdings" panose="05000000000000000000" pitchFamily="2" charset="2"/>
              <a:buChar char="Ø"/>
            </a:pPr>
            <a:r>
              <a:rPr lang="vi-VN" sz="3600">
                <a:latin typeface="Times New Roman" panose="02020603050405020304" pitchFamily="18" charset="0"/>
                <a:cs typeface="Times New Roman" panose="02020603050405020304" pitchFamily="18" charset="0"/>
              </a:rPr>
              <a:t>Khi mưa quá to có thể sẽ gây lũ lụt, </a:t>
            </a:r>
            <a:r>
              <a:rPr lang="en-US" sz="3600">
                <a:latin typeface="Times New Roman" panose="02020603050405020304" pitchFamily="18" charset="0"/>
                <a:cs typeface="Times New Roman" panose="02020603050405020304" pitchFamily="18" charset="0"/>
              </a:rPr>
              <a:t>đường bị ngập nước; </a:t>
            </a:r>
            <a:r>
              <a:rPr lang="vi-VN" sz="3600">
                <a:latin typeface="Times New Roman" panose="02020603050405020304" pitchFamily="18" charset="0"/>
                <a:cs typeface="Times New Roman" panose="02020603050405020304" pitchFamily="18" charset="0"/>
              </a:rPr>
              <a:t>gió quá lớn gây đổ cây, sạt lở</a:t>
            </a:r>
            <a:r>
              <a:rPr lang="en-US" sz="3600">
                <a:latin typeface="Times New Roman" panose="02020603050405020304" pitchFamily="18" charset="0"/>
                <a:cs typeface="Times New Roman" panose="02020603050405020304" pitchFamily="18" charset="0"/>
              </a:rPr>
              <a:t>, bay mái nhà nếu không kiên cố,..</a:t>
            </a:r>
            <a:r>
              <a:rPr lang="vi-VN" sz="360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985023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2">
                                            <p:txEl>
                                              <p:pRg st="0" end="0"/>
                                            </p:txEl>
                                          </p:spTgt>
                                        </p:tgtEl>
                                        <p:attrNameLst>
                                          <p:attrName>style.visibility</p:attrName>
                                        </p:attrNameLst>
                                      </p:cBhvr>
                                      <p:to>
                                        <p:strVal val="visible"/>
                                      </p:to>
                                    </p:set>
                                    <p:animEffect transition="in" filter="fade">
                                      <p:cBhvr>
                                        <p:cTn id="24" dur="500"/>
                                        <p:tgtEl>
                                          <p:spTgt spid="12">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par>
                                <p:cTn id="30" presetID="10" presetClass="entr" presetSubtype="0" fill="hold" nodeType="with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Effect transition="in" filter="fade">
                                      <p:cBhvr>
                                        <p:cTn id="3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9" grpId="0"/>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580407-1BA3-4DFD-9884-162C85B8E5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 y="1"/>
            <a:ext cx="4953000" cy="3714750"/>
          </a:xfrm>
          <a:prstGeom prst="rect">
            <a:avLst/>
          </a:prstGeom>
        </p:spPr>
      </p:pic>
      <p:pic>
        <p:nvPicPr>
          <p:cNvPr id="5" name="Picture 4">
            <a:extLst>
              <a:ext uri="{FF2B5EF4-FFF2-40B4-BE49-F238E27FC236}">
                <a16:creationId xmlns:a16="http://schemas.microsoft.com/office/drawing/2014/main" id="{17E403D9-B469-4CDE-AF59-12C19A26B8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5440" y="0"/>
            <a:ext cx="6604000" cy="3714750"/>
          </a:xfrm>
          <a:prstGeom prst="rect">
            <a:avLst/>
          </a:prstGeom>
        </p:spPr>
      </p:pic>
      <p:pic>
        <p:nvPicPr>
          <p:cNvPr id="8" name="Picture 7">
            <a:extLst>
              <a:ext uri="{FF2B5EF4-FFF2-40B4-BE49-F238E27FC236}">
                <a16:creationId xmlns:a16="http://schemas.microsoft.com/office/drawing/2014/main" id="{E2D338BA-C005-4E69-BB5A-B56849FE78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 y="3857625"/>
            <a:ext cx="5715000" cy="3000375"/>
          </a:xfrm>
          <a:prstGeom prst="rect">
            <a:avLst/>
          </a:prstGeom>
        </p:spPr>
      </p:pic>
      <p:pic>
        <p:nvPicPr>
          <p:cNvPr id="15" name="Picture 14">
            <a:extLst>
              <a:ext uri="{FF2B5EF4-FFF2-40B4-BE49-F238E27FC236}">
                <a16:creationId xmlns:a16="http://schemas.microsoft.com/office/drawing/2014/main" id="{77506FF0-D588-4C6C-BF17-B1023C7336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40830" y="3858260"/>
            <a:ext cx="4499610" cy="2999740"/>
          </a:xfrm>
          <a:prstGeom prst="rect">
            <a:avLst/>
          </a:prstGeom>
        </p:spPr>
      </p:pic>
    </p:spTree>
    <p:extLst>
      <p:ext uri="{BB962C8B-B14F-4D97-AF65-F5344CB8AC3E}">
        <p14:creationId xmlns:p14="http://schemas.microsoft.com/office/powerpoint/2010/main" val="3623450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23946" y="77032"/>
            <a:ext cx="7970520" cy="1569660"/>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1. </a:t>
            </a:r>
            <a:r>
              <a:rPr lang="vi-VN" sz="3200">
                <a:latin typeface="Times New Roman" panose="02020603050405020304" pitchFamily="18" charset="0"/>
                <a:cs typeface="Times New Roman" panose="02020603050405020304" pitchFamily="18" charset="0"/>
              </a:rPr>
              <a:t>Em đã thấy hiện tượng thiên tai nào </a:t>
            </a:r>
            <a:r>
              <a:rPr lang="en-US" sz="3200">
                <a:latin typeface="Times New Roman" panose="02020603050405020304" pitchFamily="18" charset="0"/>
                <a:cs typeface="Times New Roman" panose="02020603050405020304" pitchFamily="18" charset="0"/>
              </a:rPr>
              <a:t>như </a:t>
            </a:r>
            <a:r>
              <a:rPr lang="vi-VN" sz="3200">
                <a:latin typeface="Times New Roman" panose="02020603050405020304" pitchFamily="18" charset="0"/>
                <a:cs typeface="Times New Roman" panose="02020603050405020304" pitchFamily="18" charset="0"/>
              </a:rPr>
              <a:t>trong các hình dưới đây? Quan sát và nói hiện tượng thiên tai ở mỗi hình.</a:t>
            </a:r>
          </a:p>
        </p:txBody>
      </p:sp>
      <p:pic>
        <p:nvPicPr>
          <p:cNvPr id="9" name="Picture 8">
            <a:extLst>
              <a:ext uri="{FF2B5EF4-FFF2-40B4-BE49-F238E27FC236}">
                <a16:creationId xmlns:a16="http://schemas.microsoft.com/office/drawing/2014/main" id="{297306A6-C4C3-4CB9-ACD9-B3ABADAAC0F9}"/>
              </a:ext>
            </a:extLst>
          </p:cNvPr>
          <p:cNvPicPr>
            <a:picLocks noChangeAspect="1"/>
          </p:cNvPicPr>
          <p:nvPr/>
        </p:nvPicPr>
        <p:blipFill>
          <a:blip r:embed="rId2"/>
          <a:stretch>
            <a:fillRect/>
          </a:stretch>
        </p:blipFill>
        <p:spPr>
          <a:xfrm>
            <a:off x="0" y="2630176"/>
            <a:ext cx="6096001" cy="4170247"/>
          </a:xfrm>
          <a:prstGeom prst="rect">
            <a:avLst/>
          </a:prstGeom>
        </p:spPr>
      </p:pic>
      <p:sp>
        <p:nvSpPr>
          <p:cNvPr id="16" name="TextBox 15">
            <a:extLst>
              <a:ext uri="{FF2B5EF4-FFF2-40B4-BE49-F238E27FC236}">
                <a16:creationId xmlns:a16="http://schemas.microsoft.com/office/drawing/2014/main" id="{3205F8F0-A199-4881-8FBD-1B8F66608B33}"/>
              </a:ext>
            </a:extLst>
          </p:cNvPr>
          <p:cNvSpPr txBox="1"/>
          <p:nvPr/>
        </p:nvSpPr>
        <p:spPr>
          <a:xfrm>
            <a:off x="2089846" y="1845733"/>
            <a:ext cx="3746750" cy="523220"/>
          </a:xfrm>
          <a:prstGeom prst="rect">
            <a:avLst/>
          </a:prstGeom>
          <a:noFill/>
        </p:spPr>
        <p:txBody>
          <a:bodyPr wrap="square" rtlCol="0">
            <a:spAutoFit/>
          </a:bodyPr>
          <a:lstStyle/>
          <a:p>
            <a:r>
              <a:rPr lang="en-US" sz="2800" b="1">
                <a:ln>
                  <a:solidFill>
                    <a:schemeClr val="accent1"/>
                  </a:solidFill>
                </a:ln>
                <a:solidFill>
                  <a:srgbClr val="84A8AC"/>
                </a:solidFill>
                <a:latin typeface="Times New Roman" panose="02020603050405020304" pitchFamily="18" charset="0"/>
                <a:cs typeface="Times New Roman" panose="02020603050405020304" pitchFamily="18" charset="0"/>
              </a:rPr>
              <a:t>Sấm sét</a:t>
            </a:r>
            <a:endParaRPr lang="en-US" sz="2800" b="1" dirty="0">
              <a:ln>
                <a:solidFill>
                  <a:schemeClr val="accent1"/>
                </a:solidFill>
              </a:ln>
              <a:solidFill>
                <a:srgbClr val="84A8AC"/>
              </a:solidFill>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45A7B03B-311A-4D02-A7A8-D2D6C7F95F65}"/>
              </a:ext>
            </a:extLst>
          </p:cNvPr>
          <p:cNvPicPr>
            <a:picLocks noChangeAspect="1"/>
          </p:cNvPicPr>
          <p:nvPr/>
        </p:nvPicPr>
        <p:blipFill>
          <a:blip r:embed="rId3"/>
          <a:stretch>
            <a:fillRect/>
          </a:stretch>
        </p:blipFill>
        <p:spPr>
          <a:xfrm>
            <a:off x="6217921" y="2567995"/>
            <a:ext cx="6096000" cy="4255698"/>
          </a:xfrm>
          <a:prstGeom prst="rect">
            <a:avLst/>
          </a:prstGeom>
        </p:spPr>
      </p:pic>
      <p:sp>
        <p:nvSpPr>
          <p:cNvPr id="19" name="TextBox 18">
            <a:extLst>
              <a:ext uri="{FF2B5EF4-FFF2-40B4-BE49-F238E27FC236}">
                <a16:creationId xmlns:a16="http://schemas.microsoft.com/office/drawing/2014/main" id="{B6F09AD1-E765-4DB3-A407-F380532794BE}"/>
              </a:ext>
            </a:extLst>
          </p:cNvPr>
          <p:cNvSpPr txBox="1"/>
          <p:nvPr/>
        </p:nvSpPr>
        <p:spPr>
          <a:xfrm>
            <a:off x="7926441" y="1845733"/>
            <a:ext cx="3746750" cy="523220"/>
          </a:xfrm>
          <a:prstGeom prst="rect">
            <a:avLst/>
          </a:prstGeom>
          <a:noFill/>
        </p:spPr>
        <p:txBody>
          <a:bodyPr wrap="square" rtlCol="0">
            <a:spAutoFit/>
          </a:bodyPr>
          <a:lstStyle/>
          <a:p>
            <a:r>
              <a:rPr lang="en-US" sz="2800" b="1">
                <a:ln>
                  <a:solidFill>
                    <a:schemeClr val="accent1"/>
                  </a:solidFill>
                </a:ln>
                <a:solidFill>
                  <a:srgbClr val="84A8AC"/>
                </a:solidFill>
                <a:latin typeface="Times New Roman" panose="02020603050405020304" pitchFamily="18" charset="0"/>
                <a:cs typeface="Times New Roman" panose="02020603050405020304" pitchFamily="18" charset="0"/>
              </a:rPr>
              <a:t>Sạt lở đất</a:t>
            </a:r>
            <a:endParaRPr lang="en-US" sz="2800" b="1" dirty="0">
              <a:ln>
                <a:solidFill>
                  <a:schemeClr val="accent1"/>
                </a:solidFill>
              </a:ln>
              <a:solidFill>
                <a:srgbClr val="84A8A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99248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p:cTn id="30" dur="1000" fill="hold"/>
                                        <p:tgtEl>
                                          <p:spTgt spid="18"/>
                                        </p:tgtEl>
                                        <p:attrNameLst>
                                          <p:attrName>ppt_w</p:attrName>
                                        </p:attrNameLst>
                                      </p:cBhvr>
                                      <p:tavLst>
                                        <p:tav tm="0">
                                          <p:val>
                                            <p:fltVal val="0"/>
                                          </p:val>
                                        </p:tav>
                                        <p:tav tm="100000">
                                          <p:val>
                                            <p:strVal val="#ppt_w"/>
                                          </p:val>
                                        </p:tav>
                                      </p:tavLst>
                                    </p:anim>
                                    <p:anim calcmode="lin" valueType="num">
                                      <p:cBhvr>
                                        <p:cTn id="31" dur="1000" fill="hold"/>
                                        <p:tgtEl>
                                          <p:spTgt spid="18"/>
                                        </p:tgtEl>
                                        <p:attrNameLst>
                                          <p:attrName>ppt_h</p:attrName>
                                        </p:attrNameLst>
                                      </p:cBhvr>
                                      <p:tavLst>
                                        <p:tav tm="0">
                                          <p:val>
                                            <p:fltVal val="0"/>
                                          </p:val>
                                        </p:tav>
                                        <p:tav tm="100000">
                                          <p:val>
                                            <p:strVal val="#ppt_h"/>
                                          </p:val>
                                        </p:tav>
                                      </p:tavLst>
                                    </p:anim>
                                    <p:anim calcmode="lin" valueType="num">
                                      <p:cBhvr>
                                        <p:cTn id="32" dur="1000" fill="hold"/>
                                        <p:tgtEl>
                                          <p:spTgt spid="18"/>
                                        </p:tgtEl>
                                        <p:attrNameLst>
                                          <p:attrName>style.rotation</p:attrName>
                                        </p:attrNameLst>
                                      </p:cBhvr>
                                      <p:tavLst>
                                        <p:tav tm="0">
                                          <p:val>
                                            <p:fltVal val="90"/>
                                          </p:val>
                                        </p:tav>
                                        <p:tav tm="100000">
                                          <p:val>
                                            <p:fltVal val="0"/>
                                          </p:val>
                                        </p:tav>
                                      </p:tavLst>
                                    </p:anim>
                                    <p:animEffect transition="in" filter="fade">
                                      <p:cBhvr>
                                        <p:cTn id="33" dur="10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04ABA5AE-AC47-451E-91E3-40517FAD9E24}"/>
              </a:ext>
            </a:extLst>
          </p:cNvPr>
          <p:cNvSpPr txBox="1"/>
          <p:nvPr/>
        </p:nvSpPr>
        <p:spPr>
          <a:xfrm>
            <a:off x="4323946" y="77032"/>
            <a:ext cx="7970520" cy="1569660"/>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1. </a:t>
            </a:r>
            <a:r>
              <a:rPr lang="vi-VN" sz="3200">
                <a:latin typeface="Times New Roman" panose="02020603050405020304" pitchFamily="18" charset="0"/>
                <a:cs typeface="Times New Roman" panose="02020603050405020304" pitchFamily="18" charset="0"/>
              </a:rPr>
              <a:t>Em đã thấy hiện tượng thiên tai nào </a:t>
            </a:r>
            <a:r>
              <a:rPr lang="en-US" sz="3200">
                <a:latin typeface="Times New Roman" panose="02020603050405020304" pitchFamily="18" charset="0"/>
                <a:cs typeface="Times New Roman" panose="02020603050405020304" pitchFamily="18" charset="0"/>
              </a:rPr>
              <a:t>như </a:t>
            </a:r>
            <a:r>
              <a:rPr lang="vi-VN" sz="3200">
                <a:latin typeface="Times New Roman" panose="02020603050405020304" pitchFamily="18" charset="0"/>
                <a:cs typeface="Times New Roman" panose="02020603050405020304" pitchFamily="18" charset="0"/>
              </a:rPr>
              <a:t>trong các hình dưới đây? Quan sát và nói hiện tượng thiên tai ở mỗi hình.</a:t>
            </a:r>
          </a:p>
        </p:txBody>
      </p:sp>
      <p:pic>
        <p:nvPicPr>
          <p:cNvPr id="3" name="Picture 2">
            <a:extLst>
              <a:ext uri="{FF2B5EF4-FFF2-40B4-BE49-F238E27FC236}">
                <a16:creationId xmlns:a16="http://schemas.microsoft.com/office/drawing/2014/main" id="{6DC98C6F-E118-4577-860F-93A0DE1A52C3}"/>
              </a:ext>
            </a:extLst>
          </p:cNvPr>
          <p:cNvPicPr>
            <a:picLocks noChangeAspect="1"/>
          </p:cNvPicPr>
          <p:nvPr/>
        </p:nvPicPr>
        <p:blipFill>
          <a:blip r:embed="rId2"/>
          <a:stretch>
            <a:fillRect/>
          </a:stretch>
        </p:blipFill>
        <p:spPr>
          <a:xfrm>
            <a:off x="18335" y="2677303"/>
            <a:ext cx="6077666" cy="4185562"/>
          </a:xfrm>
          <a:prstGeom prst="rect">
            <a:avLst/>
          </a:prstGeom>
        </p:spPr>
      </p:pic>
      <p:sp>
        <p:nvSpPr>
          <p:cNvPr id="6" name="TextBox 5">
            <a:extLst>
              <a:ext uri="{FF2B5EF4-FFF2-40B4-BE49-F238E27FC236}">
                <a16:creationId xmlns:a16="http://schemas.microsoft.com/office/drawing/2014/main" id="{20BA522C-E579-44A6-BCBD-F573C43C8C2E}"/>
              </a:ext>
            </a:extLst>
          </p:cNvPr>
          <p:cNvSpPr txBox="1"/>
          <p:nvPr/>
        </p:nvSpPr>
        <p:spPr>
          <a:xfrm>
            <a:off x="2119830" y="1812776"/>
            <a:ext cx="3746750" cy="523220"/>
          </a:xfrm>
          <a:prstGeom prst="rect">
            <a:avLst/>
          </a:prstGeom>
          <a:noFill/>
        </p:spPr>
        <p:txBody>
          <a:bodyPr wrap="square" rtlCol="0">
            <a:spAutoFit/>
          </a:bodyPr>
          <a:lstStyle/>
          <a:p>
            <a:r>
              <a:rPr lang="en-US" sz="2800" b="1">
                <a:ln>
                  <a:solidFill>
                    <a:schemeClr val="accent1"/>
                  </a:solidFill>
                </a:ln>
                <a:solidFill>
                  <a:srgbClr val="84A8AC"/>
                </a:solidFill>
                <a:latin typeface="Times New Roman" panose="02020603050405020304" pitchFamily="18" charset="0"/>
                <a:cs typeface="Times New Roman" panose="02020603050405020304" pitchFamily="18" charset="0"/>
              </a:rPr>
              <a:t>Bão</a:t>
            </a:r>
            <a:endParaRPr lang="en-US" sz="2800" b="1" dirty="0">
              <a:ln>
                <a:solidFill>
                  <a:schemeClr val="accent1"/>
                </a:solidFill>
              </a:ln>
              <a:solidFill>
                <a:srgbClr val="84A8AC"/>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46EF8AA2-9849-43C3-BF2B-F988C3306A3E}"/>
              </a:ext>
            </a:extLst>
          </p:cNvPr>
          <p:cNvPicPr>
            <a:picLocks noChangeAspect="1"/>
          </p:cNvPicPr>
          <p:nvPr/>
        </p:nvPicPr>
        <p:blipFill>
          <a:blip r:embed="rId3"/>
          <a:stretch>
            <a:fillRect/>
          </a:stretch>
        </p:blipFill>
        <p:spPr>
          <a:xfrm>
            <a:off x="6036693" y="2677303"/>
            <a:ext cx="6136973" cy="4206796"/>
          </a:xfrm>
          <a:prstGeom prst="rect">
            <a:avLst/>
          </a:prstGeom>
        </p:spPr>
      </p:pic>
      <p:sp>
        <p:nvSpPr>
          <p:cNvPr id="9" name="TextBox 8">
            <a:extLst>
              <a:ext uri="{FF2B5EF4-FFF2-40B4-BE49-F238E27FC236}">
                <a16:creationId xmlns:a16="http://schemas.microsoft.com/office/drawing/2014/main" id="{5FD6BFA7-E2F1-4DA4-835C-0193DB6410A6}"/>
              </a:ext>
            </a:extLst>
          </p:cNvPr>
          <p:cNvSpPr txBox="1"/>
          <p:nvPr/>
        </p:nvSpPr>
        <p:spPr>
          <a:xfrm>
            <a:off x="7564077" y="1812776"/>
            <a:ext cx="3746750" cy="523220"/>
          </a:xfrm>
          <a:prstGeom prst="rect">
            <a:avLst/>
          </a:prstGeom>
          <a:noFill/>
        </p:spPr>
        <p:txBody>
          <a:bodyPr wrap="square" rtlCol="0">
            <a:spAutoFit/>
          </a:bodyPr>
          <a:lstStyle/>
          <a:p>
            <a:r>
              <a:rPr lang="en-US" sz="2800" b="1">
                <a:ln>
                  <a:solidFill>
                    <a:schemeClr val="accent1"/>
                  </a:solidFill>
                </a:ln>
                <a:solidFill>
                  <a:srgbClr val="84A8AC"/>
                </a:solidFill>
                <a:latin typeface="Times New Roman" panose="02020603050405020304" pitchFamily="18" charset="0"/>
                <a:cs typeface="Times New Roman" panose="02020603050405020304" pitchFamily="18" charset="0"/>
              </a:rPr>
              <a:t>Tuyết</a:t>
            </a:r>
            <a:endParaRPr lang="en-US" sz="2800" b="1" dirty="0">
              <a:ln>
                <a:solidFill>
                  <a:schemeClr val="accent1"/>
                </a:solidFill>
              </a:ln>
              <a:solidFill>
                <a:srgbClr val="84A8A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5454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04ABA5AE-AC47-451E-91E3-40517FAD9E24}"/>
              </a:ext>
            </a:extLst>
          </p:cNvPr>
          <p:cNvSpPr txBox="1"/>
          <p:nvPr/>
        </p:nvSpPr>
        <p:spPr>
          <a:xfrm>
            <a:off x="4323946" y="77032"/>
            <a:ext cx="7970520" cy="1569660"/>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1. </a:t>
            </a:r>
            <a:r>
              <a:rPr lang="vi-VN" sz="3200">
                <a:latin typeface="Times New Roman" panose="02020603050405020304" pitchFamily="18" charset="0"/>
                <a:cs typeface="Times New Roman" panose="02020603050405020304" pitchFamily="18" charset="0"/>
              </a:rPr>
              <a:t>Em đã thấy hiện tượng thiên tai nào </a:t>
            </a:r>
            <a:r>
              <a:rPr lang="en-US" sz="3200">
                <a:latin typeface="Times New Roman" panose="02020603050405020304" pitchFamily="18" charset="0"/>
                <a:cs typeface="Times New Roman" panose="02020603050405020304" pitchFamily="18" charset="0"/>
              </a:rPr>
              <a:t>như </a:t>
            </a:r>
            <a:r>
              <a:rPr lang="vi-VN" sz="3200">
                <a:latin typeface="Times New Roman" panose="02020603050405020304" pitchFamily="18" charset="0"/>
                <a:cs typeface="Times New Roman" panose="02020603050405020304" pitchFamily="18" charset="0"/>
              </a:rPr>
              <a:t>trong các hình dưới đây? Quan sát và nói hiện tượng thiên tai ở mỗi hình.</a:t>
            </a:r>
          </a:p>
        </p:txBody>
      </p:sp>
      <p:pic>
        <p:nvPicPr>
          <p:cNvPr id="3" name="Picture 2">
            <a:extLst>
              <a:ext uri="{FF2B5EF4-FFF2-40B4-BE49-F238E27FC236}">
                <a16:creationId xmlns:a16="http://schemas.microsoft.com/office/drawing/2014/main" id="{1AF1D7A5-289D-452C-9D49-7A1DA23F0438}"/>
              </a:ext>
            </a:extLst>
          </p:cNvPr>
          <p:cNvPicPr>
            <a:picLocks noChangeAspect="1"/>
          </p:cNvPicPr>
          <p:nvPr/>
        </p:nvPicPr>
        <p:blipFill>
          <a:blip r:embed="rId2"/>
          <a:stretch>
            <a:fillRect/>
          </a:stretch>
        </p:blipFill>
        <p:spPr>
          <a:xfrm>
            <a:off x="0" y="2748779"/>
            <a:ext cx="6096001" cy="4070312"/>
          </a:xfrm>
          <a:prstGeom prst="rect">
            <a:avLst/>
          </a:prstGeom>
        </p:spPr>
      </p:pic>
      <p:sp>
        <p:nvSpPr>
          <p:cNvPr id="6" name="TextBox 5">
            <a:extLst>
              <a:ext uri="{FF2B5EF4-FFF2-40B4-BE49-F238E27FC236}">
                <a16:creationId xmlns:a16="http://schemas.microsoft.com/office/drawing/2014/main" id="{4E1C43AF-7DF9-48B8-B64F-F48790AF781D}"/>
              </a:ext>
            </a:extLst>
          </p:cNvPr>
          <p:cNvSpPr txBox="1"/>
          <p:nvPr/>
        </p:nvSpPr>
        <p:spPr>
          <a:xfrm>
            <a:off x="1708025" y="1955580"/>
            <a:ext cx="3746750" cy="523220"/>
          </a:xfrm>
          <a:prstGeom prst="rect">
            <a:avLst/>
          </a:prstGeom>
          <a:noFill/>
        </p:spPr>
        <p:txBody>
          <a:bodyPr wrap="square" rtlCol="0">
            <a:spAutoFit/>
          </a:bodyPr>
          <a:lstStyle/>
          <a:p>
            <a:r>
              <a:rPr lang="en-US" sz="2800" b="1">
                <a:ln>
                  <a:solidFill>
                    <a:schemeClr val="accent1"/>
                  </a:solidFill>
                </a:ln>
                <a:solidFill>
                  <a:srgbClr val="84A8AC"/>
                </a:solidFill>
                <a:latin typeface="Times New Roman" panose="02020603050405020304" pitchFamily="18" charset="0"/>
                <a:cs typeface="Times New Roman" panose="02020603050405020304" pitchFamily="18" charset="0"/>
              </a:rPr>
              <a:t>Hạn hán</a:t>
            </a:r>
            <a:endParaRPr lang="en-US" sz="2800" b="1" dirty="0">
              <a:ln>
                <a:solidFill>
                  <a:schemeClr val="accent1"/>
                </a:solidFill>
              </a:ln>
              <a:solidFill>
                <a:srgbClr val="84A8AC"/>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5EEACBDB-4190-4845-B2C0-75EA7016A9DB}"/>
              </a:ext>
            </a:extLst>
          </p:cNvPr>
          <p:cNvPicPr>
            <a:picLocks noChangeAspect="1"/>
          </p:cNvPicPr>
          <p:nvPr/>
        </p:nvPicPr>
        <p:blipFill>
          <a:blip r:embed="rId3"/>
          <a:stretch>
            <a:fillRect/>
          </a:stretch>
        </p:blipFill>
        <p:spPr>
          <a:xfrm>
            <a:off x="6095999" y="2739562"/>
            <a:ext cx="6096001" cy="4166563"/>
          </a:xfrm>
          <a:prstGeom prst="rect">
            <a:avLst/>
          </a:prstGeom>
        </p:spPr>
      </p:pic>
      <p:sp>
        <p:nvSpPr>
          <p:cNvPr id="8" name="TextBox 7">
            <a:extLst>
              <a:ext uri="{FF2B5EF4-FFF2-40B4-BE49-F238E27FC236}">
                <a16:creationId xmlns:a16="http://schemas.microsoft.com/office/drawing/2014/main" id="{E32D4A9B-FA52-4DDA-947A-86F8738D341E}"/>
              </a:ext>
            </a:extLst>
          </p:cNvPr>
          <p:cNvSpPr txBox="1"/>
          <p:nvPr/>
        </p:nvSpPr>
        <p:spPr>
          <a:xfrm>
            <a:off x="8066672" y="1955580"/>
            <a:ext cx="3746750" cy="523220"/>
          </a:xfrm>
          <a:prstGeom prst="rect">
            <a:avLst/>
          </a:prstGeom>
          <a:noFill/>
        </p:spPr>
        <p:txBody>
          <a:bodyPr wrap="square" rtlCol="0">
            <a:spAutoFit/>
          </a:bodyPr>
          <a:lstStyle/>
          <a:p>
            <a:r>
              <a:rPr lang="en-US" sz="2800" b="1">
                <a:ln>
                  <a:solidFill>
                    <a:schemeClr val="accent1"/>
                  </a:solidFill>
                </a:ln>
                <a:solidFill>
                  <a:srgbClr val="84A8AC"/>
                </a:solidFill>
                <a:latin typeface="Times New Roman" panose="02020603050405020304" pitchFamily="18" charset="0"/>
                <a:cs typeface="Times New Roman" panose="02020603050405020304" pitchFamily="18" charset="0"/>
              </a:rPr>
              <a:t>Lũ lụt</a:t>
            </a:r>
            <a:endParaRPr lang="en-US" sz="2800" b="1" dirty="0">
              <a:ln>
                <a:solidFill>
                  <a:schemeClr val="accent1"/>
                </a:solidFill>
              </a:ln>
              <a:solidFill>
                <a:srgbClr val="84A8A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49020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8562" y="240012"/>
            <a:ext cx="11400817" cy="1200329"/>
          </a:xfrm>
          <a:prstGeom prst="rect">
            <a:avLst/>
          </a:prstGeom>
          <a:noFill/>
        </p:spPr>
        <p:txBody>
          <a:bodyPr wrap="square" rtlCol="0">
            <a:spAutoFit/>
          </a:bodyPr>
          <a:lstStyle/>
          <a:p>
            <a:pPr marL="571500" indent="-571500">
              <a:buFont typeface="Arial" panose="020B0604020202020204" pitchFamily="34" charset="0"/>
              <a:buChar char="•"/>
            </a:pPr>
            <a:r>
              <a:rPr lang="en-US" sz="3600">
                <a:latin typeface="Times New Roman" panose="02020603050405020304" pitchFamily="18" charset="0"/>
                <a:cs typeface="Times New Roman" panose="02020603050405020304" pitchFamily="18" charset="0"/>
              </a:rPr>
              <a:t>Hoàn </a:t>
            </a:r>
            <a:r>
              <a:rPr lang="en-US" sz="3600" err="1">
                <a:latin typeface="Times New Roman" panose="02020603050405020304" pitchFamily="18" charset="0"/>
                <a:cs typeface="Times New Roman" panose="02020603050405020304" pitchFamily="18" charset="0"/>
              </a:rPr>
              <a:t>thành</a:t>
            </a:r>
            <a:r>
              <a:rPr lang="en-US" sz="3600">
                <a:latin typeface="Times New Roman" panose="02020603050405020304" pitchFamily="18" charset="0"/>
                <a:cs typeface="Times New Roman" panose="02020603050405020304" pitchFamily="18" charset="0"/>
              </a:rPr>
              <a:t> dựa vào các cụm từ gợi ý: </a:t>
            </a:r>
            <a:r>
              <a:rPr lang="vi-VN" sz="3600">
                <a:solidFill>
                  <a:srgbClr val="0070C0"/>
                </a:solidFill>
                <a:latin typeface="Times New Roman" panose="02020603050405020304" pitchFamily="18" charset="0"/>
                <a:cs typeface="Times New Roman" panose="02020603050405020304" pitchFamily="18" charset="0"/>
              </a:rPr>
              <a:t>có sấm sét, gió giật, nước</a:t>
            </a:r>
            <a:r>
              <a:rPr lang="en-US" sz="3600">
                <a:solidFill>
                  <a:srgbClr val="0070C0"/>
                </a:solidFill>
                <a:latin typeface="Times New Roman" panose="02020603050405020304" pitchFamily="18" charset="0"/>
                <a:cs typeface="Times New Roman" panose="02020603050405020304" pitchFamily="18" charset="0"/>
              </a:rPr>
              <a:t> sông</a:t>
            </a:r>
            <a:r>
              <a:rPr lang="vi-VN" sz="3600">
                <a:solidFill>
                  <a:srgbClr val="0070C0"/>
                </a:solidFill>
                <a:latin typeface="Times New Roman" panose="02020603050405020304" pitchFamily="18" charset="0"/>
                <a:cs typeface="Times New Roman" panose="02020603050405020304" pitchFamily="18" charset="0"/>
              </a:rPr>
              <a:t> dâng cao, ruộng nứt nẻ,…</a:t>
            </a:r>
            <a:endParaRPr lang="en-US" sz="3600" dirty="0">
              <a:solidFill>
                <a:srgbClr val="0070C0"/>
              </a:solidFill>
              <a:latin typeface="Times New Roman" panose="02020603050405020304" pitchFamily="18"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007087900"/>
              </p:ext>
            </p:extLst>
          </p:nvPr>
        </p:nvGraphicFramePr>
        <p:xfrm>
          <a:off x="583660" y="1692120"/>
          <a:ext cx="11225719" cy="3949925"/>
        </p:xfrm>
        <a:graphic>
          <a:graphicData uri="http://schemas.openxmlformats.org/drawingml/2006/table">
            <a:tbl>
              <a:tblPr firstRow="1" bandRow="1">
                <a:tableStyleId>{21E4AEA4-8DFA-4A89-87EB-49C32662AFE0}</a:tableStyleId>
              </a:tblPr>
              <a:tblGrid>
                <a:gridCol w="3832697">
                  <a:extLst>
                    <a:ext uri="{9D8B030D-6E8A-4147-A177-3AD203B41FA5}">
                      <a16:colId xmlns:a16="http://schemas.microsoft.com/office/drawing/2014/main" val="3189826449"/>
                    </a:ext>
                  </a:extLst>
                </a:gridCol>
                <a:gridCol w="7393022">
                  <a:extLst>
                    <a:ext uri="{9D8B030D-6E8A-4147-A177-3AD203B41FA5}">
                      <a16:colId xmlns:a16="http://schemas.microsoft.com/office/drawing/2014/main" val="2481372178"/>
                    </a:ext>
                  </a:extLst>
                </a:gridCol>
              </a:tblGrid>
              <a:tr h="789985">
                <a:tc>
                  <a:txBody>
                    <a:bodyPr/>
                    <a:lstStyle/>
                    <a:p>
                      <a:pPr algn="ctr"/>
                      <a:r>
                        <a:rPr lang="en-US" sz="3600">
                          <a:latin typeface="Arial" panose="020B0604020202020204" pitchFamily="34" charset="0"/>
                          <a:cs typeface="Arial" panose="020B0604020202020204" pitchFamily="34" charset="0"/>
                        </a:rPr>
                        <a:t>Loại thiên tai</a:t>
                      </a:r>
                      <a:endParaRPr lang="en-US" sz="3600" dirty="0">
                        <a:latin typeface="Arial" panose="020B0604020202020204" pitchFamily="34" charset="0"/>
                        <a:cs typeface="Arial" panose="020B0604020202020204" pitchFamily="34" charset="0"/>
                      </a:endParaRPr>
                    </a:p>
                  </a:txBody>
                  <a:tcPr anchor="ctr">
                    <a:solidFill>
                      <a:srgbClr val="00B0F0"/>
                    </a:solidFill>
                  </a:tcPr>
                </a:tc>
                <a:tc>
                  <a:txBody>
                    <a:bodyPr/>
                    <a:lstStyle/>
                    <a:p>
                      <a:pPr algn="ctr"/>
                      <a:r>
                        <a:rPr lang="en-US" sz="3600">
                          <a:latin typeface="Arial" panose="020B0604020202020204" pitchFamily="34" charset="0"/>
                          <a:cs typeface="Arial" panose="020B0604020202020204" pitchFamily="34" charset="0"/>
                        </a:rPr>
                        <a:t>Biểu hiện</a:t>
                      </a:r>
                      <a:endParaRPr lang="en-US" sz="3600" dirty="0">
                        <a:latin typeface="Arial" panose="020B0604020202020204" pitchFamily="34" charset="0"/>
                        <a:cs typeface="Arial" panose="020B0604020202020204" pitchFamily="34" charset="0"/>
                      </a:endParaRPr>
                    </a:p>
                  </a:txBody>
                  <a:tcPr anchor="ctr">
                    <a:solidFill>
                      <a:srgbClr val="00B0F0"/>
                    </a:solidFill>
                  </a:tcPr>
                </a:tc>
                <a:extLst>
                  <a:ext uri="{0D108BD9-81ED-4DB2-BD59-A6C34878D82A}">
                    <a16:rowId xmlns:a16="http://schemas.microsoft.com/office/drawing/2014/main" val="4122601535"/>
                  </a:ext>
                </a:extLst>
              </a:tr>
              <a:tr h="789985">
                <a:tc>
                  <a:txBody>
                    <a:bodyPr/>
                    <a:lstStyle/>
                    <a:p>
                      <a:pPr algn="ctr"/>
                      <a:r>
                        <a:rPr lang="en-US" sz="3600">
                          <a:latin typeface="Arial" panose="020B0604020202020204" pitchFamily="34" charset="0"/>
                          <a:cs typeface="Arial" panose="020B0604020202020204" pitchFamily="34" charset="0"/>
                        </a:rPr>
                        <a:t>Giông sét</a:t>
                      </a:r>
                      <a:endParaRPr lang="en-US" sz="3600" dirty="0">
                        <a:latin typeface="Arial" panose="020B0604020202020204" pitchFamily="34" charset="0"/>
                        <a:cs typeface="Arial" panose="020B0604020202020204" pitchFamily="34" charset="0"/>
                      </a:endParaRPr>
                    </a:p>
                  </a:txBody>
                  <a:tcPr anchor="ctr">
                    <a:solidFill>
                      <a:srgbClr val="ABE1FE"/>
                    </a:solidFill>
                  </a:tcPr>
                </a:tc>
                <a:tc>
                  <a:txBody>
                    <a:bodyPr/>
                    <a:lstStyle/>
                    <a:p>
                      <a:pPr algn="ctr"/>
                      <a:endParaRPr lang="en-US" sz="3600" dirty="0">
                        <a:latin typeface="Arial" panose="020B0604020202020204" pitchFamily="34" charset="0"/>
                        <a:cs typeface="Arial" panose="020B0604020202020204" pitchFamily="34" charset="0"/>
                      </a:endParaRPr>
                    </a:p>
                  </a:txBody>
                  <a:tcPr anchor="ctr">
                    <a:solidFill>
                      <a:schemeClr val="accent4">
                        <a:lumMod val="20000"/>
                        <a:lumOff val="80000"/>
                      </a:schemeClr>
                    </a:solidFill>
                  </a:tcPr>
                </a:tc>
                <a:extLst>
                  <a:ext uri="{0D108BD9-81ED-4DB2-BD59-A6C34878D82A}">
                    <a16:rowId xmlns:a16="http://schemas.microsoft.com/office/drawing/2014/main" val="4088679029"/>
                  </a:ext>
                </a:extLst>
              </a:tr>
              <a:tr h="789985">
                <a:tc>
                  <a:txBody>
                    <a:bodyPr/>
                    <a:lstStyle/>
                    <a:p>
                      <a:pPr algn="ctr"/>
                      <a:r>
                        <a:rPr lang="en-US" sz="3600">
                          <a:latin typeface="Arial" panose="020B0604020202020204" pitchFamily="34" charset="0"/>
                          <a:cs typeface="Arial" panose="020B0604020202020204" pitchFamily="34" charset="0"/>
                        </a:rPr>
                        <a:t>Hạn hán</a:t>
                      </a:r>
                      <a:endParaRPr lang="en-US" sz="3600" dirty="0">
                        <a:latin typeface="Arial" panose="020B0604020202020204" pitchFamily="34" charset="0"/>
                        <a:cs typeface="Arial" panose="020B0604020202020204" pitchFamily="34" charset="0"/>
                      </a:endParaRPr>
                    </a:p>
                  </a:txBody>
                  <a:tcPr anchor="ctr">
                    <a:solidFill>
                      <a:srgbClr val="ABE1FE"/>
                    </a:solidFill>
                  </a:tcPr>
                </a:tc>
                <a:tc>
                  <a:txBody>
                    <a:bodyPr/>
                    <a:lstStyle/>
                    <a:p>
                      <a:pPr algn="ctr"/>
                      <a:endParaRPr lang="en-US" sz="3600" dirty="0">
                        <a:latin typeface="Arial" panose="020B0604020202020204" pitchFamily="34" charset="0"/>
                        <a:cs typeface="Arial" panose="020B0604020202020204" pitchFamily="34" charset="0"/>
                      </a:endParaRPr>
                    </a:p>
                  </a:txBody>
                  <a:tcPr anchor="ctr">
                    <a:solidFill>
                      <a:schemeClr val="accent4">
                        <a:lumMod val="20000"/>
                        <a:lumOff val="80000"/>
                      </a:schemeClr>
                    </a:solidFill>
                  </a:tcPr>
                </a:tc>
                <a:extLst>
                  <a:ext uri="{0D108BD9-81ED-4DB2-BD59-A6C34878D82A}">
                    <a16:rowId xmlns:a16="http://schemas.microsoft.com/office/drawing/2014/main" val="3409369509"/>
                  </a:ext>
                </a:extLst>
              </a:tr>
              <a:tr h="789985">
                <a:tc>
                  <a:txBody>
                    <a:bodyPr/>
                    <a:lstStyle/>
                    <a:p>
                      <a:pPr algn="ctr"/>
                      <a:r>
                        <a:rPr lang="en-US" sz="3600">
                          <a:latin typeface="Arial" panose="020B0604020202020204" pitchFamily="34" charset="0"/>
                          <a:cs typeface="Arial" panose="020B0604020202020204" pitchFamily="34" charset="0"/>
                        </a:rPr>
                        <a:t>Lũ, lụt</a:t>
                      </a:r>
                      <a:endParaRPr lang="en-US" sz="3600" dirty="0">
                        <a:latin typeface="Arial" panose="020B0604020202020204" pitchFamily="34" charset="0"/>
                        <a:cs typeface="Arial" panose="020B0604020202020204" pitchFamily="34" charset="0"/>
                      </a:endParaRPr>
                    </a:p>
                  </a:txBody>
                  <a:tcPr anchor="ctr">
                    <a:solidFill>
                      <a:srgbClr val="ABE1FE"/>
                    </a:solidFill>
                  </a:tcPr>
                </a:tc>
                <a:tc>
                  <a:txBody>
                    <a:bodyPr/>
                    <a:lstStyle/>
                    <a:p>
                      <a:pPr algn="ctr"/>
                      <a:endParaRPr lang="en-US" sz="3600" dirty="0">
                        <a:latin typeface="Arial" panose="020B0604020202020204" pitchFamily="34" charset="0"/>
                        <a:cs typeface="Arial" panose="020B0604020202020204" pitchFamily="34" charset="0"/>
                      </a:endParaRPr>
                    </a:p>
                  </a:txBody>
                  <a:tcPr anchor="ctr">
                    <a:solidFill>
                      <a:schemeClr val="accent4">
                        <a:lumMod val="20000"/>
                        <a:lumOff val="80000"/>
                      </a:schemeClr>
                    </a:solidFill>
                  </a:tcPr>
                </a:tc>
                <a:extLst>
                  <a:ext uri="{0D108BD9-81ED-4DB2-BD59-A6C34878D82A}">
                    <a16:rowId xmlns:a16="http://schemas.microsoft.com/office/drawing/2014/main" val="2938067859"/>
                  </a:ext>
                </a:extLst>
              </a:tr>
              <a:tr h="789985">
                <a:tc>
                  <a:txBody>
                    <a:bodyPr/>
                    <a:lstStyle/>
                    <a:p>
                      <a:pPr algn="ctr"/>
                      <a:r>
                        <a:rPr lang="en-US" sz="3600">
                          <a:latin typeface="Arial" panose="020B0604020202020204" pitchFamily="34" charset="0"/>
                          <a:cs typeface="Arial" panose="020B0604020202020204" pitchFamily="34" charset="0"/>
                        </a:rPr>
                        <a:t>Bão</a:t>
                      </a:r>
                      <a:endParaRPr lang="en-US" sz="3600" dirty="0">
                        <a:latin typeface="Arial" panose="020B0604020202020204" pitchFamily="34" charset="0"/>
                        <a:cs typeface="Arial" panose="020B0604020202020204" pitchFamily="34" charset="0"/>
                      </a:endParaRPr>
                    </a:p>
                  </a:txBody>
                  <a:tcPr anchor="ctr">
                    <a:solidFill>
                      <a:srgbClr val="ABE1FE"/>
                    </a:solidFill>
                  </a:tcPr>
                </a:tc>
                <a:tc>
                  <a:txBody>
                    <a:bodyPr/>
                    <a:lstStyle/>
                    <a:p>
                      <a:pPr algn="ctr"/>
                      <a:endParaRPr lang="en-US" sz="3600" dirty="0">
                        <a:latin typeface="Arial" panose="020B0604020202020204" pitchFamily="34" charset="0"/>
                        <a:cs typeface="Arial" panose="020B0604020202020204" pitchFamily="34" charset="0"/>
                      </a:endParaRPr>
                    </a:p>
                  </a:txBody>
                  <a:tcPr anchor="ctr">
                    <a:solidFill>
                      <a:schemeClr val="accent4">
                        <a:lumMod val="20000"/>
                        <a:lumOff val="80000"/>
                      </a:schemeClr>
                    </a:solidFill>
                  </a:tcPr>
                </a:tc>
                <a:extLst>
                  <a:ext uri="{0D108BD9-81ED-4DB2-BD59-A6C34878D82A}">
                    <a16:rowId xmlns:a16="http://schemas.microsoft.com/office/drawing/2014/main" val="1988386292"/>
                  </a:ext>
                </a:extLst>
              </a:tr>
            </a:tbl>
          </a:graphicData>
        </a:graphic>
      </p:graphicFrame>
      <p:sp>
        <p:nvSpPr>
          <p:cNvPr id="15" name="Rectangle 14">
            <a:extLst>
              <a:ext uri="{FF2B5EF4-FFF2-40B4-BE49-F238E27FC236}">
                <a16:creationId xmlns:a16="http://schemas.microsoft.com/office/drawing/2014/main" id="{5DCEC088-AE71-47D0-9D74-8C9907120A34}"/>
              </a:ext>
            </a:extLst>
          </p:cNvPr>
          <p:cNvSpPr/>
          <p:nvPr/>
        </p:nvSpPr>
        <p:spPr>
          <a:xfrm>
            <a:off x="6007317" y="2567238"/>
            <a:ext cx="5798820" cy="719176"/>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defRPr/>
            </a:pPr>
            <a:r>
              <a:rPr lang="vi-VN" sz="3600">
                <a:solidFill>
                  <a:srgbClr val="0070C0"/>
                </a:solidFill>
                <a:latin typeface="Times New Roman" panose="02020603050405020304" pitchFamily="18" charset="0"/>
                <a:cs typeface="Times New Roman" panose="02020603050405020304" pitchFamily="18" charset="0"/>
              </a:rPr>
              <a:t>có sấm sét</a:t>
            </a:r>
            <a:endParaRPr lang="zh-CN" altLang="en-US" sz="3600" dirty="0">
              <a:solidFill>
                <a:schemeClr val="accent5">
                  <a:lumMod val="50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16" name="Rectangle 15">
            <a:extLst>
              <a:ext uri="{FF2B5EF4-FFF2-40B4-BE49-F238E27FC236}">
                <a16:creationId xmlns:a16="http://schemas.microsoft.com/office/drawing/2014/main" id="{52A2A751-DB27-4F78-8A6B-E141645A51DE}"/>
              </a:ext>
            </a:extLst>
          </p:cNvPr>
          <p:cNvSpPr/>
          <p:nvPr/>
        </p:nvSpPr>
        <p:spPr>
          <a:xfrm>
            <a:off x="6007317" y="3307494"/>
            <a:ext cx="5798820" cy="719176"/>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defRPr/>
            </a:pPr>
            <a:r>
              <a:rPr lang="vi-VN" sz="3600">
                <a:solidFill>
                  <a:srgbClr val="0070C0"/>
                </a:solidFill>
                <a:latin typeface="Times New Roman" panose="02020603050405020304" pitchFamily="18" charset="0"/>
                <a:cs typeface="Times New Roman" panose="02020603050405020304" pitchFamily="18" charset="0"/>
              </a:rPr>
              <a:t>ruộng nứt nẻ</a:t>
            </a:r>
            <a:endParaRPr lang="zh-CN" altLang="en-US" sz="3600" dirty="0">
              <a:solidFill>
                <a:schemeClr val="accent5">
                  <a:lumMod val="50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17" name="Rectangle 16">
            <a:extLst>
              <a:ext uri="{FF2B5EF4-FFF2-40B4-BE49-F238E27FC236}">
                <a16:creationId xmlns:a16="http://schemas.microsoft.com/office/drawing/2014/main" id="{3E9E4B8E-437C-4EAA-A111-E3E2A424139B}"/>
              </a:ext>
            </a:extLst>
          </p:cNvPr>
          <p:cNvSpPr/>
          <p:nvPr/>
        </p:nvSpPr>
        <p:spPr>
          <a:xfrm>
            <a:off x="6033257" y="4115181"/>
            <a:ext cx="5798820" cy="719176"/>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defRPr/>
            </a:pPr>
            <a:r>
              <a:rPr lang="vi-VN" sz="3600">
                <a:solidFill>
                  <a:srgbClr val="0070C0"/>
                </a:solidFill>
                <a:latin typeface="Times New Roman" panose="02020603050405020304" pitchFamily="18" charset="0"/>
                <a:cs typeface="Times New Roman" panose="02020603050405020304" pitchFamily="18" charset="0"/>
              </a:rPr>
              <a:t>nước </a:t>
            </a:r>
            <a:r>
              <a:rPr lang="en-US" sz="3600">
                <a:solidFill>
                  <a:srgbClr val="0070C0"/>
                </a:solidFill>
                <a:latin typeface="Times New Roman" panose="02020603050405020304" pitchFamily="18" charset="0"/>
                <a:cs typeface="Times New Roman" panose="02020603050405020304" pitchFamily="18" charset="0"/>
              </a:rPr>
              <a:t>sông </a:t>
            </a:r>
            <a:r>
              <a:rPr lang="vi-VN" sz="3600">
                <a:solidFill>
                  <a:srgbClr val="0070C0"/>
                </a:solidFill>
                <a:latin typeface="Times New Roman" panose="02020603050405020304" pitchFamily="18" charset="0"/>
                <a:cs typeface="Times New Roman" panose="02020603050405020304" pitchFamily="18" charset="0"/>
              </a:rPr>
              <a:t>dâng cao</a:t>
            </a:r>
            <a:endParaRPr lang="zh-CN" altLang="en-US" sz="3600" dirty="0">
              <a:solidFill>
                <a:schemeClr val="accent5">
                  <a:lumMod val="50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
        <p:nvSpPr>
          <p:cNvPr id="18" name="Rectangle 17">
            <a:extLst>
              <a:ext uri="{FF2B5EF4-FFF2-40B4-BE49-F238E27FC236}">
                <a16:creationId xmlns:a16="http://schemas.microsoft.com/office/drawing/2014/main" id="{E223EABF-53ED-45D7-94B0-DC023DBD405E}"/>
              </a:ext>
            </a:extLst>
          </p:cNvPr>
          <p:cNvSpPr/>
          <p:nvPr/>
        </p:nvSpPr>
        <p:spPr>
          <a:xfrm>
            <a:off x="6033257" y="4878613"/>
            <a:ext cx="5798820" cy="719176"/>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defRPr/>
            </a:pPr>
            <a:r>
              <a:rPr lang="vi-VN" sz="3600">
                <a:solidFill>
                  <a:srgbClr val="0070C0"/>
                </a:solidFill>
                <a:latin typeface="Times New Roman" panose="02020603050405020304" pitchFamily="18" charset="0"/>
                <a:cs typeface="Times New Roman" panose="02020603050405020304" pitchFamily="18" charset="0"/>
              </a:rPr>
              <a:t>gió giật</a:t>
            </a:r>
            <a:endParaRPr lang="zh-CN" altLang="en-US" sz="3600" dirty="0">
              <a:solidFill>
                <a:schemeClr val="accent5">
                  <a:lumMod val="50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spTree>
    <p:extLst>
      <p:ext uri="{BB962C8B-B14F-4D97-AF65-F5344CB8AC3E}">
        <p14:creationId xmlns:p14="http://schemas.microsoft.com/office/powerpoint/2010/main" val="2834676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1000"/>
                                        <p:tgtEl>
                                          <p:spTgt spid="18"/>
                                        </p:tgtEl>
                                      </p:cBhvr>
                                    </p:animEffect>
                                    <p:anim calcmode="lin" valueType="num">
                                      <p:cBhvr>
                                        <p:cTn id="39" dur="1000" fill="hold"/>
                                        <p:tgtEl>
                                          <p:spTgt spid="18"/>
                                        </p:tgtEl>
                                        <p:attrNameLst>
                                          <p:attrName>ppt_x</p:attrName>
                                        </p:attrNameLst>
                                      </p:cBhvr>
                                      <p:tavLst>
                                        <p:tav tm="0">
                                          <p:val>
                                            <p:strVal val="#ppt_x"/>
                                          </p:val>
                                        </p:tav>
                                        <p:tav tm="100000">
                                          <p:val>
                                            <p:strVal val="#ppt_x"/>
                                          </p:val>
                                        </p:tav>
                                      </p:tavLst>
                                    </p:anim>
                                    <p:anim calcmode="lin" valueType="num">
                                      <p:cBhvr>
                                        <p:cTn id="4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16" grpId="0"/>
      <p:bldP spid="17"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1022" y="206859"/>
            <a:ext cx="11669956" cy="1118255"/>
          </a:xfrm>
          <a:prstGeom prst="rect">
            <a:avLst/>
          </a:prstGeom>
          <a:noFill/>
        </p:spPr>
        <p:txBody>
          <a:bodyPr wrap="square" rtlCol="0">
            <a:spAutoFit/>
          </a:bodyPr>
          <a:lstStyle/>
          <a:p>
            <a:pPr marL="571500" indent="-571500">
              <a:lnSpc>
                <a:spcPts val="4000"/>
              </a:lnSpc>
              <a:buFont typeface="Arial" panose="020B0604020202020204" pitchFamily="34" charset="0"/>
              <a:buChar char="•"/>
            </a:pPr>
            <a:r>
              <a:rPr lang="vi-VN" sz="3600">
                <a:latin typeface="Times New Roman" panose="02020603050405020304" pitchFamily="18" charset="0"/>
                <a:cs typeface="Times New Roman" panose="02020603050405020304" pitchFamily="18" charset="0"/>
              </a:rPr>
              <a:t>Nêu một số rủi ro dẫn đến thiệt hại về con người và tài sản khi xảy ra những thiên tai đó.</a:t>
            </a:r>
            <a:endParaRPr lang="en-US" sz="3600"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522044" y="1480757"/>
            <a:ext cx="11669956" cy="1631216"/>
          </a:xfrm>
          <a:prstGeom prst="rect">
            <a:avLst/>
          </a:prstGeom>
          <a:noFill/>
        </p:spPr>
        <p:txBody>
          <a:bodyPr wrap="square" rtlCol="0">
            <a:spAutoFit/>
          </a:bodyPr>
          <a:lstStyle/>
          <a:p>
            <a:pPr marL="285750" indent="-285750">
              <a:lnSpc>
                <a:spcPts val="4000"/>
              </a:lnSpc>
              <a:buFontTx/>
              <a:buChar char="-"/>
            </a:pPr>
            <a:r>
              <a:rPr lang="vi-VN" sz="3600">
                <a:latin typeface="Times New Roman" panose="02020603050405020304" pitchFamily="18" charset="0"/>
                <a:cs typeface="Times New Roman" panose="02020603050405020304" pitchFamily="18" charset="0"/>
              </a:rPr>
              <a:t>Khi xảy ra thiên tai đó có thể gây nhiều thiệt hại như mất mùa, vật nuôi bị chết, nhà cửa bị cuốn trôi, con người nguy hiểm đến tính mạng,…</a:t>
            </a:r>
            <a:endParaRPr lang="en-US" sz="3600" dirty="0">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580E019A-BF50-41A6-B786-9059C7F8BF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67616"/>
            <a:ext cx="6354818" cy="3574585"/>
          </a:xfrm>
          <a:prstGeom prst="rect">
            <a:avLst/>
          </a:prstGeom>
        </p:spPr>
      </p:pic>
      <p:pic>
        <p:nvPicPr>
          <p:cNvPr id="14" name="Picture 13">
            <a:extLst>
              <a:ext uri="{FF2B5EF4-FFF2-40B4-BE49-F238E27FC236}">
                <a16:creationId xmlns:a16="http://schemas.microsoft.com/office/drawing/2014/main" id="{25AFDAC7-0254-42B9-9FFB-7B70B5FF94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3719" y="3234178"/>
            <a:ext cx="5538281" cy="3692187"/>
          </a:xfrm>
          <a:prstGeom prst="rect">
            <a:avLst/>
          </a:prstGeom>
        </p:spPr>
      </p:pic>
    </p:spTree>
    <p:extLst>
      <p:ext uri="{BB962C8B-B14F-4D97-AF65-F5344CB8AC3E}">
        <p14:creationId xmlns:p14="http://schemas.microsoft.com/office/powerpoint/2010/main" val="1803658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04ABA5AE-AC47-451E-91E3-40517FAD9E24}"/>
              </a:ext>
            </a:extLst>
          </p:cNvPr>
          <p:cNvSpPr txBox="1"/>
          <p:nvPr/>
        </p:nvSpPr>
        <p:spPr>
          <a:xfrm>
            <a:off x="4323946" y="77032"/>
            <a:ext cx="7970520" cy="1754326"/>
          </a:xfrm>
          <a:prstGeom prst="rect">
            <a:avLst/>
          </a:prstGeom>
          <a:noFill/>
        </p:spPr>
        <p:txBody>
          <a:bodyPr wrap="square" rtlCol="0">
            <a:spAutoFit/>
          </a:bodyPr>
          <a:lstStyle/>
          <a:p>
            <a:r>
              <a:rPr lang="en-US" sz="3600">
                <a:latin typeface="Times New Roman" panose="02020603050405020304" pitchFamily="18" charset="0"/>
                <a:cs typeface="Times New Roman" panose="02020603050405020304" pitchFamily="18" charset="0"/>
              </a:rPr>
              <a:t>2. </a:t>
            </a:r>
            <a:r>
              <a:rPr lang="vi-VN" sz="3600">
                <a:latin typeface="Times New Roman" panose="02020603050405020304" pitchFamily="18" charset="0"/>
                <a:cs typeface="Times New Roman" panose="02020603050405020304" pitchFamily="18" charset="0"/>
              </a:rPr>
              <a:t>Hoạt động nào của con người trong các hình sau có thể làm giảm hoặc tăng thêm thiên tai? Vì sao?</a:t>
            </a:r>
          </a:p>
        </p:txBody>
      </p:sp>
      <p:pic>
        <p:nvPicPr>
          <p:cNvPr id="4" name="Picture 3">
            <a:extLst>
              <a:ext uri="{FF2B5EF4-FFF2-40B4-BE49-F238E27FC236}">
                <a16:creationId xmlns:a16="http://schemas.microsoft.com/office/drawing/2014/main" id="{CEF6E9CA-4A7B-42BA-92D8-B069A3D9D44C}"/>
              </a:ext>
            </a:extLst>
          </p:cNvPr>
          <p:cNvPicPr>
            <a:picLocks noChangeAspect="1"/>
          </p:cNvPicPr>
          <p:nvPr/>
        </p:nvPicPr>
        <p:blipFill>
          <a:blip r:embed="rId2"/>
          <a:stretch>
            <a:fillRect/>
          </a:stretch>
        </p:blipFill>
        <p:spPr>
          <a:xfrm>
            <a:off x="1465633" y="2039206"/>
            <a:ext cx="9961123" cy="4605577"/>
          </a:xfrm>
          <a:prstGeom prst="rect">
            <a:avLst/>
          </a:prstGeom>
        </p:spPr>
      </p:pic>
      <p:sp>
        <p:nvSpPr>
          <p:cNvPr id="12" name="TextBox 11">
            <a:extLst>
              <a:ext uri="{FF2B5EF4-FFF2-40B4-BE49-F238E27FC236}">
                <a16:creationId xmlns:a16="http://schemas.microsoft.com/office/drawing/2014/main" id="{E5036210-5F4C-421E-BC07-7475A05F4CCA}"/>
              </a:ext>
            </a:extLst>
          </p:cNvPr>
          <p:cNvSpPr txBox="1"/>
          <p:nvPr/>
        </p:nvSpPr>
        <p:spPr>
          <a:xfrm>
            <a:off x="0" y="5657671"/>
            <a:ext cx="12192000" cy="120032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571500" indent="-571500">
              <a:buFont typeface="Wingdings" panose="05000000000000000000" pitchFamily="2" charset="2"/>
              <a:buChar char="Ø"/>
            </a:pPr>
            <a:r>
              <a:rPr lang="vi-VN" sz="3600" b="0" i="0">
                <a:solidFill>
                  <a:srgbClr val="000000"/>
                </a:solidFill>
                <a:effectLst/>
                <a:latin typeface="Times New Roman" panose="02020603050405020304" pitchFamily="18" charset="0"/>
                <a:cs typeface="Times New Roman" panose="02020603050405020304" pitchFamily="18" charset="0"/>
              </a:rPr>
              <a:t>Hoạt động phá rừng sẽ làm tăng thiên tai vì đã phá hoại môi trường đất, gây hạn hán và sói mòn đất.</a:t>
            </a:r>
            <a:endParaRPr lang="en-US" sz="3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61986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UTM Cookies"/>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744</TotalTime>
  <Words>433</Words>
  <Application>Microsoft Macintosh PowerPoint</Application>
  <PresentationFormat>Widescreen</PresentationFormat>
  <Paragraphs>39</Paragraphs>
  <Slides>12</Slides>
  <Notes>2</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Times New Roman</vt:lpstr>
      <vt:lpstr>UTM Avo</vt:lpstr>
      <vt:lpstr>UTM Cookies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Thanh Hằng (ADAS – GV)</dc:creator>
  <cp:lastModifiedBy>Nga Lê</cp:lastModifiedBy>
  <cp:revision>144</cp:revision>
  <dcterms:created xsi:type="dcterms:W3CDTF">2021-06-02T02:35:09Z</dcterms:created>
  <dcterms:modified xsi:type="dcterms:W3CDTF">2025-05-28T09:06:08Z</dcterms:modified>
</cp:coreProperties>
</file>