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71" r:id="rId7"/>
    <p:sldId id="262" r:id="rId8"/>
    <p:sldId id="264" r:id="rId9"/>
    <p:sldId id="263" r:id="rId10"/>
    <p:sldId id="266" r:id="rId11"/>
    <p:sldId id="272" r:id="rId12"/>
    <p:sldId id="265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498" y="-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2EA0D-B256-42DC-8C5D-6C162C6BD0F6}" type="datetimeFigureOut">
              <a:rPr lang="vi-VN" smtClean="0"/>
              <a:t>28/05/2025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FC10D-1EE6-4F39-8FAA-6C720937AB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2098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17676-A16B-461A-BE0A-3074479F441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360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69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6A06-B28B-4992-943B-575882FE8ECD}" type="datetimeFigureOut">
              <a:rPr lang="vi-VN" smtClean="0"/>
              <a:t>28/05/2025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B5DC-9933-4560-ADC7-3045E2BD99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594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6A06-B28B-4992-943B-575882FE8ECD}" type="datetimeFigureOut">
              <a:rPr lang="vi-VN" smtClean="0"/>
              <a:t>28/05/2025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B5DC-9933-4560-ADC7-3045E2BD99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133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6A06-B28B-4992-943B-575882FE8ECD}" type="datetimeFigureOut">
              <a:rPr lang="vi-VN" smtClean="0"/>
              <a:t>28/05/2025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B5DC-9933-4560-ADC7-3045E2BD99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295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29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97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E52E-1708-488A-A502-F0C6B4B82C0B}" type="datetimeFigureOut">
              <a:rPr lang="vi-VN" smtClean="0">
                <a:solidFill>
                  <a:srgbClr val="DBF5F9">
                    <a:shade val="90000"/>
                  </a:srgbClr>
                </a:solidFill>
              </a:rPr>
              <a:pPr/>
              <a:t>28/05/2025</a:t>
            </a:fld>
            <a:endParaRPr lang="vi-VN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5CFB-A72C-464D-88C8-EB027A32F82B}" type="slidenum">
              <a:rPr lang="vi-VN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96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E52E-1708-488A-A502-F0C6B4B82C0B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28/05/2025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5CFB-A72C-464D-88C8-EB027A32F82B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37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E52E-1708-488A-A502-F0C6B4B82C0B}" type="datetimeFigureOut">
              <a:rPr lang="vi-VN" smtClean="0">
                <a:solidFill>
                  <a:srgbClr val="DBF5F9">
                    <a:shade val="90000"/>
                  </a:srgbClr>
                </a:solidFill>
              </a:rPr>
              <a:pPr/>
              <a:t>28/05/2025</a:t>
            </a:fld>
            <a:endParaRPr lang="vi-VN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5CFB-A72C-464D-88C8-EB027A32F82B}" type="slidenum">
              <a:rPr lang="vi-VN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2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E52E-1708-488A-A502-F0C6B4B82C0B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28/05/2025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5CFB-A72C-464D-88C8-EB027A32F82B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83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E52E-1708-488A-A502-F0C6B4B82C0B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28/05/2025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5CFB-A72C-464D-88C8-EB027A32F82B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91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E52E-1708-488A-A502-F0C6B4B82C0B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28/05/2025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5CFB-A72C-464D-88C8-EB027A32F82B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1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6A06-B28B-4992-943B-575882FE8ECD}" type="datetimeFigureOut">
              <a:rPr lang="vi-VN" smtClean="0"/>
              <a:t>28/05/2025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B5DC-9933-4560-ADC7-3045E2BD99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0271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E52E-1708-488A-A502-F0C6B4B82C0B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28/05/2025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5CFB-A72C-464D-88C8-EB027A32F82B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55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E52E-1708-488A-A502-F0C6B4B82C0B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28/05/2025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5CFB-A72C-464D-88C8-EB027A32F82B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57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E52E-1708-488A-A502-F0C6B4B82C0B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28/05/2025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785CFB-A72C-464D-88C8-EB027A32F82B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69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E52E-1708-488A-A502-F0C6B4B82C0B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28/05/2025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5CFB-A72C-464D-88C8-EB027A32F82B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82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E52E-1708-488A-A502-F0C6B4B82C0B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28/05/2025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5CFB-A72C-464D-88C8-EB027A32F82B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9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6A06-B28B-4992-943B-575882FE8ECD}" type="datetimeFigureOut">
              <a:rPr lang="vi-VN" smtClean="0"/>
              <a:t>28/05/2025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B5DC-9933-4560-ADC7-3045E2BD99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572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6A06-B28B-4992-943B-575882FE8ECD}" type="datetimeFigureOut">
              <a:rPr lang="vi-VN" smtClean="0"/>
              <a:t>28/05/2025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B5DC-9933-4560-ADC7-3045E2BD99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299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6A06-B28B-4992-943B-575882FE8ECD}" type="datetimeFigureOut">
              <a:rPr lang="vi-VN" smtClean="0"/>
              <a:t>28/05/2025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B5DC-9933-4560-ADC7-3045E2BD99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299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6A06-B28B-4992-943B-575882FE8ECD}" type="datetimeFigureOut">
              <a:rPr lang="vi-VN" smtClean="0"/>
              <a:t>28/05/2025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B5DC-9933-4560-ADC7-3045E2BD99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844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6A06-B28B-4992-943B-575882FE8ECD}" type="datetimeFigureOut">
              <a:rPr lang="vi-VN" smtClean="0"/>
              <a:t>28/05/2025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B5DC-9933-4560-ADC7-3045E2BD99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21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6A06-B28B-4992-943B-575882FE8ECD}" type="datetimeFigureOut">
              <a:rPr lang="vi-VN" smtClean="0"/>
              <a:t>28/05/2025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B5DC-9933-4560-ADC7-3045E2BD99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391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6A06-B28B-4992-943B-575882FE8ECD}" type="datetimeFigureOut">
              <a:rPr lang="vi-VN" smtClean="0"/>
              <a:t>28/05/2025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B5DC-9933-4560-ADC7-3045E2BD99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241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6A06-B28B-4992-943B-575882FE8ECD}" type="datetimeFigureOut">
              <a:rPr lang="vi-VN" smtClean="0"/>
              <a:t>28/05/2025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2B5DC-9933-4560-ADC7-3045E2BD99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843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5AE52E-1708-488A-A502-F0C6B4B82C0B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28/05/2025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785CFB-A72C-464D-88C8-EB027A32F82B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353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24" Type="http://schemas.openxmlformats.org/officeDocument/2006/relationships/image" Target="../media/image22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" y="0"/>
            <a:ext cx="9142332" cy="68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9632" y="1484784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vi-VN" sz="4000" b="1" dirty="0" smtClean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TOÁN</a:t>
            </a:r>
            <a:endParaRPr lang="en-US" sz="4000" b="1" dirty="0">
              <a:ln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528" y="1325881"/>
            <a:ext cx="7626096" cy="3317939"/>
          </a:xfrm>
        </p:spPr>
        <p:txBody>
          <a:bodyPr>
            <a:normAutofit/>
          </a:bodyPr>
          <a:lstStyle/>
          <a:p>
            <a:r>
              <a:rPr lang="vi-VN" sz="5400" dirty="0" smtClean="0"/>
              <a:t>CHÀO MỪNG CÁC CON ĐẾN VỚI TIẾT HỌC TẬP TIẾNG VIỆT</a:t>
            </a: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94" y="-99392"/>
            <a:ext cx="9212594" cy="724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68588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HP001 4 hàng" panose="020B0603050302020204" pitchFamily="34" charset="-93"/>
              </a:rPr>
              <a:t>Thứ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4 hàng" panose="020B0603050302020204" pitchFamily="34" charset="-93"/>
              </a:rPr>
              <a:t>năm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4 hàng" panose="020B0603050302020204" pitchFamily="34" charset="-93"/>
              </a:rPr>
              <a:t>ngày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23 </a:t>
            </a:r>
            <a:r>
              <a:rPr lang="en-US" sz="3200" b="1" dirty="0" err="1" smtClean="0">
                <a:solidFill>
                  <a:prstClr val="white"/>
                </a:solidFill>
                <a:latin typeface="HP001 4 hàng" panose="020B0603050302020204" pitchFamily="34" charset="-93"/>
              </a:rPr>
              <a:t>tháng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09 </a:t>
            </a:r>
            <a:r>
              <a:rPr lang="en-US" sz="3200" b="1" dirty="0" err="1" smtClean="0">
                <a:solidFill>
                  <a:prstClr val="white"/>
                </a:solidFill>
                <a:latin typeface="HP001 4 hàng" panose="020B0603050302020204" pitchFamily="34" charset="-93"/>
              </a:rPr>
              <a:t>năm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2021</a:t>
            </a:r>
            <a:endParaRPr lang="vi-VN" sz="32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1340768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prstClr val="white"/>
                </a:solidFill>
                <a:latin typeface="HP001 4 hàng" panose="020B0603050302020204" pitchFamily="34" charset="-93"/>
              </a:rPr>
              <a:t>Toán</a:t>
            </a:r>
            <a:endParaRPr lang="en-US" sz="3200" b="1" dirty="0" smtClean="0">
              <a:solidFill>
                <a:prstClr val="white"/>
              </a:solidFill>
              <a:latin typeface="HP001 4 hàng" panose="020B0603050302020204" pitchFamily="34" charset="-93"/>
            </a:endParaRPr>
          </a:p>
          <a:p>
            <a:pPr algn="ctr"/>
            <a:endParaRPr lang="vi-VN" sz="2800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995936" y="1772816"/>
            <a:ext cx="648072" cy="116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70193" y="1772816"/>
            <a:ext cx="97381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9552" y="2045875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HP001 5 hàng" panose="020B0603050302020204" pitchFamily="34" charset="-93"/>
              </a:rPr>
              <a:t>Ôn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anose="020B0603050302020204" pitchFamily="34" charset="-93"/>
              </a:rPr>
              <a:t>tập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anose="020B0603050302020204" pitchFamily="34" charset="-93"/>
              </a:rPr>
              <a:t>về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anose="020B0603050302020204" pitchFamily="34" charset="-93"/>
              </a:rPr>
              <a:t>phép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anose="020B0603050302020204" pitchFamily="34" charset="-93"/>
              </a:rPr>
              <a:t>cộng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,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anose="020B0603050302020204" pitchFamily="34" charset="-93"/>
              </a:rPr>
              <a:t>phép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anose="020B0603050302020204" pitchFamily="34" charset="-93"/>
              </a:rPr>
              <a:t>trừ</a:t>
            </a:r>
            <a:endParaRPr lang="vi-VN" sz="32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31540" y="3757610"/>
            <a:ext cx="824491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3568" y="270892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-93"/>
              </a:rPr>
              <a:t>(</a:t>
            </a:r>
            <a:r>
              <a:rPr lang="en-US" sz="3200" b="1" dirty="0" err="1">
                <a:solidFill>
                  <a:prstClr val="white"/>
                </a:solidFill>
                <a:latin typeface="HP001 5 hàng" panose="020B0603050302020204" pitchFamily="34" charset="-93"/>
              </a:rPr>
              <a:t>không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5 hàng" panose="020B0603050302020204" pitchFamily="34" charset="-93"/>
              </a:rPr>
              <a:t>nhớ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)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anose="020B0603050302020204" pitchFamily="34" charset="-93"/>
              </a:rPr>
              <a:t>trong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5 hàng" panose="020B0603050302020204" pitchFamily="34" charset="-93"/>
              </a:rPr>
              <a:t>phạm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-93"/>
              </a:rPr>
              <a:t> vi 100 ( </a:t>
            </a:r>
            <a:r>
              <a:rPr lang="en-US" sz="3200" b="1" dirty="0" err="1">
                <a:solidFill>
                  <a:prstClr val="white"/>
                </a:solidFill>
                <a:latin typeface="HP001 5 hàng" panose="020B0603050302020204" pitchFamily="34" charset="-93"/>
              </a:rPr>
              <a:t>tiết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2)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endParaRPr lang="vi-VN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1120594" y="-1143000"/>
            <a:ext cx="6858000" cy="9144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3206543" y="2197892"/>
            <a:ext cx="3999032" cy="14770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96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Tiết 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6557554"/>
            <a:ext cx="9145882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286098" y="3429001"/>
            <a:ext cx="1697471" cy="38279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4624"/>
            <a:ext cx="9144001" cy="681337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347864" y="4462498"/>
            <a:ext cx="871855" cy="6646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</a:rPr>
              <a:t>88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82250" y="4462499"/>
            <a:ext cx="827772" cy="6646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72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19464" y="3674902"/>
            <a:ext cx="259614" cy="6150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853953" y="3634092"/>
            <a:ext cx="356069" cy="6558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433685" y="4462497"/>
            <a:ext cx="799490" cy="6646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05065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6647"/>
            <a:ext cx="9036496" cy="54126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17526" y="3735179"/>
            <a:ext cx="911356" cy="6646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88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66959" y="3724641"/>
            <a:ext cx="870999" cy="6646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72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726545" y="3095220"/>
            <a:ext cx="301839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768736" y="3089021"/>
            <a:ext cx="249554" cy="618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360165" y="3658335"/>
            <a:ext cx="711919" cy="6646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6632"/>
            <a:ext cx="9036497" cy="662473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979712" y="5253802"/>
            <a:ext cx="588815" cy="7053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</a:rPr>
              <a:t>37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317525" y="5151442"/>
            <a:ext cx="606403" cy="807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321616" y="5170233"/>
            <a:ext cx="682431" cy="6808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21" name="Oval 20"/>
          <p:cNvSpPr/>
          <p:nvPr/>
        </p:nvSpPr>
        <p:spPr>
          <a:xfrm>
            <a:off x="2699792" y="5272718"/>
            <a:ext cx="504056" cy="5783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083800" y="5995904"/>
            <a:ext cx="579032" cy="6808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dirty="0">
                <a:solidFill>
                  <a:schemeClr val="tx1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83338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2" grpId="1" animBg="1"/>
      <p:bldP spid="13" grpId="1" animBg="1"/>
      <p:bldP spid="14" grpId="1" animBg="1"/>
      <p:bldP spid="15" grpId="1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254765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679" y="584463"/>
            <a:ext cx="24871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25 + 10 = 35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679" y="1230794"/>
            <a:ext cx="24871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10 + 25 = 35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679" y="1877125"/>
            <a:ext cx="24871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35 - 10 = 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2679" y="2523456"/>
            <a:ext cx="24871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35 - 25 = 10</a:t>
            </a:r>
          </a:p>
        </p:txBody>
      </p:sp>
    </p:spTree>
    <p:extLst>
      <p:ext uri="{BB962C8B-B14F-4D97-AF65-F5344CB8AC3E}">
        <p14:creationId xmlns:p14="http://schemas.microsoft.com/office/powerpoint/2010/main" val="274243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1455773">
            <a:off x="1441033" y="3548549"/>
            <a:ext cx="47313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98110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"/>
            <a:ext cx="9144000" cy="5905039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418" y="233066"/>
            <a:ext cx="1960400" cy="11751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17" y="564029"/>
            <a:ext cx="1918279" cy="2008523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495451" y="357607"/>
            <a:ext cx="6981547" cy="5222405"/>
            <a:chOff x="1750343" y="560130"/>
            <a:chExt cx="6458858" cy="362356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343" y="560130"/>
              <a:ext cx="6458858" cy="36235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762" y="754685"/>
              <a:ext cx="6160021" cy="3337567"/>
            </a:xfrm>
            <a:prstGeom prst="rect">
              <a:avLst/>
            </a:prstGeom>
          </p:spPr>
        </p:pic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91" y="454041"/>
            <a:ext cx="1800037" cy="188239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1520" y="3267267"/>
            <a:ext cx="1006716" cy="14754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8"/>
          <a:stretch>
            <a:fillRect/>
          </a:stretch>
        </p:blipFill>
        <p:spPr>
          <a:xfrm flipV="1">
            <a:off x="0" y="5832389"/>
            <a:ext cx="9185483" cy="106397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53" y="3887500"/>
            <a:ext cx="2564613" cy="192729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85" y="4405434"/>
            <a:ext cx="1722867" cy="196703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214" y="4243562"/>
            <a:ext cx="1722867" cy="19670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369" y="4829246"/>
            <a:ext cx="1761586" cy="15692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23" y="3821040"/>
            <a:ext cx="820475" cy="274794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094" y="4818498"/>
            <a:ext cx="954807" cy="158574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406" y="5210061"/>
            <a:ext cx="358221" cy="140166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48" y="5286143"/>
            <a:ext cx="392882" cy="131584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3" y="4055312"/>
            <a:ext cx="2564613" cy="192729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12" b="31242"/>
          <a:stretch>
            <a:fillRect/>
          </a:stretch>
        </p:blipFill>
        <p:spPr>
          <a:xfrm>
            <a:off x="6683634" y="5795192"/>
            <a:ext cx="2485082" cy="105869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34" y="3615289"/>
            <a:ext cx="828735" cy="324271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73" y="5942361"/>
            <a:ext cx="1220336" cy="65962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13" y="4830398"/>
            <a:ext cx="361670" cy="111196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93" y="5966552"/>
            <a:ext cx="1182339" cy="84293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8240769" y="5700200"/>
            <a:ext cx="940302" cy="118663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53144" y="5962042"/>
            <a:ext cx="732239" cy="395796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45" y="6162907"/>
            <a:ext cx="785359" cy="39807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6" y="811812"/>
            <a:ext cx="1513104" cy="221761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774" y="1393600"/>
            <a:ext cx="2429348" cy="3239131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2484648" y="2785367"/>
            <a:ext cx="396651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pattFill prst="wdUpDiag">
                  <a:fgClr>
                    <a:srgbClr val="FF9933"/>
                  </a:fgClr>
                  <a:bgClr>
                    <a:srgbClr val="FF6600"/>
                  </a:bgClr>
                </a:pattFill>
                <a:cs typeface="+mn-ea"/>
                <a:sym typeface="+mn-lt"/>
              </a:rPr>
              <a:t>KHỞI</a:t>
            </a:r>
            <a:r>
              <a:rPr lang="en-US" altLang="zh-CN" sz="5400" b="1" dirty="0">
                <a:pattFill prst="wdUpDiag">
                  <a:fgClr>
                    <a:srgbClr val="FF9933"/>
                  </a:fgClr>
                  <a:bgClr>
                    <a:srgbClr val="FF6600"/>
                  </a:bgClr>
                </a:pattFill>
                <a:cs typeface="+mn-ea"/>
                <a:sym typeface="+mn-lt"/>
              </a:rPr>
              <a:t> </a:t>
            </a:r>
            <a:r>
              <a:rPr lang="en-US" altLang="zh-CN" sz="5400" b="1" dirty="0" err="1">
                <a:pattFill prst="wdUpDiag">
                  <a:fgClr>
                    <a:srgbClr val="FF9933"/>
                  </a:fgClr>
                  <a:bgClr>
                    <a:srgbClr val="FF6600"/>
                  </a:bgClr>
                </a:pattFill>
                <a:cs typeface="+mn-ea"/>
                <a:sym typeface="+mn-lt"/>
              </a:rPr>
              <a:t>ĐỘNG</a:t>
            </a:r>
            <a:endParaRPr lang="zh-CN" altLang="en-US" sz="5400" b="1" dirty="0">
              <a:pattFill prst="wdUpDiag">
                <a:fgClr>
                  <a:srgbClr val="FF9933"/>
                </a:fgClr>
                <a:bgClr>
                  <a:srgbClr val="FF6600"/>
                </a:bgClr>
              </a:patt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198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812731"/>
            <a:ext cx="2200752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120617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25 - 10 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296212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15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81273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2420433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81273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4544654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81273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6668875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13</a:t>
            </a:r>
          </a:p>
        </p:txBody>
      </p:sp>
    </p:spTree>
    <p:extLst>
      <p:ext uri="{BB962C8B-B14F-4D97-AF65-F5344CB8AC3E}">
        <p14:creationId xmlns:p14="http://schemas.microsoft.com/office/powerpoint/2010/main" val="8956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53" y="2812731"/>
            <a:ext cx="2200752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5647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120617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25 - 20 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296212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374" y="281273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2420433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595" y="281273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4544654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816" y="281273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6668875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3</a:t>
            </a:r>
          </a:p>
        </p:txBody>
      </p:sp>
    </p:spTree>
    <p:extLst>
      <p:ext uri="{BB962C8B-B14F-4D97-AF65-F5344CB8AC3E}">
        <p14:creationId xmlns:p14="http://schemas.microsoft.com/office/powerpoint/2010/main" val="344788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528" y="1325881"/>
            <a:ext cx="7626096" cy="3317939"/>
          </a:xfrm>
        </p:spPr>
        <p:txBody>
          <a:bodyPr>
            <a:normAutofit/>
          </a:bodyPr>
          <a:lstStyle/>
          <a:p>
            <a:r>
              <a:rPr lang="vi-VN" sz="5400" dirty="0" smtClean="0"/>
              <a:t>CHÀO MỪNG CÁC CON ĐẾN VỚI TIẾT HỌC TẬP TIẾNG VIỆT</a:t>
            </a: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94" y="-99392"/>
            <a:ext cx="9212594" cy="724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1340768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prstClr val="white"/>
                </a:solidFill>
                <a:latin typeface="HP001 4 hàng" panose="020B0603050302020204" pitchFamily="34" charset="-93"/>
              </a:rPr>
              <a:t>Toán</a:t>
            </a:r>
            <a:endParaRPr lang="en-US" sz="3200" b="1" dirty="0" smtClean="0">
              <a:solidFill>
                <a:prstClr val="white"/>
              </a:solidFill>
              <a:latin typeface="HP001 4 hàng" panose="020B0603050302020204" pitchFamily="34" charset="-93"/>
            </a:endParaRPr>
          </a:p>
          <a:p>
            <a:pPr algn="ctr"/>
            <a:endParaRPr lang="vi-VN" sz="2800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995936" y="1772816"/>
            <a:ext cx="648072" cy="116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70193" y="1772816"/>
            <a:ext cx="97381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9552" y="2045875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HP001 5 hàng" panose="020B0603050302020204" pitchFamily="34" charset="-93"/>
              </a:rPr>
              <a:t>Ôn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anose="020B0603050302020204" pitchFamily="34" charset="-93"/>
              </a:rPr>
              <a:t>tập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anose="020B0603050302020204" pitchFamily="34" charset="-93"/>
              </a:rPr>
              <a:t>về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anose="020B0603050302020204" pitchFamily="34" charset="-93"/>
              </a:rPr>
              <a:t>phép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anose="020B0603050302020204" pitchFamily="34" charset="-93"/>
              </a:rPr>
              <a:t>cộng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,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anose="020B0603050302020204" pitchFamily="34" charset="-93"/>
              </a:rPr>
              <a:t>phép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anose="020B0603050302020204" pitchFamily="34" charset="-93"/>
              </a:rPr>
              <a:t>trừ</a:t>
            </a:r>
            <a:endParaRPr lang="vi-VN" sz="32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31540" y="3757610"/>
            <a:ext cx="828092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3568" y="270892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-93"/>
              </a:rPr>
              <a:t>(</a:t>
            </a:r>
            <a:r>
              <a:rPr lang="en-US" sz="3200" b="1" dirty="0" err="1">
                <a:solidFill>
                  <a:prstClr val="white"/>
                </a:solidFill>
                <a:latin typeface="HP001 5 hàng" panose="020B0603050302020204" pitchFamily="34" charset="-93"/>
              </a:rPr>
              <a:t>không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5 hàng" panose="020B0603050302020204" pitchFamily="34" charset="-93"/>
              </a:rPr>
              <a:t>nhớ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)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anose="020B0603050302020204" pitchFamily="34" charset="-93"/>
              </a:rPr>
              <a:t>trong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5 hàng" panose="020B0603050302020204" pitchFamily="34" charset="-93"/>
              </a:rPr>
              <a:t>phạm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-93"/>
              </a:rPr>
              <a:t> vi 100 ( </a:t>
            </a:r>
            <a:r>
              <a:rPr lang="en-US" sz="3200" b="1" dirty="0" err="1">
                <a:solidFill>
                  <a:prstClr val="white"/>
                </a:solidFill>
                <a:latin typeface="HP001 5 hàng" panose="020B0603050302020204" pitchFamily="34" charset="-93"/>
              </a:rPr>
              <a:t>tiết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-93"/>
              </a:rPr>
              <a:t> 1)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791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23528" y="288240"/>
            <a:ext cx="933254" cy="73529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TextBox 26"/>
          <p:cNvSpPr txBox="1"/>
          <p:nvPr/>
        </p:nvSpPr>
        <p:spPr>
          <a:xfrm>
            <a:off x="1331640" y="336417"/>
            <a:ext cx="1685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/>
              <a:t>Tính</a:t>
            </a:r>
            <a:endParaRPr lang="en-US" sz="4000" dirty="0"/>
          </a:p>
        </p:txBody>
      </p:sp>
      <p:sp>
        <p:nvSpPr>
          <p:cNvPr id="7" name="Text Box 7"/>
          <p:cNvSpPr txBox="1"/>
          <p:nvPr/>
        </p:nvSpPr>
        <p:spPr>
          <a:xfrm>
            <a:off x="790155" y="1090469"/>
            <a:ext cx="1841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+ 3 =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+  6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7"/>
          <p:cNvSpPr txBox="1"/>
          <p:nvPr/>
        </p:nvSpPr>
        <p:spPr>
          <a:xfrm>
            <a:off x="164795" y="1044303"/>
            <a:ext cx="62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2204456" y="928546"/>
            <a:ext cx="802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2189203" y="1398245"/>
            <a:ext cx="726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1" name="Text Box 7"/>
          <p:cNvSpPr txBox="1"/>
          <p:nvPr/>
        </p:nvSpPr>
        <p:spPr>
          <a:xfrm>
            <a:off x="3347864" y="1002783"/>
            <a:ext cx="1388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14 - 4 =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17 - 7 =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4753" y="99010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4753" y="142902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6136" y="1003721"/>
            <a:ext cx="1781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=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19 - 9 =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5256" y="99010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6780" y="1424630"/>
            <a:ext cx="673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519" y="2636912"/>
            <a:ext cx="595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9426" y="2636911"/>
            <a:ext cx="1565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+ 5 = 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+ 6 =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90752" y="2585557"/>
            <a:ext cx="59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79171" y="3033209"/>
            <a:ext cx="59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57045" y="2631723"/>
            <a:ext cx="13177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19 - 4 =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18 - 5 =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74753" y="2590744"/>
            <a:ext cx="59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1322" y="3067798"/>
            <a:ext cx="59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0152" y="2631722"/>
            <a:ext cx="1637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+ 3 =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+ 12 =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0613" y="2599149"/>
            <a:ext cx="59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13059" y="3017262"/>
            <a:ext cx="59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24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" grpId="0"/>
      <p:bldP spid="12" grpId="0"/>
      <p:bldP spid="3" grpId="0"/>
      <p:bldP spid="4" grpId="0"/>
      <p:bldP spid="13" grpId="0"/>
      <p:bldP spid="14" grpId="0"/>
      <p:bldP spid="15" grpId="0"/>
      <p:bldP spid="16" grpId="0"/>
      <p:bldP spid="18" grpId="0"/>
      <p:bldP spid="19" grpId="0"/>
      <p:bldP spid="21" grpId="0"/>
      <p:bldP spid="22" grpId="0"/>
      <p:bldP spid="20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928992" cy="1998756"/>
          </a:xfrm>
          <a:prstGeom prst="rect">
            <a:avLst/>
          </a:prstGeom>
        </p:spPr>
      </p:pic>
      <p:sp>
        <p:nvSpPr>
          <p:cNvPr id="6" name="Text Box 4"/>
          <p:cNvSpPr txBox="1"/>
          <p:nvPr/>
        </p:nvSpPr>
        <p:spPr>
          <a:xfrm>
            <a:off x="755576" y="2235961"/>
            <a:ext cx="7920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7" name="Text Box 7"/>
          <p:cNvSpPr txBox="1"/>
          <p:nvPr/>
        </p:nvSpPr>
        <p:spPr>
          <a:xfrm>
            <a:off x="403033" y="2609095"/>
            <a:ext cx="352543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+</a:t>
            </a:r>
          </a:p>
        </p:txBody>
      </p:sp>
      <p:sp>
        <p:nvSpPr>
          <p:cNvPr id="11" name="Text Box 8"/>
          <p:cNvSpPr txBox="1"/>
          <p:nvPr/>
        </p:nvSpPr>
        <p:spPr>
          <a:xfrm>
            <a:off x="2148365" y="2235961"/>
            <a:ext cx="9361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1813720" y="2639508"/>
            <a:ext cx="334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-</a:t>
            </a:r>
          </a:p>
        </p:txBody>
      </p:sp>
      <p:sp>
        <p:nvSpPr>
          <p:cNvPr id="13" name="Text Box 10"/>
          <p:cNvSpPr txBox="1"/>
          <p:nvPr/>
        </p:nvSpPr>
        <p:spPr>
          <a:xfrm>
            <a:off x="3664787" y="2235961"/>
            <a:ext cx="9024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77</a:t>
            </a:r>
            <a:endParaRPr lang="en-US" sz="32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 Box 11"/>
          <p:cNvSpPr txBox="1"/>
          <p:nvPr/>
        </p:nvSpPr>
        <p:spPr>
          <a:xfrm>
            <a:off x="3331610" y="2609094"/>
            <a:ext cx="334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+</a:t>
            </a:r>
          </a:p>
        </p:txBody>
      </p:sp>
      <p:sp>
        <p:nvSpPr>
          <p:cNvPr id="15" name="Text Box 12"/>
          <p:cNvSpPr txBox="1"/>
          <p:nvPr/>
        </p:nvSpPr>
        <p:spPr>
          <a:xfrm>
            <a:off x="5292080" y="2235961"/>
            <a:ext cx="7337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6" name="Text Box 13"/>
          <p:cNvSpPr txBox="1"/>
          <p:nvPr/>
        </p:nvSpPr>
        <p:spPr>
          <a:xfrm>
            <a:off x="5026418" y="2726899"/>
            <a:ext cx="21923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-</a:t>
            </a:r>
          </a:p>
        </p:txBody>
      </p:sp>
      <p:sp>
        <p:nvSpPr>
          <p:cNvPr id="17" name="Text Box 12"/>
          <p:cNvSpPr txBox="1"/>
          <p:nvPr/>
        </p:nvSpPr>
        <p:spPr>
          <a:xfrm>
            <a:off x="6590624" y="2235961"/>
            <a:ext cx="8302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77</a:t>
            </a:r>
          </a:p>
        </p:txBody>
      </p:sp>
      <p:sp>
        <p:nvSpPr>
          <p:cNvPr id="18" name="Text Box 13"/>
          <p:cNvSpPr txBox="1"/>
          <p:nvPr/>
        </p:nvSpPr>
        <p:spPr>
          <a:xfrm>
            <a:off x="6289810" y="2612512"/>
            <a:ext cx="334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+</a:t>
            </a:r>
          </a:p>
        </p:txBody>
      </p:sp>
      <p:sp>
        <p:nvSpPr>
          <p:cNvPr id="19" name="Text Box 12"/>
          <p:cNvSpPr txBox="1"/>
          <p:nvPr/>
        </p:nvSpPr>
        <p:spPr>
          <a:xfrm flipH="1">
            <a:off x="7809828" y="2235958"/>
            <a:ext cx="720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9</a:t>
            </a:r>
          </a:p>
        </p:txBody>
      </p:sp>
      <p:sp>
        <p:nvSpPr>
          <p:cNvPr id="20" name="Text Box 13"/>
          <p:cNvSpPr txBox="1"/>
          <p:nvPr/>
        </p:nvSpPr>
        <p:spPr>
          <a:xfrm>
            <a:off x="7593222" y="2617108"/>
            <a:ext cx="334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9873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0"/>
            <a:ext cx="9396536" cy="6858000"/>
          </a:xfrm>
          <a:prstGeom prst="rect">
            <a:avLst/>
          </a:prstGeom>
        </p:spPr>
      </p:pic>
      <p:sp>
        <p:nvSpPr>
          <p:cNvPr id="3" name="TextBox 7"/>
          <p:cNvSpPr txBox="1"/>
          <p:nvPr/>
        </p:nvSpPr>
        <p:spPr>
          <a:xfrm>
            <a:off x="2230438" y="1844824"/>
            <a:ext cx="107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= </a:t>
            </a:r>
            <a:r>
              <a:rPr lang="en-US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2230438" y="2844225"/>
            <a:ext cx="107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= </a:t>
            </a:r>
            <a:r>
              <a:rPr lang="en-US" sz="3200" b="1" dirty="0" smtClean="0">
                <a:solidFill>
                  <a:srgbClr val="FF0000"/>
                </a:solidFill>
              </a:rPr>
              <a:t>20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5580112" y="1844823"/>
            <a:ext cx="1023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= </a:t>
            </a:r>
            <a:r>
              <a:rPr lang="en-US" sz="3200" b="1" dirty="0" smtClean="0">
                <a:solidFill>
                  <a:srgbClr val="FF0000"/>
                </a:solidFill>
              </a:rPr>
              <a:t>70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76653" y="3062464"/>
            <a:ext cx="107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= </a:t>
            </a:r>
            <a:r>
              <a:rPr lang="en-US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4070" y="1844822"/>
            <a:ext cx="107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= </a:t>
            </a:r>
            <a:r>
              <a:rPr lang="en-US" sz="3200" b="1" dirty="0" smtClean="0">
                <a:solidFill>
                  <a:srgbClr val="FF0000"/>
                </a:solidFill>
              </a:rPr>
              <a:t>80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8308253" y="2924944"/>
            <a:ext cx="107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= </a:t>
            </a:r>
            <a:r>
              <a:rPr lang="en-US" sz="3200" b="1" dirty="0" smtClean="0">
                <a:solidFill>
                  <a:srgbClr val="FF0000"/>
                </a:solidFill>
              </a:rPr>
              <a:t>40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2483768" y="4509120"/>
            <a:ext cx="115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= </a:t>
            </a:r>
            <a:r>
              <a:rPr lang="en-US" sz="3200" b="1" dirty="0" smtClean="0">
                <a:solidFill>
                  <a:srgbClr val="FF0000"/>
                </a:solidFill>
              </a:rPr>
              <a:t>14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2537477" y="5589240"/>
            <a:ext cx="115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= </a:t>
            </a:r>
            <a:r>
              <a:rPr lang="en-US" sz="3200" b="1" dirty="0" smtClean="0">
                <a:solidFill>
                  <a:srgbClr val="FF0000"/>
                </a:solidFill>
              </a:rPr>
              <a:t>13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5292080" y="4504622"/>
            <a:ext cx="115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= </a:t>
            </a:r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7"/>
          <p:cNvSpPr txBox="1"/>
          <p:nvPr/>
        </p:nvSpPr>
        <p:spPr>
          <a:xfrm>
            <a:off x="5292080" y="5644724"/>
            <a:ext cx="115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= </a:t>
            </a:r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xtBox 7"/>
          <p:cNvSpPr txBox="1"/>
          <p:nvPr/>
        </p:nvSpPr>
        <p:spPr>
          <a:xfrm>
            <a:off x="7991873" y="4490697"/>
            <a:ext cx="115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= </a:t>
            </a:r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7991873" y="5644724"/>
            <a:ext cx="115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= </a:t>
            </a:r>
            <a:r>
              <a:rPr lang="en-US" sz="3200" b="1" dirty="0" smtClean="0">
                <a:solidFill>
                  <a:srgbClr val="FF0000"/>
                </a:solidFill>
              </a:rPr>
              <a:t>13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8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05966" y="536575"/>
            <a:ext cx="9767888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2805113" y="3973514"/>
            <a:ext cx="56244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01148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288</Words>
  <Application>Microsoft Office PowerPoint</Application>
  <PresentationFormat>On-screen Show (4:3)</PresentationFormat>
  <Paragraphs>117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Flow</vt:lpstr>
      <vt:lpstr>PowerPoint Presentation</vt:lpstr>
      <vt:lpstr>PowerPoint Presentation</vt:lpstr>
      <vt:lpstr>PowerPoint Presentation</vt:lpstr>
      <vt:lpstr>PowerPoint Presentation</vt:lpstr>
      <vt:lpstr>CHÀO MỪNG CÁC CON ĐẾN VỚI TIẾT HỌC TẬP TIẾNG VIỆT</vt:lpstr>
      <vt:lpstr>PowerPoint Presentation</vt:lpstr>
      <vt:lpstr>PowerPoint Presentation</vt:lpstr>
      <vt:lpstr>PowerPoint Presentation</vt:lpstr>
      <vt:lpstr>PowerPoint Presentation</vt:lpstr>
      <vt:lpstr>CHÀO MỪNG CÁC CON ĐẾN VỚI TIẾT HỌC TẬP TIẾNG VIỆT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FPT</cp:lastModifiedBy>
  <cp:revision>31</cp:revision>
  <dcterms:created xsi:type="dcterms:W3CDTF">2021-09-05T03:31:28Z</dcterms:created>
  <dcterms:modified xsi:type="dcterms:W3CDTF">2025-05-28T08:04:21Z</dcterms:modified>
</cp:coreProperties>
</file>