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70" r:id="rId14"/>
    <p:sldId id="271"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Quicksand Bold" panose="020B0604020202020204" charset="0"/>
      <p:regular r:id="rId20"/>
    </p:embeddedFont>
    <p:embeddedFont>
      <p:font typeface="#9Slide07 HoneyCream" pitchFamily="2" charset="0"/>
      <p:regular r:id="rId21"/>
    </p:embeddedFont>
    <p:embeddedFont>
      <p:font typeface="Quicksand" panose="020B0604020202020204" charset="0"/>
      <p:regular r:id="rId22"/>
    </p:embeddedFont>
    <p:embeddedFont>
      <p:font typeface="SVN-Newton" panose="02040603050506020204" pitchFamily="18"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989" y="-2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0789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842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4668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265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333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056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195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2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919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032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816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4"/>
          <p:cNvGrpSpPr/>
          <p:nvPr userDrawn="1"/>
        </p:nvGrpSpPr>
        <p:grpSpPr>
          <a:xfrm>
            <a:off x="-3429000" y="-216676"/>
            <a:ext cx="22442830" cy="14482529"/>
            <a:chOff x="-3429000" y="-216676"/>
            <a:chExt cx="22442830" cy="14482529"/>
          </a:xfrm>
        </p:grpSpPr>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8" name="TextBox 3">
              <a:extLst>
                <a:ext uri="{FF2B5EF4-FFF2-40B4-BE49-F238E27FC236}">
                  <a16:creationId xmlns:a16="http://schemas.microsoft.com/office/drawing/2014/main"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0" name="Picture 9"/>
            <p:cNvPicPr>
              <a:picLocks noChangeAspect="1"/>
            </p:cNvPicPr>
            <p:nvPr userDrawn="1"/>
          </p:nvPicPr>
          <p:blipFill>
            <a:blip r:embed="rId5"/>
            <a:stretch>
              <a:fillRect/>
            </a:stretch>
          </p:blipFill>
          <p:spPr>
            <a:xfrm>
              <a:off x="14325600" y="10561728"/>
              <a:ext cx="4688230" cy="1268078"/>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p:cNvGrpSpPr/>
          <p:nvPr userDrawn="1"/>
        </p:nvGrpSpPr>
        <p:grpSpPr>
          <a:xfrm>
            <a:off x="-3429000" y="-216676"/>
            <a:ext cx="22442830" cy="14482529"/>
            <a:chOff x="-3429000" y="-216676"/>
            <a:chExt cx="22442830" cy="1448252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16"/>
            <a:stretch>
              <a:fillRect/>
            </a:stretch>
          </p:blipFill>
          <p:spPr>
            <a:xfrm>
              <a:off x="14325600" y="10561728"/>
              <a:ext cx="4688230" cy="1268078"/>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A37A22A-6BE5-F2DF-ACD6-8E400DE9AE2B}"/>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6467"/>
          <a:stretch/>
        </p:blipFill>
        <p:spPr>
          <a:xfrm>
            <a:off x="-3048000" y="-419100"/>
            <a:ext cx="22842636" cy="16453338"/>
          </a:xfrm>
          <a:prstGeom prst="rect">
            <a:avLst/>
          </a:prstGeom>
        </p:spPr>
      </p:pic>
    </p:spTree>
    <p:extLst>
      <p:ext uri="{BB962C8B-B14F-4D97-AF65-F5344CB8AC3E}">
        <p14:creationId xmlns:p14="http://schemas.microsoft.com/office/powerpoint/2010/main" val="2976602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685800" y="0"/>
            <a:ext cx="19734462" cy="1044335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864931" y="574909"/>
            <a:ext cx="16558138" cy="9137183"/>
            <a:chOff x="0" y="0"/>
            <a:chExt cx="4360991" cy="2406501"/>
          </a:xfrm>
        </p:grpSpPr>
        <p:sp>
          <p:nvSpPr>
            <p:cNvPr id="7" name="Freeform 7"/>
            <p:cNvSpPr/>
            <p:nvPr/>
          </p:nvSpPr>
          <p:spPr>
            <a:xfrm>
              <a:off x="0" y="0"/>
              <a:ext cx="4360991" cy="2406501"/>
            </a:xfrm>
            <a:custGeom>
              <a:avLst/>
              <a:gdLst/>
              <a:ahLst/>
              <a:cxnLst/>
              <a:rect l="l" t="t" r="r" b="b"/>
              <a:pathLst>
                <a:path w="4360991" h="2406501">
                  <a:moveTo>
                    <a:pt x="23846" y="0"/>
                  </a:moveTo>
                  <a:lnTo>
                    <a:pt x="4337146" y="0"/>
                  </a:lnTo>
                  <a:cubicBezTo>
                    <a:pt x="4343470" y="0"/>
                    <a:pt x="4349535" y="2512"/>
                    <a:pt x="4354007" y="6984"/>
                  </a:cubicBezTo>
                  <a:cubicBezTo>
                    <a:pt x="4358479" y="11456"/>
                    <a:pt x="4360991" y="17521"/>
                    <a:pt x="4360991" y="23846"/>
                  </a:cubicBezTo>
                  <a:lnTo>
                    <a:pt x="4360991" y="2382655"/>
                  </a:lnTo>
                  <a:cubicBezTo>
                    <a:pt x="4360991" y="2388980"/>
                    <a:pt x="4358479" y="2395045"/>
                    <a:pt x="4354007" y="2399517"/>
                  </a:cubicBezTo>
                  <a:cubicBezTo>
                    <a:pt x="4349535" y="2403989"/>
                    <a:pt x="4343470" y="2406501"/>
                    <a:pt x="4337146" y="2406501"/>
                  </a:cubicBezTo>
                  <a:lnTo>
                    <a:pt x="23846" y="2406501"/>
                  </a:lnTo>
                  <a:cubicBezTo>
                    <a:pt x="17521" y="2406501"/>
                    <a:pt x="11456" y="2403989"/>
                    <a:pt x="6984" y="2399517"/>
                  </a:cubicBezTo>
                  <a:cubicBezTo>
                    <a:pt x="2512" y="2395045"/>
                    <a:pt x="0" y="2388980"/>
                    <a:pt x="0" y="2382655"/>
                  </a:cubicBezTo>
                  <a:lnTo>
                    <a:pt x="0" y="23846"/>
                  </a:lnTo>
                  <a:cubicBezTo>
                    <a:pt x="0" y="17521"/>
                    <a:pt x="2512" y="11456"/>
                    <a:pt x="6984" y="6984"/>
                  </a:cubicBezTo>
                  <a:cubicBezTo>
                    <a:pt x="11456" y="2512"/>
                    <a:pt x="17521" y="0"/>
                    <a:pt x="23846" y="0"/>
                  </a:cubicBezTo>
                  <a:close/>
                </a:path>
              </a:pathLst>
            </a:custGeom>
            <a:solidFill>
              <a:srgbClr val="FFFFFF">
                <a:alpha val="92941"/>
              </a:srgbClr>
            </a:solidFill>
          </p:spPr>
        </p:sp>
        <p:sp>
          <p:nvSpPr>
            <p:cNvPr id="8" name="TextBox 8"/>
            <p:cNvSpPr txBox="1"/>
            <p:nvPr/>
          </p:nvSpPr>
          <p:spPr>
            <a:xfrm>
              <a:off x="0" y="-38100"/>
              <a:ext cx="4360991" cy="244460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3" name="Freeform 13"/>
          <p:cNvSpPr/>
          <p:nvPr/>
        </p:nvSpPr>
        <p:spPr>
          <a:xfrm>
            <a:off x="5953002" y="3160051"/>
            <a:ext cx="6661459" cy="5504031"/>
          </a:xfrm>
          <a:custGeom>
            <a:avLst/>
            <a:gdLst/>
            <a:ahLst/>
            <a:cxnLst/>
            <a:rect l="l" t="t" r="r" b="b"/>
            <a:pathLst>
              <a:path w="6661459" h="5504031">
                <a:moveTo>
                  <a:pt x="0" y="0"/>
                </a:moveTo>
                <a:lnTo>
                  <a:pt x="6661459" y="0"/>
                </a:lnTo>
                <a:lnTo>
                  <a:pt x="6661459" y="5504031"/>
                </a:lnTo>
                <a:lnTo>
                  <a:pt x="0" y="5504031"/>
                </a:lnTo>
                <a:lnTo>
                  <a:pt x="0" y="0"/>
                </a:lnTo>
                <a:close/>
              </a:path>
            </a:pathLst>
          </a:custGeom>
          <a:blipFill>
            <a:blip r:embed="rId7"/>
            <a:stretch>
              <a:fillRect/>
            </a:stretch>
          </a:blipFill>
        </p:spPr>
      </p:sp>
      <p:pic>
        <p:nvPicPr>
          <p:cNvPr id="15" name="Picture 14"/>
          <p:cNvPicPr>
            <a:picLocks noChangeAspect="1"/>
          </p:cNvPicPr>
          <p:nvPr/>
        </p:nvPicPr>
        <p:blipFill>
          <a:blip r:embed="rId8"/>
          <a:stretch>
            <a:fillRect/>
          </a:stretch>
        </p:blipFill>
        <p:spPr>
          <a:xfrm>
            <a:off x="2907351" y="1223095"/>
            <a:ext cx="12912447" cy="213988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864931" y="574909"/>
            <a:ext cx="16558138" cy="9137183"/>
            <a:chOff x="0" y="0"/>
            <a:chExt cx="4360991" cy="2406501"/>
          </a:xfrm>
        </p:grpSpPr>
        <p:sp>
          <p:nvSpPr>
            <p:cNvPr id="7" name="Freeform 7"/>
            <p:cNvSpPr/>
            <p:nvPr/>
          </p:nvSpPr>
          <p:spPr>
            <a:xfrm>
              <a:off x="0" y="0"/>
              <a:ext cx="4360991" cy="2406501"/>
            </a:xfrm>
            <a:custGeom>
              <a:avLst/>
              <a:gdLst/>
              <a:ahLst/>
              <a:cxnLst/>
              <a:rect l="l" t="t" r="r" b="b"/>
              <a:pathLst>
                <a:path w="4360991" h="2406501">
                  <a:moveTo>
                    <a:pt x="23846" y="0"/>
                  </a:moveTo>
                  <a:lnTo>
                    <a:pt x="4337146" y="0"/>
                  </a:lnTo>
                  <a:cubicBezTo>
                    <a:pt x="4343470" y="0"/>
                    <a:pt x="4349535" y="2512"/>
                    <a:pt x="4354007" y="6984"/>
                  </a:cubicBezTo>
                  <a:cubicBezTo>
                    <a:pt x="4358479" y="11456"/>
                    <a:pt x="4360991" y="17521"/>
                    <a:pt x="4360991" y="23846"/>
                  </a:cubicBezTo>
                  <a:lnTo>
                    <a:pt x="4360991" y="2382655"/>
                  </a:lnTo>
                  <a:cubicBezTo>
                    <a:pt x="4360991" y="2388980"/>
                    <a:pt x="4358479" y="2395045"/>
                    <a:pt x="4354007" y="2399517"/>
                  </a:cubicBezTo>
                  <a:cubicBezTo>
                    <a:pt x="4349535" y="2403989"/>
                    <a:pt x="4343470" y="2406501"/>
                    <a:pt x="4337146" y="2406501"/>
                  </a:cubicBezTo>
                  <a:lnTo>
                    <a:pt x="23846" y="2406501"/>
                  </a:lnTo>
                  <a:cubicBezTo>
                    <a:pt x="17521" y="2406501"/>
                    <a:pt x="11456" y="2403989"/>
                    <a:pt x="6984" y="2399517"/>
                  </a:cubicBezTo>
                  <a:cubicBezTo>
                    <a:pt x="2512" y="2395045"/>
                    <a:pt x="0" y="2388980"/>
                    <a:pt x="0" y="2382655"/>
                  </a:cubicBezTo>
                  <a:lnTo>
                    <a:pt x="0" y="23846"/>
                  </a:lnTo>
                  <a:cubicBezTo>
                    <a:pt x="0" y="17521"/>
                    <a:pt x="2512" y="11456"/>
                    <a:pt x="6984" y="6984"/>
                  </a:cubicBezTo>
                  <a:cubicBezTo>
                    <a:pt x="11456" y="2512"/>
                    <a:pt x="17521" y="0"/>
                    <a:pt x="23846" y="0"/>
                  </a:cubicBezTo>
                  <a:close/>
                </a:path>
              </a:pathLst>
            </a:custGeom>
            <a:solidFill>
              <a:srgbClr val="FFFFFF">
                <a:alpha val="92941"/>
              </a:srgbClr>
            </a:solidFill>
          </p:spPr>
        </p:sp>
        <p:sp>
          <p:nvSpPr>
            <p:cNvPr id="8" name="TextBox 8"/>
            <p:cNvSpPr txBox="1"/>
            <p:nvPr/>
          </p:nvSpPr>
          <p:spPr>
            <a:xfrm>
              <a:off x="0" y="-38100"/>
              <a:ext cx="4360991" cy="244460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3" name="Freeform 13"/>
          <p:cNvSpPr/>
          <p:nvPr/>
        </p:nvSpPr>
        <p:spPr>
          <a:xfrm>
            <a:off x="2191864" y="5445125"/>
            <a:ext cx="14993996" cy="4285388"/>
          </a:xfrm>
          <a:custGeom>
            <a:avLst/>
            <a:gdLst/>
            <a:ahLst/>
            <a:cxnLst/>
            <a:rect l="l" t="t" r="r" b="b"/>
            <a:pathLst>
              <a:path w="14993996" h="4285388">
                <a:moveTo>
                  <a:pt x="0" y="0"/>
                </a:moveTo>
                <a:lnTo>
                  <a:pt x="14993996" y="0"/>
                </a:lnTo>
                <a:lnTo>
                  <a:pt x="14993996" y="4285387"/>
                </a:lnTo>
                <a:lnTo>
                  <a:pt x="0" y="4285387"/>
                </a:lnTo>
                <a:lnTo>
                  <a:pt x="0" y="0"/>
                </a:lnTo>
                <a:close/>
              </a:path>
            </a:pathLst>
          </a:custGeom>
          <a:blipFill>
            <a:blip r:embed="rId7"/>
            <a:stretch>
              <a:fillRect l="-3240" t="-54423"/>
            </a:stretch>
          </a:blipFill>
        </p:spPr>
      </p:sp>
      <p:sp>
        <p:nvSpPr>
          <p:cNvPr id="14" name="Freeform 14"/>
          <p:cNvSpPr/>
          <p:nvPr/>
        </p:nvSpPr>
        <p:spPr>
          <a:xfrm>
            <a:off x="1170591" y="973386"/>
            <a:ext cx="2042546" cy="1662072"/>
          </a:xfrm>
          <a:custGeom>
            <a:avLst/>
            <a:gdLst/>
            <a:ahLst/>
            <a:cxnLst/>
            <a:rect l="l" t="t" r="r" b="b"/>
            <a:pathLst>
              <a:path w="2042546" h="1662072">
                <a:moveTo>
                  <a:pt x="0" y="0"/>
                </a:moveTo>
                <a:lnTo>
                  <a:pt x="2042546" y="0"/>
                </a:lnTo>
                <a:lnTo>
                  <a:pt x="2042546" y="1662071"/>
                </a:lnTo>
                <a:lnTo>
                  <a:pt x="0" y="1662071"/>
                </a:lnTo>
                <a:lnTo>
                  <a:pt x="0" y="0"/>
                </a:lnTo>
                <a:close/>
              </a:path>
            </a:pathLst>
          </a:custGeom>
          <a:blipFill>
            <a:blip r:embed="rId8"/>
            <a:stretch>
              <a:fillRect/>
            </a:stretch>
          </a:blipFill>
        </p:spPr>
      </p:sp>
      <p:sp>
        <p:nvSpPr>
          <p:cNvPr id="15" name="TextBox 15"/>
          <p:cNvSpPr txBox="1"/>
          <p:nvPr/>
        </p:nvSpPr>
        <p:spPr>
          <a:xfrm>
            <a:off x="3213137" y="1038225"/>
            <a:ext cx="14065213" cy="4406900"/>
          </a:xfrm>
          <a:prstGeom prst="rect">
            <a:avLst/>
          </a:prstGeom>
        </p:spPr>
        <p:txBody>
          <a:bodyPr lIns="0" tIns="0" rIns="0" bIns="0" rtlCol="0" anchor="t">
            <a:spAutoFit/>
          </a:bodyPr>
          <a:lstStyle/>
          <a:p>
            <a:pPr algn="l">
              <a:lnSpc>
                <a:spcPts val="7000"/>
              </a:lnSpc>
            </a:pPr>
            <a:r>
              <a:rPr lang="en-US" sz="5000" b="1">
                <a:solidFill>
                  <a:srgbClr val="387C45"/>
                </a:solidFill>
                <a:latin typeface="Quicksand Bold"/>
                <a:ea typeface="Quicksand Bold"/>
                <a:cs typeface="Quicksand Bold"/>
                <a:sym typeface="Quicksand Bold"/>
              </a:rPr>
              <a:t>1. Đọc bài văn của em cho người thân nghe và tiếp thu góp ý.</a:t>
            </a:r>
          </a:p>
          <a:p>
            <a:pPr algn="l">
              <a:lnSpc>
                <a:spcPts val="7000"/>
              </a:lnSpc>
            </a:pPr>
            <a:r>
              <a:rPr lang="en-US" sz="5000" b="1">
                <a:solidFill>
                  <a:srgbClr val="387C45"/>
                </a:solidFill>
                <a:latin typeface="Quicksand Bold"/>
                <a:ea typeface="Quicksand Bold"/>
                <a:cs typeface="Quicksand Bold"/>
                <a:sym typeface="Quicksand Bold"/>
              </a:rPr>
              <a:t>2. Tìm đọc đoạn văn, bài văn tả cảnh miền núi, trung du, đồng bằng,... và chép lại những câu văn hay.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4"/>
            <a:stretch>
              <a:fillRect/>
            </a:stretch>
          </a:blipFill>
        </p:spPr>
      </p:sp>
      <p:sp>
        <p:nvSpPr>
          <p:cNvPr id="5" name="Freeform 5"/>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4"/>
            <a:stretch>
              <a:fillRect/>
            </a:stretch>
          </a:blipFill>
        </p:spPr>
      </p:sp>
      <p:sp>
        <p:nvSpPr>
          <p:cNvPr id="6" name="Freeform 6"/>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4"/>
            <a:stretch>
              <a:fillRect/>
            </a:stretch>
          </a:blipFill>
        </p:spPr>
      </p:sp>
      <p:sp>
        <p:nvSpPr>
          <p:cNvPr id="7" name="Freeform 7"/>
          <p:cNvSpPr/>
          <p:nvPr/>
        </p:nvSpPr>
        <p:spPr>
          <a:xfrm>
            <a:off x="1578715" y="401171"/>
            <a:ext cx="9813568" cy="2637396"/>
          </a:xfrm>
          <a:custGeom>
            <a:avLst/>
            <a:gdLst/>
            <a:ahLst/>
            <a:cxnLst/>
            <a:rect l="l" t="t" r="r" b="b"/>
            <a:pathLst>
              <a:path w="9813568" h="2637396">
                <a:moveTo>
                  <a:pt x="0" y="0"/>
                </a:moveTo>
                <a:lnTo>
                  <a:pt x="9813568" y="0"/>
                </a:lnTo>
                <a:lnTo>
                  <a:pt x="9813568" y="2637397"/>
                </a:lnTo>
                <a:lnTo>
                  <a:pt x="0" y="2637397"/>
                </a:lnTo>
                <a:lnTo>
                  <a:pt x="0" y="0"/>
                </a:lnTo>
                <a:close/>
              </a:path>
            </a:pathLst>
          </a:custGeom>
          <a:blipFill>
            <a:blip r:embed="rId5"/>
            <a:stretch>
              <a:fillRect/>
            </a:stretch>
          </a:blipFill>
        </p:spPr>
      </p:sp>
      <p:sp>
        <p:nvSpPr>
          <p:cNvPr id="8" name="Freeform 8"/>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6"/>
            <a:stretch>
              <a:fillRect/>
            </a:stretch>
          </a:blipFill>
        </p:spPr>
      </p:sp>
      <p:pic>
        <p:nvPicPr>
          <p:cNvPr id="13" name="Picture 12"/>
          <p:cNvPicPr>
            <a:picLocks noChangeAspect="1"/>
          </p:cNvPicPr>
          <p:nvPr/>
        </p:nvPicPr>
        <p:blipFill>
          <a:blip r:embed="rId7"/>
          <a:stretch>
            <a:fillRect/>
          </a:stretch>
        </p:blipFill>
        <p:spPr>
          <a:xfrm>
            <a:off x="2425303" y="3695700"/>
            <a:ext cx="16146344" cy="349311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B42AB-46BA-9257-8117-DD8F495C6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7"/>
            <a:ext cx="18288000" cy="10285465"/>
          </a:xfrm>
          <a:prstGeom prst="rect">
            <a:avLst/>
          </a:prstGeom>
        </p:spPr>
      </p:pic>
    </p:spTree>
    <p:extLst>
      <p:ext uri="{BB962C8B-B14F-4D97-AF65-F5344CB8AC3E}">
        <p14:creationId xmlns:p14="http://schemas.microsoft.com/office/powerpoint/2010/main" val="2066975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1526661" y="2860779"/>
            <a:ext cx="7213505" cy="6622843"/>
            <a:chOff x="0" y="0"/>
            <a:chExt cx="1899853" cy="1744288"/>
          </a:xfrm>
        </p:grpSpPr>
        <p:sp>
          <p:nvSpPr>
            <p:cNvPr id="7" name="Freeform 7"/>
            <p:cNvSpPr/>
            <p:nvPr/>
          </p:nvSpPr>
          <p:spPr>
            <a:xfrm>
              <a:off x="0" y="0"/>
              <a:ext cx="1899853" cy="1744288"/>
            </a:xfrm>
            <a:custGeom>
              <a:avLst/>
              <a:gdLst/>
              <a:ahLst/>
              <a:cxnLst/>
              <a:rect l="l" t="t" r="r" b="b"/>
              <a:pathLst>
                <a:path w="1899853" h="1744288">
                  <a:moveTo>
                    <a:pt x="54736" y="0"/>
                  </a:moveTo>
                  <a:lnTo>
                    <a:pt x="1845117" y="0"/>
                  </a:lnTo>
                  <a:cubicBezTo>
                    <a:pt x="1859634" y="0"/>
                    <a:pt x="1873556" y="5767"/>
                    <a:pt x="1883821" y="16032"/>
                  </a:cubicBezTo>
                  <a:cubicBezTo>
                    <a:pt x="1894086" y="26297"/>
                    <a:pt x="1899853" y="40219"/>
                    <a:pt x="1899853" y="54736"/>
                  </a:cubicBezTo>
                  <a:lnTo>
                    <a:pt x="1899853" y="1689552"/>
                  </a:lnTo>
                  <a:cubicBezTo>
                    <a:pt x="1899853" y="1704069"/>
                    <a:pt x="1894086" y="1717991"/>
                    <a:pt x="1883821" y="1728256"/>
                  </a:cubicBezTo>
                  <a:cubicBezTo>
                    <a:pt x="1873556" y="1738521"/>
                    <a:pt x="1859634" y="1744288"/>
                    <a:pt x="1845117" y="1744288"/>
                  </a:cubicBezTo>
                  <a:lnTo>
                    <a:pt x="54736" y="1744288"/>
                  </a:lnTo>
                  <a:cubicBezTo>
                    <a:pt x="40219" y="1744288"/>
                    <a:pt x="26297" y="1738521"/>
                    <a:pt x="16032" y="1728256"/>
                  </a:cubicBezTo>
                  <a:cubicBezTo>
                    <a:pt x="5767" y="1717991"/>
                    <a:pt x="0" y="1704069"/>
                    <a:pt x="0" y="1689552"/>
                  </a:cubicBezTo>
                  <a:lnTo>
                    <a:pt x="0" y="54736"/>
                  </a:lnTo>
                  <a:cubicBezTo>
                    <a:pt x="0" y="40219"/>
                    <a:pt x="5767" y="26297"/>
                    <a:pt x="16032" y="16032"/>
                  </a:cubicBezTo>
                  <a:cubicBezTo>
                    <a:pt x="26297" y="5767"/>
                    <a:pt x="40219" y="0"/>
                    <a:pt x="54736" y="0"/>
                  </a:cubicBezTo>
                  <a:close/>
                </a:path>
              </a:pathLst>
            </a:custGeom>
            <a:solidFill>
              <a:srgbClr val="FFFFFF">
                <a:alpha val="86667"/>
              </a:srgbClr>
            </a:solidFill>
          </p:spPr>
        </p:sp>
        <p:sp>
          <p:nvSpPr>
            <p:cNvPr id="8" name="TextBox 8"/>
            <p:cNvSpPr txBox="1"/>
            <p:nvPr/>
          </p:nvSpPr>
          <p:spPr>
            <a:xfrm>
              <a:off x="0" y="-38100"/>
              <a:ext cx="1899853" cy="178238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grpSp>
        <p:nvGrpSpPr>
          <p:cNvPr id="10" name="Group 10"/>
          <p:cNvGrpSpPr/>
          <p:nvPr/>
        </p:nvGrpSpPr>
        <p:grpSpPr>
          <a:xfrm>
            <a:off x="9626778" y="2860779"/>
            <a:ext cx="7213505" cy="6622843"/>
            <a:chOff x="0" y="0"/>
            <a:chExt cx="1899853" cy="1744288"/>
          </a:xfrm>
        </p:grpSpPr>
        <p:sp>
          <p:nvSpPr>
            <p:cNvPr id="11" name="Freeform 11"/>
            <p:cNvSpPr/>
            <p:nvPr/>
          </p:nvSpPr>
          <p:spPr>
            <a:xfrm>
              <a:off x="0" y="0"/>
              <a:ext cx="1899853" cy="1744288"/>
            </a:xfrm>
            <a:custGeom>
              <a:avLst/>
              <a:gdLst/>
              <a:ahLst/>
              <a:cxnLst/>
              <a:rect l="l" t="t" r="r" b="b"/>
              <a:pathLst>
                <a:path w="1899853" h="1744288">
                  <a:moveTo>
                    <a:pt x="54736" y="0"/>
                  </a:moveTo>
                  <a:lnTo>
                    <a:pt x="1845117" y="0"/>
                  </a:lnTo>
                  <a:cubicBezTo>
                    <a:pt x="1859634" y="0"/>
                    <a:pt x="1873556" y="5767"/>
                    <a:pt x="1883821" y="16032"/>
                  </a:cubicBezTo>
                  <a:cubicBezTo>
                    <a:pt x="1894086" y="26297"/>
                    <a:pt x="1899853" y="40219"/>
                    <a:pt x="1899853" y="54736"/>
                  </a:cubicBezTo>
                  <a:lnTo>
                    <a:pt x="1899853" y="1689552"/>
                  </a:lnTo>
                  <a:cubicBezTo>
                    <a:pt x="1899853" y="1704069"/>
                    <a:pt x="1894086" y="1717991"/>
                    <a:pt x="1883821" y="1728256"/>
                  </a:cubicBezTo>
                  <a:cubicBezTo>
                    <a:pt x="1873556" y="1738521"/>
                    <a:pt x="1859634" y="1744288"/>
                    <a:pt x="1845117" y="1744288"/>
                  </a:cubicBezTo>
                  <a:lnTo>
                    <a:pt x="54736" y="1744288"/>
                  </a:lnTo>
                  <a:cubicBezTo>
                    <a:pt x="40219" y="1744288"/>
                    <a:pt x="26297" y="1738521"/>
                    <a:pt x="16032" y="1728256"/>
                  </a:cubicBezTo>
                  <a:cubicBezTo>
                    <a:pt x="5767" y="1717991"/>
                    <a:pt x="0" y="1704069"/>
                    <a:pt x="0" y="1689552"/>
                  </a:cubicBezTo>
                  <a:lnTo>
                    <a:pt x="0" y="54736"/>
                  </a:lnTo>
                  <a:cubicBezTo>
                    <a:pt x="0" y="40219"/>
                    <a:pt x="5767" y="26297"/>
                    <a:pt x="16032" y="16032"/>
                  </a:cubicBezTo>
                  <a:cubicBezTo>
                    <a:pt x="26297" y="5767"/>
                    <a:pt x="40219" y="0"/>
                    <a:pt x="54736" y="0"/>
                  </a:cubicBezTo>
                  <a:close/>
                </a:path>
              </a:pathLst>
            </a:custGeom>
            <a:solidFill>
              <a:srgbClr val="FFFFFF">
                <a:alpha val="86667"/>
              </a:srgbClr>
            </a:solidFill>
          </p:spPr>
        </p:sp>
        <p:sp>
          <p:nvSpPr>
            <p:cNvPr id="12" name="TextBox 12"/>
            <p:cNvSpPr txBox="1"/>
            <p:nvPr/>
          </p:nvSpPr>
          <p:spPr>
            <a:xfrm>
              <a:off x="0" y="-38100"/>
              <a:ext cx="1899853" cy="178238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4" name="Freeform 14"/>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5" name="Freeform 15"/>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8" name="TextBox 18"/>
          <p:cNvSpPr txBox="1"/>
          <p:nvPr/>
        </p:nvSpPr>
        <p:spPr>
          <a:xfrm>
            <a:off x="1649695" y="4157314"/>
            <a:ext cx="6960530" cy="4937249"/>
          </a:xfrm>
          <a:prstGeom prst="rect">
            <a:avLst/>
          </a:prstGeom>
        </p:spPr>
        <p:txBody>
          <a:bodyPr wrap="square" lIns="0" tIns="0" rIns="0" bIns="0" rtlCol="0" anchor="t">
            <a:spAutoFit/>
          </a:bodyPr>
          <a:lstStyle/>
          <a:p>
            <a:pPr algn="ctr">
              <a:lnSpc>
                <a:spcPts val="7699"/>
              </a:lnSpc>
            </a:pPr>
            <a:r>
              <a:rPr lang="en-US" sz="5499" b="1" dirty="0" err="1">
                <a:solidFill>
                  <a:srgbClr val="387C45"/>
                </a:solidFill>
                <a:latin typeface="Quicksand Bold"/>
                <a:ea typeface="Quicksand Bold"/>
                <a:cs typeface="Quicksand Bold"/>
                <a:sym typeface="Quicksand Bold"/>
              </a:rPr>
              <a:t>Tả</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một</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cảnh</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ao</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hồ</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sông</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suối</a:t>
            </a:r>
            <a:r>
              <a:rPr lang="en-US" sz="5499" b="1" dirty="0">
                <a:solidFill>
                  <a:srgbClr val="387C45"/>
                </a:solidFill>
                <a:latin typeface="Quicksand Bold"/>
                <a:ea typeface="Quicksand Bold"/>
                <a:cs typeface="Quicksand Bold"/>
                <a:sym typeface="Quicksand Bold"/>
              </a:rPr>
              <a:t> ở </a:t>
            </a:r>
            <a:r>
              <a:rPr lang="en-US" sz="5499" b="1" dirty="0" err="1">
                <a:solidFill>
                  <a:srgbClr val="387C45"/>
                </a:solidFill>
                <a:latin typeface="Quicksand Bold"/>
                <a:ea typeface="Quicksand Bold"/>
                <a:cs typeface="Quicksand Bold"/>
                <a:sym typeface="Quicksand Bold"/>
              </a:rPr>
              <a:t>quê</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hương</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em</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hoặc</a:t>
            </a:r>
            <a:r>
              <a:rPr lang="en-US" sz="5499" b="1" dirty="0">
                <a:solidFill>
                  <a:srgbClr val="387C45"/>
                </a:solidFill>
                <a:latin typeface="Quicksand Bold"/>
                <a:ea typeface="Quicksand Bold"/>
                <a:cs typeface="Quicksand Bold"/>
                <a:sym typeface="Quicksand Bold"/>
              </a:rPr>
              <a:t> ở </a:t>
            </a:r>
            <a:r>
              <a:rPr lang="en-US" sz="5499" b="1" dirty="0" err="1">
                <a:solidFill>
                  <a:srgbClr val="387C45"/>
                </a:solidFill>
                <a:latin typeface="Quicksand Bold"/>
                <a:ea typeface="Quicksand Bold"/>
                <a:cs typeface="Quicksand Bold"/>
                <a:sym typeface="Quicksand Bold"/>
              </a:rPr>
              <a:t>nơi</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gia</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đình</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em</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sinh</a:t>
            </a:r>
            <a:r>
              <a:rPr lang="en-US" sz="5499" b="1" dirty="0">
                <a:solidFill>
                  <a:srgbClr val="387C45"/>
                </a:solidFill>
                <a:latin typeface="Quicksand Bold"/>
                <a:ea typeface="Quicksand Bold"/>
                <a:cs typeface="Quicksand Bold"/>
                <a:sym typeface="Quicksand Bold"/>
              </a:rPr>
              <a:t> </a:t>
            </a:r>
            <a:r>
              <a:rPr lang="en-US" sz="5499" b="1" dirty="0" err="1">
                <a:solidFill>
                  <a:srgbClr val="387C45"/>
                </a:solidFill>
                <a:latin typeface="Quicksand Bold"/>
                <a:ea typeface="Quicksand Bold"/>
                <a:cs typeface="Quicksand Bold"/>
                <a:sym typeface="Quicksand Bold"/>
              </a:rPr>
              <a:t>sống</a:t>
            </a:r>
            <a:r>
              <a:rPr lang="en-US" sz="5499" b="1" dirty="0">
                <a:solidFill>
                  <a:srgbClr val="387C45"/>
                </a:solidFill>
                <a:latin typeface="Quicksand Bold"/>
                <a:ea typeface="Quicksand Bold"/>
                <a:cs typeface="Quicksand Bold"/>
                <a:sym typeface="Quicksand Bold"/>
              </a:rPr>
              <a:t>.</a:t>
            </a:r>
          </a:p>
        </p:txBody>
      </p:sp>
      <p:sp>
        <p:nvSpPr>
          <p:cNvPr id="19" name="TextBox 19"/>
          <p:cNvSpPr txBox="1"/>
          <p:nvPr/>
        </p:nvSpPr>
        <p:spPr>
          <a:xfrm>
            <a:off x="9626778" y="4323381"/>
            <a:ext cx="6934940" cy="3851276"/>
          </a:xfrm>
          <a:prstGeom prst="rect">
            <a:avLst/>
          </a:prstGeom>
        </p:spPr>
        <p:txBody>
          <a:bodyPr lIns="0" tIns="0" rIns="0" bIns="0" rtlCol="0" anchor="t">
            <a:spAutoFit/>
          </a:bodyPr>
          <a:lstStyle/>
          <a:p>
            <a:pPr algn="ctr">
              <a:lnSpc>
                <a:spcPts val="7699"/>
              </a:lnSpc>
            </a:pPr>
            <a:r>
              <a:rPr lang="en-US" sz="5499" b="1">
                <a:solidFill>
                  <a:srgbClr val="387C45"/>
                </a:solidFill>
                <a:latin typeface="Quicksand Bold"/>
                <a:ea typeface="Quicksand Bold"/>
                <a:cs typeface="Quicksand Bold"/>
                <a:sym typeface="Quicksand Bold"/>
              </a:rPr>
              <a:t>Tả một cảnh biển đảo em đã được thấy tận mắt hoặc xem trên phim ảnh</a:t>
            </a:r>
          </a:p>
        </p:txBody>
      </p:sp>
      <p:pic>
        <p:nvPicPr>
          <p:cNvPr id="23" name="Picture 22"/>
          <p:cNvPicPr>
            <a:picLocks noChangeAspect="1"/>
          </p:cNvPicPr>
          <p:nvPr/>
        </p:nvPicPr>
        <p:blipFill>
          <a:blip r:embed="rId7"/>
          <a:stretch>
            <a:fillRect/>
          </a:stretch>
        </p:blipFill>
        <p:spPr>
          <a:xfrm>
            <a:off x="1143000" y="1018159"/>
            <a:ext cx="16271634" cy="2194750"/>
          </a:xfrm>
          <a:prstGeom prst="rect">
            <a:avLst/>
          </a:prstGeom>
        </p:spPr>
      </p:pic>
      <p:grpSp>
        <p:nvGrpSpPr>
          <p:cNvPr id="28" name="Group 27"/>
          <p:cNvGrpSpPr/>
          <p:nvPr/>
        </p:nvGrpSpPr>
        <p:grpSpPr>
          <a:xfrm>
            <a:off x="3350191" y="3001805"/>
            <a:ext cx="2748158" cy="1704812"/>
            <a:chOff x="3204844" y="2880941"/>
            <a:chExt cx="3193972" cy="1981372"/>
          </a:xfrm>
        </p:grpSpPr>
        <p:sp>
          <p:nvSpPr>
            <p:cNvPr id="16" name="Freeform 16"/>
            <p:cNvSpPr/>
            <p:nvPr/>
          </p:nvSpPr>
          <p:spPr>
            <a:xfrm>
              <a:off x="5507188" y="3066747"/>
              <a:ext cx="891628" cy="1095703"/>
            </a:xfrm>
            <a:custGeom>
              <a:avLst/>
              <a:gdLst/>
              <a:ahLst/>
              <a:cxnLst/>
              <a:rect l="l" t="t" r="r" b="b"/>
              <a:pathLst>
                <a:path w="891628" h="1095703">
                  <a:moveTo>
                    <a:pt x="0" y="0"/>
                  </a:moveTo>
                  <a:lnTo>
                    <a:pt x="891628" y="0"/>
                  </a:lnTo>
                  <a:lnTo>
                    <a:pt x="891628" y="1095703"/>
                  </a:lnTo>
                  <a:lnTo>
                    <a:pt x="0" y="10957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27" name="Picture 26"/>
            <p:cNvPicPr>
              <a:picLocks noChangeAspect="1"/>
            </p:cNvPicPr>
            <p:nvPr/>
          </p:nvPicPr>
          <p:blipFill>
            <a:blip r:embed="rId10"/>
            <a:stretch>
              <a:fillRect/>
            </a:stretch>
          </p:blipFill>
          <p:spPr>
            <a:xfrm>
              <a:off x="3204844" y="2880941"/>
              <a:ext cx="2798307" cy="1981372"/>
            </a:xfrm>
            <a:prstGeom prst="rect">
              <a:avLst/>
            </a:prstGeom>
          </p:spPr>
        </p:pic>
      </p:grpSp>
      <p:grpSp>
        <p:nvGrpSpPr>
          <p:cNvPr id="31" name="Group 30"/>
          <p:cNvGrpSpPr/>
          <p:nvPr/>
        </p:nvGrpSpPr>
        <p:grpSpPr>
          <a:xfrm>
            <a:off x="11553946" y="2963903"/>
            <a:ext cx="2805729" cy="1713259"/>
            <a:chOff x="11303963" y="2890126"/>
            <a:chExt cx="3244806" cy="1981372"/>
          </a:xfrm>
        </p:grpSpPr>
        <p:sp>
          <p:nvSpPr>
            <p:cNvPr id="17" name="Freeform 17"/>
            <p:cNvSpPr/>
            <p:nvPr/>
          </p:nvSpPr>
          <p:spPr>
            <a:xfrm>
              <a:off x="13655771" y="3097117"/>
              <a:ext cx="892998" cy="1095703"/>
            </a:xfrm>
            <a:custGeom>
              <a:avLst/>
              <a:gdLst/>
              <a:ahLst/>
              <a:cxnLst/>
              <a:rect l="l" t="t" r="r" b="b"/>
              <a:pathLst>
                <a:path w="892998" h="1095703">
                  <a:moveTo>
                    <a:pt x="0" y="0"/>
                  </a:moveTo>
                  <a:lnTo>
                    <a:pt x="892998" y="0"/>
                  </a:lnTo>
                  <a:lnTo>
                    <a:pt x="892998" y="1095703"/>
                  </a:lnTo>
                  <a:lnTo>
                    <a:pt x="0" y="109570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30" name="Picture 29"/>
            <p:cNvPicPr>
              <a:picLocks noChangeAspect="1"/>
            </p:cNvPicPr>
            <p:nvPr/>
          </p:nvPicPr>
          <p:blipFill>
            <a:blip r:embed="rId13"/>
            <a:stretch>
              <a:fillRect/>
            </a:stretch>
          </p:blipFill>
          <p:spPr>
            <a:xfrm>
              <a:off x="11303963" y="2890126"/>
              <a:ext cx="2798307" cy="198137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sp>
        <p:nvSpPr>
          <p:cNvPr id="6" name="Freeform 6"/>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7" name="Freeform 7"/>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8" name="Freeform 8"/>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9" name="Freeform 9"/>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0" name="Group 10"/>
          <p:cNvGrpSpPr/>
          <p:nvPr/>
        </p:nvGrpSpPr>
        <p:grpSpPr>
          <a:xfrm>
            <a:off x="864931" y="574909"/>
            <a:ext cx="16558138" cy="9137183"/>
            <a:chOff x="0" y="0"/>
            <a:chExt cx="4360991" cy="2406501"/>
          </a:xfrm>
        </p:grpSpPr>
        <p:sp>
          <p:nvSpPr>
            <p:cNvPr id="11" name="Freeform 11"/>
            <p:cNvSpPr/>
            <p:nvPr/>
          </p:nvSpPr>
          <p:spPr>
            <a:xfrm>
              <a:off x="0" y="0"/>
              <a:ext cx="4360991" cy="2406501"/>
            </a:xfrm>
            <a:custGeom>
              <a:avLst/>
              <a:gdLst/>
              <a:ahLst/>
              <a:cxnLst/>
              <a:rect l="l" t="t" r="r" b="b"/>
              <a:pathLst>
                <a:path w="4360991" h="2406501">
                  <a:moveTo>
                    <a:pt x="23846" y="0"/>
                  </a:moveTo>
                  <a:lnTo>
                    <a:pt x="4337146" y="0"/>
                  </a:lnTo>
                  <a:cubicBezTo>
                    <a:pt x="4343470" y="0"/>
                    <a:pt x="4349535" y="2512"/>
                    <a:pt x="4354007" y="6984"/>
                  </a:cubicBezTo>
                  <a:cubicBezTo>
                    <a:pt x="4358479" y="11456"/>
                    <a:pt x="4360991" y="17521"/>
                    <a:pt x="4360991" y="23846"/>
                  </a:cubicBezTo>
                  <a:lnTo>
                    <a:pt x="4360991" y="2382655"/>
                  </a:lnTo>
                  <a:cubicBezTo>
                    <a:pt x="4360991" y="2388980"/>
                    <a:pt x="4358479" y="2395045"/>
                    <a:pt x="4354007" y="2399517"/>
                  </a:cubicBezTo>
                  <a:cubicBezTo>
                    <a:pt x="4349535" y="2403989"/>
                    <a:pt x="4343470" y="2406501"/>
                    <a:pt x="4337146" y="2406501"/>
                  </a:cubicBezTo>
                  <a:lnTo>
                    <a:pt x="23846" y="2406501"/>
                  </a:lnTo>
                  <a:cubicBezTo>
                    <a:pt x="17521" y="2406501"/>
                    <a:pt x="11456" y="2403989"/>
                    <a:pt x="6984" y="2399517"/>
                  </a:cubicBezTo>
                  <a:cubicBezTo>
                    <a:pt x="2512" y="2395045"/>
                    <a:pt x="0" y="2388980"/>
                    <a:pt x="0" y="2382655"/>
                  </a:cubicBezTo>
                  <a:lnTo>
                    <a:pt x="0" y="23846"/>
                  </a:lnTo>
                  <a:cubicBezTo>
                    <a:pt x="0" y="17521"/>
                    <a:pt x="2512" y="11456"/>
                    <a:pt x="6984" y="6984"/>
                  </a:cubicBezTo>
                  <a:cubicBezTo>
                    <a:pt x="11456" y="2512"/>
                    <a:pt x="17521" y="0"/>
                    <a:pt x="23846" y="0"/>
                  </a:cubicBezTo>
                  <a:close/>
                </a:path>
              </a:pathLst>
            </a:custGeom>
            <a:solidFill>
              <a:srgbClr val="FFFFFF">
                <a:alpha val="92941"/>
              </a:srgbClr>
            </a:solidFill>
          </p:spPr>
        </p:sp>
        <p:sp>
          <p:nvSpPr>
            <p:cNvPr id="12" name="TextBox 12"/>
            <p:cNvSpPr txBox="1"/>
            <p:nvPr/>
          </p:nvSpPr>
          <p:spPr>
            <a:xfrm>
              <a:off x="0" y="-38100"/>
              <a:ext cx="4360991" cy="2444601"/>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832079" y="800230"/>
            <a:ext cx="15427221" cy="2228720"/>
            <a:chOff x="0" y="0"/>
            <a:chExt cx="4063136" cy="586988"/>
          </a:xfrm>
        </p:grpSpPr>
        <p:sp>
          <p:nvSpPr>
            <p:cNvPr id="14" name="Freeform 14"/>
            <p:cNvSpPr/>
            <p:nvPr/>
          </p:nvSpPr>
          <p:spPr>
            <a:xfrm>
              <a:off x="0" y="0"/>
              <a:ext cx="4063136" cy="586988"/>
            </a:xfrm>
            <a:custGeom>
              <a:avLst/>
              <a:gdLst/>
              <a:ahLst/>
              <a:cxnLst/>
              <a:rect l="l" t="t" r="r" b="b"/>
              <a:pathLst>
                <a:path w="4063136" h="586988">
                  <a:moveTo>
                    <a:pt x="19572" y="0"/>
                  </a:moveTo>
                  <a:lnTo>
                    <a:pt x="4043565" y="0"/>
                  </a:lnTo>
                  <a:cubicBezTo>
                    <a:pt x="4048756" y="0"/>
                    <a:pt x="4053734" y="2062"/>
                    <a:pt x="4057404" y="5732"/>
                  </a:cubicBezTo>
                  <a:cubicBezTo>
                    <a:pt x="4061075" y="9403"/>
                    <a:pt x="4063136" y="14381"/>
                    <a:pt x="4063136" y="19572"/>
                  </a:cubicBezTo>
                  <a:lnTo>
                    <a:pt x="4063136" y="567416"/>
                  </a:lnTo>
                  <a:cubicBezTo>
                    <a:pt x="4063136" y="572607"/>
                    <a:pt x="4061075" y="577585"/>
                    <a:pt x="4057404" y="581256"/>
                  </a:cubicBezTo>
                  <a:cubicBezTo>
                    <a:pt x="4053734" y="584926"/>
                    <a:pt x="4048756" y="586988"/>
                    <a:pt x="4043565" y="586988"/>
                  </a:cubicBezTo>
                  <a:lnTo>
                    <a:pt x="19572" y="586988"/>
                  </a:lnTo>
                  <a:cubicBezTo>
                    <a:pt x="14381" y="586988"/>
                    <a:pt x="9403" y="584926"/>
                    <a:pt x="5732" y="581256"/>
                  </a:cubicBezTo>
                  <a:cubicBezTo>
                    <a:pt x="2062" y="577585"/>
                    <a:pt x="0" y="572607"/>
                    <a:pt x="0" y="567416"/>
                  </a:cubicBezTo>
                  <a:lnTo>
                    <a:pt x="0" y="19572"/>
                  </a:lnTo>
                  <a:cubicBezTo>
                    <a:pt x="0" y="14381"/>
                    <a:pt x="2062" y="9403"/>
                    <a:pt x="5732" y="5732"/>
                  </a:cubicBezTo>
                  <a:cubicBezTo>
                    <a:pt x="9403" y="2062"/>
                    <a:pt x="14381" y="0"/>
                    <a:pt x="19572" y="0"/>
                  </a:cubicBezTo>
                  <a:close/>
                </a:path>
              </a:pathLst>
            </a:custGeom>
            <a:solidFill>
              <a:srgbClr val="FFFFFF">
                <a:alpha val="92941"/>
              </a:srgbClr>
            </a:solidFill>
            <a:ln w="38100" cap="rnd">
              <a:solidFill>
                <a:srgbClr val="387C45">
                  <a:alpha val="92941"/>
                </a:srgbClr>
              </a:solidFill>
              <a:prstDash val="dash"/>
              <a:round/>
            </a:ln>
          </p:spPr>
        </p:sp>
        <p:sp>
          <p:nvSpPr>
            <p:cNvPr id="15" name="TextBox 15"/>
            <p:cNvSpPr txBox="1"/>
            <p:nvPr/>
          </p:nvSpPr>
          <p:spPr>
            <a:xfrm>
              <a:off x="0" y="-38100"/>
              <a:ext cx="4063136" cy="625088"/>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028700" y="907843"/>
            <a:ext cx="1606757" cy="1606757"/>
          </a:xfrm>
          <a:custGeom>
            <a:avLst/>
            <a:gdLst/>
            <a:ahLst/>
            <a:cxnLst/>
            <a:rect l="l" t="t" r="r" b="b"/>
            <a:pathLst>
              <a:path w="1606757" h="1606757">
                <a:moveTo>
                  <a:pt x="0" y="0"/>
                </a:moveTo>
                <a:lnTo>
                  <a:pt x="1606757" y="0"/>
                </a:lnTo>
                <a:lnTo>
                  <a:pt x="1606757" y="1606757"/>
                </a:lnTo>
                <a:lnTo>
                  <a:pt x="0" y="1606757"/>
                </a:lnTo>
                <a:lnTo>
                  <a:pt x="0" y="0"/>
                </a:lnTo>
                <a:close/>
              </a:path>
            </a:pathLst>
          </a:custGeom>
          <a:blipFill>
            <a:blip r:embed="rId7"/>
            <a:stretch>
              <a:fillRect/>
            </a:stretch>
          </a:blipFill>
        </p:spPr>
      </p:sp>
      <p:sp>
        <p:nvSpPr>
          <p:cNvPr id="17" name="TextBox 17"/>
          <p:cNvSpPr txBox="1"/>
          <p:nvPr/>
        </p:nvSpPr>
        <p:spPr>
          <a:xfrm>
            <a:off x="2635457" y="997015"/>
            <a:ext cx="14472441" cy="1739900"/>
          </a:xfrm>
          <a:prstGeom prst="rect">
            <a:avLst/>
          </a:prstGeom>
        </p:spPr>
        <p:txBody>
          <a:bodyPr lIns="0" tIns="0" rIns="0" bIns="0" rtlCol="0" anchor="t">
            <a:spAutoFit/>
          </a:bodyPr>
          <a:lstStyle/>
          <a:p>
            <a:pPr algn="ctr">
              <a:lnSpc>
                <a:spcPts val="6999"/>
              </a:lnSpc>
            </a:pPr>
            <a:r>
              <a:rPr lang="en-US" sz="4999" b="1" dirty="0" err="1">
                <a:solidFill>
                  <a:srgbClr val="387C45"/>
                </a:solidFill>
                <a:latin typeface="Quicksand Bold"/>
                <a:ea typeface="Quicksand Bold"/>
                <a:cs typeface="Quicksand Bold"/>
                <a:sym typeface="Quicksand Bold"/>
              </a:rPr>
              <a:t>Dựa</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vào</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dàn</a:t>
            </a:r>
            <a:r>
              <a:rPr lang="en-US" sz="4999" b="1" dirty="0">
                <a:solidFill>
                  <a:srgbClr val="387C45"/>
                </a:solidFill>
                <a:latin typeface="Quicksand Bold"/>
                <a:ea typeface="Quicksand Bold"/>
                <a:cs typeface="Quicksand Bold"/>
                <a:sym typeface="Quicksand Bold"/>
              </a:rPr>
              <a:t> ý </a:t>
            </a:r>
            <a:r>
              <a:rPr lang="en-US" sz="4999" b="1" dirty="0" err="1">
                <a:solidFill>
                  <a:srgbClr val="387C45"/>
                </a:solidFill>
                <a:latin typeface="Quicksand Bold"/>
                <a:ea typeface="Quicksand Bold"/>
                <a:cs typeface="Quicksand Bold"/>
                <a:sym typeface="Quicksand Bold"/>
              </a:rPr>
              <a:t>đã</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lập</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trong</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hoạt</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động</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Viết</a:t>
            </a:r>
            <a:r>
              <a:rPr lang="en-US" sz="4999" b="1" dirty="0">
                <a:solidFill>
                  <a:srgbClr val="387C45"/>
                </a:solidFill>
                <a:latin typeface="Quicksand Bold"/>
                <a:ea typeface="Quicksand Bold"/>
                <a:cs typeface="Quicksand Bold"/>
                <a:sym typeface="Quicksand Bold"/>
              </a:rPr>
              <a:t> ở </a:t>
            </a:r>
            <a:r>
              <a:rPr lang="en-US" sz="4999" b="1" dirty="0" err="1">
                <a:solidFill>
                  <a:srgbClr val="387C45"/>
                </a:solidFill>
                <a:latin typeface="Quicksand Bold"/>
                <a:ea typeface="Quicksand Bold"/>
                <a:cs typeface="Quicksand Bold"/>
                <a:sym typeface="Quicksand Bold"/>
              </a:rPr>
              <a:t>Bài</a:t>
            </a:r>
            <a:r>
              <a:rPr lang="en-US" sz="4999" b="1" dirty="0">
                <a:solidFill>
                  <a:srgbClr val="387C45"/>
                </a:solidFill>
                <a:latin typeface="Quicksand Bold"/>
                <a:ea typeface="Quicksand Bold"/>
                <a:cs typeface="Quicksand Bold"/>
                <a:sym typeface="Quicksand Bold"/>
              </a:rPr>
              <a:t> 13, </a:t>
            </a:r>
            <a:r>
              <a:rPr lang="en-US" sz="4999" b="1" dirty="0" err="1">
                <a:solidFill>
                  <a:srgbClr val="387C45"/>
                </a:solidFill>
                <a:latin typeface="Quicksand Bold"/>
                <a:ea typeface="Quicksand Bold"/>
                <a:cs typeface="Quicksand Bold"/>
                <a:sym typeface="Quicksand Bold"/>
              </a:rPr>
              <a:t>viết</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bài</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văn</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theo</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yêu</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cầu</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của</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đề</a:t>
            </a:r>
            <a:r>
              <a:rPr lang="en-US" sz="4999" b="1" dirty="0">
                <a:solidFill>
                  <a:srgbClr val="387C45"/>
                </a:solidFill>
                <a:latin typeface="Quicksand Bold"/>
                <a:ea typeface="Quicksand Bold"/>
                <a:cs typeface="Quicksand Bold"/>
                <a:sym typeface="Quicksand Bold"/>
              </a:rPr>
              <a:t> </a:t>
            </a:r>
            <a:r>
              <a:rPr lang="en-US" sz="4999" b="1" dirty="0" err="1">
                <a:solidFill>
                  <a:srgbClr val="387C45"/>
                </a:solidFill>
                <a:latin typeface="Quicksand Bold"/>
                <a:ea typeface="Quicksand Bold"/>
                <a:cs typeface="Quicksand Bold"/>
                <a:sym typeface="Quicksand Bold"/>
              </a:rPr>
              <a:t>tài</a:t>
            </a:r>
            <a:r>
              <a:rPr lang="en-US" sz="4999" b="1" dirty="0">
                <a:solidFill>
                  <a:srgbClr val="387C45"/>
                </a:solidFill>
                <a:latin typeface="Quicksand Bold"/>
                <a:ea typeface="Quicksand Bold"/>
                <a:cs typeface="Quicksand Bold"/>
                <a:sym typeface="Quicksand Bold"/>
              </a:rPr>
              <a:t>.</a:t>
            </a:r>
          </a:p>
        </p:txBody>
      </p:sp>
      <p:sp>
        <p:nvSpPr>
          <p:cNvPr id="18" name="TextBox 18"/>
          <p:cNvSpPr txBox="1"/>
          <p:nvPr/>
        </p:nvSpPr>
        <p:spPr>
          <a:xfrm>
            <a:off x="1227054" y="3206340"/>
            <a:ext cx="15880844" cy="6362700"/>
          </a:xfrm>
          <a:prstGeom prst="rect">
            <a:avLst/>
          </a:prstGeom>
        </p:spPr>
        <p:txBody>
          <a:bodyPr lIns="0" tIns="0" rIns="0" bIns="0" rtlCol="0" anchor="t">
            <a:spAutoFit/>
          </a:bodyPr>
          <a:lstStyle/>
          <a:p>
            <a:pPr algn="just">
              <a:lnSpc>
                <a:spcPts val="6299"/>
              </a:lnSpc>
            </a:pPr>
            <a:r>
              <a:rPr lang="en-US" sz="4500" b="1" dirty="0" err="1">
                <a:solidFill>
                  <a:srgbClr val="FF914D"/>
                </a:solidFill>
                <a:latin typeface="Quicksand Bold"/>
                <a:ea typeface="Quicksand Bold"/>
                <a:cs typeface="Quicksand Bold"/>
                <a:sym typeface="Quicksand Bold"/>
              </a:rPr>
              <a:t>Lưu</a:t>
            </a:r>
            <a:r>
              <a:rPr lang="en-US" sz="4500" b="1" dirty="0">
                <a:solidFill>
                  <a:srgbClr val="FF914D"/>
                </a:solidFill>
                <a:latin typeface="Quicksand Bold"/>
                <a:ea typeface="Quicksand Bold"/>
                <a:cs typeface="Quicksand Bold"/>
                <a:sym typeface="Quicksand Bold"/>
              </a:rPr>
              <a:t> ý:</a:t>
            </a:r>
          </a:p>
          <a:p>
            <a:pPr algn="just">
              <a:lnSpc>
                <a:spcPts val="6299"/>
              </a:lnSpc>
            </a:pP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Trình</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bày</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rõ</a:t>
            </a:r>
            <a:r>
              <a:rPr lang="en-US" sz="4500" b="1" dirty="0">
                <a:solidFill>
                  <a:srgbClr val="07110E"/>
                </a:solidFill>
                <a:latin typeface="Quicksand Bold"/>
                <a:ea typeface="Quicksand Bold"/>
                <a:cs typeface="Quicksand Bold"/>
                <a:sym typeface="Quicksand Bold"/>
              </a:rPr>
              <a:t> 3 </a:t>
            </a:r>
            <a:r>
              <a:rPr lang="en-US" sz="4500" b="1" dirty="0" err="1">
                <a:solidFill>
                  <a:srgbClr val="07110E"/>
                </a:solidFill>
                <a:latin typeface="Quicksand Bold"/>
                <a:ea typeface="Quicksand Bold"/>
                <a:cs typeface="Quicksand Bold"/>
                <a:sym typeface="Quicksand Bold"/>
              </a:rPr>
              <a:t>phần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mở</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bài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thân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bài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kết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bài</a:t>
            </a:r>
            <a:r>
              <a:rPr lang="en-US" sz="4500" b="1" dirty="0">
                <a:solidFill>
                  <a:srgbClr val="07110E"/>
                </a:solidFill>
                <a:latin typeface="Quicksand Bold"/>
                <a:ea typeface="Quicksand Bold"/>
                <a:cs typeface="Quicksand Bold"/>
                <a:sym typeface="Quicksand Bold"/>
              </a:rPr>
              <a:t>.</a:t>
            </a:r>
          </a:p>
          <a:p>
            <a:pPr algn="just">
              <a:lnSpc>
                <a:spcPts val="6299"/>
              </a:lnSpc>
            </a:pP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Tả</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kĩ</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hơn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những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sự</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vật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hiện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tượng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đặc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sắc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làm</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nên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vẻ</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đẹp</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riêng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cho</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phong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cảnh</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được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miêu</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tả</a:t>
            </a:r>
            <a:r>
              <a:rPr lang="en-US" sz="4500" b="1" dirty="0">
                <a:solidFill>
                  <a:srgbClr val="07110E"/>
                </a:solidFill>
                <a:latin typeface="Quicksand Bold"/>
                <a:ea typeface="Quicksand Bold"/>
                <a:cs typeface="Quicksand Bold"/>
                <a:sym typeface="Quicksand Bold"/>
              </a:rPr>
              <a:t>.</a:t>
            </a:r>
          </a:p>
          <a:p>
            <a:pPr algn="just">
              <a:lnSpc>
                <a:spcPts val="6299"/>
              </a:lnSpc>
            </a:pP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Lựa</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chọn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từ</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ngữ</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có</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sức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gợi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tả</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để</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làm</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nổi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bật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đặc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điểm</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của</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sự</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vật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hiện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tượng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kết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hợp</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sử</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dụng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biện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pháp</a:t>
            </a:r>
            <a:r>
              <a:rPr lang="en-US" sz="4500" b="1" dirty="0">
                <a:solidFill>
                  <a:srgbClr val="07110E"/>
                </a:solidFill>
                <a:latin typeface="Quicksand Bold"/>
                <a:ea typeface="Quicksand Bold"/>
                <a:cs typeface="Quicksand Bold"/>
                <a:sym typeface="Quicksand Bold"/>
              </a:rPr>
              <a:t> so </a:t>
            </a:r>
            <a:r>
              <a:rPr lang="en-US" sz="4500" b="1" dirty="0" err="1">
                <a:solidFill>
                  <a:srgbClr val="07110E"/>
                </a:solidFill>
                <a:latin typeface="Quicksand Bold"/>
                <a:ea typeface="Quicksand Bold"/>
                <a:cs typeface="Quicksand Bold"/>
                <a:sym typeface="Quicksand Bold"/>
              </a:rPr>
              <a:t>sánh</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nhân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hóa</a:t>
            </a:r>
            <a:r>
              <a:rPr lang="en-US" sz="4500" b="1" dirty="0">
                <a:solidFill>
                  <a:srgbClr val="07110E"/>
                </a:solidFill>
                <a:latin typeface="Quicksand Bold"/>
                <a:ea typeface="Quicksand Bold"/>
                <a:cs typeface="Quicksand Bold"/>
                <a:sym typeface="Quicksand Bold"/>
              </a:rPr>
              <a:t>, ... </a:t>
            </a:r>
            <a:r>
              <a:rPr lang="en-US" sz="4500" b="1" dirty="0" err="1">
                <a:solidFill>
                  <a:srgbClr val="07110E"/>
                </a:solidFill>
                <a:latin typeface="Quicksand Bold"/>
                <a:ea typeface="Quicksand Bold"/>
                <a:cs typeface="Quicksand Bold"/>
                <a:sym typeface="Quicksand Bold"/>
              </a:rPr>
              <a:t>để</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lời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văn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sinh</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động</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có</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sức</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cuốn</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hút</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đối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với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người</a:t>
            </a:r>
            <a:r>
              <a:rPr lang="en-US" sz="4500" b="1" dirty="0">
                <a:solidFill>
                  <a:srgbClr val="07110E"/>
                </a:solidFill>
                <a:latin typeface="Quicksand Bold"/>
                <a:ea typeface="Quicksand Bold"/>
                <a:cs typeface="Quicksand Bold"/>
                <a:sym typeface="Quicksand Bold"/>
              </a:rPr>
              <a:t> </a:t>
            </a:r>
            <a:r>
              <a:rPr lang="en-US" sz="4500" b="1" dirty="0" err="1">
                <a:solidFill>
                  <a:srgbClr val="07110E"/>
                </a:solidFill>
                <a:latin typeface="Quicksand Bold"/>
                <a:ea typeface="Quicksand Bold"/>
                <a:cs typeface="Quicksand Bold"/>
                <a:sym typeface="Quicksand Bold"/>
              </a:rPr>
              <a:t>đọc</a:t>
            </a:r>
            <a:r>
              <a:rPr lang="en-US" sz="4500" b="1" dirty="0">
                <a:solidFill>
                  <a:srgbClr val="07110E"/>
                </a:solidFill>
                <a:latin typeface="Quicksand Bold"/>
                <a:ea typeface="Quicksand Bold"/>
                <a:cs typeface="Quicksand Bold"/>
                <a:sym typeface="Quicksand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sp>
        <p:nvSpPr>
          <p:cNvPr id="7" name="Freeform 7"/>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1" name="Freeform 11"/>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2" name="Freeform 12"/>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3" name="Freeform 13"/>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25" name="Group 24"/>
          <p:cNvGrpSpPr/>
          <p:nvPr/>
        </p:nvGrpSpPr>
        <p:grpSpPr>
          <a:xfrm>
            <a:off x="1294766" y="2057400"/>
            <a:ext cx="15598448" cy="3475321"/>
            <a:chOff x="1294766" y="2057400"/>
            <a:chExt cx="15598448" cy="3475321"/>
          </a:xfrm>
        </p:grpSpPr>
        <p:grpSp>
          <p:nvGrpSpPr>
            <p:cNvPr id="14" name="Group 14"/>
            <p:cNvGrpSpPr/>
            <p:nvPr/>
          </p:nvGrpSpPr>
          <p:grpSpPr>
            <a:xfrm>
              <a:off x="1294766" y="2057400"/>
              <a:ext cx="15598448" cy="3475321"/>
              <a:chOff x="0" y="0"/>
              <a:chExt cx="4108233" cy="915311"/>
            </a:xfrm>
          </p:grpSpPr>
          <p:sp>
            <p:nvSpPr>
              <p:cNvPr id="15" name="Freeform 15"/>
              <p:cNvSpPr/>
              <p:nvPr/>
            </p:nvSpPr>
            <p:spPr>
              <a:xfrm>
                <a:off x="0" y="0"/>
                <a:ext cx="4108233" cy="915311"/>
              </a:xfrm>
              <a:custGeom>
                <a:avLst/>
                <a:gdLst/>
                <a:ahLst/>
                <a:cxnLst/>
                <a:rect l="l" t="t" r="r" b="b"/>
                <a:pathLst>
                  <a:path w="4108233" h="915311">
                    <a:moveTo>
                      <a:pt x="25313" y="0"/>
                    </a:moveTo>
                    <a:lnTo>
                      <a:pt x="4082921" y="0"/>
                    </a:lnTo>
                    <a:cubicBezTo>
                      <a:pt x="4096900" y="0"/>
                      <a:pt x="4108233" y="11333"/>
                      <a:pt x="4108233" y="25313"/>
                    </a:cubicBezTo>
                    <a:lnTo>
                      <a:pt x="4108233" y="889998"/>
                    </a:lnTo>
                    <a:cubicBezTo>
                      <a:pt x="4108233" y="896711"/>
                      <a:pt x="4105566" y="903150"/>
                      <a:pt x="4100819" y="907897"/>
                    </a:cubicBezTo>
                    <a:cubicBezTo>
                      <a:pt x="4096072" y="912644"/>
                      <a:pt x="4089634" y="915311"/>
                      <a:pt x="4082921" y="915311"/>
                    </a:cubicBezTo>
                    <a:lnTo>
                      <a:pt x="25313" y="915311"/>
                    </a:lnTo>
                    <a:cubicBezTo>
                      <a:pt x="18599" y="915311"/>
                      <a:pt x="12161" y="912644"/>
                      <a:pt x="7414" y="907897"/>
                    </a:cubicBezTo>
                    <a:cubicBezTo>
                      <a:pt x="2667" y="903150"/>
                      <a:pt x="0" y="896711"/>
                      <a:pt x="0" y="889998"/>
                    </a:cubicBezTo>
                    <a:lnTo>
                      <a:pt x="0" y="25313"/>
                    </a:lnTo>
                    <a:cubicBezTo>
                      <a:pt x="0" y="18599"/>
                      <a:pt x="2667" y="12161"/>
                      <a:pt x="7414" y="7414"/>
                    </a:cubicBezTo>
                    <a:cubicBezTo>
                      <a:pt x="12161" y="2667"/>
                      <a:pt x="18599" y="0"/>
                      <a:pt x="25313" y="0"/>
                    </a:cubicBezTo>
                    <a:close/>
                  </a:path>
                </a:pathLst>
              </a:custGeom>
              <a:solidFill>
                <a:srgbClr val="FF914D"/>
              </a:solidFill>
            </p:spPr>
          </p:sp>
          <p:sp>
            <p:nvSpPr>
              <p:cNvPr id="16" name="TextBox 16"/>
              <p:cNvSpPr txBox="1"/>
              <p:nvPr/>
            </p:nvSpPr>
            <p:spPr>
              <a:xfrm>
                <a:off x="0" y="-38100"/>
                <a:ext cx="4108233" cy="953411"/>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625272" y="2229469"/>
              <a:ext cx="14916382" cy="2635250"/>
            </a:xfrm>
            <a:prstGeom prst="rect">
              <a:avLst/>
            </a:prstGeom>
          </p:spPr>
          <p:txBody>
            <a:bodyPr lIns="0" tIns="0" rIns="0" bIns="0" rtlCol="0" anchor="t">
              <a:spAutoFit/>
            </a:bodyPr>
            <a:lstStyle/>
            <a:p>
              <a:pPr algn="l">
                <a:lnSpc>
                  <a:spcPts val="7000"/>
                </a:lnSpc>
              </a:pPr>
              <a:r>
                <a:rPr lang="en-US" sz="5000" b="1" dirty="0">
                  <a:solidFill>
                    <a:srgbClr val="FFFFFF"/>
                  </a:solidFill>
                  <a:latin typeface="Quicksand Bold"/>
                  <a:ea typeface="Quicksand Bold"/>
                  <a:cs typeface="Quicksand Bold"/>
                  <a:sym typeface="Quicksand Bold"/>
                </a:rPr>
                <a:t>     Con </a:t>
              </a:r>
              <a:r>
                <a:rPr lang="en-US" sz="5000" b="1" dirty="0" err="1">
                  <a:solidFill>
                    <a:srgbClr val="FFFFFF"/>
                  </a:solidFill>
                  <a:latin typeface="Quicksand Bold"/>
                  <a:ea typeface="Quicksand Bold"/>
                  <a:cs typeface="Quicksand Bold"/>
                  <a:sym typeface="Quicksand Bold"/>
                </a:rPr>
                <a:t>sông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Nậm</a:t>
              </a:r>
              <a:r>
                <a:rPr lang="en-US" sz="5000" b="1" dirty="0">
                  <a:solidFill>
                    <a:srgbClr val="FFFFFF"/>
                  </a:solidFill>
                  <a:latin typeface="Quicksand Bold"/>
                  <a:ea typeface="Quicksand Bold"/>
                  <a:cs typeface="Quicksand Bold"/>
                  <a:sym typeface="Quicksand Bold"/>
                </a:rPr>
                <a:t> Khan </a:t>
              </a:r>
              <a:r>
                <a:rPr lang="en-US" sz="5000" b="1" dirty="0" err="1">
                  <a:solidFill>
                    <a:srgbClr val="FFFFFF"/>
                  </a:solidFill>
                  <a:latin typeface="Quicksand Bold"/>
                  <a:ea typeface="Quicksand Bold"/>
                  <a:cs typeface="Quicksand Bold"/>
                  <a:sym typeface="Quicksand Bold"/>
                </a:rPr>
                <a:t>làm</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duyên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nũng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nịu</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uốn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mình</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một</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quãng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rồi</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mới</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chịu</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hòa</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vào</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sông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Mê</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Kông</a:t>
              </a:r>
              <a:r>
                <a:rPr lang="en-US" sz="5000" b="1" dirty="0">
                  <a:solidFill>
                    <a:srgbClr val="FFFFFF"/>
                  </a:solidFill>
                  <a:latin typeface="Quicksand Bold"/>
                  <a:ea typeface="Quicksand Bold"/>
                  <a:cs typeface="Quicksand Bold"/>
                  <a:sym typeface="Quicksand Bold"/>
                </a:rPr>
                <a:t>. </a:t>
              </a:r>
            </a:p>
          </p:txBody>
        </p:sp>
        <p:sp>
          <p:nvSpPr>
            <p:cNvPr id="19" name="TextBox 19"/>
            <p:cNvSpPr txBox="1"/>
            <p:nvPr/>
          </p:nvSpPr>
          <p:spPr>
            <a:xfrm>
              <a:off x="11766134" y="4464050"/>
              <a:ext cx="4009709" cy="679450"/>
            </a:xfrm>
            <a:prstGeom prst="rect">
              <a:avLst/>
            </a:prstGeom>
          </p:spPr>
          <p:txBody>
            <a:bodyPr lIns="0" tIns="0" rIns="0" bIns="0" rtlCol="0" anchor="t">
              <a:spAutoFit/>
            </a:bodyPr>
            <a:lstStyle/>
            <a:p>
              <a:pPr algn="ctr">
                <a:lnSpc>
                  <a:spcPts val="5599"/>
                </a:lnSpc>
              </a:pPr>
              <a:r>
                <a:rPr lang="en-US" sz="3999" b="1" dirty="0">
                  <a:solidFill>
                    <a:srgbClr val="07110E"/>
                  </a:solidFill>
                  <a:latin typeface="Quicksand Bold"/>
                  <a:ea typeface="Quicksand Bold"/>
                  <a:cs typeface="Quicksand Bold"/>
                  <a:sym typeface="Quicksand Bold"/>
                </a:rPr>
                <a:t>(</a:t>
              </a:r>
              <a:r>
                <a:rPr lang="en-US" sz="3999" b="1" i="1" dirty="0">
                  <a:solidFill>
                    <a:srgbClr val="07110E"/>
                  </a:solidFill>
                  <a:latin typeface="Quicksand Bold"/>
                  <a:ea typeface="Quicksand Bold"/>
                  <a:cs typeface="Quicksand Bold"/>
                  <a:sym typeface="Quicksand Bold"/>
                </a:rPr>
                <a:t>Theo</a:t>
              </a:r>
              <a:r>
                <a:rPr lang="en-US" sz="3999" b="1" dirty="0">
                  <a:solidFill>
                    <a:srgbClr val="07110E"/>
                  </a:solidFill>
                  <a:latin typeface="Quicksand Bold"/>
                  <a:ea typeface="Quicksand Bold"/>
                  <a:cs typeface="Quicksand Bold"/>
                  <a:sym typeface="Quicksand Bold"/>
                </a:rPr>
                <a:t> </a:t>
              </a:r>
              <a:r>
                <a:rPr lang="en-US" sz="3999" b="1" dirty="0" err="1">
                  <a:solidFill>
                    <a:srgbClr val="07110E"/>
                  </a:solidFill>
                  <a:latin typeface="Quicksand Bold"/>
                  <a:ea typeface="Quicksand Bold"/>
                  <a:cs typeface="Quicksand Bold"/>
                  <a:sym typeface="Quicksand Bold"/>
                </a:rPr>
                <a:t>Tô</a:t>
              </a:r>
              <a:r>
                <a:rPr lang="en-US" sz="3999" b="1" dirty="0">
                  <a:solidFill>
                    <a:srgbClr val="07110E"/>
                  </a:solidFill>
                  <a:latin typeface="Quicksand Bold"/>
                  <a:ea typeface="Quicksand Bold"/>
                  <a:cs typeface="Quicksand Bold"/>
                  <a:sym typeface="Quicksand Bold"/>
                </a:rPr>
                <a:t> </a:t>
              </a:r>
              <a:r>
                <a:rPr lang="en-US" sz="3999" b="1" dirty="0" err="1">
                  <a:solidFill>
                    <a:srgbClr val="07110E"/>
                  </a:solidFill>
                  <a:latin typeface="Quicksand Bold"/>
                  <a:ea typeface="Quicksand Bold"/>
                  <a:cs typeface="Quicksand Bold"/>
                  <a:sym typeface="Quicksand Bold"/>
                </a:rPr>
                <a:t>Hoài</a:t>
              </a:r>
              <a:r>
                <a:rPr lang="en-US" sz="3999" b="1" dirty="0">
                  <a:solidFill>
                    <a:srgbClr val="07110E"/>
                  </a:solidFill>
                  <a:latin typeface="Quicksand Bold"/>
                  <a:ea typeface="Quicksand Bold"/>
                  <a:cs typeface="Quicksand Bold"/>
                  <a:sym typeface="Quicksand Bold"/>
                </a:rPr>
                <a:t>)</a:t>
              </a:r>
            </a:p>
          </p:txBody>
        </p:sp>
      </p:grpSp>
      <p:grpSp>
        <p:nvGrpSpPr>
          <p:cNvPr id="26" name="Group 25"/>
          <p:cNvGrpSpPr/>
          <p:nvPr/>
        </p:nvGrpSpPr>
        <p:grpSpPr>
          <a:xfrm>
            <a:off x="1294766" y="5782979"/>
            <a:ext cx="15598448" cy="3309781"/>
            <a:chOff x="1294766" y="5782979"/>
            <a:chExt cx="15598448" cy="3309781"/>
          </a:xfrm>
        </p:grpSpPr>
        <p:grpSp>
          <p:nvGrpSpPr>
            <p:cNvPr id="8" name="Group 8"/>
            <p:cNvGrpSpPr/>
            <p:nvPr/>
          </p:nvGrpSpPr>
          <p:grpSpPr>
            <a:xfrm>
              <a:off x="1294766" y="5782979"/>
              <a:ext cx="15598448" cy="3309781"/>
              <a:chOff x="0" y="0"/>
              <a:chExt cx="4108233" cy="871712"/>
            </a:xfrm>
          </p:grpSpPr>
          <p:sp>
            <p:nvSpPr>
              <p:cNvPr id="9" name="Freeform 9"/>
              <p:cNvSpPr/>
              <p:nvPr/>
            </p:nvSpPr>
            <p:spPr>
              <a:xfrm>
                <a:off x="0" y="0"/>
                <a:ext cx="4108233" cy="871712"/>
              </a:xfrm>
              <a:custGeom>
                <a:avLst/>
                <a:gdLst/>
                <a:ahLst/>
                <a:cxnLst/>
                <a:rect l="l" t="t" r="r" b="b"/>
                <a:pathLst>
                  <a:path w="4108233" h="871712">
                    <a:moveTo>
                      <a:pt x="25313" y="0"/>
                    </a:moveTo>
                    <a:lnTo>
                      <a:pt x="4082921" y="0"/>
                    </a:lnTo>
                    <a:cubicBezTo>
                      <a:pt x="4096900" y="0"/>
                      <a:pt x="4108233" y="11333"/>
                      <a:pt x="4108233" y="25313"/>
                    </a:cubicBezTo>
                    <a:lnTo>
                      <a:pt x="4108233" y="846399"/>
                    </a:lnTo>
                    <a:cubicBezTo>
                      <a:pt x="4108233" y="853112"/>
                      <a:pt x="4105566" y="859551"/>
                      <a:pt x="4100819" y="864298"/>
                    </a:cubicBezTo>
                    <a:cubicBezTo>
                      <a:pt x="4096072" y="869045"/>
                      <a:pt x="4089634" y="871712"/>
                      <a:pt x="4082921" y="871712"/>
                    </a:cubicBezTo>
                    <a:lnTo>
                      <a:pt x="25313" y="871712"/>
                    </a:lnTo>
                    <a:cubicBezTo>
                      <a:pt x="18599" y="871712"/>
                      <a:pt x="12161" y="869045"/>
                      <a:pt x="7414" y="864298"/>
                    </a:cubicBezTo>
                    <a:cubicBezTo>
                      <a:pt x="2667" y="859551"/>
                      <a:pt x="0" y="853112"/>
                      <a:pt x="0" y="846399"/>
                    </a:cubicBezTo>
                    <a:lnTo>
                      <a:pt x="0" y="25313"/>
                    </a:lnTo>
                    <a:cubicBezTo>
                      <a:pt x="0" y="18599"/>
                      <a:pt x="2667" y="12161"/>
                      <a:pt x="7414" y="7414"/>
                    </a:cubicBezTo>
                    <a:cubicBezTo>
                      <a:pt x="12161" y="2667"/>
                      <a:pt x="18599" y="0"/>
                      <a:pt x="25313" y="0"/>
                    </a:cubicBezTo>
                    <a:close/>
                  </a:path>
                </a:pathLst>
              </a:custGeom>
              <a:solidFill>
                <a:srgbClr val="FF914D"/>
              </a:solidFill>
            </p:spPr>
          </p:sp>
          <p:sp>
            <p:nvSpPr>
              <p:cNvPr id="10" name="TextBox 10"/>
              <p:cNvSpPr txBox="1"/>
              <p:nvPr/>
            </p:nvSpPr>
            <p:spPr>
              <a:xfrm>
                <a:off x="0" y="-38100"/>
                <a:ext cx="4108233" cy="909812"/>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635799" y="5957299"/>
              <a:ext cx="14916382" cy="2635250"/>
            </a:xfrm>
            <a:prstGeom prst="rect">
              <a:avLst/>
            </a:prstGeom>
          </p:spPr>
          <p:txBody>
            <a:bodyPr lIns="0" tIns="0" rIns="0" bIns="0" rtlCol="0" anchor="t">
              <a:spAutoFit/>
            </a:bodyPr>
            <a:lstStyle/>
            <a:p>
              <a:pPr algn="l">
                <a:lnSpc>
                  <a:spcPts val="7000"/>
                </a:lnSpc>
              </a:pP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Màn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sương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biến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mất</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Khuôn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mặt</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dòng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sông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lộ</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ra</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ửng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hồng</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tươi</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rói</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như</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khuôn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mặt</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của</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em</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bé</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vừa</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ra</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khỏi</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chiếc</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chăn</a:t>
              </a:r>
              <a:r>
                <a:rPr lang="en-US" sz="5000" b="1" dirty="0">
                  <a:solidFill>
                    <a:srgbClr val="FFFFFF"/>
                  </a:solidFill>
                  <a:latin typeface="Quicksand Bold"/>
                  <a:ea typeface="Quicksand Bold"/>
                  <a:cs typeface="Quicksand Bold"/>
                  <a:sym typeface="Quicksand Bold"/>
                </a:rPr>
                <a:t> </a:t>
              </a:r>
              <a:r>
                <a:rPr lang="en-US" sz="5000" b="1" dirty="0" err="1">
                  <a:solidFill>
                    <a:srgbClr val="FFFFFF"/>
                  </a:solidFill>
                  <a:latin typeface="Quicksand Bold"/>
                  <a:ea typeface="Quicksand Bold"/>
                  <a:cs typeface="Quicksand Bold"/>
                  <a:sym typeface="Quicksand Bold"/>
                </a:rPr>
                <a:t>ấm</a:t>
              </a:r>
              <a:r>
                <a:rPr lang="en-US" sz="5000" b="1" dirty="0">
                  <a:solidFill>
                    <a:srgbClr val="FFFFFF"/>
                  </a:solidFill>
                  <a:latin typeface="Quicksand Bold"/>
                  <a:ea typeface="Quicksand Bold"/>
                  <a:cs typeface="Quicksand Bold"/>
                  <a:sym typeface="Quicksand Bold"/>
                </a:rPr>
                <a:t>.</a:t>
              </a:r>
            </a:p>
          </p:txBody>
        </p:sp>
        <p:sp>
          <p:nvSpPr>
            <p:cNvPr id="20" name="TextBox 20"/>
            <p:cNvSpPr txBox="1"/>
            <p:nvPr/>
          </p:nvSpPr>
          <p:spPr>
            <a:xfrm>
              <a:off x="13090452" y="8214724"/>
              <a:ext cx="2685391" cy="679450"/>
            </a:xfrm>
            <a:prstGeom prst="rect">
              <a:avLst/>
            </a:prstGeom>
          </p:spPr>
          <p:txBody>
            <a:bodyPr lIns="0" tIns="0" rIns="0" bIns="0" rtlCol="0" anchor="t">
              <a:spAutoFit/>
            </a:bodyPr>
            <a:lstStyle/>
            <a:p>
              <a:pPr algn="ctr">
                <a:lnSpc>
                  <a:spcPts val="5599"/>
                </a:lnSpc>
              </a:pPr>
              <a:r>
                <a:rPr lang="en-US" sz="3999" b="1">
                  <a:solidFill>
                    <a:srgbClr val="07110E"/>
                  </a:solidFill>
                  <a:latin typeface="Quicksand Bold"/>
                  <a:ea typeface="Quicksand Bold"/>
                  <a:cs typeface="Quicksand Bold"/>
                  <a:sym typeface="Quicksand Bold"/>
                </a:rPr>
                <a:t>(Kim Viên)</a:t>
              </a:r>
            </a:p>
          </p:txBody>
        </p:sp>
      </p:grpSp>
      <p:pic>
        <p:nvPicPr>
          <p:cNvPr id="24" name="Picture 23"/>
          <p:cNvPicPr>
            <a:picLocks noChangeAspect="1"/>
          </p:cNvPicPr>
          <p:nvPr/>
        </p:nvPicPr>
        <p:blipFill>
          <a:blip r:embed="rId7"/>
          <a:stretch>
            <a:fillRect/>
          </a:stretch>
        </p:blipFill>
        <p:spPr>
          <a:xfrm>
            <a:off x="762000" y="475097"/>
            <a:ext cx="3389670"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864931" y="574909"/>
            <a:ext cx="16558138" cy="9137183"/>
            <a:chOff x="0" y="0"/>
            <a:chExt cx="4360991" cy="2406501"/>
          </a:xfrm>
        </p:grpSpPr>
        <p:sp>
          <p:nvSpPr>
            <p:cNvPr id="7" name="Freeform 7"/>
            <p:cNvSpPr/>
            <p:nvPr/>
          </p:nvSpPr>
          <p:spPr>
            <a:xfrm>
              <a:off x="0" y="0"/>
              <a:ext cx="4360991" cy="2406501"/>
            </a:xfrm>
            <a:custGeom>
              <a:avLst/>
              <a:gdLst/>
              <a:ahLst/>
              <a:cxnLst/>
              <a:rect l="l" t="t" r="r" b="b"/>
              <a:pathLst>
                <a:path w="4360991" h="2406501">
                  <a:moveTo>
                    <a:pt x="23846" y="0"/>
                  </a:moveTo>
                  <a:lnTo>
                    <a:pt x="4337146" y="0"/>
                  </a:lnTo>
                  <a:cubicBezTo>
                    <a:pt x="4343470" y="0"/>
                    <a:pt x="4349535" y="2512"/>
                    <a:pt x="4354007" y="6984"/>
                  </a:cubicBezTo>
                  <a:cubicBezTo>
                    <a:pt x="4358479" y="11456"/>
                    <a:pt x="4360991" y="17521"/>
                    <a:pt x="4360991" y="23846"/>
                  </a:cubicBezTo>
                  <a:lnTo>
                    <a:pt x="4360991" y="2382655"/>
                  </a:lnTo>
                  <a:cubicBezTo>
                    <a:pt x="4360991" y="2388980"/>
                    <a:pt x="4358479" y="2395045"/>
                    <a:pt x="4354007" y="2399517"/>
                  </a:cubicBezTo>
                  <a:cubicBezTo>
                    <a:pt x="4349535" y="2403989"/>
                    <a:pt x="4343470" y="2406501"/>
                    <a:pt x="4337146" y="2406501"/>
                  </a:cubicBezTo>
                  <a:lnTo>
                    <a:pt x="23846" y="2406501"/>
                  </a:lnTo>
                  <a:cubicBezTo>
                    <a:pt x="17521" y="2406501"/>
                    <a:pt x="11456" y="2403989"/>
                    <a:pt x="6984" y="2399517"/>
                  </a:cubicBezTo>
                  <a:cubicBezTo>
                    <a:pt x="2512" y="2395045"/>
                    <a:pt x="0" y="2388980"/>
                    <a:pt x="0" y="2382655"/>
                  </a:cubicBezTo>
                  <a:lnTo>
                    <a:pt x="0" y="23846"/>
                  </a:lnTo>
                  <a:cubicBezTo>
                    <a:pt x="0" y="17521"/>
                    <a:pt x="2512" y="11456"/>
                    <a:pt x="6984" y="6984"/>
                  </a:cubicBezTo>
                  <a:cubicBezTo>
                    <a:pt x="11456" y="2512"/>
                    <a:pt x="17521" y="0"/>
                    <a:pt x="23846" y="0"/>
                  </a:cubicBezTo>
                  <a:close/>
                </a:path>
              </a:pathLst>
            </a:custGeom>
            <a:solidFill>
              <a:srgbClr val="FFFFFF">
                <a:alpha val="92941"/>
              </a:srgbClr>
            </a:solidFill>
          </p:spPr>
        </p:sp>
        <p:sp>
          <p:nvSpPr>
            <p:cNvPr id="8" name="TextBox 8"/>
            <p:cNvSpPr txBox="1"/>
            <p:nvPr/>
          </p:nvSpPr>
          <p:spPr>
            <a:xfrm>
              <a:off x="0" y="-38100"/>
              <a:ext cx="4360991" cy="244460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3" name="Freeform 13"/>
          <p:cNvSpPr/>
          <p:nvPr/>
        </p:nvSpPr>
        <p:spPr>
          <a:xfrm>
            <a:off x="2302676" y="3014321"/>
            <a:ext cx="4536333" cy="7272679"/>
          </a:xfrm>
          <a:custGeom>
            <a:avLst/>
            <a:gdLst/>
            <a:ahLst/>
            <a:cxnLst/>
            <a:rect l="l" t="t" r="r" b="b"/>
            <a:pathLst>
              <a:path w="4536333" h="7272679">
                <a:moveTo>
                  <a:pt x="0" y="0"/>
                </a:moveTo>
                <a:lnTo>
                  <a:pt x="4536333" y="0"/>
                </a:lnTo>
                <a:lnTo>
                  <a:pt x="4536333" y="7272679"/>
                </a:lnTo>
                <a:lnTo>
                  <a:pt x="0" y="7272679"/>
                </a:lnTo>
                <a:lnTo>
                  <a:pt x="0" y="0"/>
                </a:lnTo>
                <a:close/>
              </a:path>
            </a:pathLst>
          </a:custGeom>
          <a:blipFill>
            <a:blip r:embed="rId7"/>
            <a:stretch>
              <a:fillRect/>
            </a:stretch>
          </a:blipFill>
        </p:spPr>
      </p:sp>
      <p:sp>
        <p:nvSpPr>
          <p:cNvPr id="15" name="TextBox 15"/>
          <p:cNvSpPr txBox="1"/>
          <p:nvPr/>
        </p:nvSpPr>
        <p:spPr>
          <a:xfrm>
            <a:off x="7466571" y="4696005"/>
            <a:ext cx="7235991" cy="1377949"/>
          </a:xfrm>
          <a:prstGeom prst="rect">
            <a:avLst/>
          </a:prstGeom>
        </p:spPr>
        <p:txBody>
          <a:bodyPr lIns="0" tIns="0" rIns="0" bIns="0" rtlCol="0" anchor="t">
            <a:spAutoFit/>
          </a:bodyPr>
          <a:lstStyle/>
          <a:p>
            <a:pPr algn="ctr">
              <a:lnSpc>
                <a:spcPts val="11200"/>
              </a:lnSpc>
            </a:pPr>
            <a:r>
              <a:rPr lang="en-US" sz="8000" b="1" dirty="0" err="1">
                <a:solidFill>
                  <a:srgbClr val="07110E"/>
                </a:solidFill>
                <a:latin typeface="Quicksand Bold"/>
                <a:ea typeface="Quicksand Bold"/>
                <a:cs typeface="Quicksand Bold"/>
                <a:sym typeface="Quicksand Bold"/>
              </a:rPr>
              <a:t>Viết</a:t>
            </a:r>
            <a:r>
              <a:rPr lang="en-US" sz="8000" b="1" dirty="0">
                <a:solidFill>
                  <a:srgbClr val="07110E"/>
                </a:solidFill>
                <a:latin typeface="Quicksand Bold"/>
                <a:ea typeface="Quicksand Bold"/>
                <a:cs typeface="Quicksand Bold"/>
                <a:sym typeface="Quicksand Bold"/>
              </a:rPr>
              <a:t> </a:t>
            </a:r>
            <a:r>
              <a:rPr lang="en-US" sz="8000" b="1" dirty="0" err="1">
                <a:solidFill>
                  <a:srgbClr val="07110E"/>
                </a:solidFill>
                <a:latin typeface="Quicksand Bold"/>
                <a:ea typeface="Quicksand Bold"/>
                <a:cs typeface="Quicksand Bold"/>
                <a:sym typeface="Quicksand Bold"/>
              </a:rPr>
              <a:t>đủ</a:t>
            </a:r>
            <a:r>
              <a:rPr lang="en-US" sz="8000" b="1" dirty="0">
                <a:solidFill>
                  <a:srgbClr val="07110E"/>
                </a:solidFill>
                <a:latin typeface="Quicksand Bold"/>
                <a:ea typeface="Quicksand Bold"/>
                <a:cs typeface="Quicksand Bold"/>
                <a:sym typeface="Quicksand Bold"/>
              </a:rPr>
              <a:t> 3 </a:t>
            </a:r>
            <a:r>
              <a:rPr lang="en-US" sz="8000" b="1" dirty="0" err="1">
                <a:solidFill>
                  <a:srgbClr val="07110E"/>
                </a:solidFill>
                <a:latin typeface="Quicksand Bold"/>
                <a:ea typeface="Quicksand Bold"/>
                <a:cs typeface="Quicksand Bold"/>
                <a:sym typeface="Quicksand Bold"/>
              </a:rPr>
              <a:t>phần</a:t>
            </a:r>
            <a:r>
              <a:rPr lang="en-US" sz="8000" b="1" dirty="0">
                <a:solidFill>
                  <a:srgbClr val="07110E"/>
                </a:solidFill>
                <a:latin typeface="Quicksand Bold"/>
                <a:ea typeface="Quicksand Bold"/>
                <a:cs typeface="Quicksand Bold"/>
                <a:sym typeface="Quicksand Bold"/>
              </a:rPr>
              <a:t> </a:t>
            </a:r>
          </a:p>
        </p:txBody>
      </p:sp>
      <p:pic>
        <p:nvPicPr>
          <p:cNvPr id="17" name="Picture 16"/>
          <p:cNvPicPr>
            <a:picLocks noChangeAspect="1"/>
          </p:cNvPicPr>
          <p:nvPr/>
        </p:nvPicPr>
        <p:blipFill>
          <a:blip r:embed="rId8"/>
          <a:stretch>
            <a:fillRect/>
          </a:stretch>
        </p:blipFill>
        <p:spPr>
          <a:xfrm>
            <a:off x="5110489" y="900813"/>
            <a:ext cx="10681118" cy="462726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sp>
        <p:nvSpPr>
          <p:cNvPr id="6" name="Freeform 6"/>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7" name="Freeform 7"/>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8" name="Freeform 8"/>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9" name="Freeform 9"/>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0" name="Group 10"/>
          <p:cNvGrpSpPr/>
          <p:nvPr/>
        </p:nvGrpSpPr>
        <p:grpSpPr>
          <a:xfrm>
            <a:off x="671667" y="512458"/>
            <a:ext cx="16944665" cy="9262085"/>
            <a:chOff x="0" y="0"/>
            <a:chExt cx="4462792" cy="2439397"/>
          </a:xfrm>
        </p:grpSpPr>
        <p:sp>
          <p:nvSpPr>
            <p:cNvPr id="11" name="Freeform 11"/>
            <p:cNvSpPr/>
            <p:nvPr/>
          </p:nvSpPr>
          <p:spPr>
            <a:xfrm>
              <a:off x="0" y="0"/>
              <a:ext cx="4462792" cy="2439397"/>
            </a:xfrm>
            <a:custGeom>
              <a:avLst/>
              <a:gdLst/>
              <a:ahLst/>
              <a:cxnLst/>
              <a:rect l="l" t="t" r="r" b="b"/>
              <a:pathLst>
                <a:path w="4462792" h="2439397">
                  <a:moveTo>
                    <a:pt x="23302" y="0"/>
                  </a:moveTo>
                  <a:lnTo>
                    <a:pt x="4439491" y="0"/>
                  </a:lnTo>
                  <a:cubicBezTo>
                    <a:pt x="4452360" y="0"/>
                    <a:pt x="4462792" y="10432"/>
                    <a:pt x="4462792" y="23302"/>
                  </a:cubicBezTo>
                  <a:lnTo>
                    <a:pt x="4462792" y="2416095"/>
                  </a:lnTo>
                  <a:cubicBezTo>
                    <a:pt x="4462792" y="2428964"/>
                    <a:pt x="4452360" y="2439397"/>
                    <a:pt x="4439491" y="2439397"/>
                  </a:cubicBezTo>
                  <a:lnTo>
                    <a:pt x="23302" y="2439397"/>
                  </a:lnTo>
                  <a:cubicBezTo>
                    <a:pt x="10432" y="2439397"/>
                    <a:pt x="0" y="2428964"/>
                    <a:pt x="0" y="2416095"/>
                  </a:cubicBezTo>
                  <a:lnTo>
                    <a:pt x="0" y="23302"/>
                  </a:lnTo>
                  <a:cubicBezTo>
                    <a:pt x="0" y="10432"/>
                    <a:pt x="10432" y="0"/>
                    <a:pt x="23302" y="0"/>
                  </a:cubicBezTo>
                  <a:close/>
                </a:path>
              </a:pathLst>
            </a:custGeom>
            <a:solidFill>
              <a:srgbClr val="FFFFFF">
                <a:alpha val="92941"/>
              </a:srgbClr>
            </a:solidFill>
          </p:spPr>
        </p:sp>
        <p:sp>
          <p:nvSpPr>
            <p:cNvPr id="12" name="TextBox 12"/>
            <p:cNvSpPr txBox="1"/>
            <p:nvPr/>
          </p:nvSpPr>
          <p:spPr>
            <a:xfrm>
              <a:off x="0" y="-38100"/>
              <a:ext cx="4462792" cy="247749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028700" y="933450"/>
            <a:ext cx="16410591" cy="8575040"/>
          </a:xfrm>
          <a:prstGeom prst="rect">
            <a:avLst/>
          </a:prstGeom>
        </p:spPr>
        <p:txBody>
          <a:bodyPr lIns="0" tIns="0" rIns="0" bIns="0" rtlCol="0" anchor="t">
            <a:spAutoFit/>
          </a:bodyPr>
          <a:lstStyle/>
          <a:p>
            <a:pPr algn="just">
              <a:lnSpc>
                <a:spcPts val="6159"/>
              </a:lnSpc>
              <a:spcBef>
                <a:spcPct val="0"/>
              </a:spcBef>
            </a:pPr>
            <a:r>
              <a:rPr lang="en-US" sz="4399">
                <a:solidFill>
                  <a:srgbClr val="000000"/>
                </a:solidFill>
                <a:latin typeface="Quicksand"/>
                <a:ea typeface="Quicksand"/>
                <a:cs typeface="Quicksand"/>
                <a:sym typeface="Quicksand"/>
              </a:rPr>
              <a:t>     Nghỉ hè, cả gia đình em cùng đi biển. Trên đường đi, em háo hức và mong chờ lắm. Sau gần một tiếng đi qua những dãy nhà cao tầng liền kề san sát, trước mắt em hiện ra cả một khoảng không rộng lớn. Thế là em đã được đặt chân đến bãi biển xinh đẹp.</a:t>
            </a:r>
          </a:p>
          <a:p>
            <a:pPr algn="just">
              <a:lnSpc>
                <a:spcPts val="6159"/>
              </a:lnSpc>
              <a:spcBef>
                <a:spcPct val="0"/>
              </a:spcBef>
            </a:pPr>
            <a:r>
              <a:rPr lang="en-US" sz="4399">
                <a:solidFill>
                  <a:srgbClr val="000000"/>
                </a:solidFill>
                <a:latin typeface="Quicksand"/>
                <a:ea typeface="Quicksand"/>
                <a:cs typeface="Quicksand"/>
                <a:sym typeface="Quicksand"/>
              </a:rPr>
              <a:t>     Bãi biển này thực sự vô cùng rộng lớn. Dù nheo mắt đến đâu cũng chẳng thể nhìn thấy được bờ bên kia. Phía trên cao, bầu trời trong xanh, điểm xuyết những đám mây trắng lớn bồng bềnh như những chiếc kẹo bông gòn ai thả lên đây. Phía dưới là nước biển xanh biêng biếc mà mát rượi. Mặt biển ồ ạt những con sóng tinh nghịch, rượt đuổi nhau dồn dập vào bờ mãi vẫn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sp>
        <p:nvSpPr>
          <p:cNvPr id="6" name="Freeform 6"/>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7" name="Freeform 7"/>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8" name="Freeform 8"/>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9" name="Freeform 9"/>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0" name="Group 10"/>
          <p:cNvGrpSpPr/>
          <p:nvPr/>
        </p:nvGrpSpPr>
        <p:grpSpPr>
          <a:xfrm>
            <a:off x="671667" y="512458"/>
            <a:ext cx="16944665" cy="9262085"/>
            <a:chOff x="0" y="0"/>
            <a:chExt cx="4462792" cy="2439397"/>
          </a:xfrm>
        </p:grpSpPr>
        <p:sp>
          <p:nvSpPr>
            <p:cNvPr id="11" name="Freeform 11"/>
            <p:cNvSpPr/>
            <p:nvPr/>
          </p:nvSpPr>
          <p:spPr>
            <a:xfrm>
              <a:off x="0" y="0"/>
              <a:ext cx="4462792" cy="2439397"/>
            </a:xfrm>
            <a:custGeom>
              <a:avLst/>
              <a:gdLst/>
              <a:ahLst/>
              <a:cxnLst/>
              <a:rect l="l" t="t" r="r" b="b"/>
              <a:pathLst>
                <a:path w="4462792" h="2439397">
                  <a:moveTo>
                    <a:pt x="23302" y="0"/>
                  </a:moveTo>
                  <a:lnTo>
                    <a:pt x="4439491" y="0"/>
                  </a:lnTo>
                  <a:cubicBezTo>
                    <a:pt x="4452360" y="0"/>
                    <a:pt x="4462792" y="10432"/>
                    <a:pt x="4462792" y="23302"/>
                  </a:cubicBezTo>
                  <a:lnTo>
                    <a:pt x="4462792" y="2416095"/>
                  </a:lnTo>
                  <a:cubicBezTo>
                    <a:pt x="4462792" y="2428964"/>
                    <a:pt x="4452360" y="2439397"/>
                    <a:pt x="4439491" y="2439397"/>
                  </a:cubicBezTo>
                  <a:lnTo>
                    <a:pt x="23302" y="2439397"/>
                  </a:lnTo>
                  <a:cubicBezTo>
                    <a:pt x="10432" y="2439397"/>
                    <a:pt x="0" y="2428964"/>
                    <a:pt x="0" y="2416095"/>
                  </a:cubicBezTo>
                  <a:lnTo>
                    <a:pt x="0" y="23302"/>
                  </a:lnTo>
                  <a:cubicBezTo>
                    <a:pt x="0" y="10432"/>
                    <a:pt x="10432" y="0"/>
                    <a:pt x="23302" y="0"/>
                  </a:cubicBezTo>
                  <a:close/>
                </a:path>
              </a:pathLst>
            </a:custGeom>
            <a:solidFill>
              <a:srgbClr val="FFFFFF">
                <a:alpha val="92941"/>
              </a:srgbClr>
            </a:solidFill>
          </p:spPr>
        </p:sp>
        <p:sp>
          <p:nvSpPr>
            <p:cNvPr id="12" name="TextBox 12"/>
            <p:cNvSpPr txBox="1"/>
            <p:nvPr/>
          </p:nvSpPr>
          <p:spPr>
            <a:xfrm>
              <a:off x="0" y="-38100"/>
              <a:ext cx="4462792" cy="247749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938704" y="933450"/>
            <a:ext cx="16410591" cy="8575040"/>
          </a:xfrm>
          <a:prstGeom prst="rect">
            <a:avLst/>
          </a:prstGeom>
        </p:spPr>
        <p:txBody>
          <a:bodyPr lIns="0" tIns="0" rIns="0" bIns="0" rtlCol="0" anchor="t">
            <a:spAutoFit/>
          </a:bodyPr>
          <a:lstStyle/>
          <a:p>
            <a:pPr algn="just">
              <a:lnSpc>
                <a:spcPts val="6159"/>
              </a:lnSpc>
              <a:spcBef>
                <a:spcPct val="0"/>
              </a:spcBef>
            </a:pPr>
            <a:r>
              <a:rPr lang="en-US" sz="4399">
                <a:solidFill>
                  <a:srgbClr val="000000"/>
                </a:solidFill>
                <a:latin typeface="Quicksand"/>
                <a:ea typeface="Quicksand"/>
                <a:cs typeface="Quicksand"/>
                <a:sym typeface="Quicksand"/>
              </a:rPr>
              <a:t>không thấy chán. Chúng kéo nhau vào bờ, va vào bãi cát, vỡ tan ra thành những mảng bọt trắng xóa. Bờ cát ở đây mịn lắm, dẫm lên chân cứ cảm giác bị hút xuống phía dưới. Đọc sách, người ta thường bảo ở biển có cát trắng, nhưng ở đây em thấy cát có màu vàng nhạt, và dường như chúng đang long lanh, phát sáng lên ở dưới ánh mặt trời. Dọc bờ biển, phía xa, có những rặng dừa xanh biếc, rì rào trong gió. Có cây còn đang ra trái, mang những trái dừa tròn đầy như đang ẵm một đàn con. Mỗi khi gió thổi qua, các tàu dừa lại phất phơ, như muôn cánh tay đang nhảy múa theo vũ điệu ngàn đời nay vẫn nhảy. Phía xa xa, lác đác vài cánh chim đang bay lượn tự do, đôi khi lại kêu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sp>
        <p:nvSpPr>
          <p:cNvPr id="6" name="Freeform 6"/>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7" name="Freeform 7"/>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8" name="Freeform 8"/>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9" name="Freeform 9"/>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0" name="Group 10"/>
          <p:cNvGrpSpPr/>
          <p:nvPr/>
        </p:nvGrpSpPr>
        <p:grpSpPr>
          <a:xfrm>
            <a:off x="671667" y="512458"/>
            <a:ext cx="16944665" cy="9262085"/>
            <a:chOff x="0" y="0"/>
            <a:chExt cx="4462792" cy="2439397"/>
          </a:xfrm>
        </p:grpSpPr>
        <p:sp>
          <p:nvSpPr>
            <p:cNvPr id="11" name="Freeform 11"/>
            <p:cNvSpPr/>
            <p:nvPr/>
          </p:nvSpPr>
          <p:spPr>
            <a:xfrm>
              <a:off x="0" y="0"/>
              <a:ext cx="4462792" cy="2439397"/>
            </a:xfrm>
            <a:custGeom>
              <a:avLst/>
              <a:gdLst/>
              <a:ahLst/>
              <a:cxnLst/>
              <a:rect l="l" t="t" r="r" b="b"/>
              <a:pathLst>
                <a:path w="4462792" h="2439397">
                  <a:moveTo>
                    <a:pt x="23302" y="0"/>
                  </a:moveTo>
                  <a:lnTo>
                    <a:pt x="4439491" y="0"/>
                  </a:lnTo>
                  <a:cubicBezTo>
                    <a:pt x="4452360" y="0"/>
                    <a:pt x="4462792" y="10432"/>
                    <a:pt x="4462792" y="23302"/>
                  </a:cubicBezTo>
                  <a:lnTo>
                    <a:pt x="4462792" y="2416095"/>
                  </a:lnTo>
                  <a:cubicBezTo>
                    <a:pt x="4462792" y="2428964"/>
                    <a:pt x="4452360" y="2439397"/>
                    <a:pt x="4439491" y="2439397"/>
                  </a:cubicBezTo>
                  <a:lnTo>
                    <a:pt x="23302" y="2439397"/>
                  </a:lnTo>
                  <a:cubicBezTo>
                    <a:pt x="10432" y="2439397"/>
                    <a:pt x="0" y="2428964"/>
                    <a:pt x="0" y="2416095"/>
                  </a:cubicBezTo>
                  <a:lnTo>
                    <a:pt x="0" y="23302"/>
                  </a:lnTo>
                  <a:cubicBezTo>
                    <a:pt x="0" y="10432"/>
                    <a:pt x="10432" y="0"/>
                    <a:pt x="23302" y="0"/>
                  </a:cubicBezTo>
                  <a:close/>
                </a:path>
              </a:pathLst>
            </a:custGeom>
            <a:solidFill>
              <a:srgbClr val="FFFFFF">
                <a:alpha val="92941"/>
              </a:srgbClr>
            </a:solidFill>
          </p:spPr>
        </p:sp>
        <p:sp>
          <p:nvSpPr>
            <p:cNvPr id="12" name="TextBox 12"/>
            <p:cNvSpPr txBox="1"/>
            <p:nvPr/>
          </p:nvSpPr>
          <p:spPr>
            <a:xfrm>
              <a:off x="0" y="-38100"/>
              <a:ext cx="4462792" cy="2477497"/>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8473575" y="3629086"/>
            <a:ext cx="8068079" cy="5960293"/>
          </a:xfrm>
          <a:custGeom>
            <a:avLst/>
            <a:gdLst/>
            <a:ahLst/>
            <a:cxnLst/>
            <a:rect l="l" t="t" r="r" b="b"/>
            <a:pathLst>
              <a:path w="8068079" h="5960293">
                <a:moveTo>
                  <a:pt x="0" y="0"/>
                </a:moveTo>
                <a:lnTo>
                  <a:pt x="8068079" y="0"/>
                </a:lnTo>
                <a:lnTo>
                  <a:pt x="8068079" y="5960293"/>
                </a:lnTo>
                <a:lnTo>
                  <a:pt x="0" y="5960293"/>
                </a:lnTo>
                <a:lnTo>
                  <a:pt x="0" y="0"/>
                </a:lnTo>
                <a:close/>
              </a:path>
            </a:pathLst>
          </a:custGeom>
          <a:blipFill>
            <a:blip r:embed="rId7"/>
            <a:stretch>
              <a:fillRect/>
            </a:stretch>
          </a:blipFill>
        </p:spPr>
      </p:sp>
      <p:sp>
        <p:nvSpPr>
          <p:cNvPr id="14" name="Freeform 14"/>
          <p:cNvSpPr/>
          <p:nvPr/>
        </p:nvSpPr>
        <p:spPr>
          <a:xfrm>
            <a:off x="5008919" y="6172200"/>
            <a:ext cx="3772086" cy="3602342"/>
          </a:xfrm>
          <a:custGeom>
            <a:avLst/>
            <a:gdLst/>
            <a:ahLst/>
            <a:cxnLst/>
            <a:rect l="l" t="t" r="r" b="b"/>
            <a:pathLst>
              <a:path w="3772086" h="3602342">
                <a:moveTo>
                  <a:pt x="0" y="0"/>
                </a:moveTo>
                <a:lnTo>
                  <a:pt x="3772087" y="0"/>
                </a:lnTo>
                <a:lnTo>
                  <a:pt x="3772087" y="3602342"/>
                </a:lnTo>
                <a:lnTo>
                  <a:pt x="0" y="360234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TextBox 15"/>
          <p:cNvSpPr txBox="1"/>
          <p:nvPr/>
        </p:nvSpPr>
        <p:spPr>
          <a:xfrm>
            <a:off x="867759" y="1033987"/>
            <a:ext cx="16410591" cy="3107690"/>
          </a:xfrm>
          <a:prstGeom prst="rect">
            <a:avLst/>
          </a:prstGeom>
        </p:spPr>
        <p:txBody>
          <a:bodyPr lIns="0" tIns="0" rIns="0" bIns="0" rtlCol="0" anchor="t">
            <a:spAutoFit/>
          </a:bodyPr>
          <a:lstStyle/>
          <a:p>
            <a:pPr algn="just">
              <a:lnSpc>
                <a:spcPts val="6159"/>
              </a:lnSpc>
            </a:pPr>
            <a:r>
              <a:rPr lang="en-US" sz="4399">
                <a:solidFill>
                  <a:srgbClr val="000000"/>
                </a:solidFill>
                <a:latin typeface="Quicksand"/>
                <a:ea typeface="Quicksand"/>
                <a:cs typeface="Quicksand"/>
                <a:sym typeface="Quicksand"/>
              </a:rPr>
              <a:t>lên vài tiếng lảnh lót.</a:t>
            </a:r>
          </a:p>
          <a:p>
            <a:pPr algn="just">
              <a:lnSpc>
                <a:spcPts val="6159"/>
              </a:lnSpc>
              <a:spcBef>
                <a:spcPct val="0"/>
              </a:spcBef>
            </a:pPr>
            <a:r>
              <a:rPr lang="en-US" sz="4399">
                <a:solidFill>
                  <a:srgbClr val="000000"/>
                </a:solidFill>
                <a:latin typeface="Quicksand"/>
                <a:ea typeface="Quicksand"/>
                <a:cs typeface="Quicksand"/>
                <a:sym typeface="Quicksand"/>
              </a:rPr>
              <a:t>     Cuối ngày, mãi khi đã lên xe để trở về nhà, lòng em vẫn bịn rịn mãi. Mong sao, thật nhanh đến ngày lại được đi biển cùng gia đình.</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864931" y="574909"/>
            <a:ext cx="16558138" cy="9137183"/>
            <a:chOff x="0" y="0"/>
            <a:chExt cx="4360991" cy="2406501"/>
          </a:xfrm>
        </p:grpSpPr>
        <p:sp>
          <p:nvSpPr>
            <p:cNvPr id="7" name="Freeform 7"/>
            <p:cNvSpPr/>
            <p:nvPr/>
          </p:nvSpPr>
          <p:spPr>
            <a:xfrm>
              <a:off x="0" y="0"/>
              <a:ext cx="4360991" cy="2406501"/>
            </a:xfrm>
            <a:custGeom>
              <a:avLst/>
              <a:gdLst/>
              <a:ahLst/>
              <a:cxnLst/>
              <a:rect l="l" t="t" r="r" b="b"/>
              <a:pathLst>
                <a:path w="4360991" h="2406501">
                  <a:moveTo>
                    <a:pt x="23846" y="0"/>
                  </a:moveTo>
                  <a:lnTo>
                    <a:pt x="4337146" y="0"/>
                  </a:lnTo>
                  <a:cubicBezTo>
                    <a:pt x="4343470" y="0"/>
                    <a:pt x="4349535" y="2512"/>
                    <a:pt x="4354007" y="6984"/>
                  </a:cubicBezTo>
                  <a:cubicBezTo>
                    <a:pt x="4358479" y="11456"/>
                    <a:pt x="4360991" y="17521"/>
                    <a:pt x="4360991" y="23846"/>
                  </a:cubicBezTo>
                  <a:lnTo>
                    <a:pt x="4360991" y="2382655"/>
                  </a:lnTo>
                  <a:cubicBezTo>
                    <a:pt x="4360991" y="2388980"/>
                    <a:pt x="4358479" y="2395045"/>
                    <a:pt x="4354007" y="2399517"/>
                  </a:cubicBezTo>
                  <a:cubicBezTo>
                    <a:pt x="4349535" y="2403989"/>
                    <a:pt x="4343470" y="2406501"/>
                    <a:pt x="4337146" y="2406501"/>
                  </a:cubicBezTo>
                  <a:lnTo>
                    <a:pt x="23846" y="2406501"/>
                  </a:lnTo>
                  <a:cubicBezTo>
                    <a:pt x="17521" y="2406501"/>
                    <a:pt x="11456" y="2403989"/>
                    <a:pt x="6984" y="2399517"/>
                  </a:cubicBezTo>
                  <a:cubicBezTo>
                    <a:pt x="2512" y="2395045"/>
                    <a:pt x="0" y="2388980"/>
                    <a:pt x="0" y="2382655"/>
                  </a:cubicBezTo>
                  <a:lnTo>
                    <a:pt x="0" y="23846"/>
                  </a:lnTo>
                  <a:cubicBezTo>
                    <a:pt x="0" y="17521"/>
                    <a:pt x="2512" y="11456"/>
                    <a:pt x="6984" y="6984"/>
                  </a:cubicBezTo>
                  <a:cubicBezTo>
                    <a:pt x="11456" y="2512"/>
                    <a:pt x="17521" y="0"/>
                    <a:pt x="23846" y="0"/>
                  </a:cubicBezTo>
                  <a:close/>
                </a:path>
              </a:pathLst>
            </a:custGeom>
            <a:solidFill>
              <a:srgbClr val="FFFFFF">
                <a:alpha val="92941"/>
              </a:srgbClr>
            </a:solidFill>
          </p:spPr>
        </p:sp>
        <p:sp>
          <p:nvSpPr>
            <p:cNvPr id="8" name="TextBox 8"/>
            <p:cNvSpPr txBox="1"/>
            <p:nvPr/>
          </p:nvSpPr>
          <p:spPr>
            <a:xfrm>
              <a:off x="0" y="-38100"/>
              <a:ext cx="4360991" cy="244460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3" name="Group 13"/>
          <p:cNvGrpSpPr/>
          <p:nvPr/>
        </p:nvGrpSpPr>
        <p:grpSpPr>
          <a:xfrm>
            <a:off x="1832079" y="800230"/>
            <a:ext cx="15427221" cy="2228720"/>
            <a:chOff x="0" y="0"/>
            <a:chExt cx="4063136" cy="586988"/>
          </a:xfrm>
        </p:grpSpPr>
        <p:sp>
          <p:nvSpPr>
            <p:cNvPr id="14" name="Freeform 14"/>
            <p:cNvSpPr/>
            <p:nvPr/>
          </p:nvSpPr>
          <p:spPr>
            <a:xfrm>
              <a:off x="0" y="0"/>
              <a:ext cx="4063136" cy="586988"/>
            </a:xfrm>
            <a:custGeom>
              <a:avLst/>
              <a:gdLst/>
              <a:ahLst/>
              <a:cxnLst/>
              <a:rect l="l" t="t" r="r" b="b"/>
              <a:pathLst>
                <a:path w="4063136" h="586988">
                  <a:moveTo>
                    <a:pt x="19572" y="0"/>
                  </a:moveTo>
                  <a:lnTo>
                    <a:pt x="4043565" y="0"/>
                  </a:lnTo>
                  <a:cubicBezTo>
                    <a:pt x="4048756" y="0"/>
                    <a:pt x="4053734" y="2062"/>
                    <a:pt x="4057404" y="5732"/>
                  </a:cubicBezTo>
                  <a:cubicBezTo>
                    <a:pt x="4061075" y="9403"/>
                    <a:pt x="4063136" y="14381"/>
                    <a:pt x="4063136" y="19572"/>
                  </a:cubicBezTo>
                  <a:lnTo>
                    <a:pt x="4063136" y="567416"/>
                  </a:lnTo>
                  <a:cubicBezTo>
                    <a:pt x="4063136" y="572607"/>
                    <a:pt x="4061075" y="577585"/>
                    <a:pt x="4057404" y="581256"/>
                  </a:cubicBezTo>
                  <a:cubicBezTo>
                    <a:pt x="4053734" y="584926"/>
                    <a:pt x="4048756" y="586988"/>
                    <a:pt x="4043565" y="586988"/>
                  </a:cubicBezTo>
                  <a:lnTo>
                    <a:pt x="19572" y="586988"/>
                  </a:lnTo>
                  <a:cubicBezTo>
                    <a:pt x="14381" y="586988"/>
                    <a:pt x="9403" y="584926"/>
                    <a:pt x="5732" y="581256"/>
                  </a:cubicBezTo>
                  <a:cubicBezTo>
                    <a:pt x="2062" y="577585"/>
                    <a:pt x="0" y="572607"/>
                    <a:pt x="0" y="567416"/>
                  </a:cubicBezTo>
                  <a:lnTo>
                    <a:pt x="0" y="19572"/>
                  </a:lnTo>
                  <a:cubicBezTo>
                    <a:pt x="0" y="14381"/>
                    <a:pt x="2062" y="9403"/>
                    <a:pt x="5732" y="5732"/>
                  </a:cubicBezTo>
                  <a:cubicBezTo>
                    <a:pt x="9403" y="2062"/>
                    <a:pt x="14381" y="0"/>
                    <a:pt x="19572" y="0"/>
                  </a:cubicBezTo>
                  <a:close/>
                </a:path>
              </a:pathLst>
            </a:custGeom>
            <a:solidFill>
              <a:srgbClr val="FFFFFF">
                <a:alpha val="92941"/>
              </a:srgbClr>
            </a:solidFill>
            <a:ln w="38100" cap="rnd">
              <a:solidFill>
                <a:srgbClr val="387C45">
                  <a:alpha val="92941"/>
                </a:srgbClr>
              </a:solidFill>
              <a:prstDash val="dash"/>
              <a:round/>
            </a:ln>
          </p:spPr>
        </p:sp>
        <p:sp>
          <p:nvSpPr>
            <p:cNvPr id="15" name="TextBox 15"/>
            <p:cNvSpPr txBox="1"/>
            <p:nvPr/>
          </p:nvSpPr>
          <p:spPr>
            <a:xfrm>
              <a:off x="0" y="-38100"/>
              <a:ext cx="4063136" cy="625088"/>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284765" y="1175587"/>
            <a:ext cx="1607596" cy="1606757"/>
          </a:xfrm>
          <a:custGeom>
            <a:avLst/>
            <a:gdLst/>
            <a:ahLst/>
            <a:cxnLst/>
            <a:rect l="l" t="t" r="r" b="b"/>
            <a:pathLst>
              <a:path w="1607596" h="1606757">
                <a:moveTo>
                  <a:pt x="0" y="0"/>
                </a:moveTo>
                <a:lnTo>
                  <a:pt x="1607596" y="0"/>
                </a:lnTo>
                <a:lnTo>
                  <a:pt x="1607596" y="1606757"/>
                </a:lnTo>
                <a:lnTo>
                  <a:pt x="0" y="1606757"/>
                </a:lnTo>
                <a:lnTo>
                  <a:pt x="0" y="0"/>
                </a:lnTo>
                <a:close/>
              </a:path>
            </a:pathLst>
          </a:custGeom>
          <a:blipFill>
            <a:blip r:embed="rId7"/>
            <a:stretch>
              <a:fillRect/>
            </a:stretch>
          </a:blipFill>
        </p:spPr>
      </p:sp>
      <p:grpSp>
        <p:nvGrpSpPr>
          <p:cNvPr id="17" name="Group 17"/>
          <p:cNvGrpSpPr/>
          <p:nvPr/>
        </p:nvGrpSpPr>
        <p:grpSpPr>
          <a:xfrm>
            <a:off x="2451360" y="3901358"/>
            <a:ext cx="5958804" cy="1467463"/>
            <a:chOff x="0" y="0"/>
            <a:chExt cx="1569397" cy="386492"/>
          </a:xfrm>
        </p:grpSpPr>
        <p:sp>
          <p:nvSpPr>
            <p:cNvPr id="18" name="Freeform 18"/>
            <p:cNvSpPr/>
            <p:nvPr/>
          </p:nvSpPr>
          <p:spPr>
            <a:xfrm>
              <a:off x="0" y="0"/>
              <a:ext cx="1569397" cy="386492"/>
            </a:xfrm>
            <a:custGeom>
              <a:avLst/>
              <a:gdLst/>
              <a:ahLst/>
              <a:cxnLst/>
              <a:rect l="l" t="t" r="r" b="b"/>
              <a:pathLst>
                <a:path w="1569397" h="386492">
                  <a:moveTo>
                    <a:pt x="44174" y="0"/>
                  </a:moveTo>
                  <a:lnTo>
                    <a:pt x="1525223" y="0"/>
                  </a:lnTo>
                  <a:cubicBezTo>
                    <a:pt x="1549619" y="0"/>
                    <a:pt x="1569397" y="19777"/>
                    <a:pt x="1569397" y="44174"/>
                  </a:cubicBezTo>
                  <a:lnTo>
                    <a:pt x="1569397" y="342318"/>
                  </a:lnTo>
                  <a:cubicBezTo>
                    <a:pt x="1569397" y="366715"/>
                    <a:pt x="1549619" y="386492"/>
                    <a:pt x="1525223" y="386492"/>
                  </a:cubicBezTo>
                  <a:lnTo>
                    <a:pt x="44174" y="386492"/>
                  </a:lnTo>
                  <a:cubicBezTo>
                    <a:pt x="19777" y="386492"/>
                    <a:pt x="0" y="366715"/>
                    <a:pt x="0" y="342318"/>
                  </a:cubicBezTo>
                  <a:lnTo>
                    <a:pt x="0" y="44174"/>
                  </a:lnTo>
                  <a:cubicBezTo>
                    <a:pt x="0" y="19777"/>
                    <a:pt x="19777" y="0"/>
                    <a:pt x="44174" y="0"/>
                  </a:cubicBezTo>
                  <a:close/>
                </a:path>
              </a:pathLst>
            </a:custGeom>
            <a:solidFill>
              <a:srgbClr val="4E8A2B"/>
            </a:solidFill>
          </p:spPr>
        </p:sp>
        <p:sp>
          <p:nvSpPr>
            <p:cNvPr id="19" name="TextBox 19"/>
            <p:cNvSpPr txBox="1"/>
            <p:nvPr/>
          </p:nvSpPr>
          <p:spPr>
            <a:xfrm>
              <a:off x="0" y="-104775"/>
              <a:ext cx="1569397" cy="491267"/>
            </a:xfrm>
            <a:prstGeom prst="rect">
              <a:avLst/>
            </a:prstGeom>
          </p:spPr>
          <p:txBody>
            <a:bodyPr lIns="50800" tIns="50800" rIns="50800" bIns="50800" rtlCol="0" anchor="ctr"/>
            <a:lstStyle/>
            <a:p>
              <a:pPr algn="ctr">
                <a:lnSpc>
                  <a:spcPts val="7699"/>
                </a:lnSpc>
                <a:spcBef>
                  <a:spcPct val="0"/>
                </a:spcBef>
              </a:pPr>
              <a:r>
                <a:rPr lang="en-US" sz="5499" b="1" dirty="0" err="1">
                  <a:solidFill>
                    <a:srgbClr val="FFFCC9"/>
                  </a:solidFill>
                  <a:latin typeface="Quicksand Bold"/>
                  <a:ea typeface="Quicksand Bold"/>
                  <a:cs typeface="Quicksand Bold"/>
                  <a:sym typeface="Quicksand Bold"/>
                </a:rPr>
                <a:t>Bố</a:t>
              </a:r>
              <a:r>
                <a:rPr lang="en-US" sz="5499" b="1" dirty="0">
                  <a:solidFill>
                    <a:srgbClr val="FFFCC9"/>
                  </a:solidFill>
                  <a:latin typeface="Quicksand Bold"/>
                  <a:ea typeface="Quicksand Bold"/>
                  <a:cs typeface="Quicksand Bold"/>
                  <a:sym typeface="Quicksand Bold"/>
                </a:rPr>
                <a:t> </a:t>
              </a:r>
              <a:r>
                <a:rPr lang="en-US" sz="5499" b="1" dirty="0" err="1">
                  <a:solidFill>
                    <a:srgbClr val="FFFCC9"/>
                  </a:solidFill>
                  <a:latin typeface="Quicksand Bold"/>
                  <a:ea typeface="Quicksand Bold"/>
                  <a:cs typeface="Quicksand Bold"/>
                  <a:sym typeface="Quicksand Bold"/>
                </a:rPr>
                <a:t>cục</a:t>
              </a:r>
              <a:r>
                <a:rPr lang="en-US" sz="5499" b="1" dirty="0">
                  <a:solidFill>
                    <a:srgbClr val="FFFCC9"/>
                  </a:solidFill>
                  <a:latin typeface="Quicksand Bold"/>
                  <a:ea typeface="Quicksand Bold"/>
                  <a:cs typeface="Quicksand Bold"/>
                  <a:sym typeface="Quicksand Bold"/>
                </a:rPr>
                <a:t> </a:t>
              </a:r>
              <a:r>
                <a:rPr lang="en-US" sz="5499" b="1" dirty="0" err="1">
                  <a:solidFill>
                    <a:srgbClr val="FFFCC9"/>
                  </a:solidFill>
                  <a:latin typeface="Quicksand Bold"/>
                  <a:ea typeface="Quicksand Bold"/>
                  <a:cs typeface="Quicksand Bold"/>
                  <a:sym typeface="Quicksand Bold"/>
                </a:rPr>
                <a:t>bài</a:t>
              </a:r>
              <a:r>
                <a:rPr lang="en-US" sz="5499" b="1" dirty="0">
                  <a:solidFill>
                    <a:srgbClr val="FFFCC9"/>
                  </a:solidFill>
                  <a:latin typeface="Quicksand Bold"/>
                  <a:ea typeface="Quicksand Bold"/>
                  <a:cs typeface="Quicksand Bold"/>
                  <a:sym typeface="Quicksand Bold"/>
                </a:rPr>
                <a:t> </a:t>
              </a:r>
              <a:r>
                <a:rPr lang="en-US" sz="5499" b="1" dirty="0" err="1">
                  <a:solidFill>
                    <a:srgbClr val="FFFCC9"/>
                  </a:solidFill>
                  <a:latin typeface="Quicksand Bold"/>
                  <a:ea typeface="Quicksand Bold"/>
                  <a:cs typeface="Quicksand Bold"/>
                  <a:sym typeface="Quicksand Bold"/>
                </a:rPr>
                <a:t>văn</a:t>
              </a:r>
              <a:endParaRPr lang="en-US" sz="5499" b="1" dirty="0">
                <a:solidFill>
                  <a:srgbClr val="FFFCC9"/>
                </a:solidFill>
                <a:latin typeface="Quicksand Bold"/>
                <a:ea typeface="Quicksand Bold"/>
                <a:cs typeface="Quicksand Bold"/>
                <a:sym typeface="Quicksand Bold"/>
              </a:endParaRPr>
            </a:p>
          </p:txBody>
        </p:sp>
      </p:grpSp>
      <p:grpSp>
        <p:nvGrpSpPr>
          <p:cNvPr id="20" name="Group 20"/>
          <p:cNvGrpSpPr/>
          <p:nvPr/>
        </p:nvGrpSpPr>
        <p:grpSpPr>
          <a:xfrm>
            <a:off x="10205784" y="3901358"/>
            <a:ext cx="5958804" cy="1467463"/>
            <a:chOff x="0" y="0"/>
            <a:chExt cx="1569397" cy="386492"/>
          </a:xfrm>
        </p:grpSpPr>
        <p:sp>
          <p:nvSpPr>
            <p:cNvPr id="21" name="Freeform 21"/>
            <p:cNvSpPr/>
            <p:nvPr/>
          </p:nvSpPr>
          <p:spPr>
            <a:xfrm>
              <a:off x="0" y="0"/>
              <a:ext cx="1569397" cy="386492"/>
            </a:xfrm>
            <a:custGeom>
              <a:avLst/>
              <a:gdLst/>
              <a:ahLst/>
              <a:cxnLst/>
              <a:rect l="l" t="t" r="r" b="b"/>
              <a:pathLst>
                <a:path w="1569397" h="386492">
                  <a:moveTo>
                    <a:pt x="44174" y="0"/>
                  </a:moveTo>
                  <a:lnTo>
                    <a:pt x="1525223" y="0"/>
                  </a:lnTo>
                  <a:cubicBezTo>
                    <a:pt x="1549619" y="0"/>
                    <a:pt x="1569397" y="19777"/>
                    <a:pt x="1569397" y="44174"/>
                  </a:cubicBezTo>
                  <a:lnTo>
                    <a:pt x="1569397" y="342318"/>
                  </a:lnTo>
                  <a:cubicBezTo>
                    <a:pt x="1569397" y="366715"/>
                    <a:pt x="1549619" y="386492"/>
                    <a:pt x="1525223" y="386492"/>
                  </a:cubicBezTo>
                  <a:lnTo>
                    <a:pt x="44174" y="386492"/>
                  </a:lnTo>
                  <a:cubicBezTo>
                    <a:pt x="19777" y="386492"/>
                    <a:pt x="0" y="366715"/>
                    <a:pt x="0" y="342318"/>
                  </a:cubicBezTo>
                  <a:lnTo>
                    <a:pt x="0" y="44174"/>
                  </a:lnTo>
                  <a:cubicBezTo>
                    <a:pt x="0" y="19777"/>
                    <a:pt x="19777" y="0"/>
                    <a:pt x="44174" y="0"/>
                  </a:cubicBezTo>
                  <a:close/>
                </a:path>
              </a:pathLst>
            </a:custGeom>
            <a:solidFill>
              <a:srgbClr val="4E8A2B"/>
            </a:solidFill>
          </p:spPr>
        </p:sp>
        <p:sp>
          <p:nvSpPr>
            <p:cNvPr id="22" name="TextBox 22"/>
            <p:cNvSpPr txBox="1"/>
            <p:nvPr/>
          </p:nvSpPr>
          <p:spPr>
            <a:xfrm>
              <a:off x="0" y="-104775"/>
              <a:ext cx="1569397" cy="491267"/>
            </a:xfrm>
            <a:prstGeom prst="rect">
              <a:avLst/>
            </a:prstGeom>
          </p:spPr>
          <p:txBody>
            <a:bodyPr lIns="50800" tIns="50800" rIns="50800" bIns="50800" rtlCol="0" anchor="ctr"/>
            <a:lstStyle/>
            <a:p>
              <a:pPr algn="ctr">
                <a:lnSpc>
                  <a:spcPts val="7699"/>
                </a:lnSpc>
                <a:spcBef>
                  <a:spcPct val="0"/>
                </a:spcBef>
              </a:pPr>
              <a:r>
                <a:rPr lang="en-US" sz="5499" b="1">
                  <a:solidFill>
                    <a:srgbClr val="FFFCC9"/>
                  </a:solidFill>
                  <a:latin typeface="Quicksand Bold"/>
                  <a:ea typeface="Quicksand Bold"/>
                  <a:cs typeface="Quicksand Bold"/>
                  <a:sym typeface="Quicksand Bold"/>
                </a:rPr>
                <a:t>Trình tự miêu tả</a:t>
              </a:r>
            </a:p>
          </p:txBody>
        </p:sp>
      </p:grpSp>
      <p:grpSp>
        <p:nvGrpSpPr>
          <p:cNvPr id="23" name="Group 23"/>
          <p:cNvGrpSpPr/>
          <p:nvPr/>
        </p:nvGrpSpPr>
        <p:grpSpPr>
          <a:xfrm>
            <a:off x="6376194" y="5919099"/>
            <a:ext cx="5958804" cy="1467463"/>
            <a:chOff x="0" y="0"/>
            <a:chExt cx="7945071" cy="1956617"/>
          </a:xfrm>
        </p:grpSpPr>
        <p:grpSp>
          <p:nvGrpSpPr>
            <p:cNvPr id="24" name="Group 24"/>
            <p:cNvGrpSpPr/>
            <p:nvPr/>
          </p:nvGrpSpPr>
          <p:grpSpPr>
            <a:xfrm>
              <a:off x="0" y="0"/>
              <a:ext cx="7945071" cy="1956617"/>
              <a:chOff x="0" y="0"/>
              <a:chExt cx="1569397" cy="386492"/>
            </a:xfrm>
          </p:grpSpPr>
          <p:sp>
            <p:nvSpPr>
              <p:cNvPr id="25" name="Freeform 25"/>
              <p:cNvSpPr/>
              <p:nvPr/>
            </p:nvSpPr>
            <p:spPr>
              <a:xfrm>
                <a:off x="0" y="0"/>
                <a:ext cx="1569397" cy="386492"/>
              </a:xfrm>
              <a:custGeom>
                <a:avLst/>
                <a:gdLst/>
                <a:ahLst/>
                <a:cxnLst/>
                <a:rect l="l" t="t" r="r" b="b"/>
                <a:pathLst>
                  <a:path w="1569397" h="386492">
                    <a:moveTo>
                      <a:pt x="44174" y="0"/>
                    </a:moveTo>
                    <a:lnTo>
                      <a:pt x="1525223" y="0"/>
                    </a:lnTo>
                    <a:cubicBezTo>
                      <a:pt x="1549619" y="0"/>
                      <a:pt x="1569397" y="19777"/>
                      <a:pt x="1569397" y="44174"/>
                    </a:cubicBezTo>
                    <a:lnTo>
                      <a:pt x="1569397" y="342318"/>
                    </a:lnTo>
                    <a:cubicBezTo>
                      <a:pt x="1569397" y="366715"/>
                      <a:pt x="1549619" y="386492"/>
                      <a:pt x="1525223" y="386492"/>
                    </a:cubicBezTo>
                    <a:lnTo>
                      <a:pt x="44174" y="386492"/>
                    </a:lnTo>
                    <a:cubicBezTo>
                      <a:pt x="19777" y="386492"/>
                      <a:pt x="0" y="366715"/>
                      <a:pt x="0" y="342318"/>
                    </a:cubicBezTo>
                    <a:lnTo>
                      <a:pt x="0" y="44174"/>
                    </a:lnTo>
                    <a:cubicBezTo>
                      <a:pt x="0" y="19777"/>
                      <a:pt x="19777" y="0"/>
                      <a:pt x="44174" y="0"/>
                    </a:cubicBezTo>
                    <a:close/>
                  </a:path>
                </a:pathLst>
              </a:custGeom>
              <a:solidFill>
                <a:srgbClr val="4E8A2B"/>
              </a:solidFill>
            </p:spPr>
          </p:sp>
          <p:sp>
            <p:nvSpPr>
              <p:cNvPr id="26" name="TextBox 26"/>
              <p:cNvSpPr txBox="1"/>
              <p:nvPr/>
            </p:nvSpPr>
            <p:spPr>
              <a:xfrm>
                <a:off x="0" y="-104775"/>
                <a:ext cx="1569397" cy="491267"/>
              </a:xfrm>
              <a:prstGeom prst="rect">
                <a:avLst/>
              </a:prstGeom>
            </p:spPr>
            <p:txBody>
              <a:bodyPr lIns="50800" tIns="50800" rIns="50800" bIns="50800" rtlCol="0" anchor="ctr"/>
              <a:lstStyle/>
              <a:p>
                <a:pPr algn="ctr">
                  <a:lnSpc>
                    <a:spcPts val="7699"/>
                  </a:lnSpc>
                  <a:spcBef>
                    <a:spcPct val="0"/>
                  </a:spcBef>
                </a:pPr>
                <a:endParaRPr/>
              </a:p>
            </p:txBody>
          </p:sp>
        </p:grpSp>
        <p:sp>
          <p:nvSpPr>
            <p:cNvPr id="27" name="Freeform 27"/>
            <p:cNvSpPr/>
            <p:nvPr/>
          </p:nvSpPr>
          <p:spPr>
            <a:xfrm>
              <a:off x="3011780" y="83605"/>
              <a:ext cx="1921512" cy="1789408"/>
            </a:xfrm>
            <a:custGeom>
              <a:avLst/>
              <a:gdLst/>
              <a:ahLst/>
              <a:cxnLst/>
              <a:rect l="l" t="t" r="r" b="b"/>
              <a:pathLst>
                <a:path w="1921512" h="1789408">
                  <a:moveTo>
                    <a:pt x="0" y="0"/>
                  </a:moveTo>
                  <a:lnTo>
                    <a:pt x="1921512" y="0"/>
                  </a:lnTo>
                  <a:lnTo>
                    <a:pt x="1921512" y="1789408"/>
                  </a:lnTo>
                  <a:lnTo>
                    <a:pt x="0" y="17894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sp>
        <p:nvSpPr>
          <p:cNvPr id="28" name="TextBox 28"/>
          <p:cNvSpPr txBox="1"/>
          <p:nvPr/>
        </p:nvSpPr>
        <p:spPr>
          <a:xfrm>
            <a:off x="3255410" y="1144653"/>
            <a:ext cx="11279890" cy="1377949"/>
          </a:xfrm>
          <a:prstGeom prst="rect">
            <a:avLst/>
          </a:prstGeom>
        </p:spPr>
        <p:txBody>
          <a:bodyPr lIns="0" tIns="0" rIns="0" bIns="0" rtlCol="0" anchor="t">
            <a:spAutoFit/>
          </a:bodyPr>
          <a:lstStyle/>
          <a:p>
            <a:pPr algn="ctr">
              <a:lnSpc>
                <a:spcPts val="11200"/>
              </a:lnSpc>
            </a:pPr>
            <a:r>
              <a:rPr lang="en-US" sz="8000" b="1">
                <a:solidFill>
                  <a:srgbClr val="387C45"/>
                </a:solidFill>
                <a:latin typeface="Quicksand Bold"/>
                <a:ea typeface="Quicksand Bold"/>
                <a:cs typeface="Quicksand Bold"/>
                <a:sym typeface="Quicksand Bold"/>
              </a:rPr>
              <a:t>Đọc soát và chỉnh sửa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643</Words>
  <Application>Microsoft Office PowerPoint</Application>
  <PresentationFormat>Custom</PresentationFormat>
  <Paragraphs>22</Paragraphs>
  <Slides>13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Calibri</vt:lpstr>
      <vt:lpstr>Quicksand Bold</vt:lpstr>
      <vt:lpstr>Arial</vt:lpstr>
      <vt:lpstr>Times New Roman</vt:lpstr>
      <vt:lpstr>#9Slide07 HoneyCream</vt:lpstr>
      <vt:lpstr>Quicksand</vt:lpstr>
      <vt:lpstr>SVN-Newton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T8_Viet</dc:title>
  <cp:lastModifiedBy>Laptop T&amp;T</cp:lastModifiedBy>
  <cp:revision>15</cp:revision>
  <dcterms:created xsi:type="dcterms:W3CDTF">2006-08-16T00:00:00Z</dcterms:created>
  <dcterms:modified xsi:type="dcterms:W3CDTF">2024-09-15T08:40:27Z</dcterms:modified>
  <dc:identifier>DAGQzAfxiek</dc:identifier>
</cp:coreProperties>
</file>