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3" r:id="rId3"/>
    <p:sldId id="257" r:id="rId4"/>
    <p:sldId id="258" r:id="rId5"/>
    <p:sldId id="259" r:id="rId6"/>
    <p:sldId id="264" r:id="rId7"/>
    <p:sldId id="266" r:id="rId8"/>
    <p:sldId id="268"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EBF6F9"/>
    <a:srgbClr val="FBD6B7"/>
    <a:srgbClr val="E824B5"/>
    <a:srgbClr val="00DA63"/>
    <a:srgbClr val="0DFF7A"/>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2" y="600"/>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24-Jan-24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‘vui”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hoạt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38213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giúp HS khai thác như các giáo án trước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HĐ</a:t>
            </a:r>
            <a:r>
              <a:rPr lang="en-US" baseline="0" smtClean="0"/>
              <a:t> này Gv có thể cho HS bốc thăm từng cặp lên nói trước lớp (sẽ rất thú vị đây. hihi)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24-Jan-24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24-Jan-24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24-Jan-24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24-Jan-24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24-Jan-24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24-Jan-24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24-Jan-24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24-Jan-24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7620000"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18      trang 21</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ÔN TẬP  </a:t>
            </a:r>
            <a:r>
              <a:rPr lang="en-US" sz="2800" b="1" smtClean="0">
                <a:latin typeface="Arial-Rounded" pitchFamily="34" charset="0"/>
                <a:ea typeface="Arial-Rounded" pitchFamily="34" charset="0"/>
                <a:cs typeface="Arial-Rounded" pitchFamily="34" charset="0"/>
              </a:rPr>
              <a:t>(trang 22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23)</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381000" y="2480347"/>
            <a:ext cx="8077200" cy="523208"/>
          </a:xfrm>
          <a:prstGeom prst="rect">
            <a:avLst/>
          </a:prstGeom>
          <a:noFill/>
        </p:spPr>
        <p:txBody>
          <a:bodyPr wrap="square" lIns="91428" tIns="45714" rIns="91428" bIns="45714" rtlCol="0">
            <a:spAutoFit/>
          </a:bodyPr>
          <a:lstStyle/>
          <a:p>
            <a:pPr algn="just"/>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Vân</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rất</a:t>
            </a:r>
            <a:r>
              <a:rPr lang="en-US" sz="2800" b="1" dirty="0" smtClean="0">
                <a:latin typeface="Arial-Rounded" pitchFamily="34" charset="0"/>
                <a:ea typeface="Arial-Rounded" pitchFamily="34" charset="0"/>
                <a:cs typeface="Arial-Rounded" pitchFamily="34" charset="0"/>
              </a:rPr>
              <a:t> (….)  </a:t>
            </a:r>
            <a:r>
              <a:rPr lang="en-US" sz="2800" b="1" dirty="0" err="1" smtClean="0">
                <a:latin typeface="Arial-Rounded" pitchFamily="34" charset="0"/>
                <a:ea typeface="Arial-Rounded" pitchFamily="34" charset="0"/>
                <a:cs typeface="Arial-Rounded" pitchFamily="34" charset="0"/>
              </a:rPr>
              <a:t>vì</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được</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đi</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chơi</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cùng</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các</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bạn</a:t>
            </a:r>
            <a:r>
              <a:rPr lang="en-US" sz="2800" b="1" dirty="0" smtClean="0">
                <a:latin typeface="Arial-Rounded" pitchFamily="34" charset="0"/>
                <a:ea typeface="Arial-Rounded" pitchFamily="34" charset="0"/>
                <a:cs typeface="Arial-Rounded" pitchFamily="34" charset="0"/>
              </a:rPr>
              <a:t>.</a:t>
            </a:r>
            <a:endParaRPr lang="en-US" sz="2800" b="1" dirty="0">
              <a:latin typeface="Arial-Rounded" pitchFamily="34" charset="0"/>
              <a:ea typeface="Arial-Rounded" pitchFamily="34" charset="0"/>
              <a:cs typeface="Arial-Rounded" pitchFamily="34" charset="0"/>
            </a:endParaRPr>
          </a:p>
        </p:txBody>
      </p:sp>
      <p:sp>
        <p:nvSpPr>
          <p:cNvPr id="12" name="TextBox 11"/>
          <p:cNvSpPr txBox="1"/>
          <p:nvPr/>
        </p:nvSpPr>
        <p:spPr>
          <a:xfrm>
            <a:off x="4114800" y="1482782"/>
            <a:ext cx="713356" cy="523208"/>
          </a:xfrm>
          <a:prstGeom prst="rect">
            <a:avLst/>
          </a:prstGeom>
          <a:solidFill>
            <a:srgbClr val="BEE395"/>
          </a:solidFill>
        </p:spPr>
        <p:txBody>
          <a:bodyPr wrap="square" lIns="91428" tIns="45714" rIns="91428" bIns="45714" rtlCol="0">
            <a:spAutoFit/>
          </a:bodyPr>
          <a:lstStyle/>
          <a:p>
            <a:pPr algn="ctr"/>
            <a:r>
              <a:rPr lang="en-US" sz="2800" b="1" dirty="0" err="1" smtClean="0">
                <a:latin typeface="Arial-Rounded" pitchFamily="34" charset="0"/>
                <a:ea typeface="Arial-Rounded" pitchFamily="34" charset="0"/>
                <a:cs typeface="Arial-Rounded" pitchFamily="34" charset="0"/>
              </a:rPr>
              <a:t>vui</a:t>
            </a:r>
            <a:endParaRPr lang="en-US" sz="2800" b="1" dirty="0">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tốt đẹp</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buồn bã</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78417" y="3503807"/>
            <a:ext cx="9087099" cy="2147323"/>
            <a:chOff x="78417" y="3503807"/>
            <a:chExt cx="9087099" cy="214732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8417" y="3971178"/>
              <a:ext cx="9087099"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smtClean="0">
                  <a:solidFill>
                    <a:srgbClr val="7030A0"/>
                  </a:solidFill>
                  <a:latin typeface="HP001 4 hàng" pitchFamily="34" charset="0"/>
                  <a:ea typeface="Arial-Rounded" pitchFamily="34" charset="0"/>
                  <a:cs typeface="Arial-Rounded" pitchFamily="34" charset="0"/>
                </a:rPr>
                <a:t>Vân </a:t>
              </a:r>
              <a:r>
                <a:rPr lang="vi-VN" sz="3200" b="1" dirty="0">
                  <a:solidFill>
                    <a:srgbClr val="7030A0"/>
                  </a:solidFill>
                  <a:latin typeface="HP001 4 hàng" pitchFamily="34" charset="0"/>
                  <a:ea typeface="Arial-Rounded" pitchFamily="34" charset="0"/>
                  <a:cs typeface="Arial-Rounded" pitchFamily="34" charset="0"/>
                </a:rPr>
                <a:t>ǟất νίi νŰ đưϑ đi εΠ cùng các </a:t>
              </a:r>
              <a:r>
                <a:rPr lang="vi-VN" sz="3200" b="1" dirty="0" smtClean="0">
                  <a:solidFill>
                    <a:srgbClr val="7030A0"/>
                  </a:solidFill>
                  <a:latin typeface="HP001 4 hàng" pitchFamily="34" charset="0"/>
                  <a:ea typeface="Arial-Rounded" pitchFamily="34" charset="0"/>
                  <a:cs typeface="Arial-Rounded" pitchFamily="34" charset="0"/>
                </a:rPr>
                <a:t>bạn</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22222E-6 -2.1519E-6 L -0.19722 0.18802 " pathEditMode="relative" rAng="0" ptsTypes="AA">
                                      <p:cBhvr>
                                        <p:cTn id="30" dur="2000" fill="hold"/>
                                        <p:tgtEl>
                                          <p:spTgt spid="12"/>
                                        </p:tgtEl>
                                        <p:attrNameLst>
                                          <p:attrName>ppt_x</p:attrName>
                                          <p:attrName>ppt_y</p:attrName>
                                        </p:attrNameLst>
                                      </p:cBhvr>
                                      <p:rCtr x="-9861" y="9386"/>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dùng từ ngữ trong khung để nói theo tranh</a:t>
            </a:r>
            <a:endParaRPr lang="en-US" sz="2400" b="1">
              <a:latin typeface="Arial-Rounded" pitchFamily="34" charset="0"/>
              <a:ea typeface="Arial-Rounded" pitchFamily="34" charset="0"/>
              <a:cs typeface="Arial-Rounded" pitchFamily="34" charset="0"/>
            </a:endParaRPr>
          </a:p>
        </p:txBody>
      </p:sp>
      <p:sp>
        <p:nvSpPr>
          <p:cNvPr id="5" name="TextBox 4"/>
          <p:cNvSpPr txBox="1"/>
          <p:nvPr/>
        </p:nvSpPr>
        <p:spPr>
          <a:xfrm>
            <a:off x="990600" y="1061058"/>
            <a:ext cx="7394863" cy="461653"/>
          </a:xfrm>
          <a:prstGeom prst="rect">
            <a:avLst/>
          </a:prstGeom>
          <a:noFill/>
        </p:spPr>
        <p:txBody>
          <a:bodyPr wrap="square" lIns="91428" tIns="45714" rIns="91428" bIns="45714" rtlCol="0">
            <a:spAutoFit/>
          </a:bodyPr>
          <a:lstStyle/>
          <a:p>
            <a:pPr algn="just"/>
            <a:r>
              <a:rPr lang="en-US" sz="2400" dirty="0" err="1" smtClean="0">
                <a:latin typeface="Arial-Rounded" pitchFamily="34" charset="0"/>
                <a:ea typeface="Arial-Rounded" pitchFamily="34" charset="0"/>
                <a:cs typeface="Arial-Rounded" pitchFamily="34" charset="0"/>
              </a:rPr>
              <a:t>chơi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đùa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gấu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hát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sinh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nhật</a:t>
            </a:r>
            <a:endParaRPr lang="en-US" sz="2400"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829" t="25794" r="35634" b="21230"/>
          <a:stretch/>
        </p:blipFill>
        <p:spPr bwMode="auto">
          <a:xfrm>
            <a:off x="2514600" y="1733550"/>
            <a:ext cx="5105400" cy="331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2564" y="971551"/>
            <a:ext cx="8492836" cy="396240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07474" y="1741143"/>
              <a:ext cx="716628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3619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449148"/>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29657" y="1488714"/>
            <a:ext cx="6342743"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Các bạn chúc mừng sinh nhật voi con.</a:t>
            </a:r>
            <a:endParaRPr lang="en-US" sz="2800">
              <a:latin typeface="Arial-Rounded" pitchFamily="34" charset="0"/>
              <a:ea typeface="Arial-Rounded" pitchFamily="34" charset="0"/>
              <a:cs typeface="Arial-Rounded" pitchFamily="34" charset="0"/>
            </a:endParaRPr>
          </a:p>
        </p:txBody>
      </p:sp>
      <p:sp>
        <p:nvSpPr>
          <p:cNvPr id="29" name="TextBox 28"/>
          <p:cNvSpPr txBox="1"/>
          <p:nvPr/>
        </p:nvSpPr>
        <p:spPr>
          <a:xfrm>
            <a:off x="939918" y="2027901"/>
            <a:ext cx="5769313"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Nó huơ vòi cảm ơn các bạn.</a:t>
            </a:r>
            <a:endParaRPr lang="en-US" sz="2800">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501" t="33134" r="36862" b="45636"/>
          <a:stretch/>
        </p:blipFill>
        <p:spPr bwMode="auto">
          <a:xfrm>
            <a:off x="3116943" y="2550201"/>
            <a:ext cx="3461128" cy="200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52400" y="1362348"/>
            <a:ext cx="9736610" cy="2147323"/>
            <a:chOff x="85929" y="3503807"/>
            <a:chExt cx="9736610" cy="2147323"/>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5440" y="3971178"/>
              <a:ext cx="9087099" cy="584775"/>
            </a:xfrm>
            <a:prstGeom prst="rect">
              <a:avLst/>
            </a:prstGeom>
          </p:spPr>
          <p:txBody>
            <a:bodyPr wrap="square">
              <a:spAutoFit/>
            </a:bodyPr>
            <a:lstStyle/>
            <a:p>
              <a:pPr algn="just"/>
              <a:r>
                <a:rPr lang="vi-VN" sz="3200" b="1">
                  <a:solidFill>
                    <a:srgbClr val="7030A0"/>
                  </a:solidFill>
                  <a:latin typeface="HP001 4 hàng" pitchFamily="34" charset="0"/>
                </a:rPr>
                <a:t>Các</a:t>
              </a:r>
              <a:r>
                <a:rPr lang="en-US" sz="3200" b="1">
                  <a:solidFill>
                    <a:srgbClr val="7030A0"/>
                  </a:solidFill>
                  <a:latin typeface="HP001 4 hàng" pitchFamily="34" charset="0"/>
                </a:rPr>
                <a:t> bạn</a:t>
              </a:r>
              <a:r>
                <a:rPr lang="vi-VN" sz="3200" b="1">
                  <a:solidFill>
                    <a:srgbClr val="7030A0"/>
                  </a:solidFill>
                  <a:latin typeface="HP001 4 hàng" pitchFamily="34" charset="0"/>
                </a:rPr>
                <a:t> </a:t>
              </a:r>
              <a:r>
                <a:rPr lang="el-GR" sz="3200" b="1">
                  <a:solidFill>
                    <a:srgbClr val="7030A0"/>
                  </a:solidFill>
                  <a:latin typeface="HP001 4 hàng" pitchFamily="34" charset="0"/>
                </a:rPr>
                <a:t>ε</a:t>
              </a:r>
              <a:r>
                <a:rPr lang="vi-VN" sz="3200" b="1">
                  <a:solidFill>
                    <a:srgbClr val="7030A0"/>
                  </a:solidFill>
                  <a:latin typeface="HP001 4 hàng" pitchFamily="34" charset="0"/>
                </a:rPr>
                <a:t>úc jừng ǧ</a:t>
              </a:r>
              <a:r>
                <a:rPr lang="el-GR" sz="3200" b="1">
                  <a:solidFill>
                    <a:srgbClr val="7030A0"/>
                  </a:solidFill>
                  <a:latin typeface="HP001 4 hàng" pitchFamily="34" charset="0"/>
                </a:rPr>
                <a:t>΅ζ η</a:t>
              </a:r>
              <a:r>
                <a:rPr lang="vi-VN" sz="3200" b="1">
                  <a:solidFill>
                    <a:srgbClr val="7030A0"/>
                  </a:solidFill>
                  <a:latin typeface="HP001 4 hàng" pitchFamily="34" charset="0"/>
                </a:rPr>
                <a:t>ật v</a:t>
              </a:r>
              <a:r>
                <a:rPr lang="el-GR" sz="3200" b="1">
                  <a:solidFill>
                    <a:srgbClr val="7030A0"/>
                  </a:solidFill>
                  <a:latin typeface="HP001 4 hàng" pitchFamily="34" charset="0"/>
                </a:rPr>
                <a:t>Ρ </a:t>
              </a:r>
              <a:r>
                <a:rPr lang="vi-VN" sz="3200" b="1">
                  <a:solidFill>
                    <a:srgbClr val="7030A0"/>
                  </a:solidFill>
                  <a:latin typeface="HP001 4 hàng" pitchFamily="34" charset="0"/>
                </a:rPr>
                <a:t>c</a:t>
              </a:r>
              <a:r>
                <a:rPr lang="el-GR" sz="3200" b="1">
                  <a:solidFill>
                    <a:srgbClr val="7030A0"/>
                  </a:solidFill>
                  <a:latin typeface="HP001 4 hàng" pitchFamily="34" charset="0"/>
                </a:rPr>
                <a:t>Ϊ</a:t>
              </a:r>
              <a:r>
                <a:rPr lang="en-US" sz="3200" b="1">
                  <a:solidFill>
                    <a:srgbClr val="7030A0"/>
                  </a:solidFill>
                  <a:latin typeface="HP001 4 hàng" pitchFamily="34" charset="0"/>
                </a:rPr>
                <a:t>.</a:t>
              </a:r>
            </a:p>
          </p:txBody>
        </p:sp>
        <p:sp>
          <p:nvSpPr>
            <p:cNvPr id="9" name="Rectangle 8"/>
            <p:cNvSpPr/>
            <p:nvPr/>
          </p:nvSpPr>
          <p:spPr>
            <a:xfrm>
              <a:off x="85929" y="4635524"/>
              <a:ext cx="9087099" cy="584775"/>
            </a:xfrm>
            <a:prstGeom prst="rect">
              <a:avLst/>
            </a:prstGeom>
          </p:spPr>
          <p:txBody>
            <a:bodyPr wrap="square">
              <a:spAutoFit/>
            </a:bodyPr>
            <a:lstStyle/>
            <a:p>
              <a:pPr algn="just"/>
              <a:r>
                <a:rPr lang="vi-VN" sz="3200" b="1">
                  <a:solidFill>
                    <a:srgbClr val="7030A0"/>
                  </a:solidFill>
                  <a:latin typeface="HP001 4 hàng" pitchFamily="34" charset="0"/>
                </a:rPr>
                <a:t>Nó huơ vā cảm </a:t>
              </a:r>
              <a:r>
                <a:rPr lang="el-GR" sz="3200" b="1">
                  <a:solidFill>
                    <a:srgbClr val="7030A0"/>
                  </a:solidFill>
                  <a:latin typeface="HP001 4 hàng" pitchFamily="34" charset="0"/>
                </a:rPr>
                <a:t>Ω </a:t>
              </a:r>
              <a:r>
                <a:rPr lang="vi-VN" sz="3200" b="1">
                  <a:solidFill>
                    <a:srgbClr val="7030A0"/>
                  </a:solidFill>
                  <a:latin typeface="HP001 4 hàng" pitchFamily="34" charset="0"/>
                </a:rPr>
                <a:t>các bạn</a:t>
              </a:r>
              <a:r>
                <a:rPr lang="en-US" sz="3200" b="1">
                  <a:solidFill>
                    <a:srgbClr val="7030A0"/>
                  </a:solidFill>
                  <a:latin typeface="HP001 4 hàng" pitchFamily="34" charset="0"/>
                </a:rPr>
                <a:t>.</a:t>
              </a: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Tìm trong hoặc ngoài bài đọc </a:t>
            </a:r>
            <a:r>
              <a:rPr lang="en-US" sz="3200" b="1" i="1" smtClean="0">
                <a:latin typeface="Arial-Rounded" pitchFamily="34" charset="0"/>
                <a:ea typeface="Arial-Rounded" pitchFamily="34" charset="0"/>
                <a:cs typeface="Arial-Rounded" pitchFamily="34" charset="0"/>
              </a:rPr>
              <a:t>Sinh nhật của voi con  </a:t>
            </a:r>
            <a:r>
              <a:rPr lang="en-US" sz="3200" b="1" smtClean="0">
                <a:latin typeface="Arial-Rounded" pitchFamily="34" charset="0"/>
                <a:ea typeface="Arial-Rounded" pitchFamily="34" charset="0"/>
                <a:cs typeface="Arial-Rounded" pitchFamily="34" charset="0"/>
              </a:rPr>
              <a:t>từ ngữ có tiếng chứa vần </a:t>
            </a:r>
            <a:r>
              <a:rPr lang="en-US" sz="3200" b="1" i="1" smtClean="0">
                <a:latin typeface="Arial-Rounded" pitchFamily="34" charset="0"/>
                <a:ea typeface="Arial-Rounded" pitchFamily="34" charset="0"/>
                <a:cs typeface="Arial-Rounded" pitchFamily="34" charset="0"/>
              </a:rPr>
              <a:t>oăc, oac, uơ, ua</a:t>
            </a:r>
            <a:endParaRPr lang="en-US" sz="3200" b="1">
              <a:latin typeface="Arial-Rounded" pitchFamily="34" charset="0"/>
              <a:ea typeface="Arial-Rounded" pitchFamily="34" charset="0"/>
              <a:cs typeface="Arial-Rounded" pitchFamily="34" charset="0"/>
            </a:endParaRPr>
          </a:p>
        </p:txBody>
      </p:sp>
      <p:sp>
        <p:nvSpPr>
          <p:cNvPr id="2" name="Explosion 1 1"/>
          <p:cNvSpPr/>
          <p:nvPr/>
        </p:nvSpPr>
        <p:spPr>
          <a:xfrm>
            <a:off x="2057400" y="2190750"/>
            <a:ext cx="4572000" cy="2286000"/>
          </a:xfrm>
          <a:prstGeom prst="irregularSeal1">
            <a:avLst/>
          </a:prstGeom>
          <a:solidFill>
            <a:srgbClr val="BEE3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Thi đua</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Nói lời chúc mừng sinh nhật một người bạn của em</a:t>
            </a:r>
            <a:endParaRPr lang="en-US" sz="32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311" t="22024" r="22471" b="22222"/>
          <a:stretch/>
        </p:blipFill>
        <p:spPr bwMode="auto">
          <a:xfrm>
            <a:off x="2057400" y="1451665"/>
            <a:ext cx="5760762"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305</Words>
  <Application>Microsoft Office PowerPoint</Application>
  <PresentationFormat>On-screen Show (16:9)</PresentationFormat>
  <Paragraphs>45</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138</cp:revision>
  <dcterms:created xsi:type="dcterms:W3CDTF">2020-12-08T15:48:47Z</dcterms:created>
  <dcterms:modified xsi:type="dcterms:W3CDTF">2024-01-24T02:34:25Z</dcterms:modified>
</cp:coreProperties>
</file>