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696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27"/>
  </p:notesMasterIdLst>
  <p:sldIdLst>
    <p:sldId id="334" r:id="rId8"/>
    <p:sldId id="286" r:id="rId9"/>
    <p:sldId id="287" r:id="rId10"/>
    <p:sldId id="288" r:id="rId11"/>
    <p:sldId id="289" r:id="rId12"/>
    <p:sldId id="291" r:id="rId13"/>
    <p:sldId id="324" r:id="rId14"/>
    <p:sldId id="294" r:id="rId15"/>
    <p:sldId id="335" r:id="rId16"/>
    <p:sldId id="332" r:id="rId17"/>
    <p:sldId id="336" r:id="rId18"/>
    <p:sldId id="328" r:id="rId19"/>
    <p:sldId id="325" r:id="rId20"/>
    <p:sldId id="327" r:id="rId21"/>
    <p:sldId id="326" r:id="rId22"/>
    <p:sldId id="338" r:id="rId23"/>
    <p:sldId id="337" r:id="rId24"/>
    <p:sldId id="330" r:id="rId25"/>
    <p:sldId id="331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>
        <p:scale>
          <a:sx n="71" d="100"/>
          <a:sy n="71" d="100"/>
        </p:scale>
        <p:origin x="-45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61" Type="http://customschemas.google.com/relationships/presentationmetadata" Target="meta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6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1820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Hướng dẫn: GV click vào Du thuyền để di chuyển đến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vi-VN" dirty="0"/>
              <a:t>&gt;&gt;&gt; chọn vào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 </a:t>
            </a:r>
            <a:r>
              <a:rPr lang="vi-VN" dirty="0"/>
              <a:t>để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vi-VN" dirty="0"/>
              <a:t>hiện câu 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Lặp lại các bước trên để đến câu hỏi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3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80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43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2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C7041374-8E2E-4B73-838C-81B951D0412E}" type="slidenum">
              <a:rPr lang="en-US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7</a:t>
            </a:fld>
            <a:endParaRPr lang="en-US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422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21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07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68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29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65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53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19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47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06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31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5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5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1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330" indent="0" algn="ctr">
              <a:buNone/>
              <a:defRPr/>
            </a:lvl2pPr>
            <a:lvl3pPr marL="1076660" indent="0" algn="ctr">
              <a:buNone/>
              <a:defRPr/>
            </a:lvl3pPr>
            <a:lvl4pPr marL="1614990" indent="0" algn="ctr">
              <a:buNone/>
              <a:defRPr/>
            </a:lvl4pPr>
            <a:lvl5pPr marL="2153320" indent="0" algn="ctr">
              <a:buNone/>
              <a:defRPr/>
            </a:lvl5pPr>
            <a:lvl6pPr marL="2691650" indent="0" algn="ctr">
              <a:buNone/>
              <a:defRPr/>
            </a:lvl6pPr>
            <a:lvl7pPr marL="3229981" indent="0" algn="ctr">
              <a:buNone/>
              <a:defRPr/>
            </a:lvl7pPr>
            <a:lvl8pPr marL="3768311" indent="0" algn="ctr">
              <a:buNone/>
              <a:defRPr/>
            </a:lvl8pPr>
            <a:lvl9pPr marL="43066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82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94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330" indent="0">
              <a:buNone/>
              <a:defRPr sz="2100"/>
            </a:lvl2pPr>
            <a:lvl3pPr marL="1076660" indent="0">
              <a:buNone/>
              <a:defRPr sz="1900"/>
            </a:lvl3pPr>
            <a:lvl4pPr marL="1614990" indent="0">
              <a:buNone/>
              <a:defRPr sz="1600"/>
            </a:lvl4pPr>
            <a:lvl5pPr marL="2153320" indent="0">
              <a:buNone/>
              <a:defRPr sz="1600"/>
            </a:lvl5pPr>
            <a:lvl6pPr marL="2691650" indent="0">
              <a:buNone/>
              <a:defRPr sz="1600"/>
            </a:lvl6pPr>
            <a:lvl7pPr marL="3229981" indent="0">
              <a:buNone/>
              <a:defRPr sz="1600"/>
            </a:lvl7pPr>
            <a:lvl8pPr marL="3768311" indent="0">
              <a:buNone/>
              <a:defRPr sz="1600"/>
            </a:lvl8pPr>
            <a:lvl9pPr marL="4306641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2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70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61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67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8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0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330" indent="0">
              <a:buNone/>
              <a:defRPr sz="3300"/>
            </a:lvl2pPr>
            <a:lvl3pPr marL="1076660" indent="0">
              <a:buNone/>
              <a:defRPr sz="2800"/>
            </a:lvl3pPr>
            <a:lvl4pPr marL="1614990" indent="0">
              <a:buNone/>
              <a:defRPr sz="2300"/>
            </a:lvl4pPr>
            <a:lvl5pPr marL="2153320" indent="0">
              <a:buNone/>
              <a:defRPr sz="2300"/>
            </a:lvl5pPr>
            <a:lvl6pPr marL="2691650" indent="0">
              <a:buNone/>
              <a:defRPr sz="2300"/>
            </a:lvl6pPr>
            <a:lvl7pPr marL="3229981" indent="0">
              <a:buNone/>
              <a:defRPr sz="2300"/>
            </a:lvl7pPr>
            <a:lvl8pPr marL="3768311" indent="0">
              <a:buNone/>
              <a:defRPr sz="2300"/>
            </a:lvl8pPr>
            <a:lvl9pPr marL="4306641" indent="0">
              <a:buNone/>
              <a:defRPr sz="23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25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77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89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897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95D93BB6-74E0-43AB-AB0A-60A101040235}" type="datetimeFigureOut">
              <a:rPr lang="zh-CN" altLang="en-US" sz="1800" kern="120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2024/12/10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等线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4C8DCA2F-507C-466A-AD53-62CD6B419103}" type="slidenum">
              <a:rPr lang="zh-CN" altLang="en-US" sz="1800" kern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67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7" r="11987" b="17798"/>
          <a:stretch>
            <a:fillRect/>
          </a:stretch>
        </p:blipFill>
        <p:spPr bwMode="auto">
          <a:xfrm>
            <a:off x="0" y="757238"/>
            <a:ext cx="12192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622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antai, nyaman, negara selatan, istirahat makan siang, penyembuhan,  frekuensi solfegio, BGM - YouTub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260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DB370847-D53A-4C89-BA87-335AA779A895}" type="datetimeFigureOut">
              <a:rPr lang="zh-CN" altLang="en-US" sz="1800" kern="120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2024/12/10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等线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DF67DF76-2680-46AD-B927-7900FC3A404B}" type="slidenum">
              <a:rPr lang="zh-CN" altLang="en-US" sz="1800" kern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02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DE8B5843-A73F-4155-8083-9568AFF114C6}" type="datetimeFigureOut">
              <a:rPr lang="zh-CN" altLang="en-US" sz="1800" kern="120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2024/12/10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等线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66C85A94-08F3-459A-BDC7-0F3226EF36CD}" type="slidenum">
              <a:rPr lang="zh-CN" altLang="en-US" sz="1800" kern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44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BB76EB92-4975-4CF8-B28A-C65153D77ED4}" type="datetimeFigureOut">
              <a:rPr lang="zh-CN" altLang="en-US" sz="1800" kern="120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2024/12/10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等线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D5857C77-0325-49E0-A00C-ACB12F622251}" type="slidenum">
              <a:rPr lang="zh-CN" altLang="en-US" sz="1800" kern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91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662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B4CEE579-50B7-4C53-A0C4-86077F1C7C2F}" type="datetimeFigureOut">
              <a:rPr lang="zh-CN" altLang="en-US" sz="1800" kern="120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2024/12/10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等线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C2C8BC51-7AF3-4416-B6F8-4A73194EB371}" type="slidenum">
              <a:rPr lang="zh-CN" altLang="en-US" sz="1800" kern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66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2BCE6F8C-362C-473A-B2E8-98355BC2C336}" type="datetimeFigureOut">
              <a:rPr lang="zh-CN" altLang="en-US" sz="1800" kern="120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2024/12/10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等线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55DDD219-7EE3-4A9E-A708-7D2DB7A22EBA}" type="slidenum">
              <a:rPr lang="zh-CN" altLang="en-US" sz="1800" kern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79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D4561A3E-AA43-4709-97D5-40EDD3FDA0E1}" type="datetimeFigureOut">
              <a:rPr lang="zh-CN" altLang="en-US" sz="1800" kern="120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2024/12/10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等线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5DFFC1F6-6AC7-41CD-91CE-D2622DD6423B}" type="slidenum">
              <a:rPr lang="zh-CN" altLang="en-US" sz="1800" kern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94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A1F1BE75-956D-42CF-8668-C2BA20AB2092}" type="datetimeFigureOut">
              <a:rPr lang="zh-CN" altLang="en-US" sz="1800" kern="120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2024/12/10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等线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A4B20655-105C-404C-A786-3B1BC01FE596}" type="slidenum">
              <a:rPr lang="zh-CN" altLang="en-US" sz="1800" kern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31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4CCEE8E3-2DF0-4E8A-BDA5-4374E77F3255}" type="datetimeFigureOut">
              <a:rPr lang="zh-CN" altLang="en-US" sz="1800" kern="1200">
                <a:solidFill>
                  <a:prstClr val="black"/>
                </a:solidFill>
              </a:rPr>
              <a:pPr>
                <a:buClrTx/>
                <a:buFontTx/>
                <a:buNone/>
                <a:defRPr/>
              </a:pPr>
              <a:t>2024/12/10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等线"/>
                <a:cs typeface="等线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E9F11948-B3C5-426F-BAAA-684DCF3712A8}" type="slidenum">
              <a:rPr lang="zh-CN" altLang="en-US" sz="1800" kern="120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26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120D12-D3FB-4A18-90E7-6CD9AB27D829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10C131-5AC2-43FB-84B7-2A8EF3EB8A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518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C338E9-1C96-483B-A384-E8B6A8461D85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584931-B1A7-4BB2-85A9-67E544FDB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6766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26E2E7F-F251-4081-A5E4-2170FEC61570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75C6F5-B9D6-4057-B4B9-2AA8437D2C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5743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8DAADA-3E11-4DAD-B828-1C2BFAF7EB1A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7D4E82-4B31-4AA5-8419-F1DA36CF13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45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90CAA23-112E-4280-A13B-FACF7EF7BE60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B4CBCF-D90E-4472-8B05-0CCB47FF1A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1564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BEE9C40-B6A5-47EF-8416-646573802D2F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A7211C-779F-40D8-8F04-4275912C14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267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30E16E-9945-49BB-B8DC-CDD8A4D52187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6992AB-9EC8-4287-A13C-B331BFE44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058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C25E898-721F-4CFE-8E06-BF6A5A20E82B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838538-16A2-4EEE-9E70-51CFB93F4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6112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BB3E1D2-11C8-4606-8B75-547C6E8A9A52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70AC4C-8757-4D59-B5FD-C529DF0C1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7375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8D84FB5-E76C-429B-A6F9-2F35589B4757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F4115A-7517-4E9B-8F7A-B31BBC4D77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033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74A3FAE-9F38-4D33-BA78-51E224C07AA9}" type="datetimeFigureOut">
              <a:rPr lang="en-US"/>
              <a:pPr>
                <a:defRPr/>
              </a:pPr>
              <a:t>12/10/2024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DCADF7-DC69-48B3-847C-3A0677E5C7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9539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66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904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38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938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909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735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534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89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521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1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09-12-2024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770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09-12-2024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4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F4264759-E7CE-4A8C-955C-20DA2A50E45F}" type="slidenum">
              <a:rPr lang="en-US" altLang="en-US" kern="1200">
                <a:latin typeface="Arial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6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833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666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499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332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3246" indent="-403246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4293" indent="-335443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5340" indent="-26883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3001" indent="-26883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1850" indent="-26883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60815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914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747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5807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33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66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99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332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165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998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831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664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09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46ED76B0-9A70-4BDD-9302-873562017F90}" type="datetimeFigureOut">
              <a:rPr lang="en-US" kern="1200">
                <a:ea typeface="+mn-ea"/>
              </a:rPr>
              <a:pPr>
                <a:buClrTx/>
                <a:buFontTx/>
                <a:buNone/>
                <a:defRPr/>
              </a:pPr>
              <a:t>12/10/2024</a:t>
            </a:fld>
            <a:endParaRPr lang="en-US" kern="1200">
              <a:ea typeface="+mn-ea"/>
            </a:endParaRPr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ea typeface="+mn-ea"/>
            </a:endParaRP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D0603E14-6D0A-47E8-9B0F-0CBEFC1E0EEB}" type="slidenum">
              <a:rPr lang="en-US" altLang="en-US" kern="1200">
                <a:latin typeface="Calibri" pitchFamily="34" charset="0"/>
                <a:ea typeface="+mn-ea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1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09539">
                <a:buClrTx/>
                <a:buFontTx/>
                <a:buNone/>
              </a:pPr>
              <a:t>12/10/2024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09539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25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gif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slide" Target="slide11.xml"/><Relationship Id="rId12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5.xml"/><Relationship Id="rId11" Type="http://schemas.openxmlformats.org/officeDocument/2006/relationships/slide" Target="slide13.xml"/><Relationship Id="rId5" Type="http://schemas.openxmlformats.org/officeDocument/2006/relationships/slide" Target="slide4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8.jp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69351" y="517681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600" b="1" kern="1200" dirty="0">
                <a:solidFill>
                  <a:srgbClr val="FF0066"/>
                </a:solidFill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lang="vi-VN" altLang="en-US" sz="2600" b="1" kern="1200" dirty="0" smtClean="0">
                <a:solidFill>
                  <a:srgbClr val="FF0066"/>
                </a:solidFill>
                <a:latin typeface="Times New Roman" pitchFamily="18" charset="0"/>
                <a:ea typeface="+mn-ea"/>
                <a:cs typeface="+mn-cs"/>
              </a:rPr>
              <a:t>TRẦN HƯNG ĐẠO</a:t>
            </a:r>
            <a:endParaRPr lang="en-US" altLang="en-US" sz="2600" b="1" kern="1200" dirty="0">
              <a:solidFill>
                <a:srgbClr val="FF0066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867025" y="2883136"/>
            <a:ext cx="8520971" cy="258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buClrTx/>
              <a:defRPr/>
            </a:pPr>
            <a:r>
              <a:rPr lang="vi-VN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MÔN:</a:t>
            </a:r>
            <a:r>
              <a:rPr lang="en-US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TỰ NHIÊN VÀ XÃ </a:t>
            </a:r>
            <a:r>
              <a:rPr lang="vi-VN" sz="3000" b="1" kern="1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HỘI LỚP</a:t>
            </a:r>
            <a:r>
              <a:rPr lang="en-US" sz="3000" b="1" kern="1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lang="vi-VN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  <a:r>
              <a:rPr lang="en-US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vi-VN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HOẠT ĐỘNG SẢN XUẤT CÔNG NGHIỆP VÀ THỦ CÔNG </a:t>
            </a:r>
            <a:r>
              <a:rPr lang="en-US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(T</a:t>
            </a:r>
            <a:r>
              <a:rPr lang="vi-VN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IẾT 3</a:t>
            </a:r>
            <a:r>
              <a:rPr lang="en-US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en-US" sz="4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6964" y="1363756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US" sz="45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algn="ctr" eaLnBrk="1" fontAlgn="base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US" sz="45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1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7" y="311019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38189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3181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624407"/>
            <a:ext cx="3246937" cy="152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81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1532241843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53" y="-1"/>
            <a:ext cx="12209929" cy="64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5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3775"/>
            <a:ext cx="28384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56" y="-61913"/>
            <a:ext cx="10877550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2458" y="1192305"/>
            <a:ext cx="70372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Tiêu dùng tiết kiệm các sản phẩm công nghiệp và thủ công mang lại lợi ích gì ?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5576" y="3304065"/>
            <a:ext cx="73510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Nêu những việc nên làm để thể hiện tiêu dùng tiết </a:t>
            </a:r>
            <a:r>
              <a:rPr lang="vi-VN" sz="4000" b="1" dirty="0">
                <a:solidFill>
                  <a:srgbClr val="FF0000"/>
                </a:solidFill>
                <a:latin typeface="Times New Roman"/>
              </a:rPr>
              <a:t>kiệm các sản phẩm công nghiệp và thủ công 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?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77720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ản phẩm tái chế từ rác th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" y="224117"/>
            <a:ext cx="11932023" cy="61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5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úi tote vải tái sử dụ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22"/>
            <a:ext cx="12093388" cy="642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54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ản phẩm tái chế từ vải c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188"/>
            <a:ext cx="12192000" cy="6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2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se cart tre bảo vệ môi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7" y="493059"/>
            <a:ext cx="11806517" cy="62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Group 7"/>
          <p:cNvGrpSpPr>
            <a:grpSpLocks/>
          </p:cNvGrpSpPr>
          <p:nvPr/>
        </p:nvGrpSpPr>
        <p:grpSpPr bwMode="auto">
          <a:xfrm>
            <a:off x="127000" y="300038"/>
            <a:ext cx="900113" cy="900112"/>
            <a:chOff x="361544" y="1028206"/>
            <a:chExt cx="900002" cy="900000"/>
          </a:xfrm>
        </p:grpSpPr>
        <p:pic>
          <p:nvPicPr>
            <p:cNvPr id="214021" name="Picture 8" descr="220 ideas de Flores marcos | disenos de unas, fondos para tarjetas, fondos  de flor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44" y="1028206"/>
              <a:ext cx="900002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022" name="TextBox 1"/>
            <p:cNvSpPr txBox="1">
              <a:spLocks noChangeArrowheads="1"/>
            </p:cNvSpPr>
            <p:nvPr/>
          </p:nvSpPr>
          <p:spPr bwMode="auto">
            <a:xfrm>
              <a:off x="618222" y="1155857"/>
              <a:ext cx="389802" cy="58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vi-VN" altLang="en-US" sz="3200" b="1" kern="1200" dirty="0" smtClean="0">
                  <a:solidFill>
                    <a:srgbClr val="0033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  <a:endParaRPr lang="en-US" altLang="en-US" sz="3200" b="1" kern="1200" dirty="0" smtClean="0">
                <a:solidFill>
                  <a:srgbClr val="003399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FF5739-633E-EE94-4971-7F7DB71ECDAA}"/>
              </a:ext>
            </a:extLst>
          </p:cNvPr>
          <p:cNvSpPr txBox="1"/>
          <p:nvPr/>
        </p:nvSpPr>
        <p:spPr>
          <a:xfrm>
            <a:off x="948171" y="456653"/>
            <a:ext cx="10311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những người xung quanh để cùng thực hiện.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31" y="2675217"/>
            <a:ext cx="6042025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9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95" y="-19792"/>
            <a:ext cx="12192000" cy="68580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C696C0E4-31F2-1106-CC19-CCEC33D4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867" y="-47927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D741618E-1A96-68CC-AE1C-0156923F4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5" y="4038600"/>
            <a:ext cx="3209925" cy="266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C9856F-9751-F982-02F9-358D722EBD75}"/>
              </a:ext>
            </a:extLst>
          </p:cNvPr>
          <p:cNvSpPr txBox="1"/>
          <p:nvPr/>
        </p:nvSpPr>
        <p:spPr>
          <a:xfrm>
            <a:off x="990600" y="251358"/>
            <a:ext cx="6189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39">
              <a:buClrTx/>
              <a:buFontTx/>
              <a:buNone/>
              <a:defRPr/>
            </a:pPr>
            <a:endParaRPr lang="en-US" sz="2800" i="1" kern="1200" dirty="0">
              <a:solidFill>
                <a:srgbClr val="002060"/>
              </a:solidFill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FF5739-633E-EE94-4971-7F7DB71ECDAA}"/>
              </a:ext>
            </a:extLst>
          </p:cNvPr>
          <p:cNvSpPr txBox="1"/>
          <p:nvPr/>
        </p:nvSpPr>
        <p:spPr>
          <a:xfrm>
            <a:off x="1073677" y="1248149"/>
            <a:ext cx="10011679" cy="421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1. Vẽ tranh thể hiện sự tiêu dùng tiết kiệm các sản phẩm công nghiệp bằng 1 phần mềm trên máy tính.</a:t>
            </a:r>
            <a:endParaRPr lang="en-US" sz="3600" kern="1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vi-VN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2. Vẽ tranh và chụp ảnh bằng điện thoại.</a:t>
            </a:r>
            <a:endParaRPr lang="en-US" sz="3600" kern="1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vi-VN" sz="3600" dirty="0">
                <a:solidFill>
                  <a:srgbClr val="FF0000"/>
                </a:solidFill>
                <a:latin typeface="Times New Roman"/>
                <a:ea typeface="Times New Roman"/>
              </a:rPr>
              <a:t>3. </a:t>
            </a:r>
            <a:r>
              <a:rPr lang="vi-VN" sz="3600" dirty="0">
                <a:solidFill>
                  <a:srgbClr val="FF0000"/>
                </a:solidFill>
                <a:latin typeface="Times New Roman"/>
                <a:ea typeface="Times New Roman"/>
              </a:rPr>
              <a:t>Sưu tầm tranh ảnh về tiêu dùng tiết kiệm các sản phẩm công nghiệp </a:t>
            </a:r>
            <a:r>
              <a:rPr lang="vi-VN" sz="3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và thủ công qua </a:t>
            </a:r>
            <a:r>
              <a:rPr lang="vi-VN" sz="3600" dirty="0">
                <a:solidFill>
                  <a:srgbClr val="FF0000"/>
                </a:solidFill>
                <a:latin typeface="Times New Roman"/>
                <a:ea typeface="Times New Roman"/>
              </a:rPr>
              <a:t>mạng internet</a:t>
            </a:r>
            <a:r>
              <a:rPr lang="vi-VN" sz="3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</a:p>
          <a:p>
            <a:r>
              <a:rPr lang="vi-VN" sz="3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4 . </a:t>
            </a:r>
            <a:r>
              <a:rPr lang="vi-VN" sz="3600" dirty="0">
                <a:solidFill>
                  <a:srgbClr val="FF0000"/>
                </a:solidFill>
                <a:latin typeface="Times New Roman"/>
                <a:ea typeface="Times New Roman"/>
              </a:rPr>
              <a:t>Sưu tầm 1 số sản phẩm stem được làm từ bìa tái chế, nhựa....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0023733906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76" y="735106"/>
            <a:ext cx="12084424" cy="585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i-tiêu-chuẩn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65" y="-170329"/>
            <a:ext cx="12200965" cy="56567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3271"/>
            <a:ext cx="12120282" cy="108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7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8171635" y="4179381"/>
            <a:ext cx="241064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DU HÀNH VŨ TRỤ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40239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7" y="665682"/>
            <a:ext cx="2072692" cy="15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727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5" action="ppaction://hlinksldjump"/>
          </p:cNvPr>
          <p:cNvSpPr/>
          <p:nvPr/>
        </p:nvSpPr>
        <p:spPr>
          <a:xfrm>
            <a:off x="990679" y="1153121"/>
            <a:ext cx="907264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Kim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Elipse 12">
            <a:hlinkClick r:id="rId6" action="ppaction://hlinksldjump"/>
          </p:cNvPr>
          <p:cNvSpPr/>
          <p:nvPr/>
        </p:nvSpPr>
        <p:spPr>
          <a:xfrm>
            <a:off x="5375850" y="984460"/>
            <a:ext cx="967800" cy="958639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Mộc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Elipse 10">
            <a:hlinkClick r:id="rId7" action="ppaction://hlinksldjump"/>
          </p:cNvPr>
          <p:cNvSpPr/>
          <p:nvPr/>
        </p:nvSpPr>
        <p:spPr>
          <a:xfrm>
            <a:off x="6201562" y="4702078"/>
            <a:ext cx="1012408" cy="955771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Thủy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Elipse 11">
            <a:hlinkClick r:id="rId8" action="ppaction://hlinksldjump"/>
          </p:cNvPr>
          <p:cNvSpPr/>
          <p:nvPr/>
        </p:nvSpPr>
        <p:spPr>
          <a:xfrm>
            <a:off x="9886950" y="920232"/>
            <a:ext cx="1021864" cy="946668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Hỏa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B1EB21-C29A-FFC5-DADA-DA7A3F6002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22" y="2972540"/>
            <a:ext cx="1356683" cy="1356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C13866-A813-0734-E29B-35B7233663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958" y="3684922"/>
            <a:ext cx="1388581" cy="1388581"/>
          </a:xfrm>
          <a:prstGeom prst="rect">
            <a:avLst/>
          </a:prstGeom>
        </p:spPr>
      </p:pic>
      <p:sp>
        <p:nvSpPr>
          <p:cNvPr id="15" name="Elipse 1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1735FED-F80F-AA48-35BE-A7C98D9D9531}"/>
              </a:ext>
            </a:extLst>
          </p:cNvPr>
          <p:cNvSpPr/>
          <p:nvPr/>
        </p:nvSpPr>
        <p:spPr>
          <a:xfrm>
            <a:off x="9169400" y="3915269"/>
            <a:ext cx="1181100" cy="955771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Diêm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vương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Elipse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291AE69-2CCE-7E94-9EF0-F946D27E4E7B}"/>
              </a:ext>
            </a:extLst>
          </p:cNvPr>
          <p:cNvSpPr/>
          <p:nvPr/>
        </p:nvSpPr>
        <p:spPr>
          <a:xfrm>
            <a:off x="3359217" y="3203000"/>
            <a:ext cx="975494" cy="955771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Trái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Đất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NAVE"/>
          <p:cNvGrpSpPr/>
          <p:nvPr/>
        </p:nvGrpSpPr>
        <p:grpSpPr>
          <a:xfrm>
            <a:off x="347031" y="430190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195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3507 L 0.24713 -0.481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657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14 -0.48171 L 0.24714 -0.48148 C 0.25039 -0.47709 0.25404 -0.47176 0.25768 -0.46667 C 0.25924 -0.46459 0.26172 -0.46296 0.26328 -0.46088 C 0.26458 -0.45903 0.26458 -0.45671 0.26589 -0.45486 C 0.26927 -0.45093 0.27331 -0.44722 0.27708 -0.44352 L 0.28229 -0.4375 C 0.28932 -0.42269 0.28008 -0.44097 0.29075 -0.42593 C 0.29193 -0.42384 0.29193 -0.42176 0.29336 -0.41991 C 0.29661 -0.41597 0.30078 -0.41204 0.30443 -0.40857 L 0.30964 -0.40255 L 0.31536 -0.3963 C 0.32174 -0.38334 0.31354 -0.4 0.3237 -0.38334 C 0.32474 -0.38125 0.325 -0.37917 0.32643 -0.37732 C 0.33346 -0.36528 0.32943 -0.37338 0.33737 -0.36389 C 0.33945 -0.36111 0.34089 -0.35857 0.34271 -0.35602 C 0.34271 -0.35579 0.35638 -0.34144 0.35911 -0.33866 L 0.36484 -0.33264 C 0.36589 -0.33079 0.36615 -0.32871 0.36758 -0.32685 C 0.37083 -0.32269 0.37852 -0.31505 0.37852 -0.31482 C 0.3832 -0.30486 0.37956 -0.31111 0.39219 -0.29769 L 0.39766 -0.2919 L 0.40325 -0.28588 C 0.4095 -0.27222 0.40052 -0.28912 0.41419 -0.27454 C 0.42214 -0.26574 0.40794 -0.26621 0.42786 -0.25695 L 0.43646 -0.25255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114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46 -0.25255 L 0.43646 -0.25209 C 0.46055 -0.26667 0.43816 -0.2551 0.4599 -0.26389 C 0.46263 -0.26528 0.46459 -0.26667 0.46745 -0.26783 C 0.4698 -0.26852 0.47331 -0.26899 0.4754 -0.26991 C 0.48503 -0.27338 0.48112 -0.27338 0.48842 -0.27639 C 0.49076 -0.27755 0.49388 -0.27825 0.49649 -0.2794 C 0.49922 -0.28056 0.50157 -0.28195 0.50404 -0.28311 C 0.50586 -0.28426 0.5073 -0.28519 0.50938 -0.28612 C 0.5142 -0.2882 0.52006 -0.28982 0.525 -0.2919 L 0.53295 -0.29491 C 0.53555 -0.29746 0.53516 -0.29815 0.54102 -0.30047 C 0.54323 -0.30139 0.54623 -0.30255 0.54857 -0.30348 C 0.55079 -0.30417 0.5517 -0.30533 0.55404 -0.30625 C 0.56016 -0.3088 0.56446 -0.30996 0.57214 -0.31204 C 0.57852 -0.31551 0.5823 -0.31806 0.59297 -0.32061 L 0.60873 -0.32431 C 0.6211 -0.33033 0.61355 -0.32732 0.63217 -0.33426 C 0.63503 -0.33496 0.63855 -0.33565 0.64024 -0.33704 C 0.65013 -0.34422 0.64024 -0.33774 0.65313 -0.34352 C 0.66433 -0.34862 0.65196 -0.34491 0.66615 -0.34862 C 0.67292 -0.35556 0.66342 -0.34723 0.67683 -0.35325 C 0.67865 -0.35417 0.678 -0.35533 0.6793 -0.35602 C 0.68152 -0.35718 0.68503 -0.35788 0.68724 -0.35926 C 0.68907 -0.35996 0.6905 -0.36088 0.69258 -0.36181 C 0.69493 -0.36297 0.69805 -0.36366 0.7004 -0.36482 C 0.70248 -0.36551 0.70352 -0.36667 0.7056 -0.3676 C 0.70795 -0.36875 0.71107 -0.36945 0.71329 -0.37038 C 0.7155 -0.37153 0.71641 -0.37246 0.71875 -0.37338 C 0.72097 -0.37408 0.72383 -0.37477 0.72657 -0.37524 C 0.72735 -0.37639 0.72735 -0.37732 0.72917 -0.37825 C 0.73777 -0.38218 0.73698 -0.37848 0.73698 -0.38079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638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385 -0.38125 L 0.67943 0.0967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2388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43 0.09676 L 0.20325 -0.007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465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  <p:bldP spid="15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316079" y="343648"/>
            <a:ext cx="9342395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Hoạt động dưới đây mang lại lợi ích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1403496" y="4539916"/>
            <a:ext cx="4403745" cy="16111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Tạo ra trang phục, chăn màn,...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6882063" y="4560631"/>
            <a:ext cx="4002132" cy="16111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Mang lại vật dụng đun và đựng nước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13" y="4273817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51" y="2302257"/>
            <a:ext cx="2152357" cy="1990745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0" y="2429539"/>
            <a:ext cx="1527464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A3716-315D-33D8-480C-08AE2C0E5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14716" r="45517" b="58276"/>
          <a:stretch/>
        </p:blipFill>
        <p:spPr>
          <a:xfrm>
            <a:off x="4181984" y="940251"/>
            <a:ext cx="3726773" cy="31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109703" y="287216"/>
            <a:ext cx="9962147" cy="397031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2800" b="1" kern="1200" dirty="0">
                <a:solidFill>
                  <a:srgbClr val="FFC00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2800" b="1" kern="1200" dirty="0" smtClean="0">
                <a:solidFill>
                  <a:srgbClr val="FFC00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Nêu ích lợi của ngành công nghiệp chế biến tôm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6687879" y="4842994"/>
            <a:ext cx="4276741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Mang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hải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đóng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hộp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,...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1248263" y="4827182"/>
            <a:ext cx="4482686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Cung cấp nguồn năng lượng xanh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64" y="4128675"/>
            <a:ext cx="1096511" cy="19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59" y="2411630"/>
            <a:ext cx="2398102" cy="2218038"/>
          </a:xfrm>
          <a:prstGeom prst="rect">
            <a:avLst/>
          </a:prstGeom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6" y="1855381"/>
            <a:ext cx="1741988" cy="234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DD5247-2173-DEDE-788C-F8F26C6E24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9" t="14716" r="6077" b="58276"/>
          <a:stretch/>
        </p:blipFill>
        <p:spPr>
          <a:xfrm>
            <a:off x="4235115" y="960004"/>
            <a:ext cx="3593432" cy="30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584" y="30122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786269" y="396104"/>
            <a:ext cx="9314121" cy="3539430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Ngành thủ công điêu khắc đá mang lại điều gì ?  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1833053" y="4882245"/>
            <a:ext cx="459964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</a:t>
            </a: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Tạo</a:t>
            </a: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ra</a:t>
            </a: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</a:t>
            </a: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dùng</a:t>
            </a: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800" b="1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dụng</a:t>
            </a: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thiết</a:t>
            </a: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yếu</a:t>
            </a:r>
            <a:endParaRPr lang="en-US" sz="2800" b="1" kern="12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MALO2"/>
          <p:cNvSpPr/>
          <p:nvPr/>
        </p:nvSpPr>
        <p:spPr>
          <a:xfrm>
            <a:off x="6649599" y="4871040"/>
            <a:ext cx="4599647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Mang lại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 trị thẩm mĩ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660" y="4475748"/>
            <a:ext cx="863787" cy="156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46" y="2439169"/>
            <a:ext cx="2217349" cy="20508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FAC4E6F-ACD0-C0FE-1334-43887E71FB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0" t="30418" r="36882" b="7305"/>
          <a:stretch/>
        </p:blipFill>
        <p:spPr>
          <a:xfrm>
            <a:off x="4944035" y="936548"/>
            <a:ext cx="2590800" cy="25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584" y="30122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786269" y="396104"/>
            <a:ext cx="9462977" cy="3108543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vi-VN" sz="2800" b="1" kern="1200" dirty="0" smtClean="0">
                <a:solidFill>
                  <a:srgbClr val="FFC00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Rổ rá là sản phẩm thuộc ngành sản xuất nào ?</a:t>
            </a:r>
            <a:endParaRPr lang="es-MX" sz="2800" b="1" kern="1200" dirty="0">
              <a:solidFill>
                <a:srgbClr val="FFC00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algn="ctr">
              <a:buClrTx/>
              <a:buFontTx/>
              <a:buNone/>
              <a:defRPr/>
            </a:pPr>
            <a:endParaRPr lang="es-MX" sz="2400" b="1" kern="1200" dirty="0">
              <a:solidFill>
                <a:srgbClr val="FFC00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algn="ctr">
              <a:buClrTx/>
              <a:buFontTx/>
              <a:buNone/>
              <a:defRPr/>
            </a:pPr>
            <a:endParaRPr lang="es-MX" sz="2400" b="1" kern="1200" dirty="0">
              <a:solidFill>
                <a:srgbClr val="FFC00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algn="ctr">
              <a:buClrTx/>
              <a:buFontTx/>
              <a:buNone/>
              <a:defRPr/>
            </a:pPr>
            <a:endParaRPr lang="es-MX" sz="2400" b="1" kern="1200" dirty="0">
              <a:solidFill>
                <a:srgbClr val="FFC00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algn="ctr">
              <a:buClrTx/>
              <a:buFontTx/>
              <a:buNone/>
              <a:defRPr/>
            </a:pPr>
            <a:endParaRPr lang="es-MX" sz="2400" b="1" kern="1200" dirty="0">
              <a:solidFill>
                <a:srgbClr val="FFC00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algn="ctr">
              <a:buClrTx/>
              <a:buFontTx/>
              <a:buNone/>
              <a:defRPr/>
            </a:pPr>
            <a:endParaRPr lang="es-MX" sz="2400" b="1" kern="1200" dirty="0">
              <a:solidFill>
                <a:srgbClr val="FFC00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algn="ctr">
              <a:buClrTx/>
              <a:buFontTx/>
              <a:buNone/>
              <a:defRPr/>
            </a:pPr>
            <a:endParaRPr lang="es-MX" sz="2400" b="1" kern="1200" dirty="0">
              <a:solidFill>
                <a:srgbClr val="FFC00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algn="ctr">
              <a:buClrTx/>
              <a:buFontTx/>
              <a:buNone/>
              <a:defRPr/>
            </a:pPr>
            <a:endParaRPr lang="es-CL" sz="2400" b="1" kern="1200" dirty="0">
              <a:solidFill>
                <a:srgbClr val="FFC00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1833053" y="4882245"/>
            <a:ext cx="459964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2800" kern="1200" noProof="1" smtClean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800" kern="1200" noProof="1" smtClean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</a:t>
            </a: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 </a:t>
            </a:r>
            <a:r>
              <a:rPr lang="en-US" sz="2800" kern="1200" noProof="1" smtClean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vi-VN" sz="2800" kern="1200" noProof="1" smtClean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nghiệp</a:t>
            </a:r>
            <a:endParaRPr lang="en-US" sz="2800" kern="1200" noProof="1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buClrTx/>
              <a:defRPr/>
            </a:pPr>
            <a:r>
              <a:rPr lang="en-US" sz="2800" b="1" kern="12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lang="es-CL" sz="2800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6649599" y="4871040"/>
            <a:ext cx="4599647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s-MX" sz="28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B. </a:t>
            </a:r>
            <a:r>
              <a:rPr lang="en-US" sz="28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 phẩm thủ công</a:t>
            </a:r>
          </a:p>
          <a:p>
            <a:pPr algn="ctr">
              <a:buClrTx/>
              <a:buFontTx/>
              <a:buNone/>
              <a:defRPr/>
            </a:pPr>
            <a:endParaRPr lang="es-CL" sz="2800" b="1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660" y="4475748"/>
            <a:ext cx="863787" cy="156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46" y="2439169"/>
            <a:ext cx="2217349" cy="2050856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65" y="915170"/>
            <a:ext cx="3048000" cy="240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12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156594" y="212651"/>
            <a:ext cx="7313294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Chào mừng bạn đã đến với hành tinh của chúng mình.</a:t>
            </a:r>
            <a:endParaRPr kumimoji="0" lang="es-CL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Group 7"/>
          <p:cNvGrpSpPr>
            <a:grpSpLocks/>
          </p:cNvGrpSpPr>
          <p:nvPr/>
        </p:nvGrpSpPr>
        <p:grpSpPr bwMode="auto">
          <a:xfrm>
            <a:off x="127000" y="300038"/>
            <a:ext cx="900113" cy="900112"/>
            <a:chOff x="361544" y="1028206"/>
            <a:chExt cx="900002" cy="900000"/>
          </a:xfrm>
        </p:grpSpPr>
        <p:pic>
          <p:nvPicPr>
            <p:cNvPr id="214021" name="Picture 8" descr="220 ideas de Flores marcos | disenos de unas, fondos para tarjetas, fondos  de flor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44" y="1028206"/>
              <a:ext cx="900002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022" name="TextBox 1"/>
            <p:cNvSpPr txBox="1">
              <a:spLocks noChangeArrowheads="1"/>
            </p:cNvSpPr>
            <p:nvPr/>
          </p:nvSpPr>
          <p:spPr bwMode="auto">
            <a:xfrm>
              <a:off x="618222" y="1155857"/>
              <a:ext cx="389802" cy="58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vi-VN" altLang="en-US" sz="3200" b="1" kern="1200" dirty="0" smtClean="0">
                  <a:solidFill>
                    <a:srgbClr val="0033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  <a:endParaRPr lang="en-US" altLang="en-US" sz="3200" b="1" kern="1200" dirty="0" smtClean="0">
                <a:solidFill>
                  <a:srgbClr val="003399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027113" y="424045"/>
            <a:ext cx="9305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Em sẽ khuyên bạn điều gì trong tình huống dưới đây. Vì sao?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https://img.loigiaihay.com/picture/2022/0922/15_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4" y="1210235"/>
            <a:ext cx="10972800" cy="49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1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437</Words>
  <Application>Microsoft Office PowerPoint</Application>
  <PresentationFormat>Custom</PresentationFormat>
  <Paragraphs>72</Paragraphs>
  <Slides>19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Office Theme</vt:lpstr>
      <vt:lpstr>Tema de Office</vt:lpstr>
      <vt:lpstr>1_Tema de Office</vt:lpstr>
      <vt:lpstr>Default Design</vt:lpstr>
      <vt:lpstr>Office 主题​​</vt:lpstr>
      <vt:lpstr>6_Office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pc</cp:lastModifiedBy>
  <cp:revision>40</cp:revision>
  <dcterms:created xsi:type="dcterms:W3CDTF">2023-04-10T09:01:57Z</dcterms:created>
  <dcterms:modified xsi:type="dcterms:W3CDTF">2024-12-10T05:41:26Z</dcterms:modified>
</cp:coreProperties>
</file>