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5" r:id="rId2"/>
    <p:sldId id="277" r:id="rId3"/>
    <p:sldId id="287" r:id="rId4"/>
    <p:sldId id="288" r:id="rId5"/>
    <p:sldId id="289" r:id="rId6"/>
    <p:sldId id="290" r:id="rId7"/>
    <p:sldId id="291" r:id="rId8"/>
    <p:sldId id="292" r:id="rId9"/>
    <p:sldId id="293" r:id="rId10"/>
    <p:sldId id="294" r:id="rId11"/>
    <p:sldId id="296" r:id="rId12"/>
    <p:sldId id="298" r:id="rId13"/>
    <p:sldId id="299" r:id="rId14"/>
    <p:sldId id="300" r:id="rId15"/>
    <p:sldId id="307" r:id="rId16"/>
    <p:sldId id="308" r:id="rId17"/>
    <p:sldId id="309" r:id="rId18"/>
    <p:sldId id="310" r:id="rId19"/>
    <p:sldId id="311" r:id="rId20"/>
    <p:sldId id="304" r:id="rId21"/>
    <p:sldId id="305" r:id="rId22"/>
    <p:sldId id="306" r:id="rId23"/>
  </p:sldIdLst>
  <p:sldSz cx="9144000" cy="5143500" type="screen16x9"/>
  <p:notesSz cx="6858000" cy="9144000"/>
  <p:defaultText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4CDC"/>
    <a:srgbClr val="F3CEF6"/>
    <a:srgbClr val="AD27B7"/>
    <a:srgbClr val="8F45C7"/>
    <a:srgbClr val="ECB2F0"/>
    <a:srgbClr val="E496EA"/>
    <a:srgbClr val="A521AF"/>
    <a:srgbClr val="DD77E5"/>
    <a:srgbClr val="BF27CB"/>
    <a:srgbClr val="873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668" rtl="0" eaLnBrk="1" latinLnBrk="0" hangingPunct="1">
      <a:defRPr sz="1200" kern="1200">
        <a:solidFill>
          <a:schemeClr val="tx1"/>
        </a:solidFill>
        <a:latin typeface="+mn-lt"/>
        <a:ea typeface="+mn-ea"/>
        <a:cs typeface="+mn-cs"/>
      </a:defRPr>
    </a:lvl1pPr>
    <a:lvl2pPr marL="456834" algn="l" defTabSz="913668" rtl="0" eaLnBrk="1" latinLnBrk="0" hangingPunct="1">
      <a:defRPr sz="1200" kern="1200">
        <a:solidFill>
          <a:schemeClr val="tx1"/>
        </a:solidFill>
        <a:latin typeface="+mn-lt"/>
        <a:ea typeface="+mn-ea"/>
        <a:cs typeface="+mn-cs"/>
      </a:defRPr>
    </a:lvl2pPr>
    <a:lvl3pPr marL="913668" algn="l" defTabSz="913668" rtl="0" eaLnBrk="1" latinLnBrk="0" hangingPunct="1">
      <a:defRPr sz="1200" kern="1200">
        <a:solidFill>
          <a:schemeClr val="tx1"/>
        </a:solidFill>
        <a:latin typeface="+mn-lt"/>
        <a:ea typeface="+mn-ea"/>
        <a:cs typeface="+mn-cs"/>
      </a:defRPr>
    </a:lvl3pPr>
    <a:lvl4pPr marL="1370503" algn="l" defTabSz="913668" rtl="0" eaLnBrk="1" latinLnBrk="0" hangingPunct="1">
      <a:defRPr sz="1200" kern="1200">
        <a:solidFill>
          <a:schemeClr val="tx1"/>
        </a:solidFill>
        <a:latin typeface="+mn-lt"/>
        <a:ea typeface="+mn-ea"/>
        <a:cs typeface="+mn-cs"/>
      </a:defRPr>
    </a:lvl4pPr>
    <a:lvl5pPr marL="1827337" algn="l" defTabSz="913668" rtl="0" eaLnBrk="1" latinLnBrk="0" hangingPunct="1">
      <a:defRPr sz="1200" kern="1200">
        <a:solidFill>
          <a:schemeClr val="tx1"/>
        </a:solidFill>
        <a:latin typeface="+mn-lt"/>
        <a:ea typeface="+mn-ea"/>
        <a:cs typeface="+mn-cs"/>
      </a:defRPr>
    </a:lvl5pPr>
    <a:lvl6pPr marL="2284172" algn="l" defTabSz="913668" rtl="0" eaLnBrk="1" latinLnBrk="0" hangingPunct="1">
      <a:defRPr sz="1200" kern="1200">
        <a:solidFill>
          <a:schemeClr val="tx1"/>
        </a:solidFill>
        <a:latin typeface="+mn-lt"/>
        <a:ea typeface="+mn-ea"/>
        <a:cs typeface="+mn-cs"/>
      </a:defRPr>
    </a:lvl6pPr>
    <a:lvl7pPr marL="2741006" algn="l" defTabSz="913668" rtl="0" eaLnBrk="1" latinLnBrk="0" hangingPunct="1">
      <a:defRPr sz="1200" kern="1200">
        <a:solidFill>
          <a:schemeClr val="tx1"/>
        </a:solidFill>
        <a:latin typeface="+mn-lt"/>
        <a:ea typeface="+mn-ea"/>
        <a:cs typeface="+mn-cs"/>
      </a:defRPr>
    </a:lvl7pPr>
    <a:lvl8pPr marL="3197840" algn="l" defTabSz="913668" rtl="0" eaLnBrk="1" latinLnBrk="0" hangingPunct="1">
      <a:defRPr sz="1200" kern="1200">
        <a:solidFill>
          <a:schemeClr val="tx1"/>
        </a:solidFill>
        <a:latin typeface="+mn-lt"/>
        <a:ea typeface="+mn-ea"/>
        <a:cs typeface="+mn-cs"/>
      </a:defRPr>
    </a:lvl8pPr>
    <a:lvl9pPr marL="3654674" algn="l" defTabSz="9136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772" indent="0" algn="ctr">
              <a:buNone/>
              <a:defRPr>
                <a:solidFill>
                  <a:schemeClr val="tx1">
                    <a:tint val="75000"/>
                  </a:schemeClr>
                </a:solidFill>
              </a:defRPr>
            </a:lvl2pPr>
            <a:lvl3pPr marL="913545" indent="0" algn="ctr">
              <a:buNone/>
              <a:defRPr>
                <a:solidFill>
                  <a:schemeClr val="tx1">
                    <a:tint val="75000"/>
                  </a:schemeClr>
                </a:solidFill>
              </a:defRPr>
            </a:lvl3pPr>
            <a:lvl4pPr marL="1370317" indent="0" algn="ctr">
              <a:buNone/>
              <a:defRPr>
                <a:solidFill>
                  <a:schemeClr val="tx1">
                    <a:tint val="75000"/>
                  </a:schemeClr>
                </a:solidFill>
              </a:defRPr>
            </a:lvl4pPr>
            <a:lvl5pPr marL="1827090" indent="0" algn="ctr">
              <a:buNone/>
              <a:defRPr>
                <a:solidFill>
                  <a:schemeClr val="tx1">
                    <a:tint val="75000"/>
                  </a:schemeClr>
                </a:solidFill>
              </a:defRPr>
            </a:lvl5pPr>
            <a:lvl6pPr marL="2283862" indent="0" algn="ctr">
              <a:buNone/>
              <a:defRPr>
                <a:solidFill>
                  <a:schemeClr val="tx1">
                    <a:tint val="75000"/>
                  </a:schemeClr>
                </a:solidFill>
              </a:defRPr>
            </a:lvl6pPr>
            <a:lvl7pPr marL="2740634" indent="0" algn="ctr">
              <a:buNone/>
              <a:defRPr>
                <a:solidFill>
                  <a:schemeClr val="tx1">
                    <a:tint val="75000"/>
                  </a:schemeClr>
                </a:solidFill>
              </a:defRPr>
            </a:lvl7pPr>
            <a:lvl8pPr marL="3197407" indent="0" algn="ctr">
              <a:buNone/>
              <a:defRPr>
                <a:solidFill>
                  <a:schemeClr val="tx1">
                    <a:tint val="75000"/>
                  </a:schemeClr>
                </a:solidFill>
              </a:defRPr>
            </a:lvl8pPr>
            <a:lvl9pPr marL="365417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9144001" cy="51435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 y="3458194"/>
            <a:ext cx="9144011" cy="1685306"/>
          </a:xfrm>
          <a:prstGeom prst="rect">
            <a:avLst/>
          </a:prstGeom>
        </p:spPr>
      </p:pic>
    </p:spTree>
    <p:extLst>
      <p:ext uri="{BB962C8B-B14F-4D97-AF65-F5344CB8AC3E}">
        <p14:creationId xmlns:p14="http://schemas.microsoft.com/office/powerpoint/2010/main" val="350754864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772" indent="0">
              <a:buNone/>
              <a:defRPr sz="1800">
                <a:solidFill>
                  <a:schemeClr val="tx1">
                    <a:tint val="75000"/>
                  </a:schemeClr>
                </a:solidFill>
              </a:defRPr>
            </a:lvl2pPr>
            <a:lvl3pPr marL="913545" indent="0">
              <a:buNone/>
              <a:defRPr sz="1600">
                <a:solidFill>
                  <a:schemeClr val="tx1">
                    <a:tint val="75000"/>
                  </a:schemeClr>
                </a:solidFill>
              </a:defRPr>
            </a:lvl3pPr>
            <a:lvl4pPr marL="1370317" indent="0">
              <a:buNone/>
              <a:defRPr sz="1400">
                <a:solidFill>
                  <a:schemeClr val="tx1">
                    <a:tint val="75000"/>
                  </a:schemeClr>
                </a:solidFill>
              </a:defRPr>
            </a:lvl4pPr>
            <a:lvl5pPr marL="1827090" indent="0">
              <a:buNone/>
              <a:defRPr sz="1400">
                <a:solidFill>
                  <a:schemeClr val="tx1">
                    <a:tint val="75000"/>
                  </a:schemeClr>
                </a:solidFill>
              </a:defRPr>
            </a:lvl5pPr>
            <a:lvl6pPr marL="2283862" indent="0">
              <a:buNone/>
              <a:defRPr sz="1400">
                <a:solidFill>
                  <a:schemeClr val="tx1">
                    <a:tint val="75000"/>
                  </a:schemeClr>
                </a:solidFill>
              </a:defRPr>
            </a:lvl6pPr>
            <a:lvl7pPr marL="2740634" indent="0">
              <a:buNone/>
              <a:defRPr sz="1400">
                <a:solidFill>
                  <a:schemeClr val="tx1">
                    <a:tint val="75000"/>
                  </a:schemeClr>
                </a:solidFill>
              </a:defRPr>
            </a:lvl7pPr>
            <a:lvl8pPr marL="3197407" indent="0">
              <a:buNone/>
              <a:defRPr sz="1400">
                <a:solidFill>
                  <a:schemeClr val="tx1">
                    <a:tint val="75000"/>
                  </a:schemeClr>
                </a:solidFill>
              </a:defRPr>
            </a:lvl8pPr>
            <a:lvl9pPr marL="365417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772" indent="0">
              <a:buNone/>
              <a:defRPr sz="2800"/>
            </a:lvl2pPr>
            <a:lvl3pPr marL="913545" indent="0">
              <a:buNone/>
              <a:defRPr sz="2400"/>
            </a:lvl3pPr>
            <a:lvl4pPr marL="1370317" indent="0">
              <a:buNone/>
              <a:defRPr sz="2000"/>
            </a:lvl4pPr>
            <a:lvl5pPr marL="1827090" indent="0">
              <a:buNone/>
              <a:defRPr sz="2000"/>
            </a:lvl5pPr>
            <a:lvl6pPr marL="2283862" indent="0">
              <a:buNone/>
              <a:defRPr sz="2000"/>
            </a:lvl6pPr>
            <a:lvl7pPr marL="2740634" indent="0">
              <a:buNone/>
              <a:defRPr sz="2000"/>
            </a:lvl7pPr>
            <a:lvl8pPr marL="3197407" indent="0">
              <a:buNone/>
              <a:defRPr sz="2000"/>
            </a:lvl8pPr>
            <a:lvl9pPr marL="3654179"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54" tIns="45678" rIns="91354" bIns="4567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54" tIns="45678" rIns="91354" bIns="456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54" tIns="45678" rIns="91354" bIns="45678" rtlCol="0" anchor="ctr"/>
          <a:lstStyle>
            <a:lvl1pPr algn="l">
              <a:defRPr sz="1200">
                <a:solidFill>
                  <a:schemeClr val="tx1">
                    <a:tint val="75000"/>
                  </a:schemeClr>
                </a:solidFill>
              </a:defRPr>
            </a:lvl1pPr>
          </a:lstStyle>
          <a:p>
            <a:fld id="{4CEF851F-4C9B-4ED8-A706-7687066F5A2C}" type="datetimeFigureOut">
              <a:rPr lang="en-US" smtClean="0"/>
              <a:t>4/21/2021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54" tIns="45678" rIns="91354" bIns="4567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54" tIns="45678" rIns="91354" bIns="45678"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545" rtl="0" eaLnBrk="1" latinLnBrk="0" hangingPunct="1">
        <a:spcBef>
          <a:spcPct val="0"/>
        </a:spcBef>
        <a:buNone/>
        <a:defRPr sz="4400" kern="1200">
          <a:solidFill>
            <a:schemeClr val="tx1"/>
          </a:solidFill>
          <a:latin typeface="+mj-lt"/>
          <a:ea typeface="+mj-ea"/>
          <a:cs typeface="+mj-cs"/>
        </a:defRPr>
      </a:lvl1pPr>
    </p:titleStyle>
    <p:bodyStyle>
      <a:lvl1pPr marL="342579" indent="-342579" algn="l" defTabSz="9135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55" indent="-285483" algn="l" defTabSz="91354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31" indent="-228387" algn="l" defTabSz="9135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0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76"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48"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20"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9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65"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1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12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biLevel thresh="2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828800" y="1853870"/>
            <a:ext cx="4876800" cy="143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59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1287734"/>
            <a:ext cx="2971800"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Nuối </a:t>
            </a:r>
            <a:r>
              <a:rPr lang="en-US" sz="3600" smtClean="0">
                <a:solidFill>
                  <a:srgbClr val="FF0000"/>
                </a:solidFill>
                <a:latin typeface="Arial" pitchFamily="34" charset="0"/>
                <a:cs typeface="Arial" pitchFamily="34" charset="0"/>
              </a:rPr>
              <a:t>tiếc   :</a:t>
            </a:r>
            <a:endParaRPr lang="en-US" sz="3600">
              <a:latin typeface="Arial" pitchFamily="34" charset="0"/>
              <a:cs typeface="Arial" pitchFamily="34" charset="0"/>
            </a:endParaRPr>
          </a:p>
        </p:txBody>
      </p:sp>
      <p:sp>
        <p:nvSpPr>
          <p:cNvPr id="7" name="Title 1"/>
          <p:cNvSpPr txBox="1">
            <a:spLocks/>
          </p:cNvSpPr>
          <p:nvPr/>
        </p:nvSpPr>
        <p:spPr>
          <a:xfrm>
            <a:off x="2667000" y="1576388"/>
            <a:ext cx="6157546"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tiếc những cái hay, cái tốt đã đi qua.</a:t>
            </a:r>
          </a:p>
        </p:txBody>
      </p:sp>
      <p:sp>
        <p:nvSpPr>
          <p:cNvPr id="5" name="Title 1"/>
          <p:cNvSpPr txBox="1">
            <a:spLocks/>
          </p:cNvSpPr>
          <p:nvPr/>
        </p:nvSpPr>
        <p:spPr>
          <a:xfrm>
            <a:off x="139700" y="2552700"/>
            <a:ext cx="2971800"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Thán phục:</a:t>
            </a:r>
            <a:endParaRPr lang="en-US" sz="3600">
              <a:latin typeface="Arial" pitchFamily="34" charset="0"/>
              <a:cs typeface="Arial" pitchFamily="34" charset="0"/>
            </a:endParaRPr>
          </a:p>
        </p:txBody>
      </p:sp>
      <p:sp>
        <p:nvSpPr>
          <p:cNvPr id="6" name="Title 1"/>
          <p:cNvSpPr txBox="1">
            <a:spLocks/>
          </p:cNvSpPr>
          <p:nvPr/>
        </p:nvSpPr>
        <p:spPr>
          <a:xfrm>
            <a:off x="2453054" y="2552700"/>
            <a:ext cx="5219334"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khen ngợi và cảm phục.</a:t>
            </a:r>
          </a:p>
        </p:txBody>
      </p:sp>
    </p:spTree>
    <p:extLst>
      <p:ext uri="{BB962C8B-B14F-4D97-AF65-F5344CB8AC3E}">
        <p14:creationId xmlns:p14="http://schemas.microsoft.com/office/powerpoint/2010/main" val="71628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1287734"/>
            <a:ext cx="3932237"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Nhà toán học:</a:t>
            </a:r>
            <a:endParaRPr lang="en-US" sz="3600">
              <a:latin typeface="Arial" pitchFamily="34" charset="0"/>
              <a:cs typeface="Arial" pitchFamily="34" charset="0"/>
            </a:endParaRPr>
          </a:p>
        </p:txBody>
      </p:sp>
      <p:sp>
        <p:nvSpPr>
          <p:cNvPr id="7" name="Title 1"/>
          <p:cNvSpPr txBox="1">
            <a:spLocks/>
          </p:cNvSpPr>
          <p:nvPr/>
        </p:nvSpPr>
        <p:spPr>
          <a:xfrm>
            <a:off x="3196004" y="1559197"/>
            <a:ext cx="4804996"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người có trình độ cao về toán học.</a:t>
            </a:r>
          </a:p>
        </p:txBody>
      </p:sp>
      <p:sp>
        <p:nvSpPr>
          <p:cNvPr id="5" name="Title 1"/>
          <p:cNvSpPr txBox="1">
            <a:spLocks/>
          </p:cNvSpPr>
          <p:nvPr/>
        </p:nvSpPr>
        <p:spPr>
          <a:xfrm>
            <a:off x="139700" y="2509837"/>
            <a:ext cx="3932237"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Xuất </a:t>
            </a:r>
            <a:r>
              <a:rPr lang="en-US" sz="3600" smtClean="0">
                <a:solidFill>
                  <a:srgbClr val="FF0000"/>
                </a:solidFill>
                <a:latin typeface="Arial" pitchFamily="34" charset="0"/>
                <a:cs typeface="Arial" pitchFamily="34" charset="0"/>
              </a:rPr>
              <a:t>sắc       :</a:t>
            </a:r>
            <a:endParaRPr lang="en-US" sz="3600">
              <a:latin typeface="Arial" pitchFamily="34" charset="0"/>
              <a:cs typeface="Arial" pitchFamily="34" charset="0"/>
            </a:endParaRPr>
          </a:p>
        </p:txBody>
      </p:sp>
      <p:sp>
        <p:nvSpPr>
          <p:cNvPr id="6" name="Title 1"/>
          <p:cNvSpPr txBox="1">
            <a:spLocks/>
          </p:cNvSpPr>
          <p:nvPr/>
        </p:nvSpPr>
        <p:spPr>
          <a:xfrm>
            <a:off x="3233058" y="2781300"/>
            <a:ext cx="4804996"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giỏi hơn hẳn mức bình thường.</a:t>
            </a:r>
          </a:p>
        </p:txBody>
      </p:sp>
    </p:spTree>
    <p:extLst>
      <p:ext uri="{BB962C8B-B14F-4D97-AF65-F5344CB8AC3E}">
        <p14:creationId xmlns:p14="http://schemas.microsoft.com/office/powerpoint/2010/main" val="363921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764" y="23450"/>
            <a:ext cx="8901546" cy="5015442"/>
            <a:chOff x="117764" y="209187"/>
            <a:chExt cx="8901546" cy="5015441"/>
          </a:xfrm>
          <a:solidFill>
            <a:schemeClr val="bg1"/>
          </a:solidFill>
        </p:grpSpPr>
        <p:sp>
          <p:nvSpPr>
            <p:cNvPr id="19" name="TextBox 18"/>
            <p:cNvSpPr txBox="1"/>
            <p:nvPr/>
          </p:nvSpPr>
          <p:spPr>
            <a:xfrm>
              <a:off x="1524000" y="209187"/>
              <a:ext cx="5947064" cy="507698"/>
            </a:xfrm>
            <a:prstGeom prst="rect">
              <a:avLst/>
            </a:prstGeom>
            <a:grpFill/>
          </p:spPr>
          <p:txBody>
            <a:bodyPr wrap="square" lIns="91305" tIns="45654" rIns="91305" bIns="45654" rtlCol="0">
              <a:spAutoFit/>
            </a:bodyPr>
            <a:lstStyle/>
            <a:p>
              <a:pPr algn="ctr"/>
              <a:r>
                <a:rPr lang="en-US" sz="2700" b="1">
                  <a:latin typeface="Arial" pitchFamily="34" charset="0"/>
                  <a:ea typeface="Arial-Rounded" pitchFamily="34" charset="0"/>
                  <a:cs typeface="Arial" pitchFamily="34" charset="0"/>
                </a:rPr>
                <a:t>Cậu bé thông minh</a:t>
              </a:r>
            </a:p>
          </p:txBody>
        </p:sp>
        <p:sp>
          <p:nvSpPr>
            <p:cNvPr id="20" name="TextBox 19"/>
            <p:cNvSpPr txBox="1"/>
            <p:nvPr/>
          </p:nvSpPr>
          <p:spPr>
            <a:xfrm>
              <a:off x="117764" y="608080"/>
              <a:ext cx="8901546" cy="4616548"/>
            </a:xfrm>
            <a:prstGeom prst="rect">
              <a:avLst/>
            </a:prstGeom>
            <a:grpFill/>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cậu bé Vinh đem một quả bưởi ra bãi cỏ làm bóng để chơi cùng với các bạn. Đang chơi, bỗng quả bóng lăn xuống một cái hố gần đó. Cái hố hẹp và rất sâu nên không thể với tay lấy quả bóng lên được. Bọn trẻ nhìn xuống cái hố đầy nuối tiếc.</a:t>
              </a:r>
            </a:p>
            <a:p>
              <a:pPr algn="just"/>
              <a:r>
                <a:rPr lang="en-US" sz="2400">
                  <a:latin typeface="Arial" pitchFamily="34" charset="0"/>
                  <a:ea typeface="Arial-Rounded" pitchFamily="34" charset="0"/>
                  <a:cs typeface="Arial" pitchFamily="34" charset="0"/>
                </a:rPr>
                <a:t>	Suy nghĩ một lát, cậu bé Vinh rủ bạn đi mượn mấy chiếc nón, rồi múc nước đổ đầy hố. Các bạn không hiểu Vinh làm thế để làm gì. Lát sau, thấy Vinh cúi xuống cầm quả bóng lên. Các bạn nhìn Vinh trầm trồ thán phục. </a:t>
              </a:r>
            </a:p>
            <a:p>
              <a:pPr algn="just"/>
              <a:r>
                <a:rPr lang="en-US" sz="2400">
                  <a:latin typeface="Arial" pitchFamily="34" charset="0"/>
                  <a:ea typeface="Arial-Rounded" pitchFamily="34" charset="0"/>
                  <a:cs typeface="Arial" pitchFamily="34" charset="0"/>
                </a:rPr>
                <a:t>	Cậu bé Vinh ngày ấy chính là Lương Thế Vinh. Về sau, ông trở thành nhà Toán học xuất sắc của nước ta.</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Vũ Ngọc Khánh</a:t>
              </a:r>
              <a:r>
                <a:rPr lang="en-US" sz="2800">
                  <a:latin typeface="Arial" pitchFamily="34" charset="0"/>
                  <a:ea typeface="Arial-Rounded" pitchFamily="34" charset="0"/>
                  <a:cs typeface="Arial" pitchFamily="34" charset="0"/>
                </a:rPr>
                <a:t>)</a:t>
              </a:r>
            </a:p>
          </p:txBody>
        </p:sp>
      </p:grpSp>
      <p:grpSp>
        <p:nvGrpSpPr>
          <p:cNvPr id="9" name="Group 8"/>
          <p:cNvGrpSpPr/>
          <p:nvPr/>
        </p:nvGrpSpPr>
        <p:grpSpPr>
          <a:xfrm>
            <a:off x="4738688" y="3466985"/>
            <a:ext cx="98712" cy="396016"/>
            <a:chOff x="2590800" y="2272159"/>
            <a:chExt cx="98712" cy="435617"/>
          </a:xfrm>
        </p:grpSpPr>
        <p:cxnSp>
          <p:nvCxnSpPr>
            <p:cNvPr id="10" name="Straight Connector 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010400" y="4184046"/>
            <a:ext cx="98712" cy="435617"/>
            <a:chOff x="2590800" y="2272159"/>
            <a:chExt cx="98712" cy="435617"/>
          </a:xfrm>
        </p:grpSpPr>
        <p:cxnSp>
          <p:nvCxnSpPr>
            <p:cNvPr id="13" name="Straight Connector 12"/>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466850" y="1964895"/>
            <a:ext cx="98712" cy="396016"/>
            <a:chOff x="2590800" y="2272159"/>
            <a:chExt cx="98712" cy="435617"/>
          </a:xfrm>
        </p:grpSpPr>
        <p:cxnSp>
          <p:nvCxnSpPr>
            <p:cNvPr id="16" name="Straight Connector 15"/>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202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3"/>
            <a:ext cx="1143000" cy="441037"/>
          </a:xfrm>
          <a:prstGeom prst="rect">
            <a:avLst/>
          </a:prstGeom>
        </p:spPr>
      </p:pic>
      <p:grpSp>
        <p:nvGrpSpPr>
          <p:cNvPr id="6" name="Group 5"/>
          <p:cNvGrpSpPr/>
          <p:nvPr/>
        </p:nvGrpSpPr>
        <p:grpSpPr>
          <a:xfrm>
            <a:off x="117764" y="23450"/>
            <a:ext cx="8901546" cy="5015442"/>
            <a:chOff x="117764" y="209187"/>
            <a:chExt cx="8901546" cy="5015441"/>
          </a:xfrm>
          <a:solidFill>
            <a:schemeClr val="bg1"/>
          </a:solidFill>
        </p:grpSpPr>
        <p:sp>
          <p:nvSpPr>
            <p:cNvPr id="7" name="TextBox 6"/>
            <p:cNvSpPr txBox="1"/>
            <p:nvPr/>
          </p:nvSpPr>
          <p:spPr>
            <a:xfrm>
              <a:off x="1524000" y="209187"/>
              <a:ext cx="5947064" cy="507698"/>
            </a:xfrm>
            <a:prstGeom prst="rect">
              <a:avLst/>
            </a:prstGeom>
            <a:noFill/>
          </p:spPr>
          <p:txBody>
            <a:bodyPr wrap="square" lIns="91305" tIns="45654" rIns="91305" bIns="45654" rtlCol="0">
              <a:spAutoFit/>
            </a:bodyPr>
            <a:lstStyle/>
            <a:p>
              <a:pPr algn="ctr"/>
              <a:r>
                <a:rPr lang="en-US" sz="2700" b="1">
                  <a:latin typeface="Arial" pitchFamily="34" charset="0"/>
                  <a:ea typeface="Arial-Rounded" pitchFamily="34" charset="0"/>
                  <a:cs typeface="Arial" pitchFamily="34" charset="0"/>
                </a:rPr>
                <a:t>Cậu bé thông minh</a:t>
              </a:r>
            </a:p>
          </p:txBody>
        </p:sp>
        <p:sp>
          <p:nvSpPr>
            <p:cNvPr id="10" name="TextBox 9"/>
            <p:cNvSpPr txBox="1"/>
            <p:nvPr/>
          </p:nvSpPr>
          <p:spPr>
            <a:xfrm>
              <a:off x="117764" y="608080"/>
              <a:ext cx="8901546" cy="4616548"/>
            </a:xfrm>
            <a:prstGeom prst="rect">
              <a:avLst/>
            </a:prstGeom>
            <a:grpFill/>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cậu bé Vinh đem một quả bưởi ra bãi cỏ làm bóng để chơi cùng với các bạn. Đang chơi, bỗng quả bóng lăn xuống một cái hố gần đó. Cái hố hẹp và rất sâu nên không thể với tay lấy quả bóng lên được. Bọn trẻ nhìn xuống cái hố đầy nuối tiếc.</a:t>
              </a:r>
            </a:p>
            <a:p>
              <a:pPr algn="just"/>
              <a:r>
                <a:rPr lang="en-US" sz="2400">
                  <a:latin typeface="Arial" pitchFamily="34" charset="0"/>
                  <a:ea typeface="Arial-Rounded" pitchFamily="34" charset="0"/>
                  <a:cs typeface="Arial" pitchFamily="34" charset="0"/>
                </a:rPr>
                <a:t>	Suy nghĩ một lát, cậu bé Vinh rủ bạn đi mượn mấy chiếc nón, rồi múc nước đổ đầy hố. Các bạn không hiểu Vinh làm thế để làm gì. Lát sau, thấy Vinh cúi xuống cầm quả bóng lên. Các bạn nhìn Vinh trầm trồ thán phục. </a:t>
              </a:r>
            </a:p>
            <a:p>
              <a:pPr algn="just"/>
              <a:r>
                <a:rPr lang="en-US" sz="2400">
                  <a:latin typeface="Arial" pitchFamily="34" charset="0"/>
                  <a:ea typeface="Arial-Rounded" pitchFamily="34" charset="0"/>
                  <a:cs typeface="Arial" pitchFamily="34" charset="0"/>
                </a:rPr>
                <a:t>	Cậu bé Vinh ngày ấy chính là Lương Thế Vinh. Về sau, ông trở thành nhà Toán học xuất sắc của nước ta.</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Vũ Ngọc Khánh</a:t>
              </a:r>
              <a:r>
                <a:rPr lang="en-US" sz="2800">
                  <a:latin typeface="Arial" pitchFamily="34" charset="0"/>
                  <a:ea typeface="Arial-Rounded" pitchFamily="34" charset="0"/>
                  <a:cs typeface="Arial" pitchFamily="34" charset="0"/>
                </a:rPr>
                <a:t>)</a:t>
              </a:r>
            </a:p>
          </p:txBody>
        </p:sp>
      </p:grpSp>
    </p:spTree>
    <p:extLst>
      <p:ext uri="{BB962C8B-B14F-4D97-AF65-F5344CB8AC3E}">
        <p14:creationId xmlns:p14="http://schemas.microsoft.com/office/powerpoint/2010/main" val="83395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7764" y="185208"/>
            <a:ext cx="8901546" cy="5015442"/>
            <a:chOff x="117764" y="209187"/>
            <a:chExt cx="8901546" cy="5015441"/>
          </a:xfrm>
          <a:noFill/>
        </p:grpSpPr>
        <p:sp>
          <p:nvSpPr>
            <p:cNvPr id="9" name="TextBox 8"/>
            <p:cNvSpPr txBox="1"/>
            <p:nvPr/>
          </p:nvSpPr>
          <p:spPr>
            <a:xfrm>
              <a:off x="1524000" y="209187"/>
              <a:ext cx="5947064" cy="507698"/>
            </a:xfrm>
            <a:prstGeom prst="rect">
              <a:avLst/>
            </a:prstGeom>
            <a:grpFill/>
          </p:spPr>
          <p:txBody>
            <a:bodyPr wrap="square" lIns="91305" tIns="45654" rIns="91305" bIns="45654" rtlCol="0">
              <a:spAutoFit/>
            </a:bodyPr>
            <a:lstStyle/>
            <a:p>
              <a:pPr algn="ctr"/>
              <a:r>
                <a:rPr lang="en-US" sz="2700" b="1">
                  <a:latin typeface="Arial" pitchFamily="34" charset="0"/>
                  <a:ea typeface="Arial-Rounded" pitchFamily="34" charset="0"/>
                  <a:cs typeface="Arial" pitchFamily="34" charset="0"/>
                </a:rPr>
                <a:t>Cậu bé thông minh</a:t>
              </a:r>
            </a:p>
          </p:txBody>
        </p:sp>
        <p:sp>
          <p:nvSpPr>
            <p:cNvPr id="10" name="TextBox 9"/>
            <p:cNvSpPr txBox="1"/>
            <p:nvPr/>
          </p:nvSpPr>
          <p:spPr>
            <a:xfrm>
              <a:off x="117764" y="608080"/>
              <a:ext cx="8901546" cy="4616548"/>
            </a:xfrm>
            <a:prstGeom prst="rect">
              <a:avLst/>
            </a:prstGeom>
            <a:grpFill/>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cậu bé Vinh đem một quả bưởi ra bãi cỏ làm bóng để chơi cùng với các bạn. Đang chơi, bỗng quả bóng lăn xuống một cái hố gần đó. Cái hố hẹp và rất sâu nên không thể với tay lấy quả bóng lên được. Bọn trẻ nhìn xuống cái hố đầy nuối tiếc.</a:t>
              </a:r>
            </a:p>
            <a:p>
              <a:pPr algn="just"/>
              <a:r>
                <a:rPr lang="en-US" sz="2400">
                  <a:latin typeface="Arial" pitchFamily="34" charset="0"/>
                  <a:ea typeface="Arial-Rounded" pitchFamily="34" charset="0"/>
                  <a:cs typeface="Arial" pitchFamily="34" charset="0"/>
                </a:rPr>
                <a:t>	Suy nghĩ một lát, cậu bé Vinh rủ bạn đi mượn mấy chiếc nón, rồi múc nước đổ đầy hố. Các bạn không hiểu Vinh làm thế để làm gì. Lát sau, thấy Vinh cúi xuống cầm quả bóng lên. Các bạn nhìn Vinh trầm trồ thán phục. </a:t>
              </a:r>
            </a:p>
            <a:p>
              <a:pPr algn="just"/>
              <a:r>
                <a:rPr lang="en-US" sz="2400">
                  <a:latin typeface="Arial" pitchFamily="34" charset="0"/>
                  <a:ea typeface="Arial-Rounded" pitchFamily="34" charset="0"/>
                  <a:cs typeface="Arial" pitchFamily="34" charset="0"/>
                </a:rPr>
                <a:t>	Cậu bé Vinh ngày ấy chính là Lương Thế Vinh. Về sau, ông trở thành nhà Toán học xuất sắc của nước ta.</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Vũ Ngọc Khánh</a:t>
              </a:r>
              <a:r>
                <a:rPr lang="en-US" sz="2800">
                  <a:latin typeface="Arial" pitchFamily="34" charset="0"/>
                  <a:ea typeface="Arial-Rounded" pitchFamily="34" charset="0"/>
                  <a:cs typeface="Arial" pitchFamily="34" charset="0"/>
                </a:rPr>
                <a:t>)</a:t>
              </a:r>
            </a:p>
          </p:txBody>
        </p:sp>
      </p:grpSp>
      <p:sp>
        <p:nvSpPr>
          <p:cNvPr id="6" name="TextBox 5"/>
          <p:cNvSpPr txBox="1"/>
          <p:nvPr/>
        </p:nvSpPr>
        <p:spPr>
          <a:xfrm>
            <a:off x="616530" y="93050"/>
            <a:ext cx="3193470" cy="461532"/>
          </a:xfrm>
          <a:prstGeom prst="rect">
            <a:avLst/>
          </a:prstGeom>
          <a:noFill/>
        </p:spPr>
        <p:txBody>
          <a:bodyPr wrap="square" lIns="91303" tIns="45653" rIns="91303" bIns="45653"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7" name="Oval 6"/>
          <p:cNvSpPr/>
          <p:nvPr/>
        </p:nvSpPr>
        <p:spPr>
          <a:xfrm>
            <a:off x="76200" y="57150"/>
            <a:ext cx="609600" cy="60960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Tree>
    <p:extLst>
      <p:ext uri="{BB962C8B-B14F-4D97-AF65-F5344CB8AC3E}">
        <p14:creationId xmlns:p14="http://schemas.microsoft.com/office/powerpoint/2010/main" val="37635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97082" y="971550"/>
            <a:ext cx="6373759" cy="1208446"/>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200" smtClean="0">
                <a:latin typeface="Arial" pitchFamily="34" charset="0"/>
                <a:ea typeface="Arial-Rounded" pitchFamily="34" charset="0"/>
                <a:cs typeface="Arial" pitchFamily="34" charset="0"/>
              </a:rPr>
              <a:t>Cậu bé Vinh và các bạn chơi trò chơi gì?</a:t>
            </a:r>
            <a:endParaRPr lang="en-US" sz="3200">
              <a:latin typeface="Arial" pitchFamily="34" charset="0"/>
              <a:ea typeface="Arial-Rounded" pitchFamily="34" charset="0"/>
              <a:cs typeface="Arial" pitchFamily="34" charset="0"/>
            </a:endParaRPr>
          </a:p>
        </p:txBody>
      </p:sp>
      <p:sp>
        <p:nvSpPr>
          <p:cNvPr id="3" name="Down Arrow 2"/>
          <p:cNvSpPr/>
          <p:nvPr/>
        </p:nvSpPr>
        <p:spPr>
          <a:xfrm>
            <a:off x="4220065" y="2179996"/>
            <a:ext cx="288170" cy="408407"/>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1020684" y="2571750"/>
            <a:ext cx="6726555" cy="1199698"/>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sz="3600" b="1" smtClean="0">
                <a:solidFill>
                  <a:srgbClr val="865B3E"/>
                </a:solidFill>
                <a:latin typeface="Arial" panose="020B0604020202020204" pitchFamily="34" charset="0"/>
                <a:cs typeface="Arial" panose="020B0604020202020204" pitchFamily="34" charset="0"/>
              </a:rPr>
              <a:t>Cậu bé Vinh và các bạn chơi trò đá bóng (bằng quả bưởi).</a:t>
            </a:r>
            <a:endParaRPr lang="en-US" sz="3600" b="1" dirty="0">
              <a:solidFill>
                <a:srgbClr val="865B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3588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97082" y="971550"/>
            <a:ext cx="6373759" cy="1208446"/>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200" smtClean="0">
                <a:latin typeface="Arial" pitchFamily="34" charset="0"/>
                <a:ea typeface="Arial-Rounded" pitchFamily="34" charset="0"/>
                <a:cs typeface="Arial" pitchFamily="34" charset="0"/>
              </a:rPr>
              <a:t>Vinh làm thế nào để lấy được quả bóng?</a:t>
            </a:r>
            <a:endParaRPr lang="en-US" sz="3200">
              <a:latin typeface="Arial" pitchFamily="34" charset="0"/>
              <a:ea typeface="Arial-Rounded" pitchFamily="34" charset="0"/>
              <a:cs typeface="Arial" pitchFamily="34" charset="0"/>
            </a:endParaRPr>
          </a:p>
        </p:txBody>
      </p:sp>
      <p:sp>
        <p:nvSpPr>
          <p:cNvPr id="3" name="Down Arrow 2"/>
          <p:cNvSpPr/>
          <p:nvPr/>
        </p:nvSpPr>
        <p:spPr>
          <a:xfrm>
            <a:off x="4220065" y="2179996"/>
            <a:ext cx="288170" cy="408407"/>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1020684" y="2571750"/>
            <a:ext cx="6726555" cy="1199698"/>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sz="3600" b="1" smtClean="0">
                <a:solidFill>
                  <a:srgbClr val="865B3E"/>
                </a:solidFill>
                <a:latin typeface="Arial" panose="020B0604020202020204" pitchFamily="34" charset="0"/>
                <a:cs typeface="Arial" panose="020B0604020202020204" pitchFamily="34" charset="0"/>
              </a:rPr>
              <a:t>Vinh rủ bạn đi mượn nón, rồi múc nước đổ đầy hố.</a:t>
            </a:r>
            <a:endParaRPr lang="en-US" sz="3600" b="1" dirty="0">
              <a:solidFill>
                <a:srgbClr val="865B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0495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97082" y="971550"/>
            <a:ext cx="6373759" cy="1208446"/>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200" smtClean="0">
                <a:latin typeface="Arial" pitchFamily="34" charset="0"/>
                <a:ea typeface="Arial-Rounded" pitchFamily="34" charset="0"/>
                <a:cs typeface="Arial" pitchFamily="34" charset="0"/>
              </a:rPr>
              <a:t>Vì sao các bạn nhìn Vinh trầm trồ thán phục?</a:t>
            </a:r>
            <a:endParaRPr lang="en-US" sz="3200">
              <a:latin typeface="Arial" pitchFamily="34" charset="0"/>
              <a:ea typeface="Arial-Rounded" pitchFamily="34" charset="0"/>
              <a:cs typeface="Arial" pitchFamily="34" charset="0"/>
            </a:endParaRPr>
          </a:p>
        </p:txBody>
      </p:sp>
      <p:sp>
        <p:nvSpPr>
          <p:cNvPr id="3" name="Down Arrow 2"/>
          <p:cNvSpPr/>
          <p:nvPr/>
        </p:nvSpPr>
        <p:spPr>
          <a:xfrm>
            <a:off x="4220065" y="2179996"/>
            <a:ext cx="288170" cy="408407"/>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1020684" y="2604178"/>
            <a:ext cx="6726555" cy="1596800"/>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sz="3600" b="1" smtClean="0">
                <a:solidFill>
                  <a:srgbClr val="865B3E"/>
                </a:solidFill>
                <a:latin typeface="Arial" panose="020B0604020202020204" pitchFamily="34" charset="0"/>
                <a:cs typeface="Arial" panose="020B0604020202020204" pitchFamily="34" charset="0"/>
              </a:rPr>
              <a:t>Các bạn nhìn Vinh trầm trồ thán phục vì Vinh thông minh, nhanh trí.</a:t>
            </a:r>
            <a:endParaRPr lang="en-US" sz="3600" b="1" dirty="0">
              <a:solidFill>
                <a:srgbClr val="865B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915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028950"/>
            <a:ext cx="6726555" cy="1596800"/>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sz="3600" b="1" smtClean="0">
                <a:solidFill>
                  <a:schemeClr val="bg1"/>
                </a:solidFill>
                <a:latin typeface="Arial" panose="020B0604020202020204" pitchFamily="34" charset="0"/>
                <a:cs typeface="Arial" panose="020B0604020202020204" pitchFamily="34" charset="0"/>
              </a:rPr>
              <a:t>Em rút ra được bài học gì từ câu chuyện?</a:t>
            </a:r>
            <a:endParaRPr lang="en-US" sz="3600" b="1" dirty="0">
              <a:solidFill>
                <a:schemeClr val="bg1"/>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278" t="41927" r="13470" b="36719"/>
          <a:stretch/>
        </p:blipFill>
        <p:spPr bwMode="auto">
          <a:xfrm>
            <a:off x="2245320" y="438150"/>
            <a:ext cx="3302714" cy="243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15905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Trạng Lường” Lương Thế Vinh - Nhà Toán Học Hiếm Hoi Thời Phong Kiến VN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1" y="-45048"/>
            <a:ext cx="9156351" cy="5150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927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499388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830948"/>
          </a:xfrm>
          <a:prstGeom prst="rect">
            <a:avLst/>
          </a:prstGeom>
          <a:noFill/>
        </p:spPr>
        <p:txBody>
          <a:bodyPr wrap="square" lIns="91391" tIns="45696" rIns="91391" bIns="45696" rtlCol="0">
            <a:spAutoFit/>
          </a:bodyPr>
          <a:lstStyle/>
          <a:p>
            <a:pPr algn="ctr"/>
            <a:r>
              <a:rPr lang="en-US" sz="4800" b="1" smtClean="0">
                <a:ln w="3175">
                  <a:solidFill>
                    <a:schemeClr val="bg1"/>
                  </a:solidFill>
                </a:ln>
                <a:solidFill>
                  <a:schemeClr val="bg1"/>
                </a:solidFill>
                <a:latin typeface="Arial-Rounded" pitchFamily="34" charset="0"/>
                <a:ea typeface="Arial-Rounded" pitchFamily="34" charset="0"/>
                <a:cs typeface="Arial-Rounded" pitchFamily="34" charset="0"/>
              </a:rPr>
              <a:t>ĐẤT NƯỚC VÀ CON NGƯỜI</a:t>
            </a:r>
            <a:endParaRPr lang="en-US" sz="48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1</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008093" y="2289089"/>
            <a:ext cx="5121462" cy="646282"/>
          </a:xfrm>
          <a:prstGeom prst="rect">
            <a:avLst/>
          </a:prstGeom>
          <a:noFill/>
        </p:spPr>
        <p:txBody>
          <a:bodyPr wrap="square" lIns="91391" tIns="45696" rIns="91391" bIns="45696" rtlCol="0">
            <a:spAutoFit/>
          </a:bodyPr>
          <a:lstStyle/>
          <a:p>
            <a:pPr algn="ctr"/>
            <a:r>
              <a:rPr lang="en-US" sz="3600" b="1" smtClean="0">
                <a:solidFill>
                  <a:srgbClr val="A71FB1"/>
                </a:solidFill>
                <a:latin typeface="Arial-Rounded" pitchFamily="34" charset="0"/>
                <a:ea typeface="Arial-Rounded" pitchFamily="34" charset="0"/>
                <a:cs typeface="Arial-Rounded" pitchFamily="34" charset="0"/>
              </a:rPr>
              <a:t>CẬU BÉ THÔNG MINH</a:t>
            </a:r>
            <a:endParaRPr lang="en-US" sz="36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smtClean="0">
                <a:solidFill>
                  <a:srgbClr val="7030A0"/>
                </a:solidFill>
                <a:latin typeface="Arial Rounded MT Bold" pitchFamily="34" charset="0"/>
                <a:ea typeface="Arial-Rounded" pitchFamily="34" charset="0"/>
                <a:cs typeface="Times New Roman" pitchFamily="18" charset="0"/>
              </a:rPr>
              <a:t>8</a:t>
            </a:r>
            <a:endParaRPr lang="en-US" sz="6600" b="1">
              <a:solidFill>
                <a:srgbClr val="7030A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977" t="22291" r="13993" b="47656"/>
          <a:stretch/>
        </p:blipFill>
        <p:spPr bwMode="auto">
          <a:xfrm>
            <a:off x="2590800" y="3231454"/>
            <a:ext cx="3513422" cy="164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126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1"/>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7" y="2277122"/>
            <a:ext cx="8662647" cy="584775"/>
          </a:xfrm>
          <a:prstGeom prst="rect">
            <a:avLst/>
          </a:prstGeom>
        </p:spPr>
        <p:txBody>
          <a:bodyPr wrap="square" lIns="91438" tIns="45719" rIns="91438" bIns="45719">
            <a:spAutoFit/>
          </a:bodyPr>
          <a:lstStyle/>
          <a:p>
            <a:pPr algn="just"/>
            <a:r>
              <a:rPr lang="en-US" sz="3200" b="1">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Cậu χ≠ Viζ và các bạn εΠ đá </a:t>
            </a:r>
            <a:r>
              <a:rPr lang="vi-VN" sz="3200" b="1" smtClean="0">
                <a:solidFill>
                  <a:srgbClr val="7030A0"/>
                </a:solidFill>
                <a:latin typeface="HP001 4 hàng" pitchFamily="34" charset="0"/>
                <a:ea typeface="Arial-Rounded" pitchFamily="34" charset="0"/>
                <a:cs typeface="Arial-Rounded" pitchFamily="34" charset="0"/>
              </a:rPr>
              <a:t>bŗg</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4"/>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2939476"/>
            <a:ext cx="8662647" cy="584773"/>
          </a:xfrm>
          <a:prstGeom prst="rect">
            <a:avLst/>
          </a:prstGeom>
        </p:spPr>
        <p:txBody>
          <a:bodyPr wrap="square" lIns="91438" tIns="45719" rIns="91438" bIns="45719">
            <a:spAutoFit/>
          </a:bodyPr>
          <a:lstStyle/>
          <a:p>
            <a:pPr algn="just"/>
            <a:r>
              <a:rPr lang="en-US" sz="3200" b="1">
                <a:solidFill>
                  <a:srgbClr val="7030A0"/>
                </a:solidFill>
                <a:latin typeface="HP001 4 hàng" pitchFamily="34" charset="0"/>
                <a:ea typeface="Arial-Rounded" pitchFamily="34" charset="0"/>
                <a:cs typeface="Arial-Rounded" pitchFamily="34" charset="0"/>
              </a:rPr>
              <a:t>c) </a:t>
            </a:r>
            <a:r>
              <a:rPr lang="vi-VN" sz="3200" b="1">
                <a:solidFill>
                  <a:srgbClr val="7030A0"/>
                </a:solidFill>
                <a:latin typeface="HP001 4 hàng" pitchFamily="34" charset="0"/>
                <a:ea typeface="Arial-Rounded" pitchFamily="34" charset="0"/>
                <a:cs typeface="Arial-Rounded" pitchFamily="34" charset="0"/>
              </a:rPr>
              <a:t>Các bạn </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ìn Vi</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Ǉrầm Ǉrồ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án </a:t>
            </a:r>
            <a:r>
              <a:rPr lang="el-GR" sz="3200" b="1">
                <a:solidFill>
                  <a:srgbClr val="7030A0"/>
                </a:solidFill>
                <a:latin typeface="HP001 4 hàng" pitchFamily="34" charset="0"/>
                <a:ea typeface="Arial-Rounded" pitchFamily="34" charset="0"/>
                <a:cs typeface="Arial-Rounded" pitchFamily="34" charset="0"/>
              </a:rPr>
              <a:t>ι</a:t>
            </a:r>
            <a:r>
              <a:rPr lang="vi-VN" sz="3200" b="1">
                <a:solidFill>
                  <a:srgbClr val="7030A0"/>
                </a:solidFill>
                <a:latin typeface="HP001 4 hàng" pitchFamily="34" charset="0"/>
                <a:ea typeface="Arial-Rounded" pitchFamily="34" charset="0"/>
                <a:cs typeface="Arial-Rounded" pitchFamily="34" charset="0"/>
              </a:rPr>
              <a:t>ục </a:t>
            </a:r>
            <a:r>
              <a:rPr lang="el-GR" sz="3200" b="1">
                <a:solidFill>
                  <a:srgbClr val="7030A0"/>
                </a:solidFill>
                <a:latin typeface="HP001 4 hàng" pitchFamily="34" charset="0"/>
                <a:ea typeface="Arial-Rounded" pitchFamily="34" charset="0"/>
                <a:cs typeface="Arial-Rounded" pitchFamily="34" charset="0"/>
              </a:rPr>
              <a:t>ν</a:t>
            </a:r>
            <a:r>
              <a:rPr lang="vi-VN" sz="3200" b="1" smtClean="0">
                <a:solidFill>
                  <a:srgbClr val="7030A0"/>
                </a:solidFill>
                <a:latin typeface="HP001 4 hàng" pitchFamily="34" charset="0"/>
                <a:ea typeface="Arial-Rounded" pitchFamily="34" charset="0"/>
                <a:cs typeface="Arial-Rounded" pitchFamily="34" charset="0"/>
              </a:rPr>
              <a:t>Ű</a:t>
            </a:r>
            <a:endParaRPr lang="en-US" sz="3200" b="1">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3" tIns="45653" rIns="91303" bIns="45653" rtlCol="0">
            <a:spAutoFit/>
          </a:bodyPr>
          <a:lstStyle/>
          <a:p>
            <a:pPr algn="just"/>
            <a:r>
              <a:rPr lang="en-US" sz="2400" b="1">
                <a:latin typeface="Arial" pitchFamily="34" charset="0"/>
                <a:ea typeface="Arial-Rounded" pitchFamily="34" charset="0"/>
                <a:cs typeface="Arial" pitchFamily="34" charset="0"/>
              </a:rPr>
              <a:t>Viết vào vở câu trả lời cho câu hỏi a và c ở mục 3</a:t>
            </a:r>
          </a:p>
        </p:txBody>
      </p:sp>
      <p:sp>
        <p:nvSpPr>
          <p:cNvPr id="5" name="Rectangle 4"/>
          <p:cNvSpPr/>
          <p:nvPr/>
        </p:nvSpPr>
        <p:spPr>
          <a:xfrm>
            <a:off x="679087" y="709660"/>
            <a:ext cx="5988825" cy="523097"/>
          </a:xfrm>
          <a:prstGeom prst="rect">
            <a:avLst/>
          </a:prstGeom>
        </p:spPr>
        <p:txBody>
          <a:bodyPr wrap="none" lIns="91316" tIns="45659" rIns="91316" bIns="45659">
            <a:spAutoFit/>
          </a:bodyPr>
          <a:lstStyle/>
          <a:p>
            <a:r>
              <a:rPr lang="en-US" sz="2800">
                <a:latin typeface="Arial" pitchFamily="34" charset="0"/>
                <a:ea typeface="Arial-Rounded" pitchFamily="34" charset="0"/>
                <a:cs typeface="Arial" pitchFamily="34" charset="0"/>
              </a:rPr>
              <a:t>a. </a:t>
            </a:r>
            <a:r>
              <a:rPr lang="en-US" sz="2800" smtClean="0">
                <a:latin typeface="Arial" pitchFamily="34" charset="0"/>
                <a:ea typeface="Arial-Rounded" pitchFamily="34" charset="0"/>
                <a:cs typeface="Arial" pitchFamily="34" charset="0"/>
              </a:rPr>
              <a:t>Cậu bé Vinh và các bạn chơi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2" y="57151"/>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79088" y="1200151"/>
            <a:ext cx="7809836" cy="523097"/>
          </a:xfrm>
          <a:prstGeom prst="rect">
            <a:avLst/>
          </a:prstGeom>
        </p:spPr>
        <p:txBody>
          <a:bodyPr wrap="none" lIns="91316" tIns="45659" rIns="91316" bIns="45659">
            <a:spAutoFit/>
          </a:bodyPr>
          <a:lstStyle/>
          <a:p>
            <a:r>
              <a:rPr lang="en-US" sz="2800">
                <a:latin typeface="Arial" pitchFamily="34" charset="0"/>
                <a:ea typeface="Arial-Rounded" pitchFamily="34" charset="0"/>
                <a:cs typeface="Arial" pitchFamily="34" charset="0"/>
              </a:rPr>
              <a:t>c. </a:t>
            </a:r>
            <a:r>
              <a:rPr lang="en-US" sz="2800" smtClean="0">
                <a:latin typeface="Arial" pitchFamily="34" charset="0"/>
                <a:ea typeface="Arial-Rounded" pitchFamily="34" charset="0"/>
                <a:cs typeface="Arial" pitchFamily="34" charset="0"/>
              </a:rPr>
              <a:t>Các bạn nhìn Vinh trầm trồ thán phục vì (…).</a:t>
            </a:r>
            <a:endParaRPr lang="en-US" sz="2800">
              <a:latin typeface="Arial" pitchFamily="34" charset="0"/>
              <a:ea typeface="Arial-Rounded" pitchFamily="34" charset="0"/>
              <a:cs typeface="Arial" pitchFamily="34" charset="0"/>
            </a:endParaRPr>
          </a:p>
        </p:txBody>
      </p:sp>
      <p:sp>
        <p:nvSpPr>
          <p:cNvPr id="10" name="Rectangle 9"/>
          <p:cNvSpPr/>
          <p:nvPr/>
        </p:nvSpPr>
        <p:spPr>
          <a:xfrm>
            <a:off x="157864" y="3612732"/>
            <a:ext cx="8662647" cy="584773"/>
          </a:xfrm>
          <a:prstGeom prst="rect">
            <a:avLst/>
          </a:prstGeom>
        </p:spPr>
        <p:txBody>
          <a:bodyPr wrap="square" lIns="91438" tIns="45719" rIns="91438" bIns="45719">
            <a:spAutoFit/>
          </a:bodyPr>
          <a:lstStyle/>
          <a:p>
            <a:pPr algn="just"/>
            <a:r>
              <a:rPr lang="en-US" sz="3200" b="1">
                <a:solidFill>
                  <a:srgbClr val="7030A0"/>
                </a:solidFill>
                <a:latin typeface="HP001 4 hàng" pitchFamily="34" charset="0"/>
                <a:ea typeface="Arial-Rounded" pitchFamily="34" charset="0"/>
                <a:cs typeface="Arial-Rounded" pitchFamily="34" charset="0"/>
              </a:rPr>
              <a:t>cậu ấy </a:t>
            </a:r>
            <a:r>
              <a:rPr lang="el-GR" sz="3200" b="1">
                <a:solidFill>
                  <a:srgbClr val="7030A0"/>
                </a:solidFill>
                <a:latin typeface="HP001 4 hàng" pitchFamily="34" charset="0"/>
                <a:ea typeface="Arial-Rounded" pitchFamily="34" charset="0"/>
                <a:cs typeface="Arial-Rounded" pitchFamily="34" charset="0"/>
              </a:rPr>
              <a:t>κ</a:t>
            </a:r>
            <a:r>
              <a:rPr lang="en-US" sz="3200" b="1">
                <a:solidFill>
                  <a:srgbClr val="7030A0"/>
                </a:solidFill>
                <a:latin typeface="HP001 4 hàng" pitchFamily="34" charset="0"/>
                <a:ea typeface="Arial-Rounded" pitchFamily="34" charset="0"/>
                <a:cs typeface="Arial-Rounded" pitchFamily="34" charset="0"/>
              </a:rPr>
              <a:t>Ūg ji</a:t>
            </a:r>
            <a:r>
              <a:rPr lang="el-GR" sz="3200" b="1">
                <a:solidFill>
                  <a:srgbClr val="7030A0"/>
                </a:solidFill>
                <a:latin typeface="HP001 4 hàng" pitchFamily="34" charset="0"/>
                <a:ea typeface="Arial-Rounded" pitchFamily="34" charset="0"/>
                <a:cs typeface="Arial-Rounded" pitchFamily="34" charset="0"/>
              </a:rPr>
              <a:t>ζ, η</a:t>
            </a:r>
            <a:r>
              <a:rPr lang="en-US" sz="3200" b="1">
                <a:solidFill>
                  <a:srgbClr val="7030A0"/>
                </a:solidFill>
                <a:latin typeface="HP001 4 hàng" pitchFamily="34" charset="0"/>
                <a:ea typeface="Arial-Rounded" pitchFamily="34" charset="0"/>
                <a:cs typeface="Arial-Rounded" pitchFamily="34" charset="0"/>
              </a:rPr>
              <a:t>a</a:t>
            </a:r>
            <a:r>
              <a:rPr lang="el-GR" sz="3200" b="1">
                <a:solidFill>
                  <a:srgbClr val="7030A0"/>
                </a:solidFill>
                <a:latin typeface="HP001 4 hàng" pitchFamily="34" charset="0"/>
                <a:ea typeface="Arial-Rounded" pitchFamily="34" charset="0"/>
                <a:cs typeface="Arial-Rounded" pitchFamily="34" charset="0"/>
              </a:rPr>
              <a:t>ζ </a:t>
            </a:r>
            <a:r>
              <a:rPr lang="en-US" sz="3200" b="1" smtClean="0">
                <a:solidFill>
                  <a:srgbClr val="7030A0"/>
                </a:solidFill>
                <a:latin typeface="HP001 4 hàng" pitchFamily="34" charset="0"/>
                <a:ea typeface="Arial-Rounded" pitchFamily="34" charset="0"/>
                <a:cs typeface="Arial-Rounded" pitchFamily="34" charset="0"/>
              </a:rPr>
              <a:t>Ǉrí.</a:t>
            </a:r>
            <a:endParaRPr lang="en-US" sz="3200" b="1">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227357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3" tIns="45653" rIns="91303" bIns="45653"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3" tIns="45653" rIns="91303" bIns="45653" spcCol="0" rtlCol="0" anchor="ctr"/>
          <a:lstStyle/>
          <a:p>
            <a:pPr algn="ctr"/>
            <a:endParaRPr lang="en-US"/>
          </a:p>
        </p:txBody>
      </p:sp>
      <p:pic>
        <p:nvPicPr>
          <p:cNvPr id="8" name="C.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54487" y="492636"/>
            <a:ext cx="4517514" cy="4517514"/>
          </a:xfrm>
        </p:spPr>
      </p:pic>
      <p:pic>
        <p:nvPicPr>
          <p:cNvPr id="9" name="V.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547755" y="492636"/>
            <a:ext cx="4517514" cy="4517514"/>
          </a:xfrm>
        </p:spPr>
      </p:pic>
    </p:spTree>
    <p:extLst>
      <p:ext uri="{BB962C8B-B14F-4D97-AF65-F5344CB8AC3E}">
        <p14:creationId xmlns:p14="http://schemas.microsoft.com/office/powerpoint/2010/main" val="82630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3200" b="1">
                <a:solidFill>
                  <a:schemeClr val="tx1"/>
                </a:solidFill>
                <a:latin typeface="Arial" pitchFamily="34" charset="0"/>
                <a:cs typeface="Arial" pitchFamily="34" charset="0"/>
              </a:rPr>
              <a:t>Dặn dò:</a:t>
            </a:r>
          </a:p>
          <a:p>
            <a:pPr marL="457127" indent="-457127" algn="just">
              <a:buFontTx/>
              <a:buChar char="-"/>
            </a:pPr>
            <a:r>
              <a:rPr lang="en-US" sz="3200">
                <a:solidFill>
                  <a:schemeClr val="tx1"/>
                </a:solidFill>
                <a:latin typeface="Arial" pitchFamily="34" charset="0"/>
                <a:cs typeface="Arial" pitchFamily="34" charset="0"/>
              </a:rPr>
              <a:t>Xem lại bài đã học (trang </a:t>
            </a:r>
            <a:r>
              <a:rPr lang="en-US" sz="3200" smtClean="0">
                <a:solidFill>
                  <a:schemeClr val="tx1"/>
                </a:solidFill>
                <a:latin typeface="Arial" pitchFamily="34" charset="0"/>
                <a:cs typeface="Arial" pitchFamily="34" charset="0"/>
              </a:rPr>
              <a:t>144, 145).</a:t>
            </a:r>
            <a:endParaRPr lang="en-US" sz="3200">
              <a:solidFill>
                <a:schemeClr val="tx1"/>
              </a:solidFill>
              <a:latin typeface="Arial" pitchFamily="34" charset="0"/>
              <a:cs typeface="Arial" pitchFamily="34" charset="0"/>
            </a:endParaRPr>
          </a:p>
          <a:p>
            <a:pPr marL="457127" indent="-457127"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146, 147).</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8692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1850" y="215550"/>
            <a:ext cx="7962900" cy="461532"/>
          </a:xfrm>
          <a:prstGeom prst="rect">
            <a:avLst/>
          </a:prstGeom>
          <a:noFill/>
        </p:spPr>
        <p:txBody>
          <a:bodyPr wrap="square" lIns="91303" tIns="45653" rIns="91303" bIns="45653" rtlCol="0">
            <a:spAutoFit/>
          </a:bodyPr>
          <a:lstStyle/>
          <a:p>
            <a:pPr algn="just"/>
            <a:r>
              <a:rPr lang="en-US" sz="2400" b="1">
                <a:latin typeface="Arial" pitchFamily="34" charset="0"/>
                <a:ea typeface="Arial-Rounded" pitchFamily="34" charset="0"/>
                <a:cs typeface="Arial" pitchFamily="34" charset="0"/>
              </a:rPr>
              <a:t>Quan sát tranh dưới đây</a:t>
            </a:r>
          </a:p>
        </p:txBody>
      </p:sp>
      <p:sp>
        <p:nvSpPr>
          <p:cNvPr id="6" name="Oval 5"/>
          <p:cNvSpPr/>
          <p:nvPr/>
        </p:nvSpPr>
        <p:spPr>
          <a:xfrm>
            <a:off x="209550" y="141516"/>
            <a:ext cx="609600" cy="60960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a:r>
              <a:rPr lang="en-US" sz="2800" b="1">
                <a:solidFill>
                  <a:schemeClr val="bg1"/>
                </a:solidFill>
                <a:latin typeface="Arial Rounded MT Bold" pitchFamily="34" charset="0"/>
                <a:cs typeface="Times New Roman" pitchFamily="18" charset="0"/>
              </a:rPr>
              <a:t>1</a:t>
            </a:r>
          </a:p>
        </p:txBody>
      </p:sp>
      <p:sp>
        <p:nvSpPr>
          <p:cNvPr id="7" name="TextBox 6"/>
          <p:cNvSpPr txBox="1"/>
          <p:nvPr/>
        </p:nvSpPr>
        <p:spPr>
          <a:xfrm>
            <a:off x="381000" y="4095751"/>
            <a:ext cx="7962900" cy="830863"/>
          </a:xfrm>
          <a:prstGeom prst="rect">
            <a:avLst/>
          </a:prstGeom>
          <a:noFill/>
        </p:spPr>
        <p:txBody>
          <a:bodyPr wrap="square" lIns="91303" tIns="45653" rIns="91303" bIns="45653" rtlCol="0">
            <a:spAutoFit/>
          </a:bodyPr>
          <a:lstStyle/>
          <a:p>
            <a:pPr marL="457189" indent="-457189" algn="just">
              <a:buAutoNum type="alphaLcPeriod"/>
            </a:pPr>
            <a:r>
              <a:rPr lang="en-US" sz="2400">
                <a:latin typeface="Arial" pitchFamily="34" charset="0"/>
                <a:ea typeface="Arial-Rounded" pitchFamily="34" charset="0"/>
                <a:cs typeface="Arial" pitchFamily="34" charset="0"/>
              </a:rPr>
              <a:t>Chuyện gì xảy ra khi các bạn nhỏ đang chơi đá cầu?</a:t>
            </a:r>
          </a:p>
          <a:p>
            <a:pPr marL="457189" indent="-457189" algn="just">
              <a:buAutoNum type="alphaLcPeriod"/>
            </a:pPr>
            <a:r>
              <a:rPr lang="en-US" sz="2400">
                <a:latin typeface="Arial" pitchFamily="34" charset="0"/>
                <a:ea typeface="Arial-Rounded" pitchFamily="34" charset="0"/>
                <a:cs typeface="Arial" pitchFamily="34" charset="0"/>
              </a:rPr>
              <a:t>Theo em, các bạn cần làm gì để lấy đc quả cầu?</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97" t="42486" r="51992" b="24709"/>
          <a:stretch/>
        </p:blipFill>
        <p:spPr bwMode="auto">
          <a:xfrm>
            <a:off x="1022479" y="677082"/>
            <a:ext cx="6679943" cy="324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23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122917"/>
            <a:ext cx="1160318" cy="523087"/>
          </a:xfrm>
          <a:prstGeom prst="rect">
            <a:avLst/>
          </a:prstGeom>
          <a:noFill/>
        </p:spPr>
        <p:txBody>
          <a:bodyPr wrap="square" lIns="91303" tIns="45653" rIns="91303" bIns="45653" rtlCol="0">
            <a:spAutoFit/>
          </a:bodyPr>
          <a:lstStyle/>
          <a:p>
            <a:pPr algn="just"/>
            <a:r>
              <a:rPr lang="en-US" sz="2800" b="1">
                <a:latin typeface="Arial" pitchFamily="34" charset="0"/>
                <a:ea typeface="Arial-Rounded" pitchFamily="34" charset="0"/>
                <a:cs typeface="Arial" pitchFamily="34" charset="0"/>
              </a:rPr>
              <a:t>Đọc</a:t>
            </a:r>
          </a:p>
        </p:txBody>
      </p:sp>
      <p:grpSp>
        <p:nvGrpSpPr>
          <p:cNvPr id="7" name="Group 6"/>
          <p:cNvGrpSpPr/>
          <p:nvPr/>
        </p:nvGrpSpPr>
        <p:grpSpPr>
          <a:xfrm>
            <a:off x="132052" y="180612"/>
            <a:ext cx="8901546" cy="5015442"/>
            <a:chOff x="117764" y="209187"/>
            <a:chExt cx="8901546" cy="5015441"/>
          </a:xfrm>
          <a:solidFill>
            <a:schemeClr val="bg1"/>
          </a:solidFill>
        </p:grpSpPr>
        <p:sp>
          <p:nvSpPr>
            <p:cNvPr id="4" name="TextBox 3"/>
            <p:cNvSpPr txBox="1"/>
            <p:nvPr/>
          </p:nvSpPr>
          <p:spPr>
            <a:xfrm>
              <a:off x="1524000" y="209187"/>
              <a:ext cx="5947064" cy="507698"/>
            </a:xfrm>
            <a:prstGeom prst="rect">
              <a:avLst/>
            </a:prstGeom>
            <a:grpFill/>
          </p:spPr>
          <p:txBody>
            <a:bodyPr wrap="square" lIns="91305" tIns="45654" rIns="91305" bIns="45654" rtlCol="0">
              <a:spAutoFit/>
            </a:bodyPr>
            <a:lstStyle/>
            <a:p>
              <a:pPr algn="ctr"/>
              <a:r>
                <a:rPr lang="en-US" sz="2700" b="1">
                  <a:latin typeface="Arial" pitchFamily="34" charset="0"/>
                  <a:ea typeface="Arial-Rounded" pitchFamily="34" charset="0"/>
                  <a:cs typeface="Arial" pitchFamily="34" charset="0"/>
                </a:rPr>
                <a:t>Cậu bé thông minh</a:t>
              </a:r>
            </a:p>
          </p:txBody>
        </p:sp>
        <p:sp>
          <p:nvSpPr>
            <p:cNvPr id="5" name="TextBox 4"/>
            <p:cNvSpPr txBox="1"/>
            <p:nvPr/>
          </p:nvSpPr>
          <p:spPr>
            <a:xfrm>
              <a:off x="117764" y="608080"/>
              <a:ext cx="8901546" cy="4616548"/>
            </a:xfrm>
            <a:prstGeom prst="rect">
              <a:avLst/>
            </a:prstGeom>
            <a:grpFill/>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cậu bé Vinh đem một quả bưởi ra bãi cỏ làm bóng để chơi cùng với các bạn. Đang chơi, bỗng quả bóng lăn xuống một cái hố gần đó. Cái hố hẹp và rất sâu nên không thể với tay lấy quả bóng lên được. Bọn trẻ nhìn xuống cái hố đầy nuối tiếc.</a:t>
              </a:r>
            </a:p>
            <a:p>
              <a:pPr algn="just"/>
              <a:r>
                <a:rPr lang="en-US" sz="2400">
                  <a:latin typeface="Arial" pitchFamily="34" charset="0"/>
                  <a:ea typeface="Arial-Rounded" pitchFamily="34" charset="0"/>
                  <a:cs typeface="Arial" pitchFamily="34" charset="0"/>
                </a:rPr>
                <a:t>	Suy nghĩ một lát, cậu bé Vinh rủ bạn đi mượn mấy chiếc nón, rồi múc nước đổ đầy hố. Các bạn không hiểu Vinh làm thế để làm gì. Lát sau, thấy Vinh cúi xuống cầm quả bóng lên. Các bạn nhìn Vinh trầm trồ thán phục. </a:t>
              </a:r>
            </a:p>
            <a:p>
              <a:pPr algn="just"/>
              <a:r>
                <a:rPr lang="en-US" sz="2400">
                  <a:latin typeface="Arial" pitchFamily="34" charset="0"/>
                  <a:ea typeface="Arial-Rounded" pitchFamily="34" charset="0"/>
                  <a:cs typeface="Arial" pitchFamily="34" charset="0"/>
                </a:rPr>
                <a:t>	Cậu bé Vinh ngày ấy chính là Lương Thế Vinh. Về sau, ông trở thành nhà Toán học xuất sắc của nước ta.</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Vũ Ngọc Khánh</a:t>
              </a:r>
              <a:r>
                <a:rPr lang="en-US" sz="2800">
                  <a:latin typeface="Arial" pitchFamily="34" charset="0"/>
                  <a:ea typeface="Arial-Rounded" pitchFamily="34" charset="0"/>
                  <a:cs typeface="Arial" pitchFamily="34" charset="0"/>
                </a:rPr>
                <a:t>)</a:t>
              </a:r>
            </a:p>
          </p:txBody>
        </p:sp>
      </p:grpSp>
      <p:sp>
        <p:nvSpPr>
          <p:cNvPr id="6" name="Oval 5"/>
          <p:cNvSpPr/>
          <p:nvPr/>
        </p:nvSpPr>
        <p:spPr>
          <a:xfrm>
            <a:off x="117764" y="57150"/>
            <a:ext cx="609600" cy="609600"/>
          </a:xfrm>
          <a:prstGeom prst="ellipse">
            <a:avLst/>
          </a:prstGeom>
          <a:solidFill>
            <a:srgbClr val="D47FE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a:r>
              <a:rPr lang="en-US" sz="2800" b="1">
                <a:solidFill>
                  <a:schemeClr val="bg1"/>
                </a:solidFill>
                <a:latin typeface="Arial Rounded MT Bold" pitchFamily="34" charset="0"/>
                <a:cs typeface="Times New Roman" pitchFamily="18" charset="0"/>
              </a:rPr>
              <a:t>2</a:t>
            </a:r>
          </a:p>
        </p:txBody>
      </p:sp>
    </p:spTree>
    <p:extLst>
      <p:ext uri="{BB962C8B-B14F-4D97-AF65-F5344CB8AC3E}">
        <p14:creationId xmlns:p14="http://schemas.microsoft.com/office/powerpoint/2010/main" val="181780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764" y="209187"/>
            <a:ext cx="8901546" cy="5015442"/>
            <a:chOff x="117764" y="209187"/>
            <a:chExt cx="8901546" cy="5015441"/>
          </a:xfrm>
          <a:solidFill>
            <a:schemeClr val="bg1"/>
          </a:solidFill>
        </p:grpSpPr>
        <p:sp>
          <p:nvSpPr>
            <p:cNvPr id="14" name="TextBox 13"/>
            <p:cNvSpPr txBox="1"/>
            <p:nvPr/>
          </p:nvSpPr>
          <p:spPr>
            <a:xfrm>
              <a:off x="1524000" y="209187"/>
              <a:ext cx="5947064" cy="507698"/>
            </a:xfrm>
            <a:prstGeom prst="rect">
              <a:avLst/>
            </a:prstGeom>
            <a:grpFill/>
          </p:spPr>
          <p:txBody>
            <a:bodyPr wrap="square" lIns="91305" tIns="45654" rIns="91305" bIns="45654" rtlCol="0">
              <a:spAutoFit/>
            </a:bodyPr>
            <a:lstStyle/>
            <a:p>
              <a:pPr algn="ctr"/>
              <a:r>
                <a:rPr lang="en-US" sz="2700" b="1">
                  <a:latin typeface="Arial" pitchFamily="34" charset="0"/>
                  <a:ea typeface="Arial-Rounded" pitchFamily="34" charset="0"/>
                  <a:cs typeface="Arial" pitchFamily="34" charset="0"/>
                </a:rPr>
                <a:t>Cậu bé thông minh</a:t>
              </a:r>
            </a:p>
          </p:txBody>
        </p:sp>
        <p:sp>
          <p:nvSpPr>
            <p:cNvPr id="20" name="TextBox 19"/>
            <p:cNvSpPr txBox="1"/>
            <p:nvPr/>
          </p:nvSpPr>
          <p:spPr>
            <a:xfrm>
              <a:off x="117764" y="608080"/>
              <a:ext cx="8901546" cy="4616548"/>
            </a:xfrm>
            <a:prstGeom prst="rect">
              <a:avLst/>
            </a:prstGeom>
            <a:grpFill/>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cậu bé Vinh đem một quả bưởi ra bãi cỏ làm bóng để chơi cùng với các bạn. Đang chơi, bỗng quả bóng lăn xuống một cái hố gần đó. Cái hố hẹp và rất sâu nên không thể với tay lấy quả bóng lên được. Bọn trẻ nhìn xuống cái hố đầy nuối tiếc.</a:t>
              </a:r>
            </a:p>
            <a:p>
              <a:pPr algn="just"/>
              <a:r>
                <a:rPr lang="en-US" sz="2400">
                  <a:latin typeface="Arial" pitchFamily="34" charset="0"/>
                  <a:ea typeface="Arial-Rounded" pitchFamily="34" charset="0"/>
                  <a:cs typeface="Arial" pitchFamily="34" charset="0"/>
                </a:rPr>
                <a:t>	Suy nghĩ một lát, cậu bé Vinh rủ bạn đi mượn mấy chiếc nón, rồi múc nước đổ đầy hố. Các bạn không hiểu Vinh làm thế để làm gì. Lát sau, thấy Vinh cúi xuống cầm quả bóng lên. Các bạn nhìn Vinh trầm trồ thán phục. </a:t>
              </a:r>
            </a:p>
            <a:p>
              <a:pPr algn="just"/>
              <a:r>
                <a:rPr lang="en-US" sz="2400">
                  <a:latin typeface="Arial" pitchFamily="34" charset="0"/>
                  <a:ea typeface="Arial-Rounded" pitchFamily="34" charset="0"/>
                  <a:cs typeface="Arial" pitchFamily="34" charset="0"/>
                </a:rPr>
                <a:t>	Cậu bé Vinh ngày ấy chính là Lương Thế Vinh. Về sau, ông trở thành nhà Toán học xuất sắc của nước ta.</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Vũ Ngọc Khánh</a:t>
              </a:r>
              <a:r>
                <a:rPr lang="en-US" sz="2800">
                  <a:latin typeface="Arial" pitchFamily="34" charset="0"/>
                  <a:ea typeface="Arial-Rounded" pitchFamily="34" charset="0"/>
                  <a:cs typeface="Arial" pitchFamily="34" charset="0"/>
                </a:rPr>
                <a:t>)</a:t>
              </a:r>
            </a:p>
          </p:txBody>
        </p:sp>
      </p:grpSp>
      <p:cxnSp>
        <p:nvCxnSpPr>
          <p:cNvPr id="5" name="Straight Connector 4"/>
          <p:cNvCxnSpPr/>
          <p:nvPr/>
        </p:nvCxnSpPr>
        <p:spPr>
          <a:xfrm flipH="1">
            <a:off x="6558986" y="2171700"/>
            <a:ext cx="7467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292326" y="1028700"/>
            <a:ext cx="719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17765" y="2514600"/>
            <a:ext cx="12905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713318" y="2171700"/>
            <a:ext cx="7544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015267" y="3247658"/>
            <a:ext cx="6169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128765" y="3981450"/>
            <a:ext cx="10929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047534" y="4738688"/>
            <a:ext cx="10929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77244" y="3242896"/>
            <a:ext cx="5098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10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81050"/>
            <a:ext cx="4800600" cy="3976688"/>
          </a:xfrm>
        </p:spPr>
        <p:txBody>
          <a:bodyPr>
            <a:normAutofit fontScale="90000"/>
          </a:bodyPr>
          <a:lstStyle/>
          <a:p>
            <a:pPr algn="l"/>
            <a:r>
              <a:rPr lang="en-US" smtClean="0">
                <a:latin typeface="Arial" pitchFamily="34" charset="0"/>
                <a:cs typeface="Arial" pitchFamily="34" charset="0"/>
              </a:rPr>
              <a:t>bưởi	</a:t>
            </a:r>
            <a:br>
              <a:rPr lang="en-US" smtClean="0">
                <a:latin typeface="Arial" pitchFamily="34" charset="0"/>
                <a:cs typeface="Arial" pitchFamily="34" charset="0"/>
              </a:rPr>
            </a:br>
            <a:r>
              <a:rPr lang="en-US" smtClean="0">
                <a:latin typeface="Arial" pitchFamily="34" charset="0"/>
                <a:cs typeface="Arial" pitchFamily="34" charset="0"/>
              </a:rPr>
              <a:t>nuối tiếc	</a:t>
            </a:r>
            <a:br>
              <a:rPr lang="en-US" smtClean="0">
                <a:latin typeface="Arial" pitchFamily="34" charset="0"/>
                <a:cs typeface="Arial" pitchFamily="34" charset="0"/>
              </a:rPr>
            </a:br>
            <a:r>
              <a:rPr lang="en-US" smtClean="0">
                <a:latin typeface="Arial" pitchFamily="34" charset="0"/>
                <a:cs typeface="Arial" pitchFamily="34" charset="0"/>
              </a:rPr>
              <a:t>được</a:t>
            </a:r>
            <a:br>
              <a:rPr lang="en-US" smtClean="0">
                <a:latin typeface="Arial" pitchFamily="34" charset="0"/>
                <a:cs typeface="Arial" pitchFamily="34" charset="0"/>
              </a:rPr>
            </a:br>
            <a:r>
              <a:rPr lang="en-US" smtClean="0">
                <a:latin typeface="Arial" pitchFamily="34" charset="0"/>
                <a:cs typeface="Arial" pitchFamily="34" charset="0"/>
              </a:rPr>
              <a:t>xuống</a:t>
            </a:r>
            <a:br>
              <a:rPr lang="en-US" smtClean="0">
                <a:latin typeface="Arial" pitchFamily="34" charset="0"/>
                <a:cs typeface="Arial" pitchFamily="34" charset="0"/>
              </a:rPr>
            </a:br>
            <a:r>
              <a:rPr lang="en-US" smtClean="0">
                <a:latin typeface="Arial" pitchFamily="34" charset="0"/>
                <a:cs typeface="Arial" pitchFamily="34" charset="0"/>
              </a:rPr>
              <a:t>trầm trồ</a:t>
            </a:r>
            <a:br>
              <a:rPr lang="en-US" smtClean="0">
                <a:latin typeface="Arial" pitchFamily="34" charset="0"/>
                <a:cs typeface="Arial" pitchFamily="34" charset="0"/>
              </a:rPr>
            </a:br>
            <a:r>
              <a:rPr lang="en-US" smtClean="0">
                <a:latin typeface="Arial" pitchFamily="34" charset="0"/>
                <a:cs typeface="Arial" pitchFamily="34" charset="0"/>
              </a:rPr>
              <a:t>xuất sắc</a:t>
            </a:r>
            <a:endParaRPr lang="en-US">
              <a:latin typeface="Arial" pitchFamily="34" charset="0"/>
              <a:cs typeface="Arial" pitchFamily="34" charset="0"/>
            </a:endParaRPr>
          </a:p>
        </p:txBody>
      </p:sp>
      <p:sp>
        <p:nvSpPr>
          <p:cNvPr id="3" name="Title 1"/>
          <p:cNvSpPr txBox="1">
            <a:spLocks/>
          </p:cNvSpPr>
          <p:nvPr/>
        </p:nvSpPr>
        <p:spPr>
          <a:xfrm>
            <a:off x="2021114" y="-400050"/>
            <a:ext cx="4419600" cy="1676400"/>
          </a:xfrm>
          <a:prstGeom prst="rect">
            <a:avLst/>
          </a:prstGeom>
        </p:spPr>
        <p:txBody>
          <a:bodyPr vert="horz" lIns="91303" tIns="45653" rIns="91303" bIns="45653"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4100" b="1">
                <a:latin typeface="Arial" pitchFamily="34" charset="0"/>
                <a:cs typeface="Arial" pitchFamily="34" charset="0"/>
              </a:rPr>
              <a:t>Luyện đọc</a:t>
            </a:r>
          </a:p>
        </p:txBody>
      </p:sp>
      <p:cxnSp>
        <p:nvCxnSpPr>
          <p:cNvPr id="5" name="Straight Connector 4"/>
          <p:cNvCxnSpPr/>
          <p:nvPr/>
        </p:nvCxnSpPr>
        <p:spPr>
          <a:xfrm flipH="1">
            <a:off x="3440748" y="1504950"/>
            <a:ext cx="6788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465896" y="2114550"/>
            <a:ext cx="5112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765327" y="2114550"/>
            <a:ext cx="3492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518254" y="2800350"/>
            <a:ext cx="5624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202693" y="3433760"/>
            <a:ext cx="4225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018207" y="3962397"/>
            <a:ext cx="4225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333160" y="3933822"/>
            <a:ext cx="4225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440748" y="4591047"/>
            <a:ext cx="6788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765327" y="4591047"/>
            <a:ext cx="4225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95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7764" y="209187"/>
            <a:ext cx="8901546" cy="5015442"/>
            <a:chOff x="117764" y="209187"/>
            <a:chExt cx="8901546" cy="5015441"/>
          </a:xfrm>
          <a:solidFill>
            <a:schemeClr val="bg1"/>
          </a:solidFill>
        </p:grpSpPr>
        <p:sp>
          <p:nvSpPr>
            <p:cNvPr id="7" name="TextBox 6"/>
            <p:cNvSpPr txBox="1"/>
            <p:nvPr/>
          </p:nvSpPr>
          <p:spPr>
            <a:xfrm>
              <a:off x="1524000" y="209187"/>
              <a:ext cx="5947064" cy="507698"/>
            </a:xfrm>
            <a:prstGeom prst="rect">
              <a:avLst/>
            </a:prstGeom>
            <a:grpFill/>
          </p:spPr>
          <p:txBody>
            <a:bodyPr wrap="square" lIns="91305" tIns="45654" rIns="91305" bIns="45654" rtlCol="0">
              <a:spAutoFit/>
            </a:bodyPr>
            <a:lstStyle/>
            <a:p>
              <a:pPr algn="ctr"/>
              <a:r>
                <a:rPr lang="en-US" sz="2700" b="1">
                  <a:latin typeface="Arial" pitchFamily="34" charset="0"/>
                  <a:ea typeface="Arial-Rounded" pitchFamily="34" charset="0"/>
                  <a:cs typeface="Arial" pitchFamily="34" charset="0"/>
                </a:rPr>
                <a:t>Cậu bé thông minh</a:t>
              </a:r>
            </a:p>
          </p:txBody>
        </p:sp>
        <p:sp>
          <p:nvSpPr>
            <p:cNvPr id="12" name="TextBox 11"/>
            <p:cNvSpPr txBox="1"/>
            <p:nvPr/>
          </p:nvSpPr>
          <p:spPr>
            <a:xfrm>
              <a:off x="117764" y="608080"/>
              <a:ext cx="8901546" cy="4616548"/>
            </a:xfrm>
            <a:prstGeom prst="rect">
              <a:avLst/>
            </a:prstGeom>
            <a:grpFill/>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cậu bé Vinh đem một quả bưởi ra bãi cỏ làm bóng để chơi cùng với các bạn. </a:t>
              </a:r>
              <a:r>
                <a:rPr lang="en-US" sz="2400" b="1">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Đang chơi, bỗng quả bóng lăn xuống một cái hố gần đó.</a:t>
              </a:r>
              <a:r>
                <a:rPr lang="en-US" sz="2400" b="1">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Cái hố hẹp và rất sâu nên không thể với tay lấy quả bóng lên được.</a:t>
              </a:r>
              <a:r>
                <a:rPr lang="en-US" sz="2400" b="1">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Bọn trẻ nhìn xuống cái hố đầy nuối tiếc. </a:t>
              </a:r>
              <a:r>
                <a:rPr lang="en-US" sz="2400" b="1">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Suy nghĩ một lát, cậu bé Vinh rủ bạn đi mượn mấy chiếc nón, rồi múc nước đổ đầy hố.</a:t>
              </a:r>
              <a:r>
                <a:rPr lang="en-US" sz="2400" b="1">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Các bạn không hiểu Vinh làm thế để làm gì.</a:t>
              </a:r>
              <a:r>
                <a:rPr lang="en-US" sz="2400" b="1">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Lát sau, thấy Vinh cúi xuống cầm quả bóng lên.</a:t>
              </a:r>
              <a:r>
                <a:rPr lang="en-US" sz="2400" b="1">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Các bạn nhìn Vinh trầm trồ thán phục. </a:t>
              </a:r>
              <a:r>
                <a:rPr lang="en-US" sz="2400" b="1">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Cậu bé Vinh ngày ấy chính là Lương Thế Vinh.</a:t>
              </a:r>
              <a:r>
                <a:rPr lang="en-US" sz="2400" b="1">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Về sau, ông trở thành nhà Toán học xuất sắc của nước ta.</a:t>
              </a:r>
              <a:r>
                <a:rPr lang="en-US" sz="2400" b="1">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Vũ Ngọc Khánh</a:t>
              </a:r>
              <a:r>
                <a:rPr lang="en-US" sz="2800">
                  <a:latin typeface="Arial" pitchFamily="34" charset="0"/>
                  <a:ea typeface="Arial-Rounded" pitchFamily="34" charset="0"/>
                  <a:cs typeface="Arial" pitchFamily="34" charset="0"/>
                </a:rPr>
                <a:t>)</a:t>
              </a:r>
            </a:p>
          </p:txBody>
        </p:sp>
      </p:grpSp>
    </p:spTree>
    <p:extLst>
      <p:ext uri="{BB962C8B-B14F-4D97-AF65-F5344CB8AC3E}">
        <p14:creationId xmlns:p14="http://schemas.microsoft.com/office/powerpoint/2010/main" val="254183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chemeClr val="bg1"/>
          </a:solidFill>
          <a:ln>
            <a:solidFill>
              <a:schemeClr val="accent1"/>
            </a:solidFill>
          </a:ln>
        </p:spPr>
        <p:txBody>
          <a:bodyPr wrap="square" lIns="91316" tIns="45659" rIns="91316" bIns="45659"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1" y="1733552"/>
            <a:ext cx="8407461" cy="1615703"/>
          </a:xfrm>
          <a:prstGeom prst="rect">
            <a:avLst/>
          </a:prstGeom>
          <a:solidFill>
            <a:schemeClr val="bg1"/>
          </a:solidFill>
        </p:spPr>
        <p:txBody>
          <a:bodyPr wrap="square" lIns="91316" tIns="45659" rIns="91316" bIns="45659" rtlCol="0">
            <a:spAutoFit/>
          </a:bodyPr>
          <a:lstStyle/>
          <a:p>
            <a:pPr algn="just"/>
            <a:r>
              <a:rPr lang="en-US" sz="3200">
                <a:latin typeface="Arial" pitchFamily="34" charset="0"/>
                <a:ea typeface="Arial-Rounded" pitchFamily="34" charset="0"/>
                <a:cs typeface="Arial" pitchFamily="34" charset="0"/>
              </a:rPr>
              <a:t>	 </a:t>
            </a:r>
            <a:r>
              <a:rPr lang="en-US" sz="3300">
                <a:latin typeface="Arial" pitchFamily="34" charset="0"/>
                <a:ea typeface="Arial-Rounded" pitchFamily="34" charset="0"/>
                <a:cs typeface="Arial" pitchFamily="34" charset="0"/>
              </a:rPr>
              <a:t>Suy nghĩ một lát, cậu bé Vinh rủ bạn đi mượn mấy chiếc nón, rồi múc nước đổ đầy hố.</a:t>
            </a:r>
            <a:r>
              <a:rPr lang="en-US" sz="3300" b="1">
                <a:solidFill>
                  <a:srgbClr val="FF0000"/>
                </a:solidFill>
                <a:latin typeface="Arial" pitchFamily="34" charset="0"/>
                <a:ea typeface="Arial-Rounded" pitchFamily="34" charset="0"/>
                <a:cs typeface="Arial" pitchFamily="34" charset="0"/>
              </a:rPr>
              <a:t> </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4953000" y="182209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334000" y="234701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905000" y="2840707"/>
            <a:ext cx="98712" cy="435617"/>
            <a:chOff x="2590800" y="2272159"/>
            <a:chExt cx="98712" cy="435617"/>
          </a:xfrm>
        </p:grpSpPr>
        <p:cxnSp>
          <p:nvCxnSpPr>
            <p:cNvPr id="15" name="Straight Connector 14"/>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339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17764" y="23450"/>
            <a:ext cx="8901546" cy="5015442"/>
            <a:chOff x="117764" y="209187"/>
            <a:chExt cx="8901546" cy="5015441"/>
          </a:xfrm>
          <a:noFill/>
        </p:grpSpPr>
        <p:sp>
          <p:nvSpPr>
            <p:cNvPr id="12" name="TextBox 11"/>
            <p:cNvSpPr txBox="1"/>
            <p:nvPr/>
          </p:nvSpPr>
          <p:spPr>
            <a:xfrm>
              <a:off x="1524000" y="209187"/>
              <a:ext cx="5947064" cy="507698"/>
            </a:xfrm>
            <a:prstGeom prst="rect">
              <a:avLst/>
            </a:prstGeom>
            <a:grpFill/>
          </p:spPr>
          <p:txBody>
            <a:bodyPr wrap="square" lIns="91305" tIns="45654" rIns="91305" bIns="45654" rtlCol="0">
              <a:spAutoFit/>
            </a:bodyPr>
            <a:lstStyle/>
            <a:p>
              <a:pPr algn="ctr"/>
              <a:r>
                <a:rPr lang="en-US" sz="2700" b="1">
                  <a:latin typeface="Arial" pitchFamily="34" charset="0"/>
                  <a:ea typeface="Arial-Rounded" pitchFamily="34" charset="0"/>
                  <a:cs typeface="Arial" pitchFamily="34" charset="0"/>
                </a:rPr>
                <a:t>Cậu bé thông minh</a:t>
              </a:r>
            </a:p>
          </p:txBody>
        </p:sp>
        <p:sp>
          <p:nvSpPr>
            <p:cNvPr id="16" name="TextBox 15"/>
            <p:cNvSpPr txBox="1"/>
            <p:nvPr/>
          </p:nvSpPr>
          <p:spPr>
            <a:xfrm>
              <a:off x="117764" y="608080"/>
              <a:ext cx="8901546" cy="4616548"/>
            </a:xfrm>
            <a:prstGeom prst="rect">
              <a:avLst/>
            </a:prstGeom>
            <a:grpFill/>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cậu bé Vinh đem một quả bưởi ra bãi cỏ làm bóng để chơi cùng với các bạn. Đang chơi, bỗng quả bóng lăn xuống một cái hố gần đó. Cái hố hẹp và rất sâu nên không thể với tay lấy quả bóng lên được. Bọn trẻ nhìn xuống cái hố đầy nuối tiếc.</a:t>
              </a:r>
              <a:r>
                <a:rPr lang="en-US" sz="2400">
                  <a:solidFill>
                    <a:srgbClr val="FF0000"/>
                  </a:solidFill>
                  <a:latin typeface="Arial" pitchFamily="34" charset="0"/>
                  <a:ea typeface="Arial-Rounded" pitchFamily="34" charset="0"/>
                  <a:cs typeface="Arial" pitchFamily="34" charset="0"/>
                </a:rPr>
                <a:t>//</a:t>
              </a:r>
            </a:p>
            <a:p>
              <a:pPr algn="just"/>
              <a:r>
                <a:rPr lang="en-US" sz="2400">
                  <a:latin typeface="Arial" pitchFamily="34" charset="0"/>
                  <a:ea typeface="Arial-Rounded" pitchFamily="34" charset="0"/>
                  <a:cs typeface="Arial" pitchFamily="34" charset="0"/>
                </a:rPr>
                <a:t>	Suy nghĩ một lát, cậu bé Vinh rủ bạn đi mượn mấy chiếc nón, rồi múc nước đổ đầy hố. Các bạn không hiểu Vinh làm thế để làm gì. Lát sau, thấy Vinh cúi xuống cầm quả bóng lên. Các bạn nhìn Vinh trầm trồ thán phục.</a:t>
              </a:r>
              <a:r>
                <a:rPr lang="en-US" sz="2400">
                  <a:solidFill>
                    <a:srgbClr val="FF0000"/>
                  </a:solidFill>
                  <a:latin typeface="Arial" pitchFamily="34" charset="0"/>
                  <a:ea typeface="Arial-Rounded" pitchFamily="34" charset="0"/>
                  <a:cs typeface="Arial" pitchFamily="34" charset="0"/>
                </a:rPr>
                <a:t>//</a:t>
              </a:r>
            </a:p>
            <a:p>
              <a:pPr algn="just"/>
              <a:r>
                <a:rPr lang="en-US" sz="2400">
                  <a:latin typeface="Arial" pitchFamily="34" charset="0"/>
                  <a:ea typeface="Arial-Rounded" pitchFamily="34" charset="0"/>
                  <a:cs typeface="Arial" pitchFamily="34" charset="0"/>
                </a:rPr>
                <a:t>	Cậu bé Vinh ngày ấy chính là Lương Thế Vinh. Về sau, ông trở thành nhà Toán học xuất sắc của nước ta.</a:t>
              </a:r>
              <a:r>
                <a:rPr lang="en-US" sz="2400">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Vũ Ngọc Khánh</a:t>
              </a:r>
              <a:r>
                <a:rPr lang="en-US" sz="2800">
                  <a:latin typeface="Arial" pitchFamily="34" charset="0"/>
                  <a:ea typeface="Arial-Rounded" pitchFamily="34" charset="0"/>
                  <a:cs typeface="Arial" pitchFamily="34" charset="0"/>
                </a:rPr>
                <a:t>)</a:t>
              </a:r>
            </a:p>
          </p:txBody>
        </p:sp>
      </p:grpSp>
    </p:spTree>
    <p:extLst>
      <p:ext uri="{BB962C8B-B14F-4D97-AF65-F5344CB8AC3E}">
        <p14:creationId xmlns:p14="http://schemas.microsoft.com/office/powerpoint/2010/main" val="373204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881</TotalTime>
  <Words>435</Words>
  <Application>Microsoft Office PowerPoint</Application>
  <PresentationFormat>On-screen Show (16:9)</PresentationFormat>
  <Paragraphs>95</Paragraphs>
  <Slides>22</Slides>
  <Notes>8</Notes>
  <HiddenSlides>0</HiddenSlides>
  <MMClips>2</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bưởi  nuối tiếc  được xuống trầm trồ xuất sắc</vt:lpstr>
      <vt:lpstr>PowerPoint Presentation</vt:lpstr>
      <vt:lpstr>PowerPoint Presentation</vt:lpstr>
      <vt:lpstr>PowerPoint Presentation</vt:lpstr>
      <vt:lpstr>Giải nghĩa từ khó:</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160</cp:revision>
  <dcterms:created xsi:type="dcterms:W3CDTF">2020-12-08T15:48:47Z</dcterms:created>
  <dcterms:modified xsi:type="dcterms:W3CDTF">2021-04-21T01:51:38Z</dcterms:modified>
</cp:coreProperties>
</file>