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2" r:id="rId3"/>
    <p:sldId id="283" r:id="rId4"/>
    <p:sldId id="282" r:id="rId5"/>
    <p:sldId id="600" r:id="rId6"/>
    <p:sldId id="285" r:id="rId7"/>
    <p:sldId id="297" r:id="rId8"/>
    <p:sldId id="281" r:id="rId9"/>
    <p:sldId id="286" r:id="rId10"/>
    <p:sldId id="288" r:id="rId11"/>
    <p:sldId id="287" r:id="rId12"/>
    <p:sldId id="291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642"/>
    <a:srgbClr val="A9D046"/>
    <a:srgbClr val="FFFDDE"/>
    <a:srgbClr val="F4E4F7"/>
    <a:srgbClr val="ADE44A"/>
    <a:srgbClr val="DDEA81"/>
    <a:srgbClr val="2848BE"/>
    <a:srgbClr val="4357A4"/>
    <a:srgbClr val="E154A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56" autoAdjust="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303CF-4327-4F82-98FD-63040BCD23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BC47A-8F7E-4CA9-A507-AA4761887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56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đưa thêm các ví dụ khác về nhịp 2/4 để giúp HS khắc sâu kiến thức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BC47A-8F7E-4CA9-A507-AA4761887A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7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BC47A-8F7E-4CA9-A507-AA4761887A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4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4BC1-287E-428C-8287-DA86C55905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A03-9070-4003-AFDC-334BAC82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7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4BC1-287E-428C-8287-DA86C55905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A03-9070-4003-AFDC-334BAC82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2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4BC1-287E-428C-8287-DA86C55905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A03-9070-4003-AFDC-334BAC82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10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78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43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3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52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7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93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1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4BC1-287E-428C-8287-DA86C55905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A03-9070-4003-AFDC-334BAC82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68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16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50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5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4BC1-287E-428C-8287-DA86C55905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A03-9070-4003-AFDC-334BAC82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69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4BC1-287E-428C-8287-DA86C55905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A03-9070-4003-AFDC-334BAC82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6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4BC1-287E-428C-8287-DA86C55905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A03-9070-4003-AFDC-334BAC82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4BC1-287E-428C-8287-DA86C55905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A03-9070-4003-AFDC-334BAC82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6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4BC1-287E-428C-8287-DA86C55905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A03-9070-4003-AFDC-334BAC82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19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4BC1-287E-428C-8287-DA86C55905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A03-9070-4003-AFDC-334BAC82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3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4BC1-287E-428C-8287-DA86C55905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A03-9070-4003-AFDC-334BAC82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1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A4BC1-287E-428C-8287-DA86C559055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17A03-9070-4003-AFDC-334BAC82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7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6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12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1.png"/><Relationship Id="rId7" Type="http://schemas.openxmlformats.org/officeDocument/2006/relationships/image" Target="../media/image2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11" Type="http://schemas.openxmlformats.org/officeDocument/2006/relationships/audio" Target="../media/audio5.wav"/><Relationship Id="rId5" Type="http://schemas.openxmlformats.org/officeDocument/2006/relationships/image" Target="../media/image3.gif"/><Relationship Id="rId10" Type="http://schemas.openxmlformats.org/officeDocument/2006/relationships/image" Target="../media/image28.gif"/><Relationship Id="rId4" Type="http://schemas.openxmlformats.org/officeDocument/2006/relationships/image" Target="../media/image4.gif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10" Type="http://schemas.openxmlformats.org/officeDocument/2006/relationships/audio" Target="../media/audio2.wa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.wav"/><Relationship Id="rId7" Type="http://schemas.openxmlformats.org/officeDocument/2006/relationships/image" Target="../media/image18.jpe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.wav"/><Relationship Id="rId3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4" descr="musi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72" y="5680905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musi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763" y="5686698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746011" y="411743"/>
            <a:ext cx="7314895" cy="5681226"/>
            <a:chOff x="4746011" y="411743"/>
            <a:chExt cx="7314895" cy="5681226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5478008" y="4250955"/>
              <a:ext cx="641188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vi-VN" sz="1600" b="1" dirty="0">
                <a:ln w="19050">
                  <a:solidFill>
                    <a:schemeClr val="bg1"/>
                  </a:solidFill>
                </a:ln>
                <a:latin typeface="UTM Colossalis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4746011" y="2969101"/>
              <a:ext cx="7314895" cy="450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eaLnBrk="1" hangingPunct="1">
                <a:lnSpc>
                  <a:spcPts val="3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vi-VN" sz="20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lossalis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478008" y="411743"/>
              <a:ext cx="6238957" cy="5681226"/>
              <a:chOff x="2487719" y="1531152"/>
              <a:chExt cx="5837984" cy="5326848"/>
            </a:xfrm>
          </p:grpSpPr>
          <p:sp>
            <p:nvSpPr>
              <p:cNvPr id="17" name="WordArt 8"/>
              <p:cNvSpPr>
                <a:spLocks noChangeArrowheads="1" noChangeShapeType="1" noTextEdit="1"/>
              </p:cNvSpPr>
              <p:nvPr/>
            </p:nvSpPr>
            <p:spPr bwMode="auto">
              <a:xfrm>
                <a:off x="2487719" y="1531152"/>
                <a:ext cx="5836595" cy="5326848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vi-VN" sz="8000" b="1" kern="10">
                    <a:ln w="76200">
                      <a:solidFill>
                        <a:srgbClr val="FFFF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6000" b="1" kern="10">
                    <a:ln w="76200">
                      <a:solidFill>
                        <a:srgbClr val="FFFF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CHÀO MỪNG </a:t>
                </a:r>
                <a:r>
                  <a:rPr lang="en-US" sz="6000" b="1" kern="10">
                    <a:ln w="76200">
                      <a:solidFill>
                        <a:srgbClr val="FFFF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ĐẾN VỚI GIỜ ÂM NHẠC</a:t>
                </a:r>
                <a:endParaRPr lang="vi-VN" sz="6000" b="1" kern="10">
                  <a:ln w="7620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WordArt 8"/>
              <p:cNvSpPr>
                <a:spLocks noChangeArrowheads="1" noChangeShapeType="1" noTextEdit="1"/>
              </p:cNvSpPr>
              <p:nvPr/>
            </p:nvSpPr>
            <p:spPr bwMode="auto">
              <a:xfrm>
                <a:off x="2489108" y="1531152"/>
                <a:ext cx="5836595" cy="5326848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vi-VN" sz="8000" b="1" kern="10" dirty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6000" b="1" kern="10" dirty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CHÀO MỪNG </a:t>
                </a:r>
                <a:r>
                  <a:rPr lang="en-US" sz="6000" b="1" kern="10" dirty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ĐẾN VỚI GIỜ ÂM NHẠC</a:t>
                </a:r>
                <a:endParaRPr lang="vi-VN" sz="6000" b="1" kern="1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18" y="685368"/>
            <a:ext cx="3274448" cy="16289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368" y="685368"/>
            <a:ext cx="3210538" cy="15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2070" y="230809"/>
            <a:ext cx="8852207" cy="1971209"/>
            <a:chOff x="714333" y="-423583"/>
            <a:chExt cx="8852207" cy="1971209"/>
          </a:xfrm>
        </p:grpSpPr>
        <p:sp>
          <p:nvSpPr>
            <p:cNvPr id="16" name="TextBox 15"/>
            <p:cNvSpPr txBox="1"/>
            <p:nvPr/>
          </p:nvSpPr>
          <p:spPr>
            <a:xfrm>
              <a:off x="714333" y="-423583"/>
              <a:ext cx="88522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800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tiết</a:t>
              </a:r>
              <a:r>
                <a:rPr lang="en-US" sz="2800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tấu</a:t>
              </a:r>
              <a:r>
                <a:rPr lang="en-US" sz="2800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2800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2800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2800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đệm</a:t>
              </a:r>
              <a:endParaRPr lang="en-US" sz="2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1052653" y="1456186"/>
              <a:ext cx="91440" cy="9144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</p:grpSp>
      <p:pic>
        <p:nvPicPr>
          <p:cNvPr id="41" name="CÂU 1 BÀI SỐ 2 VỖ TAY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712" y="3292942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8971A-A8A0-8AC9-A785-89E4C9AC5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53" y="1435223"/>
            <a:ext cx="11841106" cy="29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73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TIENG LAT TRANG SACH.wav"/>
          </p:stSnd>
        </p:sndAc>
      </p:transition>
    </mc:Choice>
    <mc:Fallback xmlns="">
      <p:transition spd="slow">
        <p:fade/>
        <p:sndAc>
          <p:stSnd>
            <p:snd r:embed="rId12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42451" y="848137"/>
            <a:ext cx="11749549" cy="3347043"/>
            <a:chOff x="268406" y="2764515"/>
            <a:chExt cx="8955450" cy="334704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8406" y="2764515"/>
              <a:ext cx="8955450" cy="291113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780443" y="4356552"/>
              <a:ext cx="8250108" cy="1755006"/>
              <a:chOff x="3837917" y="3801801"/>
              <a:chExt cx="8250108" cy="1755006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997574" y="3801801"/>
                <a:ext cx="8090451" cy="435905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9pPr>
              </a:lstStyle>
              <a:p>
                <a:pPr>
                  <a:lnSpc>
                    <a:spcPts val="2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endParaRPr lang="en-US" sz="2000" dirty="0">
                  <a:solidFill>
                    <a:srgbClr val="7030A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837917" y="5120902"/>
                <a:ext cx="8090451" cy="43590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rabia" panose="020B7200000000000000" pitchFamily="34" charset="0"/>
                  </a:defRPr>
                </a:lvl9pPr>
              </a:lstStyle>
              <a:p>
                <a:pPr>
                  <a:lnSpc>
                    <a:spcPts val="2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dirty="0">
                    <a:solidFill>
                      <a:srgbClr val="FF0000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2000" dirty="0">
                  <a:solidFill>
                    <a:srgbClr val="7030A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30" name="BÀI SỐ 2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508" y="10953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254" y="5710723"/>
            <a:ext cx="899651" cy="8996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253" y="1625906"/>
            <a:ext cx="899651" cy="89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6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TIENG LAT TRANG SACH.wav"/>
          </p:stSnd>
        </p:sndAc>
      </p:transition>
    </mc:Choice>
    <mc:Fallback xmlns="">
      <p:transition spd="slow">
        <p:fade/>
        <p:sndAc>
          <p:stSnd>
            <p:snd r:embed="rId13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70" y="719262"/>
            <a:ext cx="3790950" cy="1885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54" y="719262"/>
            <a:ext cx="3790950" cy="18859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44384" y="770018"/>
            <a:ext cx="7728960" cy="5888298"/>
            <a:chOff x="2766086" y="826814"/>
            <a:chExt cx="7728960" cy="5888298"/>
          </a:xfrm>
        </p:grpSpPr>
        <p:sp>
          <p:nvSpPr>
            <p:cNvPr id="19" name="Rectangle 18"/>
            <p:cNvSpPr/>
            <p:nvPr/>
          </p:nvSpPr>
          <p:spPr>
            <a:xfrm>
              <a:off x="2774755" y="846726"/>
              <a:ext cx="7720291" cy="5868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/>
              <a:r>
                <a:rPr lang="en-US" sz="4400" b="1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 ƠN VÀ HẸN GẶP LẠI CÁC EM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51193" y="2588535"/>
              <a:ext cx="7561384" cy="9284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n w="127000">
                    <a:solidFill>
                      <a:srgbClr val="0096E2"/>
                    </a:solidFill>
                    <a:prstDash val="solid"/>
                  </a:ln>
                  <a:solidFill>
                    <a:srgbClr val="0096E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các em</a:t>
              </a:r>
            </a:p>
            <a:p>
              <a:pPr algn="ctr"/>
              <a:r>
                <a:rPr lang="en-US" sz="3200" b="1">
                  <a:ln w="127000">
                    <a:solidFill>
                      <a:srgbClr val="0096E2"/>
                    </a:solidFill>
                    <a:prstDash val="solid"/>
                  </a:ln>
                  <a:solidFill>
                    <a:srgbClr val="0096E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 tươi – Chăm ngoan – Học tốt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63893" y="2594413"/>
              <a:ext cx="7561384" cy="9284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các em</a:t>
              </a:r>
            </a:p>
            <a:p>
              <a:pPr algn="ctr"/>
              <a:r>
                <a:rPr lang="en-US" sz="32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 tươi – Chăm ngoan – Học tốt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66086" y="826814"/>
              <a:ext cx="7720291" cy="5868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/>
              <a:r>
                <a:rPr lang="en-US" sz="4400" b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 ƠN VÀ HẸN GẶP LẠI CÁC EM</a:t>
              </a:r>
            </a:p>
          </p:txBody>
        </p:sp>
      </p:grpSp>
      <p:pic>
        <p:nvPicPr>
          <p:cNvPr id="23" name="Picture 25" descr="musi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448" y="5562914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09" y="3546179"/>
            <a:ext cx="1066800" cy="10001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342" y="218430"/>
            <a:ext cx="952500" cy="1143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530" y="962806"/>
            <a:ext cx="952500" cy="1143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2" y="150231"/>
            <a:ext cx="952500" cy="1143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1291979"/>
            <a:ext cx="952500" cy="1143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529" y="4992592"/>
            <a:ext cx="402580" cy="5703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4" y="3051972"/>
            <a:ext cx="3242917" cy="32429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17" y="3814766"/>
            <a:ext cx="2162079" cy="2119685"/>
          </a:xfrm>
          <a:prstGeom prst="rect">
            <a:avLst/>
          </a:prstGeom>
        </p:spPr>
      </p:pic>
      <p:pic>
        <p:nvPicPr>
          <p:cNvPr id="32" name="Picture 24" descr="musi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" y="5562914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2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nhac ket thuc bai hoc.wav"/>
          </p:stSnd>
        </p:sndAc>
      </p:transition>
    </mc:Choice>
    <mc:Fallback xmlns="">
      <p:transition spd="slow">
        <p:fade/>
        <p:sndAc>
          <p:stSnd>
            <p:snd r:embed="rId11" name="nhac ket thuc bai ho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5321"/>
            <a:ext cx="12093677" cy="4280639"/>
          </a:xfrm>
          <a:prstGeom prst="rect">
            <a:avLst/>
          </a:prstGeom>
        </p:spPr>
      </p:pic>
      <p:pic>
        <p:nvPicPr>
          <p:cNvPr id="27" name="KHAN QUANG TSB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3785" y="5603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6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TIENG LAT TRANG SACH.wav"/>
          </p:stSnd>
        </p:sndAc>
      </p:transition>
    </mc:Choice>
    <mc:Fallback xmlns="">
      <p:transition spd="slow">
        <p:fade/>
        <p:sndAc>
          <p:stSnd>
            <p:snd r:embed="rId10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0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21890" y="33344"/>
            <a:ext cx="4035478" cy="632631"/>
            <a:chOff x="925043" y="1267553"/>
            <a:chExt cx="3499055" cy="632631"/>
          </a:xfrm>
        </p:grpSpPr>
        <p:grpSp>
          <p:nvGrpSpPr>
            <p:cNvPr id="19" name="Group 18"/>
            <p:cNvGrpSpPr/>
            <p:nvPr/>
          </p:nvGrpSpPr>
          <p:grpSpPr>
            <a:xfrm>
              <a:off x="925043" y="1267553"/>
              <a:ext cx="3499055" cy="632631"/>
              <a:chOff x="6541443" y="240117"/>
              <a:chExt cx="12788908" cy="632631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6602740" y="240117"/>
                <a:ext cx="12243248" cy="592921"/>
              </a:xfrm>
              <a:prstGeom prst="roundRect">
                <a:avLst>
                  <a:gd name="adj" fmla="val 7105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541443" y="287973"/>
                <a:ext cx="127889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300"/>
                  </a:spcBef>
                </a:pPr>
                <a:r>
                  <a:rPr lang="en-US" sz="24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hiểu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nhịp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20" name="5-Point Star 19"/>
            <p:cNvSpPr/>
            <p:nvPr/>
          </p:nvSpPr>
          <p:spPr>
            <a:xfrm>
              <a:off x="1038798" y="1456186"/>
              <a:ext cx="91440" cy="9144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83227" y="981016"/>
            <a:ext cx="1120877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  <a:spcBef>
                <a:spcPts val="300"/>
              </a:spcBef>
            </a:pP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983227" y="2706540"/>
            <a:ext cx="10875269" cy="1884999"/>
            <a:chOff x="1921565" y="2045177"/>
            <a:chExt cx="9077738" cy="1884999"/>
          </a:xfrm>
        </p:grpSpPr>
        <p:sp>
          <p:nvSpPr>
            <p:cNvPr id="31" name="Rounded Rectangle 30"/>
            <p:cNvSpPr/>
            <p:nvPr/>
          </p:nvSpPr>
          <p:spPr>
            <a:xfrm>
              <a:off x="2908852" y="2045177"/>
              <a:ext cx="8090451" cy="43590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Mạnh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nhẹ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mạnh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nhẹ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mạnh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nhẹ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         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mạnh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nhẹ</a:t>
              </a:r>
              <a:endParaRPr lang="en-US" sz="2000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1565" y="2329390"/>
              <a:ext cx="8998226" cy="1600786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2184234" y="3429866"/>
              <a:ext cx="1089991" cy="43590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Phách</a:t>
              </a:r>
              <a:endParaRPr lang="en-US" sz="2000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170040" y="4752156"/>
            <a:ext cx="10999350" cy="961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  <a:spcBef>
                <a:spcPts val="300"/>
              </a:spcBef>
            </a:pP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66379E-905F-2D95-4F91-A27EE41207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0" t="22497" r="25982" b="27289"/>
          <a:stretch/>
        </p:blipFill>
        <p:spPr>
          <a:xfrm>
            <a:off x="3491483" y="82970"/>
            <a:ext cx="344556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B526E5-A966-7FF9-3677-A75F6DDCD2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0" t="22497" r="25982" b="27289"/>
          <a:stretch/>
        </p:blipFill>
        <p:spPr>
          <a:xfrm>
            <a:off x="1971417" y="981016"/>
            <a:ext cx="344556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DB9FA7-8D1B-ECA6-C813-A876F13CD9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0" t="22497" r="25982" b="27289"/>
          <a:stretch/>
        </p:blipFill>
        <p:spPr>
          <a:xfrm>
            <a:off x="2166012" y="4752156"/>
            <a:ext cx="34455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7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TIENG LAT TRANG SACH.wav"/>
          </p:stSnd>
        </p:sndAc>
      </p:transition>
    </mc:Choice>
    <mc:Fallback xmlns="">
      <p:transition spd="slow">
        <p:fade/>
        <p:sndAc>
          <p:stSnd>
            <p:snd r:embed="rId10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51"/>
          <a:stretch/>
        </p:blipFill>
        <p:spPr bwMode="auto">
          <a:xfrm>
            <a:off x="839416" y="3717032"/>
            <a:ext cx="1051316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46" b="73143"/>
          <a:stretch/>
        </p:blipFill>
        <p:spPr bwMode="auto">
          <a:xfrm>
            <a:off x="551384" y="1268760"/>
            <a:ext cx="2113717" cy="7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7" r="4522" b="47026"/>
          <a:stretch/>
        </p:blipFill>
        <p:spPr bwMode="auto">
          <a:xfrm>
            <a:off x="551384" y="2132857"/>
            <a:ext cx="10873208" cy="4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3552" y="46955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1824" y="46751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208" y="4653136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16480" y="4623519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9656" y="4581128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0718" y="4581127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4312" y="4545994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1208905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57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5" grpId="0"/>
      <p:bldP spid="16" grpId="0"/>
      <p:bldP spid="18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410826"/>
              </p:ext>
            </p:extLst>
          </p:nvPr>
        </p:nvGraphicFramePr>
        <p:xfrm>
          <a:off x="1054433" y="1290592"/>
          <a:ext cx="10506535" cy="53213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2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9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49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86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4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hỏi</a:t>
                      </a:r>
                      <a:endParaRPr lang="en-US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Đáp</a:t>
                      </a:r>
                      <a:r>
                        <a:rPr lang="en-US" sz="2400" b="1" baseline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án</a:t>
                      </a:r>
                      <a:endParaRPr lang="en-US" sz="2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8689">
                <a:tc gridSpan="2">
                  <a:txBody>
                    <a:bodyPr/>
                    <a:lstStyle/>
                    <a:p>
                      <a:r>
                        <a:rPr lang="en-US" sz="2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Nhịp</a:t>
                      </a:r>
                      <a:r>
                        <a:rPr lang="en-US" sz="2400" baseline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có mấy phách trong một ô nhịp?</a:t>
                      </a:r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231">
                <a:tc rowSpan="5">
                  <a:txBody>
                    <a:bodyPr/>
                    <a:lstStyle/>
                    <a:p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Trong </a:t>
                      </a:r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một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ô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nhịp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mấy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nốt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trắng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689">
                <a:tc vMerge="1">
                  <a:txBody>
                    <a:bodyPr/>
                    <a:lstStyle/>
                    <a:p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mấy hình</a:t>
                      </a:r>
                      <a:r>
                        <a:rPr lang="en-US" sz="2400" baseline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nốt đen?</a:t>
                      </a:r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689">
                <a:tc vMerge="1">
                  <a:txBody>
                    <a:bodyPr/>
                    <a:lstStyle/>
                    <a:p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mấy hình</a:t>
                      </a:r>
                      <a:r>
                        <a:rPr lang="en-US" sz="2400" baseline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nốt móc đơn?</a:t>
                      </a:r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8689">
                <a:tc vMerge="1">
                  <a:txBody>
                    <a:bodyPr/>
                    <a:lstStyle/>
                    <a:p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mấy dấu</a:t>
                      </a:r>
                      <a:r>
                        <a:rPr lang="en-US" sz="2400" baseline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lặng trắng?</a:t>
                      </a:r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8689">
                <a:tc vMerge="1">
                  <a:txBody>
                    <a:bodyPr/>
                    <a:lstStyle/>
                    <a:p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mấy dấu</a:t>
                      </a:r>
                      <a:r>
                        <a:rPr lang="en-US" sz="2400" baseline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lặng đẹn?</a:t>
                      </a:r>
                      <a:endParaRPr lang="en-US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53" y="690732"/>
            <a:ext cx="809860" cy="7386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88" y="690732"/>
            <a:ext cx="572473" cy="7076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323" y="6025601"/>
            <a:ext cx="500090" cy="8323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7" y="5958186"/>
            <a:ext cx="1172785" cy="82920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102661" y="2160209"/>
            <a:ext cx="126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phách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178004" y="2922935"/>
            <a:ext cx="1034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178004" y="3773887"/>
            <a:ext cx="1034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218878" y="4521575"/>
            <a:ext cx="1034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259756" y="5199351"/>
            <a:ext cx="952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dấu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218879" y="5911124"/>
            <a:ext cx="952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0BEB4B-CFE4-F35F-E9F5-41FDC5E138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0" t="22497" r="25982" b="27289"/>
          <a:stretch/>
        </p:blipFill>
        <p:spPr>
          <a:xfrm>
            <a:off x="1817319" y="2160209"/>
            <a:ext cx="344556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74F628-F0CB-05AD-00D0-334B28EC9B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0" t="22497" r="25982" b="27289"/>
          <a:stretch/>
        </p:blipFill>
        <p:spPr>
          <a:xfrm>
            <a:off x="3497070" y="4447607"/>
            <a:ext cx="34455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2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12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77" y="855933"/>
            <a:ext cx="11749549" cy="2911138"/>
          </a:xfrm>
          <a:prstGeom prst="rect">
            <a:avLst/>
          </a:prstGeom>
        </p:spPr>
      </p:pic>
      <p:pic>
        <p:nvPicPr>
          <p:cNvPr id="30" name="BÀI SỐ 2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3689" y="5046512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254" y="5710723"/>
            <a:ext cx="899651" cy="8996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253" y="1625906"/>
            <a:ext cx="899651" cy="8996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09E45F9-B8F1-CA6F-5E11-9EE15647E510}"/>
              </a:ext>
            </a:extLst>
          </p:cNvPr>
          <p:cNvGrpSpPr/>
          <p:nvPr/>
        </p:nvGrpSpPr>
        <p:grpSpPr>
          <a:xfrm>
            <a:off x="67584" y="147484"/>
            <a:ext cx="4356932" cy="1443866"/>
            <a:chOff x="5845317" y="-32757"/>
            <a:chExt cx="6814925" cy="1979112"/>
          </a:xfrm>
        </p:grpSpPr>
        <p:sp>
          <p:nvSpPr>
            <p:cNvPr id="3" name="Rounded Rectangle 47">
              <a:extLst>
                <a:ext uri="{FF2B5EF4-FFF2-40B4-BE49-F238E27FC236}">
                  <a16:creationId xmlns:a16="http://schemas.microsoft.com/office/drawing/2014/main" id="{9EB669B6-8AF3-0889-CFE3-196BF7AA2C0B}"/>
                </a:ext>
              </a:extLst>
            </p:cNvPr>
            <p:cNvSpPr/>
            <p:nvPr/>
          </p:nvSpPr>
          <p:spPr>
            <a:xfrm>
              <a:off x="6209249" y="378140"/>
              <a:ext cx="6450993" cy="989389"/>
            </a:xfrm>
            <a:prstGeom prst="roundRect">
              <a:avLst>
                <a:gd name="adj" fmla="val 6728"/>
              </a:avLst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68082B-1183-D198-53D1-86AA98E0D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317" y="-32757"/>
              <a:ext cx="2085546" cy="1979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406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TIENG LAT TRANG SACH.wav"/>
          </p:stSnd>
        </p:sndAc>
      </p:transition>
    </mc:Choice>
    <mc:Fallback xmlns="">
      <p:transition spd="slow">
        <p:fade/>
        <p:sndAc>
          <p:stSnd>
            <p:snd r:embed="rId13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114" y="1210797"/>
            <a:ext cx="8955450" cy="291113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744697" y="2835899"/>
            <a:ext cx="8243867" cy="1721941"/>
            <a:chOff x="2701155" y="3155207"/>
            <a:chExt cx="8243867" cy="1721941"/>
          </a:xfrm>
        </p:grpSpPr>
        <p:sp>
          <p:nvSpPr>
            <p:cNvPr id="34" name="Rounded Rectangle 33"/>
            <p:cNvSpPr/>
            <p:nvPr/>
          </p:nvSpPr>
          <p:spPr>
            <a:xfrm>
              <a:off x="2854571" y="3155207"/>
              <a:ext cx="8090451" cy="43590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Đô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Đô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Rê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Đô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  Son   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Son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  La  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Đô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         Son</a:t>
              </a:r>
              <a:endParaRPr lang="en-US" sz="2000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701155" y="4441243"/>
              <a:ext cx="8090451" cy="43590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abia" panose="020B7200000000000000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Son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Son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La   Son      Mi    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Mi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   Son    Mi  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Rê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Đô</a:t>
              </a:r>
              <a:endParaRPr lang="en-US" sz="2000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583" y="-387762"/>
            <a:ext cx="6814925" cy="1979112"/>
            <a:chOff x="5845317" y="-32757"/>
            <a:chExt cx="6814925" cy="1979112"/>
          </a:xfrm>
        </p:grpSpPr>
        <p:sp>
          <p:nvSpPr>
            <p:cNvPr id="48" name="Rounded Rectangle 47"/>
            <p:cNvSpPr/>
            <p:nvPr/>
          </p:nvSpPr>
          <p:spPr>
            <a:xfrm>
              <a:off x="6209249" y="378140"/>
              <a:ext cx="6450993" cy="989389"/>
            </a:xfrm>
            <a:prstGeom prst="roundRect">
              <a:avLst>
                <a:gd name="adj" fmla="val 6728"/>
              </a:avLst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317" y="-32757"/>
              <a:ext cx="2085546" cy="1979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000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TIENG LAT TRANG SACH.wav"/>
          </p:stSnd>
        </p:sndAc>
      </p:transition>
    </mc:Choice>
    <mc:Fallback xmlns="">
      <p:transition spd="slow">
        <p:fade/>
        <p:sndAc>
          <p:stSnd>
            <p:snd r:embed="rId10" name="TIENG LAT TRANG SAC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34673" y="3375839"/>
            <a:ext cx="906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</a:pPr>
            <a:r>
              <a:rPr 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Rê</a:t>
            </a:r>
            <a:r>
              <a:rPr 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Mi          </a:t>
            </a:r>
            <a:r>
              <a:rPr 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Son        La        Si       (</a:t>
            </a:r>
            <a:r>
              <a:rPr lang="en-US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7102" y="429109"/>
            <a:ext cx="4171978" cy="1173354"/>
            <a:chOff x="941813" y="374272"/>
            <a:chExt cx="4171978" cy="1173354"/>
          </a:xfrm>
        </p:grpSpPr>
        <p:sp>
          <p:nvSpPr>
            <p:cNvPr id="29" name="TextBox 28"/>
            <p:cNvSpPr txBox="1"/>
            <p:nvPr/>
          </p:nvSpPr>
          <p:spPr>
            <a:xfrm>
              <a:off x="941813" y="374272"/>
              <a:ext cx="4171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</a:pPr>
              <a:r>
                <a:rPr lang="en-US" sz="2800" b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800" b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b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gam </a:t>
              </a:r>
              <a:r>
                <a:rPr lang="en-US" sz="2800" b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</a:t>
              </a:r>
              <a:r>
                <a:rPr lang="en-US" sz="2800" b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trưởng</a:t>
              </a:r>
              <a:endPara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1052653" y="1456186"/>
              <a:ext cx="91440" cy="9144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616" y="4927995"/>
            <a:ext cx="1425458" cy="1425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53D9FB-B6FA-ADEE-6724-3B5B3BF4C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694" y="1962671"/>
            <a:ext cx="9862908" cy="109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13" name="TIENG LAT TRANG SACH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8548" y="0"/>
            <a:ext cx="4667581" cy="1454021"/>
            <a:chOff x="5845317" y="-32757"/>
            <a:chExt cx="6814925" cy="1979112"/>
          </a:xfrm>
        </p:grpSpPr>
        <p:grpSp>
          <p:nvGrpSpPr>
            <p:cNvPr id="10" name="Group 9"/>
            <p:cNvGrpSpPr/>
            <p:nvPr/>
          </p:nvGrpSpPr>
          <p:grpSpPr>
            <a:xfrm>
              <a:off x="6209249" y="378140"/>
              <a:ext cx="6450993" cy="989389"/>
              <a:chOff x="5599916" y="110542"/>
              <a:chExt cx="6450993" cy="989389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5599916" y="110542"/>
                <a:ext cx="6450993" cy="989389"/>
              </a:xfrm>
              <a:prstGeom prst="roundRect">
                <a:avLst>
                  <a:gd name="adj" fmla="val 6728"/>
                </a:avLst>
              </a:prstGeom>
              <a:noFill/>
              <a:ln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6778333" y="249744"/>
                <a:ext cx="5069377" cy="712143"/>
              </a:xfrm>
              <a:prstGeom prst="roundRect">
                <a:avLst>
                  <a:gd name="adj" fmla="val 7105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317" y="-32757"/>
              <a:ext cx="2085546" cy="197911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48" y="1877961"/>
            <a:ext cx="11710162" cy="36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5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TIENG LAT TRANG SACH.wav"/>
          </p:stSnd>
        </p:sndAc>
      </p:transition>
    </mc:Choice>
    <mc:Fallback xmlns="">
      <p:transition spd="slow">
        <p:fade/>
        <p:sndAc>
          <p:stSnd>
            <p:snd r:embed="rId8" name="TIENG LAT TRANG SACH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270</Words>
  <Application>Microsoft Office PowerPoint</Application>
  <PresentationFormat>Widescreen</PresentationFormat>
  <Paragraphs>44</Paragraphs>
  <Slides>12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Tahoma</vt:lpstr>
      <vt:lpstr>Times New Roman</vt:lpstr>
      <vt:lpstr>UTM Colossalis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82</cp:revision>
  <dcterms:created xsi:type="dcterms:W3CDTF">2024-10-06T02:14:32Z</dcterms:created>
  <dcterms:modified xsi:type="dcterms:W3CDTF">2024-11-07T00:48:33Z</dcterms:modified>
</cp:coreProperties>
</file>