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4" r:id="rId2"/>
  </p:sldMasterIdLst>
  <p:notesMasterIdLst>
    <p:notesMasterId r:id="rId12"/>
  </p:notesMasterIdLst>
  <p:sldIdLst>
    <p:sldId id="514" r:id="rId3"/>
    <p:sldId id="527" r:id="rId4"/>
    <p:sldId id="529" r:id="rId5"/>
    <p:sldId id="530" r:id="rId6"/>
    <p:sldId id="537" r:id="rId7"/>
    <p:sldId id="531" r:id="rId8"/>
    <p:sldId id="536" r:id="rId9"/>
    <p:sldId id="532" r:id="rId10"/>
    <p:sldId id="533" r:id="rId11"/>
  </p:sldIdLst>
  <p:sldSz cx="12192000" cy="6858000"/>
  <p:notesSz cx="6858000" cy="9144000"/>
  <p:embeddedFontLst>
    <p:embeddedFont>
      <p:font typeface="#9Slide05 Dancing Script" panose="020B0604020202020204" charset="0"/>
      <p:bold r:id="rId13"/>
    </p:embeddedFont>
    <p:embeddedFont>
      <p:font typeface="Calibri" panose="020F0502020204030204" pitchFamily="34" charset="0"/>
      <p:regular r:id="rId14"/>
      <p:bold r:id="rId15"/>
      <p:italic r:id="rId16"/>
      <p:boldItalic r:id="rId17"/>
    </p:embeddedFont>
    <p:embeddedFont>
      <p:font typeface="Tahoma" panose="020B0604030504040204" pitchFamily="34" charset="0"/>
      <p:regular r:id="rId18"/>
      <p:bold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6600FF"/>
    <a:srgbClr val="660033"/>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1654" autoAdjust="0"/>
  </p:normalViewPr>
  <p:slideViewPr>
    <p:cSldViewPr snapToGrid="0">
      <p:cViewPr varScale="1">
        <p:scale>
          <a:sx n="82" d="100"/>
          <a:sy n="82" d="100"/>
        </p:scale>
        <p:origin x="72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D5BE0-0F78-4251-8B26-C3637952B1C3}" type="datetimeFigureOut">
              <a:rPr lang="en-US" smtClean="0"/>
              <a:t>12/17/2024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775DA-6A11-4CB7-97CA-4B1C87D9F669}" type="slidenum">
              <a:rPr lang="en-US" smtClean="0"/>
              <a:t>‹#›</a:t>
            </a:fld>
            <a:endParaRPr lang="en-US"/>
          </a:p>
        </p:txBody>
      </p:sp>
    </p:spTree>
    <p:extLst>
      <p:ext uri="{BB962C8B-B14F-4D97-AF65-F5344CB8AC3E}">
        <p14:creationId xmlns:p14="http://schemas.microsoft.com/office/powerpoint/2010/main" val="1683918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12/17/2024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72890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12/17/2024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63605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12/17/2024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09842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7889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937341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3731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45241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5994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34631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2399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52810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12/17/2024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44971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0596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52805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90801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12/17/2024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2948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12/17/2024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22541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12/17/2024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40356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12/17/2024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74868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12/17/2024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10068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12/17/2024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56828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12/17/2024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29349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12/17/2024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63207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79103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audio" Target="../media/audio1.wav"/><Relationship Id="rId3" Type="http://schemas.openxmlformats.org/officeDocument/2006/relationships/slideLayout" Target="../slideLayouts/slideLayout7.xml"/><Relationship Id="rId7" Type="http://schemas.openxmlformats.org/officeDocument/2006/relationships/image" Target="../media/image3.jpeg"/><Relationship Id="rId12"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gif"/><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audio" Target="../media/audio1.wav"/><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3.xm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11" Type="http://schemas.openxmlformats.org/officeDocument/2006/relationships/audio" Target="../media/audio1.wav"/><Relationship Id="rId5" Type="http://schemas.openxmlformats.org/officeDocument/2006/relationships/image" Target="../media/image9.jpg"/><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3.xm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9.jpg"/><Relationship Id="rId4" Type="http://schemas.openxmlformats.org/officeDocument/2006/relationships/audio" Target="../media/audio1.wav"/><Relationship Id="rId9"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audio" Target="../media/audio1.wav"/><Relationship Id="rId1" Type="http://schemas.openxmlformats.org/officeDocument/2006/relationships/slideLayout" Target="../slideLayouts/slideLayout13.xml"/><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audio" Target="../media/audio1.wav"/><Relationship Id="rId1" Type="http://schemas.openxmlformats.org/officeDocument/2006/relationships/slideLayout" Target="../slideLayouts/slideLayout13.xml"/><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9.jpg"/><Relationship Id="rId3" Type="http://schemas.microsoft.com/office/2007/relationships/media" Target="../media/media4.mp3"/><Relationship Id="rId7" Type="http://schemas.microsoft.com/office/2007/relationships/media" Target="../media/media6.mp3"/><Relationship Id="rId12" Type="http://schemas.openxmlformats.org/officeDocument/2006/relationships/audio" Target="../media/audio1.wav"/><Relationship Id="rId2" Type="http://schemas.openxmlformats.org/officeDocument/2006/relationships/audio" Target="../media/media3.mp3"/><Relationship Id="rId16" Type="http://schemas.openxmlformats.org/officeDocument/2006/relationships/audio" Target="../media/audio1.wav"/><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slideLayout" Target="../slideLayouts/slideLayout13.xml"/><Relationship Id="rId5" Type="http://schemas.microsoft.com/office/2007/relationships/media" Target="../media/media5.mp3"/><Relationship Id="rId15" Type="http://schemas.openxmlformats.org/officeDocument/2006/relationships/image" Target="../media/image6.png"/><Relationship Id="rId10" Type="http://schemas.openxmlformats.org/officeDocument/2006/relationships/audio" Target="../media/media7.mp3"/><Relationship Id="rId4" Type="http://schemas.openxmlformats.org/officeDocument/2006/relationships/audio" Target="../media/media4.mp3"/><Relationship Id="rId9" Type="http://schemas.microsoft.com/office/2007/relationships/media" Target="../media/media7.mp3"/><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3.xml"/><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audio" Target="../media/audio1.wav"/><Relationship Id="rId9" Type="http://schemas.openxmlformats.org/officeDocument/2006/relationships/audio" Target="../media/audio1.wav"/></Relationships>
</file>

<file path=ppt/slides/_rels/slide9.xml.rels><?xml version="1.0" encoding="UTF-8" standalone="yes"?>
<Relationships xmlns="http://schemas.openxmlformats.org/package/2006/relationships"><Relationship Id="rId8" Type="http://schemas.openxmlformats.org/officeDocument/2006/relationships/video" Target="../media/media11.mp4"/><Relationship Id="rId13" Type="http://schemas.openxmlformats.org/officeDocument/2006/relationships/image" Target="../media/image9.jpg"/><Relationship Id="rId18" Type="http://schemas.openxmlformats.org/officeDocument/2006/relationships/image" Target="../media/image22.png"/><Relationship Id="rId3" Type="http://schemas.microsoft.com/office/2007/relationships/media" Target="../media/media9.mp4"/><Relationship Id="rId7" Type="http://schemas.microsoft.com/office/2007/relationships/media" Target="../media/media11.mp4"/><Relationship Id="rId12" Type="http://schemas.openxmlformats.org/officeDocument/2006/relationships/audio" Target="../media/audio1.wav"/><Relationship Id="rId17" Type="http://schemas.openxmlformats.org/officeDocument/2006/relationships/image" Target="../media/image21.png"/><Relationship Id="rId2" Type="http://schemas.openxmlformats.org/officeDocument/2006/relationships/video" Target="../media/media8.mp4"/><Relationship Id="rId16" Type="http://schemas.openxmlformats.org/officeDocument/2006/relationships/image" Target="../media/image20.png"/><Relationship Id="rId20" Type="http://schemas.openxmlformats.org/officeDocument/2006/relationships/audio" Target="../media/audio1.wav"/><Relationship Id="rId1" Type="http://schemas.microsoft.com/office/2007/relationships/media" Target="../media/media8.mp4"/><Relationship Id="rId6" Type="http://schemas.openxmlformats.org/officeDocument/2006/relationships/video" Target="../media/media10.mp4"/><Relationship Id="rId11" Type="http://schemas.openxmlformats.org/officeDocument/2006/relationships/slideLayout" Target="../slideLayouts/slideLayout13.xml"/><Relationship Id="rId5" Type="http://schemas.microsoft.com/office/2007/relationships/media" Target="../media/media10.mp4"/><Relationship Id="rId15" Type="http://schemas.openxmlformats.org/officeDocument/2006/relationships/image" Target="../media/image19.png"/><Relationship Id="rId10" Type="http://schemas.openxmlformats.org/officeDocument/2006/relationships/video" Target="../media/media12.mp4"/><Relationship Id="rId19" Type="http://schemas.openxmlformats.org/officeDocument/2006/relationships/image" Target="../media/image23.png"/><Relationship Id="rId4" Type="http://schemas.openxmlformats.org/officeDocument/2006/relationships/video" Target="../media/media9.mp4"/><Relationship Id="rId9" Type="http://schemas.microsoft.com/office/2007/relationships/media" Target="../media/media12.mp4"/><Relationship Id="rId1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6458" y="2710909"/>
            <a:ext cx="4035700" cy="2718660"/>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2692" y="4622713"/>
            <a:ext cx="743874" cy="1044034"/>
          </a:xfrm>
          <a:prstGeom prst="rect">
            <a:avLst/>
          </a:prstGeom>
        </p:spPr>
      </p:pic>
      <p:sp>
        <p:nvSpPr>
          <p:cNvPr id="29" name="TextBox 28"/>
          <p:cNvSpPr txBox="1"/>
          <p:nvPr/>
        </p:nvSpPr>
        <p:spPr>
          <a:xfrm>
            <a:off x="4635611" y="538833"/>
            <a:ext cx="527898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9Slide05 Dancing Script" panose="03080800040507000D00" pitchFamily="66" charset="0"/>
                <a:ea typeface="+mn-ea"/>
                <a:cs typeface="Arial" panose="020B0604020202020204" pitchFamily="34" charset="0"/>
                <a:sym typeface="Arial" panose="020B0604020202020204" pitchFamily="34" charset="0"/>
              </a:rPr>
              <a:t>Chào mừng quý thầy cô và các em học sinh đến với tiết âm nhạc </a:t>
            </a:r>
          </a:p>
        </p:txBody>
      </p:sp>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83153" y="-48174"/>
            <a:ext cx="3098039" cy="6858003"/>
          </a:xfrm>
          <a:prstGeom prst="rect">
            <a:avLst/>
          </a:prstGeom>
        </p:spPr>
      </p:pic>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08" y="-48174"/>
            <a:ext cx="3503667" cy="6867837"/>
          </a:xfrm>
          <a:prstGeom prst="rect">
            <a:avLst/>
          </a:prstGeom>
        </p:spPr>
      </p:pic>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05471" y="-163288"/>
            <a:ext cx="4669632" cy="7066582"/>
          </a:xfrm>
          <a:prstGeom prst="rect">
            <a:avLst/>
          </a:prstGeom>
        </p:spPr>
      </p:pic>
      <p:pic>
        <p:nvPicPr>
          <p:cNvPr id="42" name="NHAC NEN TRO CHOI PAP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123200" y="2955393"/>
            <a:ext cx="609600" cy="609600"/>
          </a:xfrm>
          <a:prstGeom prst="rect">
            <a:avLst/>
          </a:prstGeom>
        </p:spPr>
      </p:pic>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5332025" y="-163288"/>
            <a:ext cx="4716222" cy="7098066"/>
          </a:xfrm>
          <a:prstGeom prst="rect">
            <a:avLst/>
          </a:prstGeom>
        </p:spPr>
      </p:pic>
      <p:pic>
        <p:nvPicPr>
          <p:cNvPr id="45" name="Picture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56272" y="1723540"/>
            <a:ext cx="566215" cy="479518"/>
          </a:xfrm>
          <a:prstGeom prst="rect">
            <a:avLst/>
          </a:prstGeom>
        </p:spPr>
      </p:pic>
      <p:pic>
        <p:nvPicPr>
          <p:cNvPr id="46" name="Picture 4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843" y="5624827"/>
            <a:ext cx="12302231" cy="1294209"/>
          </a:xfrm>
          <a:prstGeom prst="rect">
            <a:avLst/>
          </a:prstGeom>
        </p:spPr>
      </p:pic>
    </p:spTree>
    <p:extLst>
      <p:ext uri="{BB962C8B-B14F-4D97-AF65-F5344CB8AC3E}">
        <p14:creationId xmlns:p14="http://schemas.microsoft.com/office/powerpoint/2010/main" val="542223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3"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09714 -0.06297 L 0.20299 -0.08797 " pathEditMode="relative" rAng="0" ptsTypes="AA">
                                      <p:cBhvr>
                                        <p:cTn id="6" dur="2000" fill="hold"/>
                                        <p:tgtEl>
                                          <p:spTgt spid="30"/>
                                        </p:tgtEl>
                                        <p:attrNameLst>
                                          <p:attrName>ppt_x</p:attrName>
                                          <p:attrName>ppt_y</p:attrName>
                                        </p:attrNameLst>
                                      </p:cBhvr>
                                      <p:rCtr x="15000" y="-1250"/>
                                    </p:animMotion>
                                  </p:childTnLst>
                                </p:cTn>
                              </p:par>
                              <p:par>
                                <p:cTn id="7" presetID="56" presetClass="path" presetSubtype="0" accel="50000" decel="50000" fill="hold" nodeType="withEffect">
                                  <p:stCondLst>
                                    <p:cond delay="0"/>
                                  </p:stCondLst>
                                  <p:childTnLst>
                                    <p:animMotion origin="layout" path="M 0.06133 -0.07708 L -0.21185 -0.07199 " pathEditMode="relative" rAng="0" ptsTypes="AA">
                                      <p:cBhvr>
                                        <p:cTn id="8" dur="2000" fill="hold"/>
                                        <p:tgtEl>
                                          <p:spTgt spid="33"/>
                                        </p:tgtEl>
                                        <p:attrNameLst>
                                          <p:attrName>ppt_x</p:attrName>
                                          <p:attrName>ppt_y</p:attrName>
                                        </p:attrNameLst>
                                      </p:cBhvr>
                                      <p:rCtr x="-13659" y="255"/>
                                    </p:animMotion>
                                  </p:childTnLst>
                                </p:cTn>
                              </p:par>
                              <p:par>
                                <p:cTn id="9" presetID="56" presetClass="path" presetSubtype="0" accel="50000" decel="50000" fill="hold" nodeType="withEffect">
                                  <p:stCondLst>
                                    <p:cond delay="0"/>
                                  </p:stCondLst>
                                  <p:childTnLst>
                                    <p:animMotion origin="layout" path="M 0.04206 -0.00371 L -0.38737 -0.00533 " pathEditMode="relative" rAng="0" ptsTypes="AA">
                                      <p:cBhvr>
                                        <p:cTn id="10" dur="2000" fill="hold"/>
                                        <p:tgtEl>
                                          <p:spTgt spid="37"/>
                                        </p:tgtEl>
                                        <p:attrNameLst>
                                          <p:attrName>ppt_x</p:attrName>
                                          <p:attrName>ppt_y</p:attrName>
                                        </p:attrNameLst>
                                      </p:cBhvr>
                                      <p:rCtr x="-21471" y="-93"/>
                                    </p:animMotion>
                                  </p:childTnLst>
                                </p:cTn>
                              </p:par>
                              <p:par>
                                <p:cTn id="11" presetID="56" presetClass="path" presetSubtype="0" accel="50000" decel="50000" fill="hold" nodeType="withEffect">
                                  <p:stCondLst>
                                    <p:cond delay="0"/>
                                  </p:stCondLst>
                                  <p:childTnLst>
                                    <p:animMotion origin="layout" path="M -0.01979 -0.00926 L 0.36927 0.00463 " pathEditMode="relative" rAng="0" ptsTypes="AA">
                                      <p:cBhvr>
                                        <p:cTn id="12" dur="2000" fill="hold"/>
                                        <p:tgtEl>
                                          <p:spTgt spid="44"/>
                                        </p:tgtEl>
                                        <p:attrNameLst>
                                          <p:attrName>ppt_x</p:attrName>
                                          <p:attrName>ppt_y</p:attrName>
                                        </p:attrNameLst>
                                      </p:cBhvr>
                                      <p:rCtr x="19453" y="69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4213" fill="hold"/>
                                        <p:tgtEl>
                                          <p:spTgt spid="42"/>
                                        </p:tgtEl>
                                      </p:cBhvr>
                                    </p:cmd>
                                  </p:childTnLst>
                                </p:cTn>
                              </p:par>
                            </p:childTnLst>
                          </p:cTn>
                        </p:par>
                      </p:childTnLst>
                    </p:cTn>
                  </p:par>
                </p:childTnLst>
              </p:cTn>
              <p:nextCondLst>
                <p:cond evt="onClick" delay="0">
                  <p:tgtEl>
                    <p:spTgt spid="42"/>
                  </p:tgtEl>
                </p:cond>
              </p:nextCondLst>
            </p:seq>
            <p:audio>
              <p:cMediaNode vol="80000">
                <p:cTn id="18" fill="hold" display="0">
                  <p:stCondLst>
                    <p:cond delay="indefinite"/>
                  </p:stCondLst>
                  <p:endCondLst>
                    <p:cond evt="onStopAudio" delay="0">
                      <p:tgtEl>
                        <p:sldTgt/>
                      </p:tgtEl>
                    </p:cond>
                  </p:endCondLst>
                </p:cTn>
                <p:tgtEl>
                  <p:spTgt spid="4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222380" y="0"/>
            <a:ext cx="5969621" cy="6858000"/>
          </a:xfrm>
          <a:prstGeom prst="rect">
            <a:avLst/>
          </a:prstGeom>
        </p:spPr>
      </p:pic>
      <p:pic>
        <p:nvPicPr>
          <p:cNvPr id="11" name="Picture 1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2" y="0"/>
            <a:ext cx="6222382" cy="6858000"/>
          </a:xfrm>
          <a:prstGeom prst="rect">
            <a:avLst/>
          </a:prstGeom>
        </p:spPr>
      </p:pic>
      <p:sp>
        <p:nvSpPr>
          <p:cNvPr id="12" name="Rectangle 11"/>
          <p:cNvSpPr/>
          <p:nvPr/>
        </p:nvSpPr>
        <p:spPr>
          <a:xfrm>
            <a:off x="5286383" y="855857"/>
            <a:ext cx="1483035" cy="548099"/>
          </a:xfrm>
          <a:prstGeom prst="rect">
            <a:avLst/>
          </a:prstGeom>
        </p:spPr>
        <p:txBody>
          <a:bodyPr wrap="none">
            <a:spAutoFit/>
          </a:bodyPr>
          <a:lstStyle/>
          <a:p>
            <a:pPr algn="ctr">
              <a:lnSpc>
                <a:spcPct val="115000"/>
              </a:lnSpc>
              <a:spcAft>
                <a:spcPts val="0"/>
              </a:spcAft>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TIẾT 15</a:t>
            </a:r>
            <a:endPar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Rectangle 12"/>
          <p:cNvSpPr/>
          <p:nvPr/>
        </p:nvSpPr>
        <p:spPr>
          <a:xfrm>
            <a:off x="1017230" y="1692115"/>
            <a:ext cx="10727487" cy="548099"/>
          </a:xfrm>
          <a:prstGeom prst="rect">
            <a:avLst/>
          </a:prstGeom>
        </p:spPr>
        <p:txBody>
          <a:bodyPr wrap="none">
            <a:spAutoFit/>
          </a:bodyPr>
          <a:lstStyle/>
          <a:p>
            <a:pPr algn="ctr">
              <a:lnSpc>
                <a:spcPct val="115000"/>
              </a:lnSpc>
              <a:spcAft>
                <a:spcPts val="0"/>
              </a:spcAft>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THƯỜNG THỨC ÂM NHẠC: CÂU CHUYỆN PI-TƠ VÀ CHÓ SÓI</a:t>
            </a:r>
            <a:endPar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4005324" cy="1282307"/>
          </a:xfrm>
          <a:prstGeom prst="rect">
            <a:avLst/>
          </a:prstGeom>
        </p:spPr>
      </p:pic>
    </p:spTree>
    <p:extLst>
      <p:ext uri="{BB962C8B-B14F-4D97-AF65-F5344CB8AC3E}">
        <p14:creationId xmlns:p14="http://schemas.microsoft.com/office/powerpoint/2010/main" val="2938579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765535" y="676919"/>
            <a:ext cx="283992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Đọc tìm hiểu câu chuyện</a:t>
            </a:r>
            <a:endParaRPr lang="vi-VN"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0" y="1126273"/>
            <a:ext cx="6045399" cy="4605454"/>
          </a:xfrm>
          <a:prstGeom prst="rect">
            <a:avLst/>
          </a:prstGeom>
        </p:spPr>
      </p:pic>
      <p:pic>
        <p:nvPicPr>
          <p:cNvPr id="8" name="Picture 7"/>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32811" y="0"/>
            <a:ext cx="6159190" cy="6858000"/>
          </a:xfrm>
          <a:prstGeom prst="rect">
            <a:avLst/>
          </a:prstGeom>
        </p:spPr>
      </p:pic>
      <p:pic>
        <p:nvPicPr>
          <p:cNvPr id="5" name="Picture 4"/>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178098" y="63036"/>
            <a:ext cx="4244744" cy="533862"/>
          </a:xfrm>
          <a:prstGeom prst="rect">
            <a:avLst/>
          </a:prstGeom>
        </p:spPr>
      </p:pic>
      <p:pic>
        <p:nvPicPr>
          <p:cNvPr id="6" name="Picture 5"/>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6966" y="-2307"/>
            <a:ext cx="2628873" cy="777455"/>
          </a:xfrm>
          <a:prstGeom prst="rect">
            <a:avLst/>
          </a:prstGeom>
        </p:spPr>
      </p:pic>
      <p:sp>
        <p:nvSpPr>
          <p:cNvPr id="9" name="TextBox 8"/>
          <p:cNvSpPr txBox="1"/>
          <p:nvPr/>
        </p:nvSpPr>
        <p:spPr>
          <a:xfrm>
            <a:off x="467671" y="6130526"/>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Hình</a:t>
            </a:r>
            <a:r>
              <a:rPr kumimoji="0" lang="en-US" sz="2400" b="1" i="0" u="none" strike="noStrike" kern="1200" cap="none" spc="0" normalizeH="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thành kiến thức</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nhac nen ke chuyen loai v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178098" y="3922280"/>
            <a:ext cx="609600" cy="609600"/>
          </a:xfrm>
          <a:prstGeom prst="rect">
            <a:avLst/>
          </a:prstGeom>
        </p:spPr>
      </p:pic>
    </p:spTree>
    <p:extLst>
      <p:ext uri="{BB962C8B-B14F-4D97-AF65-F5344CB8AC3E}">
        <p14:creationId xmlns:p14="http://schemas.microsoft.com/office/powerpoint/2010/main" val="3257079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1"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62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 y="119100"/>
            <a:ext cx="322270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Nghe kể câu chuyện theo tranh</a:t>
            </a:r>
            <a:endParaRPr lang="vi-VN"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0601" y="1003609"/>
            <a:ext cx="6045399" cy="4605454"/>
          </a:xfrm>
          <a:prstGeom prst="rect">
            <a:avLst/>
          </a:prstGeom>
        </p:spPr>
      </p:pic>
      <p:pic>
        <p:nvPicPr>
          <p:cNvPr id="8" name="Picture 7"/>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995561" y="0"/>
            <a:ext cx="6159190" cy="6858000"/>
          </a:xfrm>
          <a:prstGeom prst="rect">
            <a:avLst/>
          </a:prstGeom>
        </p:spPr>
      </p:pic>
      <p:sp>
        <p:nvSpPr>
          <p:cNvPr id="9" name="TextBox 8"/>
          <p:cNvSpPr txBox="1"/>
          <p:nvPr/>
        </p:nvSpPr>
        <p:spPr>
          <a:xfrm>
            <a:off x="2743124" y="5239731"/>
            <a:ext cx="112635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Tranh 1</a:t>
            </a:r>
            <a:endParaRPr lang="vi-VN"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032626" y="0"/>
            <a:ext cx="112635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Tranh 2</a:t>
            </a:r>
            <a:endParaRPr lang="vi-VN"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8727612" y="4087439"/>
            <a:ext cx="112635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Tranh 3</a:t>
            </a:r>
            <a:endParaRPr lang="vi-VN" dirty="0">
              <a:latin typeface="Times New Roman" panose="02020603050405020304" pitchFamily="18" charset="0"/>
              <a:cs typeface="Times New Roman" panose="02020603050405020304" pitchFamily="18" charset="0"/>
            </a:endParaRPr>
          </a:p>
        </p:txBody>
      </p:sp>
      <p:pic>
        <p:nvPicPr>
          <p:cNvPr id="12" name="nhac nen ke chuyen loai v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776440" y="64532"/>
            <a:ext cx="609600" cy="609600"/>
          </a:xfrm>
          <a:prstGeom prst="rect">
            <a:avLst/>
          </a:prstGeom>
        </p:spPr>
      </p:pic>
    </p:spTree>
    <p:extLst>
      <p:ext uri="{BB962C8B-B14F-4D97-AF65-F5344CB8AC3E}">
        <p14:creationId xmlns:p14="http://schemas.microsoft.com/office/powerpoint/2010/main" val="4160703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621"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196482" y="872553"/>
            <a:ext cx="11263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1: </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196482" y="1351932"/>
            <a:ext cx="11263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2: </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196482" y="2422913"/>
            <a:ext cx="11263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3:</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3047999" y="474345"/>
            <a:ext cx="6745705" cy="56323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1026180" y="882503"/>
            <a:ext cx="845166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chuyện nhắc đến những nhân vật nào? Ai là nhân vật chính?</a:t>
            </a:r>
          </a:p>
        </p:txBody>
      </p:sp>
      <p:sp>
        <p:nvSpPr>
          <p:cNvPr id="5" name="Rectangle 4"/>
          <p:cNvSpPr/>
          <p:nvPr/>
        </p:nvSpPr>
        <p:spPr>
          <a:xfrm>
            <a:off x="925991" y="1359696"/>
            <a:ext cx="9878928"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Pi-tơ đã làm gì để cứu những người bạn của mình khỏi nanh vuốt của chó sói?</a:t>
            </a:r>
          </a:p>
        </p:txBody>
      </p:sp>
      <p:sp>
        <p:nvSpPr>
          <p:cNvPr id="6" name="Rectangle 5"/>
          <p:cNvSpPr/>
          <p:nvPr/>
        </p:nvSpPr>
        <p:spPr>
          <a:xfrm>
            <a:off x="956818" y="2432146"/>
            <a:ext cx="4775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Pi-tơ đã thể hiện sự nhanh trí ra sao?</a:t>
            </a:r>
          </a:p>
        </p:txBody>
      </p:sp>
      <p:sp>
        <p:nvSpPr>
          <p:cNvPr id="8" name="Rectangle 7"/>
          <p:cNvSpPr/>
          <p:nvPr/>
        </p:nvSpPr>
        <p:spPr>
          <a:xfrm>
            <a:off x="1026180" y="3104618"/>
            <a:ext cx="566373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Câu chuyện ca ngợi đức tính gì của Pi-tơ?...</a:t>
            </a:r>
          </a:p>
        </p:txBody>
      </p:sp>
      <p:sp>
        <p:nvSpPr>
          <p:cNvPr id="12" name="TextBox 11"/>
          <p:cNvSpPr txBox="1"/>
          <p:nvPr/>
        </p:nvSpPr>
        <p:spPr>
          <a:xfrm>
            <a:off x="196482" y="3059667"/>
            <a:ext cx="11263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4:</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5F96A50F-E99A-8C2F-D2B5-8E37BC6FDB1A}"/>
              </a:ext>
            </a:extLst>
          </p:cNvPr>
          <p:cNvSpPr txBox="1"/>
          <p:nvPr/>
        </p:nvSpPr>
        <p:spPr>
          <a:xfrm>
            <a:off x="1511559" y="317241"/>
            <a:ext cx="8182947" cy="523220"/>
          </a:xfrm>
          <a:prstGeom prst="rect">
            <a:avLst/>
          </a:prstGeom>
          <a:noFill/>
        </p:spPr>
        <p:txBody>
          <a:bodyPr wrap="square" rtlCol="0">
            <a:spAutoFit/>
          </a:bodyPr>
          <a:lstStyle/>
          <a:p>
            <a:r>
              <a:rPr lang="en-US" sz="2800" b="1" dirty="0">
                <a:solidFill>
                  <a:srgbClr val="FF0000"/>
                </a:solidFill>
              </a:rPr>
              <a:t>             THẢO LUẬN NHÓM</a:t>
            </a:r>
          </a:p>
        </p:txBody>
      </p:sp>
    </p:spTree>
    <p:extLst>
      <p:ext uri="{BB962C8B-B14F-4D97-AF65-F5344CB8AC3E}">
        <p14:creationId xmlns:p14="http://schemas.microsoft.com/office/powerpoint/2010/main" val="3445408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4"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5" grpId="0"/>
      <p:bldP spid="6" grpId="0"/>
      <p:bldP spid="8"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218879" y="89969"/>
            <a:ext cx="112635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Câu 1: </a:t>
            </a:r>
            <a:endParaRPr lang="vi-VN" sz="2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40983" y="1369646"/>
            <a:ext cx="112635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Câu 2: </a:t>
            </a:r>
            <a:endParaRPr lang="vi-VN" sz="2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40983" y="2551697"/>
            <a:ext cx="112635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Câu 3:</a:t>
            </a:r>
            <a:endParaRPr lang="vi-VN" sz="2400" dirty="0">
              <a:latin typeface="Times New Roman" panose="02020603050405020304" pitchFamily="18" charset="0"/>
              <a:cs typeface="Times New Roman" panose="02020603050405020304" pitchFamily="18" charset="0"/>
            </a:endParaRPr>
          </a:p>
        </p:txBody>
      </p:sp>
      <p:sp>
        <p:nvSpPr>
          <p:cNvPr id="3" name="Rectangle 2"/>
          <p:cNvSpPr/>
          <p:nvPr/>
        </p:nvSpPr>
        <p:spPr>
          <a:xfrm>
            <a:off x="3047999" y="474345"/>
            <a:ext cx="6745705" cy="5632311"/>
          </a:xfrm>
          <a:prstGeom prst="rect">
            <a:avLst/>
          </a:prstGeom>
        </p:spPr>
        <p:txBody>
          <a:bodyPr wrap="square">
            <a:spAutoFit/>
          </a:bodyPr>
          <a:lstStyle/>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p:txBody>
      </p:sp>
      <p:sp>
        <p:nvSpPr>
          <p:cNvPr id="4" name="Rectangle 3"/>
          <p:cNvSpPr/>
          <p:nvPr/>
        </p:nvSpPr>
        <p:spPr>
          <a:xfrm>
            <a:off x="1119486" y="108829"/>
            <a:ext cx="8451667" cy="461665"/>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Câu chuyện nhắc đến những nhân vật nào? Ai là nhân vật chính?</a:t>
            </a:r>
          </a:p>
        </p:txBody>
      </p:sp>
      <p:sp>
        <p:nvSpPr>
          <p:cNvPr id="5" name="Rectangle 4"/>
          <p:cNvSpPr/>
          <p:nvPr/>
        </p:nvSpPr>
        <p:spPr>
          <a:xfrm>
            <a:off x="854681" y="1369646"/>
            <a:ext cx="9878928" cy="461665"/>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 Pi-tơ đã làm gì để cứu những người bạn của mình khỏi nanh vuốt của chó sói?</a:t>
            </a:r>
          </a:p>
        </p:txBody>
      </p:sp>
      <p:sp>
        <p:nvSpPr>
          <p:cNvPr id="6" name="Rectangle 5"/>
          <p:cNvSpPr/>
          <p:nvPr/>
        </p:nvSpPr>
        <p:spPr>
          <a:xfrm>
            <a:off x="854681" y="2561231"/>
            <a:ext cx="4775666" cy="461665"/>
          </a:xfrm>
          <a:prstGeom prst="rect">
            <a:avLst/>
          </a:prstGeom>
        </p:spPr>
        <p:txBody>
          <a:bodyPr wrap="none">
            <a:spAutoFit/>
          </a:bodyPr>
          <a:lstStyle/>
          <a:p>
            <a:r>
              <a:rPr lang="vi-VN" sz="2400" dirty="0">
                <a:latin typeface="Times New Roman" panose="02020603050405020304" pitchFamily="18" charset="0"/>
                <a:cs typeface="Times New Roman" panose="02020603050405020304" pitchFamily="18" charset="0"/>
              </a:rPr>
              <a:t> Pi-tơ đã thể hiện sự nhanh trí ra sao?</a:t>
            </a:r>
          </a:p>
        </p:txBody>
      </p:sp>
      <p:sp>
        <p:nvSpPr>
          <p:cNvPr id="8" name="Rectangle 7"/>
          <p:cNvSpPr/>
          <p:nvPr/>
        </p:nvSpPr>
        <p:spPr>
          <a:xfrm>
            <a:off x="925991" y="5164860"/>
            <a:ext cx="5663730" cy="461665"/>
          </a:xfrm>
          <a:prstGeom prst="rect">
            <a:avLst/>
          </a:prstGeom>
        </p:spPr>
        <p:txBody>
          <a:bodyPr wrap="none">
            <a:spAutoFit/>
          </a:bodyPr>
          <a:lstStyle/>
          <a:p>
            <a:r>
              <a:rPr lang="vi-VN" sz="2400" dirty="0">
                <a:latin typeface="Times New Roman" panose="02020603050405020304" pitchFamily="18" charset="0"/>
                <a:cs typeface="Times New Roman" panose="02020603050405020304" pitchFamily="18" charset="0"/>
              </a:rPr>
              <a:t> Câu chuyện ca ngợi đức tính gì của Pi-tơ?...</a:t>
            </a:r>
          </a:p>
        </p:txBody>
      </p:sp>
      <p:sp>
        <p:nvSpPr>
          <p:cNvPr id="12" name="TextBox 11"/>
          <p:cNvSpPr txBox="1"/>
          <p:nvPr/>
        </p:nvSpPr>
        <p:spPr>
          <a:xfrm>
            <a:off x="23509" y="5136266"/>
            <a:ext cx="112635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Câu 4:</a:t>
            </a:r>
            <a:endParaRPr lang="vi-VN" sz="2400" dirty="0">
              <a:latin typeface="Times New Roman" panose="02020603050405020304" pitchFamily="18" charset="0"/>
              <a:cs typeface="Times New Roman" panose="02020603050405020304" pitchFamily="18" charset="0"/>
            </a:endParaRPr>
          </a:p>
        </p:txBody>
      </p:sp>
      <p:sp>
        <p:nvSpPr>
          <p:cNvPr id="13" name="Rectangle 12"/>
          <p:cNvSpPr/>
          <p:nvPr/>
        </p:nvSpPr>
        <p:spPr>
          <a:xfrm>
            <a:off x="-3" y="709583"/>
            <a:ext cx="12622827" cy="517065"/>
          </a:xfrm>
          <a:prstGeom prst="rect">
            <a:avLst/>
          </a:prstGeom>
        </p:spPr>
        <p:txBody>
          <a:bodyPr wrap="square">
            <a:spAutoFit/>
          </a:bodyPr>
          <a:lstStyle/>
          <a:p>
            <a:pPr algn="just">
              <a:lnSpc>
                <a:spcPct val="115000"/>
              </a:lnSpc>
              <a:spcAft>
                <a:spcPts val="1000"/>
              </a:spcAft>
            </a:pP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Pi-tơ, Ông nội Pi-tơ, chim nhỏ, chú vịt, chú mèo, sói xám, bác gác rừng. Pi-tơ là nhân vật chính.</a:t>
            </a:r>
            <a:endParaRPr lang="vi-VN" sz="24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4" name="Rectangle 13"/>
          <p:cNvSpPr/>
          <p:nvPr/>
        </p:nvSpPr>
        <p:spPr>
          <a:xfrm>
            <a:off x="-34990" y="1905077"/>
            <a:ext cx="5125121" cy="517065"/>
          </a:xfrm>
          <a:prstGeom prst="rect">
            <a:avLst/>
          </a:prstGeom>
        </p:spPr>
        <p:txBody>
          <a:bodyPr wrap="none">
            <a:spAutoFit/>
          </a:bodyPr>
          <a:lstStyle/>
          <a:p>
            <a:pPr algn="just">
              <a:lnSpc>
                <a:spcPct val="115000"/>
              </a:lnSpc>
              <a:spcAft>
                <a:spcPts val="1000"/>
              </a:spcAft>
            </a:pP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Lấy sợi dây thừng, thòng đuôi chó sói</a:t>
            </a:r>
            <a:endParaRPr lang="vi-VN" sz="24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5" name="Rectangle 14"/>
          <p:cNvSpPr/>
          <p:nvPr/>
        </p:nvSpPr>
        <p:spPr>
          <a:xfrm>
            <a:off x="-3" y="3165894"/>
            <a:ext cx="12192003" cy="1791260"/>
          </a:xfrm>
          <a:prstGeom prst="rect">
            <a:avLst/>
          </a:prstGeom>
        </p:spPr>
        <p:txBody>
          <a:bodyPr wrap="square">
            <a:spAutoFit/>
          </a:bodyPr>
          <a:lstStyle/>
          <a:p>
            <a:pPr algn="just">
              <a:lnSpc>
                <a:spcPct val="115000"/>
              </a:lnSpc>
              <a:spcAft>
                <a:spcPts val="1000"/>
              </a:spcAft>
            </a:pP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Pi-tơ vào nhà lấy sợi dây thừng, tìm cách trèo lên cây có Mèo và Chim trên đó. Cậu ra hiệu cho chim nhỏ bay quanh chó sói để đánh lạc hướng. Trong lúc sói mải vờn bắt chim nhỏ, Pi-tơ nhanh chóng thả thòng lọng xuống rồi luồn vào đuôi sói. Sói càng giãy giụa thì thòng lòng càng thắt chặt.</a:t>
            </a:r>
            <a:endParaRPr lang="vi-VN" sz="24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6" name="Rectangle 15"/>
          <p:cNvSpPr/>
          <p:nvPr/>
        </p:nvSpPr>
        <p:spPr>
          <a:xfrm>
            <a:off x="20490" y="5734718"/>
            <a:ext cx="11966532" cy="941796"/>
          </a:xfrm>
          <a:prstGeom prst="rect">
            <a:avLst/>
          </a:prstGeom>
        </p:spPr>
        <p:txBody>
          <a:bodyPr wrap="square">
            <a:spAutoFit/>
          </a:bodyPr>
          <a:lstStyle/>
          <a:p>
            <a:pPr algn="just">
              <a:lnSpc>
                <a:spcPct val="115000"/>
              </a:lnSpc>
              <a:spcAft>
                <a:spcPts val="800"/>
              </a:spcAft>
            </a:pPr>
            <a:r>
              <a:rPr lang="vi-VN"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pt-BR"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 ngợi sự dũng cảm, mưu trí của Cậu bé PI-TƠ và tình yêu thương cậu dành cho những con vật, là những người bạn của mình.</a:t>
            </a:r>
            <a:endParaRPr lang="vi-VN"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443156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4"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ppt_x"/>
                                          </p:val>
                                        </p:tav>
                                        <p:tav tm="100000">
                                          <p:val>
                                            <p:strVal val="#ppt_x"/>
                                          </p:val>
                                        </p:tav>
                                      </p:tavLst>
                                    </p:anim>
                                    <p:anim calcmode="lin" valueType="num">
                                      <p:cBhvr additive="base">
                                        <p:cTn id="5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5" grpId="0"/>
      <p:bldP spid="6" grpId="0"/>
      <p:bldP spid="8" grpId="0"/>
      <p:bldP spid="12" grpId="0"/>
      <p:bldP spid="13" grpId="0"/>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95014" y="28256"/>
            <a:ext cx="318548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Nghe file âm thanh của nhân vật</a:t>
            </a:r>
            <a:endPar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0651" y="545614"/>
            <a:ext cx="10266443" cy="5133222"/>
          </a:xfrm>
          <a:prstGeom prst="rect">
            <a:avLst/>
          </a:prstGeom>
        </p:spPr>
      </p:pic>
      <p:sp>
        <p:nvSpPr>
          <p:cNvPr id="5" name="Rectangle 4"/>
          <p:cNvSpPr/>
          <p:nvPr/>
        </p:nvSpPr>
        <p:spPr>
          <a:xfrm>
            <a:off x="2132595" y="5967077"/>
            <a:ext cx="8022554" cy="78765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Em thích giai điệu của nhân vật nào nhất? Vì sao?</a:t>
            </a:r>
            <a:endParaRPr kumimoji="0" lang="vi-VN" sz="1800" b="0" i="1"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+Em thích âm thanh của nhạc cụ nào nhất ?Âm thanh nó nghe thế nào? ...</a:t>
            </a:r>
            <a:endParaRPr kumimoji="0" lang="vi-VN" sz="1800" b="0" i="1"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pic>
        <p:nvPicPr>
          <p:cNvPr id="2" name="Nhạc của chi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010651" y="4434898"/>
            <a:ext cx="609600" cy="609600"/>
          </a:xfrm>
          <a:prstGeom prst="rect">
            <a:avLst/>
          </a:prstGeom>
        </p:spPr>
      </p:pic>
      <p:pic>
        <p:nvPicPr>
          <p:cNvPr id="6" name="Nhạc của mè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042025" y="3534352"/>
            <a:ext cx="609600" cy="609600"/>
          </a:xfrm>
          <a:prstGeom prst="rect">
            <a:avLst/>
          </a:prstGeom>
        </p:spPr>
      </p:pic>
      <p:pic>
        <p:nvPicPr>
          <p:cNvPr id="7" name="Nhạc của Pitơ">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5141479" y="1608571"/>
            <a:ext cx="609600" cy="609600"/>
          </a:xfrm>
          <a:prstGeom prst="rect">
            <a:avLst/>
          </a:prstGeom>
        </p:spPr>
      </p:pic>
      <p:pic>
        <p:nvPicPr>
          <p:cNvPr id="8" name="Nhạc của sói">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0155149" y="818862"/>
            <a:ext cx="609600" cy="609600"/>
          </a:xfrm>
          <a:prstGeom prst="rect">
            <a:avLst/>
          </a:prstGeom>
        </p:spPr>
      </p:pic>
      <p:pic>
        <p:nvPicPr>
          <p:cNvPr id="9" name="Nhạc của vịt">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10459949" y="4647820"/>
            <a:ext cx="609600" cy="609600"/>
          </a:xfrm>
          <a:prstGeom prst="rect">
            <a:avLst/>
          </a:prstGeom>
        </p:spPr>
      </p:pic>
    </p:spTree>
    <p:extLst>
      <p:ext uri="{BB962C8B-B14F-4D97-AF65-F5344CB8AC3E}">
        <p14:creationId xmlns:p14="http://schemas.microsoft.com/office/powerpoint/2010/main" val="4151704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12" name="chuyen trag ngăn.wav"/>
          </p:stSnd>
        </p:sndAc>
      </p:transition>
    </mc:Choice>
    <mc:Fallback xmlns="">
      <p:transition spd="slow">
        <p:fade/>
        <p:sndAc>
          <p:stSnd>
            <p:snd r:embed="rId16"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0057" fill="hold"/>
                                        <p:tgtEl>
                                          <p:spTgt spid="2"/>
                                        </p:tgtEl>
                                      </p:cBhvr>
                                    </p:cmd>
                                  </p:childTnLst>
                                </p:cTn>
                              </p:par>
                            </p:childTnLst>
                          </p:cTn>
                        </p:par>
                      </p:childTnLst>
                    </p:cTn>
                  </p:par>
                </p:childTnLst>
              </p:cTn>
              <p:nextCondLst>
                <p:cond evt="onClick" delay="0">
                  <p:tgtEl>
                    <p:spTgt spid="2"/>
                  </p:tgtEl>
                </p:cond>
              </p:nextCondLst>
            </p:seq>
            <p:audio>
              <p:cMediaNode vol="80000">
                <p:cTn id="14" fill="hold" display="0">
                  <p:stCondLst>
                    <p:cond delay="indefinite"/>
                  </p:stCondLst>
                  <p:endCondLst>
                    <p:cond evt="onStopAudio" delay="0">
                      <p:tgtEl>
                        <p:sldTgt/>
                      </p:tgtEl>
                    </p:cond>
                  </p:endCondLst>
                </p:cTn>
                <p:tgtEl>
                  <p:spTgt spid="2"/>
                </p:tgtEl>
              </p:cMediaNode>
            </p:audi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4027" fill="hold"/>
                                        <p:tgtEl>
                                          <p:spTgt spid="6"/>
                                        </p:tgtEl>
                                      </p:cBhvr>
                                    </p:cmd>
                                  </p:childTnLst>
                                </p:cTn>
                              </p:par>
                            </p:childTnLst>
                          </p:cTn>
                        </p:par>
                      </p:childTnLst>
                    </p:cTn>
                  </p:par>
                </p:childTnLst>
              </p:cTn>
              <p:nextCondLst>
                <p:cond evt="onClick" delay="0">
                  <p:tgtEl>
                    <p:spTgt spid="6"/>
                  </p:tgtEl>
                </p:cond>
              </p:nextCondLst>
            </p:seq>
            <p:audio>
              <p:cMediaNode vol="80000">
                <p:cTn id="20" fill="hold" display="0">
                  <p:stCondLst>
                    <p:cond delay="indefinite"/>
                  </p:stCondLst>
                  <p:endCondLst>
                    <p:cond evt="onStopAudio" delay="0">
                      <p:tgtEl>
                        <p:sldTgt/>
                      </p:tgtEl>
                    </p:cond>
                  </p:endCondLst>
                </p:cTn>
                <p:tgtEl>
                  <p:spTgt spid="6"/>
                </p:tgtEl>
              </p:cMediaNode>
            </p:audio>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22491" fill="hold"/>
                                        <p:tgtEl>
                                          <p:spTgt spid="7"/>
                                        </p:tgtEl>
                                      </p:cBhvr>
                                    </p:cmd>
                                  </p:childTnLst>
                                </p:cTn>
                              </p:par>
                            </p:childTnLst>
                          </p:cTn>
                        </p:par>
                      </p:childTnLst>
                    </p:cTn>
                  </p:par>
                </p:childTnLst>
              </p:cTn>
              <p:nextCondLst>
                <p:cond evt="onClick" delay="0">
                  <p:tgtEl>
                    <p:spTgt spid="7"/>
                  </p:tgtEl>
                </p:cond>
              </p:nextCondLst>
            </p:seq>
            <p:audio>
              <p:cMediaNode vol="80000">
                <p:cTn id="26" fill="hold" display="0">
                  <p:stCondLst>
                    <p:cond delay="indefinite"/>
                  </p:stCondLst>
                  <p:endCondLst>
                    <p:cond evt="onStopAudio" delay="0">
                      <p:tgtEl>
                        <p:sldTgt/>
                      </p:tgtEl>
                    </p:cond>
                  </p:endCondLst>
                </p:cTn>
                <p:tgtEl>
                  <p:spTgt spid="7"/>
                </p:tgtEl>
              </p:cMediaNode>
            </p:audio>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2669" fill="hold"/>
                                        <p:tgtEl>
                                          <p:spTgt spid="8"/>
                                        </p:tgtEl>
                                      </p:cBhvr>
                                    </p:cmd>
                                  </p:childTnLst>
                                </p:cTn>
                              </p:par>
                            </p:childTnLst>
                          </p:cTn>
                        </p:par>
                      </p:childTnLst>
                    </p:cTn>
                  </p:par>
                </p:childTnLst>
              </p:cTn>
              <p:nextCondLst>
                <p:cond evt="onClick" delay="0">
                  <p:tgtEl>
                    <p:spTgt spid="8"/>
                  </p:tgtEl>
                </p:cond>
              </p:nextCondLst>
            </p:seq>
            <p:audio>
              <p:cMediaNode vol="80000">
                <p:cTn id="32" fill="hold" display="0">
                  <p:stCondLst>
                    <p:cond delay="indefinite"/>
                  </p:stCondLst>
                  <p:endCondLst>
                    <p:cond evt="onStopAudio" delay="0">
                      <p:tgtEl>
                        <p:sldTgt/>
                      </p:tgtEl>
                    </p:cond>
                  </p:endCondLst>
                </p:cTn>
                <p:tgtEl>
                  <p:spTgt spid="8"/>
                </p:tgtEl>
              </p:cMediaNode>
            </p:audio>
            <p:seq concurrent="1" nextAc="seek">
              <p:cTn id="33" restart="whenNotActive" fill="hold" evtFilter="cancelBubble" nodeType="interactiveSeq">
                <p:stCondLst>
                  <p:cond evt="onClick" delay="0">
                    <p:tgtEl>
                      <p:spTgt spid="9"/>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8181" fill="hold"/>
                                        <p:tgtEl>
                                          <p:spTgt spid="9"/>
                                        </p:tgtEl>
                                      </p:cBhvr>
                                    </p:cmd>
                                  </p:childTnLst>
                                </p:cTn>
                              </p:par>
                            </p:childTnLst>
                          </p:cTn>
                        </p:par>
                      </p:childTnLst>
                    </p:cTn>
                  </p:par>
                </p:childTnLst>
              </p:cTn>
              <p:nextCondLst>
                <p:cond evt="onClick" delay="0">
                  <p:tgtEl>
                    <p:spTgt spid="9"/>
                  </p:tgtEl>
                </p:cond>
              </p:nextCondLst>
            </p:seq>
            <p:audio>
              <p:cMediaNode vol="80000">
                <p:cTn id="38" fill="hold" display="0">
                  <p:stCondLst>
                    <p:cond delay="indefinite"/>
                  </p:stCondLst>
                  <p:endCondLst>
                    <p:cond evt="onStopAudio" delay="0">
                      <p:tgtEl>
                        <p:sldTgt/>
                      </p:tgtEl>
                    </p:cond>
                  </p:endCondLst>
                </p:cTn>
                <p:tgtEl>
                  <p:spTgt spid="9"/>
                </p:tgtEl>
              </p:cMediaNode>
            </p:audio>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0" y="0"/>
            <a:ext cx="5140711" cy="6857999"/>
          </a:xfrm>
          <a:prstGeom prst="rect">
            <a:avLst/>
          </a:prstGeom>
        </p:spPr>
      </p:pic>
      <p:sp>
        <p:nvSpPr>
          <p:cNvPr id="8" name="TextBox 7"/>
          <p:cNvSpPr txBox="1"/>
          <p:nvPr/>
        </p:nvSpPr>
        <p:spPr>
          <a:xfrm>
            <a:off x="3810001" y="0"/>
            <a:ext cx="483962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Kể lại câu chuyện theo tranh các hình thức</a:t>
            </a:r>
            <a:endParaRPr lang="vi-VN"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694821" y="89210"/>
            <a:ext cx="5497179" cy="6858000"/>
          </a:xfrm>
          <a:prstGeom prst="rect">
            <a:avLst/>
          </a:prstGeom>
        </p:spPr>
      </p:pic>
      <p:sp>
        <p:nvSpPr>
          <p:cNvPr id="12" name="TextBox 11"/>
          <p:cNvSpPr txBox="1"/>
          <p:nvPr/>
        </p:nvSpPr>
        <p:spPr>
          <a:xfrm>
            <a:off x="1706061" y="3148878"/>
            <a:ext cx="112635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Tranh 1</a:t>
            </a:r>
            <a:endParaRPr lang="vi-VN"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8482285" y="1245219"/>
            <a:ext cx="112635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Tranh 2</a:t>
            </a:r>
            <a:endParaRPr lang="vi-VN"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8482285" y="4096214"/>
            <a:ext cx="112635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Tranh 3</a:t>
            </a:r>
            <a:endParaRPr lang="vi-VN" dirty="0">
              <a:latin typeface="Times New Roman" panose="02020603050405020304" pitchFamily="18" charset="0"/>
              <a:cs typeface="Times New Roman" panose="02020603050405020304" pitchFamily="18" charset="0"/>
            </a:endParaRPr>
          </a:p>
        </p:txBody>
      </p:sp>
      <p:pic>
        <p:nvPicPr>
          <p:cNvPr id="9" name="nhac nen ke chuyen loai v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86689" y="1226624"/>
            <a:ext cx="609600" cy="609600"/>
          </a:xfrm>
          <a:prstGeom prst="rect">
            <a:avLst/>
          </a:prstGeom>
        </p:spPr>
      </p:pic>
    </p:spTree>
    <p:extLst>
      <p:ext uri="{BB962C8B-B14F-4D97-AF65-F5344CB8AC3E}">
        <p14:creationId xmlns:p14="http://schemas.microsoft.com/office/powerpoint/2010/main" val="323770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621"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90367"/>
            <a:ext cx="12192001" cy="6949946"/>
          </a:xfrm>
          <a:prstGeom prst="rect">
            <a:avLst/>
          </a:prstGeom>
        </p:spPr>
      </p:pic>
      <p:pic>
        <p:nvPicPr>
          <p:cNvPr id="3" name="Nhạc của Pitơ">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817418" y="936656"/>
            <a:ext cx="5084796" cy="2970326"/>
          </a:xfrm>
          <a:prstGeom prst="rect">
            <a:avLst/>
          </a:prstGeom>
        </p:spPr>
      </p:pic>
      <p:pic>
        <p:nvPicPr>
          <p:cNvPr id="4" name="Nhạc của vịt">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6"/>
          <a:stretch>
            <a:fillRect/>
          </a:stretch>
        </p:blipFill>
        <p:spPr>
          <a:xfrm>
            <a:off x="8298873" y="4253343"/>
            <a:ext cx="3574472" cy="2438401"/>
          </a:xfrm>
          <a:prstGeom prst="rect">
            <a:avLst/>
          </a:prstGeom>
        </p:spPr>
      </p:pic>
      <p:pic>
        <p:nvPicPr>
          <p:cNvPr id="5" name="Nhạc của sói">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7"/>
          <a:stretch>
            <a:fillRect/>
          </a:stretch>
        </p:blipFill>
        <p:spPr>
          <a:xfrm>
            <a:off x="6890003" y="1138459"/>
            <a:ext cx="4983342" cy="2768523"/>
          </a:xfrm>
          <a:prstGeom prst="rect">
            <a:avLst/>
          </a:prstGeom>
        </p:spPr>
      </p:pic>
      <p:pic>
        <p:nvPicPr>
          <p:cNvPr id="6" name="Nhạc của chim">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8"/>
          <a:stretch>
            <a:fillRect/>
          </a:stretch>
        </p:blipFill>
        <p:spPr>
          <a:xfrm>
            <a:off x="332508" y="4253343"/>
            <a:ext cx="3118543" cy="2438401"/>
          </a:xfrm>
          <a:prstGeom prst="rect">
            <a:avLst/>
          </a:prstGeom>
        </p:spPr>
      </p:pic>
      <p:pic>
        <p:nvPicPr>
          <p:cNvPr id="7" name="Nhạc của mèo">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19"/>
          <a:stretch>
            <a:fillRect/>
          </a:stretch>
        </p:blipFill>
        <p:spPr>
          <a:xfrm>
            <a:off x="3976255" y="4253343"/>
            <a:ext cx="4022065" cy="2438401"/>
          </a:xfrm>
          <a:prstGeom prst="rect">
            <a:avLst/>
          </a:prstGeom>
        </p:spPr>
      </p:pic>
    </p:spTree>
    <p:extLst>
      <p:ext uri="{BB962C8B-B14F-4D97-AF65-F5344CB8AC3E}">
        <p14:creationId xmlns:p14="http://schemas.microsoft.com/office/powerpoint/2010/main" val="1095893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12" name="chuyen trag ngăn.wav"/>
          </p:stSnd>
        </p:sndAc>
      </p:transition>
    </mc:Choice>
    <mc:Fallback xmlns="">
      <p:transition spd="slow">
        <p:fade/>
        <p:sndAc>
          <p:stSnd>
            <p:snd r:embed="rId20"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video>
              <p:cMediaNode vol="80000">
                <p:cTn id="19" fill="hold" display="0">
                  <p:stCondLst>
                    <p:cond delay="indefinite"/>
                  </p:stCondLst>
                </p:cTn>
                <p:tgtEl>
                  <p:spTgt spid="5"/>
                </p:tgtEl>
              </p:cMediaNode>
            </p:vide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6"/>
                                        </p:tgtEl>
                                      </p:cBhvr>
                                    </p:cmd>
                                  </p:childTnLst>
                                </p:cTn>
                              </p:par>
                            </p:childTnLst>
                          </p:cTn>
                        </p:par>
                      </p:childTnLst>
                    </p:cTn>
                  </p:par>
                </p:childTnLst>
              </p:cTn>
              <p:nextCondLst>
                <p:cond evt="onClick" delay="0">
                  <p:tgtEl>
                    <p:spTgt spid="6"/>
                  </p:tgtEl>
                </p:cond>
              </p:nextCondLst>
            </p:seq>
            <p:video>
              <p:cMediaNode vol="80000">
                <p:cTn id="25" fill="hold" display="0">
                  <p:stCondLst>
                    <p:cond delay="indefinite"/>
                  </p:stCondLst>
                </p:cTn>
                <p:tgtEl>
                  <p:spTgt spid="6"/>
                </p:tgtEl>
              </p:cMediaNode>
            </p:vide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7"/>
                                        </p:tgtEl>
                                      </p:cBhvr>
                                    </p:cmd>
                                  </p:childTnLst>
                                </p:cTn>
                              </p:par>
                            </p:childTnLst>
                          </p:cTn>
                        </p:par>
                      </p:childTnLst>
                    </p:cTn>
                  </p:par>
                </p:childTnLst>
              </p:cTn>
              <p:nextCondLst>
                <p:cond evt="onClick" delay="0">
                  <p:tgtEl>
                    <p:spTgt spid="7"/>
                  </p:tgtEl>
                </p:cond>
              </p:nextCondLst>
            </p:seq>
            <p:video>
              <p:cMediaNode vol="80000">
                <p:cTn id="31" fill="hold" display="0">
                  <p:stCondLst>
                    <p:cond delay="indefinite"/>
                  </p:stCondLst>
                </p:cTn>
                <p:tgtEl>
                  <p:spTgt spid="7"/>
                </p:tgtEl>
              </p:cMediaNode>
            </p:video>
          </p:childTnLst>
        </p:cTn>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3857</TotalTime>
  <Words>383</Words>
  <Application>Microsoft Office PowerPoint</Application>
  <PresentationFormat>Widescreen</PresentationFormat>
  <Paragraphs>63</Paragraphs>
  <Slides>9</Slides>
  <Notes>0</Notes>
  <HiddenSlides>0</HiddenSlides>
  <MMClips>14</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9</vt:i4>
      </vt:variant>
    </vt:vector>
  </HeadingPairs>
  <TitlesOfParts>
    <vt:vector size="16" baseType="lpstr">
      <vt:lpstr>Tahoma</vt:lpstr>
      <vt:lpstr>Times New Roman</vt:lpstr>
      <vt:lpstr>#9Slide05 Dancing Script</vt:lpstr>
      <vt:lpstr>Arial</vt:lpstr>
      <vt:lpstr>Calibri</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DELL</cp:lastModifiedBy>
  <cp:revision>537</cp:revision>
  <dcterms:created xsi:type="dcterms:W3CDTF">2020-08-30T12:35:12Z</dcterms:created>
  <dcterms:modified xsi:type="dcterms:W3CDTF">2024-12-17T03:19:46Z</dcterms:modified>
</cp:coreProperties>
</file>