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89" r:id="rId4"/>
    <p:sldId id="301" r:id="rId5"/>
    <p:sldId id="297" r:id="rId6"/>
    <p:sldId id="307" r:id="rId7"/>
    <p:sldId id="306" r:id="rId8"/>
    <p:sldId id="309" r:id="rId9"/>
    <p:sldId id="262" r:id="rId10"/>
    <p:sldId id="286" r:id="rId11"/>
    <p:sldId id="302" r:id="rId12"/>
    <p:sldId id="268" r:id="rId13"/>
    <p:sldId id="272" r:id="rId14"/>
    <p:sldId id="281" r:id="rId15"/>
    <p:sldId id="282" r:id="rId16"/>
    <p:sldId id="284" r:id="rId17"/>
    <p:sldId id="305" r:id="rId18"/>
    <p:sldId id="285" r:id="rId19"/>
    <p:sldId id="308" r:id="rId20"/>
    <p:sldId id="275" r:id="rId21"/>
    <p:sldId id="277" r:id="rId2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196F"/>
    <a:srgbClr val="FF19AD"/>
    <a:srgbClr val="FACDA8"/>
    <a:srgbClr val="640021"/>
    <a:srgbClr val="F8CF92"/>
    <a:srgbClr val="FADEB4"/>
    <a:srgbClr val="71DAFF"/>
    <a:srgbClr val="FAE14C"/>
    <a:srgbClr val="FCC94A"/>
    <a:srgbClr val="FFD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5" autoAdjust="0"/>
    <p:restoredTop sz="90747" autoAdjust="0"/>
  </p:normalViewPr>
  <p:slideViewPr>
    <p:cSldViewPr>
      <p:cViewPr>
        <p:scale>
          <a:sx n="50" d="100"/>
          <a:sy n="50" d="100"/>
        </p:scale>
        <p:origin x="-988" y="-33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Chói</a:t>
            </a:r>
            <a:r>
              <a:rPr lang="en-US" baseline="0" smtClean="0"/>
              <a:t> lọi: sáng và đẹp rực rỡ. VD: Nắng hè chói lọi; “Đồn rằng chúa mở khoa thi/Bảng vàng chói lọi đỗ thì tên anh”.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Tam Đảo</a:t>
            </a:r>
            <a:r>
              <a:rPr lang="en-US" baseline="0" smtClean="0"/>
              <a:t> ở Vĩnh Phúc nhé thầy cô.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23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GV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H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58"/>
          <a:stretch/>
        </p:blipFill>
        <p:spPr bwMode="auto">
          <a:xfrm>
            <a:off x="0" y="1920376"/>
            <a:ext cx="9194800" cy="304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021513" y="2926599"/>
            <a:ext cx="13499608" cy="16925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0200">
                <a:solidFill>
                  <a:srgbClr val="FF0000"/>
                </a:solidFill>
                <a:latin typeface="HP001 4 hàng" pitchFamily="34" charset="0"/>
              </a:rPr>
              <a:t> Tàu </a:t>
            </a:r>
            <a:r>
              <a:rPr lang="el-GR" sz="10200">
                <a:solidFill>
                  <a:srgbClr val="FF0000"/>
                </a:solidFill>
                <a:latin typeface="HP001 4 hàng" pitchFamily="34" charset="0"/>
              </a:rPr>
              <a:t>Ζ΄</a:t>
            </a:r>
            <a:r>
              <a:rPr lang="vi-VN" sz="10200">
                <a:solidFill>
                  <a:srgbClr val="FF0000"/>
                </a:solidFill>
                <a:latin typeface="HP001 4 hàng" pitchFamily="34" charset="0"/>
              </a:rPr>
              <a:t>o đậu </a:t>
            </a:r>
            <a:r>
              <a:rPr lang="el-GR" sz="10200">
                <a:solidFill>
                  <a:srgbClr val="FF0000"/>
                </a:solidFill>
                <a:latin typeface="HP001 4 hàng" pitchFamily="34" charset="0"/>
              </a:rPr>
              <a:t>ωϊ</a:t>
            </a:r>
            <a:r>
              <a:rPr lang="vi-VN" sz="10200">
                <a:solidFill>
                  <a:srgbClr val="FF0000"/>
                </a:solidFill>
                <a:latin typeface="HP001 4 hàng" pitchFamily="34" charset="0"/>
              </a:rPr>
              <a:t>n </a:t>
            </a:r>
            <a:r>
              <a:rPr lang="vi-VN" sz="10200" smtClean="0">
                <a:solidFill>
                  <a:srgbClr val="FF0000"/>
                </a:solidFill>
                <a:latin typeface="HP001 4 hàng" pitchFamily="34" charset="0"/>
              </a:rPr>
              <a:t>bờ</a:t>
            </a:r>
            <a:r>
              <a:rPr lang="en-US" sz="1020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10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03"/>
          <a:stretch/>
        </p:blipFill>
        <p:spPr bwMode="auto">
          <a:xfrm>
            <a:off x="9194800" y="1920376"/>
            <a:ext cx="2967038" cy="304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919" y="381000"/>
            <a:ext cx="6626461" cy="6626463"/>
          </a:xfrm>
        </p:spPr>
      </p:pic>
    </p:spTree>
    <p:extLst>
      <p:ext uri="{BB962C8B-B14F-4D97-AF65-F5344CB8AC3E}">
        <p14:creationId xmlns:p14="http://schemas.microsoft.com/office/powerpoint/2010/main" val="37717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8385" r="30454" b="27604"/>
          <a:stretch/>
        </p:blipFill>
        <p:spPr bwMode="auto">
          <a:xfrm>
            <a:off x="2142912" y="1447798"/>
            <a:ext cx="7696200" cy="494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="" xmlns:a16="http://schemas.microsoft.com/office/drawing/2014/main" xmlns:lc="http://schemas.openxmlformats.org/drawingml/2006/lockedCanvas" id="{FE321B6A-AE05-42F1-BF68-60EA5CECEF77}"/>
              </a:ext>
            </a:extLst>
          </p:cNvPr>
          <p:cNvGrpSpPr/>
          <p:nvPr/>
        </p:nvGrpSpPr>
        <p:grpSpPr>
          <a:xfrm>
            <a:off x="2194719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3" name="kể chuyện lớp 1 sự tích hoa cúc trắng sách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3155" y="595013"/>
            <a:ext cx="8444546" cy="47501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4036722" cy="941185"/>
            <a:chOff x="63500" y="1429216"/>
            <a:chExt cx="3035050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660" y="327016"/>
            <a:ext cx="9036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cúc trắng</a:t>
            </a:r>
            <a:endParaRPr lang="en-US" sz="6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7427" r="48333" b="39100"/>
          <a:stretch/>
        </p:blipFill>
        <p:spPr>
          <a:xfrm>
            <a:off x="3109119" y="1297848"/>
            <a:ext cx="5715000" cy="5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2" t="26814" r="-132" b="39713"/>
          <a:stretch/>
        </p:blipFill>
        <p:spPr>
          <a:xfrm>
            <a:off x="3261519" y="781050"/>
            <a:ext cx="5715000" cy="5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60531" r="48333" b="5996"/>
          <a:stretch/>
        </p:blipFill>
        <p:spPr>
          <a:xfrm>
            <a:off x="3261519" y="781050"/>
            <a:ext cx="5715000" cy="5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16" b="6111"/>
          <a:stretch/>
        </p:blipFill>
        <p:spPr>
          <a:xfrm>
            <a:off x="3261519" y="781050"/>
            <a:ext cx="5715000" cy="5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8919" y="327016"/>
            <a:ext cx="9036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cúc trắng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4" b="6111"/>
          <a:stretch/>
        </p:blipFill>
        <p:spPr>
          <a:xfrm>
            <a:off x="3169778" y="1297848"/>
            <a:ext cx="5715000" cy="5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1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719" y="0"/>
            <a:ext cx="9525000" cy="3886200"/>
          </a:xfrm>
        </p:spPr>
        <p:txBody>
          <a:bodyPr>
            <a:noAutofit/>
          </a:bodyPr>
          <a:lstStyle/>
          <a:p>
            <a:pPr algn="l"/>
            <a:r>
              <a:rPr lang="en-US" sz="5400" u="sng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Nội dung: </a:t>
            </a:r>
            <a:r>
              <a:rPr lang="en-US" sz="5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5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5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Ca ngợi tấm lòng hiếu thảo của cô bé đối với người mẹ. </a:t>
            </a:r>
            <a:endParaRPr lang="en-US" sz="54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976076"/>
              </p:ext>
            </p:extLst>
          </p:nvPr>
        </p:nvGraphicFramePr>
        <p:xfrm>
          <a:off x="365919" y="4191000"/>
          <a:ext cx="1140261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957"/>
                <a:gridCol w="1266957"/>
                <a:gridCol w="1266957"/>
                <a:gridCol w="1266957"/>
                <a:gridCol w="1266957"/>
                <a:gridCol w="1266957"/>
                <a:gridCol w="1266957"/>
                <a:gridCol w="1266957"/>
                <a:gridCol w="1266957"/>
              </a:tblGrid>
              <a:tr h="762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6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45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0450" y="22098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  <a:endParaRPr lang="en-US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2804294" y="420551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3947319" y="4205514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đẽo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5457205" y="41910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6680132" y="420574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7860754" y="41910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94732" y="41910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10579934" y="4205514"/>
            <a:ext cx="108967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03903" y="420551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củi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674993" y="420551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ửi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64" grpId="0"/>
      <p:bldP spid="65" grpId="0"/>
      <p:bldP spid="66" grpId="0"/>
      <p:bldP spid="67" grpId="0"/>
      <p:bldP spid="68" grpId="0"/>
      <p:bldP spid="69" grpId="0"/>
      <p:bldP spid="75" grpId="0"/>
      <p:bldP spid="39" grpId="0"/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44" y="2068731"/>
            <a:ext cx="6116066" cy="233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0058" y="2690812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"/>
          <a:stretch/>
        </p:blipFill>
        <p:spPr>
          <a:xfrm>
            <a:off x="442119" y="304363"/>
            <a:ext cx="11273631" cy="6249273"/>
          </a:xfrm>
          <a:prstGeom prst="rect">
            <a:avLst/>
          </a:prstGeom>
        </p:spPr>
      </p:pic>
      <p:sp>
        <p:nvSpPr>
          <p:cNvPr id="46" name="Title 1"/>
          <p:cNvSpPr txBox="1">
            <a:spLocks/>
          </p:cNvSpPr>
          <p:nvPr/>
        </p:nvSpPr>
        <p:spPr>
          <a:xfrm rot="20679050">
            <a:off x="1298332" y="2099244"/>
            <a:ext cx="193042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  <a:endParaRPr lang="en-US" sz="360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918988" y="3598833"/>
            <a:ext cx="484909" cy="484909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mtClean="0">
                <a:solidFill>
                  <a:srgbClr val="0070C0"/>
                </a:solidFill>
                <a:latin typeface=".VnArial" pitchFamily="34" charset="0"/>
              </a:rPr>
              <a:t>8</a:t>
            </a:r>
            <a:endParaRPr lang="en-US" sz="36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879368" y="3428843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6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427702" y="4128084"/>
            <a:ext cx="484909" cy="484909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smtClean="0">
                <a:solidFill>
                  <a:srgbClr val="0070C0"/>
                </a:solidFill>
                <a:latin typeface=".VnArial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9060905" y="4920081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7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7326171" y="571982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77516" y="3956363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2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77891" y="1890481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1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206630" y="1652033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mtClean="0">
                <a:solidFill>
                  <a:srgbClr val="0070C0"/>
                </a:solidFill>
                <a:latin typeface=".VnArial" pitchFamily="34" charset="0"/>
              </a:rPr>
              <a:t>3</a:t>
            </a:r>
            <a:endParaRPr lang="en-US" sz="36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 rot="164376">
            <a:off x="4309703" y="2151662"/>
            <a:ext cx="196456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quà</a:t>
            </a:r>
            <a:endParaRPr lang="en-US" sz="40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 rot="807882">
            <a:off x="668882" y="4673108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 vẻ</a:t>
            </a:r>
            <a:endParaRPr lang="en-US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 rot="21217523">
            <a:off x="3133231" y="3992389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kêu gọi</a:t>
            </a:r>
            <a:endParaRPr lang="en-US" sz="4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 rot="20801981">
            <a:off x="9348322" y="5072491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mưu trí</a:t>
            </a:r>
            <a:endParaRPr lang="en-US" sz="4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 rot="21264737">
            <a:off x="7136849" y="3580264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cau</a:t>
            </a:r>
            <a:endParaRPr lang="en-US" sz="4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 rot="1005429">
            <a:off x="6903387" y="1462843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gôi sao</a:t>
            </a:r>
            <a:endParaRPr lang="en-US" sz="400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 rot="1056513">
            <a:off x="5236127" y="4941407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  <a:endParaRPr lang="en-US" sz="4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 rot="535393">
            <a:off x="9614613" y="2398458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kéo co</a:t>
            </a:r>
            <a:endParaRPr lang="en-US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779979" y="1817459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9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ướng dẫn: Trò chơi Kéo 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381000"/>
            <a:ext cx="8639549" cy="604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  <a:endParaRPr lang="en-US" sz="5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1186319" y="1295400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577976" y="78105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36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5469" y="1805559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36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1186319" y="2984753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444038" y="3799711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94469" y="3610544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36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814719" y="4734115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266238" y="3620259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36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m Đảo - Kỳ nghỉ lý tưởng cho gia đình và bè bạn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33" y="523621"/>
            <a:ext cx="10010277" cy="566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ám phá Tam Đảo Vĩnh Phúc - Thị trấn sương mù - BlogAn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" y="228600"/>
            <a:ext cx="121919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37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5469" y="304800"/>
            <a:ext cx="10972800" cy="44196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hè, nhà Hà đi Tam Đảo. Khi tán cây, ngọn cỏ còn thiu thiu ngủ, Hà đã dậy ngắm mây mù. Đến trưa, trời như vào thu. Mùa hè ở Tam đảo quả là dễ chịu.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445391" y="1295400"/>
            <a:ext cx="2521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04874" y="5355738"/>
            <a:ext cx="10931381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hè, nhà Hà đi đâu?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23119" y="2057400"/>
            <a:ext cx="1013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33269" y="3657600"/>
            <a:ext cx="512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13253" y="4591050"/>
            <a:ext cx="38026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20857" y="5355737"/>
            <a:ext cx="10931381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ngắm mây mù khi nào?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4826" y="5355736"/>
            <a:ext cx="10931381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Tam Đảo như thế nào?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m Đảo - Thị Trấn Sương Mù - Cảnh Đẹp VIỆT NAM - Flycam 4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19" y="38100"/>
            <a:ext cx="11920020" cy="6705600"/>
          </a:xfrm>
        </p:spPr>
      </p:pic>
    </p:spTree>
    <p:extLst>
      <p:ext uri="{BB962C8B-B14F-4D97-AF65-F5344CB8AC3E}">
        <p14:creationId xmlns:p14="http://schemas.microsoft.com/office/powerpoint/2010/main" val="6336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13719" y="152400"/>
            <a:ext cx="8792308" cy="4552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184</Words>
  <Application>Microsoft Office PowerPoint</Application>
  <PresentationFormat>Custom</PresentationFormat>
  <Paragraphs>66</Paragraphs>
  <Slides>21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  Ca ngợi tấm lòng hiếu thảo của cô bé đối với người mẹ.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232</cp:revision>
  <dcterms:created xsi:type="dcterms:W3CDTF">2021-05-08T14:00:55Z</dcterms:created>
  <dcterms:modified xsi:type="dcterms:W3CDTF">2021-11-11T02:32:02Z</dcterms:modified>
</cp:coreProperties>
</file>