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Play"/>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wAqz8hAgfLbCcqhJ0GsE5OpAC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lay-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lay-bold.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26" name="Google Shape;2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3"/>
          <p:cNvSpPr/>
          <p:nvPr>
            <p:ph idx="2" type="pic"/>
          </p:nvPr>
        </p:nvSpPr>
        <p:spPr>
          <a:xfrm>
            <a:off x="5183188" y="987425"/>
            <a:ext cx="6172200" cy="4873625"/>
          </a:xfrm>
          <a:prstGeom prst="rect">
            <a:avLst/>
          </a:prstGeom>
          <a:noFill/>
          <a:ln>
            <a:noFill/>
          </a:ln>
        </p:spPr>
      </p:sp>
      <p:sp>
        <p:nvSpPr>
          <p:cNvPr id="64" name="Google Shape;64;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16.png"/><Relationship Id="rId5"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image" Target="../media/image3.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24.png"/><Relationship Id="rId5"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5.png"/><Relationship Id="rId4" Type="http://schemas.openxmlformats.org/officeDocument/2006/relationships/image" Target="../media/image3.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descr="A green screen with clouds and a recycle symbol&#10;&#10;Description automatically generated" id="85" name="Google Shape;85;p1"/>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16736" y="581429"/>
            <a:ext cx="5895343" cy="5328366"/>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descr="A green screen with clouds and a recycle symbol&#10;&#10;Description automatically generated" id="175" name="Google Shape;175;p10"/>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sp>
        <p:nvSpPr>
          <p:cNvPr id="176" name="Google Shape;176;p10"/>
          <p:cNvSpPr/>
          <p:nvPr/>
        </p:nvSpPr>
        <p:spPr>
          <a:xfrm>
            <a:off x="338328" y="365125"/>
            <a:ext cx="11402568" cy="6127750"/>
          </a:xfrm>
          <a:custGeom>
            <a:rect b="b" l="l" r="r" t="t"/>
            <a:pathLst>
              <a:path extrusionOk="0" fill="none" h="6127750" w="11402568">
                <a:moveTo>
                  <a:pt x="1021312" y="0"/>
                </a:moveTo>
                <a:cubicBezTo>
                  <a:pt x="2686642" y="78011"/>
                  <a:pt x="8947397" y="21937"/>
                  <a:pt x="11402568" y="0"/>
                </a:cubicBezTo>
                <a:lnTo>
                  <a:pt x="11402568" y="0"/>
                </a:lnTo>
                <a:cubicBezTo>
                  <a:pt x="11557040" y="2153017"/>
                  <a:pt x="11568194" y="3637473"/>
                  <a:pt x="11402568" y="5106438"/>
                </a:cubicBezTo>
                <a:cubicBezTo>
                  <a:pt x="11452831" y="5607962"/>
                  <a:pt x="10882620" y="6123049"/>
                  <a:pt x="10381256" y="6127750"/>
                </a:cubicBezTo>
                <a:cubicBezTo>
                  <a:pt x="7957639" y="5982666"/>
                  <a:pt x="2107369" y="6162829"/>
                  <a:pt x="0" y="6127750"/>
                </a:cubicBezTo>
                <a:lnTo>
                  <a:pt x="0" y="6127750"/>
                </a:lnTo>
                <a:cubicBezTo>
                  <a:pt x="42204" y="3937540"/>
                  <a:pt x="161297" y="3540016"/>
                  <a:pt x="0" y="1021312"/>
                </a:cubicBezTo>
                <a:cubicBezTo>
                  <a:pt x="55112" y="464295"/>
                  <a:pt x="458574" y="15940"/>
                  <a:pt x="1021312" y="0"/>
                </a:cubicBezTo>
                <a:close/>
              </a:path>
              <a:path extrusionOk="0" h="6127750" w="11402568">
                <a:moveTo>
                  <a:pt x="1021312" y="0"/>
                </a:moveTo>
                <a:cubicBezTo>
                  <a:pt x="5836180" y="-16420"/>
                  <a:pt x="7643314" y="-157111"/>
                  <a:pt x="11402568" y="0"/>
                </a:cubicBezTo>
                <a:lnTo>
                  <a:pt x="11402568" y="0"/>
                </a:lnTo>
                <a:cubicBezTo>
                  <a:pt x="11538658" y="2426065"/>
                  <a:pt x="11285281" y="4179999"/>
                  <a:pt x="11402568" y="5106438"/>
                </a:cubicBezTo>
                <a:cubicBezTo>
                  <a:pt x="11393377" y="5697133"/>
                  <a:pt x="11002484" y="6166585"/>
                  <a:pt x="10381256" y="6127750"/>
                </a:cubicBezTo>
                <a:cubicBezTo>
                  <a:pt x="6332700" y="6010255"/>
                  <a:pt x="3378764" y="6209372"/>
                  <a:pt x="0" y="6127750"/>
                </a:cubicBezTo>
                <a:lnTo>
                  <a:pt x="0" y="6127750"/>
                </a:lnTo>
                <a:cubicBezTo>
                  <a:pt x="-46332" y="4191750"/>
                  <a:pt x="133940" y="2394419"/>
                  <a:pt x="0" y="1021312"/>
                </a:cubicBezTo>
                <a:cubicBezTo>
                  <a:pt x="49776" y="397478"/>
                  <a:pt x="556958" y="9338"/>
                  <a:pt x="1021312" y="0"/>
                </a:cubicBezTo>
                <a:close/>
              </a:path>
            </a:pathLst>
          </a:custGeom>
          <a:solidFill>
            <a:schemeClr val="lt1">
              <a:alpha val="95686"/>
            </a:schemeClr>
          </a:solidFill>
          <a:ln cap="flat" cmpd="sng" w="28575">
            <a:solidFill>
              <a:srgbClr val="92D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77" name="Google Shape;177;p10"/>
          <p:cNvSpPr txBox="1"/>
          <p:nvPr/>
        </p:nvSpPr>
        <p:spPr>
          <a:xfrm>
            <a:off x="685800" y="672921"/>
            <a:ext cx="108204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8731"/>
                </a:solidFill>
                <a:latin typeface="Cambria"/>
                <a:ea typeface="Cambria"/>
                <a:cs typeface="Cambria"/>
                <a:sym typeface="Cambria"/>
              </a:rPr>
              <a:t>M</a:t>
            </a:r>
            <a:r>
              <a:rPr b="1" i="0" lang="en-US" sz="3600">
                <a:solidFill>
                  <a:srgbClr val="FF8731"/>
                </a:solidFill>
                <a:latin typeface="Cambria"/>
                <a:ea typeface="Cambria"/>
                <a:cs typeface="Cambria"/>
                <a:sym typeface="Cambria"/>
              </a:rPr>
              <a:t>ột số tình huống khác có thể dẫn tới nguy cơ gây cháy, nổ khi sử dụng chất đốt.</a:t>
            </a:r>
            <a:endParaRPr b="1" sz="3600">
              <a:solidFill>
                <a:srgbClr val="FF8731"/>
              </a:solidFill>
              <a:latin typeface="Cambria"/>
              <a:ea typeface="Cambria"/>
              <a:cs typeface="Cambria"/>
              <a:sym typeface="Cambria"/>
            </a:endParaRPr>
          </a:p>
        </p:txBody>
      </p:sp>
      <p:sp>
        <p:nvSpPr>
          <p:cNvPr id="178" name="Google Shape;178;p10"/>
          <p:cNvSpPr/>
          <p:nvPr/>
        </p:nvSpPr>
        <p:spPr>
          <a:xfrm>
            <a:off x="1255776" y="2523743"/>
            <a:ext cx="9680448" cy="3295575"/>
          </a:xfrm>
          <a:prstGeom prst="roundRect">
            <a:avLst>
              <a:gd fmla="val 16667" name="adj"/>
            </a:avLst>
          </a:prstGeom>
          <a:solidFill>
            <a:schemeClr val="lt1"/>
          </a:solidFill>
          <a:ln cap="flat" cmpd="sng" w="57150">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accent3"/>
                </a:solidFill>
                <a:latin typeface="Cambria"/>
                <a:ea typeface="Cambria"/>
                <a:cs typeface="Cambria"/>
                <a:sym typeface="Cambria"/>
              </a:rPr>
              <a:t>Sang chiết ga không an toàn, chất đốt để gần tủ điện, xe máy để gần nơi hàn điện, quên tắt bếp khi đi ra ngoài, để các vật dễ cháy gần bếp, ...</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500"/>
                                        <p:tgtEl>
                                          <p:spTgt spid="17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descr="A green screen with clouds and a recycle symbol&#10;&#10;Description automatically generated" id="184" name="Google Shape;184;p11"/>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pic>
        <p:nvPicPr>
          <p:cNvPr descr="A green screen with clouds and a recycle symbol&#10;&#10;Description automatically generated" id="185" name="Google Shape;185;p11"/>
          <p:cNvPicPr preferRelativeResize="0"/>
          <p:nvPr/>
        </p:nvPicPr>
        <p:blipFill rotWithShape="1">
          <a:blip r:embed="rId3">
            <a:alphaModFix/>
          </a:blip>
          <a:srcRect b="0" l="0" r="0" t="0"/>
          <a:stretch/>
        </p:blipFill>
        <p:spPr>
          <a:xfrm>
            <a:off x="0" y="-91441"/>
            <a:ext cx="12192000" cy="6858001"/>
          </a:xfrm>
          <a:prstGeom prst="rect">
            <a:avLst/>
          </a:prstGeom>
          <a:noFill/>
          <a:ln>
            <a:noFill/>
          </a:ln>
        </p:spPr>
      </p:pic>
      <p:sp>
        <p:nvSpPr>
          <p:cNvPr id="186" name="Google Shape;186;p11"/>
          <p:cNvSpPr/>
          <p:nvPr/>
        </p:nvSpPr>
        <p:spPr>
          <a:xfrm>
            <a:off x="978408" y="1195990"/>
            <a:ext cx="9633759" cy="3935665"/>
          </a:xfrm>
          <a:custGeom>
            <a:rect b="b" l="l" r="r" t="t"/>
            <a:pathLst>
              <a:path extrusionOk="0" h="942178" w="2214522">
                <a:moveTo>
                  <a:pt x="0" y="0"/>
                </a:moveTo>
                <a:lnTo>
                  <a:pt x="2214521" y="0"/>
                </a:lnTo>
                <a:lnTo>
                  <a:pt x="2214521" y="942178"/>
                </a:lnTo>
                <a:lnTo>
                  <a:pt x="0" y="94217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 name="Google Shape;187;p11"/>
          <p:cNvSpPr txBox="1"/>
          <p:nvPr/>
        </p:nvSpPr>
        <p:spPr>
          <a:xfrm>
            <a:off x="2599459" y="1871160"/>
            <a:ext cx="6391656" cy="25853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8731"/>
              </a:buClr>
              <a:buSzPts val="5400"/>
              <a:buFont typeface="Arial"/>
              <a:buNone/>
            </a:pPr>
            <a:r>
              <a:rPr b="1" i="0" lang="en-US" sz="5400" u="none" cap="none" strike="noStrike">
                <a:solidFill>
                  <a:srgbClr val="FF8731"/>
                </a:solidFill>
                <a:latin typeface="Arial"/>
                <a:ea typeface="Arial"/>
                <a:cs typeface="Arial"/>
                <a:sym typeface="Arial"/>
              </a:rPr>
              <a:t>Tìm hiểu biện pháp phòng chống cháy, nổ khi sử dụng chất đốt</a:t>
            </a:r>
            <a:endParaRPr b="0" i="0" sz="5400" u="none" cap="none" strike="noStrike">
              <a:solidFill>
                <a:srgbClr val="FF8731"/>
              </a:solidFill>
              <a:latin typeface="Arial"/>
              <a:ea typeface="Arial"/>
              <a:cs typeface="Arial"/>
              <a:sym typeface="Arial"/>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descr="A green screen with clouds and a recycle symbol&#10;&#10;Description automatically generated" id="193" name="Google Shape;193;p12"/>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sp>
        <p:nvSpPr>
          <p:cNvPr id="194" name="Google Shape;194;p12"/>
          <p:cNvSpPr/>
          <p:nvPr/>
        </p:nvSpPr>
        <p:spPr>
          <a:xfrm>
            <a:off x="338328" y="365125"/>
            <a:ext cx="11402568" cy="6127750"/>
          </a:xfrm>
          <a:custGeom>
            <a:rect b="b" l="l" r="r" t="t"/>
            <a:pathLst>
              <a:path extrusionOk="0" fill="none" h="6127750" w="11402568">
                <a:moveTo>
                  <a:pt x="1021312" y="0"/>
                </a:moveTo>
                <a:cubicBezTo>
                  <a:pt x="2686642" y="78011"/>
                  <a:pt x="8947397" y="21937"/>
                  <a:pt x="11402568" y="0"/>
                </a:cubicBezTo>
                <a:lnTo>
                  <a:pt x="11402568" y="0"/>
                </a:lnTo>
                <a:cubicBezTo>
                  <a:pt x="11557040" y="2153017"/>
                  <a:pt x="11568194" y="3637473"/>
                  <a:pt x="11402568" y="5106438"/>
                </a:cubicBezTo>
                <a:cubicBezTo>
                  <a:pt x="11452831" y="5607962"/>
                  <a:pt x="10882620" y="6123049"/>
                  <a:pt x="10381256" y="6127750"/>
                </a:cubicBezTo>
                <a:cubicBezTo>
                  <a:pt x="7957639" y="5982666"/>
                  <a:pt x="2107369" y="6162829"/>
                  <a:pt x="0" y="6127750"/>
                </a:cubicBezTo>
                <a:lnTo>
                  <a:pt x="0" y="6127750"/>
                </a:lnTo>
                <a:cubicBezTo>
                  <a:pt x="42204" y="3937540"/>
                  <a:pt x="161297" y="3540016"/>
                  <a:pt x="0" y="1021312"/>
                </a:cubicBezTo>
                <a:cubicBezTo>
                  <a:pt x="55112" y="464295"/>
                  <a:pt x="458574" y="15940"/>
                  <a:pt x="1021312" y="0"/>
                </a:cubicBezTo>
                <a:close/>
              </a:path>
              <a:path extrusionOk="0" h="6127750" w="11402568">
                <a:moveTo>
                  <a:pt x="1021312" y="0"/>
                </a:moveTo>
                <a:cubicBezTo>
                  <a:pt x="5836180" y="-16420"/>
                  <a:pt x="7643314" y="-157111"/>
                  <a:pt x="11402568" y="0"/>
                </a:cubicBezTo>
                <a:lnTo>
                  <a:pt x="11402568" y="0"/>
                </a:lnTo>
                <a:cubicBezTo>
                  <a:pt x="11538658" y="2426065"/>
                  <a:pt x="11285281" y="4179999"/>
                  <a:pt x="11402568" y="5106438"/>
                </a:cubicBezTo>
                <a:cubicBezTo>
                  <a:pt x="11393377" y="5697133"/>
                  <a:pt x="11002484" y="6166585"/>
                  <a:pt x="10381256" y="6127750"/>
                </a:cubicBezTo>
                <a:cubicBezTo>
                  <a:pt x="6332700" y="6010255"/>
                  <a:pt x="3378764" y="6209372"/>
                  <a:pt x="0" y="6127750"/>
                </a:cubicBezTo>
                <a:lnTo>
                  <a:pt x="0" y="6127750"/>
                </a:lnTo>
                <a:cubicBezTo>
                  <a:pt x="-46332" y="4191750"/>
                  <a:pt x="133940" y="2394419"/>
                  <a:pt x="0" y="1021312"/>
                </a:cubicBezTo>
                <a:cubicBezTo>
                  <a:pt x="49776" y="397478"/>
                  <a:pt x="556958" y="9338"/>
                  <a:pt x="1021312" y="0"/>
                </a:cubicBezTo>
                <a:close/>
              </a:path>
            </a:pathLst>
          </a:custGeom>
          <a:solidFill>
            <a:schemeClr val="lt1">
              <a:alpha val="95686"/>
            </a:schemeClr>
          </a:solidFill>
          <a:ln cap="flat" cmpd="sng" w="28575">
            <a:solidFill>
              <a:srgbClr val="92D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95" name="Google Shape;195;p12"/>
          <p:cNvSpPr txBox="1"/>
          <p:nvPr/>
        </p:nvSpPr>
        <p:spPr>
          <a:xfrm>
            <a:off x="685800" y="672921"/>
            <a:ext cx="108204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8731"/>
                </a:solidFill>
                <a:latin typeface="Cambria"/>
                <a:ea typeface="Cambria"/>
                <a:cs typeface="Cambria"/>
                <a:sym typeface="Cambria"/>
              </a:rPr>
              <a:t>Nêu biện pháp phòng chống cháy, nổ khi sử dụng chất đốt trong các hình dưới đây.</a:t>
            </a:r>
            <a:endParaRPr/>
          </a:p>
        </p:txBody>
      </p:sp>
      <p:pic>
        <p:nvPicPr>
          <p:cNvPr descr="A screenshot of a computer&#10;&#10;Description automatically generated" id="196" name="Google Shape;196;p12"/>
          <p:cNvPicPr preferRelativeResize="0"/>
          <p:nvPr/>
        </p:nvPicPr>
        <p:blipFill rotWithShape="1">
          <a:blip r:embed="rId4">
            <a:alphaModFix/>
          </a:blip>
          <a:srcRect b="7385" l="7149" r="9016" t="20649"/>
          <a:stretch/>
        </p:blipFill>
        <p:spPr>
          <a:xfrm>
            <a:off x="838200" y="1998484"/>
            <a:ext cx="10250425" cy="3799213"/>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descr="A green screen with clouds and a recycle symbol&#10;&#10;Description automatically generated" id="202" name="Google Shape;202;p13"/>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grpSp>
        <p:nvGrpSpPr>
          <p:cNvPr id="203" name="Google Shape;203;p13"/>
          <p:cNvGrpSpPr/>
          <p:nvPr/>
        </p:nvGrpSpPr>
        <p:grpSpPr>
          <a:xfrm>
            <a:off x="838200" y="1027906"/>
            <a:ext cx="12422847" cy="6492875"/>
            <a:chOff x="838200" y="1027906"/>
            <a:chExt cx="12422847" cy="6492875"/>
          </a:xfrm>
        </p:grpSpPr>
        <p:sp>
          <p:nvSpPr>
            <p:cNvPr id="204" name="Google Shape;204;p13"/>
            <p:cNvSpPr/>
            <p:nvPr/>
          </p:nvSpPr>
          <p:spPr>
            <a:xfrm>
              <a:off x="838200" y="1027906"/>
              <a:ext cx="10021824" cy="2734691"/>
            </a:xfrm>
            <a:custGeom>
              <a:rect b="b" l="l" r="r" t="t"/>
              <a:pathLst>
                <a:path extrusionOk="0" fill="none" h="2734691" w="10021824">
                  <a:moveTo>
                    <a:pt x="455791" y="0"/>
                  </a:moveTo>
                  <a:cubicBezTo>
                    <a:pt x="1989500" y="78011"/>
                    <a:pt x="7960723" y="21937"/>
                    <a:pt x="10021824" y="0"/>
                  </a:cubicBezTo>
                  <a:lnTo>
                    <a:pt x="10021824" y="0"/>
                  </a:lnTo>
                  <a:cubicBezTo>
                    <a:pt x="10176296" y="1102330"/>
                    <a:pt x="10187450" y="1704059"/>
                    <a:pt x="10021824" y="2278900"/>
                  </a:cubicBezTo>
                  <a:cubicBezTo>
                    <a:pt x="10031284" y="2518858"/>
                    <a:pt x="9769519" y="2731074"/>
                    <a:pt x="9566033" y="2734691"/>
                  </a:cubicBezTo>
                  <a:cubicBezTo>
                    <a:pt x="7645711" y="2589607"/>
                    <a:pt x="2237750" y="2769770"/>
                    <a:pt x="0" y="2734691"/>
                  </a:cubicBezTo>
                  <a:lnTo>
                    <a:pt x="0" y="2734691"/>
                  </a:lnTo>
                  <a:cubicBezTo>
                    <a:pt x="42204" y="2158845"/>
                    <a:pt x="161297" y="1301916"/>
                    <a:pt x="0" y="455791"/>
                  </a:cubicBezTo>
                  <a:cubicBezTo>
                    <a:pt x="11638" y="205551"/>
                    <a:pt x="207879" y="46163"/>
                    <a:pt x="455791" y="0"/>
                  </a:cubicBezTo>
                  <a:close/>
                </a:path>
                <a:path extrusionOk="0" h="2734691" w="10021824">
                  <a:moveTo>
                    <a:pt x="455791" y="0"/>
                  </a:moveTo>
                  <a:cubicBezTo>
                    <a:pt x="2088015" y="-16420"/>
                    <a:pt x="5666864" y="-157111"/>
                    <a:pt x="10021824" y="0"/>
                  </a:cubicBezTo>
                  <a:lnTo>
                    <a:pt x="10021824" y="0"/>
                  </a:lnTo>
                  <a:cubicBezTo>
                    <a:pt x="10157914" y="1097475"/>
                    <a:pt x="9904537" y="1994789"/>
                    <a:pt x="10021824" y="2278900"/>
                  </a:cubicBezTo>
                  <a:cubicBezTo>
                    <a:pt x="10017862" y="2542108"/>
                    <a:pt x="9859359" y="2762948"/>
                    <a:pt x="9566033" y="2734691"/>
                  </a:cubicBezTo>
                  <a:cubicBezTo>
                    <a:pt x="6412982" y="2617196"/>
                    <a:pt x="4599119" y="2816313"/>
                    <a:pt x="0" y="2734691"/>
                  </a:cubicBezTo>
                  <a:lnTo>
                    <a:pt x="0" y="2734691"/>
                  </a:lnTo>
                  <a:cubicBezTo>
                    <a:pt x="-46332" y="2290391"/>
                    <a:pt x="133940" y="861908"/>
                    <a:pt x="0" y="455791"/>
                  </a:cubicBezTo>
                  <a:cubicBezTo>
                    <a:pt x="28803" y="169474"/>
                    <a:pt x="216210" y="1137"/>
                    <a:pt x="455791" y="0"/>
                  </a:cubicBezTo>
                  <a:close/>
                </a:path>
              </a:pathLst>
            </a:custGeom>
            <a:solidFill>
              <a:schemeClr val="lt1">
                <a:alpha val="95686"/>
              </a:schemeClr>
            </a:solidFill>
            <a:ln cap="flat" cmpd="sng" w="28575">
              <a:solidFill>
                <a:srgbClr val="92D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05" name="Google Shape;205;p13"/>
            <p:cNvSpPr/>
            <p:nvPr/>
          </p:nvSpPr>
          <p:spPr>
            <a:xfrm>
              <a:off x="8412480" y="2342422"/>
              <a:ext cx="4848567" cy="5178359"/>
            </a:xfrm>
            <a:custGeom>
              <a:rect b="b" l="l" r="r" t="t"/>
              <a:pathLst>
                <a:path extrusionOk="0" h="2567572" w="2278720">
                  <a:moveTo>
                    <a:pt x="0" y="0"/>
                  </a:moveTo>
                  <a:lnTo>
                    <a:pt x="2278720" y="0"/>
                  </a:lnTo>
                  <a:lnTo>
                    <a:pt x="2278720" y="2567572"/>
                  </a:lnTo>
                  <a:lnTo>
                    <a:pt x="0" y="256757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 name="Google Shape;206;p13"/>
            <p:cNvSpPr txBox="1"/>
            <p:nvPr/>
          </p:nvSpPr>
          <p:spPr>
            <a:xfrm>
              <a:off x="1138428" y="1557592"/>
              <a:ext cx="850849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800">
                  <a:solidFill>
                    <a:schemeClr val="accent3"/>
                  </a:solidFill>
                  <a:latin typeface="Arial"/>
                  <a:ea typeface="Arial"/>
                  <a:cs typeface="Arial"/>
                  <a:sym typeface="Arial"/>
                </a:rPr>
                <a:t>Kể thêm một số biện pháp phòng cháy, nổ khi sử dụng chất đốt.</a:t>
              </a:r>
              <a:endParaRPr sz="4800">
                <a:solidFill>
                  <a:schemeClr val="accent3"/>
                </a:solidFill>
                <a:latin typeface="Arial"/>
                <a:ea typeface="Arial"/>
                <a:cs typeface="Arial"/>
                <a:sym typeface="Arial"/>
              </a:endParaRPr>
            </a:p>
          </p:txBody>
        </p:sp>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descr="A green screen with clouds and a recycle symbol&#10;&#10;Description automatically generated" id="212" name="Google Shape;212;p14"/>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sp>
        <p:nvSpPr>
          <p:cNvPr id="213" name="Google Shape;213;p14"/>
          <p:cNvSpPr/>
          <p:nvPr/>
        </p:nvSpPr>
        <p:spPr>
          <a:xfrm>
            <a:off x="394716" y="822325"/>
            <a:ext cx="11402568" cy="1436243"/>
          </a:xfrm>
          <a:custGeom>
            <a:rect b="b" l="l" r="r" t="t"/>
            <a:pathLst>
              <a:path extrusionOk="0" fill="none" h="1436243" w="11402568">
                <a:moveTo>
                  <a:pt x="239379" y="0"/>
                </a:moveTo>
                <a:cubicBezTo>
                  <a:pt x="1662396" y="78011"/>
                  <a:pt x="8627415" y="21937"/>
                  <a:pt x="11402568" y="0"/>
                </a:cubicBezTo>
                <a:lnTo>
                  <a:pt x="11402568" y="0"/>
                </a:lnTo>
                <a:cubicBezTo>
                  <a:pt x="11451728" y="430599"/>
                  <a:pt x="11352043" y="820589"/>
                  <a:pt x="11402568" y="1196864"/>
                </a:cubicBezTo>
                <a:cubicBezTo>
                  <a:pt x="11410130" y="1319662"/>
                  <a:pt x="11279349" y="1435040"/>
                  <a:pt x="11163189" y="1436243"/>
                </a:cubicBezTo>
                <a:cubicBezTo>
                  <a:pt x="7524855" y="1291159"/>
                  <a:pt x="3698827" y="1471322"/>
                  <a:pt x="0" y="1436243"/>
                </a:cubicBezTo>
                <a:lnTo>
                  <a:pt x="0" y="1436243"/>
                </a:lnTo>
                <a:cubicBezTo>
                  <a:pt x="65335" y="948210"/>
                  <a:pt x="-39078" y="518515"/>
                  <a:pt x="0" y="239379"/>
                </a:cubicBezTo>
                <a:cubicBezTo>
                  <a:pt x="14524" y="109029"/>
                  <a:pt x="107344" y="2052"/>
                  <a:pt x="239379" y="0"/>
                </a:cubicBezTo>
                <a:close/>
              </a:path>
              <a:path extrusionOk="0" h="1436243" w="11402568">
                <a:moveTo>
                  <a:pt x="239379" y="0"/>
                </a:moveTo>
                <a:cubicBezTo>
                  <a:pt x="5289877" y="-16420"/>
                  <a:pt x="8030413" y="-157111"/>
                  <a:pt x="11402568" y="0"/>
                </a:cubicBezTo>
                <a:lnTo>
                  <a:pt x="11402568" y="0"/>
                </a:lnTo>
                <a:cubicBezTo>
                  <a:pt x="11338902" y="330016"/>
                  <a:pt x="11365705" y="955278"/>
                  <a:pt x="11402568" y="1196864"/>
                </a:cubicBezTo>
                <a:cubicBezTo>
                  <a:pt x="11400504" y="1335050"/>
                  <a:pt x="11297748" y="1437842"/>
                  <a:pt x="11163189" y="1436243"/>
                </a:cubicBezTo>
                <a:cubicBezTo>
                  <a:pt x="7603651" y="1318748"/>
                  <a:pt x="4904155" y="1517865"/>
                  <a:pt x="0" y="1436243"/>
                </a:cubicBezTo>
                <a:lnTo>
                  <a:pt x="0" y="1436243"/>
                </a:lnTo>
                <a:cubicBezTo>
                  <a:pt x="-101444" y="1249426"/>
                  <a:pt x="-43796" y="581614"/>
                  <a:pt x="0" y="239379"/>
                </a:cubicBezTo>
                <a:cubicBezTo>
                  <a:pt x="1291" y="105624"/>
                  <a:pt x="131988" y="2324"/>
                  <a:pt x="239379" y="0"/>
                </a:cubicBezTo>
                <a:close/>
              </a:path>
            </a:pathLst>
          </a:custGeom>
          <a:solidFill>
            <a:schemeClr val="lt1">
              <a:alpha val="95686"/>
            </a:schemeClr>
          </a:solidFill>
          <a:ln cap="flat" cmpd="sng" w="28575">
            <a:solidFill>
              <a:srgbClr val="92D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Cambria"/>
                <a:ea typeface="Cambria"/>
                <a:cs typeface="Cambria"/>
                <a:sym typeface="Cambria"/>
              </a:rPr>
              <a:t>Sử dụng bếp ga có khóa ga tự động/ khóa ga sau khi sử dụng</a:t>
            </a:r>
            <a:endParaRPr/>
          </a:p>
        </p:txBody>
      </p:sp>
      <p:sp>
        <p:nvSpPr>
          <p:cNvPr id="214" name="Google Shape;214;p14"/>
          <p:cNvSpPr/>
          <p:nvPr/>
        </p:nvSpPr>
        <p:spPr>
          <a:xfrm>
            <a:off x="330708" y="2558734"/>
            <a:ext cx="11402568" cy="1436243"/>
          </a:xfrm>
          <a:custGeom>
            <a:rect b="b" l="l" r="r" t="t"/>
            <a:pathLst>
              <a:path extrusionOk="0" fill="none" h="1436243" w="11402568">
                <a:moveTo>
                  <a:pt x="239379" y="0"/>
                </a:moveTo>
                <a:cubicBezTo>
                  <a:pt x="1662396" y="78011"/>
                  <a:pt x="8627415" y="21937"/>
                  <a:pt x="11402568" y="0"/>
                </a:cubicBezTo>
                <a:lnTo>
                  <a:pt x="11402568" y="0"/>
                </a:lnTo>
                <a:cubicBezTo>
                  <a:pt x="11451728" y="430599"/>
                  <a:pt x="11352043" y="820589"/>
                  <a:pt x="11402568" y="1196864"/>
                </a:cubicBezTo>
                <a:cubicBezTo>
                  <a:pt x="11410130" y="1319662"/>
                  <a:pt x="11279349" y="1435040"/>
                  <a:pt x="11163189" y="1436243"/>
                </a:cubicBezTo>
                <a:cubicBezTo>
                  <a:pt x="7524855" y="1291159"/>
                  <a:pt x="3698827" y="1471322"/>
                  <a:pt x="0" y="1436243"/>
                </a:cubicBezTo>
                <a:lnTo>
                  <a:pt x="0" y="1436243"/>
                </a:lnTo>
                <a:cubicBezTo>
                  <a:pt x="65335" y="948210"/>
                  <a:pt x="-39078" y="518515"/>
                  <a:pt x="0" y="239379"/>
                </a:cubicBezTo>
                <a:cubicBezTo>
                  <a:pt x="14524" y="109029"/>
                  <a:pt x="107344" y="2052"/>
                  <a:pt x="239379" y="0"/>
                </a:cubicBezTo>
                <a:close/>
              </a:path>
              <a:path extrusionOk="0" h="1436243" w="11402568">
                <a:moveTo>
                  <a:pt x="239379" y="0"/>
                </a:moveTo>
                <a:cubicBezTo>
                  <a:pt x="5289877" y="-16420"/>
                  <a:pt x="8030413" y="-157111"/>
                  <a:pt x="11402568" y="0"/>
                </a:cubicBezTo>
                <a:lnTo>
                  <a:pt x="11402568" y="0"/>
                </a:lnTo>
                <a:cubicBezTo>
                  <a:pt x="11338902" y="330016"/>
                  <a:pt x="11365705" y="955278"/>
                  <a:pt x="11402568" y="1196864"/>
                </a:cubicBezTo>
                <a:cubicBezTo>
                  <a:pt x="11400504" y="1335050"/>
                  <a:pt x="11297748" y="1437842"/>
                  <a:pt x="11163189" y="1436243"/>
                </a:cubicBezTo>
                <a:cubicBezTo>
                  <a:pt x="7603651" y="1318748"/>
                  <a:pt x="4904155" y="1517865"/>
                  <a:pt x="0" y="1436243"/>
                </a:cubicBezTo>
                <a:lnTo>
                  <a:pt x="0" y="1436243"/>
                </a:lnTo>
                <a:cubicBezTo>
                  <a:pt x="-101444" y="1249426"/>
                  <a:pt x="-43796" y="581614"/>
                  <a:pt x="0" y="239379"/>
                </a:cubicBezTo>
                <a:cubicBezTo>
                  <a:pt x="1291" y="105624"/>
                  <a:pt x="131988" y="2324"/>
                  <a:pt x="239379" y="0"/>
                </a:cubicBezTo>
                <a:close/>
              </a:path>
            </a:pathLst>
          </a:custGeom>
          <a:solidFill>
            <a:schemeClr val="lt1">
              <a:alpha val="95686"/>
            </a:schemeClr>
          </a:solidFill>
          <a:ln cap="flat" cmpd="sng" w="28575">
            <a:solidFill>
              <a:srgbClr val="92D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Cambria"/>
                <a:ea typeface="Cambria"/>
                <a:cs typeface="Cambria"/>
                <a:sym typeface="Cambria"/>
              </a:rPr>
              <a:t>Có phương tiện chữa cháy ở nơi có sử dụng nhiều chất đốt</a:t>
            </a:r>
            <a:endParaRPr/>
          </a:p>
        </p:txBody>
      </p:sp>
      <p:sp>
        <p:nvSpPr>
          <p:cNvPr id="215" name="Google Shape;215;p14"/>
          <p:cNvSpPr/>
          <p:nvPr/>
        </p:nvSpPr>
        <p:spPr>
          <a:xfrm>
            <a:off x="330708" y="4295143"/>
            <a:ext cx="11402568" cy="1436243"/>
          </a:xfrm>
          <a:custGeom>
            <a:rect b="b" l="l" r="r" t="t"/>
            <a:pathLst>
              <a:path extrusionOk="0" fill="none" h="1436243" w="11402568">
                <a:moveTo>
                  <a:pt x="239379" y="0"/>
                </a:moveTo>
                <a:cubicBezTo>
                  <a:pt x="1662396" y="78011"/>
                  <a:pt x="8627415" y="21937"/>
                  <a:pt x="11402568" y="0"/>
                </a:cubicBezTo>
                <a:lnTo>
                  <a:pt x="11402568" y="0"/>
                </a:lnTo>
                <a:cubicBezTo>
                  <a:pt x="11451728" y="430599"/>
                  <a:pt x="11352043" y="820589"/>
                  <a:pt x="11402568" y="1196864"/>
                </a:cubicBezTo>
                <a:cubicBezTo>
                  <a:pt x="11410130" y="1319662"/>
                  <a:pt x="11279349" y="1435040"/>
                  <a:pt x="11163189" y="1436243"/>
                </a:cubicBezTo>
                <a:cubicBezTo>
                  <a:pt x="7524855" y="1291159"/>
                  <a:pt x="3698827" y="1471322"/>
                  <a:pt x="0" y="1436243"/>
                </a:cubicBezTo>
                <a:lnTo>
                  <a:pt x="0" y="1436243"/>
                </a:lnTo>
                <a:cubicBezTo>
                  <a:pt x="65335" y="948210"/>
                  <a:pt x="-39078" y="518515"/>
                  <a:pt x="0" y="239379"/>
                </a:cubicBezTo>
                <a:cubicBezTo>
                  <a:pt x="14524" y="109029"/>
                  <a:pt x="107344" y="2052"/>
                  <a:pt x="239379" y="0"/>
                </a:cubicBezTo>
                <a:close/>
              </a:path>
              <a:path extrusionOk="0" h="1436243" w="11402568">
                <a:moveTo>
                  <a:pt x="239379" y="0"/>
                </a:moveTo>
                <a:cubicBezTo>
                  <a:pt x="5289877" y="-16420"/>
                  <a:pt x="8030413" y="-157111"/>
                  <a:pt x="11402568" y="0"/>
                </a:cubicBezTo>
                <a:lnTo>
                  <a:pt x="11402568" y="0"/>
                </a:lnTo>
                <a:cubicBezTo>
                  <a:pt x="11338902" y="330016"/>
                  <a:pt x="11365705" y="955278"/>
                  <a:pt x="11402568" y="1196864"/>
                </a:cubicBezTo>
                <a:cubicBezTo>
                  <a:pt x="11400504" y="1335050"/>
                  <a:pt x="11297748" y="1437842"/>
                  <a:pt x="11163189" y="1436243"/>
                </a:cubicBezTo>
                <a:cubicBezTo>
                  <a:pt x="7603651" y="1318748"/>
                  <a:pt x="4904155" y="1517865"/>
                  <a:pt x="0" y="1436243"/>
                </a:cubicBezTo>
                <a:lnTo>
                  <a:pt x="0" y="1436243"/>
                </a:lnTo>
                <a:cubicBezTo>
                  <a:pt x="-101444" y="1249426"/>
                  <a:pt x="-43796" y="581614"/>
                  <a:pt x="0" y="239379"/>
                </a:cubicBezTo>
                <a:cubicBezTo>
                  <a:pt x="1291" y="105624"/>
                  <a:pt x="131988" y="2324"/>
                  <a:pt x="239379" y="0"/>
                </a:cubicBezTo>
                <a:close/>
              </a:path>
            </a:pathLst>
          </a:custGeom>
          <a:solidFill>
            <a:schemeClr val="lt1">
              <a:alpha val="95686"/>
            </a:schemeClr>
          </a:solidFill>
          <a:ln cap="flat" cmpd="sng" w="28575">
            <a:solidFill>
              <a:srgbClr val="92D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Cambria"/>
                <a:ea typeface="Cambria"/>
                <a:cs typeface="Cambria"/>
                <a:sym typeface="Cambria"/>
              </a:rPr>
              <a:t>Nhớ tắt bếp khi ngừng đun nấu,...</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p:tgtEl>
                                          <p:spTgt spid="21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A green screen with clouds and a recycle symbol&#10;&#10;Description automatically generated" id="220" name="Google Shape;220;p15"/>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pic>
        <p:nvPicPr>
          <p:cNvPr descr="A yellow rectangular sign with black text&#10;&#10;Description automatically generated" id="221" name="Google Shape;221;p15"/>
          <p:cNvPicPr preferRelativeResize="0"/>
          <p:nvPr/>
        </p:nvPicPr>
        <p:blipFill rotWithShape="1">
          <a:blip r:embed="rId4">
            <a:alphaModFix/>
          </a:blip>
          <a:srcRect b="0" l="7530" r="8851" t="0"/>
          <a:stretch/>
        </p:blipFill>
        <p:spPr>
          <a:xfrm>
            <a:off x="0" y="1316252"/>
            <a:ext cx="12192000" cy="2303693"/>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descr="A green screen with clouds and a recycle symbol&#10;&#10;Description automatically generated" id="227" name="Google Shape;227;p16"/>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pic>
        <p:nvPicPr>
          <p:cNvPr descr="A green screen with clouds and a recycle symbol&#10;&#10;Description automatically generated" id="228" name="Google Shape;228;p16"/>
          <p:cNvPicPr preferRelativeResize="0"/>
          <p:nvPr/>
        </p:nvPicPr>
        <p:blipFill rotWithShape="1">
          <a:blip r:embed="rId3">
            <a:alphaModFix/>
          </a:blip>
          <a:srcRect b="0" l="0" r="0" t="0"/>
          <a:stretch/>
        </p:blipFill>
        <p:spPr>
          <a:xfrm>
            <a:off x="0" y="-91441"/>
            <a:ext cx="12192000" cy="6858001"/>
          </a:xfrm>
          <a:prstGeom prst="rect">
            <a:avLst/>
          </a:prstGeom>
          <a:noFill/>
          <a:ln>
            <a:noFill/>
          </a:ln>
        </p:spPr>
      </p:pic>
      <p:sp>
        <p:nvSpPr>
          <p:cNvPr id="229" name="Google Shape;229;p16"/>
          <p:cNvSpPr/>
          <p:nvPr/>
        </p:nvSpPr>
        <p:spPr>
          <a:xfrm>
            <a:off x="978408" y="1195990"/>
            <a:ext cx="9633759" cy="3935665"/>
          </a:xfrm>
          <a:custGeom>
            <a:rect b="b" l="l" r="r" t="t"/>
            <a:pathLst>
              <a:path extrusionOk="0" h="942178" w="2214522">
                <a:moveTo>
                  <a:pt x="0" y="0"/>
                </a:moveTo>
                <a:lnTo>
                  <a:pt x="2214521" y="0"/>
                </a:lnTo>
                <a:lnTo>
                  <a:pt x="2214521" y="942178"/>
                </a:lnTo>
                <a:lnTo>
                  <a:pt x="0" y="94217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0" name="Google Shape;230;p16"/>
          <p:cNvSpPr txBox="1"/>
          <p:nvPr/>
        </p:nvSpPr>
        <p:spPr>
          <a:xfrm>
            <a:off x="2244124" y="2183397"/>
            <a:ext cx="7102326" cy="23083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8731"/>
              </a:buClr>
              <a:buSzPts val="4800"/>
              <a:buFont typeface="Arial"/>
              <a:buNone/>
            </a:pPr>
            <a:r>
              <a:rPr b="1" i="0" lang="en-US" sz="4800" u="none" cap="none" strike="noStrike">
                <a:solidFill>
                  <a:srgbClr val="FF8731"/>
                </a:solidFill>
                <a:latin typeface="Arial"/>
                <a:ea typeface="Arial"/>
                <a:cs typeface="Arial"/>
                <a:sym typeface="Arial"/>
              </a:rPr>
              <a:t>Tìm hiểu biện pháp hạn chế ô nhiễm môi trường khi </a:t>
            </a:r>
            <a:endParaRPr b="1" i="0" sz="4800" u="none" cap="none" strike="noStrike">
              <a:solidFill>
                <a:srgbClr val="FF8731"/>
              </a:solidFill>
              <a:latin typeface="Arial"/>
              <a:ea typeface="Arial"/>
              <a:cs typeface="Arial"/>
              <a:sym typeface="Arial"/>
            </a:endParaRPr>
          </a:p>
          <a:p>
            <a:pPr indent="0" lvl="0" marL="0" marR="0" rtl="0" algn="ctr">
              <a:lnSpc>
                <a:spcPct val="100000"/>
              </a:lnSpc>
              <a:spcBef>
                <a:spcPts val="0"/>
              </a:spcBef>
              <a:spcAft>
                <a:spcPts val="0"/>
              </a:spcAft>
              <a:buClr>
                <a:srgbClr val="FF8731"/>
              </a:buClr>
              <a:buSzPts val="4800"/>
              <a:buFont typeface="Arial"/>
              <a:buNone/>
            </a:pPr>
            <a:r>
              <a:rPr b="1" i="0" lang="en-US" sz="4800" u="none" cap="none" strike="noStrike">
                <a:solidFill>
                  <a:srgbClr val="FF8731"/>
                </a:solidFill>
                <a:latin typeface="Arial"/>
                <a:ea typeface="Arial"/>
                <a:cs typeface="Arial"/>
                <a:sym typeface="Arial"/>
              </a:rPr>
              <a:t>sử dụng chất đốt</a:t>
            </a:r>
            <a:endParaRPr b="0" i="0" sz="4800" u="none" cap="none" strike="noStrike">
              <a:solidFill>
                <a:srgbClr val="FF8731"/>
              </a:solidFill>
              <a:latin typeface="Arial"/>
              <a:ea typeface="Arial"/>
              <a:cs typeface="Arial"/>
              <a:sym typeface="Arial"/>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descr="A green screen with clouds and a recycle symbol&#10;&#10;Description automatically generated" id="236" name="Google Shape;236;p17"/>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sp>
        <p:nvSpPr>
          <p:cNvPr id="237" name="Google Shape;237;p17"/>
          <p:cNvSpPr/>
          <p:nvPr/>
        </p:nvSpPr>
        <p:spPr>
          <a:xfrm>
            <a:off x="338328" y="365125"/>
            <a:ext cx="11402568" cy="6127750"/>
          </a:xfrm>
          <a:custGeom>
            <a:rect b="b" l="l" r="r" t="t"/>
            <a:pathLst>
              <a:path extrusionOk="0" fill="none" h="6127750" w="11402568">
                <a:moveTo>
                  <a:pt x="1021312" y="0"/>
                </a:moveTo>
                <a:cubicBezTo>
                  <a:pt x="2686642" y="78011"/>
                  <a:pt x="8947397" y="21937"/>
                  <a:pt x="11402568" y="0"/>
                </a:cubicBezTo>
                <a:lnTo>
                  <a:pt x="11402568" y="0"/>
                </a:lnTo>
                <a:cubicBezTo>
                  <a:pt x="11557040" y="2153017"/>
                  <a:pt x="11568194" y="3637473"/>
                  <a:pt x="11402568" y="5106438"/>
                </a:cubicBezTo>
                <a:cubicBezTo>
                  <a:pt x="11452831" y="5607962"/>
                  <a:pt x="10882620" y="6123049"/>
                  <a:pt x="10381256" y="6127750"/>
                </a:cubicBezTo>
                <a:cubicBezTo>
                  <a:pt x="7957639" y="5982666"/>
                  <a:pt x="2107369" y="6162829"/>
                  <a:pt x="0" y="6127750"/>
                </a:cubicBezTo>
                <a:lnTo>
                  <a:pt x="0" y="6127750"/>
                </a:lnTo>
                <a:cubicBezTo>
                  <a:pt x="42204" y="3937540"/>
                  <a:pt x="161297" y="3540016"/>
                  <a:pt x="0" y="1021312"/>
                </a:cubicBezTo>
                <a:cubicBezTo>
                  <a:pt x="55112" y="464295"/>
                  <a:pt x="458574" y="15940"/>
                  <a:pt x="1021312" y="0"/>
                </a:cubicBezTo>
                <a:close/>
              </a:path>
              <a:path extrusionOk="0" h="6127750" w="11402568">
                <a:moveTo>
                  <a:pt x="1021312" y="0"/>
                </a:moveTo>
                <a:cubicBezTo>
                  <a:pt x="5836180" y="-16420"/>
                  <a:pt x="7643314" y="-157111"/>
                  <a:pt x="11402568" y="0"/>
                </a:cubicBezTo>
                <a:lnTo>
                  <a:pt x="11402568" y="0"/>
                </a:lnTo>
                <a:cubicBezTo>
                  <a:pt x="11538658" y="2426065"/>
                  <a:pt x="11285281" y="4179999"/>
                  <a:pt x="11402568" y="5106438"/>
                </a:cubicBezTo>
                <a:cubicBezTo>
                  <a:pt x="11393377" y="5697133"/>
                  <a:pt x="11002484" y="6166585"/>
                  <a:pt x="10381256" y="6127750"/>
                </a:cubicBezTo>
                <a:cubicBezTo>
                  <a:pt x="6332700" y="6010255"/>
                  <a:pt x="3378764" y="6209372"/>
                  <a:pt x="0" y="6127750"/>
                </a:cubicBezTo>
                <a:lnTo>
                  <a:pt x="0" y="6127750"/>
                </a:lnTo>
                <a:cubicBezTo>
                  <a:pt x="-46332" y="4191750"/>
                  <a:pt x="133940" y="2394419"/>
                  <a:pt x="0" y="1021312"/>
                </a:cubicBezTo>
                <a:cubicBezTo>
                  <a:pt x="49776" y="397478"/>
                  <a:pt x="556958" y="9338"/>
                  <a:pt x="1021312" y="0"/>
                </a:cubicBezTo>
                <a:close/>
              </a:path>
            </a:pathLst>
          </a:custGeom>
          <a:solidFill>
            <a:schemeClr val="lt1">
              <a:alpha val="95686"/>
            </a:schemeClr>
          </a:solidFill>
          <a:ln cap="flat" cmpd="sng" w="28575">
            <a:solidFill>
              <a:srgbClr val="92D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8" name="Google Shape;238;p17"/>
          <p:cNvSpPr txBox="1"/>
          <p:nvPr/>
        </p:nvSpPr>
        <p:spPr>
          <a:xfrm>
            <a:off x="685800" y="672921"/>
            <a:ext cx="108204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8731"/>
              </a:buClr>
              <a:buSzPts val="3600"/>
              <a:buFont typeface="Cambria"/>
              <a:buNone/>
            </a:pPr>
            <a:r>
              <a:rPr b="1" i="0" lang="en-US" sz="3600" u="none" cap="none" strike="noStrike">
                <a:solidFill>
                  <a:srgbClr val="FF8731"/>
                </a:solidFill>
                <a:latin typeface="Cambria"/>
                <a:ea typeface="Cambria"/>
                <a:cs typeface="Cambria"/>
                <a:sym typeface="Cambria"/>
              </a:rPr>
              <a:t>Dựa vào các hình dưới đây, cho biết: Vì sao khi sử dụng chất đốt có thể gây ô nhiễm môi trường?</a:t>
            </a:r>
            <a:endParaRPr/>
          </a:p>
        </p:txBody>
      </p:sp>
      <p:pic>
        <p:nvPicPr>
          <p:cNvPr descr="A screenshot of a computer&#10;&#10;Description automatically generated" id="239" name="Google Shape;239;p17"/>
          <p:cNvPicPr preferRelativeResize="0"/>
          <p:nvPr/>
        </p:nvPicPr>
        <p:blipFill rotWithShape="1">
          <a:blip r:embed="rId4">
            <a:alphaModFix/>
          </a:blip>
          <a:srcRect b="6306" l="8069" r="10351" t="20408"/>
          <a:stretch/>
        </p:blipFill>
        <p:spPr>
          <a:xfrm>
            <a:off x="530352" y="1928028"/>
            <a:ext cx="6812280" cy="4257051"/>
          </a:xfrm>
          <a:prstGeom prst="rect">
            <a:avLst/>
          </a:prstGeom>
          <a:noFill/>
          <a:ln>
            <a:noFill/>
          </a:ln>
        </p:spPr>
      </p:pic>
      <p:pic>
        <p:nvPicPr>
          <p:cNvPr id="240" name="Google Shape;240;p17"/>
          <p:cNvPicPr preferRelativeResize="0"/>
          <p:nvPr/>
        </p:nvPicPr>
        <p:blipFill rotWithShape="1">
          <a:blip r:embed="rId5">
            <a:alphaModFix/>
          </a:blip>
          <a:srcRect b="0" l="0" r="0" t="0"/>
          <a:stretch/>
        </p:blipFill>
        <p:spPr>
          <a:xfrm>
            <a:off x="7405102" y="4008037"/>
            <a:ext cx="4448570" cy="251222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ppt_w</p:attrName>
                                        </p:attrNameLst>
                                      </p:cBhvr>
                                      <p:tavLst>
                                        <p:tav fmla="" tm="0">
                                          <p:val>
                                            <p:strVal val="0"/>
                                          </p:val>
                                        </p:tav>
                                        <p:tav fmla="" tm="100000">
                                          <p:val>
                                            <p:strVal val="#ppt_w"/>
                                          </p:val>
                                        </p:tav>
                                      </p:tavLst>
                                    </p:anim>
                                    <p:anim calcmode="lin" valueType="num">
                                      <p:cBhvr additive="base">
                                        <p:cTn dur="500"/>
                                        <p:tgtEl>
                                          <p:spTgt spid="2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descr="A green screen with clouds and a recycle symbol&#10;&#10;Description automatically generated" id="246" name="Google Shape;246;p18"/>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sp>
        <p:nvSpPr>
          <p:cNvPr id="247" name="Google Shape;247;p18"/>
          <p:cNvSpPr/>
          <p:nvPr/>
        </p:nvSpPr>
        <p:spPr>
          <a:xfrm>
            <a:off x="338328" y="365125"/>
            <a:ext cx="11402568" cy="6127750"/>
          </a:xfrm>
          <a:custGeom>
            <a:rect b="b" l="l" r="r" t="t"/>
            <a:pathLst>
              <a:path extrusionOk="0" fill="none" h="6127750" w="11402568">
                <a:moveTo>
                  <a:pt x="1021312" y="0"/>
                </a:moveTo>
                <a:cubicBezTo>
                  <a:pt x="2686642" y="78011"/>
                  <a:pt x="8947397" y="21937"/>
                  <a:pt x="11402568" y="0"/>
                </a:cubicBezTo>
                <a:lnTo>
                  <a:pt x="11402568" y="0"/>
                </a:lnTo>
                <a:cubicBezTo>
                  <a:pt x="11557040" y="2153017"/>
                  <a:pt x="11568194" y="3637473"/>
                  <a:pt x="11402568" y="5106438"/>
                </a:cubicBezTo>
                <a:cubicBezTo>
                  <a:pt x="11452831" y="5607962"/>
                  <a:pt x="10882620" y="6123049"/>
                  <a:pt x="10381256" y="6127750"/>
                </a:cubicBezTo>
                <a:cubicBezTo>
                  <a:pt x="7957639" y="5982666"/>
                  <a:pt x="2107369" y="6162829"/>
                  <a:pt x="0" y="6127750"/>
                </a:cubicBezTo>
                <a:lnTo>
                  <a:pt x="0" y="6127750"/>
                </a:lnTo>
                <a:cubicBezTo>
                  <a:pt x="42204" y="3937540"/>
                  <a:pt x="161297" y="3540016"/>
                  <a:pt x="0" y="1021312"/>
                </a:cubicBezTo>
                <a:cubicBezTo>
                  <a:pt x="55112" y="464295"/>
                  <a:pt x="458574" y="15940"/>
                  <a:pt x="1021312" y="0"/>
                </a:cubicBezTo>
                <a:close/>
              </a:path>
              <a:path extrusionOk="0" h="6127750" w="11402568">
                <a:moveTo>
                  <a:pt x="1021312" y="0"/>
                </a:moveTo>
                <a:cubicBezTo>
                  <a:pt x="5836180" y="-16420"/>
                  <a:pt x="7643314" y="-157111"/>
                  <a:pt x="11402568" y="0"/>
                </a:cubicBezTo>
                <a:lnTo>
                  <a:pt x="11402568" y="0"/>
                </a:lnTo>
                <a:cubicBezTo>
                  <a:pt x="11538658" y="2426065"/>
                  <a:pt x="11285281" y="4179999"/>
                  <a:pt x="11402568" y="5106438"/>
                </a:cubicBezTo>
                <a:cubicBezTo>
                  <a:pt x="11393377" y="5697133"/>
                  <a:pt x="11002484" y="6166585"/>
                  <a:pt x="10381256" y="6127750"/>
                </a:cubicBezTo>
                <a:cubicBezTo>
                  <a:pt x="6332700" y="6010255"/>
                  <a:pt x="3378764" y="6209372"/>
                  <a:pt x="0" y="6127750"/>
                </a:cubicBezTo>
                <a:lnTo>
                  <a:pt x="0" y="6127750"/>
                </a:lnTo>
                <a:cubicBezTo>
                  <a:pt x="-46332" y="4191750"/>
                  <a:pt x="133940" y="2394419"/>
                  <a:pt x="0" y="1021312"/>
                </a:cubicBezTo>
                <a:cubicBezTo>
                  <a:pt x="49776" y="397478"/>
                  <a:pt x="556958" y="9338"/>
                  <a:pt x="1021312" y="0"/>
                </a:cubicBezTo>
                <a:close/>
              </a:path>
            </a:pathLst>
          </a:custGeom>
          <a:solidFill>
            <a:schemeClr val="lt1">
              <a:alpha val="95686"/>
            </a:schemeClr>
          </a:solidFill>
          <a:ln cap="flat" cmpd="sng" w="28575">
            <a:solidFill>
              <a:srgbClr val="92D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8" name="Google Shape;248;p18"/>
          <p:cNvSpPr txBox="1"/>
          <p:nvPr/>
        </p:nvSpPr>
        <p:spPr>
          <a:xfrm>
            <a:off x="685800" y="672921"/>
            <a:ext cx="108204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8731"/>
              </a:buClr>
              <a:buSzPts val="3600"/>
              <a:buFont typeface="Cambria"/>
              <a:buNone/>
            </a:pPr>
            <a:r>
              <a:rPr b="1" i="0" lang="en-US" sz="3600" u="none" cap="none" strike="noStrike">
                <a:solidFill>
                  <a:srgbClr val="FF8731"/>
                </a:solidFill>
                <a:latin typeface="Cambria"/>
                <a:ea typeface="Cambria"/>
                <a:cs typeface="Cambria"/>
                <a:sym typeface="Cambria"/>
              </a:rPr>
              <a:t>Dựa vào các hình dưới đây, cho biết: Vì sao khi sử dụng chất đốt có thể gây ô nhiễm môi trường?</a:t>
            </a:r>
            <a:endParaRPr/>
          </a:p>
        </p:txBody>
      </p:sp>
      <p:pic>
        <p:nvPicPr>
          <p:cNvPr descr="A screenshot of a computer&#10;&#10;Description automatically generated" id="249" name="Google Shape;249;p18"/>
          <p:cNvPicPr preferRelativeResize="0"/>
          <p:nvPr/>
        </p:nvPicPr>
        <p:blipFill rotWithShape="1">
          <a:blip r:embed="rId4">
            <a:alphaModFix/>
          </a:blip>
          <a:srcRect b="6306" l="8069" r="10351" t="20408"/>
          <a:stretch/>
        </p:blipFill>
        <p:spPr>
          <a:xfrm>
            <a:off x="602819" y="2331720"/>
            <a:ext cx="5493181" cy="3432735"/>
          </a:xfrm>
          <a:prstGeom prst="rect">
            <a:avLst/>
          </a:prstGeom>
          <a:noFill/>
          <a:ln>
            <a:noFill/>
          </a:ln>
        </p:spPr>
      </p:pic>
      <p:sp>
        <p:nvSpPr>
          <p:cNvPr id="250" name="Google Shape;250;p18"/>
          <p:cNvSpPr/>
          <p:nvPr/>
        </p:nvSpPr>
        <p:spPr>
          <a:xfrm>
            <a:off x="6281928" y="2284133"/>
            <a:ext cx="5224272" cy="3480322"/>
          </a:xfrm>
          <a:custGeom>
            <a:rect b="b" l="l" r="r" t="t"/>
            <a:pathLst>
              <a:path extrusionOk="0" fill="none" h="3480322" w="5224272">
                <a:moveTo>
                  <a:pt x="0" y="580065"/>
                </a:moveTo>
                <a:cubicBezTo>
                  <a:pt x="-35860" y="257341"/>
                  <a:pt x="269971" y="-52188"/>
                  <a:pt x="580065" y="0"/>
                </a:cubicBezTo>
                <a:cubicBezTo>
                  <a:pt x="2524233" y="89080"/>
                  <a:pt x="3121735" y="124415"/>
                  <a:pt x="4644207" y="0"/>
                </a:cubicBezTo>
                <a:cubicBezTo>
                  <a:pt x="4954519" y="55450"/>
                  <a:pt x="5230525" y="237584"/>
                  <a:pt x="5224272" y="580065"/>
                </a:cubicBezTo>
                <a:cubicBezTo>
                  <a:pt x="5298692" y="1530559"/>
                  <a:pt x="5345436" y="1887463"/>
                  <a:pt x="5224272" y="2900257"/>
                </a:cubicBezTo>
                <a:cubicBezTo>
                  <a:pt x="5225840" y="3228525"/>
                  <a:pt x="4937985" y="3492148"/>
                  <a:pt x="4644207" y="3480322"/>
                </a:cubicBezTo>
                <a:cubicBezTo>
                  <a:pt x="3064918" y="3597213"/>
                  <a:pt x="1674510" y="3576300"/>
                  <a:pt x="580065" y="3480322"/>
                </a:cubicBezTo>
                <a:cubicBezTo>
                  <a:pt x="233102" y="3467617"/>
                  <a:pt x="8787" y="3246165"/>
                  <a:pt x="0" y="2900257"/>
                </a:cubicBezTo>
                <a:cubicBezTo>
                  <a:pt x="-38255" y="1997895"/>
                  <a:pt x="-124083" y="1559538"/>
                  <a:pt x="0" y="580065"/>
                </a:cubicBezTo>
                <a:close/>
              </a:path>
              <a:path extrusionOk="0" h="3480322" w="5224272">
                <a:moveTo>
                  <a:pt x="0" y="580065"/>
                </a:moveTo>
                <a:cubicBezTo>
                  <a:pt x="-39241" y="238677"/>
                  <a:pt x="235772" y="-15938"/>
                  <a:pt x="580065" y="0"/>
                </a:cubicBezTo>
                <a:cubicBezTo>
                  <a:pt x="1867910" y="43971"/>
                  <a:pt x="2834246" y="40898"/>
                  <a:pt x="4644207" y="0"/>
                </a:cubicBezTo>
                <a:cubicBezTo>
                  <a:pt x="4929068" y="-9286"/>
                  <a:pt x="5231636" y="203513"/>
                  <a:pt x="5224272" y="580065"/>
                </a:cubicBezTo>
                <a:cubicBezTo>
                  <a:pt x="5211920" y="1298431"/>
                  <a:pt x="5213973" y="2277715"/>
                  <a:pt x="5224272" y="2900257"/>
                </a:cubicBezTo>
                <a:cubicBezTo>
                  <a:pt x="5215641" y="3193336"/>
                  <a:pt x="4953384" y="3450820"/>
                  <a:pt x="4644207" y="3480322"/>
                </a:cubicBezTo>
                <a:cubicBezTo>
                  <a:pt x="3645506" y="3393441"/>
                  <a:pt x="2374662" y="3321517"/>
                  <a:pt x="580065" y="3480322"/>
                </a:cubicBezTo>
                <a:cubicBezTo>
                  <a:pt x="308829" y="3509128"/>
                  <a:pt x="-16410" y="3170948"/>
                  <a:pt x="0" y="2900257"/>
                </a:cubicBezTo>
                <a:cubicBezTo>
                  <a:pt x="66149" y="2636223"/>
                  <a:pt x="-153571" y="1688942"/>
                  <a:pt x="0" y="580065"/>
                </a:cubicBezTo>
                <a:close/>
              </a:path>
            </a:pathLst>
          </a:cu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accent3"/>
                </a:solidFill>
                <a:latin typeface="Cambria"/>
                <a:ea typeface="Cambria"/>
                <a:cs typeface="Cambria"/>
                <a:sym typeface="Cambria"/>
              </a:rPr>
              <a:t>Do sử dụng chất đốt của các phương tiện giao thông (khỏi do ô tô, xe máy,...) gây ra; do sử dụng chất đốt trong nhà máy nhiệt điện; do sử dụng chất đốt trong đun nấu (củi, than,...).</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descr="A green screen with clouds and a recycle symbol&#10;&#10;Description automatically generated" id="256" name="Google Shape;256;p19"/>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sp>
        <p:nvSpPr>
          <p:cNvPr id="257" name="Google Shape;257;p19"/>
          <p:cNvSpPr/>
          <p:nvPr/>
        </p:nvSpPr>
        <p:spPr>
          <a:xfrm>
            <a:off x="338328" y="365125"/>
            <a:ext cx="11402568" cy="6127750"/>
          </a:xfrm>
          <a:custGeom>
            <a:rect b="b" l="l" r="r" t="t"/>
            <a:pathLst>
              <a:path extrusionOk="0" fill="none" h="6127750" w="11402568">
                <a:moveTo>
                  <a:pt x="1021312" y="0"/>
                </a:moveTo>
                <a:cubicBezTo>
                  <a:pt x="2686642" y="78011"/>
                  <a:pt x="8947397" y="21937"/>
                  <a:pt x="11402568" y="0"/>
                </a:cubicBezTo>
                <a:lnTo>
                  <a:pt x="11402568" y="0"/>
                </a:lnTo>
                <a:cubicBezTo>
                  <a:pt x="11557040" y="2153017"/>
                  <a:pt x="11568194" y="3637473"/>
                  <a:pt x="11402568" y="5106438"/>
                </a:cubicBezTo>
                <a:cubicBezTo>
                  <a:pt x="11452831" y="5607962"/>
                  <a:pt x="10882620" y="6123049"/>
                  <a:pt x="10381256" y="6127750"/>
                </a:cubicBezTo>
                <a:cubicBezTo>
                  <a:pt x="7957639" y="5982666"/>
                  <a:pt x="2107369" y="6162829"/>
                  <a:pt x="0" y="6127750"/>
                </a:cubicBezTo>
                <a:lnTo>
                  <a:pt x="0" y="6127750"/>
                </a:lnTo>
                <a:cubicBezTo>
                  <a:pt x="42204" y="3937540"/>
                  <a:pt x="161297" y="3540016"/>
                  <a:pt x="0" y="1021312"/>
                </a:cubicBezTo>
                <a:cubicBezTo>
                  <a:pt x="55112" y="464295"/>
                  <a:pt x="458574" y="15940"/>
                  <a:pt x="1021312" y="0"/>
                </a:cubicBezTo>
                <a:close/>
              </a:path>
              <a:path extrusionOk="0" h="6127750" w="11402568">
                <a:moveTo>
                  <a:pt x="1021312" y="0"/>
                </a:moveTo>
                <a:cubicBezTo>
                  <a:pt x="5836180" y="-16420"/>
                  <a:pt x="7643314" y="-157111"/>
                  <a:pt x="11402568" y="0"/>
                </a:cubicBezTo>
                <a:lnTo>
                  <a:pt x="11402568" y="0"/>
                </a:lnTo>
                <a:cubicBezTo>
                  <a:pt x="11538658" y="2426065"/>
                  <a:pt x="11285281" y="4179999"/>
                  <a:pt x="11402568" y="5106438"/>
                </a:cubicBezTo>
                <a:cubicBezTo>
                  <a:pt x="11393377" y="5697133"/>
                  <a:pt x="11002484" y="6166585"/>
                  <a:pt x="10381256" y="6127750"/>
                </a:cubicBezTo>
                <a:cubicBezTo>
                  <a:pt x="6332700" y="6010255"/>
                  <a:pt x="3378764" y="6209372"/>
                  <a:pt x="0" y="6127750"/>
                </a:cubicBezTo>
                <a:lnTo>
                  <a:pt x="0" y="6127750"/>
                </a:lnTo>
                <a:cubicBezTo>
                  <a:pt x="-46332" y="4191750"/>
                  <a:pt x="133940" y="2394419"/>
                  <a:pt x="0" y="1021312"/>
                </a:cubicBezTo>
                <a:cubicBezTo>
                  <a:pt x="49776" y="397478"/>
                  <a:pt x="556958" y="9338"/>
                  <a:pt x="1021312" y="0"/>
                </a:cubicBezTo>
                <a:close/>
              </a:path>
            </a:pathLst>
          </a:custGeom>
          <a:solidFill>
            <a:schemeClr val="lt1">
              <a:alpha val="95686"/>
            </a:schemeClr>
          </a:solidFill>
          <a:ln cap="flat" cmpd="sng" w="28575">
            <a:solidFill>
              <a:srgbClr val="92D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8" name="Google Shape;258;p19"/>
          <p:cNvSpPr txBox="1"/>
          <p:nvPr/>
        </p:nvSpPr>
        <p:spPr>
          <a:xfrm>
            <a:off x="685800" y="672921"/>
            <a:ext cx="108204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8731"/>
              </a:buClr>
              <a:buSzPts val="3600"/>
              <a:buFont typeface="Cambria"/>
              <a:buNone/>
            </a:pPr>
            <a:r>
              <a:rPr b="1" i="0" lang="en-US" sz="3600" u="none" cap="none" strike="noStrike">
                <a:solidFill>
                  <a:srgbClr val="FF8731"/>
                </a:solidFill>
                <a:latin typeface="Cambria"/>
                <a:ea typeface="Cambria"/>
                <a:cs typeface="Cambria"/>
                <a:sym typeface="Cambria"/>
              </a:rPr>
              <a:t>Dựa vào các hình dưới đây, cho biết: Một số biện pháp hạn chế gây ô nhiễm khi sử dụng chất đốt.</a:t>
            </a:r>
            <a:endParaRPr/>
          </a:p>
        </p:txBody>
      </p:sp>
      <p:pic>
        <p:nvPicPr>
          <p:cNvPr descr="A screenshot of a computer&#10;&#10;Description automatically generated" id="259" name="Google Shape;259;p19"/>
          <p:cNvPicPr preferRelativeResize="0"/>
          <p:nvPr/>
        </p:nvPicPr>
        <p:blipFill rotWithShape="1">
          <a:blip r:embed="rId4">
            <a:alphaModFix/>
          </a:blip>
          <a:srcRect b="6306" l="8069" r="10351" t="20408"/>
          <a:stretch/>
        </p:blipFill>
        <p:spPr>
          <a:xfrm>
            <a:off x="602819" y="2331720"/>
            <a:ext cx="5493181" cy="3432735"/>
          </a:xfrm>
          <a:prstGeom prst="rect">
            <a:avLst/>
          </a:prstGeom>
          <a:noFill/>
          <a:ln>
            <a:noFill/>
          </a:ln>
        </p:spPr>
      </p:pic>
      <p:sp>
        <p:nvSpPr>
          <p:cNvPr id="260" name="Google Shape;260;p19"/>
          <p:cNvSpPr/>
          <p:nvPr/>
        </p:nvSpPr>
        <p:spPr>
          <a:xfrm>
            <a:off x="6281928" y="2284133"/>
            <a:ext cx="5224272" cy="3480322"/>
          </a:xfrm>
          <a:custGeom>
            <a:rect b="b" l="l" r="r" t="t"/>
            <a:pathLst>
              <a:path extrusionOk="0" fill="none" h="3480322" w="5224272">
                <a:moveTo>
                  <a:pt x="0" y="580065"/>
                </a:moveTo>
                <a:cubicBezTo>
                  <a:pt x="-35860" y="257341"/>
                  <a:pt x="269971" y="-52188"/>
                  <a:pt x="580065" y="0"/>
                </a:cubicBezTo>
                <a:cubicBezTo>
                  <a:pt x="2524233" y="89080"/>
                  <a:pt x="3121735" y="124415"/>
                  <a:pt x="4644207" y="0"/>
                </a:cubicBezTo>
                <a:cubicBezTo>
                  <a:pt x="4954519" y="55450"/>
                  <a:pt x="5230525" y="237584"/>
                  <a:pt x="5224272" y="580065"/>
                </a:cubicBezTo>
                <a:cubicBezTo>
                  <a:pt x="5298692" y="1530559"/>
                  <a:pt x="5345436" y="1887463"/>
                  <a:pt x="5224272" y="2900257"/>
                </a:cubicBezTo>
                <a:cubicBezTo>
                  <a:pt x="5225840" y="3228525"/>
                  <a:pt x="4937985" y="3492148"/>
                  <a:pt x="4644207" y="3480322"/>
                </a:cubicBezTo>
                <a:cubicBezTo>
                  <a:pt x="3064918" y="3597213"/>
                  <a:pt x="1674510" y="3576300"/>
                  <a:pt x="580065" y="3480322"/>
                </a:cubicBezTo>
                <a:cubicBezTo>
                  <a:pt x="233102" y="3467617"/>
                  <a:pt x="8787" y="3246165"/>
                  <a:pt x="0" y="2900257"/>
                </a:cubicBezTo>
                <a:cubicBezTo>
                  <a:pt x="-38255" y="1997895"/>
                  <a:pt x="-124083" y="1559538"/>
                  <a:pt x="0" y="580065"/>
                </a:cubicBezTo>
                <a:close/>
              </a:path>
              <a:path extrusionOk="0" h="3480322" w="5224272">
                <a:moveTo>
                  <a:pt x="0" y="580065"/>
                </a:moveTo>
                <a:cubicBezTo>
                  <a:pt x="-39241" y="238677"/>
                  <a:pt x="235772" y="-15938"/>
                  <a:pt x="580065" y="0"/>
                </a:cubicBezTo>
                <a:cubicBezTo>
                  <a:pt x="1867910" y="43971"/>
                  <a:pt x="2834246" y="40898"/>
                  <a:pt x="4644207" y="0"/>
                </a:cubicBezTo>
                <a:cubicBezTo>
                  <a:pt x="4929068" y="-9286"/>
                  <a:pt x="5231636" y="203513"/>
                  <a:pt x="5224272" y="580065"/>
                </a:cubicBezTo>
                <a:cubicBezTo>
                  <a:pt x="5211920" y="1298431"/>
                  <a:pt x="5213973" y="2277715"/>
                  <a:pt x="5224272" y="2900257"/>
                </a:cubicBezTo>
                <a:cubicBezTo>
                  <a:pt x="5215641" y="3193336"/>
                  <a:pt x="4953384" y="3450820"/>
                  <a:pt x="4644207" y="3480322"/>
                </a:cubicBezTo>
                <a:cubicBezTo>
                  <a:pt x="3645506" y="3393441"/>
                  <a:pt x="2374662" y="3321517"/>
                  <a:pt x="580065" y="3480322"/>
                </a:cubicBezTo>
                <a:cubicBezTo>
                  <a:pt x="308829" y="3509128"/>
                  <a:pt x="-16410" y="3170948"/>
                  <a:pt x="0" y="2900257"/>
                </a:cubicBezTo>
                <a:cubicBezTo>
                  <a:pt x="66149" y="2636223"/>
                  <a:pt x="-153571" y="1688942"/>
                  <a:pt x="0" y="580065"/>
                </a:cubicBezTo>
                <a:close/>
              </a:path>
            </a:pathLst>
          </a:cu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accent3"/>
                </a:solidFill>
                <a:latin typeface="Cambria"/>
                <a:ea typeface="Cambria"/>
                <a:cs typeface="Cambria"/>
                <a:sym typeface="Cambria"/>
              </a:rPr>
              <a:t>Biện pháp:</a:t>
            </a:r>
            <a:endParaRPr/>
          </a:p>
          <a:p>
            <a:pPr indent="0" lvl="0" marL="0" marR="0" rtl="0" algn="l">
              <a:spcBef>
                <a:spcPts val="0"/>
              </a:spcBef>
              <a:spcAft>
                <a:spcPts val="0"/>
              </a:spcAft>
              <a:buNone/>
            </a:pPr>
            <a:r>
              <a:rPr lang="en-US" sz="2800">
                <a:solidFill>
                  <a:schemeClr val="accent3"/>
                </a:solidFill>
                <a:latin typeface="Cambria"/>
                <a:ea typeface="Cambria"/>
                <a:cs typeface="Cambria"/>
                <a:sym typeface="Cambria"/>
              </a:rPr>
              <a:t>- Sử dụng các thiết bị làm sạch khí thải trước khi thải ra môi trường.</a:t>
            </a:r>
            <a:endParaRPr/>
          </a:p>
          <a:p>
            <a:pPr indent="0" lvl="0" marL="0" marR="0" rtl="0" algn="l">
              <a:spcBef>
                <a:spcPts val="0"/>
              </a:spcBef>
              <a:spcAft>
                <a:spcPts val="0"/>
              </a:spcAft>
              <a:buNone/>
            </a:pPr>
            <a:r>
              <a:rPr lang="en-US" sz="2800">
                <a:solidFill>
                  <a:schemeClr val="accent3"/>
                </a:solidFill>
                <a:latin typeface="Cambria"/>
                <a:ea typeface="Cambria"/>
                <a:cs typeface="Cambria"/>
                <a:sym typeface="Cambria"/>
              </a:rPr>
              <a:t>- Kiểm tra, bảo dưỡng bộ phận lọc khí thải.</a:t>
            </a:r>
            <a:endParaRPr/>
          </a:p>
          <a:p>
            <a:pPr indent="0" lvl="0" marL="0" marR="0" rtl="0" algn="l">
              <a:spcBef>
                <a:spcPts val="0"/>
              </a:spcBef>
              <a:spcAft>
                <a:spcPts val="0"/>
              </a:spcAft>
              <a:buNone/>
            </a:pPr>
            <a:r>
              <a:rPr lang="en-US" sz="2800">
                <a:solidFill>
                  <a:schemeClr val="accent3"/>
                </a:solidFill>
                <a:latin typeface="Cambria"/>
                <a:ea typeface="Cambria"/>
                <a:cs typeface="Cambria"/>
                <a:sym typeface="Cambria"/>
              </a:rPr>
              <a:t>- Xây thêm các ống khói nơi có chất đốt.</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sp>
        <p:nvSpPr>
          <p:cNvPr id="92" name="Google Shape;92;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A green screen with clouds and a recycle symbol&#10;&#10;Description automatically generated" id="93" name="Google Shape;93;p2"/>
          <p:cNvPicPr preferRelativeResize="0"/>
          <p:nvPr/>
        </p:nvPicPr>
        <p:blipFill rotWithShape="1">
          <a:blip r:embed="rId3">
            <a:alphaModFix/>
          </a:blip>
          <a:srcRect b="0" l="0" r="0" t="0"/>
          <a:stretch/>
        </p:blipFill>
        <p:spPr>
          <a:xfrm>
            <a:off x="0" y="-1"/>
            <a:ext cx="12192000" cy="6858001"/>
          </a:xfrm>
          <a:prstGeom prst="rect">
            <a:avLst/>
          </a:prstGeom>
          <a:noFill/>
          <a:ln>
            <a:noFill/>
          </a:ln>
        </p:spPr>
      </p:pic>
      <p:sp>
        <p:nvSpPr>
          <p:cNvPr id="94" name="Google Shape;94;p2"/>
          <p:cNvSpPr/>
          <p:nvPr/>
        </p:nvSpPr>
        <p:spPr>
          <a:xfrm>
            <a:off x="100584" y="2518138"/>
            <a:ext cx="4754880" cy="4599432"/>
          </a:xfrm>
          <a:custGeom>
            <a:rect b="b" l="l" r="r" t="t"/>
            <a:pathLst>
              <a:path extrusionOk="0" h="3249925" w="3359096">
                <a:moveTo>
                  <a:pt x="0" y="0"/>
                </a:moveTo>
                <a:lnTo>
                  <a:pt x="3359096" y="0"/>
                </a:lnTo>
                <a:lnTo>
                  <a:pt x="3359096" y="3249926"/>
                </a:lnTo>
                <a:lnTo>
                  <a:pt x="0" y="324992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5" name="Google Shape;95;p2"/>
          <p:cNvGrpSpPr/>
          <p:nvPr/>
        </p:nvGrpSpPr>
        <p:grpSpPr>
          <a:xfrm>
            <a:off x="3282696" y="365125"/>
            <a:ext cx="7040879" cy="4306029"/>
            <a:chOff x="3282696" y="365125"/>
            <a:chExt cx="7040879" cy="4306029"/>
          </a:xfrm>
        </p:grpSpPr>
        <p:sp>
          <p:nvSpPr>
            <p:cNvPr id="96" name="Google Shape;96;p2"/>
            <p:cNvSpPr/>
            <p:nvPr/>
          </p:nvSpPr>
          <p:spPr>
            <a:xfrm>
              <a:off x="3282696" y="365125"/>
              <a:ext cx="7040879" cy="4306029"/>
            </a:xfrm>
            <a:custGeom>
              <a:rect b="b" l="l" r="r" t="t"/>
              <a:pathLst>
                <a:path extrusionOk="0" h="3237565" w="4573137">
                  <a:moveTo>
                    <a:pt x="0" y="0"/>
                  </a:moveTo>
                  <a:lnTo>
                    <a:pt x="4573138" y="0"/>
                  </a:lnTo>
                  <a:lnTo>
                    <a:pt x="4573138" y="3237565"/>
                  </a:lnTo>
                  <a:lnTo>
                    <a:pt x="0" y="32375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 name="Google Shape;97;p2"/>
            <p:cNvSpPr txBox="1"/>
            <p:nvPr/>
          </p:nvSpPr>
          <p:spPr>
            <a:xfrm>
              <a:off x="3510152" y="1458920"/>
              <a:ext cx="6585965"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800" u="none" cap="none" strike="noStrike">
                  <a:solidFill>
                    <a:srgbClr val="000000"/>
                  </a:solidFill>
                  <a:latin typeface="Arial"/>
                  <a:ea typeface="Arial"/>
                  <a:cs typeface="Arial"/>
                  <a:sym typeface="Arial"/>
                </a:rPr>
                <a:t>Kể tên các </a:t>
              </a:r>
              <a:r>
                <a:rPr b="1" i="0" lang="en-US" sz="4800" u="none" cap="none" strike="noStrike">
                  <a:solidFill>
                    <a:schemeClr val="dk1"/>
                  </a:solidFill>
                  <a:latin typeface="Arial"/>
                  <a:ea typeface="Arial"/>
                  <a:cs typeface="Arial"/>
                  <a:sym typeface="Arial"/>
                </a:rPr>
                <a:t>nguồn năng lượng chất đốt mà em biết</a:t>
              </a:r>
              <a:endParaRPr b="1" i="0" sz="4800" u="none" cap="none" strike="noStrike">
                <a:solidFill>
                  <a:schemeClr val="dk1"/>
                </a:solidFill>
                <a:latin typeface="Arial"/>
                <a:ea typeface="Arial"/>
                <a:cs typeface="Arial"/>
                <a:sym typeface="Arial"/>
              </a:endParaRPr>
            </a:p>
          </p:txBody>
        </p:sp>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descr="A green screen with clouds and a recycle symbol&#10;&#10;Description automatically generated" id="266" name="Google Shape;266;p20"/>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sp>
        <p:nvSpPr>
          <p:cNvPr id="267" name="Google Shape;267;p20"/>
          <p:cNvSpPr/>
          <p:nvPr/>
        </p:nvSpPr>
        <p:spPr>
          <a:xfrm>
            <a:off x="6181344" y="1690688"/>
            <a:ext cx="4929663" cy="6944942"/>
          </a:xfrm>
          <a:custGeom>
            <a:rect b="b" l="l" r="r" t="t"/>
            <a:pathLst>
              <a:path extrusionOk="0" h="5157391" w="3416771">
                <a:moveTo>
                  <a:pt x="0" y="0"/>
                </a:moveTo>
                <a:lnTo>
                  <a:pt x="3416772" y="0"/>
                </a:lnTo>
                <a:lnTo>
                  <a:pt x="3416772" y="5157391"/>
                </a:lnTo>
                <a:lnTo>
                  <a:pt x="0" y="515739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8" name="Google Shape;268;p20"/>
          <p:cNvSpPr/>
          <p:nvPr/>
        </p:nvSpPr>
        <p:spPr>
          <a:xfrm>
            <a:off x="249124" y="812092"/>
            <a:ext cx="7258100" cy="4829756"/>
          </a:xfrm>
          <a:custGeom>
            <a:rect b="b" l="l" r="r" t="t"/>
            <a:pathLst>
              <a:path extrusionOk="0" h="2438600" w="3146581">
                <a:moveTo>
                  <a:pt x="0" y="0"/>
                </a:moveTo>
                <a:lnTo>
                  <a:pt x="3146581" y="0"/>
                </a:lnTo>
                <a:lnTo>
                  <a:pt x="3146581" y="2438600"/>
                </a:lnTo>
                <a:lnTo>
                  <a:pt x="0" y="24386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9" name="Google Shape;269;p20"/>
          <p:cNvSpPr txBox="1"/>
          <p:nvPr/>
        </p:nvSpPr>
        <p:spPr>
          <a:xfrm>
            <a:off x="830936" y="1768579"/>
            <a:ext cx="6094476"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400">
                <a:solidFill>
                  <a:srgbClr val="000000"/>
                </a:solidFill>
                <a:latin typeface="Cambria"/>
                <a:ea typeface="Cambria"/>
                <a:cs typeface="Cambria"/>
                <a:sym typeface="Cambria"/>
              </a:rPr>
              <a:t>Nêu ví dụ về việc sử dụng chất đốt có thể gây ô nhiễm môi trường.</a:t>
            </a:r>
            <a:endParaRPr sz="4400">
              <a:solidFill>
                <a:schemeClr val="dk1"/>
              </a:solidFill>
              <a:latin typeface="Cambria"/>
              <a:ea typeface="Cambria"/>
              <a:cs typeface="Cambria"/>
              <a:sym typeface="Cambria"/>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A green screen with clouds and a recycle symbol&#10;&#10;Description automatically generated" id="274" name="Google Shape;274;p21"/>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pic>
        <p:nvPicPr>
          <p:cNvPr descr="A close-up of a message&#10;&#10;Description automatically generated" id="275" name="Google Shape;275;p21"/>
          <p:cNvPicPr preferRelativeResize="0"/>
          <p:nvPr/>
        </p:nvPicPr>
        <p:blipFill rotWithShape="1">
          <a:blip r:embed="rId4">
            <a:alphaModFix/>
          </a:blip>
          <a:srcRect b="0" l="0" r="0" t="0"/>
          <a:stretch/>
        </p:blipFill>
        <p:spPr>
          <a:xfrm>
            <a:off x="0" y="1872993"/>
            <a:ext cx="12192000" cy="301816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A green screen with clouds and a recycle symbol&#10;&#10;Description automatically generated" id="280" name="Google Shape;280;p22"/>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grpSp>
        <p:nvGrpSpPr>
          <p:cNvPr id="281" name="Google Shape;281;p22"/>
          <p:cNvGrpSpPr/>
          <p:nvPr/>
        </p:nvGrpSpPr>
        <p:grpSpPr>
          <a:xfrm>
            <a:off x="0" y="1115492"/>
            <a:ext cx="11797284" cy="3329126"/>
            <a:chOff x="0" y="1115492"/>
            <a:chExt cx="11797284" cy="3329126"/>
          </a:xfrm>
        </p:grpSpPr>
        <p:sp>
          <p:nvSpPr>
            <p:cNvPr id="282" name="Google Shape;282;p22"/>
            <p:cNvSpPr/>
            <p:nvPr/>
          </p:nvSpPr>
          <p:spPr>
            <a:xfrm>
              <a:off x="394716" y="1682495"/>
              <a:ext cx="11402568" cy="2762123"/>
            </a:xfrm>
            <a:custGeom>
              <a:rect b="b" l="l" r="r" t="t"/>
              <a:pathLst>
                <a:path extrusionOk="0" fill="none" h="2762123" w="11402568">
                  <a:moveTo>
                    <a:pt x="460363" y="0"/>
                  </a:moveTo>
                  <a:cubicBezTo>
                    <a:pt x="5568214" y="78011"/>
                    <a:pt x="8370335" y="21937"/>
                    <a:pt x="11402568" y="0"/>
                  </a:cubicBezTo>
                  <a:lnTo>
                    <a:pt x="11402568" y="0"/>
                  </a:lnTo>
                  <a:cubicBezTo>
                    <a:pt x="11557040" y="997988"/>
                    <a:pt x="11568194" y="1890148"/>
                    <a:pt x="11402568" y="2301760"/>
                  </a:cubicBezTo>
                  <a:cubicBezTo>
                    <a:pt x="11420514" y="2533685"/>
                    <a:pt x="11157883" y="2759231"/>
                    <a:pt x="10942205" y="2762123"/>
                  </a:cubicBezTo>
                  <a:cubicBezTo>
                    <a:pt x="5743284" y="2617039"/>
                    <a:pt x="4135495" y="2797202"/>
                    <a:pt x="0" y="2762123"/>
                  </a:cubicBezTo>
                  <a:lnTo>
                    <a:pt x="0" y="2762123"/>
                  </a:lnTo>
                  <a:cubicBezTo>
                    <a:pt x="42204" y="2312965"/>
                    <a:pt x="161297" y="1107641"/>
                    <a:pt x="0" y="460363"/>
                  </a:cubicBezTo>
                  <a:cubicBezTo>
                    <a:pt x="38465" y="211024"/>
                    <a:pt x="208167" y="24877"/>
                    <a:pt x="460363" y="0"/>
                  </a:cubicBezTo>
                  <a:close/>
                </a:path>
                <a:path extrusionOk="0" h="2762123" w="11402568">
                  <a:moveTo>
                    <a:pt x="460363" y="0"/>
                  </a:moveTo>
                  <a:cubicBezTo>
                    <a:pt x="1893424" y="-16420"/>
                    <a:pt x="9729191" y="-157111"/>
                    <a:pt x="11402568" y="0"/>
                  </a:cubicBezTo>
                  <a:lnTo>
                    <a:pt x="11402568" y="0"/>
                  </a:lnTo>
                  <a:cubicBezTo>
                    <a:pt x="11538658" y="1124981"/>
                    <a:pt x="11285281" y="1923261"/>
                    <a:pt x="11402568" y="2301760"/>
                  </a:cubicBezTo>
                  <a:cubicBezTo>
                    <a:pt x="11387564" y="2599500"/>
                    <a:pt x="11200211" y="2764673"/>
                    <a:pt x="10942205" y="2762123"/>
                  </a:cubicBezTo>
                  <a:cubicBezTo>
                    <a:pt x="7370368" y="2644628"/>
                    <a:pt x="4724867" y="2843745"/>
                    <a:pt x="0" y="2762123"/>
                  </a:cubicBezTo>
                  <a:lnTo>
                    <a:pt x="0" y="2762123"/>
                  </a:lnTo>
                  <a:cubicBezTo>
                    <a:pt x="-46332" y="1634823"/>
                    <a:pt x="133940" y="1127376"/>
                    <a:pt x="0" y="460363"/>
                  </a:cubicBezTo>
                  <a:cubicBezTo>
                    <a:pt x="20343" y="181681"/>
                    <a:pt x="223670" y="1644"/>
                    <a:pt x="460363" y="0"/>
                  </a:cubicBezTo>
                  <a:close/>
                </a:path>
              </a:pathLst>
            </a:custGeom>
            <a:solidFill>
              <a:schemeClr val="lt1">
                <a:alpha val="95686"/>
              </a:schemeClr>
            </a:solidFill>
            <a:ln cap="flat" cmpd="sng" w="28575">
              <a:solidFill>
                <a:srgbClr val="92D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83" name="Google Shape;283;p22"/>
            <p:cNvPicPr preferRelativeResize="0"/>
            <p:nvPr/>
          </p:nvPicPr>
          <p:blipFill rotWithShape="1">
            <a:blip r:embed="rId4">
              <a:alphaModFix/>
            </a:blip>
            <a:srcRect b="0" l="0" r="0" t="0"/>
            <a:stretch/>
          </p:blipFill>
          <p:spPr>
            <a:xfrm>
              <a:off x="0" y="1115492"/>
              <a:ext cx="1127858" cy="1737511"/>
            </a:xfrm>
            <a:prstGeom prst="rect">
              <a:avLst/>
            </a:prstGeom>
            <a:noFill/>
            <a:ln>
              <a:noFill/>
            </a:ln>
          </p:spPr>
        </p:pic>
        <p:sp>
          <p:nvSpPr>
            <p:cNvPr id="284" name="Google Shape;284;p22"/>
            <p:cNvSpPr txBox="1"/>
            <p:nvPr/>
          </p:nvSpPr>
          <p:spPr>
            <a:xfrm>
              <a:off x="1024128" y="1837944"/>
              <a:ext cx="10616184"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Các nguồn năng lượng chất đốt không phải là vô tận. Vì vậy, cần có kế hoạch khai thác và sử dụng tiết kiệm, đảm bảo nguồn năng lượng cho thế hệ tương lai.</a:t>
              </a:r>
              <a:endParaRPr/>
            </a:p>
          </p:txBody>
        </p:sp>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A green screen with clouds and a recycle symbol&#10;&#10;Description automatically generated" id="289" name="Google Shape;289;p23"/>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pic>
        <p:nvPicPr>
          <p:cNvPr id="290" name="Google Shape;290;p23"/>
          <p:cNvPicPr preferRelativeResize="0"/>
          <p:nvPr/>
        </p:nvPicPr>
        <p:blipFill rotWithShape="1">
          <a:blip r:embed="rId4">
            <a:alphaModFix/>
          </a:blip>
          <a:srcRect b="0" l="0" r="0" t="0"/>
          <a:stretch/>
        </p:blipFill>
        <p:spPr>
          <a:xfrm>
            <a:off x="228600" y="1648812"/>
            <a:ext cx="8748518" cy="3560373"/>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ppt_w</p:attrName>
                                        </p:attrNameLst>
                                      </p:cBhvr>
                                      <p:tavLst>
                                        <p:tav fmla="" tm="0">
                                          <p:val>
                                            <p:strVal val="0"/>
                                          </p:val>
                                        </p:tav>
                                        <p:tav fmla="" tm="100000">
                                          <p:val>
                                            <p:strVal val="#ppt_w"/>
                                          </p:val>
                                        </p:tav>
                                      </p:tavLst>
                                    </p:anim>
                                    <p:anim calcmode="lin" valueType="num">
                                      <p:cBhvr additive="base">
                                        <p:cTn dur="500"/>
                                        <p:tgtEl>
                                          <p:spTgt spid="29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sp>
        <p:nvSpPr>
          <p:cNvPr id="103" name="Google Shape;10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A green screen with clouds and a recycle symbol&#10;&#10;Description automatically generated" id="104" name="Google Shape;104;p3"/>
          <p:cNvPicPr preferRelativeResize="0"/>
          <p:nvPr/>
        </p:nvPicPr>
        <p:blipFill rotWithShape="1">
          <a:blip r:embed="rId3">
            <a:alphaModFix/>
          </a:blip>
          <a:srcRect b="0" l="0" r="0" t="0"/>
          <a:stretch/>
        </p:blipFill>
        <p:spPr>
          <a:xfrm>
            <a:off x="0" y="-1"/>
            <a:ext cx="12192000" cy="6858001"/>
          </a:xfrm>
          <a:prstGeom prst="rect">
            <a:avLst/>
          </a:prstGeom>
          <a:noFill/>
          <a:ln>
            <a:noFill/>
          </a:ln>
        </p:spPr>
      </p:pic>
      <p:sp>
        <p:nvSpPr>
          <p:cNvPr id="105" name="Google Shape;105;p3"/>
          <p:cNvSpPr/>
          <p:nvPr/>
        </p:nvSpPr>
        <p:spPr>
          <a:xfrm>
            <a:off x="100584" y="2518138"/>
            <a:ext cx="4754880" cy="4599432"/>
          </a:xfrm>
          <a:custGeom>
            <a:rect b="b" l="l" r="r" t="t"/>
            <a:pathLst>
              <a:path extrusionOk="0" h="3249925" w="3359096">
                <a:moveTo>
                  <a:pt x="0" y="0"/>
                </a:moveTo>
                <a:lnTo>
                  <a:pt x="3359096" y="0"/>
                </a:lnTo>
                <a:lnTo>
                  <a:pt x="3359096" y="3249926"/>
                </a:lnTo>
                <a:lnTo>
                  <a:pt x="0" y="324992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06" name="Google Shape;106;p3"/>
          <p:cNvGrpSpPr/>
          <p:nvPr/>
        </p:nvGrpSpPr>
        <p:grpSpPr>
          <a:xfrm>
            <a:off x="3282696" y="365125"/>
            <a:ext cx="7040879" cy="4306029"/>
            <a:chOff x="3282696" y="365125"/>
            <a:chExt cx="7040879" cy="4306029"/>
          </a:xfrm>
        </p:grpSpPr>
        <p:sp>
          <p:nvSpPr>
            <p:cNvPr id="107" name="Google Shape;107;p3"/>
            <p:cNvSpPr/>
            <p:nvPr/>
          </p:nvSpPr>
          <p:spPr>
            <a:xfrm>
              <a:off x="3282696" y="365125"/>
              <a:ext cx="7040879" cy="4306029"/>
            </a:xfrm>
            <a:custGeom>
              <a:rect b="b" l="l" r="r" t="t"/>
              <a:pathLst>
                <a:path extrusionOk="0" h="3237565" w="4573137">
                  <a:moveTo>
                    <a:pt x="0" y="0"/>
                  </a:moveTo>
                  <a:lnTo>
                    <a:pt x="4573138" y="0"/>
                  </a:lnTo>
                  <a:lnTo>
                    <a:pt x="4573138" y="3237565"/>
                  </a:lnTo>
                  <a:lnTo>
                    <a:pt x="0" y="32375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 name="Google Shape;108;p3"/>
            <p:cNvSpPr txBox="1"/>
            <p:nvPr/>
          </p:nvSpPr>
          <p:spPr>
            <a:xfrm>
              <a:off x="3427856" y="1305341"/>
              <a:ext cx="6585965"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dk1"/>
                  </a:solidFill>
                  <a:latin typeface="Arial"/>
                  <a:ea typeface="Arial"/>
                  <a:cs typeface="Arial"/>
                  <a:sym typeface="Arial"/>
                </a:rPr>
                <a:t>Nêu vai trò của năng lượng chất đốt trong đời sống và sản xuất.</a:t>
              </a:r>
              <a:endParaRPr b="1" i="0" sz="9600" u="none" cap="none" strike="noStrike">
                <a:solidFill>
                  <a:schemeClr val="dk1"/>
                </a:solidFill>
                <a:latin typeface="Arial"/>
                <a:ea typeface="Arial"/>
                <a:cs typeface="Arial"/>
                <a:sym typeface="Arial"/>
              </a:endParaRPr>
            </a:p>
          </p:txBody>
        </p:sp>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t/>
            </a:r>
            <a:endParaRPr/>
          </a:p>
        </p:txBody>
      </p:sp>
      <p:sp>
        <p:nvSpPr>
          <p:cNvPr id="114" name="Google Shape;114;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A cartoon of cars and buildings on a planet&#10;&#10;Description automatically generated" id="115" name="Google Shape;115;p4"/>
          <p:cNvPicPr preferRelativeResize="0"/>
          <p:nvPr/>
        </p:nvPicPr>
        <p:blipFill rotWithShape="1">
          <a:blip r:embed="rId3">
            <a:alphaModFix/>
          </a:blip>
          <a:srcRect b="0" l="0" r="0" t="0"/>
          <a:stretch/>
        </p:blipFill>
        <p:spPr>
          <a:xfrm>
            <a:off x="0" y="0"/>
            <a:ext cx="12192000" cy="6858000"/>
          </a:xfrm>
          <a:prstGeom prst="rect">
            <a:avLst/>
          </a:prstGeom>
          <a:noFill/>
          <a:ln>
            <a:noFill/>
          </a:ln>
        </p:spPr>
      </p:pic>
      <p:grpSp>
        <p:nvGrpSpPr>
          <p:cNvPr id="116" name="Google Shape;116;p4"/>
          <p:cNvGrpSpPr/>
          <p:nvPr/>
        </p:nvGrpSpPr>
        <p:grpSpPr>
          <a:xfrm>
            <a:off x="943864" y="676345"/>
            <a:ext cx="3236976" cy="707886"/>
            <a:chOff x="2569464" y="960120"/>
            <a:chExt cx="3236976" cy="707886"/>
          </a:xfrm>
        </p:grpSpPr>
        <p:sp>
          <p:nvSpPr>
            <p:cNvPr id="117" name="Google Shape;117;p4"/>
            <p:cNvSpPr txBox="1"/>
            <p:nvPr/>
          </p:nvSpPr>
          <p:spPr>
            <a:xfrm>
              <a:off x="2569464" y="960120"/>
              <a:ext cx="323697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chemeClr val="dk1"/>
                  </a:solidFill>
                  <a:latin typeface="Arial"/>
                  <a:ea typeface="Arial"/>
                  <a:cs typeface="Arial"/>
                  <a:sym typeface="Arial"/>
                </a:rPr>
                <a:t>KHOA HỌC</a:t>
              </a:r>
              <a:endParaRPr sz="4000">
                <a:solidFill>
                  <a:schemeClr val="dk1"/>
                </a:solidFill>
                <a:latin typeface="Arial"/>
                <a:ea typeface="Arial"/>
                <a:cs typeface="Arial"/>
                <a:sym typeface="Arial"/>
              </a:endParaRPr>
            </a:p>
          </p:txBody>
        </p:sp>
        <p:sp>
          <p:nvSpPr>
            <p:cNvPr id="118" name="Google Shape;118;p4"/>
            <p:cNvSpPr txBox="1"/>
            <p:nvPr/>
          </p:nvSpPr>
          <p:spPr>
            <a:xfrm>
              <a:off x="2569464" y="960120"/>
              <a:ext cx="323697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0B050"/>
                  </a:solidFill>
                  <a:latin typeface="Arial"/>
                  <a:ea typeface="Arial"/>
                  <a:cs typeface="Arial"/>
                  <a:sym typeface="Arial"/>
                </a:rPr>
                <a:t>KHOA HỌC</a:t>
              </a:r>
              <a:endParaRPr sz="4000">
                <a:solidFill>
                  <a:srgbClr val="00B050"/>
                </a:solidFill>
                <a:latin typeface="Arial"/>
                <a:ea typeface="Arial"/>
                <a:cs typeface="Arial"/>
                <a:sym typeface="Arial"/>
              </a:endParaRPr>
            </a:p>
          </p:txBody>
        </p:sp>
      </p:grpSp>
      <p:sp>
        <p:nvSpPr>
          <p:cNvPr id="119" name="Google Shape;119;p4"/>
          <p:cNvSpPr txBox="1"/>
          <p:nvPr/>
        </p:nvSpPr>
        <p:spPr>
          <a:xfrm>
            <a:off x="274940" y="1600200"/>
            <a:ext cx="124906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chemeClr val="dk1"/>
                </a:solidFill>
                <a:latin typeface="Arial"/>
                <a:ea typeface="Arial"/>
                <a:cs typeface="Arial"/>
                <a:sym typeface="Arial"/>
              </a:rPr>
              <a:t>Bài 5</a:t>
            </a:r>
            <a:endParaRPr sz="5400">
              <a:solidFill>
                <a:schemeClr val="dk1"/>
              </a:solidFill>
              <a:latin typeface="Arial"/>
              <a:ea typeface="Arial"/>
              <a:cs typeface="Arial"/>
              <a:sym typeface="Arial"/>
            </a:endParaRPr>
          </a:p>
        </p:txBody>
      </p:sp>
      <p:grpSp>
        <p:nvGrpSpPr>
          <p:cNvPr id="120" name="Google Shape;120;p4"/>
          <p:cNvGrpSpPr/>
          <p:nvPr/>
        </p:nvGrpSpPr>
        <p:grpSpPr>
          <a:xfrm>
            <a:off x="1979056" y="1664208"/>
            <a:ext cx="9938004" cy="2134245"/>
            <a:chOff x="1979056" y="1664208"/>
            <a:chExt cx="9938004" cy="2134245"/>
          </a:xfrm>
        </p:grpSpPr>
        <p:sp>
          <p:nvSpPr>
            <p:cNvPr id="121" name="Google Shape;121;p4"/>
            <p:cNvSpPr txBox="1"/>
            <p:nvPr/>
          </p:nvSpPr>
          <p:spPr>
            <a:xfrm>
              <a:off x="1979056" y="1664208"/>
              <a:ext cx="9938004"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6600">
                  <a:solidFill>
                    <a:srgbClr val="111111"/>
                  </a:solidFill>
                  <a:latin typeface="Arial"/>
                  <a:ea typeface="Arial"/>
                  <a:cs typeface="Arial"/>
                  <a:sym typeface="Arial"/>
                </a:rPr>
                <a:t>Năng lượng và </a:t>
              </a:r>
              <a:endParaRPr b="0" i="0" sz="6600">
                <a:solidFill>
                  <a:srgbClr val="111111"/>
                </a:solidFill>
                <a:latin typeface="Arial"/>
                <a:ea typeface="Arial"/>
                <a:cs typeface="Arial"/>
                <a:sym typeface="Arial"/>
              </a:endParaRPr>
            </a:p>
            <a:p>
              <a:pPr indent="0" lvl="0" marL="0" marR="0" rtl="0" algn="l">
                <a:spcBef>
                  <a:spcPts val="0"/>
                </a:spcBef>
                <a:spcAft>
                  <a:spcPts val="0"/>
                </a:spcAft>
                <a:buNone/>
              </a:pPr>
              <a:r>
                <a:rPr b="0" i="0" lang="en-US" sz="6600">
                  <a:solidFill>
                    <a:srgbClr val="111111"/>
                  </a:solidFill>
                  <a:latin typeface="Arial"/>
                  <a:ea typeface="Arial"/>
                  <a:cs typeface="Arial"/>
                  <a:sym typeface="Arial"/>
                </a:rPr>
                <a:t>năng lượng chất đốt</a:t>
              </a:r>
              <a:endParaRPr/>
            </a:p>
          </p:txBody>
        </p:sp>
        <p:sp>
          <p:nvSpPr>
            <p:cNvPr id="122" name="Google Shape;122;p4"/>
            <p:cNvSpPr txBox="1"/>
            <p:nvPr/>
          </p:nvSpPr>
          <p:spPr>
            <a:xfrm>
              <a:off x="1979056" y="1674795"/>
              <a:ext cx="9938004"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6600">
                  <a:solidFill>
                    <a:srgbClr val="FFC000"/>
                  </a:solidFill>
                  <a:latin typeface="Arial"/>
                  <a:ea typeface="Arial"/>
                  <a:cs typeface="Arial"/>
                  <a:sym typeface="Arial"/>
                </a:rPr>
                <a:t>Năng lượng và </a:t>
              </a:r>
              <a:endParaRPr b="0" i="0" sz="6600">
                <a:solidFill>
                  <a:srgbClr val="FFC000"/>
                </a:solidFill>
                <a:latin typeface="Arial"/>
                <a:ea typeface="Arial"/>
                <a:cs typeface="Arial"/>
                <a:sym typeface="Arial"/>
              </a:endParaRPr>
            </a:p>
            <a:p>
              <a:pPr indent="0" lvl="0" marL="0" marR="0" rtl="0" algn="l">
                <a:spcBef>
                  <a:spcPts val="0"/>
                </a:spcBef>
                <a:spcAft>
                  <a:spcPts val="0"/>
                </a:spcAft>
                <a:buNone/>
              </a:pPr>
              <a:r>
                <a:rPr b="0" i="0" lang="en-US" sz="6600">
                  <a:solidFill>
                    <a:srgbClr val="FFC000"/>
                  </a:solidFill>
                  <a:latin typeface="Arial"/>
                  <a:ea typeface="Arial"/>
                  <a:cs typeface="Arial"/>
                  <a:sym typeface="Arial"/>
                </a:rPr>
                <a:t>năng lượng chất đốt</a:t>
              </a:r>
              <a:endParaRPr/>
            </a:p>
          </p:txBody>
        </p:sp>
      </p:grpSp>
      <p:sp>
        <p:nvSpPr>
          <p:cNvPr id="123" name="Google Shape;123;p4"/>
          <p:cNvSpPr txBox="1"/>
          <p:nvPr/>
        </p:nvSpPr>
        <p:spPr>
          <a:xfrm>
            <a:off x="455056" y="2486521"/>
            <a:ext cx="1478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(Tiết </a:t>
            </a:r>
            <a:r>
              <a:rPr lang="en-US" sz="4400">
                <a:solidFill>
                  <a:schemeClr val="dk1"/>
                </a:solidFill>
              </a:rPr>
              <a:t>3</a:t>
            </a: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descr="A green screen with clouds and a recycle symbol&#10;&#10;Description automatically generated" id="129" name="Google Shape;129;p5"/>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pic>
        <p:nvPicPr>
          <p:cNvPr id="130" name="Google Shape;130;p5"/>
          <p:cNvPicPr preferRelativeResize="0"/>
          <p:nvPr/>
        </p:nvPicPr>
        <p:blipFill rotWithShape="1">
          <a:blip r:embed="rId4">
            <a:alphaModFix/>
          </a:blip>
          <a:srcRect b="0" l="0" r="0" t="0"/>
          <a:stretch/>
        </p:blipFill>
        <p:spPr>
          <a:xfrm>
            <a:off x="946148" y="1027906"/>
            <a:ext cx="5895343" cy="5200339"/>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descr="A green screen with clouds and a recycle symbol&#10;&#10;Description automatically generated" id="136" name="Google Shape;136;p6"/>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pic>
        <p:nvPicPr>
          <p:cNvPr descr="A green screen with clouds and a recycle symbol&#10;&#10;Description automatically generated" id="137" name="Google Shape;137;p6"/>
          <p:cNvPicPr preferRelativeResize="0"/>
          <p:nvPr/>
        </p:nvPicPr>
        <p:blipFill rotWithShape="1">
          <a:blip r:embed="rId3">
            <a:alphaModFix/>
          </a:blip>
          <a:srcRect b="0" l="0" r="0" t="0"/>
          <a:stretch/>
        </p:blipFill>
        <p:spPr>
          <a:xfrm>
            <a:off x="0" y="-91441"/>
            <a:ext cx="12192000" cy="6858001"/>
          </a:xfrm>
          <a:prstGeom prst="rect">
            <a:avLst/>
          </a:prstGeom>
          <a:noFill/>
          <a:ln>
            <a:noFill/>
          </a:ln>
        </p:spPr>
      </p:pic>
      <p:sp>
        <p:nvSpPr>
          <p:cNvPr id="138" name="Google Shape;138;p6"/>
          <p:cNvSpPr/>
          <p:nvPr/>
        </p:nvSpPr>
        <p:spPr>
          <a:xfrm>
            <a:off x="978408" y="1195990"/>
            <a:ext cx="9633759" cy="3935665"/>
          </a:xfrm>
          <a:custGeom>
            <a:rect b="b" l="l" r="r" t="t"/>
            <a:pathLst>
              <a:path extrusionOk="0" h="942178" w="2214522">
                <a:moveTo>
                  <a:pt x="0" y="0"/>
                </a:moveTo>
                <a:lnTo>
                  <a:pt x="2214521" y="0"/>
                </a:lnTo>
                <a:lnTo>
                  <a:pt x="2214521" y="942178"/>
                </a:lnTo>
                <a:lnTo>
                  <a:pt x="0" y="94217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 name="Google Shape;139;p6"/>
          <p:cNvSpPr txBox="1"/>
          <p:nvPr/>
        </p:nvSpPr>
        <p:spPr>
          <a:xfrm>
            <a:off x="2523744" y="2194326"/>
            <a:ext cx="6391656"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a:solidFill>
                  <a:srgbClr val="FF8731"/>
                </a:solidFill>
                <a:latin typeface="Arial"/>
                <a:ea typeface="Arial"/>
                <a:cs typeface="Arial"/>
                <a:sym typeface="Arial"/>
              </a:rPr>
              <a:t>3. Sử dụng chất đốt an toàn tiết kiệm</a:t>
            </a:r>
            <a:endParaRPr sz="6000">
              <a:solidFill>
                <a:srgbClr val="FF873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descr="A green screen with clouds and a recycle symbol&#10;&#10;Description automatically generated" id="145" name="Google Shape;145;p7"/>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sp>
        <p:nvSpPr>
          <p:cNvPr id="146" name="Google Shape;146;p7"/>
          <p:cNvSpPr/>
          <p:nvPr/>
        </p:nvSpPr>
        <p:spPr>
          <a:xfrm>
            <a:off x="338328" y="365125"/>
            <a:ext cx="11402568" cy="6127750"/>
          </a:xfrm>
          <a:custGeom>
            <a:rect b="b" l="l" r="r" t="t"/>
            <a:pathLst>
              <a:path extrusionOk="0" fill="none" h="6127750" w="11402568">
                <a:moveTo>
                  <a:pt x="1021312" y="0"/>
                </a:moveTo>
                <a:cubicBezTo>
                  <a:pt x="2686642" y="78011"/>
                  <a:pt x="8947397" y="21937"/>
                  <a:pt x="11402568" y="0"/>
                </a:cubicBezTo>
                <a:lnTo>
                  <a:pt x="11402568" y="0"/>
                </a:lnTo>
                <a:cubicBezTo>
                  <a:pt x="11557040" y="2153017"/>
                  <a:pt x="11568194" y="3637473"/>
                  <a:pt x="11402568" y="5106438"/>
                </a:cubicBezTo>
                <a:cubicBezTo>
                  <a:pt x="11452831" y="5607962"/>
                  <a:pt x="10882620" y="6123049"/>
                  <a:pt x="10381256" y="6127750"/>
                </a:cubicBezTo>
                <a:cubicBezTo>
                  <a:pt x="7957639" y="5982666"/>
                  <a:pt x="2107369" y="6162829"/>
                  <a:pt x="0" y="6127750"/>
                </a:cubicBezTo>
                <a:lnTo>
                  <a:pt x="0" y="6127750"/>
                </a:lnTo>
                <a:cubicBezTo>
                  <a:pt x="42204" y="3937540"/>
                  <a:pt x="161297" y="3540016"/>
                  <a:pt x="0" y="1021312"/>
                </a:cubicBezTo>
                <a:cubicBezTo>
                  <a:pt x="55112" y="464295"/>
                  <a:pt x="458574" y="15940"/>
                  <a:pt x="1021312" y="0"/>
                </a:cubicBezTo>
                <a:close/>
              </a:path>
              <a:path extrusionOk="0" h="6127750" w="11402568">
                <a:moveTo>
                  <a:pt x="1021312" y="0"/>
                </a:moveTo>
                <a:cubicBezTo>
                  <a:pt x="5836180" y="-16420"/>
                  <a:pt x="7643314" y="-157111"/>
                  <a:pt x="11402568" y="0"/>
                </a:cubicBezTo>
                <a:lnTo>
                  <a:pt x="11402568" y="0"/>
                </a:lnTo>
                <a:cubicBezTo>
                  <a:pt x="11538658" y="2426065"/>
                  <a:pt x="11285281" y="4179999"/>
                  <a:pt x="11402568" y="5106438"/>
                </a:cubicBezTo>
                <a:cubicBezTo>
                  <a:pt x="11393377" y="5697133"/>
                  <a:pt x="11002484" y="6166585"/>
                  <a:pt x="10381256" y="6127750"/>
                </a:cubicBezTo>
                <a:cubicBezTo>
                  <a:pt x="6332700" y="6010255"/>
                  <a:pt x="3378764" y="6209372"/>
                  <a:pt x="0" y="6127750"/>
                </a:cubicBezTo>
                <a:lnTo>
                  <a:pt x="0" y="6127750"/>
                </a:lnTo>
                <a:cubicBezTo>
                  <a:pt x="-46332" y="4191750"/>
                  <a:pt x="133940" y="2394419"/>
                  <a:pt x="0" y="1021312"/>
                </a:cubicBezTo>
                <a:cubicBezTo>
                  <a:pt x="49776" y="397478"/>
                  <a:pt x="556958" y="9338"/>
                  <a:pt x="1021312" y="0"/>
                </a:cubicBezTo>
                <a:close/>
              </a:path>
            </a:pathLst>
          </a:custGeom>
          <a:solidFill>
            <a:schemeClr val="lt1">
              <a:alpha val="95686"/>
            </a:schemeClr>
          </a:solidFill>
          <a:ln cap="flat" cmpd="sng" w="28575">
            <a:solidFill>
              <a:srgbClr val="92D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47" name="Google Shape;147;p7"/>
          <p:cNvSpPr txBox="1"/>
          <p:nvPr/>
        </p:nvSpPr>
        <p:spPr>
          <a:xfrm>
            <a:off x="838200" y="612648"/>
            <a:ext cx="10820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a:solidFill>
                  <a:srgbClr val="FF8731"/>
                </a:solidFill>
                <a:latin typeface="Cambria"/>
                <a:ea typeface="Cambria"/>
                <a:cs typeface="Cambria"/>
                <a:sym typeface="Cambria"/>
              </a:rPr>
              <a:t>Nói về những nguy cơ có thể xảy ra ở hình 11 và 12</a:t>
            </a:r>
            <a:endParaRPr b="1" sz="3600">
              <a:solidFill>
                <a:srgbClr val="FF8731"/>
              </a:solidFill>
              <a:latin typeface="Cambria"/>
              <a:ea typeface="Cambria"/>
              <a:cs typeface="Cambria"/>
              <a:sym typeface="Cambria"/>
            </a:endParaRPr>
          </a:p>
        </p:txBody>
      </p:sp>
      <p:pic>
        <p:nvPicPr>
          <p:cNvPr id="148" name="Google Shape;148;p7"/>
          <p:cNvPicPr preferRelativeResize="0"/>
          <p:nvPr/>
        </p:nvPicPr>
        <p:blipFill rotWithShape="1">
          <a:blip r:embed="rId4">
            <a:alphaModFix/>
          </a:blip>
          <a:srcRect b="3306" l="15451" r="7926" t="32604"/>
          <a:stretch/>
        </p:blipFill>
        <p:spPr>
          <a:xfrm>
            <a:off x="1220551" y="1426463"/>
            <a:ext cx="9750898" cy="3209545"/>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descr="A green screen with clouds and a recycle symbol&#10;&#10;Description automatically generated" id="154" name="Google Shape;154;p8"/>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sp>
        <p:nvSpPr>
          <p:cNvPr id="155" name="Google Shape;155;p8"/>
          <p:cNvSpPr/>
          <p:nvPr/>
        </p:nvSpPr>
        <p:spPr>
          <a:xfrm>
            <a:off x="338328" y="365125"/>
            <a:ext cx="11402568" cy="6127750"/>
          </a:xfrm>
          <a:custGeom>
            <a:rect b="b" l="l" r="r" t="t"/>
            <a:pathLst>
              <a:path extrusionOk="0" fill="none" h="6127750" w="11402568">
                <a:moveTo>
                  <a:pt x="1021312" y="0"/>
                </a:moveTo>
                <a:cubicBezTo>
                  <a:pt x="2686642" y="78011"/>
                  <a:pt x="8947397" y="21937"/>
                  <a:pt x="11402568" y="0"/>
                </a:cubicBezTo>
                <a:lnTo>
                  <a:pt x="11402568" y="0"/>
                </a:lnTo>
                <a:cubicBezTo>
                  <a:pt x="11557040" y="2153017"/>
                  <a:pt x="11568194" y="3637473"/>
                  <a:pt x="11402568" y="5106438"/>
                </a:cubicBezTo>
                <a:cubicBezTo>
                  <a:pt x="11452831" y="5607962"/>
                  <a:pt x="10882620" y="6123049"/>
                  <a:pt x="10381256" y="6127750"/>
                </a:cubicBezTo>
                <a:cubicBezTo>
                  <a:pt x="7957639" y="5982666"/>
                  <a:pt x="2107369" y="6162829"/>
                  <a:pt x="0" y="6127750"/>
                </a:cubicBezTo>
                <a:lnTo>
                  <a:pt x="0" y="6127750"/>
                </a:lnTo>
                <a:cubicBezTo>
                  <a:pt x="42204" y="3937540"/>
                  <a:pt x="161297" y="3540016"/>
                  <a:pt x="0" y="1021312"/>
                </a:cubicBezTo>
                <a:cubicBezTo>
                  <a:pt x="55112" y="464295"/>
                  <a:pt x="458574" y="15940"/>
                  <a:pt x="1021312" y="0"/>
                </a:cubicBezTo>
                <a:close/>
              </a:path>
              <a:path extrusionOk="0" h="6127750" w="11402568">
                <a:moveTo>
                  <a:pt x="1021312" y="0"/>
                </a:moveTo>
                <a:cubicBezTo>
                  <a:pt x="5836180" y="-16420"/>
                  <a:pt x="7643314" y="-157111"/>
                  <a:pt x="11402568" y="0"/>
                </a:cubicBezTo>
                <a:lnTo>
                  <a:pt x="11402568" y="0"/>
                </a:lnTo>
                <a:cubicBezTo>
                  <a:pt x="11538658" y="2426065"/>
                  <a:pt x="11285281" y="4179999"/>
                  <a:pt x="11402568" y="5106438"/>
                </a:cubicBezTo>
                <a:cubicBezTo>
                  <a:pt x="11393377" y="5697133"/>
                  <a:pt x="11002484" y="6166585"/>
                  <a:pt x="10381256" y="6127750"/>
                </a:cubicBezTo>
                <a:cubicBezTo>
                  <a:pt x="6332700" y="6010255"/>
                  <a:pt x="3378764" y="6209372"/>
                  <a:pt x="0" y="6127750"/>
                </a:cubicBezTo>
                <a:lnTo>
                  <a:pt x="0" y="6127750"/>
                </a:lnTo>
                <a:cubicBezTo>
                  <a:pt x="-46332" y="4191750"/>
                  <a:pt x="133940" y="2394419"/>
                  <a:pt x="0" y="1021312"/>
                </a:cubicBezTo>
                <a:cubicBezTo>
                  <a:pt x="49776" y="397478"/>
                  <a:pt x="556958" y="9338"/>
                  <a:pt x="1021312" y="0"/>
                </a:cubicBezTo>
                <a:close/>
              </a:path>
            </a:pathLst>
          </a:custGeom>
          <a:solidFill>
            <a:schemeClr val="lt1">
              <a:alpha val="95686"/>
            </a:schemeClr>
          </a:solidFill>
          <a:ln cap="flat" cmpd="sng" w="28575">
            <a:solidFill>
              <a:srgbClr val="92D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56" name="Google Shape;156;p8"/>
          <p:cNvSpPr txBox="1"/>
          <p:nvPr/>
        </p:nvSpPr>
        <p:spPr>
          <a:xfrm>
            <a:off x="838200" y="612648"/>
            <a:ext cx="10820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a:solidFill>
                  <a:srgbClr val="FF8731"/>
                </a:solidFill>
                <a:latin typeface="Cambria"/>
                <a:ea typeface="Cambria"/>
                <a:cs typeface="Cambria"/>
                <a:sym typeface="Cambria"/>
              </a:rPr>
              <a:t>Nói về những nguy cơ có thể xảy ra ở hình 11 và 12</a:t>
            </a:r>
            <a:endParaRPr b="1" sz="3600">
              <a:solidFill>
                <a:srgbClr val="FF8731"/>
              </a:solidFill>
              <a:latin typeface="Cambria"/>
              <a:ea typeface="Cambria"/>
              <a:cs typeface="Cambria"/>
              <a:sym typeface="Cambria"/>
            </a:endParaRPr>
          </a:p>
        </p:txBody>
      </p:sp>
      <p:pic>
        <p:nvPicPr>
          <p:cNvPr id="157" name="Google Shape;157;p8"/>
          <p:cNvPicPr preferRelativeResize="0"/>
          <p:nvPr/>
        </p:nvPicPr>
        <p:blipFill rotWithShape="1">
          <a:blip r:embed="rId4">
            <a:alphaModFix/>
          </a:blip>
          <a:srcRect b="3306" l="15451" r="47291" t="32604"/>
          <a:stretch/>
        </p:blipFill>
        <p:spPr>
          <a:xfrm>
            <a:off x="1220551" y="1426463"/>
            <a:ext cx="4741337" cy="3209545"/>
          </a:xfrm>
          <a:prstGeom prst="rect">
            <a:avLst/>
          </a:prstGeom>
          <a:noFill/>
          <a:ln>
            <a:noFill/>
          </a:ln>
        </p:spPr>
      </p:pic>
      <p:pic>
        <p:nvPicPr>
          <p:cNvPr id="158" name="Google Shape;158;p8"/>
          <p:cNvPicPr preferRelativeResize="0"/>
          <p:nvPr/>
        </p:nvPicPr>
        <p:blipFill rotWithShape="1">
          <a:blip r:embed="rId4">
            <a:alphaModFix/>
          </a:blip>
          <a:srcRect b="3686" l="53399" r="7763" t="33823"/>
          <a:stretch/>
        </p:blipFill>
        <p:spPr>
          <a:xfrm>
            <a:off x="6344239" y="1466482"/>
            <a:ext cx="4942505" cy="3129505"/>
          </a:xfrm>
          <a:prstGeom prst="rect">
            <a:avLst/>
          </a:prstGeom>
          <a:noFill/>
          <a:ln>
            <a:noFill/>
          </a:ln>
        </p:spPr>
      </p:pic>
      <p:sp>
        <p:nvSpPr>
          <p:cNvPr id="159" name="Google Shape;159;p8"/>
          <p:cNvSpPr txBox="1"/>
          <p:nvPr/>
        </p:nvSpPr>
        <p:spPr>
          <a:xfrm>
            <a:off x="1220551" y="4699503"/>
            <a:ext cx="609447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000000"/>
                </a:solidFill>
                <a:latin typeface="Cambria"/>
                <a:ea typeface="Cambria"/>
                <a:cs typeface="Cambria"/>
                <a:sym typeface="Cambria"/>
              </a:rPr>
              <a:t>Hình 11: </a:t>
            </a:r>
            <a:r>
              <a:rPr b="0" i="0" lang="en-US" sz="2800">
                <a:solidFill>
                  <a:srgbClr val="000000"/>
                </a:solidFill>
                <a:latin typeface="Cambria"/>
                <a:ea typeface="Cambria"/>
                <a:cs typeface="Cambria"/>
                <a:sym typeface="Cambria"/>
              </a:rPr>
              <a:t>có thể xảy ra cháy nổ</a:t>
            </a:r>
            <a:endParaRPr sz="2800">
              <a:solidFill>
                <a:schemeClr val="dk1"/>
              </a:solidFill>
              <a:latin typeface="Cambria"/>
              <a:ea typeface="Cambria"/>
              <a:cs typeface="Cambria"/>
              <a:sym typeface="Cambria"/>
            </a:endParaRPr>
          </a:p>
        </p:txBody>
      </p:sp>
      <p:sp>
        <p:nvSpPr>
          <p:cNvPr id="160" name="Google Shape;160;p8"/>
          <p:cNvSpPr txBox="1"/>
          <p:nvPr/>
        </p:nvSpPr>
        <p:spPr>
          <a:xfrm>
            <a:off x="6670375" y="4699503"/>
            <a:ext cx="609447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000000"/>
                </a:solidFill>
                <a:latin typeface="Cambria"/>
                <a:ea typeface="Cambria"/>
                <a:cs typeface="Cambria"/>
                <a:sym typeface="Cambria"/>
              </a:rPr>
              <a:t>Hình 12: </a:t>
            </a:r>
            <a:r>
              <a:rPr i="0" lang="en-US" sz="2800">
                <a:solidFill>
                  <a:srgbClr val="000000"/>
                </a:solidFill>
                <a:latin typeface="Cambria"/>
                <a:ea typeface="Cambria"/>
                <a:cs typeface="Cambria"/>
                <a:sym typeface="Cambria"/>
              </a:rPr>
              <a:t>có thể xảy ra cháy</a:t>
            </a:r>
            <a:endParaRPr sz="2800">
              <a:solidFill>
                <a:schemeClr val="dk1"/>
              </a:solidFill>
              <a:latin typeface="Cambria"/>
              <a:ea typeface="Cambria"/>
              <a:cs typeface="Cambria"/>
              <a:sym typeface="Cambria"/>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500"/>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pic>
        <p:nvPicPr>
          <p:cNvPr descr="A green screen with clouds and a recycle symbol&#10;&#10;Description automatically generated" id="166" name="Google Shape;166;p9"/>
          <p:cNvPicPr preferRelativeResize="0"/>
          <p:nvPr>
            <p:ph idx="1" type="body"/>
          </p:nvPr>
        </p:nvPicPr>
        <p:blipFill rotWithShape="1">
          <a:blip r:embed="rId3">
            <a:alphaModFix/>
          </a:blip>
          <a:srcRect b="0" l="0" r="0" t="0"/>
          <a:stretch/>
        </p:blipFill>
        <p:spPr>
          <a:xfrm>
            <a:off x="0" y="-1"/>
            <a:ext cx="12192000" cy="6858001"/>
          </a:xfrm>
          <a:prstGeom prst="rect">
            <a:avLst/>
          </a:prstGeom>
          <a:noFill/>
          <a:ln>
            <a:noFill/>
          </a:ln>
        </p:spPr>
      </p:pic>
      <p:sp>
        <p:nvSpPr>
          <p:cNvPr id="167" name="Google Shape;167;p9"/>
          <p:cNvSpPr/>
          <p:nvPr/>
        </p:nvSpPr>
        <p:spPr>
          <a:xfrm>
            <a:off x="338328" y="365125"/>
            <a:ext cx="11402568" cy="6127750"/>
          </a:xfrm>
          <a:custGeom>
            <a:rect b="b" l="l" r="r" t="t"/>
            <a:pathLst>
              <a:path extrusionOk="0" fill="none" h="6127750" w="11402568">
                <a:moveTo>
                  <a:pt x="1021312" y="0"/>
                </a:moveTo>
                <a:cubicBezTo>
                  <a:pt x="2686642" y="78011"/>
                  <a:pt x="8947397" y="21937"/>
                  <a:pt x="11402568" y="0"/>
                </a:cubicBezTo>
                <a:lnTo>
                  <a:pt x="11402568" y="0"/>
                </a:lnTo>
                <a:cubicBezTo>
                  <a:pt x="11557040" y="2153017"/>
                  <a:pt x="11568194" y="3637473"/>
                  <a:pt x="11402568" y="5106438"/>
                </a:cubicBezTo>
                <a:cubicBezTo>
                  <a:pt x="11452831" y="5607962"/>
                  <a:pt x="10882620" y="6123049"/>
                  <a:pt x="10381256" y="6127750"/>
                </a:cubicBezTo>
                <a:cubicBezTo>
                  <a:pt x="7957639" y="5982666"/>
                  <a:pt x="2107369" y="6162829"/>
                  <a:pt x="0" y="6127750"/>
                </a:cubicBezTo>
                <a:lnTo>
                  <a:pt x="0" y="6127750"/>
                </a:lnTo>
                <a:cubicBezTo>
                  <a:pt x="42204" y="3937540"/>
                  <a:pt x="161297" y="3540016"/>
                  <a:pt x="0" y="1021312"/>
                </a:cubicBezTo>
                <a:cubicBezTo>
                  <a:pt x="55112" y="464295"/>
                  <a:pt x="458574" y="15940"/>
                  <a:pt x="1021312" y="0"/>
                </a:cubicBezTo>
                <a:close/>
              </a:path>
              <a:path extrusionOk="0" h="6127750" w="11402568">
                <a:moveTo>
                  <a:pt x="1021312" y="0"/>
                </a:moveTo>
                <a:cubicBezTo>
                  <a:pt x="5836180" y="-16420"/>
                  <a:pt x="7643314" y="-157111"/>
                  <a:pt x="11402568" y="0"/>
                </a:cubicBezTo>
                <a:lnTo>
                  <a:pt x="11402568" y="0"/>
                </a:lnTo>
                <a:cubicBezTo>
                  <a:pt x="11538658" y="2426065"/>
                  <a:pt x="11285281" y="4179999"/>
                  <a:pt x="11402568" y="5106438"/>
                </a:cubicBezTo>
                <a:cubicBezTo>
                  <a:pt x="11393377" y="5697133"/>
                  <a:pt x="11002484" y="6166585"/>
                  <a:pt x="10381256" y="6127750"/>
                </a:cubicBezTo>
                <a:cubicBezTo>
                  <a:pt x="6332700" y="6010255"/>
                  <a:pt x="3378764" y="6209372"/>
                  <a:pt x="0" y="6127750"/>
                </a:cubicBezTo>
                <a:lnTo>
                  <a:pt x="0" y="6127750"/>
                </a:lnTo>
                <a:cubicBezTo>
                  <a:pt x="-46332" y="4191750"/>
                  <a:pt x="133940" y="2394419"/>
                  <a:pt x="0" y="1021312"/>
                </a:cubicBezTo>
                <a:cubicBezTo>
                  <a:pt x="49776" y="397478"/>
                  <a:pt x="556958" y="9338"/>
                  <a:pt x="1021312" y="0"/>
                </a:cubicBezTo>
                <a:close/>
              </a:path>
            </a:pathLst>
          </a:custGeom>
          <a:solidFill>
            <a:schemeClr val="lt1">
              <a:alpha val="95686"/>
            </a:schemeClr>
          </a:solidFill>
          <a:ln cap="flat" cmpd="sng" w="28575">
            <a:solidFill>
              <a:srgbClr val="92D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68" name="Google Shape;168;p9"/>
          <p:cNvSpPr txBox="1"/>
          <p:nvPr/>
        </p:nvSpPr>
        <p:spPr>
          <a:xfrm>
            <a:off x="685800" y="672921"/>
            <a:ext cx="108204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a:solidFill>
                  <a:srgbClr val="FF8731"/>
                </a:solidFill>
                <a:latin typeface="Cambria"/>
                <a:ea typeface="Cambria"/>
                <a:cs typeface="Cambria"/>
                <a:sym typeface="Cambria"/>
              </a:rPr>
              <a:t>Nêu một số tình huống khác có thể dẫn tới nguy cơ gây cháy, nổ khi sử dụng chất đốt.</a:t>
            </a:r>
            <a:endParaRPr b="1" sz="3600">
              <a:solidFill>
                <a:srgbClr val="FF8731"/>
              </a:solidFill>
              <a:latin typeface="Cambria"/>
              <a:ea typeface="Cambria"/>
              <a:cs typeface="Cambria"/>
              <a:sym typeface="Cambria"/>
            </a:endParaRPr>
          </a:p>
        </p:txBody>
      </p:sp>
      <p:pic>
        <p:nvPicPr>
          <p:cNvPr id="169" name="Google Shape;169;p9"/>
          <p:cNvPicPr preferRelativeResize="0"/>
          <p:nvPr/>
        </p:nvPicPr>
        <p:blipFill rotWithShape="1">
          <a:blip r:embed="rId4">
            <a:alphaModFix/>
          </a:blip>
          <a:srcRect b="0" l="0" r="0" t="0"/>
          <a:stretch/>
        </p:blipFill>
        <p:spPr>
          <a:xfrm>
            <a:off x="2761488" y="2460220"/>
            <a:ext cx="7685930" cy="4340451"/>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ppt_w</p:attrName>
                                        </p:attrNameLst>
                                      </p:cBhvr>
                                      <p:tavLst>
                                        <p:tav fmla="" tm="0">
                                          <p:val>
                                            <p:strVal val="0"/>
                                          </p:val>
                                        </p:tav>
                                        <p:tav fmla="" tm="100000">
                                          <p:val>
                                            <p:strVal val="#ppt_w"/>
                                          </p:val>
                                        </p:tav>
                                      </p:tavLst>
                                    </p:anim>
                                    <p:anim calcmode="lin" valueType="num">
                                      <p:cBhvr additive="base">
                                        <p:cTn dur="500"/>
                                        <p:tgtEl>
                                          <p:spTgt spid="16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2024-09-23T06:25:56Z</dcterms:created>
  <dc:creator>VO THI YEN NHI</dc:creator>
</cp:coreProperties>
</file>