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6" r:id="rId2"/>
    <p:sldId id="257" r:id="rId3"/>
    <p:sldId id="278" r:id="rId4"/>
    <p:sldId id="279" r:id="rId5"/>
    <p:sldId id="280" r:id="rId6"/>
    <p:sldId id="283" r:id="rId7"/>
    <p:sldId id="276" r:id="rId8"/>
    <p:sldId id="260" r:id="rId9"/>
    <p:sldId id="282" r:id="rId10"/>
    <p:sldId id="281" r:id="rId11"/>
    <p:sldId id="261" r:id="rId12"/>
    <p:sldId id="262" r:id="rId13"/>
    <p:sldId id="277" r:id="rId14"/>
    <p:sldId id="267" r:id="rId15"/>
    <p:sldId id="272" r:id="rId16"/>
    <p:sldId id="284"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ambria" panose="02040503050406030204" pitchFamily="18" charset="0"/>
      <p:regular r:id="rId25"/>
      <p:bold r:id="rId26"/>
      <p:italic r:id="rId27"/>
      <p:boldItalic r:id="rId28"/>
    </p:embeddedFont>
    <p:embeddedFont>
      <p:font typeface="UTM Avo" panose="02040603050506020204" pitchFamily="18" charset="0"/>
      <p:regular r:id="rId29"/>
      <p:bold r:id="rId30"/>
      <p:italic r:id="rId31"/>
      <p:boldItalic r:id="rId32"/>
    </p:embeddedFont>
    <p:embeddedFont>
      <p:font typeface="UTM Cookies" panose="02040603050506020204" pitchFamily="18" charset="0"/>
      <p:regular r:id="rId33"/>
    </p:embeddedFont>
    <p:embeddedFont>
      <p:font typeface="UVF ChefScript Pro" panose="03060702040507070403" pitchFamily="66" charset="0"/>
      <p:regular r:id="rId34"/>
    </p:embeddedFont>
    <p:embeddedFont>
      <p:font typeface="UVF Remachine Script" panose="02000000000000000000" pitchFamily="2" charset="0"/>
      <p:regular r:id="rId35"/>
    </p:embeddedFont>
  </p:embeddedFontLst>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A4D"/>
    <a:srgbClr val="008000"/>
    <a:srgbClr val="D22829"/>
    <a:srgbClr val="C1451F"/>
    <a:srgbClr val="FFD966"/>
    <a:srgbClr val="E9D2C4"/>
    <a:srgbClr val="7B473A"/>
    <a:srgbClr val="9DC3E6"/>
    <a:srgbClr val="209C46"/>
    <a:srgbClr val="59C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p:scale>
          <a:sx n="33" d="100"/>
          <a:sy n="33" d="100"/>
        </p:scale>
        <p:origin x="3522" y="1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7C578C-D197-47C3-A1E4-A8AD9DB7A6C2}" type="datetimeFigureOut">
              <a:rPr lang="en-US" smtClean="0"/>
              <a:t>4/30/2023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327AD-F2FB-4388-87DE-C0E9DF8B498A}" type="slidenum">
              <a:rPr lang="en-US" smtClean="0"/>
              <a:t>‹#›</a:t>
            </a:fld>
            <a:endParaRPr lang="en-US"/>
          </a:p>
        </p:txBody>
      </p:sp>
    </p:spTree>
    <p:extLst>
      <p:ext uri="{BB962C8B-B14F-4D97-AF65-F5344CB8AC3E}">
        <p14:creationId xmlns:p14="http://schemas.microsoft.com/office/powerpoint/2010/main" val="1024180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869915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525321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921619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525819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424350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615107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167839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682116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662756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133378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28005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422504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421060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777093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53651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873869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834839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797372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571776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502066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2155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5386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433184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591335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373563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488368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64922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983489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814160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3049199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73363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1330021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4168280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7A9B65B-1374-418E-94AF-60AA9255559F}" type="datetimeFigureOut">
              <a:rPr lang="en-US" smtClean="0"/>
              <a:t>4/30/2023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CF8B9C-26AF-4DE9-AEC4-CE000E0AFB56}" type="slidenum">
              <a:rPr lang="en-US" smtClean="0"/>
              <a:t>‹#›</a:t>
            </a:fld>
            <a:endParaRPr lang="en-US"/>
          </a:p>
        </p:txBody>
      </p:sp>
    </p:spTree>
    <p:extLst>
      <p:ext uri="{BB962C8B-B14F-4D97-AF65-F5344CB8AC3E}">
        <p14:creationId xmlns:p14="http://schemas.microsoft.com/office/powerpoint/2010/main" val="24259322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82030"/>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82" r:id="rId4"/>
    <p:sldLayoutId id="2147483681" r:id="rId5"/>
    <p:sldLayoutId id="2147483680" r:id="rId6"/>
    <p:sldLayoutId id="2147483679" r:id="rId7"/>
    <p:sldLayoutId id="2147483678" r:id="rId8"/>
    <p:sldLayoutId id="2147483677" r:id="rId9"/>
    <p:sldLayoutId id="2147483676" r:id="rId10"/>
    <p:sldLayoutId id="2147483675" r:id="rId11"/>
    <p:sldLayoutId id="2147483674" r:id="rId12"/>
    <p:sldLayoutId id="2147483673" r:id="rId13"/>
    <p:sldLayoutId id="2147483672" r:id="rId14"/>
    <p:sldLayoutId id="2147483671" r:id="rId15"/>
    <p:sldLayoutId id="2147483670" r:id="rId16"/>
    <p:sldLayoutId id="2147483669" r:id="rId17"/>
    <p:sldLayoutId id="2147483668" r:id="rId18"/>
    <p:sldLayoutId id="2147483666" r:id="rId19"/>
    <p:sldLayoutId id="2147483665" r:id="rId20"/>
    <p:sldLayoutId id="2147483664" r:id="rId21"/>
    <p:sldLayoutId id="2147483663" r:id="rId22"/>
    <p:sldLayoutId id="2147483662" r:id="rId23"/>
    <p:sldLayoutId id="2147483661" r:id="rId24"/>
    <p:sldLayoutId id="2147483660" r:id="rId25"/>
    <p:sldLayoutId id="2147483651" r:id="rId26"/>
    <p:sldLayoutId id="2147483652" r:id="rId27"/>
    <p:sldLayoutId id="2147483653" r:id="rId28"/>
    <p:sldLayoutId id="2147483654" r:id="rId29"/>
    <p:sldLayoutId id="2147483655" r:id="rId30"/>
    <p:sldLayoutId id="2147483656" r:id="rId31"/>
    <p:sldLayoutId id="2147483657" r:id="rId32"/>
    <p:sldLayoutId id="2147483658" r:id="rId33"/>
    <p:sldLayoutId id="2147483659"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C318DA-0DAA-E4BF-7658-47E1A0D69404}"/>
              </a:ext>
            </a:extLst>
          </p:cNvPr>
          <p:cNvSpPr/>
          <p:nvPr/>
        </p:nvSpPr>
        <p:spPr>
          <a:xfrm>
            <a:off x="0" y="1595030"/>
            <a:ext cx="12281452" cy="3851613"/>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339" b="89876" l="9963" r="91319">
                        <a14:foregroundMark x1="41174" y1="25620" x2="41174" y2="25620"/>
                        <a14:foregroundMark x1="59239" y1="73864" x2="59239" y2="73864"/>
                        <a14:foregroundMark x1="60190" y1="25826" x2="60190" y2="25826"/>
                        <a14:foregroundMark x1="57958" y1="29855" x2="57958" y2="29855"/>
                        <a14:foregroundMark x1="50393" y1="25826" x2="50393" y2="25826"/>
                        <a14:foregroundMark x1="49277" y1="27996" x2="49277" y2="27996"/>
                        <a14:foregroundMark x1="39272" y1="60847" x2="39272" y2="60847"/>
                        <a14:foregroundMark x1="46962" y1="74793" x2="46962" y2="74793"/>
                        <a14:foregroundMark x1="49442" y1="76240" x2="49442" y2="76240"/>
                        <a14:foregroundMark x1="63580" y1="57748" x2="63580" y2="57748"/>
                        <a14:foregroundMark x1="62009" y1="63223" x2="62009" y2="63223"/>
                      </a14:backgroundRemoval>
                    </a14:imgEffect>
                  </a14:imgLayer>
                </a14:imgProps>
              </a:ext>
              <a:ext uri="{28A0092B-C50C-407E-A947-70E740481C1C}">
                <a14:useLocalDpi xmlns:a14="http://schemas.microsoft.com/office/drawing/2010/main" val="0"/>
              </a:ext>
            </a:extLst>
          </a:blip>
          <a:stretch>
            <a:fillRect/>
          </a:stretch>
        </p:blipFill>
        <p:spPr>
          <a:xfrm rot="1703703">
            <a:off x="6195552" y="-335711"/>
            <a:ext cx="9209558" cy="3353422"/>
          </a:xfrm>
          <a:prstGeom prst="rect">
            <a:avLst/>
          </a:prstGeom>
        </p:spPr>
      </p:pic>
      <p:sp>
        <p:nvSpPr>
          <p:cNvPr id="4" name="TextBox 3"/>
          <p:cNvSpPr txBox="1"/>
          <p:nvPr/>
        </p:nvSpPr>
        <p:spPr>
          <a:xfrm rot="2123362">
            <a:off x="9548001" y="2000886"/>
            <a:ext cx="4200525" cy="707886"/>
          </a:xfrm>
          <a:prstGeom prst="rect">
            <a:avLst/>
          </a:prstGeom>
          <a:noFill/>
        </p:spPr>
        <p:txBody>
          <a:bodyPr wrap="square" rtlCol="0">
            <a:prstTxWarp prst="textArchUp">
              <a:avLst>
                <a:gd name="adj" fmla="val 11369841"/>
              </a:avLst>
            </a:prstTxWarp>
            <a:spAutoFit/>
          </a:bodyPr>
          <a:lstStyle/>
          <a:p>
            <a:r>
              <a:rPr lang="en-US" sz="4000" dirty="0" err="1">
                <a:latin typeface="UVF ChefScript Pro" panose="03060702040507070403" pitchFamily="66" charset="0"/>
                <a:ea typeface="UVF You Make Me Smile" panose="02000603000000000000" pitchFamily="2" charset="0"/>
              </a:rPr>
              <a:t>Tập</a:t>
            </a:r>
            <a:r>
              <a:rPr lang="en-US" sz="4000" dirty="0">
                <a:latin typeface="UVF ChefScript Pro" panose="03060702040507070403" pitchFamily="66" charset="0"/>
                <a:ea typeface="UVF You Make Me Smile" panose="02000603000000000000" pitchFamily="2" charset="0"/>
              </a:rPr>
              <a:t> </a:t>
            </a:r>
            <a:r>
              <a:rPr lang="en-US" sz="4000" dirty="0" err="1">
                <a:latin typeface="UVF ChefScript Pro" panose="03060702040507070403" pitchFamily="66" charset="0"/>
                <a:ea typeface="UVF You Make Me Smile" panose="02000603000000000000" pitchFamily="2" charset="0"/>
              </a:rPr>
              <a:t>làm</a:t>
            </a:r>
            <a:r>
              <a:rPr lang="en-US" sz="4000" dirty="0">
                <a:latin typeface="UVF ChefScript Pro" panose="03060702040507070403" pitchFamily="66" charset="0"/>
                <a:ea typeface="UVF You Make Me Smile" panose="02000603000000000000" pitchFamily="2" charset="0"/>
              </a:rPr>
              <a:t> </a:t>
            </a:r>
            <a:r>
              <a:rPr lang="en-US" sz="4000" dirty="0" err="1">
                <a:latin typeface="UVF ChefScript Pro" panose="03060702040507070403" pitchFamily="66" charset="0"/>
                <a:ea typeface="UVF You Make Me Smile" panose="02000603000000000000" pitchFamily="2" charset="0"/>
              </a:rPr>
              <a:t>văn</a:t>
            </a:r>
            <a:endParaRPr lang="en-US" sz="4000" dirty="0">
              <a:latin typeface="UVF ChefScript Pro" panose="03060702040507070403" pitchFamily="66" charset="0"/>
              <a:ea typeface="UVF You Make Me Smile" panose="02000603000000000000" pitchFamily="2" charset="0"/>
            </a:endParaRPr>
          </a:p>
        </p:txBody>
      </p:sp>
      <p:sp>
        <p:nvSpPr>
          <p:cNvPr id="9" name="Rectangle 8"/>
          <p:cNvSpPr/>
          <p:nvPr/>
        </p:nvSpPr>
        <p:spPr>
          <a:xfrm>
            <a:off x="3004038" y="137828"/>
            <a:ext cx="5896317" cy="1687188"/>
          </a:xfrm>
          <a:prstGeom prst="rect">
            <a:avLst/>
          </a:prstGeom>
        </p:spPr>
        <p:txBody>
          <a:bodyPr wrap="none">
            <a:prstTxWarp prst="textStop">
              <a:avLst/>
            </a:prstTxWarp>
            <a:spAutoFit/>
          </a:bodyPr>
          <a:lstStyle/>
          <a:p>
            <a:pPr algn="ctr"/>
            <a:r>
              <a:rPr lang="en-US" sz="9600" dirty="0" err="1">
                <a:ln w="3175">
                  <a:solidFill>
                    <a:schemeClr val="tx1"/>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rPr>
              <a:t>Luyện</a:t>
            </a:r>
            <a:r>
              <a:rPr lang="en-US" sz="9600" dirty="0">
                <a:ln w="3175">
                  <a:solidFill>
                    <a:schemeClr val="tx1"/>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rPr>
              <a:t> </a:t>
            </a:r>
            <a:r>
              <a:rPr lang="vi-VN" sz="9600" dirty="0">
                <a:ln w="3175">
                  <a:solidFill>
                    <a:schemeClr val="tx1"/>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rPr>
              <a:t>viết đoạn văn</a:t>
            </a:r>
            <a:endParaRPr lang="en-US" sz="9600" dirty="0">
              <a:ln w="3175">
                <a:solidFill>
                  <a:schemeClr val="tx1"/>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endParaRPr>
          </a:p>
        </p:txBody>
      </p:sp>
      <p:pic>
        <p:nvPicPr>
          <p:cNvPr id="18" name="Picture 17">
            <a:extLst>
              <a:ext uri="{FF2B5EF4-FFF2-40B4-BE49-F238E27FC236}">
                <a16:creationId xmlns:a16="http://schemas.microsoft.com/office/drawing/2014/main" id="{9884000A-F089-944A-AB63-4284351C274F}"/>
              </a:ext>
            </a:extLst>
          </p:cNvPr>
          <p:cNvPicPr>
            <a:picLocks noChangeAspect="1"/>
          </p:cNvPicPr>
          <p:nvPr/>
        </p:nvPicPr>
        <p:blipFill>
          <a:blip r:embed="rId4"/>
          <a:stretch>
            <a:fillRect/>
          </a:stretch>
        </p:blipFill>
        <p:spPr>
          <a:xfrm>
            <a:off x="2778603" y="5216823"/>
            <a:ext cx="970435" cy="1641177"/>
          </a:xfrm>
          <a:prstGeom prst="rect">
            <a:avLst/>
          </a:prstGeom>
        </p:spPr>
      </p:pic>
      <p:pic>
        <p:nvPicPr>
          <p:cNvPr id="2" name="Picture 1"/>
          <p:cNvPicPr>
            <a:picLocks noChangeAspect="1"/>
          </p:cNvPicPr>
          <p:nvPr/>
        </p:nvPicPr>
        <p:blipFill>
          <a:blip r:embed="rId5"/>
          <a:stretch>
            <a:fillRect/>
          </a:stretch>
        </p:blipFill>
        <p:spPr>
          <a:xfrm>
            <a:off x="132271" y="1574462"/>
            <a:ext cx="11639849" cy="3892747"/>
          </a:xfrm>
          <a:prstGeom prst="rect">
            <a:avLst/>
          </a:prstGeom>
        </p:spPr>
      </p:pic>
    </p:spTree>
    <p:extLst>
      <p:ext uri="{BB962C8B-B14F-4D97-AF65-F5344CB8AC3E}">
        <p14:creationId xmlns:p14="http://schemas.microsoft.com/office/powerpoint/2010/main" val="322394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Daily Uses Items Made of Wooden - Crafted Wooden - Artis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2349" y="528755"/>
            <a:ext cx="10901451" cy="6131928"/>
          </a:xfrm>
        </p:spPr>
      </p:pic>
    </p:spTree>
    <p:extLst>
      <p:ext uri="{BB962C8B-B14F-4D97-AF65-F5344CB8AC3E}">
        <p14:creationId xmlns:p14="http://schemas.microsoft.com/office/powerpoint/2010/main" val="2901907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7818" y="447274"/>
            <a:ext cx="11420475" cy="6067425"/>
          </a:xfrm>
          <a:prstGeom prst="roundRect">
            <a:avLst>
              <a:gd name="adj" fmla="val 5678"/>
            </a:avLst>
          </a:prstGeom>
          <a:solidFill>
            <a:schemeClr val="bg1">
              <a:alpha val="84000"/>
            </a:schemeClr>
          </a:solidFill>
          <a:ln w="38100">
            <a:solidFill>
              <a:srgbClr val="C145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15699" y="212956"/>
            <a:ext cx="9204714" cy="1077218"/>
          </a:xfrm>
          <a:prstGeom prst="rect">
            <a:avLst/>
          </a:prstGeom>
          <a:solidFill>
            <a:srgbClr val="FFD966"/>
          </a:solidFill>
          <a:ln w="28575">
            <a:solidFill>
              <a:schemeClr val="tx1"/>
            </a:solidFill>
            <a:prstDash val="lgDash"/>
          </a:ln>
          <a:effectLst>
            <a:glow rad="101600">
              <a:schemeClr val="accent4">
                <a:satMod val="175000"/>
                <a:alpha val="40000"/>
              </a:schemeClr>
            </a:glow>
            <a:outerShdw blurRad="50800" dist="38100" dir="13500000" algn="br" rotWithShape="0">
              <a:prstClr val="black">
                <a:alpha val="40000"/>
              </a:prstClr>
            </a:outerShdw>
          </a:effectLst>
        </p:spPr>
        <p:txBody>
          <a:bodyPr wrap="square">
            <a:spAutoFit/>
          </a:bodyPr>
          <a:lstStyle/>
          <a:p>
            <a:pPr algn="ctr" fontAlgn="base">
              <a:spcBef>
                <a:spcPct val="0"/>
              </a:spcBef>
              <a:spcAft>
                <a:spcPct val="0"/>
              </a:spcAft>
              <a:defRPr/>
            </a:pPr>
            <a:r>
              <a:rPr lang="vi-VN" sz="3200" b="1" dirty="0">
                <a:solidFill>
                  <a:srgbClr val="002060"/>
                </a:solidFill>
              </a:rPr>
              <a:t>2. Viết 4 – 5 câu giới thiệu một đồ vật được làm từ tre hoặc gỗ.</a:t>
            </a:r>
          </a:p>
        </p:txBody>
      </p:sp>
      <p:pic>
        <p:nvPicPr>
          <p:cNvPr id="7" name="Picture 6">
            <a:extLst>
              <a:ext uri="{FF2B5EF4-FFF2-40B4-BE49-F238E27FC236}">
                <a16:creationId xmlns:a16="http://schemas.microsoft.com/office/drawing/2014/main" id="{A272BA04-EB20-42C1-A8C2-0D1BDCD1088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400000"/>
                    </a14:imgEffect>
                  </a14:imgLayer>
                </a14:imgProps>
              </a:ext>
            </a:extLst>
          </a:blip>
          <a:stretch>
            <a:fillRect/>
          </a:stretch>
        </p:blipFill>
        <p:spPr>
          <a:xfrm>
            <a:off x="883723" y="1649156"/>
            <a:ext cx="9636690" cy="4558675"/>
          </a:xfrm>
          <a:prstGeom prst="rect">
            <a:avLst/>
          </a:prstGeom>
        </p:spPr>
      </p:pic>
      <p:sp>
        <p:nvSpPr>
          <p:cNvPr id="10" name="Rounded Rectangle 9"/>
          <p:cNvSpPr/>
          <p:nvPr/>
        </p:nvSpPr>
        <p:spPr>
          <a:xfrm>
            <a:off x="7036068" y="2712603"/>
            <a:ext cx="3863387" cy="2035447"/>
          </a:xfrm>
          <a:prstGeom prst="roundRect">
            <a:avLst/>
          </a:prstGeom>
          <a:solidFill>
            <a:srgbClr val="ED7A4D"/>
          </a:solidFill>
          <a:ln>
            <a:solidFill>
              <a:srgbClr val="ED7A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6EEE35C-55A0-17F4-618D-5FB7D36AC780}"/>
              </a:ext>
            </a:extLst>
          </p:cNvPr>
          <p:cNvGrpSpPr/>
          <p:nvPr/>
        </p:nvGrpSpPr>
        <p:grpSpPr>
          <a:xfrm>
            <a:off x="3768750" y="1690910"/>
            <a:ext cx="3436218" cy="1170582"/>
            <a:chOff x="3599850" y="1562993"/>
            <a:chExt cx="3436218" cy="1170582"/>
          </a:xfrm>
        </p:grpSpPr>
        <p:sp>
          <p:nvSpPr>
            <p:cNvPr id="2" name="Rounded Rectangle 1"/>
            <p:cNvSpPr/>
            <p:nvPr/>
          </p:nvSpPr>
          <p:spPr>
            <a:xfrm>
              <a:off x="3599850" y="1562993"/>
              <a:ext cx="3436218" cy="1170582"/>
            </a:xfrm>
            <a:prstGeom prst="roundRect">
              <a:avLst/>
            </a:prstGeom>
            <a:solidFill>
              <a:srgbClr val="ED7A4D"/>
            </a:solidFill>
            <a:ln>
              <a:solidFill>
                <a:srgbClr val="ED7A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99850" y="1649798"/>
              <a:ext cx="3358314"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(1) Em muốn giới thiệu đồ vật gì?</a:t>
              </a:r>
              <a:endParaRPr lang="en-US" sz="3000" b="1" dirty="0">
                <a:solidFill>
                  <a:srgbClr val="002060"/>
                </a:solidFill>
                <a:latin typeface="Cambria" panose="02040503050406030204" pitchFamily="18" charset="0"/>
                <a:ea typeface="Cambria" panose="02040503050406030204" pitchFamily="18" charset="0"/>
              </a:endParaRPr>
            </a:p>
          </p:txBody>
        </p:sp>
      </p:grpSp>
      <p:sp>
        <p:nvSpPr>
          <p:cNvPr id="13" name="TextBox 12"/>
          <p:cNvSpPr txBox="1"/>
          <p:nvPr/>
        </p:nvSpPr>
        <p:spPr>
          <a:xfrm>
            <a:off x="6853589" y="3040983"/>
            <a:ext cx="4215865" cy="1477328"/>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(2) Đồ vật đó có điểm gì nổi bật (về hình dáng, màu sắc,...)</a:t>
            </a:r>
            <a:endParaRPr lang="en-US" sz="3000" b="1" dirty="0">
              <a:solidFill>
                <a:srgbClr val="002060"/>
              </a:solidFill>
              <a:latin typeface="Cambria" panose="02040503050406030204" pitchFamily="18" charset="0"/>
              <a:ea typeface="Cambria" panose="02040503050406030204" pitchFamily="18" charset="0"/>
            </a:endParaRPr>
          </a:p>
        </p:txBody>
      </p:sp>
      <p:sp>
        <p:nvSpPr>
          <p:cNvPr id="14" name="Rounded Rectangle 13"/>
          <p:cNvSpPr/>
          <p:nvPr/>
        </p:nvSpPr>
        <p:spPr>
          <a:xfrm>
            <a:off x="3407344" y="4748050"/>
            <a:ext cx="3821230" cy="1468686"/>
          </a:xfrm>
          <a:prstGeom prst="roundRect">
            <a:avLst/>
          </a:prstGeom>
          <a:solidFill>
            <a:srgbClr val="ED7A4D"/>
          </a:solidFill>
          <a:ln>
            <a:solidFill>
              <a:srgbClr val="ED7A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325528" y="4960403"/>
            <a:ext cx="4215865" cy="1015663"/>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(3) Đồ vật đó được dùng để làm gì?</a:t>
            </a:r>
            <a:endParaRPr lang="en-US" sz="3000" b="1" dirty="0">
              <a:solidFill>
                <a:srgbClr val="002060"/>
              </a:solidFill>
              <a:latin typeface="Cambria" panose="02040503050406030204" pitchFamily="18" charset="0"/>
              <a:ea typeface="Cambria" panose="02040503050406030204" pitchFamily="18" charset="0"/>
            </a:endParaRPr>
          </a:p>
        </p:txBody>
      </p:sp>
      <p:sp>
        <p:nvSpPr>
          <p:cNvPr id="16" name="Rounded Rectangle 15"/>
          <p:cNvSpPr/>
          <p:nvPr/>
        </p:nvSpPr>
        <p:spPr>
          <a:xfrm>
            <a:off x="240861" y="2760729"/>
            <a:ext cx="3807193" cy="1939980"/>
          </a:xfrm>
          <a:prstGeom prst="roundRect">
            <a:avLst/>
          </a:prstGeom>
          <a:solidFill>
            <a:srgbClr val="ED7A4D"/>
          </a:solidFill>
          <a:ln>
            <a:solidFill>
              <a:srgbClr val="ED7A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2319" y="2856985"/>
            <a:ext cx="3673663" cy="1938992"/>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(4) Em có nhận xét gì về đồ vật đó hoặc người làm ra đồ vật đó?</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573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p:bldP spid="14" grpId="0" animBg="1"/>
      <p:bldP spid="15" grpId="0"/>
      <p:bldP spid="1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69697" y="1010653"/>
            <a:ext cx="10543735" cy="5105146"/>
          </a:xfrm>
          <a:prstGeom prst="roundRect">
            <a:avLst>
              <a:gd name="adj" fmla="val 5678"/>
            </a:avLst>
          </a:prstGeom>
          <a:solidFill>
            <a:schemeClr val="bg1">
              <a:alpha val="84000"/>
            </a:schemeClr>
          </a:solidFill>
          <a:ln w="38100">
            <a:solidFill>
              <a:srgbClr val="C145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latin typeface="Cambria" panose="02040503050406030204" pitchFamily="18" charset="0"/>
              <a:ea typeface="Cambria" panose="02040503050406030204" pitchFamily="18" charset="0"/>
            </a:endParaRPr>
          </a:p>
        </p:txBody>
      </p:sp>
      <p:sp>
        <p:nvSpPr>
          <p:cNvPr id="5" name="Rectangle 4"/>
          <p:cNvSpPr/>
          <p:nvPr/>
        </p:nvSpPr>
        <p:spPr>
          <a:xfrm>
            <a:off x="452387" y="212251"/>
            <a:ext cx="11117180" cy="1323439"/>
          </a:xfrm>
          <a:prstGeom prst="rect">
            <a:avLst/>
          </a:prstGeom>
          <a:solidFill>
            <a:srgbClr val="FFD966"/>
          </a:solidFill>
          <a:ln w="28575">
            <a:solidFill>
              <a:schemeClr val="tx1"/>
            </a:solidFill>
            <a:prstDash val="lgDash"/>
          </a:ln>
          <a:effectLst>
            <a:glow rad="101600">
              <a:schemeClr val="accent4">
                <a:satMod val="175000"/>
                <a:alpha val="40000"/>
              </a:schemeClr>
            </a:glow>
            <a:outerShdw blurRad="50800" dist="38100" dir="13500000" algn="br" rotWithShape="0">
              <a:prstClr val="black">
                <a:alpha val="40000"/>
              </a:prstClr>
            </a:outerShdw>
          </a:effectLst>
        </p:spPr>
        <p:txBody>
          <a:bodyPr wrap="square">
            <a:spAutoFit/>
          </a:bodyPr>
          <a:lstStyle/>
          <a:p>
            <a:pPr algn="ctr" fontAlgn="base">
              <a:spcBef>
                <a:spcPct val="0"/>
              </a:spcBef>
              <a:spcAft>
                <a:spcPct val="0"/>
              </a:spcAft>
              <a:defRPr/>
            </a:pPr>
            <a:r>
              <a:rPr lang="vi-VN" sz="4000" b="1" dirty="0">
                <a:solidFill>
                  <a:srgbClr val="002060"/>
                </a:solidFill>
                <a:latin typeface="+mj-lt"/>
              </a:rPr>
              <a:t>2. Viết 4 – 5 câu giới thiệu một đồ vật được làm </a:t>
            </a:r>
          </a:p>
          <a:p>
            <a:pPr algn="ctr" fontAlgn="base">
              <a:spcBef>
                <a:spcPct val="0"/>
              </a:spcBef>
              <a:spcAft>
                <a:spcPct val="0"/>
              </a:spcAft>
              <a:defRPr/>
            </a:pPr>
            <a:r>
              <a:rPr lang="vi-VN" sz="4000" b="1" dirty="0">
                <a:solidFill>
                  <a:srgbClr val="002060"/>
                </a:solidFill>
                <a:latin typeface="+mj-lt"/>
              </a:rPr>
              <a:t>từ tre hoặc gỗ.</a:t>
            </a:r>
          </a:p>
        </p:txBody>
      </p:sp>
      <p:sp>
        <p:nvSpPr>
          <p:cNvPr id="3" name="TextBox 2"/>
          <p:cNvSpPr txBox="1"/>
          <p:nvPr/>
        </p:nvSpPr>
        <p:spPr>
          <a:xfrm>
            <a:off x="750770" y="1794419"/>
            <a:ext cx="10520413" cy="4062651"/>
          </a:xfrm>
          <a:prstGeom prst="rect">
            <a:avLst/>
          </a:prstGeom>
          <a:noFill/>
        </p:spPr>
        <p:txBody>
          <a:bodyPr wrap="square" rtlCol="0">
            <a:spAutoFit/>
          </a:bodyPr>
          <a:lstStyle/>
          <a:p>
            <a:r>
              <a:rPr lang="vi-VN" sz="4000" b="1" dirty="0">
                <a:latin typeface="+mj-lt"/>
              </a:rPr>
              <a:t>       Nhà em có một chiếc tủ gỗ. Nó có hình chữ nhật, to và nhiều ngăn, có cả gương bên trong cánh tủ. Nó được dùng để đựng quần áo, chăn màn,... Em thích cái tủ này vì nó giống như một cái hộp bí mật, chứa được rất nhiều đồ đạc, giúp nhà cửa thêm gọn gàng.</a:t>
            </a:r>
            <a:br>
              <a:rPr lang="vi-VN" dirty="0"/>
            </a:br>
            <a:endParaRPr lang="en-US" dirty="0"/>
          </a:p>
        </p:txBody>
      </p:sp>
    </p:spTree>
    <p:extLst>
      <p:ext uri="{BB962C8B-B14F-4D97-AF65-F5344CB8AC3E}">
        <p14:creationId xmlns:p14="http://schemas.microsoft.com/office/powerpoint/2010/main" val="345184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25264" y="257550"/>
            <a:ext cx="8479855" cy="1340243"/>
          </a:xfrm>
          <a:prstGeom prst="roundRect">
            <a:avLst/>
          </a:prstGeom>
          <a:solidFill>
            <a:srgbClr val="C1451F"/>
          </a:solidFill>
          <a:ln>
            <a:solidFill>
              <a:schemeClr val="tx1"/>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7ED813B-8E2A-4343-9285-F6833F0AAE9B}"/>
              </a:ext>
            </a:extLst>
          </p:cNvPr>
          <p:cNvSpPr txBox="1"/>
          <p:nvPr/>
        </p:nvSpPr>
        <p:spPr>
          <a:xfrm>
            <a:off x="1996135" y="233955"/>
            <a:ext cx="7938112" cy="1387431"/>
          </a:xfrm>
          <a:prstGeom prst="rect">
            <a:avLst/>
          </a:prstGeom>
          <a:noFill/>
        </p:spPr>
        <p:txBody>
          <a:bodyPr wrap="square" rtlCol="0">
            <a:spAutoFit/>
          </a:bodyPr>
          <a:lstStyle/>
          <a:p>
            <a:pPr algn="ctr">
              <a:lnSpc>
                <a:spcPct val="150000"/>
              </a:lnSpc>
              <a:spcBef>
                <a:spcPts val="100"/>
              </a:spcBef>
              <a:spcAft>
                <a:spcPts val="100"/>
              </a:spcAft>
            </a:pPr>
            <a:r>
              <a:rPr lang="vi-VN" sz="3000" b="1" dirty="0">
                <a:solidFill>
                  <a:schemeClr val="bg1"/>
                </a:solidFill>
                <a:latin typeface="UTM Avo" panose="02040603050506020204" pitchFamily="18" charset="0"/>
              </a:rPr>
              <a:t>1. Tìm đọc bài thơ, câu chuyện viết về cảnh đẹp trên các miền đất nước</a:t>
            </a:r>
            <a:r>
              <a:rPr lang="vi-VN" sz="1800" b="1" dirty="0">
                <a:solidFill>
                  <a:schemeClr val="bg1"/>
                </a:solidFill>
                <a:latin typeface="UTM Avo" panose="02040603050506020204" pitchFamily="18" charset="0"/>
              </a:rPr>
              <a:t>.</a:t>
            </a:r>
          </a:p>
        </p:txBody>
      </p:sp>
      <p:pic>
        <p:nvPicPr>
          <p:cNvPr id="7" name="图片 24"/>
          <p:cNvPicPr>
            <a:picLocks noChangeAspect="1"/>
          </p:cNvPicPr>
          <p:nvPr/>
        </p:nvPicPr>
        <p:blipFill>
          <a:blip r:embed="rId2"/>
          <a:stretch>
            <a:fillRect/>
          </a:stretch>
        </p:blipFill>
        <p:spPr>
          <a:xfrm>
            <a:off x="1177370" y="2406238"/>
            <a:ext cx="4140274" cy="2584020"/>
          </a:xfrm>
          <a:prstGeom prst="rect">
            <a:avLst/>
          </a:prstGeom>
        </p:spPr>
      </p:pic>
      <p:pic>
        <p:nvPicPr>
          <p:cNvPr id="8" name="图片 24"/>
          <p:cNvPicPr>
            <a:picLocks noChangeAspect="1"/>
          </p:cNvPicPr>
          <p:nvPr/>
        </p:nvPicPr>
        <p:blipFill>
          <a:blip r:embed="rId2"/>
          <a:stretch>
            <a:fillRect/>
          </a:stretch>
        </p:blipFill>
        <p:spPr>
          <a:xfrm>
            <a:off x="6828696" y="2204185"/>
            <a:ext cx="4705729" cy="2936931"/>
          </a:xfrm>
          <a:prstGeom prst="rect">
            <a:avLst/>
          </a:prstGeom>
        </p:spPr>
      </p:pic>
      <p:sp>
        <p:nvSpPr>
          <p:cNvPr id="9" name="TextBox 8">
            <a:extLst>
              <a:ext uri="{FF2B5EF4-FFF2-40B4-BE49-F238E27FC236}">
                <a16:creationId xmlns:a16="http://schemas.microsoft.com/office/drawing/2014/main" id="{87ED813B-8E2A-4343-9285-F6833F0AAE9B}"/>
              </a:ext>
            </a:extLst>
          </p:cNvPr>
          <p:cNvSpPr txBox="1"/>
          <p:nvPr/>
        </p:nvSpPr>
        <p:spPr>
          <a:xfrm>
            <a:off x="-908928" y="2425488"/>
            <a:ext cx="7938112" cy="1413079"/>
          </a:xfrm>
          <a:prstGeom prst="rect">
            <a:avLst/>
          </a:prstGeom>
          <a:noFill/>
        </p:spPr>
        <p:txBody>
          <a:bodyPr wrap="square" rtlCol="0">
            <a:spAutoFit/>
          </a:bodyPr>
          <a:lstStyle/>
          <a:p>
            <a:pPr algn="ctr">
              <a:lnSpc>
                <a:spcPct val="150000"/>
              </a:lnSpc>
              <a:spcBef>
                <a:spcPts val="100"/>
              </a:spcBef>
              <a:spcAft>
                <a:spcPts val="100"/>
              </a:spcAft>
            </a:pPr>
            <a:r>
              <a:rPr lang="vi-VN" sz="3000" b="1" dirty="0">
                <a:solidFill>
                  <a:srgbClr val="002060"/>
                </a:solidFill>
                <a:latin typeface="UTM Avo" panose="02040603050506020204" pitchFamily="18" charset="0"/>
              </a:rPr>
              <a:t>Tên bài thơ, </a:t>
            </a:r>
          </a:p>
          <a:p>
            <a:pPr algn="ctr">
              <a:lnSpc>
                <a:spcPct val="150000"/>
              </a:lnSpc>
              <a:spcBef>
                <a:spcPts val="100"/>
              </a:spcBef>
              <a:spcAft>
                <a:spcPts val="100"/>
              </a:spcAft>
            </a:pPr>
            <a:r>
              <a:rPr lang="vi-VN" sz="3000" b="1" dirty="0">
                <a:solidFill>
                  <a:srgbClr val="002060"/>
                </a:solidFill>
                <a:latin typeface="UTM Avo" panose="02040603050506020204" pitchFamily="18" charset="0"/>
              </a:rPr>
              <a:t>câu chuyện là gì?</a:t>
            </a:r>
          </a:p>
        </p:txBody>
      </p:sp>
      <p:sp>
        <p:nvSpPr>
          <p:cNvPr id="10" name="TextBox 9">
            <a:extLst>
              <a:ext uri="{FF2B5EF4-FFF2-40B4-BE49-F238E27FC236}">
                <a16:creationId xmlns:a16="http://schemas.microsoft.com/office/drawing/2014/main" id="{87ED813B-8E2A-4343-9285-F6833F0AAE9B}"/>
              </a:ext>
            </a:extLst>
          </p:cNvPr>
          <p:cNvSpPr txBox="1"/>
          <p:nvPr/>
        </p:nvSpPr>
        <p:spPr>
          <a:xfrm>
            <a:off x="5212504" y="2425488"/>
            <a:ext cx="7938112" cy="1502976"/>
          </a:xfrm>
          <a:prstGeom prst="rect">
            <a:avLst/>
          </a:prstGeom>
          <a:noFill/>
        </p:spPr>
        <p:txBody>
          <a:bodyPr wrap="square" rtlCol="0">
            <a:spAutoFit/>
          </a:bodyPr>
          <a:lstStyle/>
          <a:p>
            <a:pPr algn="ctr">
              <a:lnSpc>
                <a:spcPct val="150000"/>
              </a:lnSpc>
              <a:spcBef>
                <a:spcPts val="100"/>
              </a:spcBef>
              <a:spcAft>
                <a:spcPts val="100"/>
              </a:spcAft>
            </a:pPr>
            <a:r>
              <a:rPr lang="vi-VN" sz="3000" b="1" dirty="0">
                <a:solidFill>
                  <a:srgbClr val="002060"/>
                </a:solidFill>
                <a:latin typeface="UTM Avo" panose="02040603050506020204" pitchFamily="18" charset="0"/>
              </a:rPr>
              <a:t>Bài thơ, câu chuyện</a:t>
            </a:r>
          </a:p>
          <a:p>
            <a:pPr algn="ctr">
              <a:lnSpc>
                <a:spcPct val="150000"/>
              </a:lnSpc>
              <a:spcBef>
                <a:spcPts val="100"/>
              </a:spcBef>
              <a:spcAft>
                <a:spcPts val="100"/>
              </a:spcAft>
            </a:pPr>
            <a:r>
              <a:rPr lang="vi-VN" sz="3000" b="1" dirty="0">
                <a:solidFill>
                  <a:srgbClr val="002060"/>
                </a:solidFill>
                <a:latin typeface="UTM Avo" panose="02040603050506020204" pitchFamily="18" charset="0"/>
              </a:rPr>
              <a:t> nói về cảnh đẹp nào?</a:t>
            </a:r>
          </a:p>
        </p:txBody>
      </p:sp>
    </p:spTree>
    <p:extLst>
      <p:ext uri="{BB962C8B-B14F-4D97-AF65-F5344CB8AC3E}">
        <p14:creationId xmlns:p14="http://schemas.microsoft.com/office/powerpoint/2010/main" val="188421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2"/>
          <p:cNvSpPr/>
          <p:nvPr/>
        </p:nvSpPr>
        <p:spPr>
          <a:xfrm>
            <a:off x="2011680" y="1684421"/>
            <a:ext cx="9221001" cy="4735629"/>
          </a:xfrm>
          <a:prstGeom prst="roundRect">
            <a:avLst>
              <a:gd name="adj" fmla="val 1106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chemeClr val="accent6">
                  <a:lumMod val="75000"/>
                </a:schemeClr>
              </a:solidFill>
              <a:cs typeface="+mn-ea"/>
              <a:sym typeface="+mn-lt"/>
            </a:endParaRPr>
          </a:p>
        </p:txBody>
      </p:sp>
      <p:sp>
        <p:nvSpPr>
          <p:cNvPr id="23" name="圆角矩形 34"/>
          <p:cNvSpPr/>
          <p:nvPr/>
        </p:nvSpPr>
        <p:spPr>
          <a:xfrm>
            <a:off x="978092" y="52449"/>
            <a:ext cx="9754078" cy="1522939"/>
          </a:xfrm>
          <a:prstGeom prst="roundRect">
            <a:avLst/>
          </a:prstGeom>
          <a:solidFill>
            <a:srgbClr val="E25448"/>
          </a:solid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dirty="0">
                <a:solidFill>
                  <a:schemeClr val="bg1"/>
                </a:solidFill>
                <a:latin typeface="UTM Avo" panose="02040603050506020204" pitchFamily="18" charset="0"/>
              </a:rPr>
              <a:t>2. Đọc cho bạn nghe đoạn thơ hoặc đoạn truyện em thích.</a:t>
            </a:r>
          </a:p>
        </p:txBody>
      </p:sp>
      <p:sp>
        <p:nvSpPr>
          <p:cNvPr id="2" name="Rectangle 1"/>
          <p:cNvSpPr/>
          <p:nvPr/>
        </p:nvSpPr>
        <p:spPr>
          <a:xfrm>
            <a:off x="1590679" y="3189122"/>
            <a:ext cx="10063002" cy="3170099"/>
          </a:xfrm>
          <a:prstGeom prst="rect">
            <a:avLst/>
          </a:prstGeom>
        </p:spPr>
        <p:txBody>
          <a:bodyPr wrap="square">
            <a:spAutoFit/>
          </a:bodyPr>
          <a:lstStyle/>
          <a:p>
            <a:pPr algn="ctr"/>
            <a:r>
              <a:rPr lang="vi-VN" sz="4000" dirty="0">
                <a:solidFill>
                  <a:srgbClr val="262626"/>
                </a:solidFill>
                <a:latin typeface="Cambria" panose="02040503050406030204" pitchFamily="18" charset="0"/>
              </a:rPr>
              <a:t>Việt Nam đất nước ta ơi</a:t>
            </a:r>
          </a:p>
          <a:p>
            <a:pPr algn="ctr"/>
            <a:r>
              <a:rPr lang="vi-VN" sz="4000" dirty="0">
                <a:solidFill>
                  <a:srgbClr val="262626"/>
                </a:solidFill>
                <a:latin typeface="Cambria" panose="02040503050406030204" pitchFamily="18" charset="0"/>
              </a:rPr>
              <a:t>Mênh mông biển lúa đâu trời đẹp hơn </a:t>
            </a:r>
          </a:p>
          <a:p>
            <a:pPr algn="ctr"/>
            <a:r>
              <a:rPr lang="vi-VN" sz="4000" dirty="0">
                <a:solidFill>
                  <a:srgbClr val="262626"/>
                </a:solidFill>
                <a:latin typeface="Cambria" panose="02040503050406030204" pitchFamily="18" charset="0"/>
              </a:rPr>
              <a:t>Cánh cò bay lả rập rờn </a:t>
            </a:r>
          </a:p>
          <a:p>
            <a:pPr algn="ctr"/>
            <a:r>
              <a:rPr lang="vi-VN" sz="4000" dirty="0">
                <a:solidFill>
                  <a:srgbClr val="262626"/>
                </a:solidFill>
                <a:latin typeface="Cambria" panose="02040503050406030204" pitchFamily="18" charset="0"/>
              </a:rPr>
              <a:t>Mây mờ che đỉnh Trường Sơn sớm chiều.</a:t>
            </a:r>
          </a:p>
          <a:p>
            <a:pPr algn="ctr"/>
            <a:r>
              <a:rPr lang="vi-VN" sz="4000" i="0" dirty="0">
                <a:solidFill>
                  <a:srgbClr val="262626"/>
                </a:solidFill>
                <a:effectLst/>
                <a:latin typeface="Cambria" panose="02040503050406030204" pitchFamily="18" charset="0"/>
              </a:rPr>
              <a:t>					</a:t>
            </a:r>
            <a:r>
              <a:rPr lang="vi-VN" sz="3000" i="1" dirty="0">
                <a:solidFill>
                  <a:srgbClr val="262626"/>
                </a:solidFill>
                <a:effectLst/>
                <a:latin typeface="Cambria" panose="02040503050406030204" pitchFamily="18" charset="0"/>
              </a:rPr>
              <a:t>(Nguyễn Đình Thi)</a:t>
            </a:r>
          </a:p>
        </p:txBody>
      </p:sp>
      <p:sp>
        <p:nvSpPr>
          <p:cNvPr id="32" name="Rectangle 31"/>
          <p:cNvSpPr/>
          <p:nvPr/>
        </p:nvSpPr>
        <p:spPr>
          <a:xfrm>
            <a:off x="3592205" y="1684421"/>
            <a:ext cx="5896317" cy="1687188"/>
          </a:xfrm>
          <a:prstGeom prst="rect">
            <a:avLst/>
          </a:prstGeom>
        </p:spPr>
        <p:txBody>
          <a:bodyPr wrap="none">
            <a:prstTxWarp prst="textSto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Việt Nam quê hương ta</a:t>
            </a:r>
            <a:endParaRPr kumimoji="0" lang="en-US" sz="96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endParaRPr>
          </a:p>
        </p:txBody>
      </p:sp>
    </p:spTree>
    <p:extLst>
      <p:ext uri="{BB962C8B-B14F-4D97-AF65-F5344CB8AC3E}">
        <p14:creationId xmlns:p14="http://schemas.microsoft.com/office/powerpoint/2010/main" val="357631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4/3*#ppt_w"/>
                                          </p:val>
                                        </p:tav>
                                        <p:tav tm="100000">
                                          <p:val>
                                            <p:strVal val="#ppt_w"/>
                                          </p:val>
                                        </p:tav>
                                      </p:tavLst>
                                    </p:anim>
                                    <p:anim calcmode="lin" valueType="num">
                                      <p:cBhvr>
                                        <p:cTn id="8" dur="500" fill="hold"/>
                                        <p:tgtEl>
                                          <p:spTgt spid="23"/>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strVal val="4/3*#ppt_w"/>
                                          </p:val>
                                        </p:tav>
                                        <p:tav tm="100000">
                                          <p:val>
                                            <p:strVal val="#ppt_w"/>
                                          </p:val>
                                        </p:tav>
                                      </p:tavLst>
                                    </p:anim>
                                    <p:anim calcmode="lin" valueType="num">
                                      <p:cBhvr>
                                        <p:cTn id="14" dur="500" fill="hold"/>
                                        <p:tgtEl>
                                          <p:spTgt spid="31"/>
                                        </p:tgtEl>
                                        <p:attrNameLst>
                                          <p:attrName>ppt_h</p:attrName>
                                        </p:attrNameLst>
                                      </p:cBhvr>
                                      <p:tavLst>
                                        <p:tav tm="0">
                                          <p:val>
                                            <p:strVal val="4/3*#ppt_h"/>
                                          </p:val>
                                        </p:tav>
                                        <p:tav tm="100000">
                                          <p:val>
                                            <p:strVal val="#ppt_h"/>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3" grpId="0" animBg="1"/>
      <p:bldP spid="2"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914" y="809694"/>
            <a:ext cx="5543551" cy="1066800"/>
          </a:xfrm>
          <a:prstGeom prst="roundRect">
            <a:avLst>
              <a:gd name="adj" fmla="val 7714"/>
            </a:avLst>
          </a:prstGeom>
          <a:solidFill>
            <a:schemeClr val="bg1">
              <a:alpha val="88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800" b="1" dirty="0">
              <a:solidFill>
                <a:schemeClr val="accent6">
                  <a:lumMod val="75000"/>
                </a:schemeClr>
              </a:solidFill>
              <a:latin typeface="Arial" panose="020B0604020202020204" pitchFamily="34" charset="0"/>
              <a:cs typeface="Arial" panose="020B0604020202020204" pitchFamily="34" charset="0"/>
            </a:endParaRPr>
          </a:p>
          <a:p>
            <a:endParaRPr lang="nl-NL" sz="2800" b="1" dirty="0">
              <a:solidFill>
                <a:schemeClr val="accent6">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4197801" y="758319"/>
            <a:ext cx="3127779" cy="1169551"/>
          </a:xfrm>
          <a:prstGeom prst="rect">
            <a:avLst/>
          </a:prstGeom>
        </p:spPr>
        <p:txBody>
          <a:bodyPr wrap="none">
            <a:spAutoFit/>
          </a:bodyPr>
          <a:lstStyle/>
          <a:p>
            <a:r>
              <a:rPr lang="nl-NL" sz="7000" b="1" dirty="0">
                <a:ln w="19050">
                  <a:solidFill>
                    <a:schemeClr val="accent6">
                      <a:lumMod val="50000"/>
                    </a:schemeClr>
                  </a:solidFill>
                </a:ln>
                <a:solidFill>
                  <a:srgbClr val="FF0000"/>
                </a:solidFill>
                <a:latin typeface="UTM Cookies" panose="02040603050506020204" pitchFamily="18" charset="0"/>
              </a:rPr>
              <a:t>DẶN DÒ</a:t>
            </a:r>
            <a:endParaRPr lang="en-US" sz="7000" dirty="0">
              <a:ln w="19050">
                <a:solidFill>
                  <a:schemeClr val="accent6">
                    <a:lumMod val="50000"/>
                  </a:schemeClr>
                </a:solidFill>
              </a:ln>
              <a:solidFill>
                <a:srgbClr val="FF0000"/>
              </a:solidFill>
              <a:latin typeface="UTM Cookies" panose="02040603050506020204" pitchFamily="18" charset="0"/>
            </a:endParaRPr>
          </a:p>
        </p:txBody>
      </p:sp>
      <p:sp>
        <p:nvSpPr>
          <p:cNvPr id="6" name="圆角矩形 2"/>
          <p:cNvSpPr/>
          <p:nvPr/>
        </p:nvSpPr>
        <p:spPr>
          <a:xfrm>
            <a:off x="2030932" y="2403807"/>
            <a:ext cx="8315644" cy="2940928"/>
          </a:xfrm>
          <a:prstGeom prst="roundRect">
            <a:avLst>
              <a:gd name="adj" fmla="val 1106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sz="4000" b="1" dirty="0">
                <a:solidFill>
                  <a:schemeClr val="accent6">
                    <a:lumMod val="75000"/>
                  </a:schemeClr>
                </a:solidFill>
                <a:latin typeface="Cambria" panose="02040503050406030204" pitchFamily="18" charset="0"/>
                <a:cs typeface="+mn-ea"/>
                <a:sym typeface="+mn-lt"/>
              </a:rPr>
              <a:t>- </a:t>
            </a:r>
            <a:r>
              <a:rPr lang="en-US" altLang="zh-CN" sz="4000" b="1" dirty="0" err="1">
                <a:solidFill>
                  <a:schemeClr val="accent6">
                    <a:lumMod val="75000"/>
                  </a:schemeClr>
                </a:solidFill>
                <a:latin typeface="Cambria" panose="02040503050406030204" pitchFamily="18" charset="0"/>
                <a:cs typeface="+mn-ea"/>
                <a:sym typeface="+mn-lt"/>
              </a:rPr>
              <a:t>Hoàn</a:t>
            </a:r>
            <a:r>
              <a:rPr lang="en-US" altLang="zh-CN" sz="4000" b="1" dirty="0">
                <a:solidFill>
                  <a:schemeClr val="accent6">
                    <a:lumMod val="75000"/>
                  </a:schemeClr>
                </a:solidFill>
                <a:latin typeface="Cambria" panose="02040503050406030204" pitchFamily="18" charset="0"/>
                <a:cs typeface="+mn-ea"/>
                <a:sym typeface="+mn-lt"/>
              </a:rPr>
              <a:t> </a:t>
            </a:r>
            <a:r>
              <a:rPr lang="en-US" altLang="zh-CN" sz="4000" b="1" dirty="0" err="1">
                <a:solidFill>
                  <a:schemeClr val="accent6">
                    <a:lumMod val="75000"/>
                  </a:schemeClr>
                </a:solidFill>
                <a:latin typeface="Cambria" panose="02040503050406030204" pitchFamily="18" charset="0"/>
                <a:cs typeface="+mn-ea"/>
                <a:sym typeface="+mn-lt"/>
              </a:rPr>
              <a:t>thành</a:t>
            </a:r>
            <a:r>
              <a:rPr lang="en-US" altLang="zh-CN" sz="4000" b="1" dirty="0">
                <a:solidFill>
                  <a:schemeClr val="accent6">
                    <a:lumMod val="75000"/>
                  </a:schemeClr>
                </a:solidFill>
                <a:latin typeface="Cambria" panose="02040503050406030204" pitchFamily="18" charset="0"/>
                <a:cs typeface="+mn-ea"/>
                <a:sym typeface="+mn-lt"/>
              </a:rPr>
              <a:t> </a:t>
            </a:r>
            <a:r>
              <a:rPr lang="en-US" altLang="zh-CN" sz="4000" b="1" dirty="0" err="1">
                <a:solidFill>
                  <a:schemeClr val="accent6">
                    <a:lumMod val="75000"/>
                  </a:schemeClr>
                </a:solidFill>
                <a:latin typeface="Cambria" panose="02040503050406030204" pitchFamily="18" charset="0"/>
                <a:cs typeface="+mn-ea"/>
                <a:sym typeface="+mn-lt"/>
              </a:rPr>
              <a:t>đoạn</a:t>
            </a:r>
            <a:r>
              <a:rPr lang="en-US" altLang="zh-CN" sz="4000" b="1" dirty="0">
                <a:solidFill>
                  <a:schemeClr val="accent6">
                    <a:lumMod val="75000"/>
                  </a:schemeClr>
                </a:solidFill>
                <a:latin typeface="Cambria" panose="02040503050406030204" pitchFamily="18" charset="0"/>
                <a:cs typeface="+mn-ea"/>
                <a:sym typeface="+mn-lt"/>
              </a:rPr>
              <a:t> </a:t>
            </a:r>
            <a:r>
              <a:rPr lang="en-US" altLang="zh-CN" sz="4000" b="1" dirty="0" err="1">
                <a:solidFill>
                  <a:schemeClr val="accent6">
                    <a:lumMod val="75000"/>
                  </a:schemeClr>
                </a:solidFill>
                <a:latin typeface="Cambria" panose="02040503050406030204" pitchFamily="18" charset="0"/>
                <a:cs typeface="+mn-ea"/>
                <a:sym typeface="+mn-lt"/>
              </a:rPr>
              <a:t>văn</a:t>
            </a:r>
            <a:r>
              <a:rPr lang="en-US" altLang="zh-CN" sz="4000" b="1" dirty="0">
                <a:solidFill>
                  <a:schemeClr val="accent6">
                    <a:lumMod val="75000"/>
                  </a:schemeClr>
                </a:solidFill>
                <a:latin typeface="Cambria" panose="02040503050406030204" pitchFamily="18" charset="0"/>
                <a:cs typeface="+mn-ea"/>
                <a:sym typeface="+mn-lt"/>
              </a:rPr>
              <a:t> </a:t>
            </a:r>
            <a:r>
              <a:rPr lang="en-US" altLang="zh-CN" sz="4000" b="1" dirty="0" err="1">
                <a:solidFill>
                  <a:schemeClr val="accent6">
                    <a:lumMod val="75000"/>
                  </a:schemeClr>
                </a:solidFill>
                <a:latin typeface="Cambria" panose="02040503050406030204" pitchFamily="18" charset="0"/>
                <a:cs typeface="+mn-ea"/>
                <a:sym typeface="+mn-lt"/>
              </a:rPr>
              <a:t>vào</a:t>
            </a:r>
            <a:r>
              <a:rPr lang="en-US" altLang="zh-CN" sz="4000" b="1" dirty="0">
                <a:solidFill>
                  <a:schemeClr val="accent6">
                    <a:lumMod val="75000"/>
                  </a:schemeClr>
                </a:solidFill>
                <a:latin typeface="Cambria" panose="02040503050406030204" pitchFamily="18" charset="0"/>
                <a:cs typeface="+mn-ea"/>
                <a:sym typeface="+mn-lt"/>
              </a:rPr>
              <a:t> </a:t>
            </a:r>
            <a:r>
              <a:rPr lang="vi-VN" altLang="zh-CN" sz="4000" b="1" dirty="0">
                <a:solidFill>
                  <a:schemeClr val="accent6">
                    <a:lumMod val="75000"/>
                  </a:schemeClr>
                </a:solidFill>
                <a:latin typeface="Cambria" panose="02040503050406030204" pitchFamily="18" charset="0"/>
                <a:cs typeface="+mn-ea"/>
                <a:sym typeface="+mn-lt"/>
              </a:rPr>
              <a:t>vở.</a:t>
            </a:r>
            <a:endParaRPr lang="en-US" altLang="zh-CN" sz="4000" b="1" dirty="0">
              <a:solidFill>
                <a:schemeClr val="accent6">
                  <a:lumMod val="75000"/>
                </a:schemeClr>
              </a:solidFill>
              <a:latin typeface="Cambria" panose="02040503050406030204" pitchFamily="18" charset="0"/>
              <a:cs typeface="+mn-ea"/>
              <a:sym typeface="+mn-lt"/>
            </a:endParaRPr>
          </a:p>
          <a:p>
            <a:pPr>
              <a:lnSpc>
                <a:spcPct val="150000"/>
              </a:lnSpc>
            </a:pPr>
            <a:r>
              <a:rPr lang="en-US" altLang="zh-CN" sz="4000" b="1" dirty="0">
                <a:solidFill>
                  <a:schemeClr val="accent6">
                    <a:lumMod val="75000"/>
                  </a:schemeClr>
                </a:solidFill>
                <a:latin typeface="Cambria" panose="02040503050406030204" pitchFamily="18" charset="0"/>
                <a:cs typeface="+mn-ea"/>
                <a:sym typeface="+mn-lt"/>
              </a:rPr>
              <a:t>-</a:t>
            </a:r>
            <a:r>
              <a:rPr lang="vi-VN" altLang="zh-CN" sz="4000" b="1" dirty="0">
                <a:solidFill>
                  <a:schemeClr val="accent6">
                    <a:lumMod val="75000"/>
                  </a:schemeClr>
                </a:solidFill>
                <a:latin typeface="Cambria" panose="02040503050406030204" pitchFamily="18" charset="0"/>
                <a:cs typeface="+mn-ea"/>
                <a:sym typeface="+mn-lt"/>
              </a:rPr>
              <a:t>Tìm đọc thêm các bài thơ, đoạn văn về  vẻ đẹp của đất nước.</a:t>
            </a:r>
            <a:endParaRPr lang="zh-CN" altLang="en-US" sz="4000" b="1" dirty="0">
              <a:solidFill>
                <a:schemeClr val="accent6">
                  <a:lumMod val="75000"/>
                </a:schemeClr>
              </a:solidFill>
              <a:latin typeface="Cambria" panose="02040503050406030204" pitchFamily="18" charset="0"/>
              <a:cs typeface="+mn-ea"/>
              <a:sym typeface="+mn-lt"/>
            </a:endParaRPr>
          </a:p>
        </p:txBody>
      </p:sp>
    </p:spTree>
    <p:extLst>
      <p:ext uri="{BB962C8B-B14F-4D97-AF65-F5344CB8AC3E}">
        <p14:creationId xmlns:p14="http://schemas.microsoft.com/office/powerpoint/2010/main" val="423482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3" presetClass="entr" presetSubtype="28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strVal val="4/3*#ppt_w"/>
                                          </p:val>
                                        </p:tav>
                                        <p:tav tm="100000">
                                          <p:val>
                                            <p:strVal val="#ppt_w"/>
                                          </p:val>
                                        </p:tav>
                                      </p:tavLst>
                                    </p:anim>
                                    <p:anim calcmode="lin" valueType="num">
                                      <p:cBhvr>
                                        <p:cTn id="19" dur="500" fill="hold"/>
                                        <p:tgtEl>
                                          <p:spTgt spid="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2"/>
          <p:cNvSpPr/>
          <p:nvPr/>
        </p:nvSpPr>
        <p:spPr>
          <a:xfrm>
            <a:off x="1757681" y="374009"/>
            <a:ext cx="8300720" cy="4735629"/>
          </a:xfrm>
          <a:prstGeom prst="roundRect">
            <a:avLst>
              <a:gd name="adj" fmla="val 1106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chemeClr val="accent6">
                  <a:lumMod val="75000"/>
                </a:schemeClr>
              </a:solidFill>
              <a:cs typeface="+mn-ea"/>
              <a:sym typeface="+mn-lt"/>
            </a:endParaRPr>
          </a:p>
        </p:txBody>
      </p:sp>
      <p:pic>
        <p:nvPicPr>
          <p:cNvPr id="4" name="Picture 3">
            <a:extLst>
              <a:ext uri="{FF2B5EF4-FFF2-40B4-BE49-F238E27FC236}">
                <a16:creationId xmlns:a16="http://schemas.microsoft.com/office/drawing/2014/main" id="{91A7E3BE-B7D5-2B7F-2B6F-7A7C0D8BC057}"/>
              </a:ext>
            </a:extLst>
          </p:cNvPr>
          <p:cNvPicPr>
            <a:picLocks noChangeAspect="1"/>
          </p:cNvPicPr>
          <p:nvPr/>
        </p:nvPicPr>
        <p:blipFill>
          <a:blip r:embed="rId2"/>
          <a:stretch>
            <a:fillRect/>
          </a:stretch>
        </p:blipFill>
        <p:spPr>
          <a:xfrm>
            <a:off x="1820783" y="598557"/>
            <a:ext cx="8174516" cy="4600577"/>
          </a:xfrm>
          <a:prstGeom prst="rect">
            <a:avLst/>
          </a:prstGeom>
        </p:spPr>
      </p:pic>
    </p:spTree>
    <p:extLst>
      <p:ext uri="{BB962C8B-B14F-4D97-AF65-F5344CB8AC3E}">
        <p14:creationId xmlns:p14="http://schemas.microsoft.com/office/powerpoint/2010/main" val="2327945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61975" y="314325"/>
            <a:ext cx="11172825" cy="6276975"/>
          </a:xfrm>
          <a:prstGeom prst="roundRect">
            <a:avLst>
              <a:gd name="adj" fmla="val 7714"/>
            </a:avLst>
          </a:prstGeom>
          <a:solidFill>
            <a:schemeClr val="accent2">
              <a:lumMod val="20000"/>
              <a:lumOff val="80000"/>
              <a:alpha val="88000"/>
            </a:schemeClr>
          </a:solidFill>
          <a:ln w="57150">
            <a:solidFill>
              <a:srgbClr val="D228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800" b="1" dirty="0">
              <a:solidFill>
                <a:schemeClr val="tx1">
                  <a:lumMod val="85000"/>
                  <a:lumOff val="15000"/>
                </a:schemeClr>
              </a:solidFill>
              <a:latin typeface="Arial" panose="020B0604020202020204" pitchFamily="34" charset="0"/>
              <a:cs typeface="Arial" panose="020B0604020202020204" pitchFamily="34" charset="0"/>
            </a:endParaRPr>
          </a:p>
          <a:p>
            <a:endParaRPr lang="nl-NL" sz="2800" b="1" dirty="0">
              <a:solidFill>
                <a:schemeClr val="tx1">
                  <a:lumMod val="85000"/>
                  <a:lumOff val="15000"/>
                </a:schemeClr>
              </a:solidFill>
              <a:latin typeface="Arial" panose="020B0604020202020204" pitchFamily="34" charset="0"/>
              <a:cs typeface="Arial" panose="020B0604020202020204" pitchFamily="34" charset="0"/>
            </a:endParaRPr>
          </a:p>
          <a:p>
            <a:pPr algn="ctr"/>
            <a:endParaRPr lang="en-US" dirty="0"/>
          </a:p>
        </p:txBody>
      </p:sp>
      <p:sp>
        <p:nvSpPr>
          <p:cNvPr id="5" name="Rectangle 4"/>
          <p:cNvSpPr/>
          <p:nvPr/>
        </p:nvSpPr>
        <p:spPr>
          <a:xfrm>
            <a:off x="3723300" y="666763"/>
            <a:ext cx="4850174" cy="769441"/>
          </a:xfrm>
          <a:prstGeom prst="rect">
            <a:avLst/>
          </a:prstGeom>
        </p:spPr>
        <p:txBody>
          <a:bodyPr wrap="none">
            <a:spAutoFit/>
          </a:bodyPr>
          <a:lstStyle/>
          <a:p>
            <a:r>
              <a:rPr lang="nl-NL" sz="4400" b="1" dirty="0">
                <a:ln w="19050">
                  <a:solidFill>
                    <a:schemeClr val="tx1">
                      <a:lumMod val="85000"/>
                      <a:lumOff val="15000"/>
                    </a:schemeClr>
                  </a:solidFill>
                </a:ln>
                <a:solidFill>
                  <a:srgbClr val="ED7A4D"/>
                </a:solidFill>
                <a:latin typeface="UTM Cookies" panose="02040603050506020204" pitchFamily="18" charset="0"/>
              </a:rPr>
              <a:t>YÊU CẦU CẦN ĐẠT</a:t>
            </a:r>
            <a:endParaRPr lang="en-US" sz="4400" dirty="0">
              <a:ln w="19050">
                <a:solidFill>
                  <a:schemeClr val="tx1">
                    <a:lumMod val="85000"/>
                    <a:lumOff val="15000"/>
                  </a:schemeClr>
                </a:solidFill>
              </a:ln>
              <a:solidFill>
                <a:srgbClr val="ED7A4D"/>
              </a:solidFill>
              <a:latin typeface="UTM Cookies" panose="02040603050506020204" pitchFamily="18" charset="0"/>
            </a:endParaRPr>
          </a:p>
        </p:txBody>
      </p:sp>
      <p:sp>
        <p:nvSpPr>
          <p:cNvPr id="2" name="TextBox 1"/>
          <p:cNvSpPr txBox="1"/>
          <p:nvPr/>
        </p:nvSpPr>
        <p:spPr>
          <a:xfrm>
            <a:off x="1289785" y="1482290"/>
            <a:ext cx="9384632" cy="4678204"/>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a:t>
            </a:r>
            <a:r>
              <a:rPr lang="en-US" sz="3500" b="1" dirty="0" err="1">
                <a:solidFill>
                  <a:srgbClr val="FF0000"/>
                </a:solidFill>
                <a:latin typeface="Times New Roman" panose="02020603050405020304" pitchFamily="18" charset="0"/>
                <a:cs typeface="Times New Roman" panose="02020603050405020304" pitchFamily="18" charset="0"/>
              </a:rPr>
              <a:t>Kiến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thức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kĩ</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năng</a:t>
            </a:r>
            <a:r>
              <a:rPr lang="en-US" sz="3500" b="1" dirty="0">
                <a:solidFill>
                  <a:srgbClr val="FF0000"/>
                </a:solidFill>
                <a:latin typeface="Times New Roman" panose="02020603050405020304" pitchFamily="18" charset="0"/>
                <a:cs typeface="Times New Roman" panose="02020603050405020304" pitchFamily="18" charset="0"/>
              </a:rPr>
              <a:t>:</a:t>
            </a:r>
          </a:p>
          <a:p>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Viết</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được</a:t>
            </a:r>
            <a:r>
              <a:rPr lang="en-US" sz="3500" b="1" dirty="0">
                <a:solidFill>
                  <a:srgbClr val="002060"/>
                </a:solidFill>
                <a:latin typeface="Times New Roman" panose="02020603050405020304" pitchFamily="18" charset="0"/>
                <a:cs typeface="Times New Roman" panose="02020603050405020304" pitchFamily="18" charset="0"/>
              </a:rPr>
              <a:t> 2-3 </a:t>
            </a:r>
            <a:r>
              <a:rPr lang="en-US" sz="3500" b="1" dirty="0" err="1">
                <a:solidFill>
                  <a:srgbClr val="002060"/>
                </a:solidFill>
                <a:latin typeface="Times New Roman" panose="02020603050405020304" pitchFamily="18" charset="0"/>
                <a:cs typeface="Times New Roman" panose="02020603050405020304" pitchFamily="18" charset="0"/>
              </a:rPr>
              <a:t>câu</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giới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thiệu</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về</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sản</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phẩm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được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từ</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tre</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hoặc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gỗ</a:t>
            </a:r>
            <a:r>
              <a:rPr lang="en-US" sz="3500" b="1" dirty="0">
                <a:solidFill>
                  <a:srgbClr val="002060"/>
                </a:solidFill>
                <a:latin typeface="Times New Roman" panose="02020603050405020304" pitchFamily="18" charset="0"/>
                <a:cs typeface="Times New Roman" panose="02020603050405020304" pitchFamily="18" charset="0"/>
              </a:rPr>
              <a:t>.</a:t>
            </a:r>
          </a:p>
          <a:p>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Tự</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tìm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đọc</a:t>
            </a:r>
            <a:r>
              <a:rPr lang="en-US" sz="3500" b="1" dirty="0">
                <a:solidFill>
                  <a:srgbClr val="002060"/>
                </a:solidFill>
                <a:latin typeface="Times New Roman" panose="02020603050405020304" pitchFamily="18" charset="0"/>
                <a:cs typeface="Times New Roman" panose="02020603050405020304" pitchFamily="18" charset="0"/>
              </a:rPr>
              <a:t>, chia </a:t>
            </a:r>
            <a:r>
              <a:rPr lang="en-US" sz="3500" b="1" dirty="0" err="1">
                <a:solidFill>
                  <a:srgbClr val="002060"/>
                </a:solidFill>
                <a:latin typeface="Times New Roman" panose="02020603050405020304" pitchFamily="18" charset="0"/>
                <a:cs typeface="Times New Roman" panose="02020603050405020304" pitchFamily="18" charset="0"/>
              </a:rPr>
              <a:t>sẻ</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với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bạn</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một</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bài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thơ</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câu</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chuyện</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yêu</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thích</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theo</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chủ</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đề</a:t>
            </a:r>
            <a:r>
              <a:rPr lang="en-US" sz="3500" b="1" dirty="0">
                <a:solidFill>
                  <a:srgbClr val="002060"/>
                </a:solidFill>
                <a:latin typeface="Times New Roman" panose="02020603050405020304" pitchFamily="18" charset="0"/>
                <a:cs typeface="Times New Roman" panose="02020603050405020304" pitchFamily="18" charset="0"/>
              </a:rPr>
              <a:t>.</a:t>
            </a:r>
          </a:p>
          <a:p>
            <a:r>
              <a:rPr lang="en-US" sz="3500" b="1" dirty="0">
                <a:solidFill>
                  <a:srgbClr val="FF0000"/>
                </a:solidFill>
                <a:latin typeface="Times New Roman" panose="02020603050405020304" pitchFamily="18" charset="0"/>
                <a:cs typeface="Times New Roman" panose="02020603050405020304" pitchFamily="18" charset="0"/>
              </a:rPr>
              <a:t>*</a:t>
            </a:r>
            <a:r>
              <a:rPr lang="en-US" sz="3500" b="1" dirty="0" err="1">
                <a:solidFill>
                  <a:srgbClr val="FF0000"/>
                </a:solidFill>
                <a:latin typeface="Times New Roman" panose="02020603050405020304" pitchFamily="18" charset="0"/>
                <a:cs typeface="Times New Roman" panose="02020603050405020304" pitchFamily="18" charset="0"/>
              </a:rPr>
              <a:t>Phát</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triển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năng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lực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và</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phẩm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chất</a:t>
            </a:r>
            <a:r>
              <a:rPr lang="en-US" sz="3500" b="1" dirty="0">
                <a:solidFill>
                  <a:srgbClr val="FF0000"/>
                </a:solidFill>
                <a:latin typeface="Times New Roman" panose="02020603050405020304" pitchFamily="18" charset="0"/>
                <a:cs typeface="Times New Roman" panose="02020603050405020304" pitchFamily="18" charset="0"/>
              </a:rPr>
              <a:t>:</a:t>
            </a:r>
          </a:p>
          <a:p>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Phát</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triển</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kĩ</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năng</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đặt</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câu</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giới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thiệu</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sản</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phẩm</a:t>
            </a:r>
            <a:r>
              <a:rPr lang="en-US" sz="3500" b="1" dirty="0">
                <a:solidFill>
                  <a:srgbClr val="002060"/>
                </a:solidFill>
                <a:latin typeface="Times New Roman" panose="02020603050405020304" pitchFamily="18" charset="0"/>
                <a:cs typeface="Times New Roman" panose="02020603050405020304" pitchFamily="18" charset="0"/>
              </a:rPr>
              <a:t>.</a:t>
            </a:r>
          </a:p>
          <a:p>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Biết</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bày</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tỏ</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cảm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xúc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tình</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cảm</a:t>
            </a:r>
            <a:r>
              <a:rPr lang="en-US" sz="3500" b="1" dirty="0">
                <a:solidFill>
                  <a:srgbClr val="002060"/>
                </a:solidFill>
                <a:latin typeface="Times New Roman" panose="02020603050405020304" pitchFamily="18" charset="0"/>
                <a:cs typeface="Times New Roman" panose="02020603050405020304" pitchFamily="18" charset="0"/>
              </a:rPr>
              <a:t> qua </a:t>
            </a:r>
            <a:r>
              <a:rPr lang="en-US" sz="3500" b="1" dirty="0" err="1">
                <a:solidFill>
                  <a:srgbClr val="002060"/>
                </a:solidFill>
                <a:latin typeface="Times New Roman" panose="02020603050405020304" pitchFamily="18" charset="0"/>
                <a:cs typeface="Times New Roman" panose="02020603050405020304" pitchFamily="18" charset="0"/>
              </a:rPr>
              <a:t>bài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thơ</a:t>
            </a:r>
            <a:r>
              <a:rPr lang="en-US" sz="3500" b="1" dirty="0">
                <a:solidFill>
                  <a:srgbClr val="002060"/>
                </a:solidFill>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56762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67815" y="1887636"/>
            <a:ext cx="7449953" cy="1871152"/>
          </a:xfrm>
          <a:prstGeom prst="rect">
            <a:avLst/>
          </a:prstGeom>
          <a:solidFill>
            <a:schemeClr val="accent2">
              <a:lumMod val="40000"/>
              <a:lumOff val="60000"/>
            </a:schemeClr>
          </a:solidFill>
          <a:ln w="28575">
            <a:solidFill>
              <a:schemeClr val="tx1"/>
            </a:solidFill>
            <a:prstDash val="lgDash"/>
          </a:ln>
          <a:effectLst>
            <a:glow rad="228600">
              <a:schemeClr val="accent2">
                <a:satMod val="175000"/>
                <a:alpha val="40000"/>
              </a:schemeClr>
            </a:glow>
            <a:outerShdw blurRad="50800" dist="38100" dir="13500000" algn="br" rotWithShape="0">
              <a:prstClr val="black">
                <a:alpha val="40000"/>
              </a:prstClr>
            </a:outerShdw>
          </a:effectLst>
        </p:spPr>
        <p:txBody>
          <a:bodyPr wrap="square">
            <a:spAutoFit/>
          </a:bodyPr>
          <a:lstStyle/>
          <a:p>
            <a:pPr algn="ctr"/>
            <a:endParaRPr lang="en-US" sz="3600" dirty="0">
              <a:effectLst/>
              <a:latin typeface="UTM Cookies" panose="02040603050506020204" pitchFamily="18" charset="0"/>
              <a:ea typeface="Times New Roman" panose="02020603050405020304" pitchFamily="18" charset="0"/>
            </a:endParaRPr>
          </a:p>
        </p:txBody>
      </p:sp>
      <p:sp>
        <p:nvSpPr>
          <p:cNvPr id="4" name="Rectangle 3"/>
          <p:cNvSpPr/>
          <p:nvPr/>
        </p:nvSpPr>
        <p:spPr>
          <a:xfrm>
            <a:off x="3003938" y="1887636"/>
            <a:ext cx="5896317" cy="1687188"/>
          </a:xfrm>
          <a:prstGeom prst="rect">
            <a:avLst/>
          </a:prstGeom>
        </p:spPr>
        <p:txBody>
          <a:bodyPr wrap="none">
            <a:prstTxWarp prst="textStop">
              <a:avLst/>
            </a:prstTxWarp>
            <a:spAutoFit/>
          </a:bodyPr>
          <a:lstStyle/>
          <a:p>
            <a:pPr algn="ctr"/>
            <a:r>
              <a:rPr lang="vi-VN" sz="9600" dirty="0">
                <a:ln w="3175">
                  <a:solidFill>
                    <a:schemeClr val="tx1"/>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rPr>
              <a:t>Khởi động</a:t>
            </a:r>
            <a:endParaRPr lang="en-US" sz="9600" dirty="0">
              <a:ln w="3175">
                <a:solidFill>
                  <a:schemeClr val="tx1"/>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endParaRPr>
          </a:p>
        </p:txBody>
      </p:sp>
    </p:spTree>
    <p:extLst>
      <p:ext uri="{BB962C8B-B14F-4D97-AF65-F5344CB8AC3E}">
        <p14:creationId xmlns:p14="http://schemas.microsoft.com/office/powerpoint/2010/main" val="1841397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CFAC1B0-C605-E674-3BAD-D8A77E91017E}"/>
              </a:ext>
            </a:extLst>
          </p:cNvPr>
          <p:cNvGrpSpPr/>
          <p:nvPr/>
        </p:nvGrpSpPr>
        <p:grpSpPr>
          <a:xfrm>
            <a:off x="1850645" y="192505"/>
            <a:ext cx="10625809" cy="2370601"/>
            <a:chOff x="1229718" y="70032"/>
            <a:chExt cx="14926359" cy="2610704"/>
          </a:xfrm>
        </p:grpSpPr>
        <p:sp>
          <p:nvSpPr>
            <p:cNvPr id="28" name="Rectangle 1">
              <a:extLst>
                <a:ext uri="{FF2B5EF4-FFF2-40B4-BE49-F238E27FC236}">
                  <a16:creationId xmlns:a16="http://schemas.microsoft.com/office/drawing/2014/main" id="{55132B2D-0E8D-64AD-5B8C-C64ECD97508E}"/>
                </a:ext>
              </a:extLst>
            </p:cNvPr>
            <p:cNvSpPr/>
            <p:nvPr/>
          </p:nvSpPr>
          <p:spPr>
            <a:xfrm>
              <a:off x="1229718" y="70032"/>
              <a:ext cx="11245715" cy="2021573"/>
            </a:xfrm>
            <a:custGeom>
              <a:avLst/>
              <a:gdLst>
                <a:gd name="connsiteX0" fmla="*/ 0 w 11245715"/>
                <a:gd name="connsiteY0" fmla="*/ 0 h 2021573"/>
                <a:gd name="connsiteX1" fmla="*/ 11245715 w 11245715"/>
                <a:gd name="connsiteY1" fmla="*/ 0 h 2021573"/>
                <a:gd name="connsiteX2" fmla="*/ 11245715 w 11245715"/>
                <a:gd name="connsiteY2" fmla="*/ 2021573 h 2021573"/>
                <a:gd name="connsiteX3" fmla="*/ 0 w 11245715"/>
                <a:gd name="connsiteY3" fmla="*/ 2021573 h 2021573"/>
                <a:gd name="connsiteX4" fmla="*/ 0 w 11245715"/>
                <a:gd name="connsiteY4" fmla="*/ 0 h 2021573"/>
                <a:gd name="connsiteX0" fmla="*/ 0 w 11245715"/>
                <a:gd name="connsiteY0" fmla="*/ 0 h 2021573"/>
                <a:gd name="connsiteX1" fmla="*/ 11245715 w 11245715"/>
                <a:gd name="connsiteY1" fmla="*/ 0 h 2021573"/>
                <a:gd name="connsiteX2" fmla="*/ 11245715 w 11245715"/>
                <a:gd name="connsiteY2" fmla="*/ 2021573 h 2021573"/>
                <a:gd name="connsiteX3" fmla="*/ 0 w 11245715"/>
                <a:gd name="connsiteY3" fmla="*/ 2021573 h 2021573"/>
                <a:gd name="connsiteX4" fmla="*/ 0 w 11245715"/>
                <a:gd name="connsiteY4" fmla="*/ 0 h 202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5715" h="2021573" fill="none" extrusionOk="0">
                  <a:moveTo>
                    <a:pt x="0" y="0"/>
                  </a:moveTo>
                  <a:cubicBezTo>
                    <a:pt x="5257640" y="-106193"/>
                    <a:pt x="9942430" y="33468"/>
                    <a:pt x="11245715" y="0"/>
                  </a:cubicBezTo>
                  <a:cubicBezTo>
                    <a:pt x="11282754" y="910881"/>
                    <a:pt x="11301547" y="1367087"/>
                    <a:pt x="11245715" y="2021573"/>
                  </a:cubicBezTo>
                  <a:cubicBezTo>
                    <a:pt x="9318795" y="1985934"/>
                    <a:pt x="3717927" y="1299643"/>
                    <a:pt x="0" y="2021573"/>
                  </a:cubicBezTo>
                  <a:cubicBezTo>
                    <a:pt x="168719" y="1208605"/>
                    <a:pt x="-31798" y="600419"/>
                    <a:pt x="0" y="0"/>
                  </a:cubicBezTo>
                  <a:close/>
                </a:path>
                <a:path w="11245715" h="2021573" stroke="0" extrusionOk="0">
                  <a:moveTo>
                    <a:pt x="0" y="0"/>
                  </a:moveTo>
                  <a:cubicBezTo>
                    <a:pt x="2838962" y="-165264"/>
                    <a:pt x="9476014" y="-108458"/>
                    <a:pt x="11245715" y="0"/>
                  </a:cubicBezTo>
                  <a:cubicBezTo>
                    <a:pt x="11256067" y="487565"/>
                    <a:pt x="11215582" y="1703616"/>
                    <a:pt x="11245715" y="2021573"/>
                  </a:cubicBezTo>
                  <a:cubicBezTo>
                    <a:pt x="6849149" y="1922008"/>
                    <a:pt x="4460429" y="2304728"/>
                    <a:pt x="0" y="2021573"/>
                  </a:cubicBezTo>
                  <a:cubicBezTo>
                    <a:pt x="102317" y="1621291"/>
                    <a:pt x="66523" y="582777"/>
                    <a:pt x="0" y="0"/>
                  </a:cubicBezTo>
                  <a:close/>
                </a:path>
                <a:path w="11245715" h="2021573" fill="none" stroke="0" extrusionOk="0">
                  <a:moveTo>
                    <a:pt x="0" y="0"/>
                  </a:moveTo>
                  <a:cubicBezTo>
                    <a:pt x="5176146" y="-171436"/>
                    <a:pt x="10153993" y="-23307"/>
                    <a:pt x="11245715" y="0"/>
                  </a:cubicBezTo>
                  <a:cubicBezTo>
                    <a:pt x="11243431" y="862383"/>
                    <a:pt x="11331345" y="1381901"/>
                    <a:pt x="11245715" y="2021573"/>
                  </a:cubicBezTo>
                  <a:cubicBezTo>
                    <a:pt x="8937190" y="1399519"/>
                    <a:pt x="4035133" y="1610767"/>
                    <a:pt x="0" y="2021573"/>
                  </a:cubicBezTo>
                  <a:cubicBezTo>
                    <a:pt x="186251" y="1187566"/>
                    <a:pt x="-45307" y="526140"/>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29" name="TextBox 28">
              <a:extLst>
                <a:ext uri="{FF2B5EF4-FFF2-40B4-BE49-F238E27FC236}">
                  <a16:creationId xmlns:a16="http://schemas.microsoft.com/office/drawing/2014/main" id="{038EC5B5-FAAA-89B0-B41C-0311A92B6F03}"/>
                </a:ext>
              </a:extLst>
            </p:cNvPr>
            <p:cNvSpPr txBox="1"/>
            <p:nvPr/>
          </p:nvSpPr>
          <p:spPr>
            <a:xfrm>
              <a:off x="2533997" y="206407"/>
              <a:ext cx="13622080" cy="2474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rPr>
                <a:t>Cái gì thường chắp thành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rPr>
                <a:t>Bé so mỗi bữa khi ngồi vào mâm?</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500" b="1" i="1" dirty="0">
                  <a:solidFill>
                    <a:prstClr val="black"/>
                  </a:solidFill>
                  <a:latin typeface="Times New Roman" panose="02020603050405020304" pitchFamily="18" charset="0"/>
                </a:rPr>
                <a:t>                                    (Là cái gì?)</a:t>
              </a:r>
              <a:endParaRPr kumimoji="0" lang="vi-VN" sz="2500" b="1" i="1" u="none" strike="noStrike" kern="1200" cap="none" spc="0" normalizeH="0" baseline="0" noProof="0" dirty="0">
                <a:ln>
                  <a:noFill/>
                </a:ln>
                <a:solidFill>
                  <a:prstClr val="black"/>
                </a:solidFill>
                <a:effectLst/>
                <a:uLnTx/>
                <a:uFillTx/>
                <a:latin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3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2FF9518A-422A-7856-88BC-F47AA4BD5144}"/>
              </a:ext>
            </a:extLst>
          </p:cNvPr>
          <p:cNvGrpSpPr/>
          <p:nvPr/>
        </p:nvGrpSpPr>
        <p:grpSpPr>
          <a:xfrm>
            <a:off x="1334726" y="3032536"/>
            <a:ext cx="4537107" cy="1129886"/>
            <a:chOff x="6830721" y="2864057"/>
            <a:chExt cx="4537107" cy="1129886"/>
          </a:xfrm>
          <a:solidFill>
            <a:sysClr val="window" lastClr="FFFFFF"/>
          </a:solidFill>
        </p:grpSpPr>
        <p:sp>
          <p:nvSpPr>
            <p:cNvPr id="31" name="Rectangle: Rounded Corners 28">
              <a:extLst>
                <a:ext uri="{FF2B5EF4-FFF2-40B4-BE49-F238E27FC236}">
                  <a16:creationId xmlns:a16="http://schemas.microsoft.com/office/drawing/2014/main" id="{FDE86B18-5209-9DB0-2C46-184C9F57547A}"/>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176D775-3402-AC7A-6E5C-CEFAE6180EFF}"/>
                </a:ext>
              </a:extLst>
            </p:cNvPr>
            <p:cNvSpPr txBox="1"/>
            <p:nvPr/>
          </p:nvSpPr>
          <p:spPr>
            <a:xfrm>
              <a:off x="7099723" y="3101573"/>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Đôi đũa</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3" name="Group 32">
            <a:extLst>
              <a:ext uri="{FF2B5EF4-FFF2-40B4-BE49-F238E27FC236}">
                <a16:creationId xmlns:a16="http://schemas.microsoft.com/office/drawing/2014/main" id="{E9F1E69B-F86B-D11C-682D-C9F5C8DAC1FD}"/>
              </a:ext>
            </a:extLst>
          </p:cNvPr>
          <p:cNvGrpSpPr/>
          <p:nvPr/>
        </p:nvGrpSpPr>
        <p:grpSpPr>
          <a:xfrm>
            <a:off x="7019949" y="2997497"/>
            <a:ext cx="4537107" cy="1129886"/>
            <a:chOff x="981375" y="2864057"/>
            <a:chExt cx="4537107" cy="1129886"/>
          </a:xfrm>
        </p:grpSpPr>
        <p:sp>
          <p:nvSpPr>
            <p:cNvPr id="34" name="Rectangle: Rounded Corners 31">
              <a:extLst>
                <a:ext uri="{FF2B5EF4-FFF2-40B4-BE49-F238E27FC236}">
                  <a16:creationId xmlns:a16="http://schemas.microsoft.com/office/drawing/2014/main" id="{A5C9C75F-5FE0-D929-6724-1B82F8D97EF9}"/>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25595EA-5359-8633-CCF7-533E19584F26}"/>
                </a:ext>
              </a:extLst>
            </p:cNvPr>
            <p:cNvSpPr txBox="1"/>
            <p:nvPr/>
          </p:nvSpPr>
          <p:spPr>
            <a:xfrm>
              <a:off x="1589222" y="3157117"/>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prstClr val="black"/>
                  </a:solidFill>
                  <a:effectLst/>
                  <a:uLnTx/>
                  <a:uFillTx/>
                  <a:latin typeface="Cambria" panose="02040503050406030204" pitchFamily="18" charset="0"/>
                  <a:ea typeface="+mn-ea"/>
                  <a:cs typeface="+mn-cs"/>
                </a:rPr>
                <a:t>Cái thìa</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6" name="Group 35">
            <a:extLst>
              <a:ext uri="{FF2B5EF4-FFF2-40B4-BE49-F238E27FC236}">
                <a16:creationId xmlns:a16="http://schemas.microsoft.com/office/drawing/2014/main" id="{E9DECA1A-D2C6-9819-5031-00246BEE6CB1}"/>
              </a:ext>
            </a:extLst>
          </p:cNvPr>
          <p:cNvGrpSpPr/>
          <p:nvPr/>
        </p:nvGrpSpPr>
        <p:grpSpPr>
          <a:xfrm>
            <a:off x="1210590" y="4937554"/>
            <a:ext cx="4537107" cy="1129886"/>
            <a:chOff x="981375" y="4872764"/>
            <a:chExt cx="4537107" cy="1129886"/>
          </a:xfrm>
        </p:grpSpPr>
        <p:sp>
          <p:nvSpPr>
            <p:cNvPr id="37" name="Rectangle: Rounded Corners 34">
              <a:extLst>
                <a:ext uri="{FF2B5EF4-FFF2-40B4-BE49-F238E27FC236}">
                  <a16:creationId xmlns:a16="http://schemas.microsoft.com/office/drawing/2014/main" id="{7E6BC6AF-B0F8-03E5-856C-5F885E5E5F4C}"/>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C75570D4-3DA7-DFA4-D690-C5CF0584ED3F}"/>
                </a:ext>
              </a:extLst>
            </p:cNvPr>
            <p:cNvSpPr txBox="1"/>
            <p:nvPr/>
          </p:nvSpPr>
          <p:spPr>
            <a:xfrm>
              <a:off x="1387831" y="5159169"/>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prstClr val="black"/>
                  </a:solidFill>
                  <a:effectLst/>
                  <a:uLnTx/>
                  <a:uFillTx/>
                  <a:latin typeface="Cambria" panose="02040503050406030204" pitchFamily="18" charset="0"/>
                  <a:ea typeface="+mn-ea"/>
                  <a:cs typeface="+mn-cs"/>
                </a:rPr>
                <a:t>Cái chén</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9" name="Group 38">
            <a:extLst>
              <a:ext uri="{FF2B5EF4-FFF2-40B4-BE49-F238E27FC236}">
                <a16:creationId xmlns:a16="http://schemas.microsoft.com/office/drawing/2014/main" id="{66BB2D9C-734F-E193-71BA-44E886DEC88D}"/>
              </a:ext>
            </a:extLst>
          </p:cNvPr>
          <p:cNvGrpSpPr/>
          <p:nvPr/>
        </p:nvGrpSpPr>
        <p:grpSpPr>
          <a:xfrm>
            <a:off x="7031384" y="4815941"/>
            <a:ext cx="4537107" cy="1129886"/>
            <a:chOff x="6858334" y="4664874"/>
            <a:chExt cx="4537107" cy="1129886"/>
          </a:xfrm>
          <a:solidFill>
            <a:sysClr val="window" lastClr="FFFFFF"/>
          </a:solidFill>
        </p:grpSpPr>
        <p:sp>
          <p:nvSpPr>
            <p:cNvPr id="40" name="Rectangle: Rounded Corners 37">
              <a:extLst>
                <a:ext uri="{FF2B5EF4-FFF2-40B4-BE49-F238E27FC236}">
                  <a16:creationId xmlns:a16="http://schemas.microsoft.com/office/drawing/2014/main" id="{47FA0201-93DF-2978-698B-F806E63AE5B9}"/>
                </a:ext>
              </a:extLst>
            </p:cNvPr>
            <p:cNvSpPr/>
            <p:nvPr/>
          </p:nvSpPr>
          <p:spPr>
            <a:xfrm>
              <a:off x="6858334" y="4664874"/>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0A8029C7-F2CC-26BF-4E9C-05D4362C2A88}"/>
                </a:ext>
              </a:extLst>
            </p:cNvPr>
            <p:cNvSpPr txBox="1"/>
            <p:nvPr/>
          </p:nvSpPr>
          <p:spPr>
            <a:xfrm>
              <a:off x="7339128" y="4872504"/>
              <a:ext cx="39820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Que chuyền </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2" name="Picture 41">
            <a:extLst>
              <a:ext uri="{FF2B5EF4-FFF2-40B4-BE49-F238E27FC236}">
                <a16:creationId xmlns:a16="http://schemas.microsoft.com/office/drawing/2014/main" id="{05DA7B61-E5E8-41BA-7D9A-46078E2998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43" name="Picture 42">
            <a:extLst>
              <a:ext uri="{FF2B5EF4-FFF2-40B4-BE49-F238E27FC236}">
                <a16:creationId xmlns:a16="http://schemas.microsoft.com/office/drawing/2014/main" id="{B5636D64-5160-1D6C-6547-B544618062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44" name="Picture 43">
            <a:extLst>
              <a:ext uri="{FF2B5EF4-FFF2-40B4-BE49-F238E27FC236}">
                <a16:creationId xmlns:a16="http://schemas.microsoft.com/office/drawing/2014/main" id="{203FCD16-9D2E-7559-446F-DC02308F0D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45" name="Picture 44">
            <a:extLst>
              <a:ext uri="{FF2B5EF4-FFF2-40B4-BE49-F238E27FC236}">
                <a16:creationId xmlns:a16="http://schemas.microsoft.com/office/drawing/2014/main" id="{4F9A6E07-F02A-873E-96F7-5C4B943F35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300924" y="4952367"/>
            <a:ext cx="891076" cy="896464"/>
          </a:xfrm>
          <a:prstGeom prst="rect">
            <a:avLst/>
          </a:prstGeom>
        </p:spPr>
      </p:pic>
      <p:pic>
        <p:nvPicPr>
          <p:cNvPr id="46" name="Picture 45">
            <a:extLst>
              <a:ext uri="{FF2B5EF4-FFF2-40B4-BE49-F238E27FC236}">
                <a16:creationId xmlns:a16="http://schemas.microsoft.com/office/drawing/2014/main" id="{BA7AA2F3-D66B-4996-1483-68D849C1046E}"/>
              </a:ext>
            </a:extLst>
          </p:cNvPr>
          <p:cNvPicPr>
            <a:picLocks noChangeAspect="1"/>
          </p:cNvPicPr>
          <p:nvPr/>
        </p:nvPicPr>
        <p:blipFill>
          <a:blip r:embed="rId6"/>
          <a:stretch>
            <a:fillRect/>
          </a:stretch>
        </p:blipFill>
        <p:spPr>
          <a:xfrm>
            <a:off x="375374" y="2919297"/>
            <a:ext cx="1475271" cy="1492036"/>
          </a:xfrm>
          <a:prstGeom prst="rect">
            <a:avLst/>
          </a:prstGeom>
        </p:spPr>
      </p:pic>
      <p:pic>
        <p:nvPicPr>
          <p:cNvPr id="47" name="Picture 46">
            <a:extLst>
              <a:ext uri="{FF2B5EF4-FFF2-40B4-BE49-F238E27FC236}">
                <a16:creationId xmlns:a16="http://schemas.microsoft.com/office/drawing/2014/main" id="{B0E32B4F-0FF5-F2F4-83AE-68CE974079F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48" name="Picture 47">
            <a:extLst>
              <a:ext uri="{FF2B5EF4-FFF2-40B4-BE49-F238E27FC236}">
                <a16:creationId xmlns:a16="http://schemas.microsoft.com/office/drawing/2014/main" id="{7E4E5452-F389-4580-3869-6C4733EFB1AA}"/>
              </a:ext>
            </a:extLst>
          </p:cNvPr>
          <p:cNvPicPr>
            <a:picLocks noChangeAspect="1"/>
          </p:cNvPicPr>
          <p:nvPr/>
        </p:nvPicPr>
        <p:blipFill rotWithShape="1">
          <a:blip r:embed="rId8"/>
          <a:srcRect r="50703"/>
          <a:stretch/>
        </p:blipFill>
        <p:spPr>
          <a:xfrm>
            <a:off x="314960" y="4730954"/>
            <a:ext cx="1487889" cy="1570786"/>
          </a:xfrm>
          <a:prstGeom prst="rect">
            <a:avLst/>
          </a:prstGeom>
        </p:spPr>
      </p:pic>
      <p:pic>
        <p:nvPicPr>
          <p:cNvPr id="49" name="Picture 48">
            <a:extLst>
              <a:ext uri="{FF2B5EF4-FFF2-40B4-BE49-F238E27FC236}">
                <a16:creationId xmlns:a16="http://schemas.microsoft.com/office/drawing/2014/main" id="{758B019E-AD6D-32B1-DECA-79E4FC59AD81}"/>
              </a:ext>
            </a:extLst>
          </p:cNvPr>
          <p:cNvPicPr>
            <a:picLocks noChangeAspect="1"/>
          </p:cNvPicPr>
          <p:nvPr/>
        </p:nvPicPr>
        <p:blipFill>
          <a:blip r:embed="rId9"/>
          <a:stretch>
            <a:fillRect/>
          </a:stretch>
        </p:blipFill>
        <p:spPr>
          <a:xfrm>
            <a:off x="6504809" y="4645417"/>
            <a:ext cx="1365186" cy="1570786"/>
          </a:xfrm>
          <a:prstGeom prst="rect">
            <a:avLst/>
          </a:prstGeom>
        </p:spPr>
      </p:pic>
    </p:spTree>
    <p:extLst>
      <p:ext uri="{BB962C8B-B14F-4D97-AF65-F5344CB8AC3E}">
        <p14:creationId xmlns:p14="http://schemas.microsoft.com/office/powerpoint/2010/main" val="1601000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strVal val="4*#ppt_w"/>
                                          </p:val>
                                        </p:tav>
                                        <p:tav tm="100000">
                                          <p:val>
                                            <p:strVal val="#ppt_w"/>
                                          </p:val>
                                        </p:tav>
                                      </p:tavLst>
                                    </p:anim>
                                    <p:anim calcmode="lin" valueType="num">
                                      <p:cBhvr>
                                        <p:cTn id="8"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3"/>
                  </p:tgtEl>
                </p:cond>
              </p:nextCondLst>
            </p:seq>
            <p:seq concurrent="1" nextAc="seek">
              <p:cTn id="9" restart="whenNotActive" fill="hold" evtFilter="cancelBubble" nodeType="interactiveSeq">
                <p:stCondLst>
                  <p:cond evt="onClick" delay="0">
                    <p:tgtEl>
                      <p:spTgt spid="30"/>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strVal val="4*#ppt_w"/>
                                          </p:val>
                                        </p:tav>
                                        <p:tav tm="100000">
                                          <p:val>
                                            <p:strVal val="#ppt_w"/>
                                          </p:val>
                                        </p:tav>
                                      </p:tavLst>
                                    </p:anim>
                                    <p:anim calcmode="lin" valueType="num">
                                      <p:cBhvr>
                                        <p:cTn id="15"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0"/>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strVal val="4*#ppt_w"/>
                                          </p:val>
                                        </p:tav>
                                        <p:tav tm="100000">
                                          <p:val>
                                            <p:strVal val="#ppt_w"/>
                                          </p:val>
                                        </p:tav>
                                      </p:tavLst>
                                    </p:anim>
                                    <p:anim calcmode="lin" valueType="num">
                                      <p:cBhvr>
                                        <p:cTn id="22"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strVal val="4*#ppt_w"/>
                                          </p:val>
                                        </p:tav>
                                        <p:tav tm="100000">
                                          <p:val>
                                            <p:strVal val="#ppt_w"/>
                                          </p:val>
                                        </p:tav>
                                      </p:tavLst>
                                    </p:anim>
                                    <p:anim calcmode="lin" valueType="num">
                                      <p:cBhvr>
                                        <p:cTn id="29" dur="50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605B1E6-3928-2EFE-2528-D011C2D272FA}"/>
              </a:ext>
            </a:extLst>
          </p:cNvPr>
          <p:cNvGrpSpPr/>
          <p:nvPr/>
        </p:nvGrpSpPr>
        <p:grpSpPr>
          <a:xfrm>
            <a:off x="1956618" y="615441"/>
            <a:ext cx="9929458" cy="2482343"/>
            <a:chOff x="226633" y="-47312"/>
            <a:chExt cx="14151380" cy="3465808"/>
          </a:xfrm>
        </p:grpSpPr>
        <p:sp>
          <p:nvSpPr>
            <p:cNvPr id="26" name="Rectangle 1">
              <a:extLst>
                <a:ext uri="{FF2B5EF4-FFF2-40B4-BE49-F238E27FC236}">
                  <a16:creationId xmlns:a16="http://schemas.microsoft.com/office/drawing/2014/main" id="{B7A2ADAC-3C24-98A6-5A61-6B4DB5B242A4}"/>
                </a:ext>
              </a:extLst>
            </p:cNvPr>
            <p:cNvSpPr/>
            <p:nvPr/>
          </p:nvSpPr>
          <p:spPr>
            <a:xfrm>
              <a:off x="226633" y="-47312"/>
              <a:ext cx="13830686" cy="3075673"/>
            </a:xfrm>
            <a:custGeom>
              <a:avLst/>
              <a:gdLst>
                <a:gd name="connsiteX0" fmla="*/ 0 w 13830686"/>
                <a:gd name="connsiteY0" fmla="*/ 0 h 3075673"/>
                <a:gd name="connsiteX1" fmla="*/ 13830686 w 13830686"/>
                <a:gd name="connsiteY1" fmla="*/ 0 h 3075673"/>
                <a:gd name="connsiteX2" fmla="*/ 13830686 w 13830686"/>
                <a:gd name="connsiteY2" fmla="*/ 3075673 h 3075673"/>
                <a:gd name="connsiteX3" fmla="*/ 0 w 13830686"/>
                <a:gd name="connsiteY3" fmla="*/ 3075673 h 3075673"/>
                <a:gd name="connsiteX4" fmla="*/ 0 w 13830686"/>
                <a:gd name="connsiteY4" fmla="*/ 0 h 3075673"/>
                <a:gd name="connsiteX0" fmla="*/ 0 w 13830686"/>
                <a:gd name="connsiteY0" fmla="*/ 0 h 3075673"/>
                <a:gd name="connsiteX1" fmla="*/ 13830686 w 13830686"/>
                <a:gd name="connsiteY1" fmla="*/ 0 h 3075673"/>
                <a:gd name="connsiteX2" fmla="*/ 13830686 w 13830686"/>
                <a:gd name="connsiteY2" fmla="*/ 3075673 h 3075673"/>
                <a:gd name="connsiteX3" fmla="*/ 0 w 13830686"/>
                <a:gd name="connsiteY3" fmla="*/ 3075673 h 3075673"/>
                <a:gd name="connsiteX4" fmla="*/ 0 w 13830686"/>
                <a:gd name="connsiteY4" fmla="*/ 0 h 3075673"/>
                <a:gd name="connsiteX0" fmla="*/ 0 w 13830686"/>
                <a:gd name="connsiteY0" fmla="*/ 0 h 3075673"/>
                <a:gd name="connsiteX1" fmla="*/ 13830686 w 13830686"/>
                <a:gd name="connsiteY1" fmla="*/ 0 h 3075673"/>
                <a:gd name="connsiteX2" fmla="*/ 13830686 w 13830686"/>
                <a:gd name="connsiteY2" fmla="*/ 3075673 h 3075673"/>
                <a:gd name="connsiteX3" fmla="*/ 0 w 13830686"/>
                <a:gd name="connsiteY3" fmla="*/ 3075673 h 3075673"/>
                <a:gd name="connsiteX4" fmla="*/ 0 w 13830686"/>
                <a:gd name="connsiteY4" fmla="*/ 0 h 3075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3075673" fill="none" extrusionOk="0">
                  <a:moveTo>
                    <a:pt x="0" y="0"/>
                  </a:moveTo>
                  <a:cubicBezTo>
                    <a:pt x="5200036" y="138692"/>
                    <a:pt x="7985586" y="-95444"/>
                    <a:pt x="13830686" y="0"/>
                  </a:cubicBezTo>
                  <a:cubicBezTo>
                    <a:pt x="13539907" y="698375"/>
                    <a:pt x="13640912" y="2155096"/>
                    <a:pt x="13830686" y="3075673"/>
                  </a:cubicBezTo>
                  <a:cubicBezTo>
                    <a:pt x="7474187" y="2849613"/>
                    <a:pt x="3039613" y="2197482"/>
                    <a:pt x="0" y="3075673"/>
                  </a:cubicBezTo>
                  <a:cubicBezTo>
                    <a:pt x="125645" y="1956988"/>
                    <a:pt x="73730" y="677370"/>
                    <a:pt x="0" y="0"/>
                  </a:cubicBezTo>
                  <a:close/>
                </a:path>
                <a:path w="13830686" h="3075673" stroke="0" extrusionOk="0">
                  <a:moveTo>
                    <a:pt x="0" y="0"/>
                  </a:moveTo>
                  <a:cubicBezTo>
                    <a:pt x="6863832" y="-58598"/>
                    <a:pt x="11340457" y="-279913"/>
                    <a:pt x="13830686" y="0"/>
                  </a:cubicBezTo>
                  <a:cubicBezTo>
                    <a:pt x="13627591" y="317371"/>
                    <a:pt x="13857817" y="2050436"/>
                    <a:pt x="13830686" y="3075673"/>
                  </a:cubicBezTo>
                  <a:cubicBezTo>
                    <a:pt x="9516810" y="2958599"/>
                    <a:pt x="3371032" y="3507143"/>
                    <a:pt x="0" y="3075673"/>
                  </a:cubicBezTo>
                  <a:cubicBezTo>
                    <a:pt x="57663" y="2202780"/>
                    <a:pt x="119773" y="1646699"/>
                    <a:pt x="0" y="0"/>
                  </a:cubicBezTo>
                  <a:close/>
                </a:path>
                <a:path w="13830686" h="3075673" fill="none" stroke="0" extrusionOk="0">
                  <a:moveTo>
                    <a:pt x="0" y="0"/>
                  </a:moveTo>
                  <a:cubicBezTo>
                    <a:pt x="4204100" y="-637101"/>
                    <a:pt x="8783468" y="346482"/>
                    <a:pt x="13830686" y="0"/>
                  </a:cubicBezTo>
                  <a:cubicBezTo>
                    <a:pt x="13627505" y="561558"/>
                    <a:pt x="13833503" y="2120285"/>
                    <a:pt x="13830686" y="3075673"/>
                  </a:cubicBezTo>
                  <a:cubicBezTo>
                    <a:pt x="7006049" y="2929687"/>
                    <a:pt x="3563322" y="2335282"/>
                    <a:pt x="0" y="3075673"/>
                  </a:cubicBezTo>
                  <a:cubicBezTo>
                    <a:pt x="53497" y="1980044"/>
                    <a:pt x="-71595" y="575944"/>
                    <a:pt x="0" y="0"/>
                  </a:cubicBezTo>
                  <a:close/>
                </a:path>
                <a:path w="13830686" h="3075673" fill="none" stroke="0" extrusionOk="0">
                  <a:moveTo>
                    <a:pt x="0" y="0"/>
                  </a:moveTo>
                  <a:cubicBezTo>
                    <a:pt x="5302569" y="77314"/>
                    <a:pt x="8250719" y="191453"/>
                    <a:pt x="13830686" y="0"/>
                  </a:cubicBezTo>
                  <a:cubicBezTo>
                    <a:pt x="13458089" y="674779"/>
                    <a:pt x="13686445" y="2293627"/>
                    <a:pt x="13830686" y="3075673"/>
                  </a:cubicBezTo>
                  <a:cubicBezTo>
                    <a:pt x="7178873" y="2810669"/>
                    <a:pt x="3357481" y="2529011"/>
                    <a:pt x="0" y="3075673"/>
                  </a:cubicBezTo>
                  <a:cubicBezTo>
                    <a:pt x="131033" y="1958795"/>
                    <a:pt x="62882" y="656694"/>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704439"/>
                        <a:gd name="connsiteY0" fmla="*/ 0 h 2202914"/>
                        <a:gd name="connsiteX1" fmla="*/ 9704439 w 9704439"/>
                        <a:gd name="connsiteY1" fmla="*/ 0 h 2202914"/>
                        <a:gd name="connsiteX2" fmla="*/ 9704439 w 9704439"/>
                        <a:gd name="connsiteY2" fmla="*/ 2202914 h 2202914"/>
                        <a:gd name="connsiteX3" fmla="*/ 0 w 9704439"/>
                        <a:gd name="connsiteY3" fmla="*/ 2202914 h 2202914"/>
                        <a:gd name="connsiteX4" fmla="*/ 0 w 9704439"/>
                        <a:gd name="connsiteY4" fmla="*/ 0 h 2202914"/>
                        <a:gd name="connsiteX0" fmla="*/ 0 w 9704439"/>
                        <a:gd name="connsiteY0" fmla="*/ 0 h 2202914"/>
                        <a:gd name="connsiteX1" fmla="*/ 9704439 w 9704439"/>
                        <a:gd name="connsiteY1" fmla="*/ 0 h 2202914"/>
                        <a:gd name="connsiteX2" fmla="*/ 9704439 w 9704439"/>
                        <a:gd name="connsiteY2" fmla="*/ 2202914 h 2202914"/>
                        <a:gd name="connsiteX3" fmla="*/ 0 w 9704439"/>
                        <a:gd name="connsiteY3" fmla="*/ 2202914 h 2202914"/>
                        <a:gd name="connsiteX4" fmla="*/ 0 w 9704439"/>
                        <a:gd name="connsiteY4" fmla="*/ 0 h 2202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202914" fill="none" extrusionOk="0">
                          <a:moveTo>
                            <a:pt x="0" y="0"/>
                          </a:moveTo>
                          <a:cubicBezTo>
                            <a:pt x="3554319" y="45401"/>
                            <a:pt x="5627392" y="-108643"/>
                            <a:pt x="9704439" y="0"/>
                          </a:cubicBezTo>
                          <a:cubicBezTo>
                            <a:pt x="9507999" y="490124"/>
                            <a:pt x="9608116" y="1554053"/>
                            <a:pt x="9704439" y="2202914"/>
                          </a:cubicBezTo>
                          <a:cubicBezTo>
                            <a:pt x="5091196" y="2120775"/>
                            <a:pt x="2296933" y="1977018"/>
                            <a:pt x="0" y="2202914"/>
                          </a:cubicBezTo>
                          <a:cubicBezTo>
                            <a:pt x="78180" y="1432177"/>
                            <a:pt x="44693" y="477089"/>
                            <a:pt x="0" y="0"/>
                          </a:cubicBezTo>
                          <a:close/>
                        </a:path>
                        <a:path w="9704439" h="2202914" stroke="0" extrusionOk="0">
                          <a:moveTo>
                            <a:pt x="0" y="0"/>
                          </a:moveTo>
                          <a:cubicBezTo>
                            <a:pt x="4543742" y="-124279"/>
                            <a:pt x="7584372" y="-141938"/>
                            <a:pt x="9704439" y="0"/>
                          </a:cubicBezTo>
                          <a:cubicBezTo>
                            <a:pt x="9581146" y="245755"/>
                            <a:pt x="9713533" y="1483381"/>
                            <a:pt x="9704439" y="2202914"/>
                          </a:cubicBezTo>
                          <a:cubicBezTo>
                            <a:pt x="6467600" y="2102068"/>
                            <a:pt x="2324166" y="2488738"/>
                            <a:pt x="0" y="2202914"/>
                          </a:cubicBezTo>
                          <a:cubicBezTo>
                            <a:pt x="87975" y="1589904"/>
                            <a:pt x="83776" y="1119495"/>
                            <a:pt x="0" y="0"/>
                          </a:cubicBezTo>
                          <a:close/>
                        </a:path>
                        <a:path w="9704439" h="2202914" fill="none" stroke="0" extrusionOk="0">
                          <a:moveTo>
                            <a:pt x="0" y="0"/>
                          </a:moveTo>
                          <a:cubicBezTo>
                            <a:pt x="3283579" y="-164457"/>
                            <a:pt x="5796941" y="48327"/>
                            <a:pt x="9704439" y="0"/>
                          </a:cubicBezTo>
                          <a:cubicBezTo>
                            <a:pt x="9558197" y="391960"/>
                            <a:pt x="9705951" y="1596172"/>
                            <a:pt x="9704439" y="2202914"/>
                          </a:cubicBezTo>
                          <a:cubicBezTo>
                            <a:pt x="4903455" y="2136998"/>
                            <a:pt x="2465302" y="1639136"/>
                            <a:pt x="0" y="2202914"/>
                          </a:cubicBezTo>
                          <a:cubicBezTo>
                            <a:pt x="81630" y="1447393"/>
                            <a:pt x="25407" y="42457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27" name="TextBox 26">
              <a:extLst>
                <a:ext uri="{FF2B5EF4-FFF2-40B4-BE49-F238E27FC236}">
                  <a16:creationId xmlns:a16="http://schemas.microsoft.com/office/drawing/2014/main" id="{3468243F-6653-1315-68E5-D46297F14528}"/>
                </a:ext>
              </a:extLst>
            </p:cNvPr>
            <p:cNvSpPr txBox="1"/>
            <p:nvPr/>
          </p:nvSpPr>
          <p:spPr>
            <a:xfrm>
              <a:off x="1494893" y="195652"/>
              <a:ext cx="12883120" cy="3222844"/>
            </a:xfrm>
            <a:prstGeom prst="rect">
              <a:avLst/>
            </a:prstGeom>
            <a:noFill/>
          </p:spPr>
          <p:txBody>
            <a:bodyPr wrap="square">
              <a:spAutoFit/>
            </a:bodyPr>
            <a:lstStyle/>
            <a:p>
              <a:r>
                <a:rPr lang="vi-VN" sz="3500" b="1" dirty="0">
                  <a:latin typeface="+mj-lt"/>
                </a:rPr>
                <a:t>       </a:t>
              </a:r>
              <a:r>
                <a:rPr lang="vi-VN" sz="3800" b="1" dirty="0">
                  <a:latin typeface="+mj-lt"/>
                </a:rPr>
                <a:t>Thân em xưa ở bụi tre.</a:t>
              </a:r>
            </a:p>
            <a:p>
              <a:r>
                <a:rPr lang="vi-VN" sz="3800" b="1" dirty="0">
                  <a:latin typeface="+mj-lt"/>
                </a:rPr>
                <a:t>Mùa đông xếp lại mùa hè mở ra.</a:t>
              </a:r>
            </a:p>
            <a:p>
              <a:r>
                <a:rPr lang="vi-VN" sz="2800" b="1" i="1" dirty="0">
                  <a:latin typeface="+mj-lt"/>
                </a:rPr>
                <a:t> 			(Là cái gì?)</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uLnTx/>
                <a:uFillTx/>
                <a:latin typeface="Cambria" panose="02040503050406030204" pitchFamily="18" charset="0"/>
                <a:ea typeface="字魂37号-波纹乖乖体"/>
                <a:cs typeface="+mn-cs"/>
              </a:endParaRPr>
            </a:p>
          </p:txBody>
        </p:sp>
      </p:grpSp>
      <p:grpSp>
        <p:nvGrpSpPr>
          <p:cNvPr id="28" name="Group 27">
            <a:extLst>
              <a:ext uri="{FF2B5EF4-FFF2-40B4-BE49-F238E27FC236}">
                <a16:creationId xmlns:a16="http://schemas.microsoft.com/office/drawing/2014/main" id="{75563757-5E4D-1A32-12D7-AAF98A316752}"/>
              </a:ext>
            </a:extLst>
          </p:cNvPr>
          <p:cNvGrpSpPr/>
          <p:nvPr/>
        </p:nvGrpSpPr>
        <p:grpSpPr>
          <a:xfrm>
            <a:off x="7267181" y="4810663"/>
            <a:ext cx="4537107" cy="1129886"/>
            <a:chOff x="7054370" y="2859701"/>
            <a:chExt cx="4537107" cy="1129886"/>
          </a:xfrm>
          <a:solidFill>
            <a:schemeClr val="bg1"/>
          </a:solidFill>
        </p:grpSpPr>
        <p:sp>
          <p:nvSpPr>
            <p:cNvPr id="29" name="Rectangle: Rounded Corners 5">
              <a:extLst>
                <a:ext uri="{FF2B5EF4-FFF2-40B4-BE49-F238E27FC236}">
                  <a16:creationId xmlns:a16="http://schemas.microsoft.com/office/drawing/2014/main" id="{E18BB682-FB23-ECF9-1E7B-537EAF21EB47}"/>
                </a:ext>
              </a:extLst>
            </p:cNvPr>
            <p:cNvSpPr/>
            <p:nvPr/>
          </p:nvSpPr>
          <p:spPr>
            <a:xfrm>
              <a:off x="7054370" y="2859701"/>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8CEF51C8-BFB8-40F1-6990-390090672AB3}"/>
                </a:ext>
              </a:extLst>
            </p:cNvPr>
            <p:cNvSpPr txBox="1"/>
            <p:nvPr/>
          </p:nvSpPr>
          <p:spPr>
            <a:xfrm>
              <a:off x="7476897" y="302486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Cái quạt giấy</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1" name="Group 30">
            <a:extLst>
              <a:ext uri="{FF2B5EF4-FFF2-40B4-BE49-F238E27FC236}">
                <a16:creationId xmlns:a16="http://schemas.microsoft.com/office/drawing/2014/main" id="{7FA78B0F-F034-F0D1-8F7B-03D1343B313A}"/>
              </a:ext>
            </a:extLst>
          </p:cNvPr>
          <p:cNvGrpSpPr/>
          <p:nvPr/>
        </p:nvGrpSpPr>
        <p:grpSpPr>
          <a:xfrm>
            <a:off x="7018104" y="3109679"/>
            <a:ext cx="4537107" cy="1129886"/>
            <a:chOff x="981375" y="2864057"/>
            <a:chExt cx="4537107" cy="1129886"/>
          </a:xfrm>
        </p:grpSpPr>
        <p:sp>
          <p:nvSpPr>
            <p:cNvPr id="32" name="Rectangle: Rounded Corners 8">
              <a:extLst>
                <a:ext uri="{FF2B5EF4-FFF2-40B4-BE49-F238E27FC236}">
                  <a16:creationId xmlns:a16="http://schemas.microsoft.com/office/drawing/2014/main" id="{5F63538F-68E4-A466-7BE4-0C52771588FF}"/>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604AAA9D-3580-7A20-3A32-58AB1EF20A2E}"/>
                </a:ext>
              </a:extLst>
            </p:cNvPr>
            <p:cNvSpPr txBox="1"/>
            <p:nvPr/>
          </p:nvSpPr>
          <p:spPr>
            <a:xfrm>
              <a:off x="1303185" y="3005350"/>
              <a:ext cx="40554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Cái chổi.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4" name="Group 33">
            <a:extLst>
              <a:ext uri="{FF2B5EF4-FFF2-40B4-BE49-F238E27FC236}">
                <a16:creationId xmlns:a16="http://schemas.microsoft.com/office/drawing/2014/main" id="{68B76B26-0591-3DEC-24F2-905C551E8794}"/>
              </a:ext>
            </a:extLst>
          </p:cNvPr>
          <p:cNvGrpSpPr/>
          <p:nvPr/>
        </p:nvGrpSpPr>
        <p:grpSpPr>
          <a:xfrm>
            <a:off x="1070307" y="4937554"/>
            <a:ext cx="4537107" cy="1129886"/>
            <a:chOff x="981375" y="4872764"/>
            <a:chExt cx="4537107" cy="1129886"/>
          </a:xfrm>
        </p:grpSpPr>
        <p:sp>
          <p:nvSpPr>
            <p:cNvPr id="35" name="Rectangle: Rounded Corners 11">
              <a:extLst>
                <a:ext uri="{FF2B5EF4-FFF2-40B4-BE49-F238E27FC236}">
                  <a16:creationId xmlns:a16="http://schemas.microsoft.com/office/drawing/2014/main" id="{7C0CDDCD-F7C4-7FF5-E829-97701E3BCFA7}"/>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7332FD40-C6E3-3E47-FA57-98232433B0A9}"/>
                </a:ext>
              </a:extLst>
            </p:cNvPr>
            <p:cNvSpPr txBox="1"/>
            <p:nvPr/>
          </p:nvSpPr>
          <p:spPr>
            <a:xfrm>
              <a:off x="1293442" y="5029065"/>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Cái chiếu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7" name="Group 36">
            <a:extLst>
              <a:ext uri="{FF2B5EF4-FFF2-40B4-BE49-F238E27FC236}">
                <a16:creationId xmlns:a16="http://schemas.microsoft.com/office/drawing/2014/main" id="{49BF325F-2845-FC24-A27F-EB340090CF6C}"/>
              </a:ext>
            </a:extLst>
          </p:cNvPr>
          <p:cNvGrpSpPr/>
          <p:nvPr/>
        </p:nvGrpSpPr>
        <p:grpSpPr>
          <a:xfrm>
            <a:off x="1196527" y="3095966"/>
            <a:ext cx="4537107" cy="1129886"/>
            <a:chOff x="6830721" y="4714800"/>
            <a:chExt cx="4537107" cy="1129886"/>
          </a:xfrm>
          <a:solidFill>
            <a:schemeClr val="bg1"/>
          </a:solidFill>
        </p:grpSpPr>
        <p:sp>
          <p:nvSpPr>
            <p:cNvPr id="38" name="Rectangle: Rounded Corners 14">
              <a:extLst>
                <a:ext uri="{FF2B5EF4-FFF2-40B4-BE49-F238E27FC236}">
                  <a16:creationId xmlns:a16="http://schemas.microsoft.com/office/drawing/2014/main" id="{D0D24B39-B452-24CE-82CF-76DC84398C07}"/>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66A20078-D92F-8D6E-9558-BD6612849847}"/>
                </a:ext>
              </a:extLst>
            </p:cNvPr>
            <p:cNvSpPr txBox="1"/>
            <p:nvPr/>
          </p:nvSpPr>
          <p:spPr>
            <a:xfrm>
              <a:off x="7667750" y="4913569"/>
              <a:ext cx="3171368" cy="769441"/>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Cái ô</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0" name="Picture 39">
            <a:extLst>
              <a:ext uri="{FF2B5EF4-FFF2-40B4-BE49-F238E27FC236}">
                <a16:creationId xmlns:a16="http://schemas.microsoft.com/office/drawing/2014/main" id="{48AF50B4-AC4C-06B3-096A-5DED139D21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356988" y="5019030"/>
            <a:ext cx="953350" cy="857536"/>
          </a:xfrm>
          <a:prstGeom prst="rect">
            <a:avLst/>
          </a:prstGeom>
        </p:spPr>
      </p:pic>
      <p:pic>
        <p:nvPicPr>
          <p:cNvPr id="41" name="Picture 40">
            <a:extLst>
              <a:ext uri="{FF2B5EF4-FFF2-40B4-BE49-F238E27FC236}">
                <a16:creationId xmlns:a16="http://schemas.microsoft.com/office/drawing/2014/main" id="{E362EE54-3BE3-4955-70DD-5FC16E5CDF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42" name="Picture 41">
            <a:extLst>
              <a:ext uri="{FF2B5EF4-FFF2-40B4-BE49-F238E27FC236}">
                <a16:creationId xmlns:a16="http://schemas.microsoft.com/office/drawing/2014/main" id="{1AB35C3D-A145-A320-726E-103EA3F0EE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43" name="Picture 42">
            <a:extLst>
              <a:ext uri="{FF2B5EF4-FFF2-40B4-BE49-F238E27FC236}">
                <a16:creationId xmlns:a16="http://schemas.microsoft.com/office/drawing/2014/main" id="{0E985AC7-3FFC-68CC-5D57-8F1B03514A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44" name="Picture 43">
            <a:extLst>
              <a:ext uri="{FF2B5EF4-FFF2-40B4-BE49-F238E27FC236}">
                <a16:creationId xmlns:a16="http://schemas.microsoft.com/office/drawing/2014/main" id="{A4206B71-BCB0-1187-06F5-C551727D4344}"/>
              </a:ext>
            </a:extLst>
          </p:cNvPr>
          <p:cNvPicPr>
            <a:picLocks noChangeAspect="1"/>
          </p:cNvPicPr>
          <p:nvPr/>
        </p:nvPicPr>
        <p:blipFill>
          <a:blip r:embed="rId6"/>
          <a:stretch>
            <a:fillRect/>
          </a:stretch>
        </p:blipFill>
        <p:spPr>
          <a:xfrm>
            <a:off x="347002" y="2918937"/>
            <a:ext cx="1475271" cy="1492036"/>
          </a:xfrm>
          <a:prstGeom prst="rect">
            <a:avLst/>
          </a:prstGeom>
        </p:spPr>
      </p:pic>
      <p:pic>
        <p:nvPicPr>
          <p:cNvPr id="45" name="Picture 44">
            <a:extLst>
              <a:ext uri="{FF2B5EF4-FFF2-40B4-BE49-F238E27FC236}">
                <a16:creationId xmlns:a16="http://schemas.microsoft.com/office/drawing/2014/main" id="{10FBA6C4-520C-D70C-298B-FBC8850233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46" name="Picture 45">
            <a:extLst>
              <a:ext uri="{FF2B5EF4-FFF2-40B4-BE49-F238E27FC236}">
                <a16:creationId xmlns:a16="http://schemas.microsoft.com/office/drawing/2014/main" id="{64F159F6-216B-E738-B09B-1485C9E548EE}"/>
              </a:ext>
            </a:extLst>
          </p:cNvPr>
          <p:cNvPicPr>
            <a:picLocks noChangeAspect="1"/>
          </p:cNvPicPr>
          <p:nvPr/>
        </p:nvPicPr>
        <p:blipFill rotWithShape="1">
          <a:blip r:embed="rId8"/>
          <a:srcRect r="50703"/>
          <a:stretch/>
        </p:blipFill>
        <p:spPr>
          <a:xfrm>
            <a:off x="174677" y="4730954"/>
            <a:ext cx="1487889" cy="1570786"/>
          </a:xfrm>
          <a:prstGeom prst="rect">
            <a:avLst/>
          </a:prstGeom>
        </p:spPr>
      </p:pic>
      <p:pic>
        <p:nvPicPr>
          <p:cNvPr id="47" name="Picture 46">
            <a:extLst>
              <a:ext uri="{FF2B5EF4-FFF2-40B4-BE49-F238E27FC236}">
                <a16:creationId xmlns:a16="http://schemas.microsoft.com/office/drawing/2014/main" id="{E5CDC7D4-0622-903F-76D7-B1B89DEAC22D}"/>
              </a:ext>
            </a:extLst>
          </p:cNvPr>
          <p:cNvPicPr>
            <a:picLocks noChangeAspect="1"/>
          </p:cNvPicPr>
          <p:nvPr/>
        </p:nvPicPr>
        <p:blipFill>
          <a:blip r:embed="rId9"/>
          <a:stretch>
            <a:fillRect/>
          </a:stretch>
        </p:blipFill>
        <p:spPr>
          <a:xfrm>
            <a:off x="6584588" y="4646459"/>
            <a:ext cx="1365186" cy="1570786"/>
          </a:xfrm>
          <a:prstGeom prst="rect">
            <a:avLst/>
          </a:prstGeom>
        </p:spPr>
      </p:pic>
    </p:spTree>
    <p:extLst>
      <p:ext uri="{BB962C8B-B14F-4D97-AF65-F5344CB8AC3E}">
        <p14:creationId xmlns:p14="http://schemas.microsoft.com/office/powerpoint/2010/main" val="4166493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strVal val="4*#ppt_w"/>
                                          </p:val>
                                        </p:tav>
                                        <p:tav tm="100000">
                                          <p:val>
                                            <p:strVal val="#ppt_w"/>
                                          </p:val>
                                        </p:tav>
                                      </p:tavLst>
                                    </p:anim>
                                    <p:anim calcmode="lin" valueType="num">
                                      <p:cBhvr>
                                        <p:cTn id="8"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1"/>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strVal val="4*#ppt_w"/>
                                          </p:val>
                                        </p:tav>
                                        <p:tav tm="100000">
                                          <p:val>
                                            <p:strVal val="#ppt_w"/>
                                          </p:val>
                                        </p:tav>
                                      </p:tavLst>
                                    </p:anim>
                                    <p:anim calcmode="lin" valueType="num">
                                      <p:cBhvr>
                                        <p:cTn id="15" dur="50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8"/>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strVal val="4*#ppt_w"/>
                                          </p:val>
                                        </p:tav>
                                        <p:tav tm="100000">
                                          <p:val>
                                            <p:strVal val="#ppt_w"/>
                                          </p:val>
                                        </p:tav>
                                      </p:tavLst>
                                    </p:anim>
                                    <p:anim calcmode="lin" valueType="num">
                                      <p:cBhvr>
                                        <p:cTn id="22"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p:cTn id="28" dur="500" fill="hold"/>
                                        <p:tgtEl>
                                          <p:spTgt spid="43"/>
                                        </p:tgtEl>
                                        <p:attrNameLst>
                                          <p:attrName>ppt_w</p:attrName>
                                        </p:attrNameLst>
                                      </p:cBhvr>
                                      <p:tavLst>
                                        <p:tav tm="0">
                                          <p:val>
                                            <p:strVal val="4*#ppt_w"/>
                                          </p:val>
                                        </p:tav>
                                        <p:tav tm="100000">
                                          <p:val>
                                            <p:strVal val="#ppt_w"/>
                                          </p:val>
                                        </p:tav>
                                      </p:tavLst>
                                    </p:anim>
                                    <p:anim calcmode="lin" valueType="num">
                                      <p:cBhvr>
                                        <p:cTn id="29"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67815" y="1887636"/>
            <a:ext cx="7449953" cy="1871152"/>
          </a:xfrm>
          <a:prstGeom prst="rect">
            <a:avLst/>
          </a:prstGeom>
          <a:solidFill>
            <a:schemeClr val="accent2">
              <a:lumMod val="40000"/>
              <a:lumOff val="60000"/>
            </a:schemeClr>
          </a:solidFill>
          <a:ln w="28575">
            <a:solidFill>
              <a:schemeClr val="tx1"/>
            </a:solidFill>
            <a:prstDash val="lgDash"/>
          </a:ln>
          <a:effectLst>
            <a:glow rad="228600">
              <a:schemeClr val="accent2">
                <a:satMod val="175000"/>
                <a:alpha val="40000"/>
              </a:schemeClr>
            </a:glow>
            <a:outerShdw blurRad="50800" dist="38100" dir="13500000" algn="b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UTM Cookies" panose="02040603050506020204" pitchFamily="18" charset="0"/>
              <a:ea typeface="Times New Roman" panose="02020603050405020304" pitchFamily="18" charset="0"/>
              <a:cs typeface="+mn-cs"/>
            </a:endParaRPr>
          </a:p>
        </p:txBody>
      </p:sp>
      <p:sp>
        <p:nvSpPr>
          <p:cNvPr id="4" name="Rectangle 3"/>
          <p:cNvSpPr/>
          <p:nvPr/>
        </p:nvSpPr>
        <p:spPr>
          <a:xfrm>
            <a:off x="3003938" y="1887635"/>
            <a:ext cx="6380694" cy="1731463"/>
          </a:xfrm>
          <a:prstGeom prst="rect">
            <a:avLst/>
          </a:prstGeom>
        </p:spPr>
        <p:txBody>
          <a:bodyPr wrap="none">
            <a:prstTxWarp prst="textSto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Khám phá</a:t>
            </a:r>
            <a:endParaRPr kumimoji="0" lang="en-US" sz="96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endParaRPr>
          </a:p>
        </p:txBody>
      </p:sp>
    </p:spTree>
    <p:extLst>
      <p:ext uri="{BB962C8B-B14F-4D97-AF65-F5344CB8AC3E}">
        <p14:creationId xmlns:p14="http://schemas.microsoft.com/office/powerpoint/2010/main" val="1200729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E3E0A1-4D98-938B-8994-93CFFF749711}"/>
              </a:ext>
            </a:extLst>
          </p:cNvPr>
          <p:cNvSpPr/>
          <p:nvPr/>
        </p:nvSpPr>
        <p:spPr>
          <a:xfrm>
            <a:off x="0" y="1595030"/>
            <a:ext cx="12281452" cy="3851613"/>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339" b="89876" l="9963" r="91319">
                        <a14:foregroundMark x1="41174" y1="25620" x2="41174" y2="25620"/>
                        <a14:foregroundMark x1="59239" y1="73864" x2="59239" y2="73864"/>
                        <a14:foregroundMark x1="60190" y1="25826" x2="60190" y2="25826"/>
                        <a14:foregroundMark x1="57958" y1="29855" x2="57958" y2="29855"/>
                        <a14:foregroundMark x1="50393" y1="25826" x2="50393" y2="25826"/>
                        <a14:foregroundMark x1="49277" y1="27996" x2="49277" y2="27996"/>
                        <a14:foregroundMark x1="39272" y1="60847" x2="39272" y2="60847"/>
                        <a14:foregroundMark x1="46962" y1="74793" x2="46962" y2="74793"/>
                        <a14:foregroundMark x1="49442" y1="76240" x2="49442" y2="76240"/>
                        <a14:foregroundMark x1="63580" y1="57748" x2="63580" y2="57748"/>
                        <a14:foregroundMark x1="62009" y1="63223" x2="62009" y2="63223"/>
                      </a14:backgroundRemoval>
                    </a14:imgEffect>
                  </a14:imgLayer>
                </a14:imgProps>
              </a:ext>
              <a:ext uri="{28A0092B-C50C-407E-A947-70E740481C1C}">
                <a14:useLocalDpi xmlns:a14="http://schemas.microsoft.com/office/drawing/2010/main" val="0"/>
              </a:ext>
            </a:extLst>
          </a:blip>
          <a:stretch>
            <a:fillRect/>
          </a:stretch>
        </p:blipFill>
        <p:spPr>
          <a:xfrm rot="1703703">
            <a:off x="6195552" y="-335711"/>
            <a:ext cx="9209558" cy="3353422"/>
          </a:xfrm>
          <a:prstGeom prst="rect">
            <a:avLst/>
          </a:prstGeom>
        </p:spPr>
      </p:pic>
      <p:sp>
        <p:nvSpPr>
          <p:cNvPr id="4" name="TextBox 3"/>
          <p:cNvSpPr txBox="1"/>
          <p:nvPr/>
        </p:nvSpPr>
        <p:spPr>
          <a:xfrm rot="2123362">
            <a:off x="9548001" y="2000886"/>
            <a:ext cx="4200525" cy="707886"/>
          </a:xfrm>
          <a:prstGeom prst="rect">
            <a:avLst/>
          </a:prstGeom>
          <a:noFill/>
        </p:spPr>
        <p:txBody>
          <a:bodyPr wrap="square" rtlCol="0">
            <a:prstTxWarp prst="textArchUp">
              <a:avLst>
                <a:gd name="adj" fmla="val 1136984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UVF ChefScript Pro" panose="03060702040507070403" pitchFamily="66" charset="0"/>
                <a:ea typeface="UVF You Make Me Smile" panose="02000603000000000000" pitchFamily="2" charset="0"/>
                <a:cs typeface="+mn-cs"/>
              </a:rPr>
              <a:t>Tập</a:t>
            </a:r>
            <a:r>
              <a:rPr kumimoji="0" lang="en-US" sz="4000" b="0" i="0" u="none" strike="noStrike" kern="1200" cap="none" spc="0" normalizeH="0" baseline="0" noProof="0" dirty="0">
                <a:ln>
                  <a:noFill/>
                </a:ln>
                <a:solidFill>
                  <a:prstClr val="black"/>
                </a:solidFill>
                <a:effectLst/>
                <a:uLnTx/>
                <a:uFillTx/>
                <a:latin typeface="UVF ChefScript Pro" panose="03060702040507070403" pitchFamily="66" charset="0"/>
                <a:ea typeface="UVF You Make Me Smile" panose="02000603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UVF ChefScript Pro" panose="03060702040507070403" pitchFamily="66" charset="0"/>
                <a:ea typeface="UVF You Make Me Smile" panose="02000603000000000000" pitchFamily="2" charset="0"/>
                <a:cs typeface="+mn-cs"/>
              </a:rPr>
              <a:t>làm</a:t>
            </a:r>
            <a:r>
              <a:rPr kumimoji="0" lang="en-US" sz="4000" b="0" i="0" u="none" strike="noStrike" kern="1200" cap="none" spc="0" normalizeH="0" baseline="0" noProof="0" dirty="0">
                <a:ln>
                  <a:noFill/>
                </a:ln>
                <a:solidFill>
                  <a:prstClr val="black"/>
                </a:solidFill>
                <a:effectLst/>
                <a:uLnTx/>
                <a:uFillTx/>
                <a:latin typeface="UVF ChefScript Pro" panose="03060702040507070403" pitchFamily="66" charset="0"/>
                <a:ea typeface="UVF You Make Me Smile" panose="02000603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UVF ChefScript Pro" panose="03060702040507070403" pitchFamily="66" charset="0"/>
                <a:ea typeface="UVF You Make Me Smile" panose="02000603000000000000" pitchFamily="2" charset="0"/>
                <a:cs typeface="+mn-cs"/>
              </a:rPr>
              <a:t>văn</a:t>
            </a:r>
            <a:endParaRPr kumimoji="0" lang="en-US" sz="4000" b="0" i="0" u="none" strike="noStrike" kern="1200" cap="none" spc="0" normalizeH="0" baseline="0" noProof="0" dirty="0">
              <a:ln>
                <a:noFill/>
              </a:ln>
              <a:solidFill>
                <a:prstClr val="black"/>
              </a:solidFill>
              <a:effectLst/>
              <a:uLnTx/>
              <a:uFillTx/>
              <a:latin typeface="UVF ChefScript Pro" panose="03060702040507070403" pitchFamily="66" charset="0"/>
              <a:ea typeface="UVF You Make Me Smile" panose="02000603000000000000" pitchFamily="2" charset="0"/>
              <a:cs typeface="+mn-cs"/>
            </a:endParaRPr>
          </a:p>
        </p:txBody>
      </p:sp>
      <p:sp>
        <p:nvSpPr>
          <p:cNvPr id="9" name="Rectangle 8"/>
          <p:cNvSpPr/>
          <p:nvPr/>
        </p:nvSpPr>
        <p:spPr>
          <a:xfrm>
            <a:off x="2517505" y="210991"/>
            <a:ext cx="5896317" cy="1687188"/>
          </a:xfrm>
          <a:prstGeom prst="rect">
            <a:avLst/>
          </a:prstGeom>
        </p:spPr>
        <p:txBody>
          <a:bodyPr wrap="none">
            <a:prstTxWarp prst="textSto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Luyện</a:t>
            </a:r>
            <a:r>
              <a:rPr kumimoji="0" lang="en-US" sz="9600" b="0" i="0" u="none" strike="noStrike" kern="1200" cap="none" spc="0" normalizeH="0" baseline="0" noProof="0" dirty="0">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 </a:t>
            </a:r>
            <a:r>
              <a:rPr kumimoji="0" lang="vi-VN" sz="9600" b="0" i="0" u="none" strike="noStrike" kern="1200" cap="none" spc="0" normalizeH="0" baseline="0" noProof="0" dirty="0">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viết đoạn văn</a:t>
            </a:r>
            <a:endParaRPr kumimoji="0" lang="en-US" sz="96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endParaRPr>
          </a:p>
        </p:txBody>
      </p:sp>
      <p:pic>
        <p:nvPicPr>
          <p:cNvPr id="18" name="Picture 17">
            <a:extLst>
              <a:ext uri="{FF2B5EF4-FFF2-40B4-BE49-F238E27FC236}">
                <a16:creationId xmlns:a16="http://schemas.microsoft.com/office/drawing/2014/main" id="{9884000A-F089-944A-AB63-4284351C274F}"/>
              </a:ext>
            </a:extLst>
          </p:cNvPr>
          <p:cNvPicPr>
            <a:picLocks noChangeAspect="1"/>
          </p:cNvPicPr>
          <p:nvPr/>
        </p:nvPicPr>
        <p:blipFill>
          <a:blip r:embed="rId4"/>
          <a:stretch>
            <a:fillRect/>
          </a:stretch>
        </p:blipFill>
        <p:spPr>
          <a:xfrm>
            <a:off x="2778603" y="5216823"/>
            <a:ext cx="970435" cy="1641177"/>
          </a:xfrm>
          <a:prstGeom prst="rect">
            <a:avLst/>
          </a:prstGeom>
        </p:spPr>
      </p:pic>
      <p:pic>
        <p:nvPicPr>
          <p:cNvPr id="2" name="Picture 1"/>
          <p:cNvPicPr>
            <a:picLocks noChangeAspect="1"/>
          </p:cNvPicPr>
          <p:nvPr/>
        </p:nvPicPr>
        <p:blipFill>
          <a:blip r:embed="rId5"/>
          <a:stretch>
            <a:fillRect/>
          </a:stretch>
        </p:blipFill>
        <p:spPr>
          <a:xfrm>
            <a:off x="272665" y="1558364"/>
            <a:ext cx="11736121" cy="3924943"/>
          </a:xfrm>
          <a:prstGeom prst="rect">
            <a:avLst/>
          </a:prstGeom>
        </p:spPr>
      </p:pic>
    </p:spTree>
    <p:extLst>
      <p:ext uri="{BB962C8B-B14F-4D97-AF65-F5344CB8AC3E}">
        <p14:creationId xmlns:p14="http://schemas.microsoft.com/office/powerpoint/2010/main" val="24041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0633" y="485775"/>
            <a:ext cx="11570368" cy="6067425"/>
          </a:xfrm>
          <a:prstGeom prst="roundRect">
            <a:avLst>
              <a:gd name="adj" fmla="val 5678"/>
            </a:avLst>
          </a:prstGeom>
          <a:solidFill>
            <a:schemeClr val="accent6">
              <a:lumMod val="20000"/>
              <a:lumOff val="80000"/>
              <a:alpha val="84000"/>
            </a:schemeClr>
          </a:solidFill>
          <a:ln w="38100">
            <a:solidFill>
              <a:srgbClr val="C145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9284" b="41141" l="36468" r="60619"/>
                    </a14:imgEffect>
                  </a14:imgLayer>
                </a14:imgProps>
              </a:ext>
              <a:ext uri="{28A0092B-C50C-407E-A947-70E740481C1C}">
                <a14:useLocalDpi xmlns:a14="http://schemas.microsoft.com/office/drawing/2010/main" val="0"/>
              </a:ext>
            </a:extLst>
          </a:blip>
          <a:stretch>
            <a:fillRect/>
          </a:stretch>
        </p:blipFill>
        <p:spPr>
          <a:xfrm>
            <a:off x="8167320" y="4189535"/>
            <a:ext cx="6858000" cy="6858000"/>
          </a:xfrm>
          <a:prstGeom prst="rect">
            <a:avLst/>
          </a:prstGeom>
        </p:spPr>
      </p:pic>
      <p:pic>
        <p:nvPicPr>
          <p:cNvPr id="10" name="Picture 9">
            <a:extLst>
              <a:ext uri="{FF2B5EF4-FFF2-40B4-BE49-F238E27FC236}">
                <a16:creationId xmlns:a16="http://schemas.microsoft.com/office/drawing/2014/main" id="{A3ABE5EC-101B-4A05-99E5-445A55133AA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714483" y="2021571"/>
            <a:ext cx="4837451" cy="4236186"/>
          </a:xfrm>
          <a:prstGeom prst="rect">
            <a:avLst/>
          </a:prstGeom>
        </p:spPr>
      </p:pic>
      <p:sp>
        <p:nvSpPr>
          <p:cNvPr id="12" name="Rectangle 11">
            <a:extLst>
              <a:ext uri="{FF2B5EF4-FFF2-40B4-BE49-F238E27FC236}">
                <a16:creationId xmlns:a16="http://schemas.microsoft.com/office/drawing/2014/main" id="{19966C4D-26E5-4205-825F-D22B9321F870}"/>
              </a:ext>
            </a:extLst>
          </p:cNvPr>
          <p:cNvSpPr/>
          <p:nvPr/>
        </p:nvSpPr>
        <p:spPr>
          <a:xfrm>
            <a:off x="932888" y="722200"/>
            <a:ext cx="9972535" cy="1200329"/>
          </a:xfrm>
          <a:prstGeom prst="rect">
            <a:avLst/>
          </a:prstGeom>
        </p:spPr>
        <p:txBody>
          <a:bodyPr wrap="square">
            <a:spAutoFit/>
          </a:bodyPr>
          <a:lstStyle/>
          <a:p>
            <a:pPr algn="ctr"/>
            <a:r>
              <a:rPr lang="vi-VN" sz="3600" b="1" dirty="0">
                <a:solidFill>
                  <a:srgbClr val="002060"/>
                </a:solidFill>
                <a:latin typeface="Cambria" panose="02040503050406030204" pitchFamily="18" charset="0"/>
              </a:rPr>
              <a:t>1. Nêu tên các đồ vật được làm từ tre hoặc gỗ và công dụng của chúng.</a:t>
            </a:r>
          </a:p>
        </p:txBody>
      </p:sp>
      <p:sp>
        <p:nvSpPr>
          <p:cNvPr id="14" name="TextBox 13">
            <a:extLst>
              <a:ext uri="{FF2B5EF4-FFF2-40B4-BE49-F238E27FC236}">
                <a16:creationId xmlns:a16="http://schemas.microsoft.com/office/drawing/2014/main" id="{A37A973A-51E0-473F-BD97-9CC0EAA68F8D}"/>
              </a:ext>
            </a:extLst>
          </p:cNvPr>
          <p:cNvSpPr txBox="1"/>
          <p:nvPr/>
        </p:nvSpPr>
        <p:spPr>
          <a:xfrm>
            <a:off x="932888" y="2050484"/>
            <a:ext cx="2184173" cy="523220"/>
          </a:xfrm>
          <a:prstGeom prst="rect">
            <a:avLst/>
          </a:prstGeom>
          <a:solidFill>
            <a:schemeClr val="accent2">
              <a:lumMod val="60000"/>
              <a:lumOff val="40000"/>
            </a:schemeClr>
          </a:solidFill>
          <a:ln w="28575">
            <a:solidFill>
              <a:srgbClr val="ED7A4D"/>
            </a:solidFill>
          </a:ln>
        </p:spPr>
        <p:txBody>
          <a:bodyPr wrap="square" rtlCol="0">
            <a:spAutoFit/>
          </a:bodyPr>
          <a:lstStyle/>
          <a:p>
            <a:pPr algn="ctr"/>
            <a:r>
              <a:rPr lang="vi-VN" sz="2800" b="1" dirty="0">
                <a:solidFill>
                  <a:srgbClr val="0070C0"/>
                </a:solidFill>
                <a:latin typeface="Cambria" panose="02040503050406030204" pitchFamily="18" charset="0"/>
              </a:rPr>
              <a:t>Đũa tre</a:t>
            </a:r>
          </a:p>
        </p:txBody>
      </p:sp>
      <p:sp>
        <p:nvSpPr>
          <p:cNvPr id="15" name="TextBox 14">
            <a:extLst>
              <a:ext uri="{FF2B5EF4-FFF2-40B4-BE49-F238E27FC236}">
                <a16:creationId xmlns:a16="http://schemas.microsoft.com/office/drawing/2014/main" id="{9981A61D-33F7-45D7-B0F8-AACA4AEE20F4}"/>
              </a:ext>
            </a:extLst>
          </p:cNvPr>
          <p:cNvSpPr txBox="1"/>
          <p:nvPr/>
        </p:nvSpPr>
        <p:spPr>
          <a:xfrm>
            <a:off x="455416" y="2766622"/>
            <a:ext cx="3599847" cy="523220"/>
          </a:xfrm>
          <a:prstGeom prst="rect">
            <a:avLst/>
          </a:prstGeom>
          <a:noFill/>
        </p:spPr>
        <p:txBody>
          <a:bodyPr wrap="square" rtlCol="0">
            <a:spAutoFit/>
          </a:bodyPr>
          <a:lstStyle/>
          <a:p>
            <a:pPr algn="ctr"/>
            <a:r>
              <a:rPr lang="vi-VN" sz="2800" b="1" dirty="0">
                <a:latin typeface="Cambria" panose="02040503050406030204" pitchFamily="18" charset="0"/>
              </a:rPr>
              <a:t>Dùng để gắp thức ăn</a:t>
            </a:r>
          </a:p>
        </p:txBody>
      </p:sp>
      <p:sp>
        <p:nvSpPr>
          <p:cNvPr id="16" name="TextBox 15">
            <a:extLst>
              <a:ext uri="{FF2B5EF4-FFF2-40B4-BE49-F238E27FC236}">
                <a16:creationId xmlns:a16="http://schemas.microsoft.com/office/drawing/2014/main" id="{4E980D43-293C-4923-AC72-13B13E1F2962}"/>
              </a:ext>
            </a:extLst>
          </p:cNvPr>
          <p:cNvSpPr txBox="1"/>
          <p:nvPr/>
        </p:nvSpPr>
        <p:spPr>
          <a:xfrm>
            <a:off x="7963719" y="1933183"/>
            <a:ext cx="3632601" cy="523220"/>
          </a:xfrm>
          <a:prstGeom prst="rect">
            <a:avLst/>
          </a:prstGeom>
          <a:solidFill>
            <a:schemeClr val="accent2">
              <a:lumMod val="60000"/>
              <a:lumOff val="40000"/>
            </a:schemeClr>
          </a:solidFill>
          <a:ln w="28575">
            <a:solidFill>
              <a:srgbClr val="ED7A4D"/>
            </a:solidFill>
          </a:ln>
        </p:spPr>
        <p:txBody>
          <a:bodyPr wrap="square" rtlCol="0">
            <a:spAutoFit/>
          </a:bodyPr>
          <a:lstStyle/>
          <a:p>
            <a:pPr algn="ctr"/>
            <a:r>
              <a:rPr lang="vi-VN" sz="2800" b="1">
                <a:solidFill>
                  <a:srgbClr val="0070C0"/>
                </a:solidFill>
                <a:latin typeface="Cambria" panose="02040503050406030204" pitchFamily="18" charset="0"/>
              </a:rPr>
              <a:t>Khay đựng cốc chén</a:t>
            </a:r>
            <a:endParaRPr lang="vi-VN" sz="2800" b="1" dirty="0">
              <a:solidFill>
                <a:srgbClr val="0070C0"/>
              </a:solidFill>
              <a:latin typeface="Cambria" panose="02040503050406030204" pitchFamily="18" charset="0"/>
            </a:endParaRPr>
          </a:p>
        </p:txBody>
      </p:sp>
      <p:sp>
        <p:nvSpPr>
          <p:cNvPr id="17" name="TextBox 16">
            <a:extLst>
              <a:ext uri="{FF2B5EF4-FFF2-40B4-BE49-F238E27FC236}">
                <a16:creationId xmlns:a16="http://schemas.microsoft.com/office/drawing/2014/main" id="{6D3BF37B-7869-4509-A0A8-A0F9AD61832D}"/>
              </a:ext>
            </a:extLst>
          </p:cNvPr>
          <p:cNvSpPr txBox="1"/>
          <p:nvPr/>
        </p:nvSpPr>
        <p:spPr>
          <a:xfrm>
            <a:off x="521030" y="5463694"/>
            <a:ext cx="3060834" cy="523220"/>
          </a:xfrm>
          <a:prstGeom prst="rect">
            <a:avLst/>
          </a:prstGeom>
          <a:solidFill>
            <a:schemeClr val="accent2">
              <a:lumMod val="60000"/>
              <a:lumOff val="40000"/>
            </a:schemeClr>
          </a:solidFill>
          <a:ln w="28575">
            <a:solidFill>
              <a:srgbClr val="ED7A4D"/>
            </a:solidFill>
          </a:ln>
        </p:spPr>
        <p:txBody>
          <a:bodyPr wrap="square" rtlCol="0">
            <a:spAutoFit/>
          </a:bodyPr>
          <a:lstStyle/>
          <a:p>
            <a:pPr algn="ctr"/>
            <a:r>
              <a:rPr lang="vi-VN" sz="2800" b="1" dirty="0">
                <a:solidFill>
                  <a:srgbClr val="0070C0"/>
                </a:solidFill>
                <a:latin typeface="Cambria" panose="02040503050406030204" pitchFamily="18" charset="0"/>
              </a:rPr>
              <a:t>Bàn ghế bằng tre</a:t>
            </a:r>
          </a:p>
        </p:txBody>
      </p:sp>
      <p:sp>
        <p:nvSpPr>
          <p:cNvPr id="18" name="TextBox 17">
            <a:extLst>
              <a:ext uri="{FF2B5EF4-FFF2-40B4-BE49-F238E27FC236}">
                <a16:creationId xmlns:a16="http://schemas.microsoft.com/office/drawing/2014/main" id="{49653005-DFCF-4118-B360-0C2695380A3C}"/>
              </a:ext>
            </a:extLst>
          </p:cNvPr>
          <p:cNvSpPr txBox="1"/>
          <p:nvPr/>
        </p:nvSpPr>
        <p:spPr>
          <a:xfrm>
            <a:off x="7517873" y="5269761"/>
            <a:ext cx="3760184" cy="954107"/>
          </a:xfrm>
          <a:prstGeom prst="rect">
            <a:avLst/>
          </a:prstGeom>
          <a:noFill/>
        </p:spPr>
        <p:txBody>
          <a:bodyPr wrap="square" rtlCol="0">
            <a:spAutoFit/>
          </a:bodyPr>
          <a:lstStyle/>
          <a:p>
            <a:pPr algn="ctr"/>
            <a:r>
              <a:rPr lang="vi-VN" sz="2800" b="1" dirty="0">
                <a:latin typeface="Cambria" panose="02040503050406030204" pitchFamily="18" charset="0"/>
              </a:rPr>
              <a:t>Dùng để ngồi ăn, nghỉ ngơi, làm việc,...</a:t>
            </a:r>
          </a:p>
        </p:txBody>
      </p:sp>
      <p:sp>
        <p:nvSpPr>
          <p:cNvPr id="2" name="TextBox 1">
            <a:extLst>
              <a:ext uri="{FF2B5EF4-FFF2-40B4-BE49-F238E27FC236}">
                <a16:creationId xmlns:a16="http://schemas.microsoft.com/office/drawing/2014/main" id="{C1635975-2B84-6C03-E2F0-EECE90C92783}"/>
              </a:ext>
            </a:extLst>
          </p:cNvPr>
          <p:cNvSpPr txBox="1"/>
          <p:nvPr/>
        </p:nvSpPr>
        <p:spPr>
          <a:xfrm>
            <a:off x="7822096" y="2517051"/>
            <a:ext cx="3991107" cy="523220"/>
          </a:xfrm>
          <a:prstGeom prst="rect">
            <a:avLst/>
          </a:prstGeom>
          <a:noFill/>
        </p:spPr>
        <p:txBody>
          <a:bodyPr wrap="square" rtlCol="0">
            <a:spAutoFit/>
          </a:bodyPr>
          <a:lstStyle/>
          <a:p>
            <a:pPr algn="ctr"/>
            <a:r>
              <a:rPr lang="en-US" sz="2800" b="1" dirty="0" err="1">
                <a:latin typeface="Cambria" panose="02040503050406030204" pitchFamily="18" charset="0"/>
              </a:rPr>
              <a:t>Dùng</a:t>
            </a:r>
            <a:r>
              <a:rPr lang="en-US" sz="2800" b="1" dirty="0">
                <a:latin typeface="Cambria" panose="02040503050406030204" pitchFamily="18" charset="0"/>
              </a:rPr>
              <a:t> </a:t>
            </a:r>
            <a:r>
              <a:rPr lang="en-US" sz="2800" b="1" dirty="0" err="1">
                <a:latin typeface="Cambria" panose="02040503050406030204" pitchFamily="18" charset="0"/>
              </a:rPr>
              <a:t>để</a:t>
            </a:r>
            <a:r>
              <a:rPr lang="en-US" sz="2800" b="1" dirty="0">
                <a:latin typeface="Cambria" panose="02040503050406030204" pitchFamily="18" charset="0"/>
              </a:rPr>
              <a:t> </a:t>
            </a:r>
            <a:r>
              <a:rPr lang="en-US" sz="2800" b="1" dirty="0" err="1">
                <a:latin typeface="Cambria" panose="02040503050406030204" pitchFamily="18" charset="0"/>
              </a:rPr>
              <a:t>đựng</a:t>
            </a:r>
            <a:r>
              <a:rPr lang="en-US" sz="2800" b="1" dirty="0">
                <a:latin typeface="Cambria" panose="02040503050406030204" pitchFamily="18" charset="0"/>
              </a:rPr>
              <a:t> </a:t>
            </a:r>
            <a:r>
              <a:rPr lang="en-US" sz="2800" b="1" dirty="0" err="1">
                <a:latin typeface="Cambria" panose="02040503050406030204" pitchFamily="18" charset="0"/>
              </a:rPr>
              <a:t>cốc</a:t>
            </a:r>
            <a:r>
              <a:rPr lang="en-US" sz="2800" b="1" dirty="0">
                <a:latin typeface="Cambria" panose="02040503050406030204" pitchFamily="18" charset="0"/>
              </a:rPr>
              <a:t> </a:t>
            </a:r>
            <a:r>
              <a:rPr lang="en-US" sz="2800" b="1" dirty="0" err="1">
                <a:latin typeface="Cambria" panose="02040503050406030204" pitchFamily="18" charset="0"/>
              </a:rPr>
              <a:t>chén</a:t>
            </a:r>
            <a:endParaRPr lang="vi-VN" sz="2800" b="1" dirty="0">
              <a:latin typeface="Cambria" panose="02040503050406030204" pitchFamily="18" charset="0"/>
            </a:endParaRPr>
          </a:p>
        </p:txBody>
      </p:sp>
    </p:spTree>
    <p:extLst>
      <p:ext uri="{BB962C8B-B14F-4D97-AF65-F5344CB8AC3E}">
        <p14:creationId xmlns:p14="http://schemas.microsoft.com/office/powerpoint/2010/main" val="222100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p:tgtEl>
                                          <p:spTgt spid="15"/>
                                        </p:tgtEl>
                                        <p:attrNameLst>
                                          <p:attrName>ppt_y</p:attrName>
                                        </p:attrNameLst>
                                      </p:cBhvr>
                                      <p:tavLst>
                                        <p:tav tm="0">
                                          <p:val>
                                            <p:strVal val="#ppt_y-#ppt_h*1.125000"/>
                                          </p:val>
                                        </p:tav>
                                        <p:tav tm="100000">
                                          <p:val>
                                            <p:strVal val="#ppt_y"/>
                                          </p:val>
                                        </p:tav>
                                      </p:tavLst>
                                    </p:anim>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p:tgtEl>
                                          <p:spTgt spid="2"/>
                                        </p:tgtEl>
                                        <p:attrNameLst>
                                          <p:attrName>ppt_x</p:attrName>
                                        </p:attrNameLst>
                                      </p:cBhvr>
                                      <p:tavLst>
                                        <p:tav tm="0">
                                          <p:val>
                                            <p:strVal val="#ppt_x-#ppt_w*1.125000"/>
                                          </p:val>
                                        </p:tav>
                                        <p:tav tm="100000">
                                          <p:val>
                                            <p:strVal val="#ppt_x"/>
                                          </p:val>
                                        </p:tav>
                                      </p:tavLst>
                                    </p:anim>
                                    <p:animEffect transition="in" filter="wipe(righ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p:tgtEl>
                                          <p:spTgt spid="18"/>
                                        </p:tgtEl>
                                        <p:attrNameLst>
                                          <p:attrName>ppt_x</p:attrName>
                                        </p:attrNameLst>
                                      </p:cBhvr>
                                      <p:tavLst>
                                        <p:tav tm="0">
                                          <p:val>
                                            <p:strVal val="#ppt_x-#ppt_w*1.125000"/>
                                          </p:val>
                                        </p:tav>
                                        <p:tav tm="100000">
                                          <p:val>
                                            <p:strVal val="#ppt_x"/>
                                          </p:val>
                                        </p:tav>
                                      </p:tavLst>
                                    </p:anim>
                                    <p:animEffect transition="in" filter="wipe(righ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6" grpId="0" animBg="1"/>
      <p:bldP spid="17" grpId="0" animBg="1"/>
      <p:bldP spid="1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9163" y="1512250"/>
            <a:ext cx="8536753" cy="3088625"/>
          </a:xfrm>
          <a:prstGeom prst="rect">
            <a:avLst/>
          </a:prstGeom>
        </p:spPr>
        <p:txBody>
          <a:bodyPr wrap="none">
            <a:prstTxWarp prst="textStop">
              <a:avLst/>
            </a:prstTxWarp>
            <a:spAutoFit/>
          </a:bodyPr>
          <a:lstStyle/>
          <a:p>
            <a:pPr algn="ctr"/>
            <a:r>
              <a:rPr lang="vi-VN" sz="9600" dirty="0">
                <a:ln w="3175">
                  <a:solidFill>
                    <a:schemeClr val="tx1"/>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rPr>
              <a:t>Cùng xem video sau nhé!</a:t>
            </a:r>
            <a:endParaRPr lang="en-US" sz="9600" dirty="0">
              <a:ln w="3175">
                <a:solidFill>
                  <a:schemeClr val="tx1"/>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latin typeface="UVF Remachine Script" panose="02000000000000000000" pitchFamily="2" charset="0"/>
            </a:endParaRPr>
          </a:p>
        </p:txBody>
      </p:sp>
    </p:spTree>
    <p:extLst>
      <p:ext uri="{BB962C8B-B14F-4D97-AF65-F5344CB8AC3E}">
        <p14:creationId xmlns:p14="http://schemas.microsoft.com/office/powerpoint/2010/main" val="12413265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4867655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518</Words>
  <Application>Microsoft Office PowerPoint</Application>
  <PresentationFormat>Widescreen</PresentationFormat>
  <Paragraphs>61</Paragraphs>
  <Slides>16</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Calibri</vt:lpstr>
      <vt:lpstr>Cambria</vt:lpstr>
      <vt:lpstr>UVF ChefScript Pro</vt:lpstr>
      <vt:lpstr>UTM Cookies</vt:lpstr>
      <vt:lpstr>UVF Remachine Script</vt:lpstr>
      <vt:lpstr>Arial</vt:lpstr>
      <vt:lpstr>Times New Roman</vt:lpstr>
      <vt:lpstr>UTM Avo</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dc:creator>
  <cp:keywords>MĂNG NON TEAM</cp:keywords>
  <cp:lastModifiedBy>NHÓM ZALO TOÁN THCS CÁNH DIỀU</cp:lastModifiedBy>
  <cp:revision>54</cp:revision>
  <dcterms:created xsi:type="dcterms:W3CDTF">2022-03-21T12:13:12Z</dcterms:created>
  <dcterms:modified xsi:type="dcterms:W3CDTF">2023-04-30T10:34:40Z</dcterms:modified>
</cp:coreProperties>
</file>