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media/image35.jpg" ContentType="image/png"/>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7" r:id="rId3"/>
    <p:sldMasterId id="2147483699" r:id="rId4"/>
  </p:sldMasterIdLst>
  <p:notesMasterIdLst>
    <p:notesMasterId r:id="rId29"/>
  </p:notesMasterIdLst>
  <p:sldIdLst>
    <p:sldId id="281" r:id="rId5"/>
    <p:sldId id="258" r:id="rId6"/>
    <p:sldId id="286" r:id="rId7"/>
    <p:sldId id="257" r:id="rId8"/>
    <p:sldId id="259" r:id="rId9"/>
    <p:sldId id="301" r:id="rId10"/>
    <p:sldId id="302" r:id="rId11"/>
    <p:sldId id="400" r:id="rId12"/>
    <p:sldId id="303" r:id="rId13"/>
    <p:sldId id="401" r:id="rId14"/>
    <p:sldId id="260" r:id="rId15"/>
    <p:sldId id="261" r:id="rId16"/>
    <p:sldId id="402" r:id="rId17"/>
    <p:sldId id="282" r:id="rId18"/>
    <p:sldId id="863" r:id="rId19"/>
    <p:sldId id="862" r:id="rId20"/>
    <p:sldId id="864" r:id="rId21"/>
    <p:sldId id="865" r:id="rId22"/>
    <p:sldId id="867" r:id="rId23"/>
    <p:sldId id="266" r:id="rId24"/>
    <p:sldId id="866" r:id="rId25"/>
    <p:sldId id="283" r:id="rId26"/>
    <p:sldId id="868" r:id="rId27"/>
    <p:sldId id="285"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
      <p:font typeface="Playfair Display" panose="020B0604020202020204" pitchFamily="2" charset="0"/>
      <p:regular r:id="rId44"/>
      <p:bold r:id="rId45"/>
      <p:italic r:id="rId46"/>
      <p:boldItalic r:id="rId47"/>
    </p:embeddedFont>
    <p:embeddedFont>
      <p:font typeface="UTM Khuccamta" panose="02040603050506020204" pitchFamily="18" charset="0"/>
      <p:regular r:id="rId4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17B"/>
    <a:srgbClr val="7ABC32"/>
    <a:srgbClr val="F1C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8A891-D5B0-4BBF-94D6-229C858F95E0}" v="292" dt="2023-03-27T12:17:24.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p:scale>
          <a:sx n="33" d="100"/>
          <a:sy n="33" d="100"/>
        </p:scale>
        <p:origin x="3432" y="16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45D36-BBE6-45DC-8CC0-CC91AA4414BB}" type="datetimeFigureOut">
              <a:rPr lang="vi-VN" smtClean="0"/>
              <a:t>30/04/2023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98560-BFDC-44A3-8F23-552417C21568}" type="slidenum">
              <a:rPr lang="vi-VN" smtClean="0"/>
              <a:t>‹#›</a:t>
            </a:fld>
            <a:endParaRPr lang="vi-VN"/>
          </a:p>
        </p:txBody>
      </p:sp>
    </p:spTree>
    <p:extLst>
      <p:ext uri="{BB962C8B-B14F-4D97-AF65-F5344CB8AC3E}">
        <p14:creationId xmlns:p14="http://schemas.microsoft.com/office/powerpoint/2010/main" val="28099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vi.wikipedia.org/wiki/Mi%E1%BB%81n_B%E1%BA%AFc_(Vi%E1%BB%87t_Nam)" TargetMode="External"/><Relationship Id="rId3" Type="http://schemas.openxmlformats.org/officeDocument/2006/relationships/hyperlink" Target="https://vi.wikipedia.org/wiki/L%C3%BAa" TargetMode="External"/><Relationship Id="rId7" Type="http://schemas.openxmlformats.org/officeDocument/2006/relationships/hyperlink" Target="https://vi.wikipedia.org/wiki/H%C3%A0_N%E1%BB%99i" TargetMode="External"/><Relationship Id="rId12" Type="http://schemas.openxmlformats.org/officeDocument/2006/relationships/hyperlink" Target="https://vi.wikipedia.org/wiki/Ch%C3%A2u_%C3%8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vi.wikipedia.org/wiki/%C4%90%E1%BB%93ng_b%E1%BA%B1ng_s%C3%B4ng_H%E1%BB%93ng" TargetMode="External"/><Relationship Id="rId11" Type="http://schemas.openxmlformats.org/officeDocument/2006/relationships/hyperlink" Target="https://vi.wikipedia.org/wiki/%C4%90%C6%B0%E1%BB%9Dng_(th%E1%BB%B1c_ph%E1%BA%A9m)" TargetMode="External"/><Relationship Id="rId5" Type="http://schemas.openxmlformats.org/officeDocument/2006/relationships/hyperlink" Target="https://vi.wikipedia.org/wiki/%E1%BA%A8m_th%E1%BB%B1c" TargetMode="External"/><Relationship Id="rId10" Type="http://schemas.openxmlformats.org/officeDocument/2006/relationships/hyperlink" Target="https://vi.wikipedia.org/wiki/Mi%E1%BB%81n_Nam_(Vi%E1%BB%87t_Nam)" TargetMode="External"/><Relationship Id="rId4" Type="http://schemas.openxmlformats.org/officeDocument/2006/relationships/hyperlink" Target="https://vi.wikipedia.org/wiki/Tr%E1%BA%A5u" TargetMode="External"/><Relationship Id="rId9" Type="http://schemas.openxmlformats.org/officeDocument/2006/relationships/hyperlink" Target="https://vi.wikipedia.org/wiki/Mi%E1%BB%81n_Trung_(Vi%E1%BB%87t_Nam)"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vi.wikipedia.org/wiki/Th%E1%BB%8Bt_g%C3%A0" TargetMode="External"/><Relationship Id="rId3" Type="http://schemas.openxmlformats.org/officeDocument/2006/relationships/hyperlink" Target="https://vi.wikipedia.org/wiki/Qu%E1%BA%A3ng_Nam" TargetMode="External"/><Relationship Id="rId7" Type="http://schemas.openxmlformats.org/officeDocument/2006/relationships/hyperlink" Target="https://vi.wikipedia.org/wiki/T%C3%B4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vi.wikipedia.org/wiki/Th%E1%BB%8Bt_l%E1%BB%A3n" TargetMode="External"/><Relationship Id="rId5" Type="http://schemas.openxmlformats.org/officeDocument/2006/relationships/hyperlink" Target="https://vi.wikipedia.org/wiki/Vi%E1%BB%87t_Nam" TargetMode="External"/><Relationship Id="rId4" Type="http://schemas.openxmlformats.org/officeDocument/2006/relationships/hyperlink" Target="https://vi.wikipedia.org/wiki/%C4%90%C3%A0_N%E1%BA%B5ng" TargetMode="External"/><Relationship Id="rId9" Type="http://schemas.openxmlformats.org/officeDocument/2006/relationships/hyperlink" Target="https://vi.wikipedia.org/wiki/L%E1%BA%A1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ca2dd3e20d_0_1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ca2dd3e20d_0_1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Bánh </a:t>
            </a:r>
            <a:r>
              <a:rPr lang="en-US" dirty="0" err="1"/>
              <a:t>cốm</a:t>
            </a:r>
            <a:r>
              <a:rPr lang="en-US" dirty="0"/>
              <a:t>:</a:t>
            </a:r>
            <a:r>
              <a:rPr lang="vi-VN" b="1" i="0" dirty="0">
                <a:solidFill>
                  <a:srgbClr val="202122"/>
                </a:solidFill>
                <a:effectLst/>
                <a:latin typeface="Arial" panose="020B0604020202020204" pitchFamily="34" charset="0"/>
              </a:rPr>
              <a:t>Cốm</a:t>
            </a:r>
            <a:r>
              <a:rPr lang="vi-VN" b="0" i="0" dirty="0">
                <a:solidFill>
                  <a:srgbClr val="202122"/>
                </a:solidFill>
                <a:effectLst/>
                <a:latin typeface="Arial" panose="020B0604020202020204" pitchFamily="34" charset="0"/>
              </a:rPr>
              <a:t> là món ăn được làm từ </a:t>
            </a:r>
            <a:r>
              <a:rPr lang="vi-VN" b="0" i="0" u="none" strike="noStrike" dirty="0">
                <a:solidFill>
                  <a:srgbClr val="3366CC"/>
                </a:solidFill>
                <a:effectLst/>
                <a:latin typeface="Arial" panose="020B0604020202020204" pitchFamily="34" charset="0"/>
                <a:hlinkClick r:id="rId3" tooltip="Lúa"/>
              </a:rPr>
              <a:t>lúa</a:t>
            </a:r>
            <a:r>
              <a:rPr lang="vi-VN" b="0" i="0" dirty="0">
                <a:solidFill>
                  <a:srgbClr val="202122"/>
                </a:solidFill>
                <a:effectLst/>
                <a:latin typeface="Arial" panose="020B0604020202020204" pitchFamily="34" charset="0"/>
              </a:rPr>
              <a:t> nếp làm chín bằng cách rang sau đó mang đi giã và được làm sạch bằng cách sàng sảy cho hết vỏ </a:t>
            </a:r>
            <a:r>
              <a:rPr lang="vi-VN" b="0" i="0" u="none" strike="noStrike" dirty="0">
                <a:solidFill>
                  <a:srgbClr val="3366CC"/>
                </a:solidFill>
                <a:effectLst/>
                <a:latin typeface="Arial" panose="020B0604020202020204" pitchFamily="34" charset="0"/>
                <a:hlinkClick r:id="rId4" tooltip="Trấu"/>
              </a:rPr>
              <a:t>trấu</a:t>
            </a:r>
            <a:r>
              <a:rPr lang="vi-VN" b="0" i="0" dirty="0">
                <a:solidFill>
                  <a:srgbClr val="202122"/>
                </a:solidFill>
                <a:effectLst/>
                <a:latin typeface="Arial" panose="020B0604020202020204" pitchFamily="34" charset="0"/>
              </a:rPr>
              <a:t>, loại bỏ hết tạp chất, sau đó cũng có loại cốm mang đi hồ cốm bằng nước lá cốm. Món ăn này thường được thấy tại nhiều vùng miền trên đất nước Việt Nam và cũng là món ăn rất thịnh hành trong </a:t>
            </a:r>
            <a:r>
              <a:rPr lang="vi-VN" b="0" i="0" u="none" strike="noStrike" dirty="0">
                <a:solidFill>
                  <a:srgbClr val="3366CC"/>
                </a:solidFill>
                <a:effectLst/>
                <a:latin typeface="Arial" panose="020B0604020202020204" pitchFamily="34" charset="0"/>
                <a:hlinkClick r:id="rId5" tooltip="Ẩm thực"/>
              </a:rPr>
              <a:t>ẩm thực</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6" tooltip="Đồng bằng sông Hồng"/>
              </a:rPr>
              <a:t>đồng bằng Bắc Bộ</a:t>
            </a:r>
            <a:r>
              <a:rPr lang="vi-VN" b="0" i="0" dirty="0">
                <a:solidFill>
                  <a:srgbClr val="202122"/>
                </a:solidFill>
                <a:effectLst/>
                <a:latin typeface="Arial" panose="020B0604020202020204" pitchFamily="34" charset="0"/>
              </a:rPr>
              <a:t>, đặc biệt là tại </a:t>
            </a:r>
            <a:r>
              <a:rPr lang="vi-VN" b="0" i="0" u="none" strike="noStrike" dirty="0">
                <a:solidFill>
                  <a:srgbClr val="3366CC"/>
                </a:solidFill>
                <a:effectLst/>
                <a:latin typeface="Arial" panose="020B0604020202020204" pitchFamily="34" charset="0"/>
                <a:hlinkClick r:id="rId7" tooltip="Hà Nội"/>
              </a:rPr>
              <a:t>Hà Nội</a:t>
            </a:r>
            <a:r>
              <a:rPr lang="vi-VN" b="0" i="0" dirty="0">
                <a:solidFill>
                  <a:srgbClr val="202122"/>
                </a:solidFill>
                <a:effectLst/>
                <a:latin typeface="Arial" panose="020B0604020202020204" pitchFamily="34" charset="0"/>
              </a:rPr>
              <a:t>.</a:t>
            </a:r>
          </a:p>
          <a:p>
            <a:pPr algn="l"/>
            <a:r>
              <a:rPr lang="vi-VN" b="0" i="0" dirty="0">
                <a:solidFill>
                  <a:srgbClr val="202122"/>
                </a:solidFill>
                <a:effectLst/>
                <a:latin typeface="Arial" panose="020B0604020202020204" pitchFamily="34" charset="0"/>
              </a:rPr>
              <a:t>Trong các dân tộc tại </a:t>
            </a:r>
            <a:r>
              <a:rPr lang="vi-VN" b="0" i="0" u="none" strike="noStrike" dirty="0">
                <a:solidFill>
                  <a:srgbClr val="3366CC"/>
                </a:solidFill>
                <a:effectLst/>
                <a:latin typeface="Arial" panose="020B0604020202020204" pitchFamily="34" charset="0"/>
                <a:hlinkClick r:id="rId8" tooltip="Miền Bắc (Việt Nam)"/>
              </a:rPr>
              <a:t>miền Bắc Việt Nam</a:t>
            </a:r>
            <a:r>
              <a:rPr lang="vi-VN" b="0" i="0" dirty="0">
                <a:solidFill>
                  <a:srgbClr val="202122"/>
                </a:solidFill>
                <a:effectLst/>
                <a:latin typeface="Arial" panose="020B0604020202020204" pitchFamily="34" charset="0"/>
              </a:rPr>
              <a:t> lúa nếp để làm cốm thường là nếp non, hạt lúa bấm ra sữa, tuy ở </a:t>
            </a:r>
            <a:r>
              <a:rPr lang="vi-VN" b="0" i="0" u="none" strike="noStrike" dirty="0">
                <a:solidFill>
                  <a:srgbClr val="3366CC"/>
                </a:solidFill>
                <a:effectLst/>
                <a:latin typeface="Arial" panose="020B0604020202020204" pitchFamily="34" charset="0"/>
                <a:hlinkClick r:id="rId9" tooltip="Miền Trung (Việt Nam)"/>
              </a:rPr>
              <a:t>miền Trung</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10" tooltip="Miền Nam (Việt Nam)"/>
              </a:rPr>
              <a:t>Nam Bộ</a:t>
            </a:r>
            <a:r>
              <a:rPr lang="vi-VN" b="0" i="0" dirty="0">
                <a:solidFill>
                  <a:srgbClr val="202122"/>
                </a:solidFill>
                <a:effectLst/>
                <a:latin typeface="Arial" panose="020B0604020202020204" pitchFamily="34" charset="0"/>
              </a:rPr>
              <a:t> cốm thường sử dụng loại lúa nếp già tháng hơn rang nổ bung ra và sau đó được ngào với </a:t>
            </a:r>
            <a:r>
              <a:rPr lang="vi-VN" b="0" i="0" u="none" strike="noStrike" dirty="0">
                <a:solidFill>
                  <a:srgbClr val="3366CC"/>
                </a:solidFill>
                <a:effectLst/>
                <a:latin typeface="Arial" panose="020B0604020202020204" pitchFamily="34" charset="0"/>
                <a:hlinkClick r:id="rId11" tooltip="Đường (thực phẩm)"/>
              </a:rPr>
              <a:t>đường</a:t>
            </a:r>
            <a:r>
              <a:rPr lang="vi-VN" b="0" i="0" dirty="0">
                <a:solidFill>
                  <a:srgbClr val="202122"/>
                </a:solidFill>
                <a:effectLst/>
                <a:latin typeface="Arial" panose="020B0604020202020204" pitchFamily="34" charset="0"/>
              </a:rPr>
              <a:t>. Tại các quốc gia </a:t>
            </a:r>
            <a:r>
              <a:rPr lang="vi-VN" b="0" i="0" u="none" strike="noStrike" dirty="0">
                <a:solidFill>
                  <a:srgbClr val="3366CC"/>
                </a:solidFill>
                <a:effectLst/>
                <a:latin typeface="Arial" panose="020B0604020202020204" pitchFamily="34" charset="0"/>
                <a:hlinkClick r:id="rId12" tooltip="Châu Á"/>
              </a:rPr>
              <a:t>châu Á</a:t>
            </a:r>
            <a:r>
              <a:rPr lang="vi-VN" b="0" i="0" dirty="0">
                <a:solidFill>
                  <a:srgbClr val="202122"/>
                </a:solidFill>
                <a:effectLst/>
                <a:latin typeface="Arial" panose="020B0604020202020204" pitchFamily="34" charset="0"/>
              </a:rPr>
              <a:t>, cốm dẹp cũng được sử dụng phổ biến trong các món ăn khác nhau tùy thuộc vào khẩu vị và văn hóa từng quốc gia.</a:t>
            </a:r>
          </a:p>
          <a:p>
            <a:endParaRPr lang="vi-VN" dirty="0"/>
          </a:p>
        </p:txBody>
      </p:sp>
      <p:sp>
        <p:nvSpPr>
          <p:cNvPr id="4" name="Slide Number Placeholder 3"/>
          <p:cNvSpPr>
            <a:spLocks noGrp="1"/>
          </p:cNvSpPr>
          <p:nvPr>
            <p:ph type="sldNum" sz="quarter" idx="5"/>
          </p:nvPr>
        </p:nvSpPr>
        <p:spPr/>
        <p:txBody>
          <a:bodyPr/>
          <a:lstStyle/>
          <a:p>
            <a:fld id="{D3098560-BFDC-44A3-8F23-552417C21568}" type="slidenum">
              <a:rPr lang="vi-VN" smtClean="0"/>
              <a:t>5</a:t>
            </a:fld>
            <a:endParaRPr lang="vi-VN"/>
          </a:p>
        </p:txBody>
      </p:sp>
    </p:spTree>
    <p:extLst>
      <p:ext uri="{BB962C8B-B14F-4D97-AF65-F5344CB8AC3E}">
        <p14:creationId xmlns:p14="http://schemas.microsoft.com/office/powerpoint/2010/main" val="1138235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Mì</a:t>
            </a:r>
            <a:r>
              <a:rPr lang="en-US" dirty="0"/>
              <a:t> </a:t>
            </a:r>
            <a:r>
              <a:rPr lang="en-US" dirty="0" err="1"/>
              <a:t>quảng</a:t>
            </a:r>
            <a:r>
              <a:rPr lang="en-US" dirty="0"/>
              <a:t> </a:t>
            </a:r>
            <a:r>
              <a:rPr lang="vi-VN" b="1" i="0" dirty="0">
                <a:solidFill>
                  <a:srgbClr val="202122"/>
                </a:solidFill>
                <a:effectLst/>
                <a:latin typeface="Arial" panose="020B0604020202020204" pitchFamily="34" charset="0"/>
              </a:rPr>
              <a:t>Mỳ Quảng</a:t>
            </a:r>
            <a:r>
              <a:rPr lang="vi-VN" b="0" i="0" dirty="0">
                <a:solidFill>
                  <a:srgbClr val="202122"/>
                </a:solidFill>
                <a:effectLst/>
                <a:latin typeface="Arial" panose="020B0604020202020204" pitchFamily="34" charset="0"/>
              </a:rPr>
              <a:t> là một món ăn đặc sản đặc trưng của </a:t>
            </a:r>
            <a:r>
              <a:rPr lang="vi-VN" b="0" i="0" u="none" strike="noStrike" dirty="0">
                <a:solidFill>
                  <a:srgbClr val="3366CC"/>
                </a:solidFill>
                <a:effectLst/>
                <a:latin typeface="Arial" panose="020B0604020202020204" pitchFamily="34" charset="0"/>
                <a:hlinkClick r:id="rId3" tooltip="Quảng Nam"/>
              </a:rPr>
              <a:t>Quảng Nam</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4" tooltip="Đà Nẵng"/>
              </a:rPr>
              <a:t>Đà Nẵng</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5" tooltip="Việt Nam"/>
              </a:rPr>
              <a:t>Việt Nam</a:t>
            </a:r>
            <a:r>
              <a:rPr lang="vi-VN" b="0" i="0" dirty="0">
                <a:solidFill>
                  <a:srgbClr val="202122"/>
                </a:solidFill>
                <a:effectLst/>
                <a:latin typeface="Arial" panose="020B0604020202020204" pitchFamily="34" charset="0"/>
              </a:rPr>
              <a:t>.</a:t>
            </a:r>
          </a:p>
          <a:p>
            <a:pPr algn="l"/>
            <a:r>
              <a:rPr lang="vi-VN" b="0" i="0" dirty="0">
                <a:solidFill>
                  <a:srgbClr val="202122"/>
                </a:solidFill>
                <a:effectLst/>
                <a:latin typeface="Arial" panose="020B0604020202020204" pitchFamily="34" charset="0"/>
              </a:rPr>
              <a:t>Mỳ Quảng thường được làm từ bột gạo xay mịn với nước từ hạt dành dành và trứng cho có màu vàng và tráng thành từng lớp bánh mỏng, sau đó thái theo chiều ngang để có những sợi mỳ mỏng khoảng 5 -10mm.</a:t>
            </a:r>
          </a:p>
          <a:p>
            <a:pPr algn="l"/>
            <a:r>
              <a:rPr lang="vi-VN" b="0" i="0" dirty="0">
                <a:solidFill>
                  <a:srgbClr val="202122"/>
                </a:solidFill>
                <a:effectLst/>
                <a:latin typeface="Arial" panose="020B0604020202020204" pitchFamily="34" charset="0"/>
              </a:rPr>
              <a:t>Dưới lớp mỳ là các loại rau sống, Mỳ Quảng phải ăn kèm với rau sống 9 vị thì mới tạo nên được hương vị nồng nàn: húng quế, xà lách tươi, cải non mới nụ, giá trắng có thể được trụng chín hoặc để sống, ngò rí, rau răm với hành hoa thái nhỏ và thêm hoa chuối cắt mỏng.</a:t>
            </a:r>
          </a:p>
          <a:p>
            <a:pPr algn="l"/>
            <a:r>
              <a:rPr lang="vi-VN" b="0" i="0" dirty="0">
                <a:solidFill>
                  <a:srgbClr val="202122"/>
                </a:solidFill>
                <a:effectLst/>
                <a:latin typeface="Arial" panose="020B0604020202020204" pitchFamily="34" charset="0"/>
              </a:rPr>
              <a:t>Trên mỳ là </a:t>
            </a:r>
            <a:r>
              <a:rPr lang="vi-VN" b="0" i="0" u="none" strike="noStrike" dirty="0">
                <a:solidFill>
                  <a:srgbClr val="3366CC"/>
                </a:solidFill>
                <a:effectLst/>
                <a:latin typeface="Arial" panose="020B0604020202020204" pitchFamily="34" charset="0"/>
                <a:hlinkClick r:id="rId6" tooltip="Thịt lợn"/>
              </a:rPr>
              <a:t>thịt lợn</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7" tooltip="Tôm"/>
              </a:rPr>
              <a:t>tôm</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8" tooltip="Thịt gà"/>
              </a:rPr>
              <a:t>thịt gà</a:t>
            </a:r>
            <a:r>
              <a:rPr lang="vi-VN" b="0" i="0" dirty="0">
                <a:solidFill>
                  <a:srgbClr val="202122"/>
                </a:solidFill>
                <a:effectLst/>
                <a:latin typeface="Arial" panose="020B0604020202020204" pitchFamily="34" charset="0"/>
              </a:rPr>
              <a:t>, thịt cá lóc (đôi khi có trứng luộc) cùng với nước dùng được hầm từ xương heo. Người ta còn bỏ thêm </a:t>
            </a:r>
            <a:r>
              <a:rPr lang="vi-VN" b="0" i="0" u="none" strike="noStrike" dirty="0">
                <a:solidFill>
                  <a:srgbClr val="3366CC"/>
                </a:solidFill>
                <a:effectLst/>
                <a:latin typeface="Arial" panose="020B0604020202020204" pitchFamily="34" charset="0"/>
                <a:hlinkClick r:id="rId9" tooltip="Lạc"/>
              </a:rPr>
              <a:t>lạc</a:t>
            </a:r>
            <a:r>
              <a:rPr lang="vi-VN" b="0" i="0" dirty="0">
                <a:solidFill>
                  <a:srgbClr val="202122"/>
                </a:solidFill>
                <a:effectLst/>
                <a:latin typeface="Arial" panose="020B0604020202020204" pitchFamily="34" charset="0"/>
              </a:rPr>
              <a:t> rang khô và giã dập, hành lá thái nhỏ, rau thơm, ớt đỏ... Thông thường nước dùng được gọi là nước nhưng đây cũng là một loại nước lèo nhưng rất cô đặc và ít nước.</a:t>
            </a:r>
          </a:p>
          <a:p>
            <a:pPr algn="l"/>
            <a:r>
              <a:rPr lang="vi-VN" b="0" i="0" dirty="0">
                <a:solidFill>
                  <a:srgbClr val="202122"/>
                </a:solidFill>
                <a:effectLst/>
                <a:latin typeface="Arial" panose="020B0604020202020204" pitchFamily="34" charset="0"/>
              </a:rPr>
              <a:t>Ngoài ra mỳ còn được dùng kèm với bánh tráng mè, thêm cả đậu phộng rang giòn thơm tạo nên hương vị đặc trưng.</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98560-BFDC-44A3-8F23-552417C2156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207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Hủ</a:t>
            </a:r>
            <a:r>
              <a:rPr lang="en-US" dirty="0"/>
              <a:t> </a:t>
            </a:r>
            <a:r>
              <a:rPr lang="en-US" dirty="0" err="1"/>
              <a:t>tiếu</a:t>
            </a:r>
            <a:r>
              <a:rPr lang="en-US" dirty="0"/>
              <a:t> </a:t>
            </a:r>
            <a:r>
              <a:rPr lang="en-US" dirty="0" err="1"/>
              <a:t>nam</a:t>
            </a:r>
            <a:r>
              <a:rPr lang="en-US" dirty="0"/>
              <a:t> vang </a:t>
            </a:r>
            <a:r>
              <a:rPr lang="vi-VN" b="0" i="0" dirty="0">
                <a:solidFill>
                  <a:srgbClr val="000000"/>
                </a:solidFill>
                <a:effectLst/>
                <a:latin typeface="Playfair Display" panose="00000500000000000000" pitchFamily="2" charset="-93"/>
                <a:cs typeface="Playfair Display" panose="00000500000000000000" pitchFamily="2" charset="-93"/>
              </a:rPr>
              <a:t>Đặc trưng dễ nhận biết của </a:t>
            </a:r>
            <a:r>
              <a:rPr lang="vi-VN" b="1" i="0" dirty="0">
                <a:solidFill>
                  <a:srgbClr val="000000"/>
                </a:solidFill>
                <a:effectLst/>
                <a:latin typeface="Playfair Display" panose="00000500000000000000" pitchFamily="2" charset="-93"/>
                <a:cs typeface="Playfair Display" panose="00000500000000000000" pitchFamily="2" charset="-93"/>
              </a:rPr>
              <a:t>hủ tiếu Nam Vang</a:t>
            </a:r>
            <a:r>
              <a:rPr lang="vi-VN" b="0" i="0" dirty="0">
                <a:solidFill>
                  <a:srgbClr val="000000"/>
                </a:solidFill>
                <a:effectLst/>
                <a:latin typeface="Playfair Display" panose="00000500000000000000" pitchFamily="2" charset="-93"/>
                <a:cs typeface="Playfair Display" panose="00000500000000000000" pitchFamily="2" charset="-93"/>
              </a:rPr>
              <a:t> là thịt bằm được cho vào nước lèo. Nước dùng được nấu từ xương ống, tôm khô, mực khô nên rất ngọt. Quá trình nấu phải đun nhỏ lửa và vớt bọt để lại nồi nước dùng trong vắt vàng nhạt.</a:t>
            </a:r>
            <a:r>
              <a:rPr lang="en-US" b="0" i="0" dirty="0">
                <a:solidFill>
                  <a:srgbClr val="000000"/>
                </a:solidFill>
                <a:effectLst/>
                <a:latin typeface="Playfair Display" panose="00000500000000000000" pitchFamily="2" charset="-93"/>
                <a:cs typeface="Playfair Display" panose="00000500000000000000" pitchFamily="2" charset="-93"/>
              </a:rPr>
              <a:t> </a:t>
            </a:r>
            <a:r>
              <a:rPr lang="vi-VN" b="0" i="0" dirty="0">
                <a:solidFill>
                  <a:srgbClr val="000000"/>
                </a:solidFill>
                <a:effectLst/>
                <a:latin typeface="Playfair Display" panose="00000500000000000000" pitchFamily="2" charset="-93"/>
                <a:cs typeface="Playfair Display" panose="00000500000000000000" pitchFamily="2" charset="-93"/>
              </a:rPr>
              <a:t>kích thích người ta bởi cải hũ – thứ cải thảo chua mặn vừa phải được băm nhỏ. </a:t>
            </a:r>
            <a:r>
              <a:rPr lang="vi-VN" b="0" i="1" dirty="0">
                <a:solidFill>
                  <a:srgbClr val="000000"/>
                </a:solidFill>
                <a:effectLst/>
                <a:latin typeface="Playfair Display" panose="00000500000000000000" pitchFamily="2" charset="-93"/>
                <a:cs typeface="Playfair Display" panose="00000500000000000000" pitchFamily="2" charset="-93"/>
              </a:rPr>
              <a:t>Những ngày ở Sài Gòn</a:t>
            </a:r>
            <a:r>
              <a:rPr lang="vi-VN" b="0" i="0" dirty="0">
                <a:solidFill>
                  <a:srgbClr val="000000"/>
                </a:solidFill>
                <a:effectLst/>
                <a:latin typeface="Playfair Display" panose="00000500000000000000" pitchFamily="2" charset="-93"/>
                <a:cs typeface="Playfair Display" panose="00000500000000000000" pitchFamily="2" charset="-93"/>
              </a:rPr>
              <a:t> thêm đẹp khi có một tô Nam Vang với sợi hủ tiếu trắng dai cùng, lát thịt mềm thớ, vài món trong lòng lợn rồi ăn kèm giá hẹ, cải cúc… quả là nhớ mãi không quên.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98560-BFDC-44A3-8F23-552417C2156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99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Hang </a:t>
            </a:r>
            <a:r>
              <a:rPr lang="en-US" dirty="0" err="1"/>
              <a:t>sơn</a:t>
            </a:r>
            <a:r>
              <a:rPr lang="en-US" dirty="0"/>
              <a:t> </a:t>
            </a:r>
            <a:r>
              <a:rPr lang="en-US" dirty="0" err="1"/>
              <a:t>doòng</a:t>
            </a:r>
            <a:endParaRPr lang="vi-VN" dirty="0"/>
          </a:p>
        </p:txBody>
      </p:sp>
      <p:sp>
        <p:nvSpPr>
          <p:cNvPr id="4" name="Slide Number Placeholder 3"/>
          <p:cNvSpPr>
            <a:spLocks noGrp="1"/>
          </p:cNvSpPr>
          <p:nvPr>
            <p:ph type="sldNum" sz="quarter" idx="5"/>
          </p:nvPr>
        </p:nvSpPr>
        <p:spPr/>
        <p:txBody>
          <a:bodyPr/>
          <a:lstStyle/>
          <a:p>
            <a:fld id="{D3098560-BFDC-44A3-8F23-552417C21568}" type="slidenum">
              <a:rPr lang="vi-VN" smtClean="0"/>
              <a:t>19</a:t>
            </a:fld>
            <a:endParaRPr lang="vi-VN"/>
          </a:p>
        </p:txBody>
      </p:sp>
    </p:spTree>
    <p:extLst>
      <p:ext uri="{BB962C8B-B14F-4D97-AF65-F5344CB8AC3E}">
        <p14:creationId xmlns:p14="http://schemas.microsoft.com/office/powerpoint/2010/main" val="167991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4733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951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69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393972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506949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4930896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19629306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40140386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3652444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746778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377346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20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421026614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57874535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7427B8A-BA23-44BA-B945-B695C982C113}" type="datetimeFigureOut">
              <a:rPr lang="en-US" smtClean="0"/>
              <a:t>4/30/2023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66612687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2"/>
        <p:cNvGrpSpPr/>
        <p:nvPr/>
      </p:nvGrpSpPr>
      <p:grpSpPr>
        <a:xfrm>
          <a:off x="0" y="0"/>
          <a:ext cx="0" cy="0"/>
          <a:chOff x="0" y="0"/>
          <a:chExt cx="0" cy="0"/>
        </a:xfrm>
      </p:grpSpPr>
      <p:sp>
        <p:nvSpPr>
          <p:cNvPr id="373" name="Google Shape;373;p4"/>
          <p:cNvSpPr txBox="1">
            <a:spLocks noGrp="1"/>
          </p:cNvSpPr>
          <p:nvPr>
            <p:ph type="title"/>
          </p:nvPr>
        </p:nvSpPr>
        <p:spPr>
          <a:xfrm>
            <a:off x="914400" y="593367"/>
            <a:ext cx="10363200" cy="8336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4" name="Google Shape;374;p4"/>
          <p:cNvSpPr txBox="1">
            <a:spLocks noGrp="1"/>
          </p:cNvSpPr>
          <p:nvPr>
            <p:ph type="body" idx="1"/>
          </p:nvPr>
        </p:nvSpPr>
        <p:spPr>
          <a:xfrm>
            <a:off x="914400" y="1536633"/>
            <a:ext cx="10363200" cy="4988800"/>
          </a:xfrm>
          <a:prstGeom prst="rect">
            <a:avLst/>
          </a:prstGeom>
        </p:spPr>
        <p:txBody>
          <a:bodyPr spcFirstLastPara="1" wrap="square" lIns="91425" tIns="91425" rIns="91425" bIns="91425" anchor="t" anchorCtr="0">
            <a:normAutofit/>
          </a:bodyPr>
          <a:lstStyle>
            <a:lvl1pPr marL="609585" lvl="0" indent="-423323">
              <a:lnSpc>
                <a:spcPct val="100000"/>
              </a:lnSpc>
              <a:spcBef>
                <a:spcPts val="0"/>
              </a:spcBef>
              <a:spcAft>
                <a:spcPts val="0"/>
              </a:spcAft>
              <a:buClr>
                <a:schemeClr val="dk1"/>
              </a:buClr>
              <a:buSzPts val="1400"/>
              <a:buFont typeface="Montserrat"/>
              <a:buChar char="●"/>
              <a:defRPr sz="1733"/>
            </a:lvl1pPr>
            <a:lvl2pPr marL="1219170" lvl="1" indent="-423323">
              <a:spcBef>
                <a:spcPts val="0"/>
              </a:spcBef>
              <a:spcAft>
                <a:spcPts val="0"/>
              </a:spcAft>
              <a:buClr>
                <a:srgbClr val="313C42"/>
              </a:buClr>
              <a:buSzPts val="1400"/>
              <a:buFont typeface="Montserrat"/>
              <a:buChar char="○"/>
              <a:defRPr/>
            </a:lvl2pPr>
            <a:lvl3pPr marL="1828754" lvl="2" indent="-423323">
              <a:spcBef>
                <a:spcPts val="0"/>
              </a:spcBef>
              <a:spcAft>
                <a:spcPts val="0"/>
              </a:spcAft>
              <a:buClr>
                <a:srgbClr val="313C42"/>
              </a:buClr>
              <a:buSzPts val="1400"/>
              <a:buFont typeface="Montserrat"/>
              <a:buChar char="■"/>
              <a:defRPr/>
            </a:lvl3pPr>
            <a:lvl4pPr marL="2438339" lvl="3" indent="-423323">
              <a:spcBef>
                <a:spcPts val="0"/>
              </a:spcBef>
              <a:spcAft>
                <a:spcPts val="0"/>
              </a:spcAft>
              <a:buClr>
                <a:srgbClr val="313C42"/>
              </a:buClr>
              <a:buSzPts val="1400"/>
              <a:buFont typeface="Montserrat"/>
              <a:buChar char="●"/>
              <a:defRPr/>
            </a:lvl4pPr>
            <a:lvl5pPr marL="3047924" lvl="4" indent="-423323">
              <a:spcBef>
                <a:spcPts val="0"/>
              </a:spcBef>
              <a:spcAft>
                <a:spcPts val="0"/>
              </a:spcAft>
              <a:buClr>
                <a:srgbClr val="313C42"/>
              </a:buClr>
              <a:buSzPts val="1400"/>
              <a:buFont typeface="Montserrat"/>
              <a:buChar char="○"/>
              <a:defRPr/>
            </a:lvl5pPr>
            <a:lvl6pPr marL="3657509" lvl="5" indent="-423323">
              <a:spcBef>
                <a:spcPts val="0"/>
              </a:spcBef>
              <a:spcAft>
                <a:spcPts val="0"/>
              </a:spcAft>
              <a:buClr>
                <a:srgbClr val="313C42"/>
              </a:buClr>
              <a:buSzPts val="1400"/>
              <a:buFont typeface="Montserrat"/>
              <a:buChar char="■"/>
              <a:defRPr/>
            </a:lvl6pPr>
            <a:lvl7pPr marL="4267093" lvl="6" indent="-423323">
              <a:spcBef>
                <a:spcPts val="0"/>
              </a:spcBef>
              <a:spcAft>
                <a:spcPts val="0"/>
              </a:spcAft>
              <a:buClr>
                <a:srgbClr val="313C42"/>
              </a:buClr>
              <a:buSzPts val="1400"/>
              <a:buFont typeface="Montserrat"/>
              <a:buChar char="●"/>
              <a:defRPr/>
            </a:lvl7pPr>
            <a:lvl8pPr marL="4876678" lvl="7" indent="-423323">
              <a:spcBef>
                <a:spcPts val="0"/>
              </a:spcBef>
              <a:spcAft>
                <a:spcPts val="0"/>
              </a:spcAft>
              <a:buClr>
                <a:srgbClr val="313C42"/>
              </a:buClr>
              <a:buSzPts val="1400"/>
              <a:buFont typeface="Montserrat"/>
              <a:buChar char="○"/>
              <a:defRPr/>
            </a:lvl8pPr>
            <a:lvl9pPr marL="5486263" lvl="8" indent="-423323">
              <a:spcBef>
                <a:spcPts val="0"/>
              </a:spcBef>
              <a:spcAft>
                <a:spcPts val="0"/>
              </a:spcAft>
              <a:buClr>
                <a:srgbClr val="313C42"/>
              </a:buClr>
              <a:buSzPts val="1400"/>
              <a:buFont typeface="Montserrat"/>
              <a:buChar char="■"/>
              <a:defRPr/>
            </a:lvl9pPr>
          </a:lstStyle>
          <a:p>
            <a:endParaRPr/>
          </a:p>
        </p:txBody>
      </p:sp>
      <p:sp>
        <p:nvSpPr>
          <p:cNvPr id="375" name="Google Shape;37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7764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6"/>
        <p:cNvGrpSpPr/>
        <p:nvPr/>
      </p:nvGrpSpPr>
      <p:grpSpPr>
        <a:xfrm>
          <a:off x="0" y="0"/>
          <a:ext cx="0" cy="0"/>
          <a:chOff x="0" y="0"/>
          <a:chExt cx="0" cy="0"/>
        </a:xfrm>
      </p:grpSpPr>
      <p:sp>
        <p:nvSpPr>
          <p:cNvPr id="886" name="Google Shape;886;p15"/>
          <p:cNvSpPr txBox="1">
            <a:spLocks noGrp="1"/>
          </p:cNvSpPr>
          <p:nvPr>
            <p:ph type="title"/>
          </p:nvPr>
        </p:nvSpPr>
        <p:spPr>
          <a:xfrm>
            <a:off x="914400" y="3545333"/>
            <a:ext cx="6376400" cy="868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667"/>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887" name="Google Shape;887;p15"/>
          <p:cNvSpPr txBox="1">
            <a:spLocks noGrp="1"/>
          </p:cNvSpPr>
          <p:nvPr>
            <p:ph type="subTitle" idx="1"/>
          </p:nvPr>
        </p:nvSpPr>
        <p:spPr>
          <a:xfrm>
            <a:off x="914400" y="2341732"/>
            <a:ext cx="6376400" cy="868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chemeClr val="dk1"/>
                </a:solidFill>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04894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 and text">
  <p:cSld name="Number and text">
    <p:spTree>
      <p:nvGrpSpPr>
        <p:cNvPr id="1" name="Shape 1132"/>
        <p:cNvGrpSpPr/>
        <p:nvPr/>
      </p:nvGrpSpPr>
      <p:grpSpPr>
        <a:xfrm>
          <a:off x="0" y="0"/>
          <a:ext cx="0" cy="0"/>
          <a:chOff x="0" y="0"/>
          <a:chExt cx="0" cy="0"/>
        </a:xfrm>
      </p:grpSpPr>
      <p:sp>
        <p:nvSpPr>
          <p:cNvPr id="1133" name="Google Shape;1133;p22"/>
          <p:cNvSpPr txBox="1">
            <a:spLocks noGrp="1"/>
          </p:cNvSpPr>
          <p:nvPr>
            <p:ph type="title"/>
          </p:nvPr>
        </p:nvSpPr>
        <p:spPr>
          <a:xfrm>
            <a:off x="950967" y="706011"/>
            <a:ext cx="10290000" cy="550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362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34" name="Google Shape;1134;p22"/>
          <p:cNvSpPr txBox="1">
            <a:spLocks noGrp="1"/>
          </p:cNvSpPr>
          <p:nvPr>
            <p:ph type="subTitle" idx="1"/>
          </p:nvPr>
        </p:nvSpPr>
        <p:spPr>
          <a:xfrm>
            <a:off x="1311900" y="3111211"/>
            <a:ext cx="2784000" cy="6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1pPr>
            <a:lvl2pPr lvl="1"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2pPr>
            <a:lvl3pPr lvl="2"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3pPr>
            <a:lvl4pPr lvl="3"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4pPr>
            <a:lvl5pPr lvl="4"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5pPr>
            <a:lvl6pPr lvl="5"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6pPr>
            <a:lvl7pPr lvl="6"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7pPr>
            <a:lvl8pPr lvl="7"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8pPr>
            <a:lvl9pPr lvl="8"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9pPr>
          </a:lstStyle>
          <a:p>
            <a:endParaRPr/>
          </a:p>
        </p:txBody>
      </p:sp>
      <p:sp>
        <p:nvSpPr>
          <p:cNvPr id="1135" name="Google Shape;1135;p22"/>
          <p:cNvSpPr txBox="1">
            <a:spLocks noGrp="1"/>
          </p:cNvSpPr>
          <p:nvPr>
            <p:ph type="subTitle" idx="2"/>
          </p:nvPr>
        </p:nvSpPr>
        <p:spPr>
          <a:xfrm>
            <a:off x="1311900" y="3710501"/>
            <a:ext cx="2784000" cy="10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6" name="Google Shape;1136;p22"/>
          <p:cNvSpPr txBox="1">
            <a:spLocks noGrp="1"/>
          </p:cNvSpPr>
          <p:nvPr>
            <p:ph type="subTitle" idx="3"/>
          </p:nvPr>
        </p:nvSpPr>
        <p:spPr>
          <a:xfrm>
            <a:off x="8096033" y="3111211"/>
            <a:ext cx="2784000" cy="6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1pPr>
            <a:lvl2pPr lvl="1"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2pPr>
            <a:lvl3pPr lvl="2"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3pPr>
            <a:lvl4pPr lvl="3"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4pPr>
            <a:lvl5pPr lvl="4"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5pPr>
            <a:lvl6pPr lvl="5"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6pPr>
            <a:lvl7pPr lvl="6"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7pPr>
            <a:lvl8pPr lvl="7"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8pPr>
            <a:lvl9pPr lvl="8"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9pPr>
          </a:lstStyle>
          <a:p>
            <a:endParaRPr/>
          </a:p>
        </p:txBody>
      </p:sp>
      <p:sp>
        <p:nvSpPr>
          <p:cNvPr id="1137" name="Google Shape;1137;p22"/>
          <p:cNvSpPr txBox="1">
            <a:spLocks noGrp="1"/>
          </p:cNvSpPr>
          <p:nvPr>
            <p:ph type="subTitle" idx="4"/>
          </p:nvPr>
        </p:nvSpPr>
        <p:spPr>
          <a:xfrm>
            <a:off x="8096033" y="3710523"/>
            <a:ext cx="2784000" cy="10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8" name="Google Shape;1138;p22"/>
          <p:cNvSpPr txBox="1">
            <a:spLocks noGrp="1"/>
          </p:cNvSpPr>
          <p:nvPr>
            <p:ph type="title" idx="5" hasCustomPrompt="1"/>
          </p:nvPr>
        </p:nvSpPr>
        <p:spPr>
          <a:xfrm>
            <a:off x="8096092" y="2088823"/>
            <a:ext cx="2784000" cy="1035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000"/>
              <a:buNone/>
              <a:defRPr sz="8400" b="0">
                <a:solidFill>
                  <a:schemeClr val="accent4"/>
                </a:solidFill>
              </a:defRPr>
            </a:lvl1pPr>
            <a:lvl2pPr lvl="1" algn="r" rtl="0">
              <a:spcBef>
                <a:spcPts val="0"/>
              </a:spcBef>
              <a:spcAft>
                <a:spcPts val="0"/>
              </a:spcAft>
              <a:buSzPts val="7000"/>
              <a:buNone/>
              <a:defRPr sz="9333" b="0"/>
            </a:lvl2pPr>
            <a:lvl3pPr lvl="2" algn="r" rtl="0">
              <a:spcBef>
                <a:spcPts val="0"/>
              </a:spcBef>
              <a:spcAft>
                <a:spcPts val="0"/>
              </a:spcAft>
              <a:buSzPts val="7000"/>
              <a:buNone/>
              <a:defRPr sz="9333" b="0"/>
            </a:lvl3pPr>
            <a:lvl4pPr lvl="3" algn="r" rtl="0">
              <a:spcBef>
                <a:spcPts val="0"/>
              </a:spcBef>
              <a:spcAft>
                <a:spcPts val="0"/>
              </a:spcAft>
              <a:buSzPts val="7000"/>
              <a:buNone/>
              <a:defRPr sz="9333" b="0"/>
            </a:lvl4pPr>
            <a:lvl5pPr lvl="4" algn="r" rtl="0">
              <a:spcBef>
                <a:spcPts val="0"/>
              </a:spcBef>
              <a:spcAft>
                <a:spcPts val="0"/>
              </a:spcAft>
              <a:buSzPts val="7000"/>
              <a:buNone/>
              <a:defRPr sz="9333" b="0"/>
            </a:lvl5pPr>
            <a:lvl6pPr lvl="5" algn="r" rtl="0">
              <a:spcBef>
                <a:spcPts val="0"/>
              </a:spcBef>
              <a:spcAft>
                <a:spcPts val="0"/>
              </a:spcAft>
              <a:buSzPts val="7000"/>
              <a:buNone/>
              <a:defRPr sz="9333" b="0"/>
            </a:lvl6pPr>
            <a:lvl7pPr lvl="6" algn="r" rtl="0">
              <a:spcBef>
                <a:spcPts val="0"/>
              </a:spcBef>
              <a:spcAft>
                <a:spcPts val="0"/>
              </a:spcAft>
              <a:buSzPts val="7000"/>
              <a:buNone/>
              <a:defRPr sz="9333" b="0"/>
            </a:lvl7pPr>
            <a:lvl8pPr lvl="7" algn="r" rtl="0">
              <a:spcBef>
                <a:spcPts val="0"/>
              </a:spcBef>
              <a:spcAft>
                <a:spcPts val="0"/>
              </a:spcAft>
              <a:buSzPts val="7000"/>
              <a:buNone/>
              <a:defRPr sz="9333" b="0"/>
            </a:lvl8pPr>
            <a:lvl9pPr lvl="8" algn="r" rtl="0">
              <a:spcBef>
                <a:spcPts val="0"/>
              </a:spcBef>
              <a:spcAft>
                <a:spcPts val="0"/>
              </a:spcAft>
              <a:buSzPts val="7000"/>
              <a:buNone/>
              <a:defRPr sz="9333" b="0"/>
            </a:lvl9pPr>
          </a:lstStyle>
          <a:p>
            <a:r>
              <a:t>xx%</a:t>
            </a:r>
          </a:p>
        </p:txBody>
      </p:sp>
      <p:sp>
        <p:nvSpPr>
          <p:cNvPr id="1139" name="Google Shape;1139;p22"/>
          <p:cNvSpPr txBox="1">
            <a:spLocks noGrp="1"/>
          </p:cNvSpPr>
          <p:nvPr>
            <p:ph type="title" idx="6" hasCustomPrompt="1"/>
          </p:nvPr>
        </p:nvSpPr>
        <p:spPr>
          <a:xfrm>
            <a:off x="1311921" y="2088805"/>
            <a:ext cx="2784000" cy="1035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000"/>
              <a:buNone/>
              <a:defRPr sz="8400" b="0">
                <a:solidFill>
                  <a:schemeClr val="accent2"/>
                </a:solidFill>
              </a:defRPr>
            </a:lvl1pPr>
            <a:lvl2pPr lvl="1" rtl="0">
              <a:spcBef>
                <a:spcPts val="0"/>
              </a:spcBef>
              <a:spcAft>
                <a:spcPts val="0"/>
              </a:spcAft>
              <a:buSzPts val="7000"/>
              <a:buNone/>
              <a:defRPr sz="9333" b="0"/>
            </a:lvl2pPr>
            <a:lvl3pPr lvl="2" rtl="0">
              <a:spcBef>
                <a:spcPts val="0"/>
              </a:spcBef>
              <a:spcAft>
                <a:spcPts val="0"/>
              </a:spcAft>
              <a:buSzPts val="7000"/>
              <a:buNone/>
              <a:defRPr sz="9333" b="0"/>
            </a:lvl3pPr>
            <a:lvl4pPr lvl="3" rtl="0">
              <a:spcBef>
                <a:spcPts val="0"/>
              </a:spcBef>
              <a:spcAft>
                <a:spcPts val="0"/>
              </a:spcAft>
              <a:buSzPts val="7000"/>
              <a:buNone/>
              <a:defRPr sz="9333" b="0"/>
            </a:lvl4pPr>
            <a:lvl5pPr lvl="4" rtl="0">
              <a:spcBef>
                <a:spcPts val="0"/>
              </a:spcBef>
              <a:spcAft>
                <a:spcPts val="0"/>
              </a:spcAft>
              <a:buSzPts val="7000"/>
              <a:buNone/>
              <a:defRPr sz="9333" b="0"/>
            </a:lvl5pPr>
            <a:lvl6pPr lvl="5" rtl="0">
              <a:spcBef>
                <a:spcPts val="0"/>
              </a:spcBef>
              <a:spcAft>
                <a:spcPts val="0"/>
              </a:spcAft>
              <a:buSzPts val="7000"/>
              <a:buNone/>
              <a:defRPr sz="9333" b="0"/>
            </a:lvl6pPr>
            <a:lvl7pPr lvl="6" rtl="0">
              <a:spcBef>
                <a:spcPts val="0"/>
              </a:spcBef>
              <a:spcAft>
                <a:spcPts val="0"/>
              </a:spcAft>
              <a:buSzPts val="7000"/>
              <a:buNone/>
              <a:defRPr sz="9333" b="0"/>
            </a:lvl7pPr>
            <a:lvl8pPr lvl="7" rtl="0">
              <a:spcBef>
                <a:spcPts val="0"/>
              </a:spcBef>
              <a:spcAft>
                <a:spcPts val="0"/>
              </a:spcAft>
              <a:buSzPts val="7000"/>
              <a:buNone/>
              <a:defRPr sz="9333" b="0"/>
            </a:lvl8pPr>
            <a:lvl9pPr lvl="8" rtl="0">
              <a:spcBef>
                <a:spcPts val="0"/>
              </a:spcBef>
              <a:spcAft>
                <a:spcPts val="0"/>
              </a:spcAft>
              <a:buSzPts val="7000"/>
              <a:buNone/>
              <a:defRPr sz="9333" b="0"/>
            </a:lvl9pPr>
          </a:lstStyle>
          <a:p>
            <a:r>
              <a:t>xx%</a:t>
            </a:r>
          </a:p>
        </p:txBody>
      </p:sp>
      <p:sp>
        <p:nvSpPr>
          <p:cNvPr id="1141" name="Google Shape;1141;p22"/>
          <p:cNvSpPr txBox="1">
            <a:spLocks noGrp="1"/>
          </p:cNvSpPr>
          <p:nvPr>
            <p:ph type="subTitle" idx="7"/>
          </p:nvPr>
        </p:nvSpPr>
        <p:spPr>
          <a:xfrm>
            <a:off x="4703933" y="3120020"/>
            <a:ext cx="2784000" cy="65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1pPr>
            <a:lvl2pPr lvl="1"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2pPr>
            <a:lvl3pPr lvl="2"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3pPr>
            <a:lvl4pPr lvl="3"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4pPr>
            <a:lvl5pPr lvl="4"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5pPr>
            <a:lvl6pPr lvl="5"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6pPr>
            <a:lvl7pPr lvl="6"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7pPr>
            <a:lvl8pPr lvl="7"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8pPr>
            <a:lvl9pPr lvl="8" algn="ctr" rtl="0">
              <a:lnSpc>
                <a:spcPct val="100000"/>
              </a:lnSpc>
              <a:spcBef>
                <a:spcPts val="0"/>
              </a:spcBef>
              <a:spcAft>
                <a:spcPts val="0"/>
              </a:spcAft>
              <a:buClr>
                <a:schemeClr val="dk1"/>
              </a:buClr>
              <a:buSzPts val="2000"/>
              <a:buFont typeface="Paytone One"/>
              <a:buNone/>
              <a:defRPr sz="2667">
                <a:solidFill>
                  <a:schemeClr val="dk1"/>
                </a:solidFill>
                <a:latin typeface="Paytone One"/>
                <a:ea typeface="Paytone One"/>
                <a:cs typeface="Paytone One"/>
                <a:sym typeface="Paytone One"/>
              </a:defRPr>
            </a:lvl9pPr>
          </a:lstStyle>
          <a:p>
            <a:endParaRPr/>
          </a:p>
        </p:txBody>
      </p:sp>
      <p:sp>
        <p:nvSpPr>
          <p:cNvPr id="1142" name="Google Shape;1142;p22"/>
          <p:cNvSpPr txBox="1">
            <a:spLocks noGrp="1"/>
          </p:cNvSpPr>
          <p:nvPr>
            <p:ph type="subTitle" idx="8"/>
          </p:nvPr>
        </p:nvSpPr>
        <p:spPr>
          <a:xfrm>
            <a:off x="4703933" y="3716695"/>
            <a:ext cx="2784000" cy="10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3" name="Google Shape;1143;p22"/>
          <p:cNvSpPr txBox="1">
            <a:spLocks noGrp="1"/>
          </p:cNvSpPr>
          <p:nvPr>
            <p:ph type="title" idx="9" hasCustomPrompt="1"/>
          </p:nvPr>
        </p:nvSpPr>
        <p:spPr>
          <a:xfrm>
            <a:off x="4703992" y="2093700"/>
            <a:ext cx="2784000" cy="1035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7000"/>
              <a:buNone/>
              <a:defRPr sz="8400" b="0">
                <a:solidFill>
                  <a:schemeClr val="accent3"/>
                </a:solidFill>
              </a:defRPr>
            </a:lvl1pPr>
            <a:lvl2pPr lvl="1" algn="ctr" rtl="0">
              <a:spcBef>
                <a:spcPts val="0"/>
              </a:spcBef>
              <a:spcAft>
                <a:spcPts val="0"/>
              </a:spcAft>
              <a:buSzPts val="7000"/>
              <a:buNone/>
              <a:defRPr sz="9333" b="0"/>
            </a:lvl2pPr>
            <a:lvl3pPr lvl="2" algn="ctr" rtl="0">
              <a:spcBef>
                <a:spcPts val="0"/>
              </a:spcBef>
              <a:spcAft>
                <a:spcPts val="0"/>
              </a:spcAft>
              <a:buSzPts val="7000"/>
              <a:buNone/>
              <a:defRPr sz="9333" b="0"/>
            </a:lvl3pPr>
            <a:lvl4pPr lvl="3" algn="ctr" rtl="0">
              <a:spcBef>
                <a:spcPts val="0"/>
              </a:spcBef>
              <a:spcAft>
                <a:spcPts val="0"/>
              </a:spcAft>
              <a:buSzPts val="7000"/>
              <a:buNone/>
              <a:defRPr sz="9333" b="0"/>
            </a:lvl4pPr>
            <a:lvl5pPr lvl="4" algn="ctr" rtl="0">
              <a:spcBef>
                <a:spcPts val="0"/>
              </a:spcBef>
              <a:spcAft>
                <a:spcPts val="0"/>
              </a:spcAft>
              <a:buSzPts val="7000"/>
              <a:buNone/>
              <a:defRPr sz="9333" b="0"/>
            </a:lvl5pPr>
            <a:lvl6pPr lvl="5" algn="ctr" rtl="0">
              <a:spcBef>
                <a:spcPts val="0"/>
              </a:spcBef>
              <a:spcAft>
                <a:spcPts val="0"/>
              </a:spcAft>
              <a:buSzPts val="7000"/>
              <a:buNone/>
              <a:defRPr sz="9333" b="0"/>
            </a:lvl6pPr>
            <a:lvl7pPr lvl="6" algn="ctr" rtl="0">
              <a:spcBef>
                <a:spcPts val="0"/>
              </a:spcBef>
              <a:spcAft>
                <a:spcPts val="0"/>
              </a:spcAft>
              <a:buSzPts val="7000"/>
              <a:buNone/>
              <a:defRPr sz="9333" b="0"/>
            </a:lvl7pPr>
            <a:lvl8pPr lvl="7" algn="ctr" rtl="0">
              <a:spcBef>
                <a:spcPts val="0"/>
              </a:spcBef>
              <a:spcAft>
                <a:spcPts val="0"/>
              </a:spcAft>
              <a:buSzPts val="7000"/>
              <a:buNone/>
              <a:defRPr sz="9333" b="0"/>
            </a:lvl8pPr>
            <a:lvl9pPr lvl="8" algn="ctr" rtl="0">
              <a:spcBef>
                <a:spcPts val="0"/>
              </a:spcBef>
              <a:spcAft>
                <a:spcPts val="0"/>
              </a:spcAft>
              <a:buSzPts val="7000"/>
              <a:buNone/>
              <a:defRPr sz="9333" b="0"/>
            </a:lvl9pPr>
          </a:lstStyle>
          <a:p>
            <a:r>
              <a:t>xx%</a:t>
            </a:r>
          </a:p>
        </p:txBody>
      </p:sp>
    </p:spTree>
    <p:extLst>
      <p:ext uri="{BB962C8B-B14F-4D97-AF65-F5344CB8AC3E}">
        <p14:creationId xmlns:p14="http://schemas.microsoft.com/office/powerpoint/2010/main" val="1287495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6FE4-782A-4B7F-8EB1-5BB7B57132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7B0ED65-1981-44EE-8362-D536C86038E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8785AB-C54B-4DF2-BBDE-BE1D96E8422B}"/>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5" name="Footer Placeholder 4">
            <a:extLst>
              <a:ext uri="{FF2B5EF4-FFF2-40B4-BE49-F238E27FC236}">
                <a16:creationId xmlns:a16="http://schemas.microsoft.com/office/drawing/2014/main" id="{2F5C1885-85D0-459D-BA64-B4BAC2414E4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5043F45-3650-4237-ACA8-C9E6383FDCE3}"/>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388048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5689-504A-4E28-8F3C-122F4F383E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C289E16-F0CD-45A8-8952-36AF6FBF26D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D66C28-CBD4-451C-A795-6A3DFF5D7B1D}"/>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5" name="Footer Placeholder 4">
            <a:extLst>
              <a:ext uri="{FF2B5EF4-FFF2-40B4-BE49-F238E27FC236}">
                <a16:creationId xmlns:a16="http://schemas.microsoft.com/office/drawing/2014/main" id="{2C20B4F6-10E3-4171-A2B3-F530FF74878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B521F6A-79A3-484E-BFFC-758E5377C1F7}"/>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1981111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9735-D359-4E34-A5C4-743E2CEEAC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52DA0C2-AF78-4A47-A061-6CFD39E964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B885-99E4-4FF8-A8EC-71ACA93736E3}"/>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5" name="Footer Placeholder 4">
            <a:extLst>
              <a:ext uri="{FF2B5EF4-FFF2-40B4-BE49-F238E27FC236}">
                <a16:creationId xmlns:a16="http://schemas.microsoft.com/office/drawing/2014/main" id="{AEDD38E9-CB08-4D54-83F7-8DDA51A7961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0D40965-567C-4CB5-A201-E5B6F3C8F740}"/>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121346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E93C8-E6F6-4DCB-9006-9BD36652B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59539-AC38-4E9B-B124-AA32954EF31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BC1356-EBAD-4C08-9B1F-DB2CA8BB87C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EBBB3A0-0C5A-46C3-A71E-272B7AB4B866}"/>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6" name="Footer Placeholder 5">
            <a:extLst>
              <a:ext uri="{FF2B5EF4-FFF2-40B4-BE49-F238E27FC236}">
                <a16:creationId xmlns:a16="http://schemas.microsoft.com/office/drawing/2014/main" id="{BE74DF63-1C67-4E17-862C-407349E030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D4DC8E-AA5E-48C4-9BEF-C47EA26D7C69}"/>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281319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231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9617-05D0-48B5-8458-71E85E82BF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4A1B335-245E-40CF-8D65-139DAE68F0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C59929-7EB8-49D8-9596-1E0DA80FC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0E1C476-CD26-44F0-8726-098B915A95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EB0702-C1CE-4CAF-A627-A2A38ADEFEA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E6CC670-83BD-433D-A945-4CE55E98DD74}"/>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8" name="Footer Placeholder 7">
            <a:extLst>
              <a:ext uri="{FF2B5EF4-FFF2-40B4-BE49-F238E27FC236}">
                <a16:creationId xmlns:a16="http://schemas.microsoft.com/office/drawing/2014/main" id="{B375F9CE-C446-47E3-90DE-ED18231012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35FFAF72-EB3D-40A6-AD1A-40EA51957864}"/>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526844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7BDA-DA64-40BD-A118-118151668C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F3CB123-580E-4714-AB71-04078E327E06}"/>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4" name="Footer Placeholder 3">
            <a:extLst>
              <a:ext uri="{FF2B5EF4-FFF2-40B4-BE49-F238E27FC236}">
                <a16:creationId xmlns:a16="http://schemas.microsoft.com/office/drawing/2014/main" id="{01AFAED5-86FD-4EDA-9739-2611A0D28C5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3C68A65-613B-4B3D-9C88-A366DF797471}"/>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1063505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7E00A-B76F-4E2A-A8FF-A989195816E2}"/>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3" name="Footer Placeholder 2">
            <a:extLst>
              <a:ext uri="{FF2B5EF4-FFF2-40B4-BE49-F238E27FC236}">
                <a16:creationId xmlns:a16="http://schemas.microsoft.com/office/drawing/2014/main" id="{E0392FEF-E601-4D01-B0F1-AFE2AB0FA0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E4B1C0C-DB40-45B2-B73A-BF399B312C0E}"/>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4135346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0F16-B5D1-4FEA-BF47-525CC5AF4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8EA643C-B951-4716-9E7A-E812CDD8C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F74BE38-20BA-4D60-A55A-8F8B5BAF75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4B3A0-C98D-410A-A56E-ECE9B52E9087}"/>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6" name="Footer Placeholder 5">
            <a:extLst>
              <a:ext uri="{FF2B5EF4-FFF2-40B4-BE49-F238E27FC236}">
                <a16:creationId xmlns:a16="http://schemas.microsoft.com/office/drawing/2014/main" id="{3593F842-EC9E-452F-87AA-491B7BE844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2174121-9A1C-44C1-99BE-6CB1623EC447}"/>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3962685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F7E5-45DB-4B4E-A227-74A954C518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4766CD5-F2B4-4917-B3D3-B4B8230E23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94FCE04-3DC7-45E1-860B-54505F96B5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456DC-25DB-4350-A89E-BF96DE147A6E}"/>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6" name="Footer Placeholder 5">
            <a:extLst>
              <a:ext uri="{FF2B5EF4-FFF2-40B4-BE49-F238E27FC236}">
                <a16:creationId xmlns:a16="http://schemas.microsoft.com/office/drawing/2014/main" id="{6D808595-7ADA-44F7-8879-585107D452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97367E9-C8AB-4FBF-B145-1DA8E99797B4}"/>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1648268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027C-407B-4E7D-B2B1-C1B83D9562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6E72400-D238-4AC5-A52A-CD8CAC1110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5CBF0A-D601-40A4-95AB-2760112E1C72}"/>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5" name="Footer Placeholder 4">
            <a:extLst>
              <a:ext uri="{FF2B5EF4-FFF2-40B4-BE49-F238E27FC236}">
                <a16:creationId xmlns:a16="http://schemas.microsoft.com/office/drawing/2014/main" id="{F4BC57E4-BE78-48DB-A5CC-DC0AE736774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03446E-8C96-4178-A3AD-145C2B7F18B4}"/>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208142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0757A-60AA-47E7-80C5-D8C586A66C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3BCAD0-11D6-4526-8ADD-B6BB873B09F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AB6591-82BB-45FB-8672-302E6CC1ED7F}"/>
              </a:ext>
            </a:extLst>
          </p:cNvPr>
          <p:cNvSpPr>
            <a:spLocks noGrp="1"/>
          </p:cNvSpPr>
          <p:nvPr>
            <p:ph type="dt" sz="half" idx="10"/>
          </p:nvPr>
        </p:nvSpPr>
        <p:spPr>
          <a:xfrm>
            <a:off x="838200" y="6356350"/>
            <a:ext cx="2743200" cy="365125"/>
          </a:xfrm>
          <a:prstGeom prst="rect">
            <a:avLst/>
          </a:prstGeom>
        </p:spPr>
        <p:txBody>
          <a:bodyPr/>
          <a:lstStyle/>
          <a:p>
            <a:fld id="{9B383C67-078F-4A9F-A80E-21533F3AD54B}" type="datetimeFigureOut">
              <a:rPr lang="vi-VN" smtClean="0"/>
              <a:t>30/04/2023</a:t>
            </a:fld>
            <a:endParaRPr lang="vi-VN"/>
          </a:p>
        </p:txBody>
      </p:sp>
      <p:sp>
        <p:nvSpPr>
          <p:cNvPr id="5" name="Footer Placeholder 4">
            <a:extLst>
              <a:ext uri="{FF2B5EF4-FFF2-40B4-BE49-F238E27FC236}">
                <a16:creationId xmlns:a16="http://schemas.microsoft.com/office/drawing/2014/main" id="{9AA68AE2-0549-4F20-B5F3-CDC5BAA68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28FB47-0EDE-466C-8046-491EB17660BF}"/>
              </a:ext>
            </a:extLst>
          </p:cNvPr>
          <p:cNvSpPr>
            <a:spLocks noGrp="1"/>
          </p:cNvSpPr>
          <p:nvPr>
            <p:ph type="sldNum" sz="quarter" idx="12"/>
          </p:nvPr>
        </p:nvSpPr>
        <p:spPr>
          <a:xfrm>
            <a:off x="8610600" y="6356350"/>
            <a:ext cx="2743200" cy="365125"/>
          </a:xfrm>
          <a:prstGeom prst="rect">
            <a:avLst/>
          </a:prstGeom>
        </p:spPr>
        <p:txBody>
          <a:bodyPr/>
          <a:lstStyle/>
          <a:p>
            <a:fld id="{71202A2E-CE4E-4C80-94E7-2C9157B83A39}" type="slidenum">
              <a:rPr lang="vi-VN" smtClean="0"/>
              <a:t>‹#›</a:t>
            </a:fld>
            <a:endParaRPr lang="vi-VN"/>
          </a:p>
        </p:txBody>
      </p:sp>
    </p:spTree>
    <p:extLst>
      <p:ext uri="{BB962C8B-B14F-4D97-AF65-F5344CB8AC3E}">
        <p14:creationId xmlns:p14="http://schemas.microsoft.com/office/powerpoint/2010/main" val="3744550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4/30/2023</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83500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4/30/2023</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9808435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4/30/2023</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95621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034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4/30/2023</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19438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4/30/2023</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478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363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184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15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621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87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Tree>
    <p:extLst>
      <p:ext uri="{BB962C8B-B14F-4D97-AF65-F5344CB8AC3E}">
        <p14:creationId xmlns:p14="http://schemas.microsoft.com/office/powerpoint/2010/main" val="2164835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31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0470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170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jfif"/><Relationship Id="rId2" Type="http://schemas.openxmlformats.org/officeDocument/2006/relationships/image" Target="../media/image30.jpg"/><Relationship Id="rId1" Type="http://schemas.openxmlformats.org/officeDocument/2006/relationships/slideLayout" Target="../slideLayouts/slideLayout38.xml"/><Relationship Id="rId6" Type="http://schemas.openxmlformats.org/officeDocument/2006/relationships/image" Target="../media/image33.jfif"/><Relationship Id="rId5" Type="http://schemas.microsoft.com/office/2007/relationships/hdphoto" Target="../media/hdphoto5.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3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fi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jf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151057"/>
            <a:ext cx="12192000" cy="6858000"/>
          </a:xfrm>
          <a:prstGeom prst="rect">
            <a:avLst/>
          </a:prstGeom>
        </p:spPr>
      </p:pic>
      <p:pic>
        <p:nvPicPr>
          <p:cNvPr id="14" name="Picture 13">
            <a:extLst>
              <a:ext uri="{FF2B5EF4-FFF2-40B4-BE49-F238E27FC236}">
                <a16:creationId xmlns:a16="http://schemas.microsoft.com/office/drawing/2014/main" id="{BEF16DA1-3953-43CA-CE36-970B71229C36}"/>
              </a:ext>
            </a:extLst>
          </p:cNvPr>
          <p:cNvPicPr>
            <a:picLocks noChangeAspect="1"/>
          </p:cNvPicPr>
          <p:nvPr/>
        </p:nvPicPr>
        <p:blipFill>
          <a:blip r:embed="rId3"/>
          <a:stretch>
            <a:fillRect/>
          </a:stretch>
        </p:blipFill>
        <p:spPr>
          <a:xfrm>
            <a:off x="1613803" y="2246495"/>
            <a:ext cx="8686691" cy="1004210"/>
          </a:xfrm>
          <a:prstGeom prst="rect">
            <a:avLst/>
          </a:prstGeom>
        </p:spPr>
      </p:pic>
      <p:pic>
        <p:nvPicPr>
          <p:cNvPr id="18" name="Picture 17">
            <a:extLst>
              <a:ext uri="{FF2B5EF4-FFF2-40B4-BE49-F238E27FC236}">
                <a16:creationId xmlns:a16="http://schemas.microsoft.com/office/drawing/2014/main" id="{DB383089-C827-63F0-9B13-BE0BB472B80B}"/>
              </a:ext>
            </a:extLst>
          </p:cNvPr>
          <p:cNvPicPr>
            <a:picLocks noChangeAspect="1"/>
          </p:cNvPicPr>
          <p:nvPr/>
        </p:nvPicPr>
        <p:blipFill>
          <a:blip r:embed="rId4"/>
          <a:stretch>
            <a:fillRect/>
          </a:stretch>
        </p:blipFill>
        <p:spPr>
          <a:xfrm>
            <a:off x="2479891" y="3022917"/>
            <a:ext cx="6116403" cy="2106964"/>
          </a:xfrm>
          <a:prstGeom prst="rect">
            <a:avLst/>
          </a:prstGeom>
        </p:spPr>
      </p:pic>
      <p:pic>
        <p:nvPicPr>
          <p:cNvPr id="4" name="Picture 3">
            <a:extLst>
              <a:ext uri="{FF2B5EF4-FFF2-40B4-BE49-F238E27FC236}">
                <a16:creationId xmlns:a16="http://schemas.microsoft.com/office/drawing/2014/main" id="{8027E7D8-CFD7-C369-55CC-890CDD08B30C}"/>
              </a:ext>
            </a:extLst>
          </p:cNvPr>
          <p:cNvPicPr>
            <a:picLocks noChangeAspect="1"/>
          </p:cNvPicPr>
          <p:nvPr/>
        </p:nvPicPr>
        <p:blipFill>
          <a:blip r:embed="rId5"/>
          <a:stretch>
            <a:fillRect/>
          </a:stretch>
        </p:blipFill>
        <p:spPr>
          <a:xfrm>
            <a:off x="1613803" y="926677"/>
            <a:ext cx="5764535" cy="160520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104172"/>
            <a:ext cx="12192000" cy="6858000"/>
          </a:xfrm>
          <a:prstGeom prst="rect">
            <a:avLst/>
          </a:prstGeom>
        </p:spPr>
      </p:pic>
      <p:pic>
        <p:nvPicPr>
          <p:cNvPr id="11" name="Picture 10">
            <a:extLst>
              <a:ext uri="{FF2B5EF4-FFF2-40B4-BE49-F238E27FC236}">
                <a16:creationId xmlns:a16="http://schemas.microsoft.com/office/drawing/2014/main" id="{3BC975B3-81C7-5C8D-BEA9-2B272899FDF2}"/>
              </a:ext>
            </a:extLst>
          </p:cNvPr>
          <p:cNvPicPr>
            <a:picLocks noChangeAspect="1"/>
          </p:cNvPicPr>
          <p:nvPr/>
        </p:nvPicPr>
        <p:blipFill>
          <a:blip r:embed="rId4"/>
          <a:stretch>
            <a:fillRect/>
          </a:stretch>
        </p:blipFill>
        <p:spPr>
          <a:xfrm>
            <a:off x="1730367" y="1715455"/>
            <a:ext cx="13065470" cy="3635434"/>
          </a:xfrm>
          <a:prstGeom prst="rect">
            <a:avLst/>
          </a:prstGeom>
        </p:spPr>
      </p:pic>
    </p:spTree>
    <p:custDataLst>
      <p:tags r:id="rId1"/>
    </p:custDataLst>
    <p:extLst>
      <p:ext uri="{BB962C8B-B14F-4D97-AF65-F5344CB8AC3E}">
        <p14:creationId xmlns:p14="http://schemas.microsoft.com/office/powerpoint/2010/main" val="62765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5D42586-8227-9B19-F924-1704EB83DFBF}"/>
              </a:ext>
            </a:extLst>
          </p:cNvPr>
          <p:cNvSpPr/>
          <p:nvPr/>
        </p:nvSpPr>
        <p:spPr>
          <a:xfrm>
            <a:off x="1041991" y="563526"/>
            <a:ext cx="9824483" cy="1148316"/>
          </a:xfrm>
          <a:prstGeom prst="roundRect">
            <a:avLst/>
          </a:prstGeom>
          <a:noFill/>
          <a:ln w="317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id="{F8532FED-9688-0EEA-3646-DE48E4B102D1}"/>
              </a:ext>
            </a:extLst>
          </p:cNvPr>
          <p:cNvSpPr/>
          <p:nvPr/>
        </p:nvSpPr>
        <p:spPr>
          <a:xfrm>
            <a:off x="1352832" y="564481"/>
            <a:ext cx="9202800" cy="1169551"/>
          </a:xfrm>
          <a:prstGeom prst="rect">
            <a:avLst/>
          </a:prstGeom>
        </p:spPr>
        <p:txBody>
          <a:bodyPr wrap="square">
            <a:spAutoFit/>
          </a:bodyPr>
          <a:lstStyle/>
          <a:p>
            <a:pPr algn="just"/>
            <a:r>
              <a:rPr lang="vi-VN" sz="3500" b="1" dirty="0">
                <a:solidFill>
                  <a:schemeClr val="accent6">
                    <a:lumMod val="50000"/>
                  </a:schemeClr>
                </a:solidFill>
                <a:latin typeface="Cambria" panose="02040503050406030204" pitchFamily="18" charset="0"/>
                <a:ea typeface="Cambria" panose="02040503050406030204" pitchFamily="18" charset="0"/>
              </a:rPr>
              <a:t>1. Tìm từ ngữ chỉ sự vật tương ứng với mỗi lời giải thích dưới đây: </a:t>
            </a:r>
          </a:p>
        </p:txBody>
      </p:sp>
      <p:sp>
        <p:nvSpPr>
          <p:cNvPr id="31" name="Rectangle 30">
            <a:extLst>
              <a:ext uri="{FF2B5EF4-FFF2-40B4-BE49-F238E27FC236}">
                <a16:creationId xmlns:a16="http://schemas.microsoft.com/office/drawing/2014/main" id="{04EA22BA-7343-3967-81CA-53034C5CBB28}"/>
              </a:ext>
            </a:extLst>
          </p:cNvPr>
          <p:cNvSpPr/>
          <p:nvPr/>
        </p:nvSpPr>
        <p:spPr>
          <a:xfrm>
            <a:off x="616763" y="3622665"/>
            <a:ext cx="10674938" cy="2862322"/>
          </a:xfrm>
          <a:prstGeom prst="rect">
            <a:avLst/>
          </a:prstGeom>
        </p:spPr>
        <p:txBody>
          <a:bodyPr wrap="square">
            <a:spAutoFit/>
          </a:bodyPr>
          <a:lstStyle/>
          <a:p>
            <a:pPr marL="342900" indent="-342900" algn="just">
              <a:buAutoNum type="alphaLcPeriod"/>
            </a:pPr>
            <a:r>
              <a:rPr lang="vi-VN" sz="3000" b="1" dirty="0">
                <a:solidFill>
                  <a:schemeClr val="accent2">
                    <a:lumMod val="50000"/>
                  </a:schemeClr>
                </a:solidFill>
                <a:latin typeface="Cambria" panose="02040503050406030204" pitchFamily="18" charset="0"/>
                <a:ea typeface="Cambria" panose="02040503050406030204" pitchFamily="18" charset="0"/>
              </a:rPr>
              <a:t>Món ăn gồm bánh phở và thịt, chan nước dùng.</a:t>
            </a:r>
          </a:p>
          <a:p>
            <a:pPr marL="342900" indent="-342900" algn="just">
              <a:buAutoNum type="alphaLcPeriod"/>
            </a:pPr>
            <a:r>
              <a:rPr lang="vi-VN" sz="3000" b="1" dirty="0">
                <a:solidFill>
                  <a:schemeClr val="accent2">
                    <a:lumMod val="50000"/>
                  </a:schemeClr>
                </a:solidFill>
                <a:latin typeface="Cambria" panose="02040503050406030204" pitchFamily="18" charset="0"/>
                <a:ea typeface="Cambria" panose="02040503050406030204" pitchFamily="18" charset="0"/>
              </a:rPr>
              <a:t>Vật dùng để đội đầu, che mưa nắng, thường làm bằng lá có hình chóp.</a:t>
            </a:r>
          </a:p>
          <a:p>
            <a:pPr marL="342900" indent="-342900" algn="just">
              <a:buAutoNum type="alphaLcPeriod"/>
            </a:pPr>
            <a:r>
              <a:rPr lang="vi-VN" sz="3000" b="1" dirty="0">
                <a:solidFill>
                  <a:schemeClr val="accent2">
                    <a:lumMod val="50000"/>
                  </a:schemeClr>
                </a:solidFill>
                <a:latin typeface="Cambria" panose="02040503050406030204" pitchFamily="18" charset="0"/>
                <a:ea typeface="Cambria" panose="02040503050406030204" pitchFamily="18" charset="0"/>
              </a:rPr>
              <a:t>Trang phục truyền thống của người Việt Nam.</a:t>
            </a:r>
          </a:p>
          <a:p>
            <a:pPr marL="342900" indent="-342900" algn="just">
              <a:buAutoNum type="alphaLcPeriod"/>
            </a:pPr>
            <a:r>
              <a:rPr lang="vi-VN" sz="3000" b="1" dirty="0">
                <a:solidFill>
                  <a:schemeClr val="accent2">
                    <a:lumMod val="50000"/>
                  </a:schemeClr>
                </a:solidFill>
                <a:latin typeface="Cambria" panose="02040503050406030204" pitchFamily="18" charset="0"/>
                <a:ea typeface="Cambria" panose="02040503050406030204" pitchFamily="18" charset="0"/>
              </a:rPr>
              <a:t>Đồ chơi dân gian được nặn bằng bột màu hấp chín, thường có hình con vật.</a:t>
            </a:r>
          </a:p>
        </p:txBody>
      </p:sp>
      <p:pic>
        <p:nvPicPr>
          <p:cNvPr id="35" name="Picture 34">
            <a:extLst>
              <a:ext uri="{FF2B5EF4-FFF2-40B4-BE49-F238E27FC236}">
                <a16:creationId xmlns:a16="http://schemas.microsoft.com/office/drawing/2014/main" id="{F11444EA-E4AF-E075-C8ED-5BA06CC3F124}"/>
              </a:ext>
            </a:extLst>
          </p:cNvPr>
          <p:cNvPicPr>
            <a:picLocks noChangeAspect="1"/>
          </p:cNvPicPr>
          <p:nvPr/>
        </p:nvPicPr>
        <p:blipFill>
          <a:blip r:embed="rId3"/>
          <a:stretch>
            <a:fillRect/>
          </a:stretch>
        </p:blipFill>
        <p:spPr>
          <a:xfrm>
            <a:off x="1339318" y="1756222"/>
            <a:ext cx="8939265" cy="1866443"/>
          </a:xfrm>
          <a:prstGeom prst="rect">
            <a:avLst/>
          </a:prstGeom>
        </p:spPr>
      </p:pic>
    </p:spTree>
    <p:custDataLst>
      <p:tags r:id="rId1"/>
    </p:custDataLst>
    <p:extLst>
      <p:ext uri="{BB962C8B-B14F-4D97-AF65-F5344CB8AC3E}">
        <p14:creationId xmlns:p14="http://schemas.microsoft.com/office/powerpoint/2010/main" val="3943394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95F530-6D1B-B350-FD0E-7EEC046181DB}"/>
              </a:ext>
            </a:extLst>
          </p:cNvPr>
          <p:cNvGrpSpPr/>
          <p:nvPr/>
        </p:nvGrpSpPr>
        <p:grpSpPr>
          <a:xfrm>
            <a:off x="725481" y="467376"/>
            <a:ext cx="10741037" cy="713242"/>
            <a:chOff x="725481" y="467376"/>
            <a:chExt cx="10741037" cy="713242"/>
          </a:xfrm>
        </p:grpSpPr>
        <p:sp>
          <p:nvSpPr>
            <p:cNvPr id="37" name="Rectangle: Rounded Corners 36">
              <a:extLst>
                <a:ext uri="{FF2B5EF4-FFF2-40B4-BE49-F238E27FC236}">
                  <a16:creationId xmlns:a16="http://schemas.microsoft.com/office/drawing/2014/main" id="{CA8A6A9D-C832-1F87-0521-FF0F179429BA}"/>
                </a:ext>
              </a:extLst>
            </p:cNvPr>
            <p:cNvSpPr/>
            <p:nvPr/>
          </p:nvSpPr>
          <p:spPr>
            <a:xfrm>
              <a:off x="725481" y="467376"/>
              <a:ext cx="10741037" cy="713242"/>
            </a:xfrm>
            <a:prstGeom prst="roundRect">
              <a:avLst/>
            </a:prstGeom>
            <a:noFill/>
            <a:ln w="317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Rectangle 37">
              <a:extLst>
                <a:ext uri="{FF2B5EF4-FFF2-40B4-BE49-F238E27FC236}">
                  <a16:creationId xmlns:a16="http://schemas.microsoft.com/office/drawing/2014/main" id="{154B92E0-4F88-5AD1-3864-0CCA5AA0172C}"/>
                </a:ext>
              </a:extLst>
            </p:cNvPr>
            <p:cNvSpPr/>
            <p:nvPr/>
          </p:nvSpPr>
          <p:spPr>
            <a:xfrm>
              <a:off x="844952" y="564481"/>
              <a:ext cx="10532962" cy="492443"/>
            </a:xfrm>
            <a:prstGeom prst="rect">
              <a:avLst/>
            </a:prstGeom>
          </p:spPr>
          <p:txBody>
            <a:bodyPr wrap="square">
              <a:spAutoFit/>
            </a:bodyPr>
            <a:lstStyle/>
            <a:p>
              <a:pPr algn="just"/>
              <a:r>
                <a:rPr lang="vi-VN" sz="2600" b="1" dirty="0">
                  <a:solidFill>
                    <a:schemeClr val="accent6">
                      <a:lumMod val="50000"/>
                    </a:schemeClr>
                  </a:solidFill>
                  <a:latin typeface="Cambria" panose="02040503050406030204" pitchFamily="18" charset="0"/>
                  <a:ea typeface="Cambria" panose="02040503050406030204" pitchFamily="18" charset="0"/>
                </a:rPr>
                <a:t>1. Tìm từ ngữ chỉ sự vật tương ứng với mỗi lời giải thích dưới đây: </a:t>
              </a:r>
            </a:p>
          </p:txBody>
        </p:sp>
      </p:grpSp>
      <p:pic>
        <p:nvPicPr>
          <p:cNvPr id="39" name="Picture 38">
            <a:extLst>
              <a:ext uri="{FF2B5EF4-FFF2-40B4-BE49-F238E27FC236}">
                <a16:creationId xmlns:a16="http://schemas.microsoft.com/office/drawing/2014/main" id="{C8B02930-A021-CE2F-D4C2-826778B4B97B}"/>
              </a:ext>
            </a:extLst>
          </p:cNvPr>
          <p:cNvPicPr>
            <a:picLocks noChangeAspect="1"/>
          </p:cNvPicPr>
          <p:nvPr/>
        </p:nvPicPr>
        <p:blipFill>
          <a:blip r:embed="rId3"/>
          <a:stretch>
            <a:fillRect/>
          </a:stretch>
        </p:blipFill>
        <p:spPr>
          <a:xfrm>
            <a:off x="725481" y="1277720"/>
            <a:ext cx="2608028" cy="2426015"/>
          </a:xfrm>
          <a:prstGeom prst="rect">
            <a:avLst/>
          </a:prstGeom>
        </p:spPr>
      </p:pic>
      <p:pic>
        <p:nvPicPr>
          <p:cNvPr id="40" name="Picture 39">
            <a:extLst>
              <a:ext uri="{FF2B5EF4-FFF2-40B4-BE49-F238E27FC236}">
                <a16:creationId xmlns:a16="http://schemas.microsoft.com/office/drawing/2014/main" id="{117C04A7-298E-0CF3-14D3-E5DA44A8668A}"/>
              </a:ext>
            </a:extLst>
          </p:cNvPr>
          <p:cNvPicPr>
            <a:picLocks noChangeAspect="1"/>
          </p:cNvPicPr>
          <p:nvPr/>
        </p:nvPicPr>
        <p:blipFill>
          <a:blip r:embed="rId4"/>
          <a:stretch>
            <a:fillRect/>
          </a:stretch>
        </p:blipFill>
        <p:spPr>
          <a:xfrm>
            <a:off x="3333510" y="1277722"/>
            <a:ext cx="2897395" cy="2549706"/>
          </a:xfrm>
          <a:prstGeom prst="rect">
            <a:avLst/>
          </a:prstGeom>
        </p:spPr>
      </p:pic>
      <p:pic>
        <p:nvPicPr>
          <p:cNvPr id="41" name="Picture 40">
            <a:extLst>
              <a:ext uri="{FF2B5EF4-FFF2-40B4-BE49-F238E27FC236}">
                <a16:creationId xmlns:a16="http://schemas.microsoft.com/office/drawing/2014/main" id="{53C6C391-97B8-0305-3EC4-6D87CF784690}"/>
              </a:ext>
            </a:extLst>
          </p:cNvPr>
          <p:cNvPicPr>
            <a:picLocks noChangeAspect="1"/>
          </p:cNvPicPr>
          <p:nvPr/>
        </p:nvPicPr>
        <p:blipFill>
          <a:blip r:embed="rId5"/>
          <a:stretch>
            <a:fillRect/>
          </a:stretch>
        </p:blipFill>
        <p:spPr>
          <a:xfrm>
            <a:off x="6230905" y="1277722"/>
            <a:ext cx="2897394" cy="2549706"/>
          </a:xfrm>
          <a:prstGeom prst="rect">
            <a:avLst/>
          </a:prstGeom>
        </p:spPr>
      </p:pic>
      <p:pic>
        <p:nvPicPr>
          <p:cNvPr id="42" name="Picture 41">
            <a:extLst>
              <a:ext uri="{FF2B5EF4-FFF2-40B4-BE49-F238E27FC236}">
                <a16:creationId xmlns:a16="http://schemas.microsoft.com/office/drawing/2014/main" id="{7DBA02AF-ADB4-0CD2-9F08-7AF577D7C496}"/>
              </a:ext>
            </a:extLst>
          </p:cNvPr>
          <p:cNvPicPr>
            <a:picLocks noChangeAspect="1"/>
          </p:cNvPicPr>
          <p:nvPr/>
        </p:nvPicPr>
        <p:blipFill>
          <a:blip r:embed="rId6"/>
          <a:stretch>
            <a:fillRect/>
          </a:stretch>
        </p:blipFill>
        <p:spPr>
          <a:xfrm>
            <a:off x="9128299" y="1277721"/>
            <a:ext cx="2608028" cy="2549705"/>
          </a:xfrm>
          <a:prstGeom prst="rect">
            <a:avLst/>
          </a:prstGeom>
        </p:spPr>
      </p:pic>
      <p:sp>
        <p:nvSpPr>
          <p:cNvPr id="45" name="Rectangle 44">
            <a:extLst>
              <a:ext uri="{FF2B5EF4-FFF2-40B4-BE49-F238E27FC236}">
                <a16:creationId xmlns:a16="http://schemas.microsoft.com/office/drawing/2014/main" id="{4B147911-B3E3-FD7E-0A1E-13D86F9D365B}"/>
              </a:ext>
            </a:extLst>
          </p:cNvPr>
          <p:cNvSpPr/>
          <p:nvPr/>
        </p:nvSpPr>
        <p:spPr>
          <a:xfrm>
            <a:off x="628958" y="3908672"/>
            <a:ext cx="3152240" cy="2246769"/>
          </a:xfrm>
          <a:prstGeom prst="rect">
            <a:avLst/>
          </a:prstGeom>
        </p:spPr>
        <p:txBody>
          <a:bodyPr wrap="square">
            <a:spAutoFit/>
          </a:bodyPr>
          <a:lstStyle/>
          <a:p>
            <a:r>
              <a:rPr lang="vi-VN" sz="2800" b="1" dirty="0">
                <a:solidFill>
                  <a:schemeClr val="accent2">
                    <a:lumMod val="75000"/>
                  </a:schemeClr>
                </a:solidFill>
                <a:latin typeface="Cambria" panose="02040503050406030204" pitchFamily="18" charset="0"/>
                <a:ea typeface="Cambria" panose="02040503050406030204" pitchFamily="18" charset="0"/>
              </a:rPr>
              <a:t>  Vật dùng để</a:t>
            </a:r>
          </a:p>
          <a:p>
            <a:r>
              <a:rPr lang="vi-VN" sz="2800" b="1" dirty="0">
                <a:solidFill>
                  <a:schemeClr val="accent2">
                    <a:lumMod val="75000"/>
                  </a:schemeClr>
                </a:solidFill>
                <a:latin typeface="Cambria" panose="02040503050406030204" pitchFamily="18" charset="0"/>
                <a:ea typeface="Cambria" panose="02040503050406030204" pitchFamily="18" charset="0"/>
              </a:rPr>
              <a:t> đội đầu, che mưa nắng, thường làm bằng lá có hình chóp.</a:t>
            </a:r>
          </a:p>
        </p:txBody>
      </p:sp>
      <p:sp>
        <p:nvSpPr>
          <p:cNvPr id="46" name="Rectangle: Rounded Corners 45">
            <a:extLst>
              <a:ext uri="{FF2B5EF4-FFF2-40B4-BE49-F238E27FC236}">
                <a16:creationId xmlns:a16="http://schemas.microsoft.com/office/drawing/2014/main" id="{05BF6C60-4617-071C-2CE8-29560E8CB3F3}"/>
              </a:ext>
            </a:extLst>
          </p:cNvPr>
          <p:cNvSpPr/>
          <p:nvPr/>
        </p:nvSpPr>
        <p:spPr>
          <a:xfrm>
            <a:off x="567160" y="3897344"/>
            <a:ext cx="3090440" cy="2342069"/>
          </a:xfrm>
          <a:prstGeom prst="roundRect">
            <a:avLst/>
          </a:prstGeom>
          <a:noFill/>
          <a:ln w="31750">
            <a:solidFill>
              <a:schemeClr val="accent5">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accent4">
                  <a:lumMod val="60000"/>
                  <a:lumOff val="40000"/>
                </a:schemeClr>
              </a:solidFill>
              <a:effectLst/>
              <a:uLnTx/>
              <a:uFillTx/>
              <a:latin typeface="Arial" panose="020B0604020202020204" pitchFamily="34" charset="0"/>
              <a:ea typeface="+mn-ea"/>
              <a:cs typeface="+mn-cs"/>
            </a:endParaRPr>
          </a:p>
        </p:txBody>
      </p:sp>
      <p:sp>
        <p:nvSpPr>
          <p:cNvPr id="47" name="Rectangle: Rounded Corners 46">
            <a:extLst>
              <a:ext uri="{FF2B5EF4-FFF2-40B4-BE49-F238E27FC236}">
                <a16:creationId xmlns:a16="http://schemas.microsoft.com/office/drawing/2014/main" id="{05D3E80D-55F1-B167-2CBB-EE44307405AB}"/>
              </a:ext>
            </a:extLst>
          </p:cNvPr>
          <p:cNvSpPr/>
          <p:nvPr/>
        </p:nvSpPr>
        <p:spPr>
          <a:xfrm>
            <a:off x="3746474" y="3967260"/>
            <a:ext cx="2700625" cy="2342069"/>
          </a:xfrm>
          <a:prstGeom prst="roundRect">
            <a:avLst/>
          </a:prstGeom>
          <a:noFill/>
          <a:ln w="31750">
            <a:solidFill>
              <a:schemeClr val="tx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accent4">
                  <a:lumMod val="60000"/>
                  <a:lumOff val="40000"/>
                </a:schemeClr>
              </a:solidFill>
              <a:effectLst/>
              <a:uLnTx/>
              <a:uFillTx/>
              <a:latin typeface="Arial" panose="020B0604020202020204" pitchFamily="34" charset="0"/>
              <a:ea typeface="+mn-ea"/>
              <a:cs typeface="+mn-cs"/>
            </a:endParaRPr>
          </a:p>
        </p:txBody>
      </p:sp>
      <p:sp>
        <p:nvSpPr>
          <p:cNvPr id="48" name="Rectangle: Rounded Corners 47">
            <a:extLst>
              <a:ext uri="{FF2B5EF4-FFF2-40B4-BE49-F238E27FC236}">
                <a16:creationId xmlns:a16="http://schemas.microsoft.com/office/drawing/2014/main" id="{9FB985F1-AFFF-1D48-C212-1D56B10680F7}"/>
              </a:ext>
            </a:extLst>
          </p:cNvPr>
          <p:cNvSpPr/>
          <p:nvPr/>
        </p:nvSpPr>
        <p:spPr>
          <a:xfrm>
            <a:off x="6570697" y="3967260"/>
            <a:ext cx="2700625" cy="2342069"/>
          </a:xfrm>
          <a:prstGeom prst="roundRect">
            <a:avLst/>
          </a:prstGeom>
          <a:no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accent4">
                  <a:lumMod val="60000"/>
                  <a:lumOff val="40000"/>
                </a:schemeClr>
              </a:solidFill>
              <a:effectLst/>
              <a:uLnTx/>
              <a:uFillTx/>
              <a:latin typeface="Arial" panose="020B0604020202020204" pitchFamily="34" charset="0"/>
              <a:ea typeface="+mn-ea"/>
              <a:cs typeface="+mn-cs"/>
            </a:endParaRPr>
          </a:p>
        </p:txBody>
      </p:sp>
      <p:sp>
        <p:nvSpPr>
          <p:cNvPr id="49" name="Rectangle: Rounded Corners 48">
            <a:extLst>
              <a:ext uri="{FF2B5EF4-FFF2-40B4-BE49-F238E27FC236}">
                <a16:creationId xmlns:a16="http://schemas.microsoft.com/office/drawing/2014/main" id="{1AB52CF9-EC48-4268-A82F-5360AA0DDBA4}"/>
              </a:ext>
            </a:extLst>
          </p:cNvPr>
          <p:cNvSpPr/>
          <p:nvPr/>
        </p:nvSpPr>
        <p:spPr>
          <a:xfrm>
            <a:off x="9556967" y="3897343"/>
            <a:ext cx="2067874" cy="2342069"/>
          </a:xfrm>
          <a:prstGeom prst="roundRect">
            <a:avLst/>
          </a:prstGeom>
          <a:noFill/>
          <a:ln w="31750">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chemeClr val="accent4">
                  <a:lumMod val="60000"/>
                  <a:lumOff val="40000"/>
                </a:schemeClr>
              </a:solidFill>
              <a:effectLst/>
              <a:uLnTx/>
              <a:uFillTx/>
              <a:latin typeface="Arial" panose="020B0604020202020204" pitchFamily="34" charset="0"/>
              <a:ea typeface="+mn-ea"/>
              <a:cs typeface="+mn-cs"/>
            </a:endParaRPr>
          </a:p>
        </p:txBody>
      </p:sp>
      <p:sp>
        <p:nvSpPr>
          <p:cNvPr id="50" name="Rectangle 49">
            <a:extLst>
              <a:ext uri="{FF2B5EF4-FFF2-40B4-BE49-F238E27FC236}">
                <a16:creationId xmlns:a16="http://schemas.microsoft.com/office/drawing/2014/main" id="{8F20D2AF-53E6-BEA9-020B-C5D2F8A977CB}"/>
              </a:ext>
            </a:extLst>
          </p:cNvPr>
          <p:cNvSpPr/>
          <p:nvPr/>
        </p:nvSpPr>
        <p:spPr>
          <a:xfrm>
            <a:off x="3916375" y="4160436"/>
            <a:ext cx="2530724" cy="1815882"/>
          </a:xfrm>
          <a:prstGeom prst="rect">
            <a:avLst/>
          </a:prstGeom>
        </p:spPr>
        <p:txBody>
          <a:bodyPr wrap="square">
            <a:spAutoFit/>
          </a:bodyPr>
          <a:lstStyle/>
          <a:p>
            <a:r>
              <a:rPr lang="vi-VN" sz="2800" b="1" dirty="0">
                <a:solidFill>
                  <a:schemeClr val="accent6">
                    <a:lumMod val="50000"/>
                  </a:schemeClr>
                </a:solidFill>
                <a:latin typeface="Cambria" panose="02040503050406030204" pitchFamily="18" charset="0"/>
                <a:ea typeface="Cambria" panose="02040503050406030204" pitchFamily="18" charset="0"/>
              </a:rPr>
              <a:t>  Trang phục truyền thống của người Việt Nam</a:t>
            </a:r>
          </a:p>
        </p:txBody>
      </p:sp>
      <p:sp>
        <p:nvSpPr>
          <p:cNvPr id="51" name="Rectangle 50">
            <a:extLst>
              <a:ext uri="{FF2B5EF4-FFF2-40B4-BE49-F238E27FC236}">
                <a16:creationId xmlns:a16="http://schemas.microsoft.com/office/drawing/2014/main" id="{ECCA647B-A4B3-D272-7168-224969AF2AAE}"/>
              </a:ext>
            </a:extLst>
          </p:cNvPr>
          <p:cNvSpPr/>
          <p:nvPr/>
        </p:nvSpPr>
        <p:spPr>
          <a:xfrm>
            <a:off x="6767468" y="3987129"/>
            <a:ext cx="2530724" cy="2246769"/>
          </a:xfrm>
          <a:prstGeom prst="rect">
            <a:avLst/>
          </a:prstGeom>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  Đồ chơi dân gian nặn bằng bột màu hấp chín, có hình nhân vật</a:t>
            </a:r>
          </a:p>
        </p:txBody>
      </p:sp>
      <p:sp>
        <p:nvSpPr>
          <p:cNvPr id="52" name="Rectangle 51">
            <a:extLst>
              <a:ext uri="{FF2B5EF4-FFF2-40B4-BE49-F238E27FC236}">
                <a16:creationId xmlns:a16="http://schemas.microsoft.com/office/drawing/2014/main" id="{CDF1F493-F668-F552-F1E6-11B663C94505}"/>
              </a:ext>
            </a:extLst>
          </p:cNvPr>
          <p:cNvSpPr/>
          <p:nvPr/>
        </p:nvSpPr>
        <p:spPr>
          <a:xfrm>
            <a:off x="9614977" y="3944992"/>
            <a:ext cx="2295509" cy="2246769"/>
          </a:xfrm>
          <a:prstGeom prst="rect">
            <a:avLst/>
          </a:prstGeom>
        </p:spPr>
        <p:txBody>
          <a:bodyPr wrap="square">
            <a:spAutoFit/>
          </a:bodyPr>
          <a:lstStyle/>
          <a:p>
            <a:r>
              <a:rPr lang="vi-VN" sz="2800" b="1" dirty="0">
                <a:solidFill>
                  <a:schemeClr val="accent6">
                    <a:lumMod val="50000"/>
                  </a:schemeClr>
                </a:solidFill>
                <a:latin typeface="Cambria" panose="02040503050406030204" pitchFamily="18" charset="0"/>
                <a:ea typeface="Cambria" panose="02040503050406030204" pitchFamily="18" charset="0"/>
              </a:rPr>
              <a:t>  </a:t>
            </a:r>
            <a:r>
              <a:rPr lang="vi-VN" sz="2800" b="1" dirty="0">
                <a:solidFill>
                  <a:schemeClr val="accent1">
                    <a:lumMod val="50000"/>
                  </a:schemeClr>
                </a:solidFill>
                <a:latin typeface="Cambria" panose="02040503050406030204" pitchFamily="18" charset="0"/>
                <a:ea typeface="Cambria" panose="02040503050406030204" pitchFamily="18" charset="0"/>
              </a:rPr>
              <a:t>Món ăn gồm bánh phở và thịt, thường có nước dùng</a:t>
            </a:r>
          </a:p>
        </p:txBody>
      </p:sp>
    </p:spTree>
    <p:custDataLst>
      <p:tags r:id="rId1"/>
    </p:custDataLst>
    <p:extLst>
      <p:ext uri="{BB962C8B-B14F-4D97-AF65-F5344CB8AC3E}">
        <p14:creationId xmlns:p14="http://schemas.microsoft.com/office/powerpoint/2010/main" val="10379476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par>
                                <p:cTn id="16" presetID="16" presetClass="entr" presetSubtype="21"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arn(inVertical)">
                                      <p:cBhvr>
                                        <p:cTn id="46" dur="500"/>
                                        <p:tgtEl>
                                          <p:spTgt spid="5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barn(inVertical)">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arn(inVertical)">
                                      <p:cBhvr>
                                        <p:cTn id="54" dur="500"/>
                                        <p:tgtEl>
                                          <p:spTgt spid="5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P spid="49" grpId="0" animBg="1"/>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8516"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100000" l="3429" r="97143">
                        <a14:foregroundMark x1="71214" y1="52143" x2="71214" y2="52143"/>
                        <a14:foregroundMark x1="73714" y1="19429" x2="79857" y2="99857"/>
                        <a14:foregroundMark x1="87143" y1="44714" x2="87429" y2="59143"/>
                      </a14:backgroundRemoval>
                    </a14:imgEffect>
                  </a14:imgLayer>
                </a14:imgProps>
              </a:ext>
              <a:ext uri="{28A0092B-C50C-407E-A947-70E740481C1C}">
                <a14:useLocalDpi xmlns:a14="http://schemas.microsoft.com/office/drawing/2010/main" val="0"/>
              </a:ext>
            </a:extLst>
          </a:blip>
          <a:stretch>
            <a:fillRect/>
          </a:stretch>
        </p:blipFill>
        <p:spPr>
          <a:xfrm>
            <a:off x="5341785" y="3516086"/>
            <a:ext cx="6683827" cy="3341914"/>
          </a:xfrm>
          <a:prstGeom prst="rect">
            <a:avLst/>
          </a:prstGeom>
        </p:spPr>
      </p:pic>
      <p:pic>
        <p:nvPicPr>
          <p:cNvPr id="7" name="Picture 6">
            <a:extLst>
              <a:ext uri="{FF2B5EF4-FFF2-40B4-BE49-F238E27FC236}">
                <a16:creationId xmlns:a16="http://schemas.microsoft.com/office/drawing/2014/main" id="{AD3C5F5C-CA92-E6BE-361C-7B9DC406A1D8}"/>
              </a:ext>
            </a:extLst>
          </p:cNvPr>
          <p:cNvPicPr>
            <a:picLocks noChangeAspect="1"/>
          </p:cNvPicPr>
          <p:nvPr/>
        </p:nvPicPr>
        <p:blipFill rotWithShape="1">
          <a:blip r:embed="rId7"/>
          <a:srcRect l="17321" r="17240" b="7737"/>
          <a:stretch/>
        </p:blipFill>
        <p:spPr>
          <a:xfrm>
            <a:off x="1507252" y="508654"/>
            <a:ext cx="9733905" cy="2031529"/>
          </a:xfrm>
          <a:prstGeom prst="rect">
            <a:avLst/>
          </a:prstGeom>
        </p:spPr>
      </p:pic>
    </p:spTree>
    <p:extLst>
      <p:ext uri="{BB962C8B-B14F-4D97-AF65-F5344CB8AC3E}">
        <p14:creationId xmlns:p14="http://schemas.microsoft.com/office/powerpoint/2010/main" val="34900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2" name="TextBox 1">
            <a:extLst>
              <a:ext uri="{FF2B5EF4-FFF2-40B4-BE49-F238E27FC236}">
                <a16:creationId xmlns:a16="http://schemas.microsoft.com/office/drawing/2014/main" id="{C0BDB86E-E035-3095-D583-236E721B822C}"/>
              </a:ext>
            </a:extLst>
          </p:cNvPr>
          <p:cNvSpPr txBox="1"/>
          <p:nvPr/>
        </p:nvSpPr>
        <p:spPr>
          <a:xfrm>
            <a:off x="2708476" y="1305341"/>
            <a:ext cx="7176304" cy="3785652"/>
          </a:xfrm>
          <a:prstGeom prst="rect">
            <a:avLst/>
          </a:prstGeom>
          <a:noFill/>
        </p:spPr>
        <p:txBody>
          <a:bodyPr wrap="square" rtlCol="0">
            <a:spAutoFit/>
          </a:bodyPr>
          <a:lstStyle/>
          <a:p>
            <a:pPr algn="just"/>
            <a:r>
              <a:rPr lang="en-US" sz="4000" b="1" dirty="0">
                <a:solidFill>
                  <a:schemeClr val="accent6">
                    <a:lumMod val="50000"/>
                  </a:schemeClr>
                </a:solidFill>
                <a:latin typeface="Cambria" panose="02040503050406030204" pitchFamily="18" charset="0"/>
                <a:ea typeface="Cambria" panose="02040503050406030204" pitchFamily="18" charset="0"/>
              </a:rPr>
              <a:t>Chia </a:t>
            </a:r>
            <a:r>
              <a:rPr lang="en-US" sz="4000" b="1" dirty="0" err="1">
                <a:solidFill>
                  <a:schemeClr val="accent6">
                    <a:lumMod val="50000"/>
                  </a:schemeClr>
                </a:solidFill>
                <a:latin typeface="Cambria" panose="02040503050406030204" pitchFamily="18" charset="0"/>
                <a:ea typeface="Cambria" panose="02040503050406030204" pitchFamily="18" charset="0"/>
              </a:rPr>
              <a:t>cả</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lớp</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thành</a:t>
            </a:r>
            <a:r>
              <a:rPr lang="en-US" sz="4000" b="1" dirty="0">
                <a:solidFill>
                  <a:schemeClr val="accent6">
                    <a:lumMod val="50000"/>
                  </a:schemeClr>
                </a:solidFill>
                <a:latin typeface="Cambria" panose="02040503050406030204" pitchFamily="18" charset="0"/>
                <a:ea typeface="Cambria" panose="02040503050406030204" pitchFamily="18" charset="0"/>
              </a:rPr>
              <a:t> 2 </a:t>
            </a:r>
            <a:r>
              <a:rPr lang="en-US" sz="4000" b="1" dirty="0" err="1">
                <a:solidFill>
                  <a:schemeClr val="accent6">
                    <a:lumMod val="50000"/>
                  </a:schemeClr>
                </a:solidFill>
                <a:latin typeface="Cambria" panose="02040503050406030204" pitchFamily="18" charset="0"/>
                <a:ea typeface="Cambria" panose="02040503050406030204" pitchFamily="18" charset="0"/>
              </a:rPr>
              <a:t>đội</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Các</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đội</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tiếp</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sức</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nhau</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kể</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tên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các</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món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ngon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của</a:t>
            </a:r>
            <a:r>
              <a:rPr lang="en-US" sz="4000" b="1" dirty="0">
                <a:solidFill>
                  <a:schemeClr val="accent6">
                    <a:lumMod val="50000"/>
                  </a:schemeClr>
                </a:solidFill>
                <a:latin typeface="Cambria" panose="02040503050406030204" pitchFamily="18" charset="0"/>
                <a:ea typeface="Cambria" panose="02040503050406030204" pitchFamily="18" charset="0"/>
              </a:rPr>
              <a:t> 3 </a:t>
            </a:r>
            <a:r>
              <a:rPr lang="en-US" sz="4000" b="1" dirty="0" err="1">
                <a:solidFill>
                  <a:schemeClr val="accent6">
                    <a:lumMod val="50000"/>
                  </a:schemeClr>
                </a:solidFill>
                <a:latin typeface="Cambria" panose="02040503050406030204" pitchFamily="18" charset="0"/>
                <a:ea typeface="Cambria" panose="02040503050406030204" pitchFamily="18" charset="0"/>
              </a:rPr>
              <a:t>miền</a:t>
            </a:r>
            <a:r>
              <a:rPr lang="en-US" sz="4000" b="1" dirty="0">
                <a:solidFill>
                  <a:schemeClr val="accent6">
                    <a:lumMod val="50000"/>
                  </a:schemeClr>
                </a:solidFill>
                <a:latin typeface="Cambria" panose="02040503050406030204" pitchFamily="18" charset="0"/>
                <a:ea typeface="Cambria" panose="02040503050406030204" pitchFamily="18" charset="0"/>
              </a:rPr>
              <a:t>. Trong </a:t>
            </a:r>
            <a:r>
              <a:rPr lang="en-US" sz="4000" b="1" dirty="0" err="1">
                <a:solidFill>
                  <a:schemeClr val="accent6">
                    <a:lumMod val="50000"/>
                  </a:schemeClr>
                </a:solidFill>
                <a:latin typeface="Cambria" panose="02040503050406030204" pitchFamily="18" charset="0"/>
                <a:ea typeface="Cambria" panose="02040503050406030204" pitchFamily="18" charset="0"/>
              </a:rPr>
              <a:t>thời</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gian</a:t>
            </a:r>
            <a:r>
              <a:rPr lang="en-US" sz="4000" b="1" dirty="0">
                <a:solidFill>
                  <a:schemeClr val="accent6">
                    <a:lumMod val="50000"/>
                  </a:schemeClr>
                </a:solidFill>
                <a:latin typeface="Cambria" panose="02040503050406030204" pitchFamily="18" charset="0"/>
                <a:ea typeface="Cambria" panose="02040503050406030204" pitchFamily="18" charset="0"/>
              </a:rPr>
              <a:t> 5 </a:t>
            </a:r>
            <a:r>
              <a:rPr lang="en-US" sz="4000" b="1" dirty="0" err="1">
                <a:solidFill>
                  <a:schemeClr val="accent6">
                    <a:lumMod val="50000"/>
                  </a:schemeClr>
                </a:solidFill>
                <a:latin typeface="Cambria" panose="02040503050406030204" pitchFamily="18" charset="0"/>
                <a:ea typeface="Cambria" panose="02040503050406030204" pitchFamily="18" charset="0"/>
              </a:rPr>
              <a:t>phút</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Đội</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nào</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kể</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chính</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xác</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và</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nhiều</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món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hơn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thì</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giành</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chiến</a:t>
            </a:r>
            <a:r>
              <a:rPr lang="en-US" sz="4000" b="1" dirty="0">
                <a:solidFill>
                  <a:schemeClr val="accent6">
                    <a:lumMod val="50000"/>
                  </a:schemeClr>
                </a:solidFill>
                <a:latin typeface="Cambria" panose="02040503050406030204" pitchFamily="18" charset="0"/>
                <a:ea typeface="Cambria" panose="02040503050406030204" pitchFamily="18" charset="0"/>
              </a:rPr>
              <a:t> </a:t>
            </a:r>
            <a:r>
              <a:rPr lang="en-US" sz="4000" b="1" dirty="0" err="1">
                <a:solidFill>
                  <a:schemeClr val="accent6">
                    <a:lumMod val="50000"/>
                  </a:schemeClr>
                </a:solidFill>
                <a:latin typeface="Cambria" panose="02040503050406030204" pitchFamily="18" charset="0"/>
                <a:ea typeface="Cambria" panose="02040503050406030204" pitchFamily="18" charset="0"/>
              </a:rPr>
              <a:t>thắng</a:t>
            </a:r>
            <a:r>
              <a:rPr lang="en-US" sz="4000" b="1" dirty="0">
                <a:solidFill>
                  <a:schemeClr val="accent6">
                    <a:lumMod val="50000"/>
                  </a:schemeClr>
                </a:solidFill>
                <a:latin typeface="Cambria" panose="02040503050406030204" pitchFamily="18" charset="0"/>
                <a:ea typeface="Cambria" panose="02040503050406030204" pitchFamily="18" charset="0"/>
              </a:rPr>
              <a:t>.</a:t>
            </a:r>
            <a:endParaRPr lang="vi-VN" sz="4000" b="1" dirty="0">
              <a:solidFill>
                <a:schemeClr val="accent6">
                  <a:lumMod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502074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29129" y="37167"/>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Hà</a:t>
            </a:r>
            <a:r>
              <a:rPr kumimoji="0" lang="en-US" altLang="en-US" sz="4400" b="1" i="0" u="none" strike="noStrike" kern="1200" cap="none" spc="0" normalizeH="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noProof="0" dirty="0" err="1">
                <a:ln>
                  <a:noFill/>
                </a:ln>
                <a:solidFill>
                  <a:prstClr val="black"/>
                </a:solidFill>
                <a:effectLst/>
                <a:uLnTx/>
                <a:uFillTx/>
                <a:latin typeface="UTM Khuccamta" panose="02040603050506020204" pitchFamily="18" charset="0"/>
                <a:ea typeface="+mn-ea"/>
                <a:cs typeface="+mn-cs"/>
              </a:rPr>
              <a:t>Nội</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có nhiều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món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ăn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đặc</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sản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a:t>
            </a:r>
          </a:p>
        </p:txBody>
      </p:sp>
      <p:grpSp>
        <p:nvGrpSpPr>
          <p:cNvPr id="2" name="Group 1">
            <a:extLst>
              <a:ext uri="{FF2B5EF4-FFF2-40B4-BE49-F238E27FC236}">
                <a16:creationId xmlns:a16="http://schemas.microsoft.com/office/drawing/2014/main" id="{1453B393-FFDB-1EB6-80E6-E5ABE0538DA0}"/>
              </a:ext>
            </a:extLst>
          </p:cNvPr>
          <p:cNvGrpSpPr/>
          <p:nvPr/>
        </p:nvGrpSpPr>
        <p:grpSpPr>
          <a:xfrm>
            <a:off x="302794" y="1034716"/>
            <a:ext cx="3790302" cy="2572031"/>
            <a:chOff x="302794" y="1034716"/>
            <a:chExt cx="3790302" cy="2572031"/>
          </a:xfrm>
        </p:grpSpPr>
        <p:pic>
          <p:nvPicPr>
            <p:cNvPr id="3" name="Picture 2" descr="A bowl of food&#10;&#10;Description automatically generated with medium confidence">
              <a:extLst>
                <a:ext uri="{FF2B5EF4-FFF2-40B4-BE49-F238E27FC236}">
                  <a16:creationId xmlns:a16="http://schemas.microsoft.com/office/drawing/2014/main" id="{F4529358-65D6-453A-D32A-EDE15AF3F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4" y="1034716"/>
              <a:ext cx="3790302" cy="25268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hlinkClick r:id="" action="ppaction://noaction"/>
              <a:extLst>
                <a:ext uri="{FF2B5EF4-FFF2-40B4-BE49-F238E27FC236}">
                  <a16:creationId xmlns:a16="http://schemas.microsoft.com/office/drawing/2014/main" id="{4CC7F89F-18E0-40AC-B0ED-F570BB9FD983}"/>
                </a:ext>
              </a:extLst>
            </p:cNvPr>
            <p:cNvSpPr/>
            <p:nvPr/>
          </p:nvSpPr>
          <p:spPr>
            <a:xfrm>
              <a:off x="302794" y="3242026"/>
              <a:ext cx="1942614"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Phở</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bò</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07EC6765-56DC-4E64-86CC-87F72287D3E6}"/>
              </a:ext>
            </a:extLst>
          </p:cNvPr>
          <p:cNvGrpSpPr/>
          <p:nvPr/>
        </p:nvGrpSpPr>
        <p:grpSpPr>
          <a:xfrm>
            <a:off x="4403558" y="1034716"/>
            <a:ext cx="3790303" cy="2648979"/>
            <a:chOff x="4403558" y="1034716"/>
            <a:chExt cx="3790303" cy="2648979"/>
          </a:xfrm>
        </p:grpSpPr>
        <p:pic>
          <p:nvPicPr>
            <p:cNvPr id="21" name="Picture 20" descr="A table full of food&#10;&#10;Description automatically generated with low confidence">
              <a:extLst>
                <a:ext uri="{FF2B5EF4-FFF2-40B4-BE49-F238E27FC236}">
                  <a16:creationId xmlns:a16="http://schemas.microsoft.com/office/drawing/2014/main" id="{94640545-9484-2AEE-0AB9-855A3344F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558" y="1034716"/>
              <a:ext cx="3790303" cy="26489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8" name="Rectangle 27">
              <a:hlinkClick r:id="" action="ppaction://noaction"/>
              <a:extLst>
                <a:ext uri="{FF2B5EF4-FFF2-40B4-BE49-F238E27FC236}">
                  <a16:creationId xmlns:a16="http://schemas.microsoft.com/office/drawing/2014/main" id="{9C97B4A4-8D57-DEC8-7654-E3A537B64EC5}"/>
                </a:ext>
              </a:extLst>
            </p:cNvPr>
            <p:cNvSpPr/>
            <p:nvPr/>
          </p:nvSpPr>
          <p:spPr>
            <a:xfrm>
              <a:off x="4403558" y="3271290"/>
              <a:ext cx="1942614"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Bánh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cuốn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DD0D71D9-6D07-9566-6FA3-167A4BDCE1C4}"/>
              </a:ext>
            </a:extLst>
          </p:cNvPr>
          <p:cNvGrpSpPr/>
          <p:nvPr/>
        </p:nvGrpSpPr>
        <p:grpSpPr>
          <a:xfrm>
            <a:off x="8504323" y="950495"/>
            <a:ext cx="3503193" cy="2775367"/>
            <a:chOff x="8504323" y="950495"/>
            <a:chExt cx="3503193" cy="2775367"/>
          </a:xfrm>
        </p:grpSpPr>
        <p:pic>
          <p:nvPicPr>
            <p:cNvPr id="23" name="Picture 22" descr="A plate of food&#10;&#10;Description automatically generated with medium confidence">
              <a:extLst>
                <a:ext uri="{FF2B5EF4-FFF2-40B4-BE49-F238E27FC236}">
                  <a16:creationId xmlns:a16="http://schemas.microsoft.com/office/drawing/2014/main" id="{AB2897D3-31C4-0DD9-5516-B65DA0AF8A5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8504323" y="950495"/>
              <a:ext cx="3503193" cy="27753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9" name="Rectangle 28">
              <a:hlinkClick r:id="" action="ppaction://noaction"/>
              <a:extLst>
                <a:ext uri="{FF2B5EF4-FFF2-40B4-BE49-F238E27FC236}">
                  <a16:creationId xmlns:a16="http://schemas.microsoft.com/office/drawing/2014/main" id="{8F11124D-627A-880B-E384-37EE646C46AF}"/>
                </a:ext>
              </a:extLst>
            </p:cNvPr>
            <p:cNvSpPr/>
            <p:nvPr/>
          </p:nvSpPr>
          <p:spPr>
            <a:xfrm>
              <a:off x="8610601" y="3361141"/>
              <a:ext cx="1942614"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Xôi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xéo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673E327F-CCD8-E332-E4D2-EC3CB3D24C85}"/>
              </a:ext>
            </a:extLst>
          </p:cNvPr>
          <p:cNvGrpSpPr/>
          <p:nvPr/>
        </p:nvGrpSpPr>
        <p:grpSpPr>
          <a:xfrm>
            <a:off x="302794" y="3894520"/>
            <a:ext cx="4918911" cy="2869782"/>
            <a:chOff x="302794" y="3894520"/>
            <a:chExt cx="4918911" cy="2869782"/>
          </a:xfrm>
        </p:grpSpPr>
        <p:pic>
          <p:nvPicPr>
            <p:cNvPr id="25" name="Picture 24" descr="A bowl of noodles and vegetables&#10;&#10;Description automatically generated with low confidence">
              <a:extLst>
                <a:ext uri="{FF2B5EF4-FFF2-40B4-BE49-F238E27FC236}">
                  <a16:creationId xmlns:a16="http://schemas.microsoft.com/office/drawing/2014/main" id="{212ADB16-B8FC-31D0-0FCF-E2C756FCF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794" y="3894520"/>
              <a:ext cx="4918911" cy="28697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0" name="Rectangle 29">
              <a:hlinkClick r:id="" action="ppaction://noaction"/>
              <a:extLst>
                <a:ext uri="{FF2B5EF4-FFF2-40B4-BE49-F238E27FC236}">
                  <a16:creationId xmlns:a16="http://schemas.microsoft.com/office/drawing/2014/main" id="{5EE24832-C73D-C286-7775-FA5E60AFAD81}"/>
                </a:ext>
              </a:extLst>
            </p:cNvPr>
            <p:cNvSpPr/>
            <p:nvPr/>
          </p:nvSpPr>
          <p:spPr>
            <a:xfrm>
              <a:off x="322345" y="6399581"/>
              <a:ext cx="1942614"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Bún thang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FDA5F5CE-0766-231A-B0EA-9FC1B218F778}"/>
              </a:ext>
            </a:extLst>
          </p:cNvPr>
          <p:cNvGrpSpPr/>
          <p:nvPr/>
        </p:nvGrpSpPr>
        <p:grpSpPr>
          <a:xfrm>
            <a:off x="5535028" y="3953048"/>
            <a:ext cx="4514850" cy="2752725"/>
            <a:chOff x="5535028" y="3953048"/>
            <a:chExt cx="4514850" cy="2752725"/>
          </a:xfrm>
        </p:grpSpPr>
        <p:pic>
          <p:nvPicPr>
            <p:cNvPr id="27" name="Picture 26" descr="A plate of food&#10;&#10;Description automatically generated with medium confidence">
              <a:extLst>
                <a:ext uri="{FF2B5EF4-FFF2-40B4-BE49-F238E27FC236}">
                  <a16:creationId xmlns:a16="http://schemas.microsoft.com/office/drawing/2014/main" id="{CF694504-70E3-3974-3D55-578534A44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5028" y="3953048"/>
              <a:ext cx="4514850" cy="27527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1" name="Rectangle 30">
              <a:hlinkClick r:id="" action="ppaction://noaction"/>
              <a:extLst>
                <a:ext uri="{FF2B5EF4-FFF2-40B4-BE49-F238E27FC236}">
                  <a16:creationId xmlns:a16="http://schemas.microsoft.com/office/drawing/2014/main" id="{1282A65D-E637-4526-4DCC-1A340C72E1DF}"/>
                </a:ext>
              </a:extLst>
            </p:cNvPr>
            <p:cNvSpPr/>
            <p:nvPr/>
          </p:nvSpPr>
          <p:spPr>
            <a:xfrm>
              <a:off x="5553253" y="6341052"/>
              <a:ext cx="1015989"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Sấu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Tree>
    <p:extLst>
      <p:ext uri="{BB962C8B-B14F-4D97-AF65-F5344CB8AC3E}">
        <p14:creationId xmlns:p14="http://schemas.microsoft.com/office/powerpoint/2010/main" val="28436635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88763" y="32960"/>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Huế</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có nhiều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món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ăn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đặc</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sản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a:t>
            </a:r>
          </a:p>
        </p:txBody>
      </p:sp>
      <p:grpSp>
        <p:nvGrpSpPr>
          <p:cNvPr id="5" name="Group 4">
            <a:extLst>
              <a:ext uri="{FF2B5EF4-FFF2-40B4-BE49-F238E27FC236}">
                <a16:creationId xmlns:a16="http://schemas.microsoft.com/office/drawing/2014/main" id="{6998C413-3A46-43BE-9636-075309760D6C}"/>
              </a:ext>
            </a:extLst>
          </p:cNvPr>
          <p:cNvGrpSpPr/>
          <p:nvPr/>
        </p:nvGrpSpPr>
        <p:grpSpPr>
          <a:xfrm>
            <a:off x="168240" y="894620"/>
            <a:ext cx="4148919" cy="2899458"/>
            <a:chOff x="370792" y="917844"/>
            <a:chExt cx="9144000" cy="5143500"/>
          </a:xfrm>
          <a:solidFill>
            <a:srgbClr val="FA8681"/>
          </a:solidFill>
        </p:grpSpPr>
        <p:pic>
          <p:nvPicPr>
            <p:cNvPr id="6" name="Picture 5">
              <a:extLst>
                <a:ext uri="{FF2B5EF4-FFF2-40B4-BE49-F238E27FC236}">
                  <a16:creationId xmlns:a16="http://schemas.microsoft.com/office/drawing/2014/main" id="{4AD7A847-83B1-4EDF-8496-483170BB3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2" y="917844"/>
              <a:ext cx="9144000" cy="5143500"/>
            </a:xfrm>
            <a:prstGeom prst="roundRect">
              <a:avLst>
                <a:gd name="adj" fmla="val 8594"/>
              </a:avLst>
            </a:prstGeom>
            <a:grpFill/>
            <a:ln>
              <a:noFill/>
            </a:ln>
            <a:effectLst>
              <a:reflection blurRad="12700" stA="38000" endPos="28000" dist="5000" dir="5400000" sy="-100000" algn="bl" rotWithShape="0"/>
            </a:effectLst>
          </p:spPr>
        </p:pic>
        <p:sp>
          <p:nvSpPr>
            <p:cNvPr id="7" name="Rectangle 6">
              <a:hlinkClick r:id="" action="ppaction://noaction"/>
              <a:extLst>
                <a:ext uri="{FF2B5EF4-FFF2-40B4-BE49-F238E27FC236}">
                  <a16:creationId xmlns:a16="http://schemas.microsoft.com/office/drawing/2014/main" id="{7D2EA9AC-38DC-4AB2-9E0E-E0D442D2B938}"/>
                </a:ext>
              </a:extLst>
            </p:cNvPr>
            <p:cNvSpPr/>
            <p:nvPr/>
          </p:nvSpPr>
          <p:spPr>
            <a:xfrm>
              <a:off x="731739" y="5453144"/>
              <a:ext cx="6757918" cy="60819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Bánh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ướt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thịt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nướng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E05CB33F-0A57-49C8-8974-5B4F4BABACA3}"/>
              </a:ext>
            </a:extLst>
          </p:cNvPr>
          <p:cNvGrpSpPr/>
          <p:nvPr/>
        </p:nvGrpSpPr>
        <p:grpSpPr>
          <a:xfrm>
            <a:off x="4480931" y="894620"/>
            <a:ext cx="3584896" cy="2910393"/>
            <a:chOff x="4480931" y="894620"/>
            <a:chExt cx="3584896" cy="2910393"/>
          </a:xfrm>
          <a:solidFill>
            <a:srgbClr val="FA8681"/>
          </a:solidFill>
        </p:grpSpPr>
        <p:pic>
          <p:nvPicPr>
            <p:cNvPr id="8" name="Picture 7">
              <a:extLst>
                <a:ext uri="{FF2B5EF4-FFF2-40B4-BE49-F238E27FC236}">
                  <a16:creationId xmlns:a16="http://schemas.microsoft.com/office/drawing/2014/main" id="{F8D3205C-23EC-41C3-A22F-44B7474018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80931" y="894620"/>
              <a:ext cx="3584896" cy="2899458"/>
            </a:xfrm>
            <a:prstGeom prst="roundRect">
              <a:avLst>
                <a:gd name="adj" fmla="val 8594"/>
              </a:avLst>
            </a:prstGeom>
            <a:grpFill/>
            <a:ln>
              <a:noFill/>
            </a:ln>
            <a:effectLst>
              <a:reflection blurRad="12700" stA="38000" endPos="28000" dist="5000" dir="5400000" sy="-100000" algn="bl" rotWithShape="0"/>
            </a:effectLst>
          </p:spPr>
        </p:pic>
        <p:sp>
          <p:nvSpPr>
            <p:cNvPr id="9" name="Rectangle 8">
              <a:hlinkClick r:id="" action="ppaction://noaction"/>
              <a:extLst>
                <a:ext uri="{FF2B5EF4-FFF2-40B4-BE49-F238E27FC236}">
                  <a16:creationId xmlns:a16="http://schemas.microsoft.com/office/drawing/2014/main" id="{4CC7F89F-18E0-40AC-B0ED-F570BB9FD983}"/>
                </a:ext>
              </a:extLst>
            </p:cNvPr>
            <p:cNvSpPr/>
            <p:nvPr/>
          </p:nvSpPr>
          <p:spPr>
            <a:xfrm>
              <a:off x="4621959" y="3440292"/>
              <a:ext cx="1942614" cy="36472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Bánh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khoái</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7073C4B6-650F-4B5F-811C-6F123EFA931E}"/>
              </a:ext>
            </a:extLst>
          </p:cNvPr>
          <p:cNvGrpSpPr/>
          <p:nvPr/>
        </p:nvGrpSpPr>
        <p:grpSpPr>
          <a:xfrm>
            <a:off x="8325133" y="894620"/>
            <a:ext cx="3584895" cy="2899458"/>
            <a:chOff x="8325133" y="894620"/>
            <a:chExt cx="3584895" cy="2899458"/>
          </a:xfrm>
          <a:solidFill>
            <a:srgbClr val="FA8681"/>
          </a:solidFill>
        </p:grpSpPr>
        <p:pic>
          <p:nvPicPr>
            <p:cNvPr id="10" name="Picture 9">
              <a:extLst>
                <a:ext uri="{FF2B5EF4-FFF2-40B4-BE49-F238E27FC236}">
                  <a16:creationId xmlns:a16="http://schemas.microsoft.com/office/drawing/2014/main" id="{8A028D07-886F-4907-8185-F1ADB11DD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133" y="894620"/>
              <a:ext cx="3584895" cy="2899458"/>
            </a:xfrm>
            <a:prstGeom prst="roundRect">
              <a:avLst>
                <a:gd name="adj" fmla="val 8594"/>
              </a:avLst>
            </a:prstGeom>
            <a:grpFill/>
            <a:ln>
              <a:noFill/>
            </a:ln>
            <a:effectLst>
              <a:reflection blurRad="12700" stA="38000" endPos="28000" dist="5000" dir="5400000" sy="-100000" algn="bl" rotWithShape="0"/>
            </a:effectLst>
          </p:spPr>
        </p:pic>
        <p:sp>
          <p:nvSpPr>
            <p:cNvPr id="11" name="Rectangle 10">
              <a:hlinkClick r:id="" action="ppaction://noaction"/>
              <a:extLst>
                <a:ext uri="{FF2B5EF4-FFF2-40B4-BE49-F238E27FC236}">
                  <a16:creationId xmlns:a16="http://schemas.microsoft.com/office/drawing/2014/main" id="{C17AA519-D43A-4D17-BEB4-C2586F66B331}"/>
                </a:ext>
              </a:extLst>
            </p:cNvPr>
            <p:cNvSpPr/>
            <p:nvPr/>
          </p:nvSpPr>
          <p:spPr>
            <a:xfrm>
              <a:off x="8370627" y="3290867"/>
              <a:ext cx="1976651" cy="4557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Chè</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heo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quay</a:t>
              </a:r>
            </a:p>
          </p:txBody>
        </p:sp>
      </p:grpSp>
      <p:grpSp>
        <p:nvGrpSpPr>
          <p:cNvPr id="18" name="Group 17">
            <a:extLst>
              <a:ext uri="{FF2B5EF4-FFF2-40B4-BE49-F238E27FC236}">
                <a16:creationId xmlns:a16="http://schemas.microsoft.com/office/drawing/2014/main" id="{4668026A-0F77-460D-B662-4AAE54A92457}"/>
              </a:ext>
            </a:extLst>
          </p:cNvPr>
          <p:cNvGrpSpPr/>
          <p:nvPr/>
        </p:nvGrpSpPr>
        <p:grpSpPr>
          <a:xfrm>
            <a:off x="5643307" y="3958542"/>
            <a:ext cx="6266721" cy="2774279"/>
            <a:chOff x="5643307" y="3958542"/>
            <a:chExt cx="6266721" cy="2774279"/>
          </a:xfrm>
          <a:solidFill>
            <a:srgbClr val="FA8681"/>
          </a:solidFill>
        </p:grpSpPr>
        <p:pic>
          <p:nvPicPr>
            <p:cNvPr id="12" name="Picture 11">
              <a:extLst>
                <a:ext uri="{FF2B5EF4-FFF2-40B4-BE49-F238E27FC236}">
                  <a16:creationId xmlns:a16="http://schemas.microsoft.com/office/drawing/2014/main" id="{9A35924A-5A8C-4FB8-97E1-821DABF896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307" y="3958542"/>
              <a:ext cx="6266721" cy="2774279"/>
            </a:xfrm>
            <a:prstGeom prst="roundRect">
              <a:avLst>
                <a:gd name="adj" fmla="val 8594"/>
              </a:avLst>
            </a:prstGeom>
            <a:grpFill/>
            <a:ln>
              <a:noFill/>
            </a:ln>
            <a:effectLst>
              <a:reflection blurRad="12700" stA="38000" endPos="28000" dist="5000" dir="5400000" sy="-100000" algn="bl" rotWithShape="0"/>
            </a:effectLst>
          </p:spPr>
        </p:pic>
        <p:sp>
          <p:nvSpPr>
            <p:cNvPr id="13" name="Rectangle 12">
              <a:hlinkClick r:id="" action="ppaction://noaction"/>
              <a:extLst>
                <a:ext uri="{FF2B5EF4-FFF2-40B4-BE49-F238E27FC236}">
                  <a16:creationId xmlns:a16="http://schemas.microsoft.com/office/drawing/2014/main" id="{C150AD08-BA72-4EAA-805F-3BAC5BE8528A}"/>
                </a:ext>
              </a:extLst>
            </p:cNvPr>
            <p:cNvSpPr/>
            <p:nvPr/>
          </p:nvSpPr>
          <p:spPr>
            <a:xfrm>
              <a:off x="10022006" y="6107392"/>
              <a:ext cx="1674125" cy="44213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Bún bò Huế</a:t>
              </a:r>
            </a:p>
          </p:txBody>
        </p:sp>
      </p:grpSp>
      <p:grpSp>
        <p:nvGrpSpPr>
          <p:cNvPr id="19" name="Group 18">
            <a:extLst>
              <a:ext uri="{FF2B5EF4-FFF2-40B4-BE49-F238E27FC236}">
                <a16:creationId xmlns:a16="http://schemas.microsoft.com/office/drawing/2014/main" id="{3DF1C24B-D6CB-4481-97D3-30A7607BB826}"/>
              </a:ext>
            </a:extLst>
          </p:cNvPr>
          <p:cNvGrpSpPr/>
          <p:nvPr/>
        </p:nvGrpSpPr>
        <p:grpSpPr>
          <a:xfrm>
            <a:off x="168241" y="3958542"/>
            <a:ext cx="5372750" cy="2774279"/>
            <a:chOff x="168241" y="3958542"/>
            <a:chExt cx="5372750" cy="2774279"/>
          </a:xfrm>
          <a:solidFill>
            <a:srgbClr val="FA8681"/>
          </a:solidFill>
        </p:grpSpPr>
        <p:pic>
          <p:nvPicPr>
            <p:cNvPr id="14" name="Picture 13">
              <a:extLst>
                <a:ext uri="{FF2B5EF4-FFF2-40B4-BE49-F238E27FC236}">
                  <a16:creationId xmlns:a16="http://schemas.microsoft.com/office/drawing/2014/main" id="{5BC4E1C1-3AF0-4276-A5E2-B08512002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241" y="3958542"/>
              <a:ext cx="5372750" cy="2774279"/>
            </a:xfrm>
            <a:prstGeom prst="roundRect">
              <a:avLst>
                <a:gd name="adj" fmla="val 8594"/>
              </a:avLst>
            </a:prstGeom>
            <a:grpFill/>
            <a:ln>
              <a:noFill/>
            </a:ln>
            <a:effectLst>
              <a:reflection blurRad="12700" stA="38000" endPos="28000" dist="5000" dir="5400000" sy="-100000" algn="bl" rotWithShape="0"/>
            </a:effectLst>
          </p:spPr>
        </p:pic>
        <p:sp>
          <p:nvSpPr>
            <p:cNvPr id="15" name="Rectangle 14">
              <a:hlinkClick r:id="" action="ppaction://noaction"/>
              <a:extLst>
                <a:ext uri="{FF2B5EF4-FFF2-40B4-BE49-F238E27FC236}">
                  <a16:creationId xmlns:a16="http://schemas.microsoft.com/office/drawing/2014/main" id="{F298AE75-F8D2-406A-A398-2C2A675E14BD}"/>
                </a:ext>
              </a:extLst>
            </p:cNvPr>
            <p:cNvSpPr/>
            <p:nvPr/>
          </p:nvSpPr>
          <p:spPr>
            <a:xfrm>
              <a:off x="281972" y="6127883"/>
              <a:ext cx="2406791" cy="4967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Cơm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đình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1050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5DC3AE59-68DF-41B3-A11F-5D67CDF963E3}"/>
              </a:ext>
            </a:extLst>
          </p:cNvPr>
          <p:cNvSpPr txBox="1">
            <a:spLocks noChangeArrowheads="1"/>
          </p:cNvSpPr>
          <p:nvPr/>
        </p:nvSpPr>
        <p:spPr bwMode="auto">
          <a:xfrm>
            <a:off x="2688763" y="32960"/>
            <a:ext cx="829736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Cần</a:t>
            </a:r>
            <a:r>
              <a:rPr kumimoji="0" lang="en-US" altLang="en-US" sz="4400" b="1" i="0" u="none" strike="noStrike" kern="1200" cap="none" spc="0" normalizeH="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noProof="0" dirty="0" err="1">
                <a:ln>
                  <a:noFill/>
                </a:ln>
                <a:solidFill>
                  <a:prstClr val="black"/>
                </a:solidFill>
                <a:effectLst/>
                <a:uLnTx/>
                <a:uFillTx/>
                <a:latin typeface="UTM Khuccamta" panose="02040603050506020204" pitchFamily="18" charset="0"/>
                <a:ea typeface="+mn-ea"/>
                <a:cs typeface="+mn-cs"/>
              </a:rPr>
              <a:t>Thơ</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có nhiều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món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ăn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đặc</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 </a:t>
            </a:r>
            <a:r>
              <a:rPr kumimoji="0" lang="en-US" altLang="en-US" sz="4400" b="1" i="0" u="none" strike="noStrike" kern="1200" cap="none" spc="0" normalizeH="0" baseline="0" noProof="0" dirty="0" err="1">
                <a:ln>
                  <a:noFill/>
                </a:ln>
                <a:solidFill>
                  <a:prstClr val="black"/>
                </a:solidFill>
                <a:effectLst/>
                <a:uLnTx/>
                <a:uFillTx/>
                <a:latin typeface="UTM Khuccamta" panose="02040603050506020204" pitchFamily="18" charset="0"/>
                <a:ea typeface="+mn-ea"/>
                <a:cs typeface="+mn-cs"/>
              </a:rPr>
              <a:t>sản</a:t>
            </a:r>
            <a:r>
              <a:rPr kumimoji="0" lang="en-US" altLang="en-US" sz="4400" b="1" i="0" u="none" strike="noStrike" kern="1200" cap="none" spc="0" normalizeH="0" baseline="0" noProof="0" dirty="0">
                <a:ln>
                  <a:noFill/>
                </a:ln>
                <a:solidFill>
                  <a:prstClr val="black"/>
                </a:solidFill>
                <a:effectLst/>
                <a:uLnTx/>
                <a:uFillTx/>
                <a:latin typeface="UTM Khuccamta" panose="02040603050506020204" pitchFamily="18" charset="0"/>
                <a:ea typeface="+mn-ea"/>
                <a:cs typeface="+mn-cs"/>
              </a:rPr>
              <a:t>.</a:t>
            </a:r>
          </a:p>
        </p:txBody>
      </p:sp>
      <p:pic>
        <p:nvPicPr>
          <p:cNvPr id="20" name="Picture 19" descr="A plate of food&#10;&#10;Description automatically generated with medium confidence">
            <a:extLst>
              <a:ext uri="{FF2B5EF4-FFF2-40B4-BE49-F238E27FC236}">
                <a16:creationId xmlns:a16="http://schemas.microsoft.com/office/drawing/2014/main" id="{6A21044E-FEF1-2880-6B05-A5C05D4C2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506" y="938462"/>
            <a:ext cx="4149557" cy="2598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a:extLst>
              <a:ext uri="{FF2B5EF4-FFF2-40B4-BE49-F238E27FC236}">
                <a16:creationId xmlns:a16="http://schemas.microsoft.com/office/drawing/2014/main" id="{F4A21540-20B8-39E8-F1F6-9EEACAC43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887" y="938462"/>
            <a:ext cx="3822534" cy="2598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a:extLst>
              <a:ext uri="{FF2B5EF4-FFF2-40B4-BE49-F238E27FC236}">
                <a16:creationId xmlns:a16="http://schemas.microsoft.com/office/drawing/2014/main" id="{B2631EE9-E8CC-A62A-23CE-A0984D56D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497" y="814552"/>
            <a:ext cx="2846639" cy="28466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descr="A picture containing food, vegetable, different, meal&#10;&#10;Description automatically generated">
            <a:extLst>
              <a:ext uri="{FF2B5EF4-FFF2-40B4-BE49-F238E27FC236}">
                <a16:creationId xmlns:a16="http://schemas.microsoft.com/office/drawing/2014/main" id="{5B850CB7-0E50-FF9D-E398-6C33E2CBF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920" y="3785101"/>
            <a:ext cx="4821155" cy="30886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Picture 27" descr="A plate of food&#10;&#10;Description automatically generated with low confidence">
            <a:extLst>
              <a:ext uri="{FF2B5EF4-FFF2-40B4-BE49-F238E27FC236}">
                <a16:creationId xmlns:a16="http://schemas.microsoft.com/office/drawing/2014/main" id="{981C8814-3389-E3D1-E7CF-9793CAADF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498" y="3785101"/>
            <a:ext cx="5431113" cy="30728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hlinkClick r:id="" action="ppaction://noaction"/>
            <a:extLst>
              <a:ext uri="{FF2B5EF4-FFF2-40B4-BE49-F238E27FC236}">
                <a16:creationId xmlns:a16="http://schemas.microsoft.com/office/drawing/2014/main" id="{FEE2822A-F6A9-8391-31E8-C6C64106A0EC}"/>
              </a:ext>
            </a:extLst>
          </p:cNvPr>
          <p:cNvSpPr/>
          <p:nvPr/>
        </p:nvSpPr>
        <p:spPr>
          <a:xfrm>
            <a:off x="151566" y="3246640"/>
            <a:ext cx="2351001" cy="290644"/>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khía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rang me</a:t>
            </a:r>
          </a:p>
        </p:txBody>
      </p:sp>
      <p:sp>
        <p:nvSpPr>
          <p:cNvPr id="29" name="Rectangle 28">
            <a:hlinkClick r:id="" action="ppaction://noaction"/>
            <a:extLst>
              <a:ext uri="{FF2B5EF4-FFF2-40B4-BE49-F238E27FC236}">
                <a16:creationId xmlns:a16="http://schemas.microsoft.com/office/drawing/2014/main" id="{3F4F3491-6515-6C64-8EE9-6F041274287F}"/>
              </a:ext>
            </a:extLst>
          </p:cNvPr>
          <p:cNvSpPr/>
          <p:nvPr/>
        </p:nvSpPr>
        <p:spPr>
          <a:xfrm>
            <a:off x="4663306" y="3246639"/>
            <a:ext cx="1942614" cy="364721"/>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Bánh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tầm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bì</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a:hlinkClick r:id="" action="ppaction://noaction"/>
            <a:extLst>
              <a:ext uri="{FF2B5EF4-FFF2-40B4-BE49-F238E27FC236}">
                <a16:creationId xmlns:a16="http://schemas.microsoft.com/office/drawing/2014/main" id="{E833051A-C5D0-9D30-B1E4-0057000036F7}"/>
              </a:ext>
            </a:extLst>
          </p:cNvPr>
          <p:cNvSpPr/>
          <p:nvPr/>
        </p:nvSpPr>
        <p:spPr>
          <a:xfrm>
            <a:off x="9043514" y="3140242"/>
            <a:ext cx="2236840" cy="397042"/>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Bánh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té</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cẩm</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hlinkClick r:id="" action="ppaction://noaction"/>
            <a:extLst>
              <a:ext uri="{FF2B5EF4-FFF2-40B4-BE49-F238E27FC236}">
                <a16:creationId xmlns:a16="http://schemas.microsoft.com/office/drawing/2014/main" id="{F84B86F0-1A34-B5BB-5BEF-1E63FECE7CE9}"/>
              </a:ext>
            </a:extLst>
          </p:cNvPr>
          <p:cNvSpPr/>
          <p:nvPr/>
        </p:nvSpPr>
        <p:spPr>
          <a:xfrm>
            <a:off x="809041" y="6519983"/>
            <a:ext cx="2475580" cy="338017"/>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Chuối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nếp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nướng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a:hlinkClick r:id="" action="ppaction://noaction"/>
            <a:extLst>
              <a:ext uri="{FF2B5EF4-FFF2-40B4-BE49-F238E27FC236}">
                <a16:creationId xmlns:a16="http://schemas.microsoft.com/office/drawing/2014/main" id="{69D86CF1-FE5A-C889-1CFD-E25E76BB3185}"/>
              </a:ext>
            </a:extLst>
          </p:cNvPr>
          <p:cNvSpPr/>
          <p:nvPr/>
        </p:nvSpPr>
        <p:spPr>
          <a:xfrm>
            <a:off x="6605920" y="6573407"/>
            <a:ext cx="2610270" cy="342233"/>
          </a:xfrm>
          <a:prstGeom prst="rect">
            <a:avLst/>
          </a:prstGeom>
          <a:solidFill>
            <a:srgbClr val="FA86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Cơm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cháy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quẹt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4201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9"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590" y="0"/>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40" name="组合 39"/>
          <p:cNvGrpSpPr/>
          <p:nvPr/>
        </p:nvGrpSpPr>
        <p:grpSpPr>
          <a:xfrm>
            <a:off x="554990" y="492125"/>
            <a:ext cx="11229340" cy="606552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9" name="图片 18" descr="re"/>
          <p:cNvPicPr>
            <a:picLocks noChangeAspect="1"/>
          </p:cNvPicPr>
          <p:nvPr/>
        </p:nvPicPr>
        <p:blipFill>
          <a:blip r:embed="rId2"/>
          <a:stretch>
            <a:fillRect/>
          </a:stretch>
        </p:blipFill>
        <p:spPr>
          <a:xfrm>
            <a:off x="-291465" y="-12700"/>
            <a:ext cx="3428365" cy="2286000"/>
          </a:xfrm>
          <a:prstGeom prst="rect">
            <a:avLst/>
          </a:prstGeom>
        </p:spPr>
      </p:pic>
      <p:pic>
        <p:nvPicPr>
          <p:cNvPr id="8" name="图片 7" descr="5b6ccf6563336"/>
          <p:cNvPicPr>
            <a:picLocks noChangeAspect="1"/>
          </p:cNvPicPr>
          <p:nvPr/>
        </p:nvPicPr>
        <p:blipFill>
          <a:blip r:embed="rId3"/>
          <a:stretch>
            <a:fillRect/>
          </a:stretch>
        </p:blipFill>
        <p:spPr>
          <a:xfrm>
            <a:off x="194455" y="4902598"/>
            <a:ext cx="2394550" cy="1832609"/>
          </a:xfrm>
          <a:prstGeom prst="rect">
            <a:avLst/>
          </a:prstGeom>
        </p:spPr>
      </p:pic>
      <p:pic>
        <p:nvPicPr>
          <p:cNvPr id="7" name="Picture 6">
            <a:extLst>
              <a:ext uri="{FF2B5EF4-FFF2-40B4-BE49-F238E27FC236}">
                <a16:creationId xmlns:a16="http://schemas.microsoft.com/office/drawing/2014/main" id="{E189868F-A10F-E44D-40B1-9C2A5A6CC8A6}"/>
              </a:ext>
            </a:extLst>
          </p:cNvPr>
          <p:cNvPicPr>
            <a:picLocks noChangeAspect="1"/>
          </p:cNvPicPr>
          <p:nvPr/>
        </p:nvPicPr>
        <p:blipFill>
          <a:blip r:embed="rId4"/>
          <a:stretch>
            <a:fillRect/>
          </a:stretch>
        </p:blipFill>
        <p:spPr>
          <a:xfrm>
            <a:off x="391886" y="377647"/>
            <a:ext cx="11678895" cy="960867"/>
          </a:xfrm>
          <a:prstGeom prst="rect">
            <a:avLst/>
          </a:prstGeom>
        </p:spPr>
      </p:pic>
      <p:sp>
        <p:nvSpPr>
          <p:cNvPr id="9" name="TextBox 8">
            <a:extLst>
              <a:ext uri="{FF2B5EF4-FFF2-40B4-BE49-F238E27FC236}">
                <a16:creationId xmlns:a16="http://schemas.microsoft.com/office/drawing/2014/main" id="{CED1E7F0-C3F3-E3EF-640A-1F8B684E2D2D}"/>
              </a:ext>
            </a:extLst>
          </p:cNvPr>
          <p:cNvSpPr txBox="1"/>
          <p:nvPr/>
        </p:nvSpPr>
        <p:spPr>
          <a:xfrm>
            <a:off x="783380" y="481357"/>
            <a:ext cx="10926271" cy="553998"/>
          </a:xfrm>
          <a:prstGeom prst="rect">
            <a:avLst/>
          </a:prstGeom>
          <a:noFill/>
        </p:spPr>
        <p:txBody>
          <a:bodyPr wrap="square" rtlCol="0">
            <a:spAutoFit/>
          </a:bodyPr>
          <a:lstStyle/>
          <a:p>
            <a:r>
              <a:rPr lang="en-US" sz="3000" b="1" dirty="0">
                <a:solidFill>
                  <a:schemeClr val="accent5">
                    <a:lumMod val="50000"/>
                  </a:schemeClr>
                </a:solidFill>
                <a:latin typeface="Times New Roman" panose="02020603050405020304" pitchFamily="18" charset="0"/>
                <a:cs typeface="Times New Roman" panose="02020603050405020304" pitchFamily="18" charset="0"/>
              </a:rPr>
              <a:t>2.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Kết</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hợp</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3000" b="1" dirty="0">
                <a:solidFill>
                  <a:schemeClr val="accent5">
                    <a:lumMod val="50000"/>
                  </a:schemeClr>
                </a:solidFill>
                <a:latin typeface="Times New Roman" panose="02020603050405020304" pitchFamily="18" charset="0"/>
                <a:cs typeface="Times New Roman" panose="02020603050405020304" pitchFamily="18" charset="0"/>
              </a:rPr>
              <a:t> ở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cột</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3000" b="1" dirty="0">
                <a:solidFill>
                  <a:schemeClr val="accent5">
                    <a:lumMod val="50000"/>
                  </a:schemeClr>
                </a:solidFill>
                <a:latin typeface="Times New Roman" panose="02020603050405020304" pitchFamily="18" charset="0"/>
                <a:cs typeface="Times New Roman" panose="02020603050405020304" pitchFamily="18" charset="0"/>
              </a:rPr>
              <a:t> ở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cột</a:t>
            </a:r>
            <a:r>
              <a:rPr lang="en-US" sz="3000" b="1" dirty="0">
                <a:solidFill>
                  <a:schemeClr val="accent5">
                    <a:lumMod val="50000"/>
                  </a:schemeClr>
                </a:solidFill>
                <a:latin typeface="Times New Roman" panose="02020603050405020304" pitchFamily="18" charset="0"/>
                <a:cs typeface="Times New Roman" panose="02020603050405020304" pitchFamily="18" charset="0"/>
              </a:rPr>
              <a:t> B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tạo</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câu</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giới</a:t>
            </a:r>
            <a:r>
              <a:rPr lang="en-US" sz="3000" b="1" dirty="0">
                <a:solidFill>
                  <a:schemeClr val="accent5">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5">
                    <a:lumMod val="50000"/>
                  </a:schemeClr>
                </a:solidFill>
                <a:latin typeface="Times New Roman" panose="02020603050405020304" pitchFamily="18" charset="0"/>
                <a:cs typeface="Times New Roman" panose="02020603050405020304" pitchFamily="18" charset="0"/>
              </a:rPr>
              <a:t>thiệu</a:t>
            </a:r>
            <a:endParaRPr lang="en-US" sz="3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0" name="Flowchart: Terminator 9">
            <a:extLst>
              <a:ext uri="{FF2B5EF4-FFF2-40B4-BE49-F238E27FC236}">
                <a16:creationId xmlns:a16="http://schemas.microsoft.com/office/drawing/2014/main" id="{14121CF2-3ED2-4857-0603-A45D33D144B8}"/>
              </a:ext>
            </a:extLst>
          </p:cNvPr>
          <p:cNvSpPr/>
          <p:nvPr/>
        </p:nvSpPr>
        <p:spPr>
          <a:xfrm>
            <a:off x="1268942" y="1970785"/>
            <a:ext cx="3638550" cy="838200"/>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Hồ</a:t>
            </a:r>
            <a:r>
              <a:rPr lang="en-US" sz="3600" b="1" dirty="0">
                <a:solidFill>
                  <a:schemeClr val="tx1"/>
                </a:solidFill>
                <a:latin typeface="Times New Roman" panose="02020603050405020304" pitchFamily="18" charset="0"/>
                <a:cs typeface="Times New Roman" panose="02020603050405020304" pitchFamily="18" charset="0"/>
              </a:rPr>
              <a:t> Ba </a:t>
            </a:r>
            <a:r>
              <a:rPr lang="en-US" sz="3600" b="1" dirty="0" err="1">
                <a:solidFill>
                  <a:schemeClr val="tx1"/>
                </a:solidFill>
                <a:latin typeface="Times New Roman" panose="02020603050405020304" pitchFamily="18" charset="0"/>
                <a:cs typeface="Times New Roman" panose="02020603050405020304" pitchFamily="18" charset="0"/>
              </a:rPr>
              <a:t>Bể</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1" name="Flowchart: Terminator 10">
            <a:extLst>
              <a:ext uri="{FF2B5EF4-FFF2-40B4-BE49-F238E27FC236}">
                <a16:creationId xmlns:a16="http://schemas.microsoft.com/office/drawing/2014/main" id="{F31C5B8A-3524-D455-C004-D89FB00775C6}"/>
              </a:ext>
            </a:extLst>
          </p:cNvPr>
          <p:cNvSpPr/>
          <p:nvPr/>
        </p:nvSpPr>
        <p:spPr>
          <a:xfrm>
            <a:off x="1200150" y="3609975"/>
            <a:ext cx="3638550" cy="838200"/>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Hang </a:t>
            </a:r>
            <a:r>
              <a:rPr lang="en-US" sz="3600" b="1" dirty="0" err="1">
                <a:solidFill>
                  <a:schemeClr val="tx1"/>
                </a:solidFill>
                <a:latin typeface="Times New Roman" panose="02020603050405020304" pitchFamily="18" charset="0"/>
                <a:cs typeface="Times New Roman" panose="02020603050405020304" pitchFamily="18" charset="0"/>
              </a:rPr>
              <a:t>Sơn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Đoòng</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2" name="Flowchart: Terminator 11">
            <a:extLst>
              <a:ext uri="{FF2B5EF4-FFF2-40B4-BE49-F238E27FC236}">
                <a16:creationId xmlns:a16="http://schemas.microsoft.com/office/drawing/2014/main" id="{3BA429B1-081C-AA21-F71B-4F9966ED566D}"/>
              </a:ext>
            </a:extLst>
          </p:cNvPr>
          <p:cNvSpPr/>
          <p:nvPr/>
        </p:nvSpPr>
        <p:spPr>
          <a:xfrm>
            <a:off x="1200150" y="5172075"/>
            <a:ext cx="3638550" cy="838200"/>
          </a:xfrm>
          <a:prstGeom prst="flowChartTermina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Đà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Lạt</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B6B0F757-DFBD-BFDF-AD02-A1AF81A7AC98}"/>
              </a:ext>
            </a:extLst>
          </p:cNvPr>
          <p:cNvSpPr/>
          <p:nvPr/>
        </p:nvSpPr>
        <p:spPr>
          <a:xfrm>
            <a:off x="2733675" y="1159668"/>
            <a:ext cx="571500" cy="64770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A</a:t>
            </a:r>
          </a:p>
        </p:txBody>
      </p:sp>
      <p:sp>
        <p:nvSpPr>
          <p:cNvPr id="15" name="Oval 14">
            <a:extLst>
              <a:ext uri="{FF2B5EF4-FFF2-40B4-BE49-F238E27FC236}">
                <a16:creationId xmlns:a16="http://schemas.microsoft.com/office/drawing/2014/main" id="{F858FE80-742A-ED2C-672D-3E728E624953}"/>
              </a:ext>
            </a:extLst>
          </p:cNvPr>
          <p:cNvSpPr/>
          <p:nvPr/>
        </p:nvSpPr>
        <p:spPr>
          <a:xfrm>
            <a:off x="9239250" y="1159668"/>
            <a:ext cx="571500" cy="64770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B</a:t>
            </a:r>
          </a:p>
        </p:txBody>
      </p:sp>
      <p:sp>
        <p:nvSpPr>
          <p:cNvPr id="16" name="Flowchart: Terminator 15">
            <a:extLst>
              <a:ext uri="{FF2B5EF4-FFF2-40B4-BE49-F238E27FC236}">
                <a16:creationId xmlns:a16="http://schemas.microsoft.com/office/drawing/2014/main" id="{C1E409B1-3A9B-E6F5-AA9F-85F3D11729B9}"/>
              </a:ext>
            </a:extLst>
          </p:cNvPr>
          <p:cNvSpPr/>
          <p:nvPr/>
        </p:nvSpPr>
        <p:spPr>
          <a:xfrm>
            <a:off x="5941443" y="1902795"/>
            <a:ext cx="5645547" cy="838200"/>
          </a:xfrm>
          <a:prstGeom prst="flowChartTerminator">
            <a:avLst/>
          </a:prstGeom>
          <a:solidFill>
            <a:srgbClr val="8CD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thành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phố</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ngàn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hoa</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17" name="Flowchart: Terminator 16">
            <a:extLst>
              <a:ext uri="{FF2B5EF4-FFF2-40B4-BE49-F238E27FC236}">
                <a16:creationId xmlns:a16="http://schemas.microsoft.com/office/drawing/2014/main" id="{7352AA4D-3B5A-B6C2-C221-E740EBB7F11A}"/>
              </a:ext>
            </a:extLst>
          </p:cNvPr>
          <p:cNvSpPr/>
          <p:nvPr/>
        </p:nvSpPr>
        <p:spPr>
          <a:xfrm>
            <a:off x="5898460" y="3594995"/>
            <a:ext cx="5741090" cy="914464"/>
          </a:xfrm>
          <a:prstGeom prst="flowChartTerminator">
            <a:avLst/>
          </a:prstGeom>
          <a:solidFill>
            <a:srgbClr val="8CD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là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nước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ngọt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quý</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hiếm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của</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Việt</a:t>
            </a:r>
            <a:r>
              <a:rPr lang="en-US" sz="3000" b="1" dirty="0">
                <a:solidFill>
                  <a:schemeClr val="tx1"/>
                </a:solidFill>
                <a:latin typeface="Times New Roman" panose="02020603050405020304" pitchFamily="18" charset="0"/>
                <a:cs typeface="Times New Roman" panose="02020603050405020304" pitchFamily="18" charset="0"/>
              </a:rPr>
              <a:t> Nam. </a:t>
            </a:r>
          </a:p>
        </p:txBody>
      </p:sp>
      <p:sp>
        <p:nvSpPr>
          <p:cNvPr id="18" name="Flowchart: Terminator 17">
            <a:extLst>
              <a:ext uri="{FF2B5EF4-FFF2-40B4-BE49-F238E27FC236}">
                <a16:creationId xmlns:a16="http://schemas.microsoft.com/office/drawing/2014/main" id="{92F587A0-7E21-EC8C-2C97-DD901CBB8514}"/>
              </a:ext>
            </a:extLst>
          </p:cNvPr>
          <p:cNvSpPr/>
          <p:nvPr/>
        </p:nvSpPr>
        <p:spPr>
          <a:xfrm>
            <a:off x="5941443" y="5046103"/>
            <a:ext cx="5636315" cy="838200"/>
          </a:xfrm>
          <a:prstGeom prst="flowChartTerminator">
            <a:avLst/>
          </a:prstGeom>
          <a:solidFill>
            <a:srgbClr val="8CD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Times New Roman" panose="02020603050405020304" pitchFamily="18" charset="0"/>
                <a:cs typeface="Times New Roman" panose="02020603050405020304" pitchFamily="18" charset="0"/>
              </a:rPr>
              <a:t>là</a:t>
            </a:r>
            <a:r>
              <a:rPr lang="en-US" sz="3000" b="1" dirty="0">
                <a:solidFill>
                  <a:schemeClr val="tx1"/>
                </a:solidFill>
                <a:latin typeface="Times New Roman" panose="02020603050405020304" pitchFamily="18" charset="0"/>
                <a:cs typeface="Times New Roman" panose="02020603050405020304" pitchFamily="18" charset="0"/>
              </a:rPr>
              <a:t> hang </a:t>
            </a:r>
            <a:r>
              <a:rPr lang="en-US" sz="3000" b="1" dirty="0" err="1">
                <a:solidFill>
                  <a:schemeClr val="tx1"/>
                </a:solidFill>
                <a:latin typeface="Times New Roman" panose="02020603050405020304" pitchFamily="18" charset="0"/>
                <a:cs typeface="Times New Roman" panose="02020603050405020304" pitchFamily="18" charset="0"/>
              </a:rPr>
              <a:t>động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lớn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nhất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thế</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giới</a:t>
            </a:r>
            <a:r>
              <a:rPr lang="en-US" sz="3000" b="1" dirty="0">
                <a:solidFill>
                  <a:schemeClr val="tx1"/>
                </a:solidFill>
                <a:latin typeface="Times New Roman" panose="02020603050405020304" pitchFamily="18" charset="0"/>
                <a:cs typeface="Times New Roman" panose="02020603050405020304" pitchFamily="18" charset="0"/>
              </a:rPr>
              <a:t>.  </a:t>
            </a:r>
          </a:p>
        </p:txBody>
      </p:sp>
      <p:cxnSp>
        <p:nvCxnSpPr>
          <p:cNvPr id="20" name="Curved Connector 16">
            <a:extLst>
              <a:ext uri="{FF2B5EF4-FFF2-40B4-BE49-F238E27FC236}">
                <a16:creationId xmlns:a16="http://schemas.microsoft.com/office/drawing/2014/main" id="{C6B6DE3A-A83C-931B-467E-C2AEF5E634D9}"/>
              </a:ext>
            </a:extLst>
          </p:cNvPr>
          <p:cNvCxnSpPr>
            <a:cxnSpLocks/>
            <a:stCxn id="10" idx="3"/>
            <a:endCxn id="17" idx="1"/>
          </p:cNvCxnSpPr>
          <p:nvPr/>
        </p:nvCxnSpPr>
        <p:spPr>
          <a:xfrm>
            <a:off x="4907492" y="2389885"/>
            <a:ext cx="990968" cy="1662342"/>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17">
            <a:extLst>
              <a:ext uri="{FF2B5EF4-FFF2-40B4-BE49-F238E27FC236}">
                <a16:creationId xmlns:a16="http://schemas.microsoft.com/office/drawing/2014/main" id="{C3AE5A36-930A-F22E-6418-04753E0E1D66}"/>
              </a:ext>
            </a:extLst>
          </p:cNvPr>
          <p:cNvCxnSpPr>
            <a:cxnSpLocks/>
          </p:cNvCxnSpPr>
          <p:nvPr/>
        </p:nvCxnSpPr>
        <p:spPr>
          <a:xfrm>
            <a:off x="4838700" y="4046538"/>
            <a:ext cx="1407815" cy="1248048"/>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19">
            <a:extLst>
              <a:ext uri="{FF2B5EF4-FFF2-40B4-BE49-F238E27FC236}">
                <a16:creationId xmlns:a16="http://schemas.microsoft.com/office/drawing/2014/main" id="{AF58856E-5C8B-D4D6-D212-816B034C5325}"/>
              </a:ext>
            </a:extLst>
          </p:cNvPr>
          <p:cNvCxnSpPr>
            <a:cxnSpLocks/>
          </p:cNvCxnSpPr>
          <p:nvPr/>
        </p:nvCxnSpPr>
        <p:spPr>
          <a:xfrm rot="5400000" flipH="1" flipV="1">
            <a:off x="3922585" y="3235759"/>
            <a:ext cx="2997609" cy="1344141"/>
          </a:xfrm>
          <a:prstGeom prst="curvedConnector3">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Son Doong - THE LARGEST CAVE ON PLANET EARTH">
            <a:hlinkClick r:id="" action="ppaction://media"/>
            <a:extLst>
              <a:ext uri="{FF2B5EF4-FFF2-40B4-BE49-F238E27FC236}">
                <a16:creationId xmlns:a16="http://schemas.microsoft.com/office/drawing/2014/main" id="{CB4F85EE-07B6-9C5C-CF60-81D69CEB1D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051" y="126115"/>
            <a:ext cx="11751214" cy="6598775"/>
          </a:xfrm>
          <a:prstGeom prst="rect">
            <a:avLst/>
          </a:prstGeom>
        </p:spPr>
      </p:pic>
    </p:spTree>
    <p:extLst>
      <p:ext uri="{BB962C8B-B14F-4D97-AF65-F5344CB8AC3E}">
        <p14:creationId xmlns:p14="http://schemas.microsoft.com/office/powerpoint/2010/main" val="36665685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465224D4-7C85-00AA-62A3-40CF8957165E}"/>
              </a:ext>
            </a:extLst>
          </p:cNvPr>
          <p:cNvPicPr>
            <a:picLocks noChangeAspect="1"/>
          </p:cNvPicPr>
          <p:nvPr/>
        </p:nvPicPr>
        <p:blipFill>
          <a:blip r:embed="rId4"/>
          <a:stretch>
            <a:fillRect/>
          </a:stretch>
        </p:blipFill>
        <p:spPr>
          <a:xfrm>
            <a:off x="1562582" y="1517101"/>
            <a:ext cx="14434256" cy="4019384"/>
          </a:xfrm>
          <a:prstGeom prst="rect">
            <a:avLst/>
          </a:prstGeom>
        </p:spPr>
      </p:pic>
    </p:spTree>
    <p:custDataLst>
      <p:tags r:id="rId1"/>
    </p:custDataLst>
    <p:extLst>
      <p:ext uri="{BB962C8B-B14F-4D97-AF65-F5344CB8AC3E}">
        <p14:creationId xmlns:p14="http://schemas.microsoft.com/office/powerpoint/2010/main" val="23051386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1818E9-143F-4D45-8704-5CF2198EC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80" y="598715"/>
            <a:ext cx="6096012" cy="6096012"/>
          </a:xfrm>
          <a:prstGeom prst="rect">
            <a:avLst/>
          </a:prstGeom>
        </p:spPr>
      </p:pic>
      <p:grpSp>
        <p:nvGrpSpPr>
          <p:cNvPr id="15" name="组合 14">
            <a:extLst>
              <a:ext uri="{FF2B5EF4-FFF2-40B4-BE49-F238E27FC236}">
                <a16:creationId xmlns:a16="http://schemas.microsoft.com/office/drawing/2014/main" id="{129A7FC5-2E27-4E2A-97C4-B6BFC9321C5F}"/>
              </a:ext>
            </a:extLst>
          </p:cNvPr>
          <p:cNvGrpSpPr/>
          <p:nvPr/>
        </p:nvGrpSpPr>
        <p:grpSpPr>
          <a:xfrm>
            <a:off x="5005137" y="1487008"/>
            <a:ext cx="6833937" cy="4788785"/>
            <a:chOff x="5005137" y="1487008"/>
            <a:chExt cx="6833937" cy="4788785"/>
          </a:xfrm>
        </p:grpSpPr>
        <p:sp>
          <p:nvSpPr>
            <p:cNvPr id="8" name="思想气泡: 云 7">
              <a:extLst>
                <a:ext uri="{FF2B5EF4-FFF2-40B4-BE49-F238E27FC236}">
                  <a16:creationId xmlns:a16="http://schemas.microsoft.com/office/drawing/2014/main" id="{53970043-2CCB-49EC-A769-4528EFAE4858}"/>
                </a:ext>
              </a:extLst>
            </p:cNvPr>
            <p:cNvSpPr/>
            <p:nvPr/>
          </p:nvSpPr>
          <p:spPr>
            <a:xfrm>
              <a:off x="5005137" y="1487008"/>
              <a:ext cx="6833937" cy="4788785"/>
            </a:xfrm>
            <a:prstGeom prst="cloudCallout">
              <a:avLst>
                <a:gd name="adj1" fmla="val -64319"/>
                <a:gd name="adj2" fmla="val -4682"/>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051C4CDA-5302-47FA-9095-BCBDFE94D8C5}"/>
                </a:ext>
              </a:extLst>
            </p:cNvPr>
            <p:cNvSpPr txBox="1"/>
            <p:nvPr/>
          </p:nvSpPr>
          <p:spPr>
            <a:xfrm>
              <a:off x="5387710" y="2298485"/>
              <a:ext cx="5832874" cy="240065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Đặt</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câu</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giới</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thiệu</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về</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quê</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em</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hoặc</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nơi</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em</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ở?</a:t>
              </a:r>
              <a:endParaRPr kumimoji="0" lang="zh-CN" altLang="en-US" sz="5000" b="1" i="0" u="none" strike="noStrike" kern="1200" cap="none" spc="400" normalizeH="0" baseline="0" noProof="0" dirty="0">
                <a:ln>
                  <a:noFill/>
                </a:ln>
                <a:solidFill>
                  <a:srgbClr val="C00000"/>
                </a:solidFill>
                <a:effectLst/>
                <a:uLnTx/>
                <a:uFillTx/>
                <a:latin typeface="Cambria" panose="02040503050406030204" pitchFamily="18" charset="0"/>
                <a:ea typeface="思源黑体 CN Light" panose="020B0300000000000000" pitchFamily="34" charset="-122"/>
              </a:endParaRPr>
            </a:p>
          </p:txBody>
        </p:sp>
      </p:grpSp>
    </p:spTree>
    <p:custDataLst>
      <p:tags r:id="rId1"/>
    </p:custDataLst>
    <p:extLst>
      <p:ext uri="{BB962C8B-B14F-4D97-AF65-F5344CB8AC3E}">
        <p14:creationId xmlns:p14="http://schemas.microsoft.com/office/powerpoint/2010/main" val="41844062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2E62-4F29-40E6-BAAA-D797E3ED61A8}"/>
              </a:ext>
            </a:extLst>
          </p:cNvPr>
          <p:cNvPicPr>
            <a:picLocks noChangeAspect="1"/>
          </p:cNvPicPr>
          <p:nvPr/>
        </p:nvPicPr>
        <p:blipFill>
          <a:blip r:embed="rId2"/>
          <a:stretch>
            <a:fillRect/>
          </a:stretch>
        </p:blipFill>
        <p:spPr>
          <a:xfrm>
            <a:off x="0" y="0"/>
            <a:ext cx="12320336" cy="6858000"/>
          </a:xfrm>
          <a:prstGeom prst="rect">
            <a:avLst/>
          </a:prstGeom>
        </p:spPr>
      </p:pic>
      <p:grpSp>
        <p:nvGrpSpPr>
          <p:cNvPr id="6" name="Group 5">
            <a:extLst>
              <a:ext uri="{FF2B5EF4-FFF2-40B4-BE49-F238E27FC236}">
                <a16:creationId xmlns:a16="http://schemas.microsoft.com/office/drawing/2014/main" id="{02A1184D-814B-F74E-33CF-9C034EA81409}"/>
              </a:ext>
            </a:extLst>
          </p:cNvPr>
          <p:cNvGrpSpPr/>
          <p:nvPr/>
        </p:nvGrpSpPr>
        <p:grpSpPr>
          <a:xfrm>
            <a:off x="480176" y="406512"/>
            <a:ext cx="11323692" cy="707886"/>
            <a:chOff x="555418" y="1231460"/>
            <a:chExt cx="11323692" cy="707886"/>
          </a:xfrm>
        </p:grpSpPr>
        <p:sp>
          <p:nvSpPr>
            <p:cNvPr id="5" name="Rectangle: Rounded Corners 4">
              <a:extLst>
                <a:ext uri="{FF2B5EF4-FFF2-40B4-BE49-F238E27FC236}">
                  <a16:creationId xmlns:a16="http://schemas.microsoft.com/office/drawing/2014/main" id="{C896D677-918B-9396-94F1-1EDF0C2475E7}"/>
                </a:ext>
              </a:extLst>
            </p:cNvPr>
            <p:cNvSpPr/>
            <p:nvPr/>
          </p:nvSpPr>
          <p:spPr>
            <a:xfrm>
              <a:off x="555418" y="1231460"/>
              <a:ext cx="11209502" cy="707886"/>
            </a:xfrm>
            <a:prstGeom prst="roundRect">
              <a:avLst/>
            </a:prstGeom>
            <a:solidFill>
              <a:schemeClr val="bg1"/>
            </a:solidFill>
            <a:ln w="28575">
              <a:solidFill>
                <a:srgbClr val="15617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63F2BE-A1A3-A897-EB14-378E6944FEF3}"/>
                </a:ext>
              </a:extLst>
            </p:cNvPr>
            <p:cNvSpPr txBox="1"/>
            <p:nvPr/>
          </p:nvSpPr>
          <p:spPr>
            <a:xfrm>
              <a:off x="591709" y="1231460"/>
              <a:ext cx="11287401" cy="707886"/>
            </a:xfrm>
            <a:prstGeom prst="rect">
              <a:avLst/>
            </a:prstGeom>
            <a:noFill/>
          </p:spPr>
          <p:txBody>
            <a:bodyPr wrap="square" rtlCol="0">
              <a:spAutoFit/>
            </a:bodyPr>
            <a:lstStyle/>
            <a:p>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Đà</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Nẵng</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thành</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phố</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đáng</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nhất</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Việt</a:t>
              </a:r>
              <a:r>
                <a:rPr lang="en-US" sz="40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 Nam. </a:t>
              </a:r>
            </a:p>
          </p:txBody>
        </p:sp>
      </p:grpSp>
    </p:spTree>
    <p:extLst>
      <p:ext uri="{BB962C8B-B14F-4D97-AF65-F5344CB8AC3E}">
        <p14:creationId xmlns:p14="http://schemas.microsoft.com/office/powerpoint/2010/main" val="416608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00FA875-DD96-5146-B319-9DBB5E7B15AC}"/>
              </a:ext>
            </a:extLst>
          </p:cNvPr>
          <p:cNvPicPr>
            <a:picLocks noChangeAspect="1"/>
          </p:cNvPicPr>
          <p:nvPr/>
        </p:nvPicPr>
        <p:blipFill>
          <a:blip r:embed="rId4"/>
          <a:stretch>
            <a:fillRect/>
          </a:stretch>
        </p:blipFill>
        <p:spPr>
          <a:xfrm>
            <a:off x="1652660" y="1454012"/>
            <a:ext cx="14184995" cy="3949975"/>
          </a:xfrm>
          <a:prstGeom prst="rect">
            <a:avLst/>
          </a:prstGeom>
        </p:spPr>
      </p:pic>
    </p:spTree>
    <p:custDataLst>
      <p:tags r:id="rId1"/>
    </p:custDataLst>
    <p:extLst>
      <p:ext uri="{BB962C8B-B14F-4D97-AF65-F5344CB8AC3E}">
        <p14:creationId xmlns:p14="http://schemas.microsoft.com/office/powerpoint/2010/main" val="2340816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45DB68D-FB7E-4142-85BA-A69139E7E9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2" name="文本框 13">
            <a:extLst>
              <a:ext uri="{FF2B5EF4-FFF2-40B4-BE49-F238E27FC236}">
                <a16:creationId xmlns:a16="http://schemas.microsoft.com/office/drawing/2014/main" id="{68094152-2316-17BE-8F80-9F335A8807FF}"/>
              </a:ext>
            </a:extLst>
          </p:cNvPr>
          <p:cNvSpPr txBox="1"/>
          <p:nvPr/>
        </p:nvSpPr>
        <p:spPr>
          <a:xfrm>
            <a:off x="2285041" y="2112033"/>
            <a:ext cx="6928534" cy="240065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Chia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sẻ</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về</a:t>
            </a:r>
            <a:endPar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món</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ăn</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đặc</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sản</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của</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địa</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altLang="zh-CN" sz="5000" b="1" i="0" u="none" strike="noStrike" kern="1200" cap="none" spc="400" normalizeH="0" baseline="0" noProof="0" dirty="0" err="1">
                <a:ln>
                  <a:noFill/>
                </a:ln>
                <a:solidFill>
                  <a:srgbClr val="C00000"/>
                </a:solidFill>
                <a:effectLst/>
                <a:uLnTx/>
                <a:uFillTx/>
                <a:latin typeface="Cambria" panose="02040503050406030204" pitchFamily="18" charset="0"/>
                <a:ea typeface="Cambria" panose="02040503050406030204" pitchFamily="18" charset="0"/>
              </a:rPr>
              <a:t>em</a:t>
            </a:r>
            <a:r>
              <a:rPr kumimoji="0" lang="en-US" altLang="zh-CN" sz="5000" b="1" i="0" u="none" strike="noStrike" kern="1200" cap="none" spc="40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endParaRPr kumimoji="0" lang="zh-CN" altLang="en-US" sz="5000" b="1" i="0" u="none" strike="noStrike" kern="1200" cap="none" spc="400" normalizeH="0" baseline="0" noProof="0" dirty="0">
              <a:ln>
                <a:noFill/>
              </a:ln>
              <a:solidFill>
                <a:srgbClr val="C00000"/>
              </a:solidFill>
              <a:effectLst/>
              <a:uLnTx/>
              <a:uFillTx/>
              <a:latin typeface="Cambria" panose="02040503050406030204" pitchFamily="18" charset="0"/>
              <a:ea typeface="思源黑体 CN Light" panose="020B0300000000000000" pitchFamily="34" charset="-122"/>
            </a:endParaRPr>
          </a:p>
        </p:txBody>
      </p:sp>
    </p:spTree>
    <p:custDataLst>
      <p:tags r:id="rId1"/>
    </p:custDataLst>
    <p:extLst>
      <p:ext uri="{BB962C8B-B14F-4D97-AF65-F5344CB8AC3E}">
        <p14:creationId xmlns:p14="http://schemas.microsoft.com/office/powerpoint/2010/main" val="42347618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2" name="Picture 1">
            <a:extLst>
              <a:ext uri="{FF2B5EF4-FFF2-40B4-BE49-F238E27FC236}">
                <a16:creationId xmlns:a16="http://schemas.microsoft.com/office/drawing/2014/main" id="{E6DFA8F8-BCB2-997F-AB32-807F20ED6EED}"/>
              </a:ext>
            </a:extLst>
          </p:cNvPr>
          <p:cNvPicPr>
            <a:picLocks noChangeAspect="1"/>
          </p:cNvPicPr>
          <p:nvPr/>
        </p:nvPicPr>
        <p:blipFill>
          <a:blip r:embed="rId3"/>
          <a:stretch>
            <a:fillRect/>
          </a:stretch>
        </p:blipFill>
        <p:spPr>
          <a:xfrm>
            <a:off x="1354238" y="1701245"/>
            <a:ext cx="9096998" cy="3244308"/>
          </a:xfrm>
          <a:prstGeom prst="rect">
            <a:avLst/>
          </a:prstGeom>
        </p:spPr>
      </p:pic>
    </p:spTree>
    <p:extLst>
      <p:ext uri="{BB962C8B-B14F-4D97-AF65-F5344CB8AC3E}">
        <p14:creationId xmlns:p14="http://schemas.microsoft.com/office/powerpoint/2010/main" val="18456980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8516" y="2294231"/>
            <a:ext cx="5390414" cy="45637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0000" b="100000" l="3429" r="97143">
                        <a14:foregroundMark x1="71214" y1="52143" x2="71214" y2="52143"/>
                        <a14:foregroundMark x1="73714" y1="19429" x2="79857" y2="99857"/>
                        <a14:foregroundMark x1="87143" y1="44714" x2="87429" y2="59143"/>
                      </a14:backgroundRemoval>
                    </a14:imgEffect>
                  </a14:imgLayer>
                </a14:imgProps>
              </a:ext>
              <a:ext uri="{28A0092B-C50C-407E-A947-70E740481C1C}">
                <a14:useLocalDpi xmlns:a14="http://schemas.microsoft.com/office/drawing/2010/main" val="0"/>
              </a:ext>
            </a:extLst>
          </a:blip>
          <a:stretch>
            <a:fillRect/>
          </a:stretch>
        </p:blipFill>
        <p:spPr>
          <a:xfrm>
            <a:off x="5376943" y="3189767"/>
            <a:ext cx="7336465" cy="3668233"/>
          </a:xfrm>
          <a:prstGeom prst="rect">
            <a:avLst/>
          </a:prstGeom>
        </p:spPr>
      </p:pic>
      <p:pic>
        <p:nvPicPr>
          <p:cNvPr id="10" name="Picture 9">
            <a:extLst>
              <a:ext uri="{FF2B5EF4-FFF2-40B4-BE49-F238E27FC236}">
                <a16:creationId xmlns:a16="http://schemas.microsoft.com/office/drawing/2014/main" id="{DADB2AB7-97BF-BED9-6F0A-3690B716955E}"/>
              </a:ext>
            </a:extLst>
          </p:cNvPr>
          <p:cNvPicPr>
            <a:picLocks noChangeAspect="1"/>
          </p:cNvPicPr>
          <p:nvPr/>
        </p:nvPicPr>
        <p:blipFill>
          <a:blip r:embed="rId7"/>
          <a:stretch>
            <a:fillRect/>
          </a:stretch>
        </p:blipFill>
        <p:spPr>
          <a:xfrm>
            <a:off x="-1704502" y="194847"/>
            <a:ext cx="16009083" cy="2387092"/>
          </a:xfrm>
          <a:prstGeom prst="rect">
            <a:avLst/>
          </a:prstGeom>
        </p:spPr>
      </p:pic>
    </p:spTree>
    <p:extLst>
      <p:ext uri="{BB962C8B-B14F-4D97-AF65-F5344CB8AC3E}">
        <p14:creationId xmlns:p14="http://schemas.microsoft.com/office/powerpoint/2010/main" val="2170412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a:stretch>
        </a:blipFill>
        <a:effectLst/>
      </p:bgPr>
    </p:bg>
    <p:spTree>
      <p:nvGrpSpPr>
        <p:cNvPr id="1" name="Shape 1700"/>
        <p:cNvGrpSpPr/>
        <p:nvPr/>
      </p:nvGrpSpPr>
      <p:grpSpPr>
        <a:xfrm>
          <a:off x="0" y="0"/>
          <a:ext cx="0" cy="0"/>
          <a:chOff x="0" y="0"/>
          <a:chExt cx="0" cy="0"/>
        </a:xfrm>
      </p:grpSpPr>
      <p:pic>
        <p:nvPicPr>
          <p:cNvPr id="1026" name="Picture 2" descr="Phanh xích lô là gì? Bắt nguồn từ đâu mà lại rầm rộ trên mạng xã hội? -  Muarehon | Chọn Đúng Mua Rẻ 28/10/2021 2021"/>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26" b="85152" l="10000" r="90000">
                        <a14:foregroundMark x1="22500" y1="83721" x2="29875" y2="82469"/>
                      </a14:backgroundRemoval>
                    </a14:imgEffect>
                  </a14:imgLayer>
                </a14:imgProps>
              </a:ext>
              <a:ext uri="{28A0092B-C50C-407E-A947-70E740481C1C}">
                <a14:useLocalDpi xmlns:a14="http://schemas.microsoft.com/office/drawing/2010/main" val="0"/>
              </a:ext>
            </a:extLst>
          </a:blip>
          <a:srcRect/>
          <a:stretch>
            <a:fillRect/>
          </a:stretch>
        </p:blipFill>
        <p:spPr bwMode="auto">
          <a:xfrm>
            <a:off x="5379532" y="4994204"/>
            <a:ext cx="2864529" cy="2001589"/>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Gánh hàng rong &amp;#39;ngoan cố&amp;#39; trên vỉa hè đô thị"/>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000" b="99667" l="48400" r="98200">
                        <a14:foregroundMark x1="74800" y1="15667" x2="76600" y2="17667"/>
                        <a14:foregroundMark x1="75800" y1="17333" x2="77600" y2="21333"/>
                        <a14:foregroundMark x1="79000" y1="20333" x2="78800" y2="13667"/>
                        <a14:foregroundMark x1="79800" y1="17667" x2="83800" y2="24333"/>
                        <a14:foregroundMark x1="76800" y1="13667" x2="77000" y2="7667"/>
                        <a14:foregroundMark x1="74000" y1="11667" x2="67000" y2="18333"/>
                        <a14:foregroundMark x1="76200" y1="10000" x2="67400" y2="12333"/>
                        <a14:foregroundMark x1="72400" y1="11000" x2="78200" y2="7333"/>
                        <a14:foregroundMark x1="73400" y1="9667" x2="66200" y2="11667"/>
                        <a14:foregroundMark x1="72200" y1="9667" x2="83000" y2="7333"/>
                        <a14:foregroundMark x1="79000" y1="9000" x2="80200" y2="19000"/>
                        <a14:backgroundMark x1="77000" y1="24333" x2="77000" y2="24333"/>
                        <a14:backgroundMark x1="81800" y1="25000" x2="81800" y2="25000"/>
                        <a14:backgroundMark x1="81200" y1="23333" x2="81200" y2="23333"/>
                        <a14:backgroundMark x1="80200" y1="20333" x2="80200" y2="20333"/>
                        <a14:backgroundMark x1="79400" y1="15667" x2="79400" y2="15667"/>
                        <a14:backgroundMark x1="78800" y1="13333" x2="78800" y2="13333"/>
                        <a14:backgroundMark x1="78000" y1="10333" x2="78000" y2="10333"/>
                        <a14:backgroundMark x1="77800" y1="8667" x2="77800" y2="8667"/>
                        <a14:backgroundMark x1="80200" y1="10000" x2="80200" y2="10000"/>
                        <a14:backgroundMark x1="79600" y1="8333" x2="79600" y2="8333"/>
                        <a14:backgroundMark x1="79600" y1="8333" x2="79600" y2="8333"/>
                        <a14:backgroundMark x1="81400" y1="7667" x2="81400" y2="7667"/>
                        <a14:backgroundMark x1="82600" y1="7333" x2="82600" y2="7333"/>
                        <a14:backgroundMark x1="82800" y1="7000" x2="82800" y2="7000"/>
                        <a14:backgroundMark x1="70200" y1="11000" x2="70200" y2="11000"/>
                        <a14:backgroundMark x1="68000" y1="16667" x2="68000" y2="16667"/>
                        <a14:backgroundMark x1="66600" y1="15667" x2="66600" y2="15667"/>
                        <a14:backgroundMark x1="67800" y1="16667" x2="67800" y2="16667"/>
                        <a14:backgroundMark x1="67400" y1="18333" x2="67400" y2="18333"/>
                        <a14:backgroundMark x1="75800" y1="22333" x2="75800" y2="22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7684" y="4658903"/>
            <a:ext cx="1737368" cy="1042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2.83951E-6 L -0.95052 0.01204 " pathEditMode="relative" rAng="0" ptsTypes="AA">
                                      <p:cBhvr>
                                        <p:cTn id="6" dur="10000" fill="hold"/>
                                        <p:tgtEl>
                                          <p:spTgt spid="1026"/>
                                        </p:tgtEl>
                                        <p:attrNameLst>
                                          <p:attrName>ppt_x</p:attrName>
                                          <p:attrName>ppt_y</p:attrName>
                                        </p:attrNameLst>
                                      </p:cBhvr>
                                      <p:rCtr x="-47535" y="586"/>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28"/>
                                        </p:tgtEl>
                                        <p:attrNameLst>
                                          <p:attrName>r</p:attrName>
                                        </p:attrNameLst>
                                      </p:cBhvr>
                                    </p:animRot>
                                    <p:animRot by="-240000">
                                      <p:cBhvr>
                                        <p:cTn id="9" dur="200" fill="hold">
                                          <p:stCondLst>
                                            <p:cond delay="200"/>
                                          </p:stCondLst>
                                        </p:cTn>
                                        <p:tgtEl>
                                          <p:spTgt spid="1028"/>
                                        </p:tgtEl>
                                        <p:attrNameLst>
                                          <p:attrName>r</p:attrName>
                                        </p:attrNameLst>
                                      </p:cBhvr>
                                    </p:animRot>
                                    <p:animRot by="240000">
                                      <p:cBhvr>
                                        <p:cTn id="10" dur="200" fill="hold">
                                          <p:stCondLst>
                                            <p:cond delay="400"/>
                                          </p:stCondLst>
                                        </p:cTn>
                                        <p:tgtEl>
                                          <p:spTgt spid="1028"/>
                                        </p:tgtEl>
                                        <p:attrNameLst>
                                          <p:attrName>r</p:attrName>
                                        </p:attrNameLst>
                                      </p:cBhvr>
                                    </p:animRot>
                                    <p:animRot by="-240000">
                                      <p:cBhvr>
                                        <p:cTn id="11" dur="200" fill="hold">
                                          <p:stCondLst>
                                            <p:cond delay="600"/>
                                          </p:stCondLst>
                                        </p:cTn>
                                        <p:tgtEl>
                                          <p:spTgt spid="1028"/>
                                        </p:tgtEl>
                                        <p:attrNameLst>
                                          <p:attrName>r</p:attrName>
                                        </p:attrNameLst>
                                      </p:cBhvr>
                                    </p:animRot>
                                    <p:animRot by="120000">
                                      <p:cBhvr>
                                        <p:cTn id="12" dur="200" fill="hold">
                                          <p:stCondLst>
                                            <p:cond delay="800"/>
                                          </p:stCondLst>
                                        </p:cTn>
                                        <p:tgtEl>
                                          <p:spTgt spid="1028"/>
                                        </p:tgtEl>
                                        <p:attrNameLst>
                                          <p:attrName>r</p:attrName>
                                        </p:attrNameLst>
                                      </p:cBhvr>
                                    </p:animRot>
                                  </p:childTnLst>
                                </p:cTn>
                              </p:par>
                              <p:par>
                                <p:cTn id="13" presetID="42" presetClass="path" presetSubtype="0" accel="50000" decel="50000" fill="hold" nodeType="withEffect">
                                  <p:stCondLst>
                                    <p:cond delay="0"/>
                                  </p:stCondLst>
                                  <p:childTnLst>
                                    <p:animMotion origin="layout" path="M -1.94444E-6 3.08642E-6 L -0.03403 -0.04136 " pathEditMode="relative" rAng="0" ptsTypes="AA">
                                      <p:cBhvr>
                                        <p:cTn id="14" dur="5000" fill="hold"/>
                                        <p:tgtEl>
                                          <p:spTgt spid="1028"/>
                                        </p:tgtEl>
                                        <p:attrNameLst>
                                          <p:attrName>ppt_x</p:attrName>
                                          <p:attrName>ppt_y</p:attrName>
                                        </p:attrNameLst>
                                      </p:cBhvr>
                                      <p:rCtr x="-1701" y="-2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C5F75F-F4E2-CC35-5F3D-B61D474022D5}"/>
              </a:ext>
            </a:extLst>
          </p:cNvPr>
          <p:cNvSpPr/>
          <p:nvPr/>
        </p:nvSpPr>
        <p:spPr>
          <a:xfrm>
            <a:off x="1041991" y="563526"/>
            <a:ext cx="9824483" cy="1148316"/>
          </a:xfrm>
          <a:prstGeom prst="roundRect">
            <a:avLst/>
          </a:prstGeom>
          <a:noFill/>
          <a:ln w="317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1BBB4EC1-7C78-6122-89AC-5F6E03A69DDA}"/>
              </a:ext>
            </a:extLst>
          </p:cNvPr>
          <p:cNvPicPr>
            <a:picLocks noChangeAspect="1"/>
          </p:cNvPicPr>
          <p:nvPr/>
        </p:nvPicPr>
        <p:blipFill>
          <a:blip r:embed="rId4"/>
          <a:stretch>
            <a:fillRect/>
          </a:stretch>
        </p:blipFill>
        <p:spPr>
          <a:xfrm>
            <a:off x="8114725" y="1649487"/>
            <a:ext cx="4114799" cy="4124884"/>
          </a:xfrm>
          <a:prstGeom prst="rect">
            <a:avLst/>
          </a:prstGeom>
        </p:spPr>
      </p:pic>
      <p:pic>
        <p:nvPicPr>
          <p:cNvPr id="9" name="Picture 8">
            <a:extLst>
              <a:ext uri="{FF2B5EF4-FFF2-40B4-BE49-F238E27FC236}">
                <a16:creationId xmlns:a16="http://schemas.microsoft.com/office/drawing/2014/main" id="{42BAF465-A4F0-7661-24F7-564B31711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07236"/>
            <a:ext cx="2460171" cy="1350763"/>
          </a:xfrm>
          <a:prstGeom prst="rect">
            <a:avLst/>
          </a:prstGeom>
          <a:ln>
            <a:noFill/>
          </a:ln>
          <a:effectLst>
            <a:softEdge rad="112500"/>
          </a:effectLst>
        </p:spPr>
      </p:pic>
      <p:pic>
        <p:nvPicPr>
          <p:cNvPr id="11" name="Picture 10">
            <a:extLst>
              <a:ext uri="{FF2B5EF4-FFF2-40B4-BE49-F238E27FC236}">
                <a16:creationId xmlns:a16="http://schemas.microsoft.com/office/drawing/2014/main" id="{4ECE9192-C6A6-82AD-482E-5B8BBB798B6B}"/>
              </a:ext>
            </a:extLst>
          </p:cNvPr>
          <p:cNvPicPr>
            <a:picLocks noChangeAspect="1"/>
          </p:cNvPicPr>
          <p:nvPr/>
        </p:nvPicPr>
        <p:blipFill>
          <a:blip r:embed="rId6"/>
          <a:stretch>
            <a:fillRect/>
          </a:stretch>
        </p:blipFill>
        <p:spPr>
          <a:xfrm>
            <a:off x="1469985" y="1180618"/>
            <a:ext cx="6713316" cy="5405239"/>
          </a:xfrm>
          <a:prstGeom prst="rect">
            <a:avLst/>
          </a:prstGeom>
        </p:spPr>
      </p:pic>
      <p:sp>
        <p:nvSpPr>
          <p:cNvPr id="4" name="TextBox 3">
            <a:extLst>
              <a:ext uri="{FF2B5EF4-FFF2-40B4-BE49-F238E27FC236}">
                <a16:creationId xmlns:a16="http://schemas.microsoft.com/office/drawing/2014/main" id="{81CBEF30-4A0E-DB66-0C5C-6206F4064B98}"/>
              </a:ext>
            </a:extLst>
          </p:cNvPr>
          <p:cNvSpPr txBox="1"/>
          <p:nvPr/>
        </p:nvSpPr>
        <p:spPr>
          <a:xfrm>
            <a:off x="1531716" y="475964"/>
            <a:ext cx="9190299" cy="1261884"/>
          </a:xfrm>
          <a:prstGeom prst="rect">
            <a:avLst/>
          </a:prstGeom>
          <a:noFill/>
        </p:spPr>
        <p:txBody>
          <a:bodyPr wrap="square" rtlCol="0">
            <a:spAutoFit/>
          </a:bodyPr>
          <a:lstStyle/>
          <a:p>
            <a:r>
              <a:rPr lang="en-US" sz="3800" b="1" dirty="0" err="1">
                <a:solidFill>
                  <a:schemeClr val="accent6">
                    <a:lumMod val="50000"/>
                  </a:schemeClr>
                </a:solidFill>
                <a:latin typeface="Cambria" panose="02040503050406030204" pitchFamily="18" charset="0"/>
                <a:ea typeface="Cambria" panose="02040503050406030204" pitchFamily="18" charset="0"/>
              </a:rPr>
              <a:t>Đây</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là</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một</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món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ăn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đặc</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sản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của</a:t>
            </a:r>
            <a:r>
              <a:rPr lang="en-US" sz="3800" b="1" dirty="0">
                <a:solidFill>
                  <a:schemeClr val="accent6">
                    <a:lumMod val="50000"/>
                  </a:schemeClr>
                </a:solidFill>
                <a:latin typeface="Cambria" panose="02040503050406030204" pitchFamily="18" charset="0"/>
                <a:ea typeface="Cambria" panose="02040503050406030204" pitchFamily="18" charset="0"/>
              </a:rPr>
              <a:t> Hà </a:t>
            </a:r>
            <a:r>
              <a:rPr lang="en-US" sz="3800" b="1" dirty="0" err="1">
                <a:solidFill>
                  <a:schemeClr val="accent6">
                    <a:lumMod val="50000"/>
                  </a:schemeClr>
                </a:solidFill>
                <a:latin typeface="Cambria" panose="02040503050406030204" pitchFamily="18" charset="0"/>
                <a:ea typeface="Cambria" panose="02040503050406030204" pitchFamily="18" charset="0"/>
              </a:rPr>
              <a:t>Nội</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làm</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từ</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lúa</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nếp</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chín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có</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màu</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xanh</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lá</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cây</a:t>
            </a:r>
            <a:r>
              <a:rPr lang="en-US" sz="3800" b="1" dirty="0">
                <a:solidFill>
                  <a:schemeClr val="accent6">
                    <a:lumMod val="50000"/>
                  </a:schemeClr>
                </a:solidFill>
                <a:latin typeface="Cambria" panose="02040503050406030204" pitchFamily="18" charset="0"/>
                <a:ea typeface="Cambria" panose="02040503050406030204" pitchFamily="18" charset="0"/>
              </a:rPr>
              <a:t>?</a:t>
            </a:r>
            <a:endParaRPr lang="vi-VN" sz="3800" b="1" dirty="0">
              <a:solidFill>
                <a:schemeClr val="accent6">
                  <a:lumMod val="50000"/>
                </a:schemeClr>
              </a:solidFill>
              <a:latin typeface="Cambria" panose="02040503050406030204" pitchFamily="18" charset="0"/>
              <a:ea typeface="Cambria" panose="02040503050406030204" pitchFamily="18" charset="0"/>
            </a:endParaRPr>
          </a:p>
        </p:txBody>
      </p:sp>
      <p:pic>
        <p:nvPicPr>
          <p:cNvPr id="6" name="Picture 5" descr="A picture containing rice&#10;&#10;Description automatically generated">
            <a:extLst>
              <a:ext uri="{FF2B5EF4-FFF2-40B4-BE49-F238E27FC236}">
                <a16:creationId xmlns:a16="http://schemas.microsoft.com/office/drawing/2014/main" id="{7595BD1F-378D-26EA-05D0-0C0A33931E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01607">
            <a:off x="2837451" y="2716592"/>
            <a:ext cx="3909808" cy="30999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A2579DC9-AC7C-64E5-2170-22B7731B0EF0}"/>
              </a:ext>
            </a:extLst>
          </p:cNvPr>
          <p:cNvSpPr/>
          <p:nvPr/>
        </p:nvSpPr>
        <p:spPr>
          <a:xfrm>
            <a:off x="7243412" y="5514230"/>
            <a:ext cx="1553347" cy="759435"/>
          </a:xfrm>
          <a:prstGeom prst="roundRect">
            <a:avLst/>
          </a:prstGeom>
          <a:no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3AB2A32D-DF18-2E4D-DC9B-F6487281978A}"/>
              </a:ext>
            </a:extLst>
          </p:cNvPr>
          <p:cNvSpPr txBox="1"/>
          <p:nvPr/>
        </p:nvSpPr>
        <p:spPr>
          <a:xfrm>
            <a:off x="7336842" y="5571888"/>
            <a:ext cx="1274453" cy="677108"/>
          </a:xfrm>
          <a:prstGeom prst="rect">
            <a:avLst/>
          </a:prstGeom>
          <a:noFill/>
        </p:spPr>
        <p:txBody>
          <a:bodyPr wrap="square" rtlCol="0">
            <a:spAutoFit/>
          </a:bodyPr>
          <a:lstStyle/>
          <a:p>
            <a:r>
              <a:rPr lang="en-US" sz="3800" b="1" dirty="0">
                <a:solidFill>
                  <a:schemeClr val="accent6">
                    <a:lumMod val="50000"/>
                  </a:schemeClr>
                </a:solidFill>
                <a:latin typeface="Cambria" panose="02040503050406030204" pitchFamily="18" charset="0"/>
                <a:ea typeface="Cambria" panose="02040503050406030204" pitchFamily="18" charset="0"/>
              </a:rPr>
              <a:t>CỐM</a:t>
            </a:r>
            <a:endParaRPr lang="vi-VN" sz="3800" b="1" dirty="0">
              <a:solidFill>
                <a:schemeClr val="accent6">
                  <a:lumMod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9815259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22E62-4F29-40E6-BAAA-D797E3ED61A8}"/>
              </a:ext>
            </a:extLst>
          </p:cNvPr>
          <p:cNvPicPr>
            <a:picLocks noChangeAspect="1"/>
          </p:cNvPicPr>
          <p:nvPr/>
        </p:nvPicPr>
        <p:blipFill>
          <a:blip r:embed="rId2"/>
          <a:stretch>
            <a:fillRect/>
          </a:stretch>
        </p:blipFill>
        <p:spPr>
          <a:xfrm>
            <a:off x="1" y="0"/>
            <a:ext cx="12320336" cy="6858000"/>
          </a:xfrm>
          <a:prstGeom prst="rect">
            <a:avLst/>
          </a:prstGeom>
        </p:spPr>
      </p:pic>
    </p:spTree>
    <p:extLst>
      <p:ext uri="{BB962C8B-B14F-4D97-AF65-F5344CB8AC3E}">
        <p14:creationId xmlns:p14="http://schemas.microsoft.com/office/powerpoint/2010/main" val="17446486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C5F75F-F4E2-CC35-5F3D-B61D474022D5}"/>
              </a:ext>
            </a:extLst>
          </p:cNvPr>
          <p:cNvSpPr/>
          <p:nvPr/>
        </p:nvSpPr>
        <p:spPr>
          <a:xfrm>
            <a:off x="1041991" y="563526"/>
            <a:ext cx="9824483" cy="1148316"/>
          </a:xfrm>
          <a:prstGeom prst="roundRect">
            <a:avLst/>
          </a:prstGeom>
          <a:noFill/>
          <a:ln w="317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BBB4EC1-7C78-6122-89AC-5F6E03A69DDA}"/>
              </a:ext>
            </a:extLst>
          </p:cNvPr>
          <p:cNvPicPr>
            <a:picLocks noChangeAspect="1"/>
          </p:cNvPicPr>
          <p:nvPr/>
        </p:nvPicPr>
        <p:blipFill>
          <a:blip r:embed="rId4"/>
          <a:stretch>
            <a:fillRect/>
          </a:stretch>
        </p:blipFill>
        <p:spPr>
          <a:xfrm>
            <a:off x="8183301" y="1737848"/>
            <a:ext cx="4114799" cy="4124884"/>
          </a:xfrm>
          <a:prstGeom prst="rect">
            <a:avLst/>
          </a:prstGeom>
        </p:spPr>
      </p:pic>
      <p:pic>
        <p:nvPicPr>
          <p:cNvPr id="9" name="Picture 8">
            <a:extLst>
              <a:ext uri="{FF2B5EF4-FFF2-40B4-BE49-F238E27FC236}">
                <a16:creationId xmlns:a16="http://schemas.microsoft.com/office/drawing/2014/main" id="{42BAF465-A4F0-7661-24F7-564B31711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07236"/>
            <a:ext cx="2460171" cy="1350763"/>
          </a:xfrm>
          <a:prstGeom prst="rect">
            <a:avLst/>
          </a:prstGeom>
          <a:ln>
            <a:noFill/>
          </a:ln>
          <a:effectLst>
            <a:softEdge rad="112500"/>
          </a:effectLst>
        </p:spPr>
      </p:pic>
      <p:pic>
        <p:nvPicPr>
          <p:cNvPr id="11" name="Picture 10">
            <a:extLst>
              <a:ext uri="{FF2B5EF4-FFF2-40B4-BE49-F238E27FC236}">
                <a16:creationId xmlns:a16="http://schemas.microsoft.com/office/drawing/2014/main" id="{4ECE9192-C6A6-82AD-482E-5B8BBB798B6B}"/>
              </a:ext>
            </a:extLst>
          </p:cNvPr>
          <p:cNvPicPr>
            <a:picLocks noChangeAspect="1"/>
          </p:cNvPicPr>
          <p:nvPr/>
        </p:nvPicPr>
        <p:blipFill>
          <a:blip r:embed="rId6"/>
          <a:stretch>
            <a:fillRect/>
          </a:stretch>
        </p:blipFill>
        <p:spPr>
          <a:xfrm>
            <a:off x="1469985" y="1180618"/>
            <a:ext cx="6713316" cy="5405239"/>
          </a:xfrm>
          <a:prstGeom prst="rect">
            <a:avLst/>
          </a:prstGeom>
        </p:spPr>
      </p:pic>
      <p:sp>
        <p:nvSpPr>
          <p:cNvPr id="4" name="TextBox 3">
            <a:extLst>
              <a:ext uri="{FF2B5EF4-FFF2-40B4-BE49-F238E27FC236}">
                <a16:creationId xmlns:a16="http://schemas.microsoft.com/office/drawing/2014/main" id="{09A61E28-611B-67E1-20B3-163FC49FCCF0}"/>
              </a:ext>
            </a:extLst>
          </p:cNvPr>
          <p:cNvSpPr txBox="1"/>
          <p:nvPr/>
        </p:nvSpPr>
        <p:spPr>
          <a:xfrm>
            <a:off x="1531716" y="475964"/>
            <a:ext cx="9190299" cy="1261884"/>
          </a:xfrm>
          <a:prstGeom prst="rect">
            <a:avLst/>
          </a:prstGeom>
          <a:noFill/>
        </p:spPr>
        <p:txBody>
          <a:bodyPr wrap="square" rtlCol="0">
            <a:spAutoFit/>
          </a:bodyPr>
          <a:lstStyle/>
          <a:p>
            <a:r>
              <a:rPr lang="en-US" sz="3800" b="1" dirty="0" err="1">
                <a:solidFill>
                  <a:schemeClr val="accent6">
                    <a:lumMod val="50000"/>
                  </a:schemeClr>
                </a:solidFill>
                <a:latin typeface="Cambria" panose="02040503050406030204" pitchFamily="18" charset="0"/>
                <a:ea typeface="Cambria" panose="02040503050406030204" pitchFamily="18" charset="0"/>
              </a:rPr>
              <a:t>Đây</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là</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một</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món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ăn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đặc</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sản</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của</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Đà</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Nẵng</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dạng</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sợi</a:t>
            </a:r>
            <a:r>
              <a:rPr lang="en-US" sz="3800" b="1" dirty="0">
                <a:solidFill>
                  <a:schemeClr val="accent6">
                    <a:lumMod val="50000"/>
                  </a:schemeClr>
                </a:solidFill>
                <a:latin typeface="Cambria" panose="02040503050406030204" pitchFamily="18" charset="0"/>
                <a:ea typeface="Cambria" panose="02040503050406030204" pitchFamily="18" charset="0"/>
              </a:rPr>
              <a:t> to, </a:t>
            </a:r>
            <a:r>
              <a:rPr lang="en-US" sz="3800" b="1" dirty="0" err="1">
                <a:solidFill>
                  <a:schemeClr val="accent6">
                    <a:lumMod val="50000"/>
                  </a:schemeClr>
                </a:solidFill>
                <a:latin typeface="Cambria" panose="02040503050406030204" pitchFamily="18" charset="0"/>
                <a:ea typeface="Cambria" panose="02040503050406030204" pitchFamily="18" charset="0"/>
              </a:rPr>
              <a:t>màu</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vàng</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hoặc</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trắng</a:t>
            </a:r>
            <a:r>
              <a:rPr lang="en-US" sz="3800" b="1" dirty="0">
                <a:solidFill>
                  <a:schemeClr val="accent6">
                    <a:lumMod val="50000"/>
                  </a:schemeClr>
                </a:solidFill>
                <a:latin typeface="Cambria" panose="02040503050406030204" pitchFamily="18" charset="0"/>
                <a:ea typeface="Cambria" panose="02040503050406030204" pitchFamily="18" charset="0"/>
              </a:rPr>
              <a:t>?</a:t>
            </a:r>
            <a:endParaRPr lang="vi-VN" sz="3800" b="1" dirty="0">
              <a:solidFill>
                <a:schemeClr val="accent6">
                  <a:lumMod val="50000"/>
                </a:schemeClr>
              </a:solidFill>
              <a:latin typeface="Cambria" panose="02040503050406030204" pitchFamily="18" charset="0"/>
              <a:ea typeface="Cambria" panose="02040503050406030204" pitchFamily="18" charset="0"/>
            </a:endParaRPr>
          </a:p>
        </p:txBody>
      </p:sp>
      <p:pic>
        <p:nvPicPr>
          <p:cNvPr id="6" name="Picture 5" descr="A bowl of food&#10;&#10;Description automatically generated with medium confidence">
            <a:extLst>
              <a:ext uri="{FF2B5EF4-FFF2-40B4-BE49-F238E27FC236}">
                <a16:creationId xmlns:a16="http://schemas.microsoft.com/office/drawing/2014/main" id="{F69606A0-1016-D444-CAE1-1132BB2AB4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16615">
            <a:off x="2922542" y="2740685"/>
            <a:ext cx="3713865" cy="3096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C92088A9-2563-F05D-5820-626E287FE767}"/>
              </a:ext>
            </a:extLst>
          </p:cNvPr>
          <p:cNvSpPr/>
          <p:nvPr/>
        </p:nvSpPr>
        <p:spPr>
          <a:xfrm>
            <a:off x="7243412" y="5514230"/>
            <a:ext cx="2460171" cy="759435"/>
          </a:xfrm>
          <a:prstGeom prst="roundRect">
            <a:avLst/>
          </a:prstGeom>
          <a:no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4AE9FA88-ACC6-3455-AE38-C3E25B680888}"/>
              </a:ext>
            </a:extLst>
          </p:cNvPr>
          <p:cNvSpPr txBox="1"/>
          <p:nvPr/>
        </p:nvSpPr>
        <p:spPr>
          <a:xfrm>
            <a:off x="7459827" y="5435817"/>
            <a:ext cx="2689994" cy="677108"/>
          </a:xfrm>
          <a:prstGeom prst="rect">
            <a:avLst/>
          </a:prstGeom>
          <a:noFill/>
        </p:spPr>
        <p:txBody>
          <a:bodyPr wrap="square" rtlCol="0">
            <a:spAutoFit/>
          </a:bodyPr>
          <a:lstStyle/>
          <a:p>
            <a:r>
              <a:rPr lang="en-US" sz="3800" b="1" dirty="0" err="1">
                <a:solidFill>
                  <a:schemeClr val="accent6">
                    <a:lumMod val="50000"/>
                  </a:schemeClr>
                </a:solidFill>
                <a:latin typeface="Cambria" panose="02040503050406030204" pitchFamily="18" charset="0"/>
                <a:ea typeface="Cambria" panose="02040503050406030204" pitchFamily="18" charset="0"/>
              </a:rPr>
              <a:t>Mì</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quảng</a:t>
            </a:r>
            <a:endParaRPr lang="vi-VN" sz="3800" b="1" dirty="0">
              <a:solidFill>
                <a:schemeClr val="accent6">
                  <a:lumMod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575133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9FA"/>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71989"/>
            <a:ext cx="12192000" cy="6626352"/>
          </a:xfrm>
          <a:prstGeom prst="rect">
            <a:avLst/>
          </a:prstGeom>
        </p:spPr>
      </p:pic>
    </p:spTree>
    <p:extLst>
      <p:ext uri="{BB962C8B-B14F-4D97-AF65-F5344CB8AC3E}">
        <p14:creationId xmlns:p14="http://schemas.microsoft.com/office/powerpoint/2010/main" val="3233094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8C5F75F-F4E2-CC35-5F3D-B61D474022D5}"/>
              </a:ext>
            </a:extLst>
          </p:cNvPr>
          <p:cNvSpPr/>
          <p:nvPr/>
        </p:nvSpPr>
        <p:spPr>
          <a:xfrm>
            <a:off x="1041991" y="563526"/>
            <a:ext cx="9824483" cy="1148316"/>
          </a:xfrm>
          <a:prstGeom prst="roundRect">
            <a:avLst/>
          </a:prstGeom>
          <a:noFill/>
          <a:ln w="317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BBB4EC1-7C78-6122-89AC-5F6E03A69DDA}"/>
              </a:ext>
            </a:extLst>
          </p:cNvPr>
          <p:cNvPicPr>
            <a:picLocks noChangeAspect="1"/>
          </p:cNvPicPr>
          <p:nvPr/>
        </p:nvPicPr>
        <p:blipFill>
          <a:blip r:embed="rId4"/>
          <a:stretch>
            <a:fillRect/>
          </a:stretch>
        </p:blipFill>
        <p:spPr>
          <a:xfrm>
            <a:off x="7849515" y="1631595"/>
            <a:ext cx="4114799" cy="4124884"/>
          </a:xfrm>
          <a:prstGeom prst="rect">
            <a:avLst/>
          </a:prstGeom>
        </p:spPr>
      </p:pic>
      <p:pic>
        <p:nvPicPr>
          <p:cNvPr id="9" name="Picture 8">
            <a:extLst>
              <a:ext uri="{FF2B5EF4-FFF2-40B4-BE49-F238E27FC236}">
                <a16:creationId xmlns:a16="http://schemas.microsoft.com/office/drawing/2014/main" id="{42BAF465-A4F0-7661-24F7-564B31711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07236"/>
            <a:ext cx="2460171" cy="1350763"/>
          </a:xfrm>
          <a:prstGeom prst="rect">
            <a:avLst/>
          </a:prstGeom>
          <a:ln>
            <a:noFill/>
          </a:ln>
          <a:effectLst>
            <a:softEdge rad="112500"/>
          </a:effectLst>
        </p:spPr>
      </p:pic>
      <p:pic>
        <p:nvPicPr>
          <p:cNvPr id="11" name="Picture 10">
            <a:extLst>
              <a:ext uri="{FF2B5EF4-FFF2-40B4-BE49-F238E27FC236}">
                <a16:creationId xmlns:a16="http://schemas.microsoft.com/office/drawing/2014/main" id="{4ECE9192-C6A6-82AD-482E-5B8BBB798B6B}"/>
              </a:ext>
            </a:extLst>
          </p:cNvPr>
          <p:cNvPicPr>
            <a:picLocks noChangeAspect="1"/>
          </p:cNvPicPr>
          <p:nvPr/>
        </p:nvPicPr>
        <p:blipFill>
          <a:blip r:embed="rId6"/>
          <a:stretch>
            <a:fillRect/>
          </a:stretch>
        </p:blipFill>
        <p:spPr>
          <a:xfrm>
            <a:off x="1469985" y="1180618"/>
            <a:ext cx="6713316" cy="5405239"/>
          </a:xfrm>
          <a:prstGeom prst="rect">
            <a:avLst/>
          </a:prstGeom>
        </p:spPr>
      </p:pic>
      <p:sp>
        <p:nvSpPr>
          <p:cNvPr id="4" name="TextBox 3">
            <a:extLst>
              <a:ext uri="{FF2B5EF4-FFF2-40B4-BE49-F238E27FC236}">
                <a16:creationId xmlns:a16="http://schemas.microsoft.com/office/drawing/2014/main" id="{7485969D-06B9-19F3-E5BF-B781E6691D21}"/>
              </a:ext>
            </a:extLst>
          </p:cNvPr>
          <p:cNvSpPr txBox="1"/>
          <p:nvPr/>
        </p:nvSpPr>
        <p:spPr>
          <a:xfrm>
            <a:off x="1531716" y="475964"/>
            <a:ext cx="9190299" cy="1077218"/>
          </a:xfrm>
          <a:prstGeom prst="rect">
            <a:avLst/>
          </a:prstGeom>
          <a:noFill/>
        </p:spPr>
        <p:txBody>
          <a:bodyPr wrap="square" rtlCol="0">
            <a:spAutoFit/>
          </a:bodyPr>
          <a:lstStyle/>
          <a:p>
            <a:r>
              <a:rPr lang="en-US" sz="3200" b="1" dirty="0" err="1">
                <a:solidFill>
                  <a:schemeClr val="accent6">
                    <a:lumMod val="50000"/>
                  </a:schemeClr>
                </a:solidFill>
                <a:latin typeface="Cambria" panose="02040503050406030204" pitchFamily="18" charset="0"/>
                <a:ea typeface="Cambria" panose="02040503050406030204" pitchFamily="18" charset="0"/>
              </a:rPr>
              <a:t>Đây</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là</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một</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món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ăn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đặc</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sản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của</a:t>
            </a:r>
            <a:r>
              <a:rPr lang="en-US" sz="3200" b="1" dirty="0">
                <a:solidFill>
                  <a:schemeClr val="accent6">
                    <a:lumMod val="50000"/>
                  </a:schemeClr>
                </a:solidFill>
                <a:latin typeface="Cambria" panose="02040503050406030204" pitchFamily="18" charset="0"/>
                <a:ea typeface="Cambria" panose="02040503050406030204" pitchFamily="18" charset="0"/>
              </a:rPr>
              <a:t> TP </a:t>
            </a:r>
            <a:r>
              <a:rPr lang="en-US" sz="3200" b="1" dirty="0" err="1">
                <a:solidFill>
                  <a:schemeClr val="accent6">
                    <a:lumMod val="50000"/>
                  </a:schemeClr>
                </a:solidFill>
                <a:latin typeface="Cambria" panose="02040503050406030204" pitchFamily="18" charset="0"/>
                <a:ea typeface="Cambria" panose="02040503050406030204" pitchFamily="18" charset="0"/>
              </a:rPr>
              <a:t>Hồ</a:t>
            </a:r>
            <a:r>
              <a:rPr lang="en-US" sz="3200" b="1" dirty="0">
                <a:solidFill>
                  <a:schemeClr val="accent6">
                    <a:lumMod val="50000"/>
                  </a:schemeClr>
                </a:solidFill>
                <a:latin typeface="Cambria" panose="02040503050406030204" pitchFamily="18" charset="0"/>
                <a:ea typeface="Cambria" panose="02040503050406030204" pitchFamily="18" charset="0"/>
              </a:rPr>
              <a:t> Chí Minh </a:t>
            </a:r>
            <a:r>
              <a:rPr lang="en-US" sz="3200" b="1" dirty="0" err="1">
                <a:solidFill>
                  <a:schemeClr val="accent6">
                    <a:lumMod val="50000"/>
                  </a:schemeClr>
                </a:solidFill>
                <a:latin typeface="Cambria" panose="02040503050406030204" pitchFamily="18" charset="0"/>
                <a:ea typeface="Cambria" panose="02040503050406030204" pitchFamily="18" charset="0"/>
              </a:rPr>
              <a:t>dạng</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sợi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nhỏ</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ăn</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kèm</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với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cải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hũ</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cải</a:t>
            </a:r>
            <a:r>
              <a:rPr lang="en-US" sz="3200" b="1" dirty="0">
                <a:solidFill>
                  <a:schemeClr val="accent6">
                    <a:lumMod val="50000"/>
                  </a:schemeClr>
                </a:solidFill>
                <a:latin typeface="Cambria" panose="02040503050406030204" pitchFamily="18" charset="0"/>
                <a:ea typeface="Cambria" panose="02040503050406030204" pitchFamily="18" charset="0"/>
              </a:rPr>
              <a:t> </a:t>
            </a:r>
            <a:r>
              <a:rPr lang="en-US" sz="3200" b="1" dirty="0" err="1">
                <a:solidFill>
                  <a:schemeClr val="accent6">
                    <a:lumMod val="50000"/>
                  </a:schemeClr>
                </a:solidFill>
                <a:latin typeface="Cambria" panose="02040503050406030204" pitchFamily="18" charset="0"/>
                <a:ea typeface="Cambria" panose="02040503050406030204" pitchFamily="18" charset="0"/>
              </a:rPr>
              <a:t>thảo</a:t>
            </a:r>
            <a:r>
              <a:rPr lang="en-US" sz="3200" b="1" dirty="0">
                <a:solidFill>
                  <a:schemeClr val="accent6">
                    <a:lumMod val="50000"/>
                  </a:schemeClr>
                </a:solidFill>
                <a:latin typeface="Cambria" panose="02040503050406030204" pitchFamily="18" charset="0"/>
                <a:ea typeface="Cambria" panose="02040503050406030204" pitchFamily="18" charset="0"/>
              </a:rPr>
              <a:t>)?</a:t>
            </a:r>
            <a:endParaRPr lang="vi-VN" sz="3200" b="1" dirty="0">
              <a:solidFill>
                <a:schemeClr val="accent6">
                  <a:lumMod val="50000"/>
                </a:schemeClr>
              </a:solidFill>
              <a:latin typeface="Cambria" panose="02040503050406030204" pitchFamily="18" charset="0"/>
              <a:ea typeface="Cambria" panose="02040503050406030204" pitchFamily="18" charset="0"/>
            </a:endParaRPr>
          </a:p>
        </p:txBody>
      </p:sp>
      <p:pic>
        <p:nvPicPr>
          <p:cNvPr id="6" name="Picture 5" descr="A bowl of food&#10;&#10;Description automatically generated with low confidence">
            <a:extLst>
              <a:ext uri="{FF2B5EF4-FFF2-40B4-BE49-F238E27FC236}">
                <a16:creationId xmlns:a16="http://schemas.microsoft.com/office/drawing/2014/main" id="{16B66EF5-93E6-76AB-A26D-66EC2561AE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39053">
            <a:off x="2851220" y="2730306"/>
            <a:ext cx="3852361" cy="3107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D752A5DC-F30B-0AC2-D8B4-D1CA0A89C709}"/>
              </a:ext>
            </a:extLst>
          </p:cNvPr>
          <p:cNvSpPr/>
          <p:nvPr/>
        </p:nvSpPr>
        <p:spPr>
          <a:xfrm>
            <a:off x="7243412" y="5514230"/>
            <a:ext cx="4076951" cy="759435"/>
          </a:xfrm>
          <a:prstGeom prst="roundRect">
            <a:avLst/>
          </a:prstGeom>
          <a:noFill/>
          <a:ln w="3175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77D3B326-B4FF-E2F5-AD86-596611593CBB}"/>
              </a:ext>
            </a:extLst>
          </p:cNvPr>
          <p:cNvSpPr txBox="1"/>
          <p:nvPr/>
        </p:nvSpPr>
        <p:spPr>
          <a:xfrm>
            <a:off x="7243412" y="5505509"/>
            <a:ext cx="4139290" cy="677108"/>
          </a:xfrm>
          <a:prstGeom prst="rect">
            <a:avLst/>
          </a:prstGeom>
          <a:noFill/>
        </p:spPr>
        <p:txBody>
          <a:bodyPr wrap="square" rtlCol="0">
            <a:spAutoFit/>
          </a:bodyPr>
          <a:lstStyle/>
          <a:p>
            <a:r>
              <a:rPr lang="en-US" sz="3800" b="1" dirty="0" err="1">
                <a:solidFill>
                  <a:schemeClr val="accent6">
                    <a:lumMod val="50000"/>
                  </a:schemeClr>
                </a:solidFill>
                <a:latin typeface="Cambria" panose="02040503050406030204" pitchFamily="18" charset="0"/>
                <a:ea typeface="Cambria" panose="02040503050406030204" pitchFamily="18" charset="0"/>
              </a:rPr>
              <a:t>Hủ</a:t>
            </a:r>
            <a:r>
              <a:rPr lang="en-US" sz="3800" b="1" dirty="0">
                <a:solidFill>
                  <a:schemeClr val="accent6">
                    <a:lumMod val="50000"/>
                  </a:schemeClr>
                </a:solidFill>
                <a:latin typeface="Cambria" panose="02040503050406030204" pitchFamily="18" charset="0"/>
                <a:ea typeface="Cambria" panose="02040503050406030204" pitchFamily="18" charset="0"/>
              </a:rPr>
              <a:t> </a:t>
            </a:r>
            <a:r>
              <a:rPr lang="en-US" sz="3800" b="1" dirty="0" err="1">
                <a:solidFill>
                  <a:schemeClr val="accent6">
                    <a:lumMod val="50000"/>
                  </a:schemeClr>
                </a:solidFill>
                <a:latin typeface="Cambria" panose="02040503050406030204" pitchFamily="18" charset="0"/>
                <a:ea typeface="Cambria" panose="02040503050406030204" pitchFamily="18" charset="0"/>
              </a:rPr>
              <a:t>tiếu</a:t>
            </a:r>
            <a:r>
              <a:rPr lang="en-US" sz="3800" b="1" dirty="0">
                <a:solidFill>
                  <a:schemeClr val="accent6">
                    <a:lumMod val="50000"/>
                  </a:schemeClr>
                </a:solidFill>
                <a:latin typeface="Cambria" panose="02040503050406030204" pitchFamily="18" charset="0"/>
                <a:ea typeface="Cambria" panose="02040503050406030204" pitchFamily="18" charset="0"/>
              </a:rPr>
              <a:t> Nam Vang</a:t>
            </a:r>
            <a:endParaRPr lang="vi-VN" sz="3800" b="1" dirty="0">
              <a:solidFill>
                <a:schemeClr val="accent6">
                  <a:lumMod val="50000"/>
                </a:scheme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9083966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8"/>
</p:tagLst>
</file>

<file path=ppt/tags/tag10.xml><?xml version="1.0" encoding="utf-8"?>
<p:tagLst xmlns:a="http://schemas.openxmlformats.org/drawingml/2006/main" xmlns:r="http://schemas.openxmlformats.org/officeDocument/2006/relationships" xmlns:p="http://schemas.openxmlformats.org/presentationml/2006/main">
  <p:tag name="TIMING" val="|0.7|0.8"/>
</p:tagLst>
</file>

<file path=ppt/tags/tag11.xml><?xml version="1.0" encoding="utf-8"?>
<p:tagLst xmlns:a="http://schemas.openxmlformats.org/drawingml/2006/main" xmlns:r="http://schemas.openxmlformats.org/officeDocument/2006/relationships" xmlns:p="http://schemas.openxmlformats.org/presentationml/2006/main">
  <p:tag name="TIMING" val="|0.7|0.8"/>
</p:tagLst>
</file>

<file path=ppt/tags/tag2.xml><?xml version="1.0" encoding="utf-8"?>
<p:tagLst xmlns:a="http://schemas.openxmlformats.org/drawingml/2006/main" xmlns:r="http://schemas.openxmlformats.org/officeDocument/2006/relationships" xmlns:p="http://schemas.openxmlformats.org/presentationml/2006/main">
  <p:tag name="TIMING" val="|0.7|0.8|0.6|0.7|0.7|0.6|1"/>
</p:tagLst>
</file>

<file path=ppt/tags/tag3.xml><?xml version="1.0" encoding="utf-8"?>
<p:tagLst xmlns:a="http://schemas.openxmlformats.org/drawingml/2006/main" xmlns:r="http://schemas.openxmlformats.org/officeDocument/2006/relationships" xmlns:p="http://schemas.openxmlformats.org/presentationml/2006/main">
  <p:tag name="TIMING" val="|0.7|0.8|0.6|0.7|0.7|0.6|1"/>
</p:tagLst>
</file>

<file path=ppt/tags/tag4.xml><?xml version="1.0" encoding="utf-8"?>
<p:tagLst xmlns:a="http://schemas.openxmlformats.org/drawingml/2006/main" xmlns:r="http://schemas.openxmlformats.org/officeDocument/2006/relationships" xmlns:p="http://schemas.openxmlformats.org/presentationml/2006/main">
  <p:tag name="TIMING" val="|0.7|0.8|0.6|0.7|0.7|0.6|1"/>
</p:tagLst>
</file>

<file path=ppt/tags/tag5.xml><?xml version="1.0" encoding="utf-8"?>
<p:tagLst xmlns:a="http://schemas.openxmlformats.org/drawingml/2006/main" xmlns:r="http://schemas.openxmlformats.org/officeDocument/2006/relationships" xmlns:p="http://schemas.openxmlformats.org/presentationml/2006/main">
  <p:tag name="TIMING" val="|0.7|0.8"/>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0.8|0.5|0.4|0.5"/>
</p:tagLst>
</file>

<file path=ppt/tags/tag8.xml><?xml version="1.0" encoding="utf-8"?>
<p:tagLst xmlns:a="http://schemas.openxmlformats.org/drawingml/2006/main" xmlns:r="http://schemas.openxmlformats.org/officeDocument/2006/relationships" xmlns:p="http://schemas.openxmlformats.org/presentationml/2006/main">
  <p:tag name="TIMING" val="|0.7|0.8"/>
</p:tagLst>
</file>

<file path=ppt/tags/tag9.xml><?xml version="1.0" encoding="utf-8"?>
<p:tagLst xmlns:a="http://schemas.openxmlformats.org/drawingml/2006/main" xmlns:r="http://schemas.openxmlformats.org/officeDocument/2006/relationships" xmlns:p="http://schemas.openxmlformats.org/presentationml/2006/main">
  <p:tag name="TIMING" val="|0.4|0.5|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978</Words>
  <Application>Microsoft Office PowerPoint</Application>
  <PresentationFormat>Widescreen</PresentationFormat>
  <Paragraphs>62</Paragraphs>
  <Slides>24</Slides>
  <Notes>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Cambria</vt:lpstr>
      <vt:lpstr>Paytone One</vt:lpstr>
      <vt:lpstr>Calibri</vt:lpstr>
      <vt:lpstr>Arial</vt:lpstr>
      <vt:lpstr>UTM Khuccamta</vt:lpstr>
      <vt:lpstr>Times New Roman</vt:lpstr>
      <vt:lpstr>Playfair Display</vt:lpstr>
      <vt:lpstr>Montserrat</vt:lpstr>
      <vt:lpstr>Calibri Light</vt:lpstr>
      <vt:lpstr>Office 主题</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NHÓM ZALO TOÁN THCS CÁNH DIỀU</cp:lastModifiedBy>
  <cp:revision>7</cp:revision>
  <dcterms:created xsi:type="dcterms:W3CDTF">2023-03-27T07:14:44Z</dcterms:created>
  <dcterms:modified xsi:type="dcterms:W3CDTF">2023-04-30T10:34:09Z</dcterms:modified>
</cp:coreProperties>
</file>