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66" r:id="rId3"/>
    <p:sldId id="397" r:id="rId4"/>
    <p:sldId id="268" r:id="rId5"/>
    <p:sldId id="270" r:id="rId6"/>
    <p:sldId id="271" r:id="rId7"/>
    <p:sldId id="259" r:id="rId8"/>
    <p:sldId id="400" r:id="rId9"/>
    <p:sldId id="399" r:id="rId10"/>
    <p:sldId id="401" r:id="rId11"/>
    <p:sldId id="262" r:id="rId12"/>
    <p:sldId id="263" r:id="rId13"/>
    <p:sldId id="402" r:id="rId14"/>
    <p:sldId id="283" r:id="rId15"/>
    <p:sldId id="284" r:id="rId16"/>
    <p:sldId id="264" r:id="rId17"/>
    <p:sldId id="372" r:id="rId18"/>
    <p:sldId id="316" r:id="rId19"/>
    <p:sldId id="286" r:id="rId20"/>
    <p:sldId id="386" r:id="rId21"/>
    <p:sldId id="403" r:id="rId22"/>
    <p:sldId id="314" r:id="rId23"/>
    <p:sldId id="272" r:id="rId24"/>
    <p:sldId id="390" r:id="rId25"/>
    <p:sldId id="338" r:id="rId26"/>
    <p:sldId id="339" r:id="rId27"/>
    <p:sldId id="326" r:id="rId28"/>
    <p:sldId id="274" r:id="rId29"/>
    <p:sldId id="275" r:id="rId30"/>
    <p:sldId id="277" r:id="rId3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0" autoAdjust="0"/>
    <p:restoredTop sz="90214" autoAdjust="0"/>
  </p:normalViewPr>
  <p:slideViewPr>
    <p:cSldViewPr>
      <p:cViewPr varScale="1">
        <p:scale>
          <a:sx n="65" d="100"/>
          <a:sy n="65" d="100"/>
        </p:scale>
        <p:origin x="828" y="10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Luyện</a:t>
            </a:r>
            <a:r>
              <a:rPr lang="en-US" baseline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Chênh</a:t>
            </a:r>
            <a:r>
              <a:rPr lang="en-US" baseline="0"/>
              <a:t> lệch về độ tuổi và cao thấp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0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18" Type="http://schemas.openxmlformats.org/officeDocument/2006/relationships/slide" Target="slide29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4.png"/><Relationship Id="rId2" Type="http://schemas.openxmlformats.org/officeDocument/2006/relationships/image" Target="../media/image4.jpeg"/><Relationship Id="rId16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1.gif"/><Relationship Id="rId4" Type="http://schemas.openxmlformats.org/officeDocument/2006/relationships/image" Target="../media/image6.png"/><Relationship Id="rId9" Type="http://schemas.openxmlformats.org/officeDocument/2006/relationships/slide" Target="slide3.xml"/><Relationship Id="rId1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1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4438" y="111807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  <a:endParaRPr lang="en-US" sz="6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62406" y="1080246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rạng</a:t>
            </a:r>
            <a:endParaRPr lang="en-US" sz="6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66495" y="108024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endParaRPr lang="en-US" sz="6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51424" y="93646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56060" y="93646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39221" y="88492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74438" y="2928892"/>
            <a:ext cx="837659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rặng</a:t>
            </a:r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6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vẳng</a:t>
            </a:r>
            <a:endParaRPr lang="en-US" sz="6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66899" y="2746682"/>
            <a:ext cx="1039689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r>
              <a:rPr lang="en-US" sz="6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r>
              <a:rPr lang="en-US" sz="6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122679" y="4451962"/>
            <a:ext cx="906916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hẫng</a:t>
            </a:r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6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6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  <a:endParaRPr lang="en-US" sz="6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14007" y="5330191"/>
            <a:ext cx="968651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004432" y="577775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8B10A2-B19A-2671-9676-CD1B13B3F166}"/>
              </a:ext>
            </a:extLst>
          </p:cNvPr>
          <p:cNvSpPr txBox="1"/>
          <p:nvPr/>
        </p:nvSpPr>
        <p:spPr>
          <a:xfrm>
            <a:off x="2300083" y="4169243"/>
            <a:ext cx="76801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-Rounded"/>
              </a:rPr>
              <a:t>âng</a:t>
            </a:r>
            <a:r>
              <a:rPr lang="en-US" sz="6600" dirty="0">
                <a:solidFill>
                  <a:srgbClr val="FF0000"/>
                </a:solidFill>
                <a:latin typeface="Arial-Rounded"/>
              </a:rPr>
              <a:t>       </a:t>
            </a:r>
            <a:r>
              <a:rPr lang="en-US" sz="6600" dirty="0" err="1">
                <a:solidFill>
                  <a:srgbClr val="FF0000"/>
                </a:solidFill>
                <a:latin typeface="Arial-Rounded"/>
              </a:rPr>
              <a:t>âng</a:t>
            </a:r>
            <a:r>
              <a:rPr lang="en-US" sz="6600" dirty="0">
                <a:solidFill>
                  <a:srgbClr val="FF0000"/>
                </a:solidFill>
                <a:latin typeface="Arial-Rounded"/>
              </a:rPr>
              <a:t>      </a:t>
            </a:r>
            <a:r>
              <a:rPr lang="en-US" sz="6600" dirty="0" err="1">
                <a:solidFill>
                  <a:srgbClr val="FF0000"/>
                </a:solidFill>
                <a:latin typeface="Arial-Rounded"/>
              </a:rPr>
              <a:t>âng</a:t>
            </a:r>
            <a:endParaRPr lang="en-US" sz="6600" dirty="0">
              <a:solidFill>
                <a:srgbClr val="FF0000"/>
              </a:solidFill>
              <a:latin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48624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2" grpId="0"/>
      <p:bldP spid="18" grpId="0"/>
      <p:bldP spid="1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39913" y="2408237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791272" y="40386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706572" y="406010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rạng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898004" y="40563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829372" y="49223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744672" y="4943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rặng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936104" y="4940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vẳng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813719" y="58674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hẫng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729019" y="588890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920451" y="58851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16" y="-209321"/>
            <a:ext cx="7381219" cy="46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92507" y="5130077"/>
            <a:ext cx="23597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65" y="457200"/>
            <a:ext cx="73152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920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52"/>
    </mc:Choice>
    <mc:Fallback xmlns="">
      <p:transition spd="slow" advTm="61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46598" y="5439505"/>
            <a:ext cx="65924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</a:t>
            </a:r>
            <a:r>
              <a:rPr lang="en-US" sz="9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</a:t>
            </a:r>
            <a:endParaRPr lang="en-US" sz="9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96235" y="5434172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AutoShape 2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Vietkings công bố Top 50 món ăn đặc sản nổi tiếng Việt Nam lần 3 (P31): Măng  Nứa khô Măng Đen (KonTum) - Bếp V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19" y="168359"/>
            <a:ext cx="3657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633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9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  <a:endParaRPr lang="en-US" sz="9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42286" y="5555081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biện pháp thi công nhà cao tầ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biện pháp thi công nhà cao tầ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biện pháp thi công nhà cao tầ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99" y="316749"/>
            <a:ext cx="6743677" cy="46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2615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 tre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96081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tầng</a:t>
            </a:r>
          </a:p>
        </p:txBody>
      </p:sp>
      <p:pic>
        <p:nvPicPr>
          <p:cNvPr id="2050" name="Picture 2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7" y="2037342"/>
            <a:ext cx="3608352" cy="202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iện pháp thi công nhà cao tầ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2053384"/>
            <a:ext cx="2938459" cy="20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Măng tre bát độ, cây giống to khỏe cho măng to, cực ngọt thơm, giá trị  kinh tế cao | Lazada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65" y="2018054"/>
            <a:ext cx="2780108" cy="20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61519" y="58205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 tre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96081" y="58205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58205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tầng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85" y="0"/>
            <a:ext cx="7290692" cy="605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76F9AFA-DE3D-DBB4-DBC2-EE99C25CA445}"/>
              </a:ext>
            </a:extLst>
          </p:cNvPr>
          <p:cNvSpPr/>
          <p:nvPr/>
        </p:nvSpPr>
        <p:spPr>
          <a:xfrm>
            <a:off x="1793914" y="159066"/>
            <a:ext cx="1448472" cy="705889"/>
          </a:xfrm>
          <a:prstGeom prst="round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61EB80-161C-033D-F356-CAB38E7D50E5}"/>
              </a:ext>
            </a:extLst>
          </p:cNvPr>
          <p:cNvGrpSpPr/>
          <p:nvPr/>
        </p:nvGrpSpPr>
        <p:grpSpPr>
          <a:xfrm>
            <a:off x="1793914" y="159065"/>
            <a:ext cx="2143235" cy="705889"/>
            <a:chOff x="239610" y="1429216"/>
            <a:chExt cx="2806975" cy="705889"/>
          </a:xfrm>
        </p:grpSpPr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22E0FFC3-7972-0FE9-F15D-90A4BAAE039A}"/>
                </a:ext>
              </a:extLst>
            </p:cNvPr>
            <p:cNvSpPr/>
            <p:nvPr/>
          </p:nvSpPr>
          <p:spPr>
            <a:xfrm>
              <a:off x="789419" y="1429216"/>
              <a:ext cx="2257166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8C82A7B-E04E-4F6A-8D12-A9C185C17898}"/>
                </a:ext>
              </a:extLst>
            </p:cNvPr>
            <p:cNvSpPr/>
            <p:nvPr/>
          </p:nvSpPr>
          <p:spPr>
            <a:xfrm>
              <a:off x="239610" y="1458734"/>
              <a:ext cx="981251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pic>
        <p:nvPicPr>
          <p:cNvPr id="3" name="Picture 4">
            <a:extLst>
              <a:ext uri="{FF2B5EF4-FFF2-40B4-BE49-F238E27FC236}">
                <a16:creationId xmlns:a16="http://schemas.microsoft.com/office/drawing/2014/main" id="{A15E29E9-0783-C664-6F62-BDC932F26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7"/>
          <a:stretch/>
        </p:blipFill>
        <p:spPr bwMode="auto">
          <a:xfrm>
            <a:off x="1661318" y="2006344"/>
            <a:ext cx="8839200" cy="284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17AD84-CE42-7BF0-B2A4-BB2CFA848892}"/>
              </a:ext>
            </a:extLst>
          </p:cNvPr>
          <p:cNvSpPr txBox="1"/>
          <p:nvPr/>
        </p:nvSpPr>
        <p:spPr>
          <a:xfrm>
            <a:off x="1508919" y="2939134"/>
            <a:ext cx="2819401" cy="1600242"/>
          </a:xfrm>
          <a:prstGeom prst="rect">
            <a:avLst/>
          </a:prstGeom>
          <a:noFill/>
        </p:spPr>
        <p:txBody>
          <a:bodyPr wrap="square" lIns="121725" tIns="60863" rIns="121725" bIns="60863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HP001 4 hàng" pitchFamily="34" charset="0"/>
              </a:rPr>
              <a:t>ang</a:t>
            </a:r>
            <a:r>
              <a:rPr lang="en-US" sz="9500" dirty="0">
                <a:solidFill>
                  <a:srgbClr val="FF0000"/>
                </a:solidFill>
                <a:latin typeface="HP001 4 hàng" pitchFamily="34" charset="0"/>
              </a:rPr>
              <a:t>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AACDD-AC4E-4484-2B86-20B6C29B17A3}"/>
              </a:ext>
            </a:extLst>
          </p:cNvPr>
          <p:cNvSpPr txBox="1"/>
          <p:nvPr/>
        </p:nvSpPr>
        <p:spPr>
          <a:xfrm>
            <a:off x="4671217" y="2939134"/>
            <a:ext cx="2819401" cy="1600242"/>
          </a:xfrm>
          <a:prstGeom prst="rect">
            <a:avLst/>
          </a:prstGeom>
          <a:noFill/>
        </p:spPr>
        <p:txBody>
          <a:bodyPr wrap="square" lIns="121725" tIns="60863" rIns="121725" bIns="60863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HP001 4 hàng" pitchFamily="34" charset="0"/>
              </a:rPr>
              <a:t>ăng</a:t>
            </a:r>
            <a:r>
              <a:rPr lang="en-US" sz="9500" dirty="0">
                <a:solidFill>
                  <a:srgbClr val="FF0000"/>
                </a:solidFill>
                <a:latin typeface="HP001 4 hàng" pitchFamily="34" charset="0"/>
              </a:rPr>
              <a:t>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EAB65-C7DC-2234-9909-772430342CDB}"/>
              </a:ext>
            </a:extLst>
          </p:cNvPr>
          <p:cNvSpPr txBox="1"/>
          <p:nvPr/>
        </p:nvSpPr>
        <p:spPr>
          <a:xfrm>
            <a:off x="7384311" y="2939134"/>
            <a:ext cx="2819401" cy="1600242"/>
          </a:xfrm>
          <a:prstGeom prst="rect">
            <a:avLst/>
          </a:prstGeom>
          <a:noFill/>
        </p:spPr>
        <p:txBody>
          <a:bodyPr wrap="square" lIns="121725" tIns="60863" rIns="121725" bIns="60863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HP001 4 hàng" pitchFamily="34" charset="0"/>
              </a:rPr>
              <a:t>âng</a:t>
            </a:r>
            <a:r>
              <a:rPr lang="en-US" sz="9500" dirty="0">
                <a:solidFill>
                  <a:srgbClr val="FF0000"/>
                </a:solidFill>
                <a:latin typeface="HP001 4 hàng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596430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30823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166884" y="3126898"/>
            <a:ext cx="1318337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 dirty="0">
                <a:solidFill>
                  <a:srgbClr val="FF0000"/>
                </a:solidFill>
                <a:latin typeface="HP001 4 hàng" pitchFamily="34" charset="0"/>
              </a:rPr>
              <a:t> jăng </a:t>
            </a:r>
            <a:r>
              <a:rPr lang="el-GR" sz="18000" dirty="0">
                <a:solidFill>
                  <a:srgbClr val="FF0000"/>
                </a:solidFill>
                <a:latin typeface="HP001 4 hàng" pitchFamily="34" charset="0"/>
              </a:rPr>
              <a:t>Λ΄</a:t>
            </a:r>
            <a:endParaRPr lang="en-US" sz="180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ownloads\274263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5" b="7831"/>
          <a:stretch/>
        </p:blipFill>
        <p:spPr bwMode="auto">
          <a:xfrm>
            <a:off x="-14482" y="8483"/>
            <a:ext cx="12161838" cy="696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551" y="4670945"/>
            <a:ext cx="2333999" cy="240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357" y="4475275"/>
            <a:ext cx="2029507" cy="26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86" y="4810620"/>
            <a:ext cx="1040345" cy="137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15" y="4939306"/>
            <a:ext cx="1265729" cy="166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69" y="4703310"/>
            <a:ext cx="1824811" cy="240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56" y="4711948"/>
            <a:ext cx="1040345" cy="137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3" y="4670946"/>
            <a:ext cx="1347206" cy="177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09" y="4670945"/>
            <a:ext cx="1824811" cy="240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919" y="4765603"/>
            <a:ext cx="2333999" cy="240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57" y="4423579"/>
            <a:ext cx="2029507" cy="26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1572" y="585135"/>
            <a:ext cx="1328325" cy="107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14" b="98857" l="1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9673" y="504211"/>
            <a:ext cx="1123075" cy="78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134" y="4623818"/>
            <a:ext cx="1612252" cy="107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8" y="3677886"/>
            <a:ext cx="1748972" cy="17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loud 11"/>
          <p:cNvSpPr/>
          <p:nvPr/>
        </p:nvSpPr>
        <p:spPr>
          <a:xfrm>
            <a:off x="7334928" y="21685"/>
            <a:ext cx="4533017" cy="159435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Đuổi con trùng</a:t>
            </a:r>
          </a:p>
        </p:txBody>
      </p:sp>
      <p:sp>
        <p:nvSpPr>
          <p:cNvPr id="22" name="Right Arrow 21">
            <a:hlinkClick r:id="rId18" action="ppaction://hlinksldjump"/>
          </p:cNvPr>
          <p:cNvSpPr/>
          <p:nvPr/>
        </p:nvSpPr>
        <p:spPr>
          <a:xfrm>
            <a:off x="11152366" y="6327064"/>
            <a:ext cx="975987" cy="48343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</p:spTree>
    <p:extLst>
      <p:ext uri="{BB962C8B-B14F-4D97-AF65-F5344CB8AC3E}">
        <p14:creationId xmlns:p14="http://schemas.microsoft.com/office/powerpoint/2010/main" val="22295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7500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19881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 η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à Ǉầng </a:t>
            </a:r>
          </a:p>
        </p:txBody>
      </p:sp>
    </p:spTree>
    <p:extLst>
      <p:ext uri="{BB962C8B-B14F-4D97-AF65-F5344CB8AC3E}">
        <p14:creationId xmlns:p14="http://schemas.microsoft.com/office/powerpoint/2010/main" val="3438608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C1C8-72AD-FE80-1469-7196CD84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CB6AD-8CB3-FF52-BD91-FE5CF1BCE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57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5" t="25219" r="30955" b="27851"/>
          <a:stretch/>
        </p:blipFill>
        <p:spPr bwMode="auto">
          <a:xfrm>
            <a:off x="1432719" y="685800"/>
            <a:ext cx="848597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123" y="-152400"/>
            <a:ext cx="8534400" cy="6089193"/>
            <a:chOff x="3739702" y="150041"/>
            <a:chExt cx="4639234" cy="3146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9" r="66123" b="52062"/>
            <a:stretch/>
          </p:blipFill>
          <p:spPr>
            <a:xfrm>
              <a:off x="3739702" y="150041"/>
              <a:ext cx="1586278" cy="31292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4935" r="1030" b="52062"/>
            <a:stretch/>
          </p:blipFill>
          <p:spPr>
            <a:xfrm>
              <a:off x="3744674" y="2404600"/>
              <a:ext cx="4634262" cy="89177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834485" y="2016945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chang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mẩu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4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(Phan </a:t>
            </a:r>
            <a:r>
              <a:rPr lang="en-US" sz="4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lang="en-US" sz="4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4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Anh)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1829021" y="1992106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1643519" y="2674980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134390" y="3195942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823545" y="3796670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215484" y="1981200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Oval 38"/>
          <p:cNvSpPr/>
          <p:nvPr/>
        </p:nvSpPr>
        <p:spPr>
          <a:xfrm>
            <a:off x="2407411" y="2654765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Oval 39"/>
          <p:cNvSpPr/>
          <p:nvPr/>
        </p:nvSpPr>
        <p:spPr>
          <a:xfrm>
            <a:off x="3215484" y="3181005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2347119" y="3807563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80319" y="2394716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chang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mẩu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(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Phan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776119" y="2900516"/>
            <a:ext cx="11356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71519" y="2895600"/>
            <a:ext cx="3137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995319" y="3498118"/>
            <a:ext cx="15075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12732" y="3530365"/>
            <a:ext cx="13363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118519" y="4724400"/>
            <a:ext cx="14387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337719" y="4114800"/>
            <a:ext cx="12755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519" y="1219200"/>
            <a:ext cx="4239491" cy="1535469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9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47119" y="5029200"/>
            <a:ext cx="922020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chang chang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38119" y="1066801"/>
            <a:ext cx="4239491" cy="1524000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endParaRPr lang="en-US" sz="9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2573" y="3144534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2270919" y="2971800"/>
            <a:ext cx="571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Loài vật nào được nhắc đến trong bài?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603956" y="1082842"/>
            <a:ext cx="1322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80719" y="1752600"/>
            <a:ext cx="533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70919" y="3200400"/>
            <a:ext cx="8569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245185" y="1183667"/>
            <a:ext cx="10515600" cy="235510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chang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mẩu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(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Phan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 nay mèo con đi học, thời tiết thế nào?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đi học, mèo con mang theo những gì?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nhận xét về nhân vật mèo con?</a:t>
            </a: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3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9519" y="4343400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</a:p>
          <a:p>
            <a:pPr algn="just"/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(Phan Thị Vàng Anh)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23" y="-76200"/>
            <a:ext cx="8188315" cy="43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804319" y="943705"/>
            <a:ext cx="62975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trăng và mặt trời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58246" b="1478"/>
          <a:stretch/>
        </p:blipFill>
        <p:spPr>
          <a:xfrm>
            <a:off x="2042319" y="1836821"/>
            <a:ext cx="808943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09526" y="88488"/>
            <a:ext cx="1328325" cy="107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11185851" y="6374567"/>
            <a:ext cx="975987" cy="483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3DF12-8EAC-88BD-ADA1-F988EE48A12B}"/>
              </a:ext>
            </a:extLst>
          </p:cNvPr>
          <p:cNvSpPr txBox="1"/>
          <p:nvPr/>
        </p:nvSpPr>
        <p:spPr>
          <a:xfrm>
            <a:off x="3185319" y="2705725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Arial-Rounded"/>
              </a:rPr>
              <a:t>sách</a:t>
            </a:r>
            <a:r>
              <a:rPr lang="en-US" sz="8800" dirty="0">
                <a:latin typeface="Arial-Rounded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Arial-Rounded"/>
              </a:rPr>
              <a:t>vở</a:t>
            </a:r>
            <a:endParaRPr lang="en-US" sz="8800" dirty="0">
              <a:solidFill>
                <a:srgbClr val="FF0000"/>
              </a:solidFill>
              <a:latin typeface="Arial-Rounded"/>
            </a:endParaRPr>
          </a:p>
        </p:txBody>
      </p:sp>
      <p:pic>
        <p:nvPicPr>
          <p:cNvPr id="5" name="Am-thanh-vo-tay-powerpoint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EB4C61-8BC2-4DEE-D45F-2968FCFC76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1051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1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14" b="98857" l="1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12151" y="111135"/>
            <a:ext cx="1123075" cy="78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11173688" y="6322757"/>
            <a:ext cx="975987" cy="483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9DF39-6BF0-CEF0-4281-432D909347A9}"/>
              </a:ext>
            </a:extLst>
          </p:cNvPr>
          <p:cNvSpPr txBox="1"/>
          <p:nvPr/>
        </p:nvSpPr>
        <p:spPr>
          <a:xfrm>
            <a:off x="1585119" y="2057400"/>
            <a:ext cx="998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Rounded"/>
              </a:rPr>
              <a:t>Ếch</a:t>
            </a:r>
            <a:r>
              <a:rPr lang="en-US" sz="7200" dirty="0">
                <a:solidFill>
                  <a:srgbClr val="FF0000"/>
                </a:solidFill>
                <a:latin typeface="Arial-Rounded"/>
              </a:rPr>
              <a:t> con </a:t>
            </a:r>
            <a:r>
              <a:rPr lang="en-US" sz="7200" dirty="0" err="1">
                <a:solidFill>
                  <a:srgbClr val="FF0000"/>
                </a:solidFill>
                <a:latin typeface="Arial-Rounded"/>
              </a:rPr>
              <a:t>thích</a:t>
            </a:r>
            <a:r>
              <a:rPr lang="en-US" sz="7200" dirty="0">
                <a:solidFill>
                  <a:srgbClr val="FF0000"/>
                </a:solidFill>
                <a:latin typeface="Arial-Rounded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/>
              </a:rPr>
              <a:t>đọc</a:t>
            </a:r>
            <a:r>
              <a:rPr lang="en-US" sz="7200" dirty="0">
                <a:solidFill>
                  <a:srgbClr val="FF0000"/>
                </a:solidFill>
                <a:latin typeface="Arial-Rounded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/>
              </a:rPr>
              <a:t>sách</a:t>
            </a:r>
            <a:r>
              <a:rPr lang="en-US" sz="7200" dirty="0">
                <a:solidFill>
                  <a:srgbClr val="FF0000"/>
                </a:solidFill>
                <a:latin typeface="Arial-Rounded"/>
              </a:rPr>
              <a:t>.</a:t>
            </a:r>
          </a:p>
        </p:txBody>
      </p:sp>
      <p:pic>
        <p:nvPicPr>
          <p:cNvPr id="3" name="Am-thanh-vo-tay-powerpoint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2506768-7589-327F-F842-B6A8872243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34173" y="5713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202" y="113918"/>
            <a:ext cx="1748972" cy="17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11173688" y="6322757"/>
            <a:ext cx="975987" cy="483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11173688" y="6322757"/>
            <a:ext cx="975987" cy="483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F6D11-0F14-FC38-A53D-2B0014DE5D0C}"/>
              </a:ext>
            </a:extLst>
          </p:cNvPr>
          <p:cNvSpPr txBox="1"/>
          <p:nvPr/>
        </p:nvSpPr>
        <p:spPr>
          <a:xfrm>
            <a:off x="2423319" y="19812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Rounded"/>
              </a:rPr>
              <a:t>chênh</a:t>
            </a:r>
            <a:r>
              <a:rPr lang="en-US" sz="7200" dirty="0">
                <a:solidFill>
                  <a:srgbClr val="FF0000"/>
                </a:solidFill>
                <a:latin typeface="Arial-Rounded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/>
              </a:rPr>
              <a:t>lệch</a:t>
            </a:r>
            <a:endParaRPr lang="en-US" sz="7200" dirty="0">
              <a:solidFill>
                <a:srgbClr val="FF0000"/>
              </a:solidFill>
              <a:latin typeface="Arial-Rounded"/>
            </a:endParaRPr>
          </a:p>
        </p:txBody>
      </p:sp>
      <p:pic>
        <p:nvPicPr>
          <p:cNvPr id="3" name="Am-thanh-vo-tay-powerpoint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375ABA6-6E61-B3C6-B3C2-B681A641A3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34259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8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562" y="91606"/>
            <a:ext cx="1612252" cy="107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11173688" y="6322757"/>
            <a:ext cx="975987" cy="483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11173688" y="6322757"/>
            <a:ext cx="975987" cy="483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13" name="Right Arrow 12">
            <a:hlinkClick r:id="rId5" action="ppaction://hlinksldjump"/>
          </p:cNvPr>
          <p:cNvSpPr/>
          <p:nvPr/>
        </p:nvSpPr>
        <p:spPr>
          <a:xfrm>
            <a:off x="11173688" y="6322757"/>
            <a:ext cx="975987" cy="483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E166CF-9107-CCFF-E41E-EF8F8D701273}"/>
              </a:ext>
            </a:extLst>
          </p:cNvPr>
          <p:cNvSpPr txBox="1"/>
          <p:nvPr/>
        </p:nvSpPr>
        <p:spPr>
          <a:xfrm>
            <a:off x="2575719" y="22098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-Rounded"/>
              </a:rPr>
              <a:t>  </a:t>
            </a:r>
            <a:r>
              <a:rPr lang="en-US" sz="6000" dirty="0" err="1">
                <a:solidFill>
                  <a:srgbClr val="FF0000"/>
                </a:solidFill>
                <a:latin typeface="Arial-Rounded"/>
              </a:rPr>
              <a:t>Nói</a:t>
            </a:r>
            <a:r>
              <a:rPr lang="en-US" sz="6000" dirty="0">
                <a:solidFill>
                  <a:srgbClr val="FF0000"/>
                </a:solidFill>
                <a:latin typeface="Arial-Rounde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-Rounded"/>
              </a:rPr>
              <a:t>câu</a:t>
            </a:r>
            <a:r>
              <a:rPr lang="en-US" sz="6000" dirty="0">
                <a:solidFill>
                  <a:srgbClr val="FF0000"/>
                </a:solidFill>
                <a:latin typeface="Arial-Rounde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-Rounded"/>
              </a:rPr>
              <a:t>có</a:t>
            </a:r>
            <a:r>
              <a:rPr lang="en-US" sz="6000" dirty="0">
                <a:solidFill>
                  <a:srgbClr val="FF0000"/>
                </a:solidFill>
                <a:latin typeface="Arial-Rounde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-Rounded"/>
              </a:rPr>
              <a:t>tiếng</a:t>
            </a:r>
            <a:r>
              <a:rPr lang="en-US" sz="6000" dirty="0">
                <a:solidFill>
                  <a:srgbClr val="FF0000"/>
                </a:solidFill>
                <a:latin typeface="Arial-Rounde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-Rounded"/>
              </a:rPr>
              <a:t>chứa</a:t>
            </a:r>
            <a:r>
              <a:rPr lang="en-US" sz="6000" dirty="0">
                <a:solidFill>
                  <a:srgbClr val="FF0000"/>
                </a:solidFill>
                <a:latin typeface="Arial-Rounde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-Rounded"/>
              </a:rPr>
              <a:t>vần</a:t>
            </a:r>
            <a:r>
              <a:rPr lang="en-US" sz="6000" dirty="0">
                <a:solidFill>
                  <a:srgbClr val="FF0000"/>
                </a:solidFill>
                <a:latin typeface="Arial-Rounded"/>
              </a:rPr>
              <a:t> ach.</a:t>
            </a:r>
          </a:p>
        </p:txBody>
      </p:sp>
      <p:pic>
        <p:nvPicPr>
          <p:cNvPr id="7" name="Am-thanh-vo-tay-powerpoint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A8C0020-AC50-58D0-2708-6716C4D217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2081" y="5700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1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58"/>
          <a:stretch/>
        </p:blipFill>
        <p:spPr>
          <a:xfrm>
            <a:off x="-20437" y="-90358"/>
            <a:ext cx="11077554" cy="50179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 dirty="0" err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700" b="1" dirty="0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dirty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59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r>
              <a:rPr lang="en-US" sz="8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8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r>
              <a:rPr lang="en-US" sz="8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8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8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</a:t>
              </a:r>
              <a:r>
                <a:rPr lang="en-US" sz="37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biết</a:t>
              </a:r>
              <a:endParaRPr lang="en-US" sz="37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40914" y="4870283"/>
            <a:ext cx="11894427" cy="1767606"/>
            <a:chOff x="325601" y="5343444"/>
            <a:chExt cx="10894623" cy="1767606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502854" y="5426105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Vâng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trăng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sang </a:t>
              </a: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lấp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ló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sau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răng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7584544" y="560996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3364445" y="5343444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325601" y="5375319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63363" y="5295730"/>
            <a:ext cx="19253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Rounded"/>
                <a:cs typeface="Times New Roman" pitchFamily="18" charset="0"/>
              </a:rPr>
              <a:t>âng</a:t>
            </a:r>
            <a:endParaRPr lang="en-US" sz="5000" b="1" dirty="0">
              <a:solidFill>
                <a:srgbClr val="FF0000"/>
              </a:solidFill>
              <a:latin typeface="Arial-Rounded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2514" y="5355197"/>
            <a:ext cx="19253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Rounded"/>
                <a:cs typeface="Times New Roman" pitchFamily="18" charset="0"/>
              </a:rPr>
              <a:t>ăng</a:t>
            </a:r>
            <a:endParaRPr lang="en-US" sz="5000" b="1" dirty="0">
              <a:solidFill>
                <a:srgbClr val="FF0000"/>
              </a:solidFill>
              <a:latin typeface="Arial-Rounded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2056" y="5328211"/>
            <a:ext cx="19253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Rounded"/>
                <a:cs typeface="Times New Roman" pitchFamily="18" charset="0"/>
              </a:rPr>
              <a:t>ăng</a:t>
            </a:r>
            <a:endParaRPr lang="en-US" sz="5000" b="1" dirty="0">
              <a:solidFill>
                <a:srgbClr val="FF0000"/>
              </a:solidFill>
              <a:latin typeface="Arial-Rounded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1575" y="5328211"/>
            <a:ext cx="19253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Arial-Rounded"/>
                <a:cs typeface="Times New Roman" pitchFamily="18" charset="0"/>
              </a:rPr>
              <a:t>ang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02"/>
    </mc:Choice>
    <mc:Fallback xmlns="">
      <p:transition spd="slow" advTm="88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68AC-29DF-1A3C-A4D1-6CC85A66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2B149-4DB6-B7EB-DDFD-B695CF06E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0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D0211-04B5-20DA-0A5D-A3AF6322A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C1BD78-CC4E-AD7A-5890-EB40F1FA2D08}"/>
              </a:ext>
            </a:extLst>
          </p:cNvPr>
          <p:cNvSpPr txBox="1"/>
          <p:nvPr/>
        </p:nvSpPr>
        <p:spPr>
          <a:xfrm>
            <a:off x="930742" y="1371600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48217-21F2-749F-60E3-C2556CCF688A}"/>
              </a:ext>
            </a:extLst>
          </p:cNvPr>
          <p:cNvSpPr txBox="1"/>
          <p:nvPr/>
        </p:nvSpPr>
        <p:spPr>
          <a:xfrm>
            <a:off x="4556919" y="1389102"/>
            <a:ext cx="2807970" cy="1863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4FFF4-C0DD-45C3-9ECB-10BC9AC103C3}"/>
              </a:ext>
            </a:extLst>
          </p:cNvPr>
          <p:cNvSpPr txBox="1"/>
          <p:nvPr/>
        </p:nvSpPr>
        <p:spPr>
          <a:xfrm>
            <a:off x="1758301" y="1400710"/>
            <a:ext cx="23206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115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A05432-2EC8-F9B7-4C88-AEAFDF5A6164}"/>
              </a:ext>
            </a:extLst>
          </p:cNvPr>
          <p:cNvSpPr txBox="1"/>
          <p:nvPr/>
        </p:nvSpPr>
        <p:spPr>
          <a:xfrm>
            <a:off x="5072431" y="139072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115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23D0A6-BDB8-E607-C2E0-33885A2ADE7A}"/>
              </a:ext>
            </a:extLst>
          </p:cNvPr>
          <p:cNvSpPr txBox="1"/>
          <p:nvPr/>
        </p:nvSpPr>
        <p:spPr>
          <a:xfrm>
            <a:off x="365919" y="1376737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9DA6B6-FE6C-BCF4-F330-9FCD0A7FDDEA}"/>
              </a:ext>
            </a:extLst>
          </p:cNvPr>
          <p:cNvSpPr txBox="1"/>
          <p:nvPr/>
        </p:nvSpPr>
        <p:spPr>
          <a:xfrm>
            <a:off x="3925557" y="139072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F34200-1305-03B3-A10B-055FE834DC00}"/>
              </a:ext>
            </a:extLst>
          </p:cNvPr>
          <p:cNvSpPr txBox="1"/>
          <p:nvPr/>
        </p:nvSpPr>
        <p:spPr>
          <a:xfrm>
            <a:off x="7625131" y="1376737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EEF8ED-0C99-8BF9-69C5-CE6D484CEE88}"/>
              </a:ext>
            </a:extLst>
          </p:cNvPr>
          <p:cNvSpPr txBox="1"/>
          <p:nvPr/>
        </p:nvSpPr>
        <p:spPr>
          <a:xfrm>
            <a:off x="8290719" y="13716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115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175B16-250B-B62D-34FB-38E2AC78F7E3}"/>
              </a:ext>
            </a:extLst>
          </p:cNvPr>
          <p:cNvSpPr txBox="1"/>
          <p:nvPr/>
        </p:nvSpPr>
        <p:spPr>
          <a:xfrm>
            <a:off x="7107292" y="140981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0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46"/>
    </mc:Choice>
    <mc:Fallback xmlns="">
      <p:transition spd="slow" advTm="68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28.6|2.2|1.5|2.6|12.3|0.9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5|51.5|6.1|2.7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2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4212</TotalTime>
  <Words>394</Words>
  <Application>Microsoft Office PowerPoint</Application>
  <PresentationFormat>Custom</PresentationFormat>
  <Paragraphs>130</Paragraphs>
  <Slides>30</Slides>
  <Notes>15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Times New Roman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NGANTHTHĐ</cp:lastModifiedBy>
  <cp:revision>559</cp:revision>
  <dcterms:created xsi:type="dcterms:W3CDTF">2021-05-08T14:00:55Z</dcterms:created>
  <dcterms:modified xsi:type="dcterms:W3CDTF">2024-12-04T15:17:15Z</dcterms:modified>
</cp:coreProperties>
</file>