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84" r:id="rId3"/>
    <p:sldId id="285" r:id="rId4"/>
    <p:sldId id="260" r:id="rId5"/>
    <p:sldId id="286" r:id="rId6"/>
    <p:sldId id="287" r:id="rId7"/>
    <p:sldId id="272" r:id="rId8"/>
    <p:sldId id="275" r:id="rId9"/>
    <p:sldId id="276" r:id="rId10"/>
    <p:sldId id="288" r:id="rId11"/>
    <p:sldId id="289" r:id="rId12"/>
    <p:sldId id="277" r:id="rId13"/>
    <p:sldId id="278" r:id="rId14"/>
    <p:sldId id="280" r:id="rId15"/>
    <p:sldId id="281" r:id="rId16"/>
    <p:sldId id="29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7" d="100"/>
          <a:sy n="77" d="100"/>
        </p:scale>
        <p:origin x="-24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BCAEB-CA97-4A9E-A522-1E83972C0B43}" type="datetimeFigureOut">
              <a:rPr lang="en-US" smtClean="0"/>
              <a:pPr/>
              <a:t>3/3/2025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BA130-D1E5-4554-BD56-E3B087FC813F}" type="slidenum">
              <a:rPr lang="en-US" smtClean="0"/>
              <a:pPr/>
              <a:t>‹#›</a:t>
            </a:fld>
            <a:endParaRPr lang="en-US"/>
          </a:p>
        </p:txBody>
      </p:sp>
    </p:spTree>
    <p:extLst>
      <p:ext uri="{BB962C8B-B14F-4D97-AF65-F5344CB8AC3E}">
        <p14:creationId xmlns:p14="http://schemas.microsoft.com/office/powerpoint/2010/main" val="1615429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345669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417451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417451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C8055C-56C6-4777-88D1-302B60B70D48}"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D9512-18D3-41BD-877A-D7C9C0CB7F46}" type="slidenum">
              <a:rPr lang="en-US" smtClean="0"/>
              <a:pPr/>
              <a:t>‹#›</a:t>
            </a:fld>
            <a:endParaRPr lang="en-US"/>
          </a:p>
        </p:txBody>
      </p:sp>
    </p:spTree>
    <p:extLst>
      <p:ext uri="{BB962C8B-B14F-4D97-AF65-F5344CB8AC3E}">
        <p14:creationId xmlns:p14="http://schemas.microsoft.com/office/powerpoint/2010/main" val="141088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C8055C-56C6-4777-88D1-302B60B70D48}"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D9512-18D3-41BD-877A-D7C9C0CB7F46}" type="slidenum">
              <a:rPr lang="en-US" smtClean="0"/>
              <a:pPr/>
              <a:t>‹#›</a:t>
            </a:fld>
            <a:endParaRPr lang="en-US"/>
          </a:p>
        </p:txBody>
      </p:sp>
    </p:spTree>
    <p:extLst>
      <p:ext uri="{BB962C8B-B14F-4D97-AF65-F5344CB8AC3E}">
        <p14:creationId xmlns:p14="http://schemas.microsoft.com/office/powerpoint/2010/main" val="129902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C8055C-56C6-4777-88D1-302B60B70D48}"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D9512-18D3-41BD-877A-D7C9C0CB7F46}" type="slidenum">
              <a:rPr lang="en-US" smtClean="0"/>
              <a:pPr/>
              <a:t>‹#›</a:t>
            </a:fld>
            <a:endParaRPr lang="en-US"/>
          </a:p>
        </p:txBody>
      </p:sp>
    </p:spTree>
    <p:extLst>
      <p:ext uri="{BB962C8B-B14F-4D97-AF65-F5344CB8AC3E}">
        <p14:creationId xmlns:p14="http://schemas.microsoft.com/office/powerpoint/2010/main" val="1920925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C8055C-56C6-4777-88D1-302B60B70D48}"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D9512-18D3-41BD-877A-D7C9C0CB7F46}" type="slidenum">
              <a:rPr lang="en-US" smtClean="0"/>
              <a:pPr/>
              <a:t>‹#›</a:t>
            </a:fld>
            <a:endParaRPr lang="en-US"/>
          </a:p>
        </p:txBody>
      </p:sp>
    </p:spTree>
    <p:extLst>
      <p:ext uri="{BB962C8B-B14F-4D97-AF65-F5344CB8AC3E}">
        <p14:creationId xmlns:p14="http://schemas.microsoft.com/office/powerpoint/2010/main" val="3371107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C8055C-56C6-4777-88D1-302B60B70D48}"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D9512-18D3-41BD-877A-D7C9C0CB7F46}" type="slidenum">
              <a:rPr lang="en-US" smtClean="0"/>
              <a:pPr/>
              <a:t>‹#›</a:t>
            </a:fld>
            <a:endParaRPr lang="en-US"/>
          </a:p>
        </p:txBody>
      </p:sp>
    </p:spTree>
    <p:extLst>
      <p:ext uri="{BB962C8B-B14F-4D97-AF65-F5344CB8AC3E}">
        <p14:creationId xmlns:p14="http://schemas.microsoft.com/office/powerpoint/2010/main" val="301672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C8055C-56C6-4777-88D1-302B60B70D48}"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D9512-18D3-41BD-877A-D7C9C0CB7F46}" type="slidenum">
              <a:rPr lang="en-US" smtClean="0"/>
              <a:pPr/>
              <a:t>‹#›</a:t>
            </a:fld>
            <a:endParaRPr lang="en-US"/>
          </a:p>
        </p:txBody>
      </p:sp>
    </p:spTree>
    <p:extLst>
      <p:ext uri="{BB962C8B-B14F-4D97-AF65-F5344CB8AC3E}">
        <p14:creationId xmlns:p14="http://schemas.microsoft.com/office/powerpoint/2010/main" val="282815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C8055C-56C6-4777-88D1-302B60B70D48}" type="datetimeFigureOut">
              <a:rPr lang="en-US" smtClean="0"/>
              <a:pPr/>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D9512-18D3-41BD-877A-D7C9C0CB7F46}" type="slidenum">
              <a:rPr lang="en-US" smtClean="0"/>
              <a:pPr/>
              <a:t>‹#›</a:t>
            </a:fld>
            <a:endParaRPr lang="en-US"/>
          </a:p>
        </p:txBody>
      </p:sp>
    </p:spTree>
    <p:extLst>
      <p:ext uri="{BB962C8B-B14F-4D97-AF65-F5344CB8AC3E}">
        <p14:creationId xmlns:p14="http://schemas.microsoft.com/office/powerpoint/2010/main" val="69831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C8055C-56C6-4777-88D1-302B60B70D48}" type="datetimeFigureOut">
              <a:rPr lang="en-US" smtClean="0"/>
              <a:pPr/>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D9512-18D3-41BD-877A-D7C9C0CB7F46}" type="slidenum">
              <a:rPr lang="en-US" smtClean="0"/>
              <a:pPr/>
              <a:t>‹#›</a:t>
            </a:fld>
            <a:endParaRPr lang="en-US"/>
          </a:p>
        </p:txBody>
      </p:sp>
    </p:spTree>
    <p:extLst>
      <p:ext uri="{BB962C8B-B14F-4D97-AF65-F5344CB8AC3E}">
        <p14:creationId xmlns:p14="http://schemas.microsoft.com/office/powerpoint/2010/main" val="5725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8055C-56C6-4777-88D1-302B60B70D48}" type="datetimeFigureOut">
              <a:rPr lang="en-US" smtClean="0"/>
              <a:pPr/>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D9512-18D3-41BD-877A-D7C9C0CB7F46}" type="slidenum">
              <a:rPr lang="en-US" smtClean="0"/>
              <a:pPr/>
              <a:t>‹#›</a:t>
            </a:fld>
            <a:endParaRPr lang="en-US"/>
          </a:p>
        </p:txBody>
      </p:sp>
    </p:spTree>
    <p:extLst>
      <p:ext uri="{BB962C8B-B14F-4D97-AF65-F5344CB8AC3E}">
        <p14:creationId xmlns:p14="http://schemas.microsoft.com/office/powerpoint/2010/main" val="398364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C8055C-56C6-4777-88D1-302B60B70D48}"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D9512-18D3-41BD-877A-D7C9C0CB7F46}" type="slidenum">
              <a:rPr lang="en-US" smtClean="0"/>
              <a:pPr/>
              <a:t>‹#›</a:t>
            </a:fld>
            <a:endParaRPr lang="en-US"/>
          </a:p>
        </p:txBody>
      </p:sp>
    </p:spTree>
    <p:extLst>
      <p:ext uri="{BB962C8B-B14F-4D97-AF65-F5344CB8AC3E}">
        <p14:creationId xmlns:p14="http://schemas.microsoft.com/office/powerpoint/2010/main" val="1685187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C8055C-56C6-4777-88D1-302B60B70D48}"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D9512-18D3-41BD-877A-D7C9C0CB7F46}" type="slidenum">
              <a:rPr lang="en-US" smtClean="0"/>
              <a:pPr/>
              <a:t>‹#›</a:t>
            </a:fld>
            <a:endParaRPr lang="en-US"/>
          </a:p>
        </p:txBody>
      </p:sp>
    </p:spTree>
    <p:extLst>
      <p:ext uri="{BB962C8B-B14F-4D97-AF65-F5344CB8AC3E}">
        <p14:creationId xmlns:p14="http://schemas.microsoft.com/office/powerpoint/2010/main" val="2482308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8055C-56C6-4777-88D1-302B60B70D48}" type="datetimeFigureOut">
              <a:rPr lang="en-US" smtClean="0"/>
              <a:pPr/>
              <a:t>3/3/2025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D9512-18D3-41BD-877A-D7C9C0CB7F46}" type="slidenum">
              <a:rPr lang="en-US" smtClean="0"/>
              <a:pPr/>
              <a:t>‹#›</a:t>
            </a:fld>
            <a:endParaRPr lang="en-US"/>
          </a:p>
        </p:txBody>
      </p:sp>
    </p:spTree>
    <p:extLst>
      <p:ext uri="{BB962C8B-B14F-4D97-AF65-F5344CB8AC3E}">
        <p14:creationId xmlns:p14="http://schemas.microsoft.com/office/powerpoint/2010/main" val="162571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wmf"/><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wmf"/><Relationship Id="rId11" Type="http://schemas.openxmlformats.org/officeDocument/2006/relationships/image" Target="../media/image23.gif"/><Relationship Id="rId5" Type="http://schemas.openxmlformats.org/officeDocument/2006/relationships/image" Target="../media/image17.wmf"/><Relationship Id="rId10" Type="http://schemas.openxmlformats.org/officeDocument/2006/relationships/image" Target="../media/image22.gif"/><Relationship Id="rId4" Type="http://schemas.openxmlformats.org/officeDocument/2006/relationships/image" Target="../media/image16.wmf"/><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 xmlns:a16="http://schemas.microsoft.com/office/drawing/2014/main" id="{A3862D86-0037-7A04-AF86-53DE148076AE}"/>
              </a:ext>
            </a:extLst>
          </p:cNvPr>
          <p:cNvPicPr>
            <a:picLocks noChangeAspect="1"/>
          </p:cNvPicPr>
          <p:nvPr/>
        </p:nvPicPr>
        <p:blipFill rotWithShape="1">
          <a:blip r:embed="rId2">
            <a:extLst>
              <a:ext uri="{28A0092B-C50C-407E-A947-70E740481C1C}">
                <a14:useLocalDpi xmlns:a14="http://schemas.microsoft.com/office/drawing/2010/main" val="0"/>
              </a:ext>
            </a:extLst>
          </a:blip>
          <a:srcRect t="21803"/>
          <a:stretch/>
        </p:blipFill>
        <p:spPr>
          <a:xfrm>
            <a:off x="7729" y="4347"/>
            <a:ext cx="12176542" cy="6849306"/>
          </a:xfrm>
          <a:prstGeom prst="rect">
            <a:avLst/>
          </a:prstGeom>
        </p:spPr>
      </p:pic>
      <p:pic>
        <p:nvPicPr>
          <p:cNvPr id="5" name="Picture 4" descr="Icon&#10;&#10;Description automatically generated">
            <a:extLst>
              <a:ext uri="{FF2B5EF4-FFF2-40B4-BE49-F238E27FC236}">
                <a16:creationId xmlns="" xmlns:a16="http://schemas.microsoft.com/office/drawing/2014/main" id="{C070AF2D-236C-1337-3F69-BAEA1FCAF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3728" y="1507558"/>
            <a:ext cx="553721" cy="1011795"/>
          </a:xfrm>
          <a:prstGeom prst="rect">
            <a:avLst/>
          </a:prstGeom>
        </p:spPr>
      </p:pic>
      <p:pic>
        <p:nvPicPr>
          <p:cNvPr id="6" name="Picture 5" descr="A picture containing diagram&#10;&#10;Description automatically generated">
            <a:extLst>
              <a:ext uri="{FF2B5EF4-FFF2-40B4-BE49-F238E27FC236}">
                <a16:creationId xmlns="" xmlns:a16="http://schemas.microsoft.com/office/drawing/2014/main" id="{1B974A38-0CC6-B3A9-5B71-A8A981BF1F8F}"/>
              </a:ext>
            </a:extLst>
          </p:cNvPr>
          <p:cNvPicPr>
            <a:picLocks noChangeAspect="1"/>
          </p:cNvPicPr>
          <p:nvPr/>
        </p:nvPicPr>
        <p:blipFill rotWithShape="1">
          <a:blip r:embed="rId4">
            <a:extLst>
              <a:ext uri="{28A0092B-C50C-407E-A947-70E740481C1C}">
                <a14:useLocalDpi xmlns:a14="http://schemas.microsoft.com/office/drawing/2010/main" val="0"/>
              </a:ext>
            </a:extLst>
          </a:blip>
          <a:srcRect t="3387"/>
          <a:stretch/>
        </p:blipFill>
        <p:spPr>
          <a:xfrm>
            <a:off x="8477449" y="3696553"/>
            <a:ext cx="3706822" cy="3157100"/>
          </a:xfrm>
          <a:prstGeom prst="rect">
            <a:avLst/>
          </a:prstGeom>
        </p:spPr>
      </p:pic>
      <p:sp>
        <p:nvSpPr>
          <p:cNvPr id="9" name="TextBox 8">
            <a:extLst>
              <a:ext uri="{FF2B5EF4-FFF2-40B4-BE49-F238E27FC236}">
                <a16:creationId xmlns="" xmlns:a16="http://schemas.microsoft.com/office/drawing/2014/main" id="{133025F6-03E4-F7FE-A115-15A451327F80}"/>
              </a:ext>
            </a:extLst>
          </p:cNvPr>
          <p:cNvSpPr txBox="1"/>
          <p:nvPr/>
        </p:nvSpPr>
        <p:spPr>
          <a:xfrm>
            <a:off x="3081662" y="1524743"/>
            <a:ext cx="3218647" cy="829820"/>
          </a:xfrm>
          <a:prstGeom prst="rect">
            <a:avLst/>
          </a:prstGeom>
          <a:noFill/>
        </p:spPr>
        <p:txBody>
          <a:bodyPr wrap="square" lIns="68492" tIns="34247" rIns="68492" bIns="34247" rtlCol="0">
            <a:spAutoFit/>
          </a:bodyPr>
          <a:lstStyle/>
          <a:p>
            <a:pPr>
              <a:defRPr/>
            </a:pPr>
            <a:r>
              <a:rPr lang="en-US" sz="4943" b="1" dirty="0" err="1">
                <a:solidFill>
                  <a:srgbClr val="008000"/>
                </a:solidFill>
                <a:latin typeface="Times New Roman" pitchFamily="18" charset="0"/>
                <a:cs typeface="Times New Roman" pitchFamily="18" charset="0"/>
              </a:rPr>
              <a:t>Khởi</a:t>
            </a:r>
            <a:r>
              <a:rPr lang="en-US" sz="4943" b="1" dirty="0">
                <a:solidFill>
                  <a:srgbClr val="008000"/>
                </a:solidFill>
                <a:latin typeface="Times New Roman" pitchFamily="18" charset="0"/>
                <a:cs typeface="Times New Roman" pitchFamily="18" charset="0"/>
              </a:rPr>
              <a:t> </a:t>
            </a:r>
            <a:r>
              <a:rPr lang="en-US" sz="4943" b="1" dirty="0" err="1">
                <a:solidFill>
                  <a:srgbClr val="008000"/>
                </a:solidFill>
                <a:latin typeface="Times New Roman" pitchFamily="18" charset="0"/>
                <a:cs typeface="Times New Roman" pitchFamily="18" charset="0"/>
              </a:rPr>
              <a:t>động</a:t>
            </a:r>
            <a:endParaRPr lang="en-US" sz="4943" b="1" dirty="0">
              <a:solidFill>
                <a:srgbClr val="008000"/>
              </a:solidFill>
              <a:latin typeface="Times New Roman" pitchFamily="18" charset="0"/>
              <a:cs typeface="Times New Roman" pitchFamily="18" charset="0"/>
            </a:endParaRPr>
          </a:p>
        </p:txBody>
      </p:sp>
      <p:sp>
        <p:nvSpPr>
          <p:cNvPr id="10" name="TextBox 9"/>
          <p:cNvSpPr txBox="1"/>
          <p:nvPr/>
        </p:nvSpPr>
        <p:spPr>
          <a:xfrm>
            <a:off x="1529799" y="38705"/>
            <a:ext cx="9132405" cy="560964"/>
          </a:xfrm>
          <a:prstGeom prst="rect">
            <a:avLst/>
          </a:prstGeom>
          <a:noFill/>
        </p:spPr>
        <p:txBody>
          <a:bodyPr wrap="square" lIns="68492" tIns="34247" rIns="68492" bIns="34247" rtlCol="0">
            <a:spAutoFit/>
          </a:bodyPr>
          <a:lstStyle/>
          <a:p>
            <a:pPr algn="ctr"/>
            <a:r>
              <a:rPr lang="en-US" sz="3196" b="1" err="1">
                <a:solidFill>
                  <a:srgbClr val="0000CC"/>
                </a:solidFill>
                <a:latin typeface="Times New Roman" pitchFamily="18" charset="0"/>
                <a:cs typeface="Times New Roman" pitchFamily="18" charset="0"/>
              </a:rPr>
              <a:t>Thứ</a:t>
            </a:r>
            <a:r>
              <a:rPr lang="en-US" sz="3196" b="1">
                <a:solidFill>
                  <a:srgbClr val="0000CC"/>
                </a:solidFill>
                <a:latin typeface="Times New Roman" pitchFamily="18" charset="0"/>
                <a:cs typeface="Times New Roman" pitchFamily="18" charset="0"/>
              </a:rPr>
              <a:t>  </a:t>
            </a:r>
            <a:r>
              <a:rPr lang="en-US" sz="3196" b="1" smtClean="0">
                <a:solidFill>
                  <a:srgbClr val="0000CC"/>
                </a:solidFill>
                <a:latin typeface="Times New Roman" pitchFamily="18" charset="0"/>
                <a:cs typeface="Times New Roman" pitchFamily="18" charset="0"/>
              </a:rPr>
              <a:t>2 </a:t>
            </a:r>
            <a:r>
              <a:rPr lang="en-US" sz="3196" b="1" err="1">
                <a:solidFill>
                  <a:srgbClr val="0000CC"/>
                </a:solidFill>
                <a:latin typeface="Times New Roman" pitchFamily="18" charset="0"/>
                <a:cs typeface="Times New Roman" pitchFamily="18" charset="0"/>
              </a:rPr>
              <a:t>ngày</a:t>
            </a:r>
            <a:r>
              <a:rPr lang="en-US" sz="3196" b="1">
                <a:solidFill>
                  <a:srgbClr val="0000CC"/>
                </a:solidFill>
                <a:latin typeface="Times New Roman" pitchFamily="18" charset="0"/>
                <a:cs typeface="Times New Roman" pitchFamily="18" charset="0"/>
              </a:rPr>
              <a:t> </a:t>
            </a:r>
            <a:r>
              <a:rPr lang="en-US" sz="3196" b="1" smtClean="0">
                <a:solidFill>
                  <a:srgbClr val="0000CC"/>
                </a:solidFill>
                <a:latin typeface="Times New Roman" pitchFamily="18" charset="0"/>
                <a:cs typeface="Times New Roman" pitchFamily="18" charset="0"/>
              </a:rPr>
              <a:t>3 </a:t>
            </a:r>
            <a:r>
              <a:rPr lang="en-US" sz="3196" b="1" dirty="0" err="1">
                <a:solidFill>
                  <a:srgbClr val="0000CC"/>
                </a:solidFill>
                <a:latin typeface="Times New Roman" pitchFamily="18" charset="0"/>
                <a:cs typeface="Times New Roman" pitchFamily="18" charset="0"/>
              </a:rPr>
              <a:t>tháng</a:t>
            </a:r>
            <a:r>
              <a:rPr lang="en-US" sz="3196" b="1" dirty="0">
                <a:solidFill>
                  <a:srgbClr val="0000CC"/>
                </a:solidFill>
                <a:latin typeface="Times New Roman" pitchFamily="18" charset="0"/>
                <a:cs typeface="Times New Roman" pitchFamily="18" charset="0"/>
              </a:rPr>
              <a:t> </a:t>
            </a:r>
            <a:r>
              <a:rPr lang="en-US" sz="3196" b="1" dirty="0" smtClean="0">
                <a:solidFill>
                  <a:srgbClr val="0000CC"/>
                </a:solidFill>
                <a:latin typeface="Times New Roman" pitchFamily="18" charset="0"/>
                <a:cs typeface="Times New Roman" pitchFamily="18" charset="0"/>
              </a:rPr>
              <a:t>3 </a:t>
            </a:r>
            <a:r>
              <a:rPr lang="en-US" sz="3196" b="1" err="1">
                <a:solidFill>
                  <a:srgbClr val="0000CC"/>
                </a:solidFill>
                <a:latin typeface="Times New Roman" pitchFamily="18" charset="0"/>
                <a:cs typeface="Times New Roman" pitchFamily="18" charset="0"/>
              </a:rPr>
              <a:t>năm</a:t>
            </a:r>
            <a:r>
              <a:rPr lang="en-US" sz="3196" b="1">
                <a:solidFill>
                  <a:srgbClr val="0000CC"/>
                </a:solidFill>
                <a:latin typeface="Times New Roman" pitchFamily="18" charset="0"/>
                <a:cs typeface="Times New Roman" pitchFamily="18" charset="0"/>
              </a:rPr>
              <a:t> </a:t>
            </a:r>
            <a:r>
              <a:rPr lang="en-US" sz="3196" b="1" smtClean="0">
                <a:solidFill>
                  <a:srgbClr val="0000CC"/>
                </a:solidFill>
                <a:latin typeface="Times New Roman" pitchFamily="18" charset="0"/>
                <a:cs typeface="Times New Roman" pitchFamily="18" charset="0"/>
              </a:rPr>
              <a:t>2025</a:t>
            </a:r>
            <a:endParaRPr lang="vi-VN" sz="3196" b="1" dirty="0">
              <a:solidFill>
                <a:srgbClr val="0000CC"/>
              </a:solidFill>
              <a:latin typeface="Times New Roman" pitchFamily="18" charset="0"/>
              <a:cs typeface="Times New Roman" pitchFamily="18" charset="0"/>
            </a:endParaRPr>
          </a:p>
        </p:txBody>
      </p:sp>
      <p:sp>
        <p:nvSpPr>
          <p:cNvPr id="11" name="TextBox 10"/>
          <p:cNvSpPr txBox="1"/>
          <p:nvPr/>
        </p:nvSpPr>
        <p:spPr>
          <a:xfrm>
            <a:off x="1529799" y="627542"/>
            <a:ext cx="9132405" cy="560964"/>
          </a:xfrm>
          <a:prstGeom prst="rect">
            <a:avLst/>
          </a:prstGeom>
          <a:noFill/>
        </p:spPr>
        <p:txBody>
          <a:bodyPr wrap="square" lIns="68492" tIns="34247" rIns="68492" bIns="34247" rtlCol="0">
            <a:spAutoFit/>
          </a:bodyPr>
          <a:lstStyle/>
          <a:p>
            <a:pPr algn="ctr"/>
            <a:r>
              <a:rPr lang="en-US" sz="3196" b="1" dirty="0" err="1">
                <a:solidFill>
                  <a:srgbClr val="0000CC"/>
                </a:solidFill>
                <a:latin typeface="Times New Roman" pitchFamily="18" charset="0"/>
                <a:cs typeface="Times New Roman" pitchFamily="18" charset="0"/>
              </a:rPr>
              <a:t>Tiếng</a:t>
            </a:r>
            <a:r>
              <a:rPr lang="en-US" sz="3196" b="1" dirty="0">
                <a:solidFill>
                  <a:srgbClr val="0000CC"/>
                </a:solidFill>
                <a:latin typeface="Times New Roman" pitchFamily="18" charset="0"/>
                <a:cs typeface="Times New Roman" pitchFamily="18" charset="0"/>
              </a:rPr>
              <a:t> </a:t>
            </a:r>
            <a:r>
              <a:rPr lang="en-US" sz="3196" b="1" dirty="0" err="1">
                <a:solidFill>
                  <a:srgbClr val="0000CC"/>
                </a:solidFill>
                <a:latin typeface="Times New Roman" pitchFamily="18" charset="0"/>
                <a:cs typeface="Times New Roman" pitchFamily="18" charset="0"/>
              </a:rPr>
              <a:t>Việt</a:t>
            </a:r>
            <a:endParaRPr lang="vi-VN" sz="3196" b="1" dirty="0">
              <a:solidFill>
                <a:srgbClr val="0000CC"/>
              </a:solidFill>
              <a:latin typeface="Times New Roman" pitchFamily="18" charset="0"/>
              <a:cs typeface="Times New Roman" pitchFamily="18" charset="0"/>
            </a:endParaRPr>
          </a:p>
        </p:txBody>
      </p:sp>
      <p:sp>
        <p:nvSpPr>
          <p:cNvPr id="12" name="TextBox 11">
            <a:extLst>
              <a:ext uri="{FF2B5EF4-FFF2-40B4-BE49-F238E27FC236}">
                <a16:creationId xmlns="" xmlns:a16="http://schemas.microsoft.com/office/drawing/2014/main" id="{EB656951-271A-3431-29FA-45875F1D2E4A}"/>
              </a:ext>
            </a:extLst>
          </p:cNvPr>
          <p:cNvSpPr txBox="1"/>
          <p:nvPr/>
        </p:nvSpPr>
        <p:spPr>
          <a:xfrm>
            <a:off x="-11032" y="2680225"/>
            <a:ext cx="3081662" cy="2246769"/>
          </a:xfrm>
          <a:prstGeom prst="rect">
            <a:avLst/>
          </a:prstGeom>
          <a:noFill/>
        </p:spPr>
        <p:txBody>
          <a:bodyPr wrap="square">
            <a:spAutoFit/>
          </a:bodyPr>
          <a:lstStyle/>
          <a:p>
            <a:pPr algn="just"/>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vi-VN" sz="28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Nếu </a:t>
            </a:r>
            <a:r>
              <a:rPr lang="vi-VN"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thấy một chú chim đậu bên cửa sổ lúc mưa rét, em sẽ làm gì để giúp chú chim đó?</a:t>
            </a:r>
            <a:endPar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3" name="Picture 2">
            <a:extLst>
              <a:ext uri="{FF2B5EF4-FFF2-40B4-BE49-F238E27FC236}">
                <a16:creationId xmlns="" xmlns:a16="http://schemas.microsoft.com/office/drawing/2014/main" id="{B8560CBA-519C-064C-E625-1283D56C1A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0630" y="2519354"/>
            <a:ext cx="6905883" cy="4338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95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6547498" y="1398288"/>
            <a:ext cx="4541793" cy="1534547"/>
          </a:xfrm>
          <a:prstGeom prst="rect">
            <a:avLst/>
          </a:prstGeom>
        </p:spPr>
        <p:txBody>
          <a:bodyPr wrap="none" lIns="68492" tIns="34247" rIns="68492" bIns="34247" numCol="1" fromWordArt="1">
            <a:prstTxWarp prst="textPlain">
              <a:avLst>
                <a:gd name="adj" fmla="val 50000"/>
              </a:avLst>
            </a:prstTxWarp>
          </a:bodyPr>
          <a:lstStyle/>
          <a:p>
            <a:pPr algn="ctr"/>
            <a:r>
              <a:rPr lang="en-US" sz="2022"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a:p>
            <a:pPr algn="ctr"/>
            <a:r>
              <a:rPr lang="en-US" sz="2022"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a:t>
            </a:r>
            <a:r>
              <a:rPr lang="en-US" sz="2022" b="1" kern="1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3A.</a:t>
            </a:r>
            <a:endParaRPr lang="en-US" sz="2022"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51" name="WordArt 3"/>
          <p:cNvSpPr>
            <a:spLocks noChangeArrowheads="1" noChangeShapeType="1" noTextEdit="1"/>
          </p:cNvSpPr>
          <p:nvPr/>
        </p:nvSpPr>
        <p:spPr bwMode="auto">
          <a:xfrm>
            <a:off x="395627" y="3566649"/>
            <a:ext cx="7128728" cy="1883034"/>
          </a:xfrm>
          <a:prstGeom prst="rect">
            <a:avLst/>
          </a:prstGeom>
        </p:spPr>
        <p:txBody>
          <a:bodyPr wrap="none" lIns="68492" tIns="34247" rIns="68492" bIns="34247" numCol="1" fromWordArt="1">
            <a:prstTxWarp prst="textPlain">
              <a:avLst>
                <a:gd name="adj" fmla="val 50000"/>
              </a:avLst>
            </a:prstTxWarp>
          </a:bodyPr>
          <a:lstStyle/>
          <a:p>
            <a:pPr algn="ctr"/>
            <a:r>
              <a:rPr lang="en-US" sz="2022"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NGHE – VIẾT:</a:t>
            </a:r>
          </a:p>
          <a:p>
            <a:pPr algn="ctr"/>
            <a:r>
              <a:rPr lang="en-US" sz="2022"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022"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CHUYỆN BÊN CỬA </a:t>
            </a:r>
            <a:r>
              <a:rPr lang="en-US" sz="2022"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SỔ.</a:t>
            </a:r>
            <a:endParaRPr lang="en-US" sz="2022"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52" name="WordArt 4"/>
          <p:cNvSpPr>
            <a:spLocks noChangeArrowheads="1" noChangeShapeType="1" noTextEdit="1"/>
          </p:cNvSpPr>
          <p:nvPr/>
        </p:nvSpPr>
        <p:spPr bwMode="auto">
          <a:xfrm>
            <a:off x="2068718" y="5958762"/>
            <a:ext cx="9524899" cy="832976"/>
          </a:xfrm>
          <a:prstGeom prst="rect">
            <a:avLst/>
          </a:prstGeom>
        </p:spPr>
        <p:txBody>
          <a:bodyPr wrap="none" lIns="68492" tIns="34247" rIns="68492" bIns="34247" numCol="1" fromWordArt="1">
            <a:prstTxWarp prst="textPlain">
              <a:avLst>
                <a:gd name="adj" fmla="val 50000"/>
              </a:avLst>
            </a:prstTxWarp>
          </a:bodyPr>
          <a:lstStyle/>
          <a:p>
            <a:pPr algn="ctr"/>
            <a:r>
              <a:rPr lang="en-US" sz="2022"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a:t>
            </a:r>
            <a:r>
              <a:rPr lang="en-US" sz="2022" b="1" kern="1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022" b="1" kern="1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NGUYỄN HỒ QUANG.</a:t>
            </a:r>
            <a:endParaRPr lang="en-US" sz="2022"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2" name="Group 18"/>
          <p:cNvGrpSpPr>
            <a:grpSpLocks/>
          </p:cNvGrpSpPr>
          <p:nvPr/>
        </p:nvGrpSpPr>
        <p:grpSpPr bwMode="auto">
          <a:xfrm>
            <a:off x="985558" y="1238053"/>
            <a:ext cx="2314842" cy="1819518"/>
            <a:chOff x="5225" y="9335"/>
            <a:chExt cx="2520" cy="1750"/>
          </a:xfrm>
        </p:grpSpPr>
        <p:sp>
          <p:nvSpPr>
            <p:cNvPr id="205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cstate="print"/>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51367" tIns="25684" rIns="51367" bIns="25684"/>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798" dirty="0">
                <a:latin typeface="VNI-Times" pitchFamily="2" charset="0"/>
              </a:endParaRPr>
            </a:p>
          </p:txBody>
        </p:sp>
        <p:pic>
          <p:nvPicPr>
            <p:cNvPr id="2060" name="Picture 26" descr="cosm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5" descr="BOOK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descr="BOOK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3" descr="QUILLP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67" tIns="25684" rIns="51367" bIns="25684"/>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449" b="1" dirty="0">
                  <a:latin typeface="Times New Roman" panose="02020603050405020304" pitchFamily="18" charset="0"/>
                  <a:cs typeface="Times New Roman" panose="02020603050405020304" pitchFamily="18" charset="0"/>
                </a:rPr>
                <a:t> </a:t>
              </a:r>
              <a:endParaRPr lang="en-US" altLang="en-US" sz="2696" dirty="0">
                <a:latin typeface="Times New Roman" panose="02020603050405020304" pitchFamily="18" charset="0"/>
                <a:cs typeface="Times New Roman" panose="02020603050405020304" pitchFamily="18" charset="0"/>
              </a:endParaRPr>
            </a:p>
          </p:txBody>
        </p:sp>
        <p:sp>
          <p:nvSpPr>
            <p:cNvPr id="206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67" tIns="25684" rIns="51367" bIns="25684"/>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696" dirty="0">
                <a:latin typeface="Times New Roman" panose="02020603050405020304" pitchFamily="18" charset="0"/>
                <a:cs typeface="Arial" panose="020B0604020202020204" pitchFamily="34" charset="0"/>
              </a:endParaRPr>
            </a:p>
          </p:txBody>
        </p:sp>
        <p:sp>
          <p:nvSpPr>
            <p:cNvPr id="206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974" b="1" kern="10" dirty="0">
                  <a:solidFill>
                    <a:srgbClr val="FFFFFF"/>
                  </a:solidFill>
                  <a:latin typeface="Times New Roman" panose="02020603050405020304" pitchFamily="18" charset="0"/>
                  <a:cs typeface="Times New Roman" panose="02020603050405020304" pitchFamily="18" charset="0"/>
                </a:rPr>
                <a:t>NĂM </a:t>
              </a:r>
            </a:p>
          </p:txBody>
        </p:sp>
        <p:sp>
          <p:nvSpPr>
            <p:cNvPr id="206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67" tIns="25684" rIns="51367" bIns="25684"/>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696" dirty="0">
                <a:latin typeface="Times New Roman" panose="02020603050405020304" pitchFamily="18" charset="0"/>
                <a:cs typeface="Arial" panose="020B0604020202020204" pitchFamily="34" charset="0"/>
              </a:endParaRPr>
            </a:p>
          </p:txBody>
        </p:sp>
      </p:grpSp>
      <p:sp>
        <p:nvSpPr>
          <p:cNvPr id="2054" name="WordArt 16"/>
          <p:cNvSpPr>
            <a:spLocks noChangeArrowheads="1" noChangeShapeType="1" noTextEdit="1"/>
          </p:cNvSpPr>
          <p:nvPr/>
        </p:nvSpPr>
        <p:spPr bwMode="auto">
          <a:xfrm>
            <a:off x="1877375" y="4349"/>
            <a:ext cx="8952937" cy="902709"/>
          </a:xfrm>
          <a:prstGeom prst="rect">
            <a:avLst/>
          </a:prstGeom>
        </p:spPr>
        <p:txBody>
          <a:bodyPr wrap="none" lIns="68492" tIns="34247" rIns="68492" bIns="34247" numCol="1" fromWordArt="1">
            <a:prstTxWarp prst="textPlain">
              <a:avLst>
                <a:gd name="adj" fmla="val 49781"/>
              </a:avLst>
            </a:prstTxWarp>
          </a:bodyPr>
          <a:lstStyle/>
          <a:p>
            <a:pPr algn="ctr"/>
            <a:r>
              <a:rPr lang="vi-VN" sz="2022"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a:t>
            </a:r>
            <a:r>
              <a:rPr lang="en-US" sz="2022" b="1" kern="1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PTDTBT TH&amp;THCS TÂY SƠN</a:t>
            </a:r>
            <a:r>
              <a:rPr lang="vi-VN" sz="2022" b="1" kern="1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2022"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057"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67" y="4349"/>
            <a:ext cx="913989" cy="1393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25596" y="4348"/>
            <a:ext cx="958676" cy="1393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66" y="5006725"/>
            <a:ext cx="1696757" cy="17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descr="BƯỚM 58"/>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9961410">
            <a:off x="5825740" y="1668578"/>
            <a:ext cx="465285" cy="108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animal-14[1]"/>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417220" flipH="1">
            <a:off x="5521103" y="4017388"/>
            <a:ext cx="446937" cy="57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08054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 xmlns:a16="http://schemas.microsoft.com/office/drawing/2014/main" id="{A3862D86-0037-7A04-AF86-53DE148076AE}"/>
              </a:ext>
            </a:extLst>
          </p:cNvPr>
          <p:cNvPicPr>
            <a:picLocks noChangeAspect="1"/>
          </p:cNvPicPr>
          <p:nvPr/>
        </p:nvPicPr>
        <p:blipFill rotWithShape="1">
          <a:blip r:embed="rId2">
            <a:extLst>
              <a:ext uri="{28A0092B-C50C-407E-A947-70E740481C1C}">
                <a14:useLocalDpi xmlns:a14="http://schemas.microsoft.com/office/drawing/2010/main" val="0"/>
              </a:ext>
            </a:extLst>
          </a:blip>
          <a:srcRect t="21803"/>
          <a:stretch/>
        </p:blipFill>
        <p:spPr>
          <a:xfrm>
            <a:off x="7729" y="4347"/>
            <a:ext cx="12176542" cy="6849306"/>
          </a:xfrm>
          <a:prstGeom prst="rect">
            <a:avLst/>
          </a:prstGeom>
        </p:spPr>
      </p:pic>
      <p:pic>
        <p:nvPicPr>
          <p:cNvPr id="5" name="Picture 4" descr="Icon&#10;&#10;Description automatically generated">
            <a:extLst>
              <a:ext uri="{FF2B5EF4-FFF2-40B4-BE49-F238E27FC236}">
                <a16:creationId xmlns="" xmlns:a16="http://schemas.microsoft.com/office/drawing/2014/main" id="{C070AF2D-236C-1337-3F69-BAEA1FCAF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3728" y="1507558"/>
            <a:ext cx="553721" cy="1011795"/>
          </a:xfrm>
          <a:prstGeom prst="rect">
            <a:avLst/>
          </a:prstGeom>
        </p:spPr>
      </p:pic>
      <p:pic>
        <p:nvPicPr>
          <p:cNvPr id="6" name="Picture 5" descr="A picture containing diagram&#10;&#10;Description automatically generated">
            <a:extLst>
              <a:ext uri="{FF2B5EF4-FFF2-40B4-BE49-F238E27FC236}">
                <a16:creationId xmlns="" xmlns:a16="http://schemas.microsoft.com/office/drawing/2014/main" id="{1B974A38-0CC6-B3A9-5B71-A8A981BF1F8F}"/>
              </a:ext>
            </a:extLst>
          </p:cNvPr>
          <p:cNvPicPr>
            <a:picLocks noChangeAspect="1"/>
          </p:cNvPicPr>
          <p:nvPr/>
        </p:nvPicPr>
        <p:blipFill rotWithShape="1">
          <a:blip r:embed="rId4">
            <a:extLst>
              <a:ext uri="{28A0092B-C50C-407E-A947-70E740481C1C}">
                <a14:useLocalDpi xmlns:a14="http://schemas.microsoft.com/office/drawing/2010/main" val="0"/>
              </a:ext>
            </a:extLst>
          </a:blip>
          <a:srcRect t="3387"/>
          <a:stretch/>
        </p:blipFill>
        <p:spPr>
          <a:xfrm>
            <a:off x="8477449" y="3696553"/>
            <a:ext cx="3706822" cy="3157100"/>
          </a:xfrm>
          <a:prstGeom prst="rect">
            <a:avLst/>
          </a:prstGeom>
        </p:spPr>
      </p:pic>
      <p:sp>
        <p:nvSpPr>
          <p:cNvPr id="9" name="TextBox 8">
            <a:extLst>
              <a:ext uri="{FF2B5EF4-FFF2-40B4-BE49-F238E27FC236}">
                <a16:creationId xmlns="" xmlns:a16="http://schemas.microsoft.com/office/drawing/2014/main" id="{133025F6-03E4-F7FE-A115-15A451327F80}"/>
              </a:ext>
            </a:extLst>
          </p:cNvPr>
          <p:cNvSpPr txBox="1"/>
          <p:nvPr/>
        </p:nvSpPr>
        <p:spPr>
          <a:xfrm>
            <a:off x="3081662" y="1524743"/>
            <a:ext cx="3218647" cy="829820"/>
          </a:xfrm>
          <a:prstGeom prst="rect">
            <a:avLst/>
          </a:prstGeom>
          <a:noFill/>
        </p:spPr>
        <p:txBody>
          <a:bodyPr wrap="square" lIns="68492" tIns="34247" rIns="68492" bIns="34247" rtlCol="0">
            <a:spAutoFit/>
          </a:bodyPr>
          <a:lstStyle/>
          <a:p>
            <a:pPr>
              <a:defRPr/>
            </a:pPr>
            <a:r>
              <a:rPr lang="en-US" sz="4943" b="1" dirty="0" err="1">
                <a:solidFill>
                  <a:srgbClr val="008000"/>
                </a:solidFill>
                <a:latin typeface="Times New Roman" pitchFamily="18" charset="0"/>
                <a:cs typeface="Times New Roman" pitchFamily="18" charset="0"/>
              </a:rPr>
              <a:t>Khởi</a:t>
            </a:r>
            <a:r>
              <a:rPr lang="en-US" sz="4943" b="1" dirty="0">
                <a:solidFill>
                  <a:srgbClr val="008000"/>
                </a:solidFill>
                <a:latin typeface="Times New Roman" pitchFamily="18" charset="0"/>
                <a:cs typeface="Times New Roman" pitchFamily="18" charset="0"/>
              </a:rPr>
              <a:t> </a:t>
            </a:r>
            <a:r>
              <a:rPr lang="en-US" sz="4943" b="1" dirty="0" err="1">
                <a:solidFill>
                  <a:srgbClr val="008000"/>
                </a:solidFill>
                <a:latin typeface="Times New Roman" pitchFamily="18" charset="0"/>
                <a:cs typeface="Times New Roman" pitchFamily="18" charset="0"/>
              </a:rPr>
              <a:t>động</a:t>
            </a:r>
            <a:endParaRPr lang="en-US" sz="4943" b="1" dirty="0">
              <a:solidFill>
                <a:srgbClr val="008000"/>
              </a:solidFill>
              <a:latin typeface="Times New Roman" pitchFamily="18" charset="0"/>
              <a:cs typeface="Times New Roman" pitchFamily="18" charset="0"/>
            </a:endParaRPr>
          </a:p>
        </p:txBody>
      </p:sp>
      <p:sp>
        <p:nvSpPr>
          <p:cNvPr id="10" name="TextBox 9"/>
          <p:cNvSpPr txBox="1"/>
          <p:nvPr/>
        </p:nvSpPr>
        <p:spPr>
          <a:xfrm>
            <a:off x="1529799" y="38705"/>
            <a:ext cx="9132405" cy="560964"/>
          </a:xfrm>
          <a:prstGeom prst="rect">
            <a:avLst/>
          </a:prstGeom>
          <a:noFill/>
        </p:spPr>
        <p:txBody>
          <a:bodyPr wrap="square" lIns="68492" tIns="34247" rIns="68492" bIns="34247" rtlCol="0">
            <a:spAutoFit/>
          </a:bodyPr>
          <a:lstStyle/>
          <a:p>
            <a:pPr algn="ctr"/>
            <a:r>
              <a:rPr lang="en-US" sz="3196" b="1">
                <a:solidFill>
                  <a:srgbClr val="0000CC"/>
                </a:solidFill>
                <a:latin typeface="Times New Roman" pitchFamily="18" charset="0"/>
                <a:cs typeface="Times New Roman" pitchFamily="18" charset="0"/>
              </a:rPr>
              <a:t>Thứ  2 ngày 3 tháng 3 năm 2025</a:t>
            </a:r>
            <a:endParaRPr lang="vi-VN" sz="3196" b="1" dirty="0">
              <a:solidFill>
                <a:srgbClr val="0000CC"/>
              </a:solidFill>
              <a:latin typeface="Times New Roman" pitchFamily="18" charset="0"/>
              <a:cs typeface="Times New Roman" pitchFamily="18" charset="0"/>
            </a:endParaRPr>
          </a:p>
        </p:txBody>
      </p:sp>
      <p:sp>
        <p:nvSpPr>
          <p:cNvPr id="11" name="TextBox 10"/>
          <p:cNvSpPr txBox="1"/>
          <p:nvPr/>
        </p:nvSpPr>
        <p:spPr>
          <a:xfrm>
            <a:off x="1529799" y="627542"/>
            <a:ext cx="9132405" cy="560964"/>
          </a:xfrm>
          <a:prstGeom prst="rect">
            <a:avLst/>
          </a:prstGeom>
          <a:noFill/>
        </p:spPr>
        <p:txBody>
          <a:bodyPr wrap="square" lIns="68492" tIns="34247" rIns="68492" bIns="34247" rtlCol="0">
            <a:spAutoFit/>
          </a:bodyPr>
          <a:lstStyle/>
          <a:p>
            <a:pPr algn="ctr"/>
            <a:r>
              <a:rPr lang="en-US" sz="3196" b="1" dirty="0" err="1">
                <a:solidFill>
                  <a:srgbClr val="0000CC"/>
                </a:solidFill>
                <a:latin typeface="Times New Roman" pitchFamily="18" charset="0"/>
                <a:cs typeface="Times New Roman" pitchFamily="18" charset="0"/>
              </a:rPr>
              <a:t>Tiếng</a:t>
            </a:r>
            <a:r>
              <a:rPr lang="en-US" sz="3196" b="1" dirty="0">
                <a:solidFill>
                  <a:srgbClr val="0000CC"/>
                </a:solidFill>
                <a:latin typeface="Times New Roman" pitchFamily="18" charset="0"/>
                <a:cs typeface="Times New Roman" pitchFamily="18" charset="0"/>
              </a:rPr>
              <a:t> </a:t>
            </a:r>
            <a:r>
              <a:rPr lang="en-US" sz="3196" b="1" dirty="0" err="1">
                <a:solidFill>
                  <a:srgbClr val="0000CC"/>
                </a:solidFill>
                <a:latin typeface="Times New Roman" pitchFamily="18" charset="0"/>
                <a:cs typeface="Times New Roman" pitchFamily="18" charset="0"/>
              </a:rPr>
              <a:t>Việt</a:t>
            </a:r>
            <a:endParaRPr lang="vi-VN" sz="3196" b="1" dirty="0">
              <a:solidFill>
                <a:srgbClr val="0000CC"/>
              </a:solidFill>
              <a:latin typeface="Times New Roman" pitchFamily="18" charset="0"/>
              <a:cs typeface="Times New Roman" pitchFamily="18" charset="0"/>
            </a:endParaRPr>
          </a:p>
        </p:txBody>
      </p:sp>
      <p:pic>
        <p:nvPicPr>
          <p:cNvPr id="13" name="Picture 2">
            <a:extLst>
              <a:ext uri="{FF2B5EF4-FFF2-40B4-BE49-F238E27FC236}">
                <a16:creationId xmlns="" xmlns:a16="http://schemas.microsoft.com/office/drawing/2014/main" id="{B8560CBA-519C-064C-E625-1283D56C1A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0" y="2519354"/>
            <a:ext cx="9968784" cy="4338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648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2755135" y="142868"/>
            <a:ext cx="6096001" cy="13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000" b="1" dirty="0">
                <a:solidFill>
                  <a:srgbClr val="0000CC"/>
                </a:solidFill>
                <a:effectLst>
                  <a:outerShdw blurRad="38100" dist="38100" dir="2700000" algn="tl">
                    <a:srgbClr val="000000">
                      <a:alpha val="43137"/>
                    </a:srgbClr>
                  </a:outerShdw>
                </a:effectLst>
                <a:latin typeface="Times New Roman" pitchFamily="18" charset="0"/>
              </a:rPr>
              <a:t>TRÒ CHƠI: 5 CÁNH HOA VUI</a:t>
            </a: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l="12724" t="44247" r="3551" b="30215"/>
          <a:stretch>
            <a:fillRect/>
          </a:stretch>
        </p:blipFill>
        <p:spPr bwMode="auto">
          <a:xfrm>
            <a:off x="8893794" y="5009337"/>
            <a:ext cx="2596847" cy="17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bwMode="auto">
          <a:xfrm rot="18434799">
            <a:off x="8598441" y="1762094"/>
            <a:ext cx="1382941" cy="1522790"/>
          </a:xfrm>
          <a:prstGeom prst="ellipse">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48"/>
          </a:p>
        </p:txBody>
      </p:sp>
      <p:sp>
        <p:nvSpPr>
          <p:cNvPr id="5" name="Oval 4"/>
          <p:cNvSpPr/>
          <p:nvPr/>
        </p:nvSpPr>
        <p:spPr bwMode="auto">
          <a:xfrm rot="2288708">
            <a:off x="9943660" y="1784454"/>
            <a:ext cx="1405466" cy="1497096"/>
          </a:xfrm>
          <a:prstGeom prst="ellipse">
            <a:avLst/>
          </a:prstGeom>
          <a:solidFill>
            <a:srgbClr val="FF00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48"/>
          </a:p>
        </p:txBody>
      </p:sp>
      <p:sp>
        <p:nvSpPr>
          <p:cNvPr id="6" name="Oval 5"/>
          <p:cNvSpPr/>
          <p:nvPr/>
        </p:nvSpPr>
        <p:spPr bwMode="auto">
          <a:xfrm rot="6931476">
            <a:off x="10394574" y="2910771"/>
            <a:ext cx="1381752" cy="1524000"/>
          </a:xfrm>
          <a:prstGeom prst="ellipse">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48"/>
          </a:p>
        </p:txBody>
      </p:sp>
      <p:sp>
        <p:nvSpPr>
          <p:cNvPr id="7" name="Oval 6"/>
          <p:cNvSpPr/>
          <p:nvPr/>
        </p:nvSpPr>
        <p:spPr bwMode="auto">
          <a:xfrm rot="10602285">
            <a:off x="9273583" y="3701308"/>
            <a:ext cx="1406676" cy="1497096"/>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48"/>
          </a:p>
        </p:txBody>
      </p:sp>
      <p:sp>
        <p:nvSpPr>
          <p:cNvPr id="8" name="Oval 7"/>
          <p:cNvSpPr/>
          <p:nvPr/>
        </p:nvSpPr>
        <p:spPr bwMode="auto">
          <a:xfrm rot="15159014">
            <a:off x="8182970" y="2943471"/>
            <a:ext cx="1382941" cy="1524000"/>
          </a:xfrm>
          <a:prstGeom prst="ellipse">
            <a:avLst/>
          </a:prstGeom>
          <a:solidFill>
            <a:srgbClr val="66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48"/>
          </a:p>
        </p:txBody>
      </p:sp>
      <p:sp>
        <p:nvSpPr>
          <p:cNvPr id="9" name="Oval 8"/>
          <p:cNvSpPr/>
          <p:nvPr/>
        </p:nvSpPr>
        <p:spPr bwMode="auto">
          <a:xfrm>
            <a:off x="9358251" y="2908167"/>
            <a:ext cx="1236133" cy="121289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48"/>
          </a:p>
        </p:txBody>
      </p:sp>
      <p:sp>
        <p:nvSpPr>
          <p:cNvPr id="10" name="Rectangle 9"/>
          <p:cNvSpPr/>
          <p:nvPr/>
        </p:nvSpPr>
        <p:spPr>
          <a:xfrm rot="2140650">
            <a:off x="10159443" y="2106157"/>
            <a:ext cx="1068453" cy="66864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745" b="1">
                <a:ln w="11430"/>
                <a:solidFill>
                  <a:schemeClr val="bg1"/>
                </a:solidFill>
                <a:effectLst>
                  <a:outerShdw blurRad="50800" dist="39000" dir="5460000" algn="tl">
                    <a:srgbClr val="000000">
                      <a:alpha val="38000"/>
                    </a:srgbClr>
                  </a:outerShdw>
                </a:effectLst>
              </a:rPr>
              <a:t>1</a:t>
            </a:r>
          </a:p>
        </p:txBody>
      </p:sp>
      <p:sp>
        <p:nvSpPr>
          <p:cNvPr id="11" name="Rectangle 10"/>
          <p:cNvSpPr/>
          <p:nvPr/>
        </p:nvSpPr>
        <p:spPr>
          <a:xfrm rot="7124483">
            <a:off x="10645223" y="3453253"/>
            <a:ext cx="1107184" cy="66864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745" b="1">
                <a:ln w="11430"/>
                <a:solidFill>
                  <a:schemeClr val="bg1"/>
                </a:solidFill>
                <a:effectLst>
                  <a:outerShdw blurRad="50800" dist="39000" dir="5460000" algn="tl">
                    <a:srgbClr val="000000">
                      <a:alpha val="38000"/>
                    </a:srgbClr>
                  </a:outerShdw>
                </a:effectLst>
              </a:rPr>
              <a:t>2</a:t>
            </a:r>
          </a:p>
        </p:txBody>
      </p:sp>
      <p:sp>
        <p:nvSpPr>
          <p:cNvPr id="12" name="Rectangle 11"/>
          <p:cNvSpPr/>
          <p:nvPr/>
        </p:nvSpPr>
        <p:spPr>
          <a:xfrm rot="10800000">
            <a:off x="9487669" y="4267354"/>
            <a:ext cx="1106714" cy="66864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745" b="1">
                <a:ln w="11430"/>
                <a:solidFill>
                  <a:schemeClr val="bg1"/>
                </a:solidFill>
                <a:effectLst>
                  <a:outerShdw blurRad="50800" dist="39000" dir="5460000" algn="tl">
                    <a:srgbClr val="000000">
                      <a:alpha val="38000"/>
                    </a:srgbClr>
                  </a:outerShdw>
                </a:effectLst>
              </a:rPr>
              <a:t>3</a:t>
            </a:r>
          </a:p>
        </p:txBody>
      </p:sp>
      <p:sp>
        <p:nvSpPr>
          <p:cNvPr id="13" name="Rectangle 12"/>
          <p:cNvSpPr/>
          <p:nvPr/>
        </p:nvSpPr>
        <p:spPr>
          <a:xfrm rot="15198060">
            <a:off x="8206800" y="3430605"/>
            <a:ext cx="1070398" cy="66864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745" b="1">
                <a:ln w="11430"/>
                <a:solidFill>
                  <a:schemeClr val="bg1"/>
                </a:solidFill>
                <a:effectLst>
                  <a:outerShdw blurRad="50800" dist="39000" dir="5460000" algn="tl">
                    <a:srgbClr val="000000">
                      <a:alpha val="38000"/>
                    </a:srgbClr>
                  </a:outerShdw>
                </a:effectLst>
              </a:rPr>
              <a:t>4</a:t>
            </a:r>
          </a:p>
        </p:txBody>
      </p:sp>
      <p:sp>
        <p:nvSpPr>
          <p:cNvPr id="14" name="Rectangle 13"/>
          <p:cNvSpPr/>
          <p:nvPr/>
        </p:nvSpPr>
        <p:spPr>
          <a:xfrm rot="19257912">
            <a:off x="8663134" y="2106386"/>
            <a:ext cx="991331" cy="66864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745" b="1">
                <a:ln w="11430"/>
                <a:solidFill>
                  <a:schemeClr val="bg1"/>
                </a:solidFill>
                <a:effectLst>
                  <a:outerShdw blurRad="50800" dist="39000" dir="5460000" algn="tl">
                    <a:srgbClr val="000000">
                      <a:alpha val="38000"/>
                    </a:srgbClr>
                  </a:outerShdw>
                </a:effectLst>
              </a:rPr>
              <a:t>5</a:t>
            </a:r>
          </a:p>
        </p:txBody>
      </p:sp>
      <p:sp>
        <p:nvSpPr>
          <p:cNvPr id="15" name="Text Box 14"/>
          <p:cNvSpPr txBox="1">
            <a:spLocks noChangeArrowheads="1"/>
          </p:cNvSpPr>
          <p:nvPr/>
        </p:nvSpPr>
        <p:spPr bwMode="auto">
          <a:xfrm>
            <a:off x="809796" y="2025794"/>
            <a:ext cx="2648664" cy="84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397" b="1">
                <a:solidFill>
                  <a:srgbClr val="0000CC"/>
                </a:solidFill>
                <a:latin typeface="Times New Roman" pitchFamily="18" charset="0"/>
              </a:rPr>
              <a:t>Điền dấu ? hay ~</a:t>
            </a:r>
          </a:p>
          <a:p>
            <a:pPr algn="ctr" eaLnBrk="1" hangingPunct="1">
              <a:defRPr/>
            </a:pPr>
            <a:r>
              <a:rPr lang="en-US" sz="2397" b="1">
                <a:solidFill>
                  <a:srgbClr val="0000CC"/>
                </a:solidFill>
                <a:latin typeface="Times New Roman" pitchFamily="18" charset="0"/>
              </a:rPr>
              <a:t>băng</a:t>
            </a:r>
          </a:p>
        </p:txBody>
      </p:sp>
      <p:sp>
        <p:nvSpPr>
          <p:cNvPr id="16" name="Text Box 14"/>
          <p:cNvSpPr txBox="1">
            <a:spLocks noChangeArrowheads="1"/>
          </p:cNvSpPr>
          <p:nvPr/>
        </p:nvSpPr>
        <p:spPr bwMode="auto">
          <a:xfrm>
            <a:off x="1929368" y="2212347"/>
            <a:ext cx="499646"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397" b="1">
                <a:solidFill>
                  <a:srgbClr val="FF0000"/>
                </a:solidFill>
                <a:latin typeface="Times New Roman" pitchFamily="18" charset="0"/>
              </a:rPr>
              <a:t>~</a:t>
            </a:r>
          </a:p>
        </p:txBody>
      </p:sp>
      <p:sp>
        <p:nvSpPr>
          <p:cNvPr id="17" name="Text Box 14"/>
          <p:cNvSpPr txBox="1">
            <a:spLocks noChangeArrowheads="1"/>
          </p:cNvSpPr>
          <p:nvPr/>
        </p:nvSpPr>
        <p:spPr bwMode="auto">
          <a:xfrm>
            <a:off x="4396670" y="2025794"/>
            <a:ext cx="2098873" cy="84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397" b="1">
                <a:solidFill>
                  <a:srgbClr val="0000CC"/>
                </a:solidFill>
                <a:latin typeface="Times New Roman" pitchFamily="18" charset="0"/>
              </a:rPr>
              <a:t>Điền s hay x</a:t>
            </a:r>
          </a:p>
          <a:p>
            <a:pPr algn="ctr" eaLnBrk="1" hangingPunct="1">
              <a:defRPr/>
            </a:pPr>
            <a:r>
              <a:rPr lang="en-US" sz="2397" b="1">
                <a:solidFill>
                  <a:srgbClr val="0000CC"/>
                </a:solidFill>
                <a:latin typeface="Times New Roman" pitchFamily="18" charset="0"/>
              </a:rPr>
              <a:t>cửa ….ổ</a:t>
            </a:r>
          </a:p>
        </p:txBody>
      </p:sp>
      <p:sp>
        <p:nvSpPr>
          <p:cNvPr id="18" name="Text Box 14"/>
          <p:cNvSpPr txBox="1">
            <a:spLocks noChangeArrowheads="1"/>
          </p:cNvSpPr>
          <p:nvPr/>
        </p:nvSpPr>
        <p:spPr bwMode="auto">
          <a:xfrm>
            <a:off x="5581295" y="2385645"/>
            <a:ext cx="443682"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397" b="1">
                <a:solidFill>
                  <a:srgbClr val="FF0000"/>
                </a:solidFill>
                <a:latin typeface="Times New Roman" pitchFamily="18" charset="0"/>
              </a:rPr>
              <a:t>s</a:t>
            </a:r>
          </a:p>
        </p:txBody>
      </p:sp>
      <p:sp>
        <p:nvSpPr>
          <p:cNvPr id="19" name="Text Box 14"/>
          <p:cNvSpPr txBox="1">
            <a:spLocks noChangeArrowheads="1"/>
          </p:cNvSpPr>
          <p:nvPr/>
        </p:nvSpPr>
        <p:spPr bwMode="auto">
          <a:xfrm>
            <a:off x="2383951" y="3526154"/>
            <a:ext cx="2098873" cy="84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397" b="1">
                <a:solidFill>
                  <a:srgbClr val="0000CC"/>
                </a:solidFill>
                <a:latin typeface="Times New Roman" pitchFamily="18" charset="0"/>
              </a:rPr>
              <a:t>Điền l hay n</a:t>
            </a:r>
          </a:p>
          <a:p>
            <a:pPr algn="ctr" eaLnBrk="1" hangingPunct="1">
              <a:defRPr/>
            </a:pPr>
            <a:r>
              <a:rPr lang="en-US" sz="2397" b="1">
                <a:solidFill>
                  <a:srgbClr val="0000CC"/>
                </a:solidFill>
                <a:latin typeface="Times New Roman" pitchFamily="18" charset="0"/>
              </a:rPr>
              <a:t>…..éo nhéo </a:t>
            </a:r>
          </a:p>
        </p:txBody>
      </p:sp>
      <p:sp>
        <p:nvSpPr>
          <p:cNvPr id="20" name="Text Box 14"/>
          <p:cNvSpPr txBox="1">
            <a:spLocks noChangeArrowheads="1"/>
          </p:cNvSpPr>
          <p:nvPr/>
        </p:nvSpPr>
        <p:spPr bwMode="auto">
          <a:xfrm>
            <a:off x="2936429" y="3876993"/>
            <a:ext cx="357470"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397" b="1">
                <a:solidFill>
                  <a:srgbClr val="FF0000"/>
                </a:solidFill>
                <a:latin typeface="Times New Roman" pitchFamily="18" charset="0"/>
              </a:rPr>
              <a:t>l</a:t>
            </a:r>
          </a:p>
        </p:txBody>
      </p:sp>
      <p:sp>
        <p:nvSpPr>
          <p:cNvPr id="21" name="Text Box 14"/>
          <p:cNvSpPr txBox="1">
            <a:spLocks noChangeArrowheads="1"/>
          </p:cNvSpPr>
          <p:nvPr/>
        </p:nvSpPr>
        <p:spPr bwMode="auto">
          <a:xfrm>
            <a:off x="809797" y="5009337"/>
            <a:ext cx="2098873" cy="84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397" b="1">
                <a:solidFill>
                  <a:srgbClr val="0000CC"/>
                </a:solidFill>
                <a:latin typeface="Times New Roman" pitchFamily="18" charset="0"/>
              </a:rPr>
              <a:t>Điền d hay gi</a:t>
            </a:r>
          </a:p>
          <a:p>
            <a:pPr algn="ctr" eaLnBrk="1" hangingPunct="1">
              <a:defRPr/>
            </a:pPr>
            <a:r>
              <a:rPr lang="en-US" sz="2397" b="1">
                <a:solidFill>
                  <a:srgbClr val="0000CC"/>
                </a:solidFill>
                <a:latin typeface="Times New Roman" pitchFamily="18" charset="0"/>
              </a:rPr>
              <a:t>…..ũ cánh</a:t>
            </a:r>
          </a:p>
        </p:txBody>
      </p:sp>
      <p:sp>
        <p:nvSpPr>
          <p:cNvPr id="22" name="Text Box 14"/>
          <p:cNvSpPr txBox="1">
            <a:spLocks noChangeArrowheads="1"/>
          </p:cNvSpPr>
          <p:nvPr/>
        </p:nvSpPr>
        <p:spPr bwMode="auto">
          <a:xfrm>
            <a:off x="1300986" y="5357622"/>
            <a:ext cx="457121"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397" b="1">
                <a:solidFill>
                  <a:srgbClr val="FF0000"/>
                </a:solidFill>
                <a:latin typeface="Times New Roman" pitchFamily="18" charset="0"/>
              </a:rPr>
              <a:t>gi</a:t>
            </a:r>
          </a:p>
        </p:txBody>
      </p:sp>
      <p:sp>
        <p:nvSpPr>
          <p:cNvPr id="23" name="Text Box 14"/>
          <p:cNvSpPr txBox="1">
            <a:spLocks noChangeArrowheads="1"/>
          </p:cNvSpPr>
          <p:nvPr/>
        </p:nvSpPr>
        <p:spPr bwMode="auto">
          <a:xfrm>
            <a:off x="4500066" y="5012426"/>
            <a:ext cx="2098873" cy="84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397" b="1">
                <a:solidFill>
                  <a:srgbClr val="0000CC"/>
                </a:solidFill>
                <a:latin typeface="Times New Roman" pitchFamily="18" charset="0"/>
              </a:rPr>
              <a:t>Điền l hay n:</a:t>
            </a:r>
          </a:p>
          <a:p>
            <a:pPr algn="ctr" eaLnBrk="1" hangingPunct="1">
              <a:defRPr/>
            </a:pPr>
            <a:r>
              <a:rPr lang="en-US" sz="2397" b="1">
                <a:solidFill>
                  <a:srgbClr val="0000CC"/>
                </a:solidFill>
                <a:latin typeface="Times New Roman" pitchFamily="18" charset="0"/>
              </a:rPr>
              <a:t>….om vui quá</a:t>
            </a:r>
          </a:p>
        </p:txBody>
      </p:sp>
      <p:sp>
        <p:nvSpPr>
          <p:cNvPr id="24" name="Text Box 14"/>
          <p:cNvSpPr txBox="1">
            <a:spLocks noChangeArrowheads="1"/>
          </p:cNvSpPr>
          <p:nvPr/>
        </p:nvSpPr>
        <p:spPr bwMode="auto">
          <a:xfrm>
            <a:off x="4715119" y="5366738"/>
            <a:ext cx="524718"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397" b="1">
                <a:solidFill>
                  <a:srgbClr val="FF0000"/>
                </a:solidFill>
                <a:latin typeface="Times New Roman" pitchFamily="18" charset="0"/>
              </a:rPr>
              <a:t>n</a:t>
            </a:r>
          </a:p>
        </p:txBody>
      </p:sp>
    </p:spTree>
    <p:extLst>
      <p:ext uri="{BB962C8B-B14F-4D97-AF65-F5344CB8AC3E}">
        <p14:creationId xmlns:p14="http://schemas.microsoft.com/office/powerpoint/2010/main" val="3309563206"/>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500"/>
                            </p:stCondLst>
                            <p:childTnLst>
                              <p:par>
                                <p:cTn id="19" presetID="10" presetClass="exit" presetSubtype="0" fill="hold" grpId="0" nodeType="after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500"/>
                            </p:stCondLst>
                            <p:childTnLst>
                              <p:par>
                                <p:cTn id="29" presetID="10" presetClass="exit" presetSubtype="0" fill="hold" grpId="0" nodeType="after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500"/>
                            </p:stCondLst>
                            <p:childTnLst>
                              <p:par>
                                <p:cTn id="39" presetID="10" presetClass="exit" presetSubtype="0" fill="hold" grpId="0" nodeType="afterEffect">
                                  <p:stCondLst>
                                    <p:cond delay="0"/>
                                  </p:stCondLst>
                                  <p:childTnLst>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500"/>
                            </p:stCondLst>
                            <p:childTnLst>
                              <p:par>
                                <p:cTn id="49" presetID="10" presetClass="exit" presetSubtype="0" fill="hold" grpId="0" nodeType="afterEffect">
                                  <p:stCondLst>
                                    <p:cond delay="0"/>
                                  </p:stCondLst>
                                  <p:childTnLst>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7"/>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1"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childTnLst>
              </p:cTn>
              <p:nextCondLst>
                <p:cond evt="onClick" delay="0">
                  <p:tgtEl>
                    <p:spTgt spid="17"/>
                  </p:tgtEl>
                </p:cond>
              </p:nextCondLst>
            </p:seq>
            <p:seq concurrent="1" nextAc="seek">
              <p:cTn id="64" restart="whenNotActive" fill="hold" evtFilter="cancelBubble" nodeType="interactiveSeq">
                <p:stCondLst>
                  <p:cond evt="onClick" delay="0">
                    <p:tgtEl>
                      <p:spTgt spid="19"/>
                    </p:tgtEl>
                  </p:cond>
                </p:stCondLst>
                <p:endSync evt="end" delay="0">
                  <p:rtn val="all"/>
                </p:endSync>
                <p:childTnLst>
                  <p:par>
                    <p:cTn id="65" fill="hold">
                      <p:stCondLst>
                        <p:cond delay="0"/>
                      </p:stCondLst>
                      <p:childTnLst>
                        <p:par>
                          <p:cTn id="66" fill="hold">
                            <p:stCondLst>
                              <p:cond delay="0"/>
                            </p:stCondLst>
                            <p:childTnLst>
                              <p:par>
                                <p:cTn id="67" presetID="10" presetClass="entr" presetSubtype="0" fill="hold" grpId="1"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childTnLst>
                    </p:cTn>
                  </p:par>
                </p:childTnLst>
              </p:cTn>
              <p:nextCondLst>
                <p:cond evt="onClick" delay="0">
                  <p:tgtEl>
                    <p:spTgt spid="19"/>
                  </p:tgtEl>
                </p:cond>
              </p:nextCondLst>
            </p:seq>
            <p:seq concurrent="1" nextAc="seek">
              <p:cTn id="70" restart="whenNotActive" fill="hold" evtFilter="cancelBubble" nodeType="interactiveSeq">
                <p:stCondLst>
                  <p:cond evt="onClick" delay="0">
                    <p:tgtEl>
                      <p:spTgt spid="21"/>
                    </p:tgtEl>
                  </p:cond>
                </p:stCondLst>
                <p:endSync evt="end" delay="0">
                  <p:rtn val="all"/>
                </p:endSync>
                <p:childTnLst>
                  <p:par>
                    <p:cTn id="71" fill="hold">
                      <p:stCondLst>
                        <p:cond delay="0"/>
                      </p:stCondLst>
                      <p:childTnLst>
                        <p:par>
                          <p:cTn id="72" fill="hold">
                            <p:stCondLst>
                              <p:cond delay="0"/>
                            </p:stCondLst>
                            <p:childTnLst>
                              <p:par>
                                <p:cTn id="73" presetID="10" presetClass="entr" presetSubtype="0" fill="hold" grpId="1"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childTnLst>
                          </p:cTn>
                        </p:par>
                      </p:childTnLst>
                    </p:cTn>
                  </p:par>
                </p:childTnLst>
              </p:cTn>
              <p:nextCondLst>
                <p:cond evt="onClick" delay="0">
                  <p:tgtEl>
                    <p:spTgt spid="21"/>
                  </p:tgtEl>
                </p:cond>
              </p:nextCondLst>
            </p:seq>
            <p:seq concurrent="1" nextAc="seek">
              <p:cTn id="76" restart="whenNotActive" fill="hold" evtFilter="cancelBubble" nodeType="interactiveSeq">
                <p:stCondLst>
                  <p:cond evt="onClick" delay="0">
                    <p:tgtEl>
                      <p:spTgt spid="23"/>
                    </p:tgtEl>
                  </p:cond>
                </p:stCondLst>
                <p:endSync evt="end" delay="0">
                  <p:rtn val="all"/>
                </p:endSync>
                <p:childTnLst>
                  <p:par>
                    <p:cTn id="77" fill="hold">
                      <p:stCondLst>
                        <p:cond delay="0"/>
                      </p:stCondLst>
                      <p:childTnLst>
                        <p:par>
                          <p:cTn id="78" fill="hold">
                            <p:stCondLst>
                              <p:cond delay="0"/>
                            </p:stCondLst>
                            <p:childTnLst>
                              <p:par>
                                <p:cTn id="79" presetID="10" presetClass="entr" presetSubtype="0" fill="hold" grpId="1"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childTnLst>
                    </p:cTn>
                  </p:par>
                </p:childTnLst>
              </p:cTn>
              <p:nextCondLst>
                <p:cond evt="onClick" delay="0">
                  <p:tgtEl>
                    <p:spTgt spid="23"/>
                  </p:tgtEl>
                </p:cond>
              </p:nextCondLst>
            </p:seq>
          </p:childTnLst>
        </p:cTn>
      </p:par>
    </p:tnLst>
    <p:bldLst>
      <p:bldP spid="10" grpId="0"/>
      <p:bldP spid="11" grpId="0"/>
      <p:bldP spid="12" grpId="0"/>
      <p:bldP spid="13" grpId="0"/>
      <p:bldP spid="14" grpId="0"/>
      <p:bldP spid="15" grpId="0"/>
      <p:bldP spid="16" grpId="0"/>
      <p:bldP spid="17" grpId="0"/>
      <p:bldP spid="18" grpId="0"/>
      <p:bldP spid="18" grpId="1"/>
      <p:bldP spid="19" grpId="0"/>
      <p:bldP spid="20" grpId="0"/>
      <p:bldP spid="20" grpId="1"/>
      <p:bldP spid="21" grpId="0"/>
      <p:bldP spid="22" grpId="0"/>
      <p:bldP spid="22" grpId="1"/>
      <p:bldP spid="23" grpId="0"/>
      <p:bldP spid="24" grpId="0"/>
      <p:bldP spid="2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 y="1743651"/>
            <a:ext cx="12191999" cy="2246769"/>
          </a:xfrm>
          <a:prstGeom prst="rect">
            <a:avLst/>
          </a:prstGeom>
        </p:spPr>
        <p:txBody>
          <a:bodyPr wrap="square">
            <a:spAutoFit/>
          </a:bodyPr>
          <a:lstStyle/>
          <a:p>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Bẵng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một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vài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tuần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chẳng</a:t>
            </a:r>
            <a:r>
              <a:rPr lang="en-US" sz="2800" b="1" dirty="0">
                <a:solidFill>
                  <a:srgbClr val="0000CC"/>
                </a:solidFill>
                <a:latin typeface="Times New Roman" pitchFamily="18" charset="0"/>
                <a:cs typeface="Times New Roman" pitchFamily="18" charset="0"/>
              </a:rPr>
              <a:t> may </a:t>
            </a:r>
            <a:r>
              <a:rPr lang="en-US" sz="2800" b="1" dirty="0" err="1">
                <a:solidFill>
                  <a:srgbClr val="0000CC"/>
                </a:solidFill>
                <a:latin typeface="Times New Roman" pitchFamily="18" charset="0"/>
                <a:cs typeface="Times New Roman" pitchFamily="18" charset="0"/>
              </a:rPr>
              <a:t>cậu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bé</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bị</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ốm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Lúc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đã</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đỡ</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phải</a:t>
            </a:r>
            <a:r>
              <a:rPr lang="en-US" sz="2800" b="1" dirty="0">
                <a:solidFill>
                  <a:srgbClr val="0000CC"/>
                </a:solidFill>
                <a:latin typeface="Times New Roman" pitchFamily="18" charset="0"/>
                <a:cs typeface="Times New Roman" pitchFamily="18" charset="0"/>
              </a:rPr>
              <a:t> ở </a:t>
            </a:r>
            <a:r>
              <a:rPr lang="en-US" sz="2800" b="1" dirty="0" err="1">
                <a:solidFill>
                  <a:srgbClr val="0000CC"/>
                </a:solidFill>
                <a:latin typeface="Times New Roman" pitchFamily="18" charset="0"/>
                <a:cs typeface="Times New Roman" pitchFamily="18" charset="0"/>
              </a:rPr>
              <a:t>nhà</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một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mình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buồn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quá</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cậu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bé</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ra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ngồi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bên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cửa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sổ</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Nhìn</a:t>
            </a:r>
            <a:r>
              <a:rPr lang="en-US" sz="2800" b="1" dirty="0">
                <a:solidFill>
                  <a:srgbClr val="0000CC"/>
                </a:solidFill>
                <a:latin typeface="Times New Roman" pitchFamily="18" charset="0"/>
                <a:cs typeface="Times New Roman" pitchFamily="18" charset="0"/>
              </a:rPr>
              <a:t> sang </a:t>
            </a:r>
            <a:r>
              <a:rPr lang="en-US" sz="2800" b="1" dirty="0" err="1">
                <a:solidFill>
                  <a:srgbClr val="0000CC"/>
                </a:solidFill>
                <a:latin typeface="Times New Roman" pitchFamily="18" charset="0"/>
                <a:cs typeface="Times New Roman" pitchFamily="18" charset="0"/>
              </a:rPr>
              <a:t>sân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thượng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nhà</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bên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cậu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thấy</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có</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đàn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chim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sẻ</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léo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nhéo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đến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là</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nhộn</a:t>
            </a:r>
            <a:r>
              <a:rPr lang="en-US" sz="2800" b="1" dirty="0">
                <a:solidFill>
                  <a:srgbClr val="0000CC"/>
                </a:solidFill>
                <a:latin typeface="Times New Roman" pitchFamily="18" charset="0"/>
                <a:cs typeface="Times New Roman" pitchFamily="18" charset="0"/>
              </a:rPr>
              <a:t>. Con bay, con </a:t>
            </a:r>
            <a:r>
              <a:rPr lang="en-US" sz="2800" b="1" dirty="0" err="1">
                <a:solidFill>
                  <a:srgbClr val="0000CC"/>
                </a:solidFill>
                <a:latin typeface="Times New Roman" pitchFamily="18" charset="0"/>
                <a:cs typeface="Times New Roman" pitchFamily="18" charset="0"/>
              </a:rPr>
              <a:t>nhảy</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có</a:t>
            </a:r>
            <a:r>
              <a:rPr lang="en-US" sz="2800" b="1" dirty="0">
                <a:solidFill>
                  <a:srgbClr val="0000CC"/>
                </a:solidFill>
                <a:latin typeface="Times New Roman" pitchFamily="18" charset="0"/>
                <a:cs typeface="Times New Roman" pitchFamily="18" charset="0"/>
              </a:rPr>
              <a:t> con </a:t>
            </a:r>
            <a:r>
              <a:rPr lang="en-US" sz="2800" b="1" dirty="0" err="1">
                <a:solidFill>
                  <a:srgbClr val="0000CC"/>
                </a:solidFill>
                <a:latin typeface="Times New Roman" pitchFamily="18" charset="0"/>
                <a:cs typeface="Times New Roman" pitchFamily="18" charset="0"/>
              </a:rPr>
              <a:t>nằm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lăn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ra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giũ</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cánh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rồi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mổ</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đùa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nhau</a:t>
            </a:r>
            <a:r>
              <a:rPr lang="en-US" sz="2800" b="1" dirty="0">
                <a:solidFill>
                  <a:srgbClr val="0000CC"/>
                </a:solidFill>
                <a:latin typeface="Times New Roman" pitchFamily="18" charset="0"/>
                <a:cs typeface="Times New Roman" pitchFamily="18" charset="0"/>
              </a:rPr>
              <a:t>…nom </a:t>
            </a:r>
            <a:r>
              <a:rPr lang="en-US" sz="2800" b="1" dirty="0" err="1">
                <a:solidFill>
                  <a:srgbClr val="0000CC"/>
                </a:solidFill>
                <a:latin typeface="Times New Roman" pitchFamily="18" charset="0"/>
                <a:cs typeface="Times New Roman" pitchFamily="18" charset="0"/>
              </a:rPr>
              <a:t>vui</a:t>
            </a:r>
            <a:r>
              <a:rPr lang="en-US" sz="2800" b="1" dirty="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quá</a:t>
            </a:r>
            <a:r>
              <a:rPr lang="en-US" sz="2800" b="1" dirty="0" smtClean="0">
                <a:solidFill>
                  <a:srgbClr val="0000CC"/>
                </a:solidFill>
                <a:latin typeface="Times New Roman" pitchFamily="18" charset="0"/>
                <a:cs typeface="Times New Roman" pitchFamily="18" charset="0"/>
              </a:rPr>
              <a:t>.                                                                                                                         </a:t>
            </a:r>
          </a:p>
          <a:p>
            <a:r>
              <a:rPr lang="en-US" sz="2800" b="1" i="1" dirty="0">
                <a:solidFill>
                  <a:srgbClr val="0000CC"/>
                </a:solidFill>
                <a:latin typeface="Times New Roman" pitchFamily="18" charset="0"/>
                <a:cs typeface="Times New Roman" pitchFamily="18" charset="0"/>
              </a:rPr>
              <a:t> </a:t>
            </a:r>
            <a:r>
              <a:rPr lang="en-US" sz="2800" b="1" i="1" dirty="0" smtClean="0">
                <a:solidFill>
                  <a:srgbClr val="0000CC"/>
                </a:solidFill>
                <a:latin typeface="Times New Roman" pitchFamily="18" charset="0"/>
                <a:cs typeface="Times New Roman" pitchFamily="18" charset="0"/>
              </a:rPr>
              <a:t>                                                                               Theo </a:t>
            </a:r>
            <a:r>
              <a:rPr lang="en-US" sz="2800" b="1" i="1" dirty="0" err="1" smtClean="0">
                <a:solidFill>
                  <a:srgbClr val="0000CC"/>
                </a:solidFill>
                <a:latin typeface="Times New Roman" pitchFamily="18" charset="0"/>
                <a:cs typeface="Times New Roman" pitchFamily="18" charset="0"/>
              </a:rPr>
              <a:t>Phong</a:t>
            </a:r>
            <a:r>
              <a:rPr lang="en-US" sz="2800" b="1" i="1" dirty="0" smtClean="0">
                <a:solidFill>
                  <a:srgbClr val="0000CC"/>
                </a:solidFill>
                <a:latin typeface="Times New Roman" pitchFamily="18" charset="0"/>
                <a:cs typeface="Times New Roman" pitchFamily="18" charset="0"/>
              </a:rPr>
              <a:t> Thu</a:t>
            </a:r>
            <a:endParaRPr lang="vi-VN" sz="2800" b="1" i="1" dirty="0">
              <a:solidFill>
                <a:srgbClr val="0000CC"/>
              </a:solidFill>
              <a:latin typeface="Times New Roman" pitchFamily="18" charset="0"/>
              <a:cs typeface="Times New Roman" pitchFamily="18" charset="0"/>
            </a:endParaRPr>
          </a:p>
        </p:txBody>
      </p:sp>
      <p:sp>
        <p:nvSpPr>
          <p:cNvPr id="12" name="TextBox 11"/>
          <p:cNvSpPr txBox="1"/>
          <p:nvPr/>
        </p:nvSpPr>
        <p:spPr>
          <a:xfrm>
            <a:off x="1" y="38705"/>
            <a:ext cx="12191998" cy="500050"/>
          </a:xfrm>
          <a:prstGeom prst="rect">
            <a:avLst/>
          </a:prstGeom>
          <a:noFill/>
        </p:spPr>
        <p:txBody>
          <a:bodyPr wrap="square" lIns="68492" tIns="34247" rIns="68492" bIns="34247" rtlCol="0">
            <a:spAutoFit/>
          </a:bodyPr>
          <a:lstStyle/>
          <a:p>
            <a:pPr algn="ctr"/>
            <a:r>
              <a:rPr lang="en-US" sz="2800" b="1">
                <a:solidFill>
                  <a:srgbClr val="0000CC"/>
                </a:solidFill>
                <a:latin typeface="Times New Roman" pitchFamily="18" charset="0"/>
                <a:cs typeface="Times New Roman" pitchFamily="18" charset="0"/>
              </a:rPr>
              <a:t>Thứ  2 ngày 3 tháng 3 năm 2025</a:t>
            </a:r>
            <a:endParaRPr lang="vi-VN" sz="2800" b="1" dirty="0">
              <a:solidFill>
                <a:srgbClr val="0000CC"/>
              </a:solidFill>
              <a:latin typeface="Times New Roman" pitchFamily="18" charset="0"/>
              <a:cs typeface="Times New Roman" pitchFamily="18" charset="0"/>
            </a:endParaRPr>
          </a:p>
        </p:txBody>
      </p:sp>
      <p:sp>
        <p:nvSpPr>
          <p:cNvPr id="22" name="TextBox 21"/>
          <p:cNvSpPr txBox="1"/>
          <p:nvPr/>
        </p:nvSpPr>
        <p:spPr>
          <a:xfrm>
            <a:off x="0" y="566167"/>
            <a:ext cx="12191999" cy="500050"/>
          </a:xfrm>
          <a:prstGeom prst="rect">
            <a:avLst/>
          </a:prstGeom>
          <a:noFill/>
        </p:spPr>
        <p:txBody>
          <a:bodyPr wrap="square" lIns="68492" tIns="34247" rIns="68492" bIns="34247"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 name="TextBox 1"/>
          <p:cNvSpPr txBox="1"/>
          <p:nvPr/>
        </p:nvSpPr>
        <p:spPr>
          <a:xfrm>
            <a:off x="0" y="1093629"/>
            <a:ext cx="1219200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Nghe</a:t>
            </a:r>
            <a:r>
              <a:rPr lang="en-US" sz="2800" b="1" dirty="0" smtClean="0">
                <a:solidFill>
                  <a:srgbClr val="FF0000"/>
                </a:solidFill>
                <a:latin typeface="Times New Roman" panose="02020603050405020304" pitchFamily="18" charset="0"/>
                <a:cs typeface="Times New Roman" panose="02020603050405020304" pitchFamily="18" charset="0"/>
              </a:rPr>
              <a:t> – </a:t>
            </a:r>
            <a:r>
              <a:rPr lang="en-US" sz="2800" b="1" dirty="0" err="1" smtClean="0">
                <a:solidFill>
                  <a:srgbClr val="FF0000"/>
                </a:solidFill>
                <a:latin typeface="Times New Roman" panose="02020603050405020304" pitchFamily="18" charset="0"/>
                <a:cs typeface="Times New Roman" panose="02020603050405020304" pitchFamily="18" charset="0"/>
              </a:rPr>
              <a:t>viết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Chuyện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bên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cửa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sổ</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0" y="3969492"/>
            <a:ext cx="12093525" cy="523220"/>
          </a:xfrm>
          <a:prstGeom prst="rect">
            <a:avLst/>
          </a:prstGeom>
          <a:noFill/>
        </p:spPr>
        <p:txBody>
          <a:bodyPr wrap="square" rtlCol="0">
            <a:spAutoFit/>
          </a:bodyPr>
          <a:lstStyle/>
          <a:p>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Đoạn</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viết</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nói</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gì</a:t>
            </a:r>
            <a:r>
              <a:rPr lang="en-US" sz="2800" b="1" dirty="0" smtClean="0">
                <a:solidFill>
                  <a:srgbClr val="008000"/>
                </a:solidFill>
                <a:latin typeface="Times New Roman" panose="02020603050405020304" pitchFamily="18" charset="0"/>
                <a:cs typeface="Times New Roman" panose="02020603050405020304" pitchFamily="18" charset="0"/>
              </a:rPr>
              <a:t>? </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4510183"/>
            <a:ext cx="12192000" cy="523220"/>
          </a:xfrm>
          <a:prstGeom prst="rect">
            <a:avLst/>
          </a:prstGeom>
          <a:noFill/>
        </p:spPr>
        <p:txBody>
          <a:bodyPr wrap="square" rtlCol="0">
            <a:spAutoFit/>
          </a:bodyPr>
          <a:lstStyle/>
          <a:p>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Những</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từ</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nào</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phải</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viết</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hoa</a:t>
            </a:r>
            <a:r>
              <a:rPr lang="en-US" sz="2800" b="1" dirty="0" smtClean="0">
                <a:solidFill>
                  <a:srgbClr val="008000"/>
                </a:solidFill>
                <a:latin typeface="Times New Roman" panose="02020603050405020304" pitchFamily="18" charset="0"/>
                <a:cs typeface="Times New Roman" panose="02020603050405020304" pitchFamily="18" charset="0"/>
              </a:rPr>
              <a:t>? </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 y="5067041"/>
            <a:ext cx="3376245" cy="523220"/>
          </a:xfrm>
          <a:prstGeom prst="rect">
            <a:avLst/>
          </a:prstGeom>
          <a:noFill/>
        </p:spPr>
        <p:txBody>
          <a:bodyPr wrap="square" rtlCol="0">
            <a:spAutoFit/>
          </a:bodyPr>
          <a:lstStyle/>
          <a:p>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Luyện</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viết</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từ</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khó</a:t>
            </a:r>
            <a:r>
              <a:rPr lang="en-US" sz="2800" b="1" dirty="0" smtClean="0">
                <a:solidFill>
                  <a:srgbClr val="008000"/>
                </a:solidFill>
                <a:latin typeface="Times New Roman" panose="02020603050405020304" pitchFamily="18" charset="0"/>
                <a:cs typeface="Times New Roman" panose="02020603050405020304" pitchFamily="18" charset="0"/>
              </a:rPr>
              <a:t>: </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3376247" y="5059640"/>
            <a:ext cx="8815753" cy="523220"/>
          </a:xfrm>
          <a:prstGeom prst="rect">
            <a:avLst/>
          </a:prstGeom>
        </p:spPr>
        <p:txBody>
          <a:bodyPr wrap="square">
            <a:spAutoFit/>
          </a:bodyPr>
          <a:lstStyle/>
          <a:p>
            <a:r>
              <a:rPr lang="nl-NL" sz="2800" b="1" dirty="0">
                <a:solidFill>
                  <a:srgbClr val="0000CC"/>
                </a:solidFill>
                <a:latin typeface="Times New Roman" panose="02020603050405020304" pitchFamily="18" charset="0"/>
                <a:cs typeface="Times New Roman" panose="02020603050405020304" pitchFamily="18" charset="0"/>
              </a:rPr>
              <a:t>buồn quá, léo nhéo, nhộn, giũ cánh, nom.</a:t>
            </a:r>
            <a:endParaRPr lang="vi-VN"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5964541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5"/>
                                        </p:tgtEl>
                                        <p:attrNameLst>
                                          <p:attrName>style.visibility</p:attrName>
                                        </p:attrNameLst>
                                      </p:cBhvr>
                                      <p:to>
                                        <p:strVal val="visible"/>
                                      </p:to>
                                    </p:set>
                                    <p:anim calcmode="discrete" valueType="clr">
                                      <p:cBhvr override="childStyle">
                                        <p:cTn id="14"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5"/>
                                        </p:tgtEl>
                                        <p:attrNameLst>
                                          <p:attrName>fillcolor</p:attrName>
                                        </p:attrNameLst>
                                      </p:cBhvr>
                                      <p:tavLst>
                                        <p:tav tm="0">
                                          <p:val>
                                            <p:clrVal>
                                              <a:schemeClr val="accent2"/>
                                            </p:clrVal>
                                          </p:val>
                                        </p:tav>
                                        <p:tav tm="50000">
                                          <p:val>
                                            <p:clrVal>
                                              <a:schemeClr val="hlink"/>
                                            </p:clrVal>
                                          </p:val>
                                        </p:tav>
                                      </p:tavLst>
                                    </p:anim>
                                    <p:set>
                                      <p:cBhvr>
                                        <p:cTn id="16" dur="80"/>
                                        <p:tgtEl>
                                          <p:spTgt spid="2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gtEl>
                                        <p:attrNameLst>
                                          <p:attrName>style.visibility</p:attrName>
                                        </p:attrNameLst>
                                      </p:cBhvr>
                                      <p:to>
                                        <p:strVal val="visible"/>
                                      </p:to>
                                    </p:set>
                                    <p:anim calcmode="discrete" valueType="clr">
                                      <p:cBhvr override="childStyle">
                                        <p:cTn id="21"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gtEl>
                                        <p:attrNameLst>
                                          <p:attrName>fillcolor</p:attrName>
                                        </p:attrNameLst>
                                      </p:cBhvr>
                                      <p:tavLst>
                                        <p:tav tm="0">
                                          <p:val>
                                            <p:clrVal>
                                              <a:schemeClr val="accent2"/>
                                            </p:clrVal>
                                          </p:val>
                                        </p:tav>
                                        <p:tav tm="50000">
                                          <p:val>
                                            <p:clrVal>
                                              <a:schemeClr val="hlink"/>
                                            </p:clrVal>
                                          </p:val>
                                        </p:tav>
                                      </p:tavLst>
                                    </p:anim>
                                    <p:set>
                                      <p:cBhvr>
                                        <p:cTn id="23" dur="80"/>
                                        <p:tgtEl>
                                          <p:spTgt spid="3"/>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4"/>
                                        </p:tgtEl>
                                        <p:attrNameLst>
                                          <p:attrName>style.visibility</p:attrName>
                                        </p:attrNameLst>
                                      </p:cBhvr>
                                      <p:to>
                                        <p:strVal val="visible"/>
                                      </p:to>
                                    </p:set>
                                    <p:anim calcmode="discrete" valueType="clr">
                                      <p:cBhvr override="childStyle">
                                        <p:cTn id="2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gtEl>
                                        <p:attrNameLst>
                                          <p:attrName>fillcolor</p:attrName>
                                        </p:attrNameLst>
                                      </p:cBhvr>
                                      <p:tavLst>
                                        <p:tav tm="0">
                                          <p:val>
                                            <p:clrVal>
                                              <a:schemeClr val="accent2"/>
                                            </p:clrVal>
                                          </p:val>
                                        </p:tav>
                                        <p:tav tm="50000">
                                          <p:val>
                                            <p:clrVal>
                                              <a:schemeClr val="hlink"/>
                                            </p:clrVal>
                                          </p:val>
                                        </p:tav>
                                      </p:tavLst>
                                    </p:anim>
                                    <p:set>
                                      <p:cBhvr>
                                        <p:cTn id="30" dur="80"/>
                                        <p:tgtEl>
                                          <p:spTgt spid="4"/>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5"/>
                                        </p:tgtEl>
                                        <p:attrNameLst>
                                          <p:attrName>style.visibility</p:attrName>
                                        </p:attrNameLst>
                                      </p:cBhvr>
                                      <p:to>
                                        <p:strVal val="visible"/>
                                      </p:to>
                                    </p:set>
                                    <p:anim calcmode="discrete" valueType="clr">
                                      <p:cBhvr override="childStyle">
                                        <p:cTn id="3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5"/>
                                        </p:tgtEl>
                                        <p:attrNameLst>
                                          <p:attrName>fillcolor</p:attrName>
                                        </p:attrNameLst>
                                      </p:cBhvr>
                                      <p:tavLst>
                                        <p:tav tm="0">
                                          <p:val>
                                            <p:clrVal>
                                              <a:schemeClr val="accent2"/>
                                            </p:clrVal>
                                          </p:val>
                                        </p:tav>
                                        <p:tav tm="50000">
                                          <p:val>
                                            <p:clrVal>
                                              <a:schemeClr val="hlink"/>
                                            </p:clrVal>
                                          </p:val>
                                        </p:tav>
                                      </p:tavLst>
                                    </p:anim>
                                    <p:set>
                                      <p:cBhvr>
                                        <p:cTn id="37" dur="80"/>
                                        <p:tgtEl>
                                          <p:spTgt spid="5"/>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3"/>
                                        </p:tgtEl>
                                        <p:attrNameLst>
                                          <p:attrName>style.visibility</p:attrName>
                                        </p:attrNameLst>
                                      </p:cBhvr>
                                      <p:to>
                                        <p:strVal val="visible"/>
                                      </p:to>
                                    </p:set>
                                    <p:anim calcmode="discrete" valueType="clr">
                                      <p:cBhvr override="childStyle">
                                        <p:cTn id="42"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3"/>
                                        </p:tgtEl>
                                        <p:attrNameLst>
                                          <p:attrName>fillcolor</p:attrName>
                                        </p:attrNameLst>
                                      </p:cBhvr>
                                      <p:tavLst>
                                        <p:tav tm="0">
                                          <p:val>
                                            <p:clrVal>
                                              <a:schemeClr val="accent2"/>
                                            </p:clrVal>
                                          </p:val>
                                        </p:tav>
                                        <p:tav tm="50000">
                                          <p:val>
                                            <p:clrVal>
                                              <a:schemeClr val="hlink"/>
                                            </p:clrVal>
                                          </p:val>
                                        </p:tav>
                                      </p:tavLst>
                                    </p:anim>
                                    <p:set>
                                      <p:cBhvr>
                                        <p:cTn id="44"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3" grpId="0"/>
      <p:bldP spid="4" grpId="0"/>
      <p:bldP spid="5"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95164"/>
            <a:ext cx="9351818" cy="553357"/>
          </a:xfrm>
          <a:prstGeom prst="rect">
            <a:avLst/>
          </a:prstGeom>
        </p:spPr>
        <p:txBody>
          <a:bodyPr wrap="square">
            <a:spAutoFit/>
          </a:bodyPr>
          <a:lstStyle/>
          <a:p>
            <a:r>
              <a:rPr lang="nl-NL" sz="2996" b="1" dirty="0" smtClean="0">
                <a:solidFill>
                  <a:srgbClr val="0000CC"/>
                </a:solidFill>
                <a:latin typeface="Times New Roman" pitchFamily="18" charset="0"/>
                <a:cs typeface="Times New Roman" pitchFamily="18" charset="0"/>
              </a:rPr>
              <a:t>2a</a:t>
            </a:r>
            <a:r>
              <a:rPr lang="nl-NL" sz="2996" b="1" dirty="0">
                <a:solidFill>
                  <a:srgbClr val="0000CC"/>
                </a:solidFill>
                <a:latin typeface="Times New Roman" pitchFamily="18" charset="0"/>
                <a:cs typeface="Times New Roman" pitchFamily="18" charset="0"/>
              </a:rPr>
              <a:t>. Chọn </a:t>
            </a:r>
            <a:r>
              <a:rPr lang="nl-NL" sz="2996" b="1" i="1" dirty="0">
                <a:solidFill>
                  <a:srgbClr val="0000CC"/>
                </a:solidFill>
                <a:latin typeface="Times New Roman" pitchFamily="18" charset="0"/>
                <a:cs typeface="Times New Roman" pitchFamily="18" charset="0"/>
              </a:rPr>
              <a:t>iu </a:t>
            </a:r>
            <a:r>
              <a:rPr lang="nl-NL" sz="2996" b="1" dirty="0">
                <a:solidFill>
                  <a:srgbClr val="0000CC"/>
                </a:solidFill>
                <a:latin typeface="Times New Roman" pitchFamily="18" charset="0"/>
                <a:cs typeface="Times New Roman" pitchFamily="18" charset="0"/>
              </a:rPr>
              <a:t>hoặc </a:t>
            </a:r>
            <a:r>
              <a:rPr lang="nl-NL" sz="2996" b="1" i="1" dirty="0">
                <a:solidFill>
                  <a:srgbClr val="0000CC"/>
                </a:solidFill>
                <a:latin typeface="Times New Roman" pitchFamily="18" charset="0"/>
                <a:cs typeface="Times New Roman" pitchFamily="18" charset="0"/>
              </a:rPr>
              <a:t>ưu </a:t>
            </a:r>
            <a:r>
              <a:rPr lang="nl-NL" sz="2996" b="1" dirty="0">
                <a:solidFill>
                  <a:srgbClr val="0000CC"/>
                </a:solidFill>
                <a:latin typeface="Times New Roman" pitchFamily="18" charset="0"/>
                <a:cs typeface="Times New Roman" pitchFamily="18" charset="0"/>
              </a:rPr>
              <a:t>thay cho ô vuông.</a:t>
            </a:r>
            <a:endParaRPr lang="vi-VN" sz="2996" b="1" dirty="0">
              <a:solidFill>
                <a:srgbClr val="0000CC"/>
              </a:solidFill>
              <a:latin typeface="Times New Roman" pitchFamily="18" charset="0"/>
              <a:cs typeface="Times New Roman" pitchFamily="18" charset="0"/>
            </a:endParaRPr>
          </a:p>
        </p:txBody>
      </p:sp>
      <p:grpSp>
        <p:nvGrpSpPr>
          <p:cNvPr id="5" name="Group 4"/>
          <p:cNvGrpSpPr/>
          <p:nvPr/>
        </p:nvGrpSpPr>
        <p:grpSpPr>
          <a:xfrm>
            <a:off x="3209025" y="2883396"/>
            <a:ext cx="7327924" cy="2858475"/>
            <a:chOff x="4284132" y="3843604"/>
            <a:chExt cx="9782969" cy="3816139"/>
          </a:xfrm>
        </p:grpSpPr>
        <p:sp>
          <p:nvSpPr>
            <p:cNvPr id="3" name="Rectangle 2"/>
            <p:cNvSpPr/>
            <p:nvPr/>
          </p:nvSpPr>
          <p:spPr>
            <a:xfrm>
              <a:off x="4284132" y="3843604"/>
              <a:ext cx="9782969" cy="3816139"/>
            </a:xfrm>
            <a:prstGeom prst="rect">
              <a:avLst/>
            </a:prstGeom>
          </p:spPr>
          <p:txBody>
            <a:bodyPr wrap="square">
              <a:spAutoFit/>
            </a:bodyPr>
            <a:lstStyle/>
            <a:p>
              <a:pPr marL="214027" indent="-214027" algn="just">
                <a:lnSpc>
                  <a:spcPct val="150000"/>
                </a:lnSpc>
                <a:buFontTx/>
                <a:buChar char="-"/>
              </a:pPr>
              <a:r>
                <a:rPr lang="nl-NL" sz="2996" b="1" dirty="0">
                  <a:latin typeface="Times New Roman" panose="02020603050405020304" pitchFamily="18" charset="0"/>
                  <a:ea typeface="Times New Roman" panose="02020603050405020304" pitchFamily="18" charset="0"/>
                </a:rPr>
                <a:t>Gió h      h      thổi</a:t>
              </a:r>
              <a:r>
                <a:rPr lang="en-US" sz="2996" b="1" dirty="0">
                  <a:latin typeface="Times New Roman" panose="02020603050405020304" pitchFamily="18" charset="0"/>
                  <a:ea typeface="Times New Roman" panose="02020603050405020304" pitchFamily="18" charset="0"/>
                </a:rPr>
                <a:t>.</a:t>
              </a:r>
            </a:p>
            <a:p>
              <a:pPr marL="214027" indent="-214027" algn="just">
                <a:lnSpc>
                  <a:spcPct val="150000"/>
                </a:lnSpc>
                <a:buFontTx/>
                <a:buChar char="-"/>
              </a:pPr>
              <a:r>
                <a:rPr lang="nl-NL" sz="2996" b="1" dirty="0">
                  <a:latin typeface="Times New Roman" panose="02020603050405020304" pitchFamily="18" charset="0"/>
                  <a:ea typeface="Times New Roman" panose="02020603050405020304" pitchFamily="18" charset="0"/>
                </a:rPr>
                <a:t>Chúng em l      luyến chia tay cô giáo.</a:t>
              </a:r>
              <a:endParaRPr lang="en-US" sz="2996" b="1" dirty="0">
                <a:latin typeface="Times New Roman" panose="02020603050405020304" pitchFamily="18" charset="0"/>
                <a:ea typeface="Times New Roman" panose="02020603050405020304" pitchFamily="18" charset="0"/>
              </a:endParaRPr>
            </a:p>
            <a:p>
              <a:pPr marL="214027" indent="-214027" algn="just">
                <a:lnSpc>
                  <a:spcPct val="150000"/>
                </a:lnSpc>
                <a:buFontTx/>
                <a:buChar char="-"/>
              </a:pPr>
              <a:r>
                <a:rPr lang="nl-NL" sz="2996" b="1" dirty="0">
                  <a:latin typeface="Times New Roman" panose="02020603050405020304" pitchFamily="18" charset="0"/>
                  <a:ea typeface="Times New Roman" panose="02020603050405020304" pitchFamily="18" charset="0"/>
                </a:rPr>
                <a:t>Lửa cháy l      r      .  </a:t>
              </a:r>
              <a:endParaRPr lang="en-US" sz="2996" b="1" dirty="0">
                <a:latin typeface="Times New Roman" panose="02020603050405020304" pitchFamily="18" charset="0"/>
                <a:ea typeface="Times New Roman" panose="02020603050405020304" pitchFamily="18" charset="0"/>
              </a:endParaRPr>
            </a:p>
            <a:p>
              <a:pPr marL="214027" indent="-214027" algn="just">
                <a:lnSpc>
                  <a:spcPct val="150000"/>
                </a:lnSpc>
                <a:buFontTx/>
                <a:buChar char="-"/>
              </a:pPr>
              <a:r>
                <a:rPr lang="nl-NL" sz="2996" b="1" dirty="0">
                  <a:latin typeface="Times New Roman" panose="02020603050405020304" pitchFamily="18" charset="0"/>
                  <a:ea typeface="Times New Roman" panose="02020603050405020304" pitchFamily="18" charset="0"/>
                </a:rPr>
                <a:t>Ông em có bộ s      tập tem thư.</a:t>
              </a:r>
              <a:endParaRPr lang="en-US" sz="2996" b="1" dirty="0"/>
            </a:p>
          </p:txBody>
        </p:sp>
        <p:sp>
          <p:nvSpPr>
            <p:cNvPr id="4" name="Rectangle 3"/>
            <p:cNvSpPr/>
            <p:nvPr/>
          </p:nvSpPr>
          <p:spPr>
            <a:xfrm>
              <a:off x="5852319" y="3988907"/>
              <a:ext cx="640080" cy="64008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23" name="Rectangle 22"/>
            <p:cNvSpPr/>
            <p:nvPr/>
          </p:nvSpPr>
          <p:spPr>
            <a:xfrm>
              <a:off x="6886401" y="3996527"/>
              <a:ext cx="640080" cy="64008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24" name="Rectangle 23"/>
            <p:cNvSpPr/>
            <p:nvPr/>
          </p:nvSpPr>
          <p:spPr>
            <a:xfrm>
              <a:off x="7197861" y="4922520"/>
              <a:ext cx="640080" cy="64008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25" name="Rectangle 24"/>
            <p:cNvSpPr/>
            <p:nvPr/>
          </p:nvSpPr>
          <p:spPr>
            <a:xfrm>
              <a:off x="6977841" y="5848513"/>
              <a:ext cx="640080" cy="64008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26" name="Rectangle 25"/>
            <p:cNvSpPr/>
            <p:nvPr/>
          </p:nvSpPr>
          <p:spPr>
            <a:xfrm>
              <a:off x="7979653" y="6781800"/>
              <a:ext cx="640080" cy="64008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27" name="Rectangle 26"/>
            <p:cNvSpPr/>
            <p:nvPr/>
          </p:nvSpPr>
          <p:spPr>
            <a:xfrm>
              <a:off x="7979653" y="5848513"/>
              <a:ext cx="640080" cy="64008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grpSp>
      <p:sp>
        <p:nvSpPr>
          <p:cNvPr id="6" name="Rectangle 5"/>
          <p:cNvSpPr/>
          <p:nvPr/>
        </p:nvSpPr>
        <p:spPr>
          <a:xfrm>
            <a:off x="4345912" y="2997943"/>
            <a:ext cx="601447" cy="553357"/>
          </a:xfrm>
          <a:prstGeom prst="rect">
            <a:avLst/>
          </a:prstGeom>
        </p:spPr>
        <p:txBody>
          <a:bodyPr wrap="none">
            <a:spAutoFit/>
          </a:bodyPr>
          <a:lstStyle/>
          <a:p>
            <a:r>
              <a:rPr lang="nl-NL" sz="2996" b="1" dirty="0">
                <a:solidFill>
                  <a:srgbClr val="FF0000"/>
                </a:solidFill>
                <a:latin typeface="Times New Roman" pitchFamily="18" charset="0"/>
                <a:cs typeface="Times New Roman" pitchFamily="18" charset="0"/>
              </a:rPr>
              <a:t>iu </a:t>
            </a:r>
            <a:endParaRPr lang="en-US" sz="2996" dirty="0">
              <a:solidFill>
                <a:srgbClr val="FF0000"/>
              </a:solidFill>
            </a:endParaRPr>
          </a:p>
        </p:txBody>
      </p:sp>
      <p:sp>
        <p:nvSpPr>
          <p:cNvPr id="37" name="Rectangle 36"/>
          <p:cNvSpPr/>
          <p:nvPr/>
        </p:nvSpPr>
        <p:spPr>
          <a:xfrm>
            <a:off x="5114063" y="3010818"/>
            <a:ext cx="601447" cy="553357"/>
          </a:xfrm>
          <a:prstGeom prst="rect">
            <a:avLst/>
          </a:prstGeom>
        </p:spPr>
        <p:txBody>
          <a:bodyPr wrap="none">
            <a:spAutoFit/>
          </a:bodyPr>
          <a:lstStyle/>
          <a:p>
            <a:r>
              <a:rPr lang="nl-NL" sz="2996" b="1" dirty="0">
                <a:solidFill>
                  <a:srgbClr val="FF0000"/>
                </a:solidFill>
                <a:latin typeface="Times New Roman" pitchFamily="18" charset="0"/>
                <a:cs typeface="Times New Roman" pitchFamily="18" charset="0"/>
              </a:rPr>
              <a:t>iu </a:t>
            </a:r>
            <a:endParaRPr lang="en-US" sz="2996" dirty="0">
              <a:solidFill>
                <a:srgbClr val="FF0000"/>
              </a:solidFill>
            </a:endParaRPr>
          </a:p>
        </p:txBody>
      </p:sp>
      <p:sp>
        <p:nvSpPr>
          <p:cNvPr id="38" name="Rectangle 37"/>
          <p:cNvSpPr/>
          <p:nvPr/>
        </p:nvSpPr>
        <p:spPr>
          <a:xfrm>
            <a:off x="5182760" y="4382775"/>
            <a:ext cx="601447" cy="553357"/>
          </a:xfrm>
          <a:prstGeom prst="rect">
            <a:avLst/>
          </a:prstGeom>
        </p:spPr>
        <p:txBody>
          <a:bodyPr wrap="none">
            <a:spAutoFit/>
          </a:bodyPr>
          <a:lstStyle/>
          <a:p>
            <a:r>
              <a:rPr lang="nl-NL" sz="2996" b="1" dirty="0">
                <a:solidFill>
                  <a:srgbClr val="FF0000"/>
                </a:solidFill>
                <a:latin typeface="Times New Roman" pitchFamily="18" charset="0"/>
                <a:cs typeface="Times New Roman" pitchFamily="18" charset="0"/>
              </a:rPr>
              <a:t>iu </a:t>
            </a:r>
            <a:endParaRPr lang="en-US" sz="2996" dirty="0">
              <a:solidFill>
                <a:srgbClr val="FF0000"/>
              </a:solidFill>
            </a:endParaRPr>
          </a:p>
        </p:txBody>
      </p:sp>
      <p:sp>
        <p:nvSpPr>
          <p:cNvPr id="39" name="Rectangle 38"/>
          <p:cNvSpPr/>
          <p:nvPr/>
        </p:nvSpPr>
        <p:spPr>
          <a:xfrm>
            <a:off x="5939389" y="4382775"/>
            <a:ext cx="601447" cy="553357"/>
          </a:xfrm>
          <a:prstGeom prst="rect">
            <a:avLst/>
          </a:prstGeom>
        </p:spPr>
        <p:txBody>
          <a:bodyPr wrap="none">
            <a:spAutoFit/>
          </a:bodyPr>
          <a:lstStyle/>
          <a:p>
            <a:r>
              <a:rPr lang="nl-NL" sz="2996" b="1" dirty="0">
                <a:solidFill>
                  <a:srgbClr val="FF0000"/>
                </a:solidFill>
                <a:latin typeface="Times New Roman" pitchFamily="18" charset="0"/>
                <a:cs typeface="Times New Roman" pitchFamily="18" charset="0"/>
              </a:rPr>
              <a:t>iu </a:t>
            </a:r>
            <a:endParaRPr lang="en-US" sz="2996" dirty="0">
              <a:solidFill>
                <a:srgbClr val="FF0000"/>
              </a:solidFill>
            </a:endParaRPr>
          </a:p>
        </p:txBody>
      </p:sp>
      <p:sp>
        <p:nvSpPr>
          <p:cNvPr id="40" name="Rectangle 39"/>
          <p:cNvSpPr/>
          <p:nvPr/>
        </p:nvSpPr>
        <p:spPr>
          <a:xfrm>
            <a:off x="5340743" y="3702757"/>
            <a:ext cx="724878" cy="553357"/>
          </a:xfrm>
          <a:prstGeom prst="rect">
            <a:avLst/>
          </a:prstGeom>
        </p:spPr>
        <p:txBody>
          <a:bodyPr wrap="none">
            <a:spAutoFit/>
          </a:bodyPr>
          <a:lstStyle/>
          <a:p>
            <a:r>
              <a:rPr lang="nl-NL" sz="2996" b="1" dirty="0">
                <a:solidFill>
                  <a:srgbClr val="FF0000"/>
                </a:solidFill>
                <a:latin typeface="Times New Roman" pitchFamily="18" charset="0"/>
                <a:cs typeface="Times New Roman" pitchFamily="18" charset="0"/>
              </a:rPr>
              <a:t>ưu </a:t>
            </a:r>
            <a:endParaRPr lang="en-US" sz="2996" dirty="0">
              <a:solidFill>
                <a:srgbClr val="FF0000"/>
              </a:solidFill>
            </a:endParaRPr>
          </a:p>
        </p:txBody>
      </p:sp>
      <p:sp>
        <p:nvSpPr>
          <p:cNvPr id="41" name="Rectangle 40"/>
          <p:cNvSpPr/>
          <p:nvPr/>
        </p:nvSpPr>
        <p:spPr>
          <a:xfrm>
            <a:off x="5882986" y="5084249"/>
            <a:ext cx="724878" cy="553357"/>
          </a:xfrm>
          <a:prstGeom prst="rect">
            <a:avLst/>
          </a:prstGeom>
        </p:spPr>
        <p:txBody>
          <a:bodyPr wrap="none">
            <a:spAutoFit/>
          </a:bodyPr>
          <a:lstStyle/>
          <a:p>
            <a:r>
              <a:rPr lang="nl-NL" sz="2996" b="1" dirty="0">
                <a:solidFill>
                  <a:srgbClr val="FF0000"/>
                </a:solidFill>
                <a:latin typeface="Times New Roman" pitchFamily="18" charset="0"/>
                <a:cs typeface="Times New Roman" pitchFamily="18" charset="0"/>
              </a:rPr>
              <a:t>ưu </a:t>
            </a:r>
            <a:endParaRPr lang="en-US" sz="2996" dirty="0">
              <a:solidFill>
                <a:srgbClr val="FF0000"/>
              </a:solidFill>
            </a:endParaRPr>
          </a:p>
        </p:txBody>
      </p:sp>
      <p:sp>
        <p:nvSpPr>
          <p:cNvPr id="29" name="TextBox 28"/>
          <p:cNvSpPr txBox="1"/>
          <p:nvPr/>
        </p:nvSpPr>
        <p:spPr>
          <a:xfrm>
            <a:off x="1" y="38705"/>
            <a:ext cx="12191998" cy="500050"/>
          </a:xfrm>
          <a:prstGeom prst="rect">
            <a:avLst/>
          </a:prstGeom>
          <a:noFill/>
        </p:spPr>
        <p:txBody>
          <a:bodyPr wrap="square" lIns="68492" tIns="34247" rIns="68492" bIns="34247" rtlCol="0">
            <a:spAutoFit/>
          </a:bodyPr>
          <a:lstStyle/>
          <a:p>
            <a:pPr algn="ctr"/>
            <a:r>
              <a:rPr lang="en-US" sz="2800" b="1">
                <a:solidFill>
                  <a:srgbClr val="0000CC"/>
                </a:solidFill>
                <a:latin typeface="Times New Roman" pitchFamily="18" charset="0"/>
                <a:cs typeface="Times New Roman" pitchFamily="18" charset="0"/>
              </a:rPr>
              <a:t>Thứ  2 ngày 3 tháng 3 năm 2025</a:t>
            </a:r>
            <a:endParaRPr lang="vi-VN" sz="2800" b="1" dirty="0">
              <a:solidFill>
                <a:srgbClr val="0000CC"/>
              </a:solidFill>
              <a:latin typeface="Times New Roman" pitchFamily="18" charset="0"/>
              <a:cs typeface="Times New Roman" pitchFamily="18" charset="0"/>
            </a:endParaRPr>
          </a:p>
        </p:txBody>
      </p:sp>
      <p:sp>
        <p:nvSpPr>
          <p:cNvPr id="30" name="TextBox 29"/>
          <p:cNvSpPr txBox="1"/>
          <p:nvPr/>
        </p:nvSpPr>
        <p:spPr>
          <a:xfrm>
            <a:off x="0" y="566167"/>
            <a:ext cx="12191999" cy="500050"/>
          </a:xfrm>
          <a:prstGeom prst="rect">
            <a:avLst/>
          </a:prstGeom>
          <a:noFill/>
        </p:spPr>
        <p:txBody>
          <a:bodyPr wrap="square" lIns="68492" tIns="34247" rIns="68492" bIns="34247"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31" name="TextBox 30"/>
          <p:cNvSpPr txBox="1"/>
          <p:nvPr/>
        </p:nvSpPr>
        <p:spPr>
          <a:xfrm>
            <a:off x="0" y="1093629"/>
            <a:ext cx="1219200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Nghe</a:t>
            </a:r>
            <a:r>
              <a:rPr lang="en-US" sz="2800" b="1" dirty="0" smtClean="0">
                <a:solidFill>
                  <a:srgbClr val="FF0000"/>
                </a:solidFill>
                <a:latin typeface="Times New Roman" panose="02020603050405020304" pitchFamily="18" charset="0"/>
                <a:cs typeface="Times New Roman" panose="02020603050405020304" pitchFamily="18" charset="0"/>
              </a:rPr>
              <a:t> – </a:t>
            </a:r>
            <a:r>
              <a:rPr lang="en-US" sz="2800" b="1" dirty="0" err="1" smtClean="0">
                <a:solidFill>
                  <a:srgbClr val="FF0000"/>
                </a:solidFill>
                <a:latin typeface="Times New Roman" panose="02020603050405020304" pitchFamily="18" charset="0"/>
                <a:cs typeface="Times New Roman" panose="02020603050405020304" pitchFamily="18" charset="0"/>
              </a:rPr>
              <a:t>viết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Chuyện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bên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cửa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sổ</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161108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7"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54076"/>
            <a:ext cx="7916377" cy="553357"/>
          </a:xfrm>
          <a:prstGeom prst="rect">
            <a:avLst/>
          </a:prstGeom>
        </p:spPr>
        <p:txBody>
          <a:bodyPr wrap="square">
            <a:spAutoFit/>
          </a:bodyPr>
          <a:lstStyle/>
          <a:p>
            <a:r>
              <a:rPr lang="nl-NL" sz="2996" b="1" dirty="0" smtClean="0">
                <a:solidFill>
                  <a:srgbClr val="0000CC"/>
                </a:solidFill>
                <a:latin typeface="Times New Roman" pitchFamily="18" charset="0"/>
                <a:cs typeface="Times New Roman" pitchFamily="18" charset="0"/>
              </a:rPr>
              <a:t>2b</a:t>
            </a:r>
            <a:r>
              <a:rPr lang="nl-NL" sz="2996" b="1" dirty="0">
                <a:solidFill>
                  <a:srgbClr val="0000CC"/>
                </a:solidFill>
                <a:latin typeface="Times New Roman" pitchFamily="18" charset="0"/>
                <a:cs typeface="Times New Roman" pitchFamily="18" charset="0"/>
              </a:rPr>
              <a:t>. Chọn tiếng thích hợp thay cho ô trống.</a:t>
            </a:r>
            <a:endParaRPr lang="vi-VN" sz="2996" b="1" dirty="0">
              <a:solidFill>
                <a:srgbClr val="0000CC"/>
              </a:solidFill>
              <a:latin typeface="Times New Roman" pitchFamily="18" charset="0"/>
              <a:cs typeface="Times New Roman" pitchFamily="18" charset="0"/>
            </a:endParaRPr>
          </a:p>
        </p:txBody>
      </p:sp>
      <p:pic>
        <p:nvPicPr>
          <p:cNvPr id="7" name="Picture 6"/>
          <p:cNvPicPr>
            <a:picLocks noChangeAspect="1"/>
          </p:cNvPicPr>
          <p:nvPr/>
        </p:nvPicPr>
        <p:blipFill rotWithShape="1">
          <a:blip r:embed="rId2"/>
          <a:srcRect l="8750" t="18148" r="6666" b="33704"/>
          <a:stretch/>
        </p:blipFill>
        <p:spPr>
          <a:xfrm>
            <a:off x="1016098" y="2248906"/>
            <a:ext cx="10418609" cy="3336008"/>
          </a:xfrm>
          <a:prstGeom prst="rect">
            <a:avLst/>
          </a:prstGeom>
        </p:spPr>
      </p:pic>
      <p:sp>
        <p:nvSpPr>
          <p:cNvPr id="8" name="Oval 7"/>
          <p:cNvSpPr/>
          <p:nvPr/>
        </p:nvSpPr>
        <p:spPr>
          <a:xfrm>
            <a:off x="2614270" y="2450885"/>
            <a:ext cx="1027396" cy="5659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28" name="Oval 27"/>
          <p:cNvSpPr/>
          <p:nvPr/>
        </p:nvSpPr>
        <p:spPr>
          <a:xfrm>
            <a:off x="2614270" y="3592436"/>
            <a:ext cx="1027396" cy="5659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29" name="Oval 28"/>
          <p:cNvSpPr/>
          <p:nvPr/>
        </p:nvSpPr>
        <p:spPr>
          <a:xfrm>
            <a:off x="2614270" y="4681777"/>
            <a:ext cx="1027396" cy="5659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30" name="Oval 29"/>
          <p:cNvSpPr/>
          <p:nvPr/>
        </p:nvSpPr>
        <p:spPr>
          <a:xfrm>
            <a:off x="8036636" y="2450885"/>
            <a:ext cx="1027396" cy="5659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31" name="Oval 30"/>
          <p:cNvSpPr/>
          <p:nvPr/>
        </p:nvSpPr>
        <p:spPr>
          <a:xfrm>
            <a:off x="8036636" y="3616768"/>
            <a:ext cx="1027396" cy="5659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32" name="Oval 31"/>
          <p:cNvSpPr/>
          <p:nvPr/>
        </p:nvSpPr>
        <p:spPr>
          <a:xfrm>
            <a:off x="8093714" y="4698300"/>
            <a:ext cx="1027396" cy="5659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19" name="Rectangle 18"/>
          <p:cNvSpPr/>
          <p:nvPr/>
        </p:nvSpPr>
        <p:spPr>
          <a:xfrm>
            <a:off x="8695" y="5513780"/>
            <a:ext cx="9747003" cy="553357"/>
          </a:xfrm>
          <a:prstGeom prst="rect">
            <a:avLst/>
          </a:prstGeom>
        </p:spPr>
        <p:txBody>
          <a:bodyPr wrap="square">
            <a:spAutoFit/>
          </a:bodyPr>
          <a:lstStyle/>
          <a:p>
            <a:r>
              <a:rPr lang="nl-NL" sz="2996" b="1" dirty="0" smtClean="0">
                <a:solidFill>
                  <a:srgbClr val="0000CC"/>
                </a:solidFill>
                <a:latin typeface="Times New Roman" pitchFamily="18" charset="0"/>
                <a:cs typeface="Times New Roman" pitchFamily="18" charset="0"/>
              </a:rPr>
              <a:t>3. Đặt </a:t>
            </a:r>
            <a:r>
              <a:rPr lang="nl-NL" sz="2996" b="1" dirty="0">
                <a:solidFill>
                  <a:srgbClr val="0000CC"/>
                </a:solidFill>
                <a:latin typeface="Times New Roman" pitchFamily="18" charset="0"/>
                <a:cs typeface="Times New Roman" pitchFamily="18" charset="0"/>
              </a:rPr>
              <a:t>2 câu với từ ngữ tìm được ở bài tập 2</a:t>
            </a:r>
            <a:r>
              <a:rPr lang="en-US" sz="2996" b="1" dirty="0">
                <a:solidFill>
                  <a:srgbClr val="0000CC"/>
                </a:solidFill>
                <a:latin typeface="Times New Roman" pitchFamily="18" charset="0"/>
                <a:cs typeface="Times New Roman" pitchFamily="18" charset="0"/>
              </a:rPr>
              <a:t>.</a:t>
            </a:r>
            <a:endParaRPr lang="en-US" sz="2996" dirty="0">
              <a:solidFill>
                <a:srgbClr val="0000CC"/>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0" y="6082971"/>
            <a:ext cx="10299894" cy="553357"/>
          </a:xfrm>
          <a:prstGeom prst="rect">
            <a:avLst/>
          </a:prstGeom>
        </p:spPr>
        <p:txBody>
          <a:bodyPr wrap="square">
            <a:spAutoFit/>
          </a:bodyPr>
          <a:lstStyle/>
          <a:p>
            <a:r>
              <a:rPr lang="nl-NL" sz="2996" b="1" dirty="0">
                <a:solidFill>
                  <a:srgbClr val="FF0000"/>
                </a:solidFill>
                <a:latin typeface="Times New Roman" pitchFamily="18" charset="0"/>
                <a:cs typeface="Times New Roman" pitchFamily="18" charset="0"/>
              </a:rPr>
              <a:t>M: Ngày mai, em được bố mẹ đưa đi tiêm phòng</a:t>
            </a:r>
            <a:r>
              <a:rPr lang="en-US" sz="2996" b="1" dirty="0">
                <a:solidFill>
                  <a:srgbClr val="FF0000"/>
                </a:solidFill>
                <a:latin typeface="Times New Roman" pitchFamily="18" charset="0"/>
                <a:cs typeface="Times New Roman" pitchFamily="18" charset="0"/>
              </a:rPr>
              <a:t>.</a:t>
            </a:r>
            <a:endParaRPr lang="en-US" sz="2996"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 y="38705"/>
            <a:ext cx="12191998" cy="500050"/>
          </a:xfrm>
          <a:prstGeom prst="rect">
            <a:avLst/>
          </a:prstGeom>
          <a:noFill/>
        </p:spPr>
        <p:txBody>
          <a:bodyPr wrap="square" lIns="68492" tIns="34247" rIns="68492" bIns="34247" rtlCol="0">
            <a:spAutoFit/>
          </a:bodyPr>
          <a:lstStyle/>
          <a:p>
            <a:pPr algn="ctr"/>
            <a:r>
              <a:rPr lang="en-US" sz="2800" b="1">
                <a:solidFill>
                  <a:srgbClr val="0000CC"/>
                </a:solidFill>
                <a:latin typeface="Times New Roman" pitchFamily="18" charset="0"/>
                <a:cs typeface="Times New Roman" pitchFamily="18" charset="0"/>
              </a:rPr>
              <a:t>Thứ  2 ngày 3 tháng 3 năm 2025</a:t>
            </a:r>
            <a:endParaRPr lang="vi-VN" sz="2800" b="1" dirty="0">
              <a:solidFill>
                <a:srgbClr val="0000CC"/>
              </a:solidFill>
              <a:latin typeface="Times New Roman" pitchFamily="18" charset="0"/>
              <a:cs typeface="Times New Roman" pitchFamily="18" charset="0"/>
            </a:endParaRPr>
          </a:p>
        </p:txBody>
      </p:sp>
      <p:sp>
        <p:nvSpPr>
          <p:cNvPr id="25" name="TextBox 24"/>
          <p:cNvSpPr txBox="1"/>
          <p:nvPr/>
        </p:nvSpPr>
        <p:spPr>
          <a:xfrm>
            <a:off x="0" y="566167"/>
            <a:ext cx="12191999" cy="500050"/>
          </a:xfrm>
          <a:prstGeom prst="rect">
            <a:avLst/>
          </a:prstGeom>
          <a:noFill/>
        </p:spPr>
        <p:txBody>
          <a:bodyPr wrap="square" lIns="68492" tIns="34247" rIns="68492" bIns="34247"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6" name="TextBox 25"/>
          <p:cNvSpPr txBox="1"/>
          <p:nvPr/>
        </p:nvSpPr>
        <p:spPr>
          <a:xfrm>
            <a:off x="0" y="1093629"/>
            <a:ext cx="1219200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Nghe</a:t>
            </a:r>
            <a:r>
              <a:rPr lang="en-US" sz="2800" b="1" dirty="0" smtClean="0">
                <a:solidFill>
                  <a:srgbClr val="FF0000"/>
                </a:solidFill>
                <a:latin typeface="Times New Roman" panose="02020603050405020304" pitchFamily="18" charset="0"/>
                <a:cs typeface="Times New Roman" panose="02020603050405020304" pitchFamily="18" charset="0"/>
              </a:rPr>
              <a:t> – </a:t>
            </a:r>
            <a:r>
              <a:rPr lang="en-US" sz="2800" b="1" dirty="0" err="1" smtClean="0">
                <a:solidFill>
                  <a:srgbClr val="FF0000"/>
                </a:solidFill>
                <a:latin typeface="Times New Roman" panose="02020603050405020304" pitchFamily="18" charset="0"/>
                <a:cs typeface="Times New Roman" panose="02020603050405020304" pitchFamily="18" charset="0"/>
              </a:rPr>
              <a:t>viết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Chuyện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bên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cửa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sổ</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4819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28" grpId="0" animBg="1"/>
      <p:bldP spid="29" grpId="0" animBg="1"/>
      <p:bldP spid="30" grpId="0" animBg="1"/>
      <p:bldP spid="31" grpId="0" animBg="1"/>
      <p:bldP spid="32" grpId="0" animBg="1"/>
      <p:bldP spid="19"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560320" y="2744070"/>
            <a:ext cx="7090117" cy="1185548"/>
          </a:xfrm>
          <a:prstGeom prst="rect">
            <a:avLst/>
          </a:prstGeom>
        </p:spPr>
        <p:txBody>
          <a:bodyPr wrap="none" fromWordArt="1">
            <a:prstTxWarp prst="textPlain">
              <a:avLst>
                <a:gd name="adj" fmla="val 50000"/>
              </a:avLst>
            </a:prstTxWarp>
          </a:bodyPr>
          <a:lstStyle/>
          <a:p>
            <a:pPr algn="ctr"/>
            <a:r>
              <a:rPr lang="en-US" sz="4269" b="1" kern="10" dirty="0" smtClean="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CÁC EM!</a:t>
            </a:r>
            <a:endParaRPr lang="en-US" sz="4269"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4090015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50" y="1294076"/>
            <a:ext cx="3428992" cy="523220"/>
          </a:xfrm>
          <a:prstGeom prst="rect">
            <a:avLst/>
          </a:prstGeom>
          <a:noFill/>
        </p:spPr>
        <p:txBody>
          <a:bodyPr wrap="square" lIns="91438" tIns="45720" rIns="91438" bIns="45720"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r>
              <a:rPr lang="en-US" sz="2800" b="1" dirty="0">
                <a:solidFill>
                  <a:srgbClr val="0000FF"/>
                </a:solidFill>
                <a:latin typeface="Times New Roman" pitchFamily="18" charset="0"/>
                <a:cs typeface="Times New Roman" pitchFamily="18" charset="0"/>
              </a:rPr>
              <a:t>.</a:t>
            </a:r>
            <a:endParaRPr lang="vi-VN" sz="2800" b="1" dirty="0">
              <a:solidFill>
                <a:srgbClr val="0000FF"/>
              </a:solidFill>
              <a:latin typeface="Times New Roman" pitchFamily="18" charset="0"/>
              <a:cs typeface="Times New Roman" pitchFamily="18" charset="0"/>
            </a:endParaRPr>
          </a:p>
        </p:txBody>
      </p:sp>
      <p:sp>
        <p:nvSpPr>
          <p:cNvPr id="6" name="TextBox 5"/>
          <p:cNvSpPr txBox="1"/>
          <p:nvPr/>
        </p:nvSpPr>
        <p:spPr>
          <a:xfrm>
            <a:off x="-13650" y="3140850"/>
            <a:ext cx="4214810"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câu</a:t>
            </a:r>
            <a:r>
              <a:rPr lang="en-US" sz="2800" b="1" dirty="0">
                <a:solidFill>
                  <a:srgbClr val="008000"/>
                </a:solidFill>
                <a:latin typeface="Times New Roman" pitchFamily="18" charset="0"/>
                <a:ea typeface="Tahoma" panose="020B0604030504040204" pitchFamily="34" charset="0"/>
                <a:cs typeface="Times New Roman" pitchFamily="18" charset="0"/>
              </a:rPr>
              <a:t>: </a:t>
            </a:r>
          </a:p>
        </p:txBody>
      </p:sp>
      <p:sp>
        <p:nvSpPr>
          <p:cNvPr id="7" name="TextBox 6"/>
          <p:cNvSpPr txBox="1"/>
          <p:nvPr/>
        </p:nvSpPr>
        <p:spPr>
          <a:xfrm>
            <a:off x="0" y="1746123"/>
            <a:ext cx="5357818"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đúng</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từ</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ngữ</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khó</a:t>
            </a:r>
            <a:r>
              <a:rPr lang="en-US" sz="2800" b="1" dirty="0">
                <a:solidFill>
                  <a:srgbClr val="008000"/>
                </a:solidFill>
                <a:latin typeface="Times New Roman" pitchFamily="18" charset="0"/>
                <a:ea typeface="Tahoma" panose="020B0604030504040204" pitchFamily="34" charset="0"/>
                <a:cs typeface="Times New Roman" pitchFamily="18" charset="0"/>
              </a:rPr>
              <a:t>: </a:t>
            </a:r>
            <a:endParaRPr lang="en-US" sz="2800" b="1" dirty="0">
              <a:solidFill>
                <a:srgbClr val="008000"/>
              </a:solidFill>
              <a:latin typeface="Times New Roman" pitchFamily="18" charset="0"/>
              <a:cs typeface="Times New Roman" pitchFamily="18" charset="0"/>
            </a:endParaRPr>
          </a:p>
        </p:txBody>
      </p:sp>
      <p:sp>
        <p:nvSpPr>
          <p:cNvPr id="8" name="Rectangle 7"/>
          <p:cNvSpPr/>
          <p:nvPr/>
        </p:nvSpPr>
        <p:spPr>
          <a:xfrm>
            <a:off x="13647" y="2208748"/>
            <a:ext cx="12178351" cy="954107"/>
          </a:xfrm>
          <a:prstGeom prst="rect">
            <a:avLst/>
          </a:prstGeom>
        </p:spPr>
        <p:txBody>
          <a:bodyPr wrap="square">
            <a:spAutoFit/>
          </a:bodyPr>
          <a:lstStyle/>
          <a:p>
            <a:r>
              <a:rPr lang="en-US" sz="2800" b="1" dirty="0">
                <a:solidFill>
                  <a:srgbClr val="0000FF"/>
                </a:solidFill>
                <a:latin typeface="Times New Roman" panose="02020603050405020304" pitchFamily="18" charset="0"/>
                <a:cs typeface="Times New Roman"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Khu</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rừng</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nhà</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tầng</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sân</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thượng</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vắng</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bóng</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thấp</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thoáng</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lách</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chách</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hốc</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tường</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ngách</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rụt</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rè</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đùa</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nghịch</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léo</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nhéo</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rũ</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cánh</a:t>
            </a:r>
            <a:r>
              <a:rPr lang="en-US" sz="2800" b="1" dirty="0" smtClean="0">
                <a:solidFill>
                  <a:srgbClr val="7030A0"/>
                </a:solidFill>
                <a:latin typeface="Times New Roman" panose="02020603050405020304" pitchFamily="18" charset="0"/>
                <a:ea typeface="Tahoma" panose="020B0604030504040204" pitchFamily="34" charset="0"/>
                <a:cs typeface="Times New Roman" panose="02020603050405020304" pitchFamily="18" charset="0"/>
              </a:rPr>
              <a:t>…</a:t>
            </a:r>
            <a:r>
              <a:rPr lang="en-US" sz="2800" b="1" dirty="0" smtClean="0">
                <a:solidFill>
                  <a:srgbClr val="0000FF"/>
                </a:solidFill>
                <a:latin typeface="Times New Roman" panose="02020603050405020304" pitchFamily="18" charset="0"/>
                <a:cs typeface="Times New Roman" panose="02020603050405020304" pitchFamily="18" charset="0"/>
              </a:rPr>
              <a:t>,… </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2571700" y="3434723"/>
            <a:ext cx="9476096" cy="923330"/>
          </a:xfrm>
          <a:prstGeom prst="rect">
            <a:avLst/>
          </a:prstGeom>
        </p:spPr>
        <p:txBody>
          <a:bodyPr wrap="square">
            <a:spAutoFit/>
          </a:bodyPr>
          <a:lstStyle/>
          <a:p>
            <a:r>
              <a:rPr lang="en-US" sz="2700" b="1" dirty="0">
                <a:solidFill>
                  <a:srgbClr val="0000FF"/>
                </a:solidFill>
                <a:latin typeface="Times New Roman" pitchFamily="18" charset="0"/>
                <a:cs typeface="Times New Roman" pitchFamily="18" charset="0"/>
              </a:rPr>
              <a:t> </a:t>
            </a:r>
            <a:r>
              <a:rPr lang="en-US" sz="2700" b="1" dirty="0" smtClean="0">
                <a:solidFill>
                  <a:srgbClr val="0000FF"/>
                </a:solidFill>
                <a:latin typeface="Times New Roman" pitchFamily="18" charset="0"/>
                <a:cs typeface="Times New Roman" pitchFamily="18" charset="0"/>
              </a:rPr>
              <a:t>- </a:t>
            </a:r>
            <a:r>
              <a:rPr lang="vi-VN" sz="27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Ngày xưa,</a:t>
            </a:r>
            <a:r>
              <a:rPr lang="en-US" sz="27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r>
              <a:rPr lang="vi-VN" sz="27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nơi ấy là rừng.</a:t>
            </a:r>
            <a:r>
              <a:rPr lang="en-US" sz="27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r>
              <a:rPr lang="vi-VN" sz="27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Còn ngày nay,</a:t>
            </a:r>
            <a:r>
              <a:rPr lang="en-US" sz="27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r>
              <a:rPr lang="vi-VN" sz="27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khu rừng ấy đã hết cây.</a:t>
            </a:r>
            <a:r>
              <a:rPr lang="en-US" sz="27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r>
              <a:rPr lang="vi-VN" sz="27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Thay vào đó là những ng</a:t>
            </a:r>
            <a:r>
              <a:rPr lang="en-US" sz="2700" b="1" dirty="0" err="1"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ôi</a:t>
            </a:r>
            <a:r>
              <a:rPr lang="vi-VN" sz="27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 nhà tầng có sân thượng.</a:t>
            </a:r>
            <a:r>
              <a:rPr lang="en-US" sz="2700" b="1" dirty="0" smtClean="0">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endParaRPr lang="en-US" sz="2700" b="1" dirty="0">
              <a:solidFill>
                <a:srgbClr val="0000FF"/>
              </a:solidFill>
              <a:latin typeface="Times New Roman" pitchFamily="18" charset="0"/>
              <a:cs typeface="Times New Roman" pitchFamily="18" charset="0"/>
            </a:endParaRPr>
          </a:p>
        </p:txBody>
      </p:sp>
      <p:sp>
        <p:nvSpPr>
          <p:cNvPr id="10" name="TextBox 9"/>
          <p:cNvSpPr txBox="1"/>
          <p:nvPr/>
        </p:nvSpPr>
        <p:spPr>
          <a:xfrm>
            <a:off x="17268" y="4301880"/>
            <a:ext cx="4183892"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Giải</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nghĩa</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từ</a:t>
            </a:r>
            <a:r>
              <a:rPr lang="en-US" sz="2800" b="1" dirty="0">
                <a:solidFill>
                  <a:srgbClr val="008000"/>
                </a:solidFill>
                <a:latin typeface="Times New Roman" panose="02020603050405020304" pitchFamily="18" charset="0"/>
                <a:cs typeface="Times New Roman" panose="02020603050405020304" pitchFamily="18" charset="0"/>
              </a:rPr>
              <a:t>:</a:t>
            </a:r>
          </a:p>
        </p:txBody>
      </p:sp>
      <p:sp>
        <p:nvSpPr>
          <p:cNvPr id="23" name="TextBox 22"/>
          <p:cNvSpPr txBox="1"/>
          <p:nvPr/>
        </p:nvSpPr>
        <p:spPr>
          <a:xfrm>
            <a:off x="0" y="38705"/>
            <a:ext cx="12191999" cy="500050"/>
          </a:xfrm>
          <a:prstGeom prst="rect">
            <a:avLst/>
          </a:prstGeom>
          <a:noFill/>
        </p:spPr>
        <p:txBody>
          <a:bodyPr wrap="square" lIns="68492" tIns="34247" rIns="68492" bIns="34247" rtlCol="0">
            <a:spAutoFit/>
          </a:bodyPr>
          <a:lstStyle/>
          <a:p>
            <a:pPr algn="ctr"/>
            <a:r>
              <a:rPr lang="en-US" sz="2800" b="1">
                <a:solidFill>
                  <a:srgbClr val="0000CC"/>
                </a:solidFill>
                <a:latin typeface="Times New Roman" pitchFamily="18" charset="0"/>
                <a:cs typeface="Times New Roman" pitchFamily="18" charset="0"/>
              </a:rPr>
              <a:t>Thứ  2 ngày 3 tháng 3 năm 2025</a:t>
            </a:r>
            <a:endParaRPr lang="vi-VN" sz="2800" b="1" dirty="0">
              <a:solidFill>
                <a:srgbClr val="0000CC"/>
              </a:solidFill>
              <a:latin typeface="Times New Roman" pitchFamily="18" charset="0"/>
              <a:cs typeface="Times New Roman" pitchFamily="18" charset="0"/>
            </a:endParaRPr>
          </a:p>
        </p:txBody>
      </p:sp>
      <p:sp>
        <p:nvSpPr>
          <p:cNvPr id="24" name="TextBox 23"/>
          <p:cNvSpPr txBox="1"/>
          <p:nvPr/>
        </p:nvSpPr>
        <p:spPr>
          <a:xfrm>
            <a:off x="1" y="511851"/>
            <a:ext cx="12191999" cy="500050"/>
          </a:xfrm>
          <a:prstGeom prst="rect">
            <a:avLst/>
          </a:prstGeom>
          <a:noFill/>
        </p:spPr>
        <p:txBody>
          <a:bodyPr wrap="square" lIns="68492" tIns="34247" rIns="68492" bIns="34247"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5" name="TextBox 24"/>
          <p:cNvSpPr txBox="1"/>
          <p:nvPr/>
        </p:nvSpPr>
        <p:spPr>
          <a:xfrm>
            <a:off x="0" y="984997"/>
            <a:ext cx="12191999"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11: </a:t>
            </a:r>
            <a:r>
              <a:rPr lang="en-US" sz="2800" b="1" dirty="0" err="1" smtClean="0">
                <a:solidFill>
                  <a:srgbClr val="FF0000"/>
                </a:solidFill>
                <a:latin typeface="Times New Roman" panose="02020603050405020304" pitchFamily="18" charset="0"/>
                <a:cs typeface="Times New Roman" panose="02020603050405020304" pitchFamily="18" charset="0"/>
              </a:rPr>
              <a:t>Chuyện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bên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cửa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sổ</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 xmlns:a16="http://schemas.microsoft.com/office/drawing/2014/main" id="{FBDD9B5C-37F0-46F8-B529-3D6074979D29}"/>
              </a:ext>
            </a:extLst>
          </p:cNvPr>
          <p:cNvSpPr txBox="1"/>
          <p:nvPr/>
        </p:nvSpPr>
        <p:spPr>
          <a:xfrm>
            <a:off x="13647" y="5315639"/>
            <a:ext cx="10433880" cy="523220"/>
          </a:xfrm>
          <a:prstGeom prst="rect">
            <a:avLst/>
          </a:prstGeom>
          <a:noFill/>
        </p:spPr>
        <p:txBody>
          <a:bodyPr wrap="square">
            <a:spAutoFit/>
          </a:bodyPr>
          <a:lstStyle/>
          <a:p>
            <a:r>
              <a:rPr lang="de-DE"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Bẵng: im bặt, vắng bặt.</a:t>
            </a:r>
            <a:endPar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TextBox 26">
            <a:extLst>
              <a:ext uri="{FF2B5EF4-FFF2-40B4-BE49-F238E27FC236}">
                <a16:creationId xmlns="" xmlns:a16="http://schemas.microsoft.com/office/drawing/2014/main" id="{22EDBC61-AF12-48E9-42C2-0F893E86DECF}"/>
              </a:ext>
            </a:extLst>
          </p:cNvPr>
          <p:cNvSpPr txBox="1"/>
          <p:nvPr/>
        </p:nvSpPr>
        <p:spPr>
          <a:xfrm>
            <a:off x="-128746" y="5838859"/>
            <a:ext cx="11997687" cy="523220"/>
          </a:xfrm>
          <a:prstGeom prst="rect">
            <a:avLst/>
          </a:prstGeom>
          <a:noFill/>
        </p:spPr>
        <p:txBody>
          <a:bodyPr wrap="square">
            <a:spAutoFit/>
          </a:bodyPr>
          <a:lstStyle/>
          <a:p>
            <a:pPr algn="just"/>
            <a:r>
              <a:rPr lang="vi-VN"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Léo nhéo: tiếng gọi nhau từ xa, không rõ nhưng liên tiếp.</a:t>
            </a:r>
            <a:endPar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27">
            <a:extLst>
              <a:ext uri="{FF2B5EF4-FFF2-40B4-BE49-F238E27FC236}">
                <a16:creationId xmlns="" xmlns:a16="http://schemas.microsoft.com/office/drawing/2014/main" id="{0B121D84-F5FA-8767-E0DC-5E13125ADA8B}"/>
              </a:ext>
            </a:extLst>
          </p:cNvPr>
          <p:cNvSpPr/>
          <p:nvPr/>
        </p:nvSpPr>
        <p:spPr>
          <a:xfrm>
            <a:off x="-128746" y="4819718"/>
            <a:ext cx="12176542" cy="523220"/>
          </a:xfrm>
          <a:prstGeom prst="rect">
            <a:avLst/>
          </a:prstGeom>
        </p:spPr>
        <p:txBody>
          <a:bodyPr wrap="square">
            <a:spAutoFit/>
          </a:bodyPr>
          <a:lstStyle/>
          <a:p>
            <a:pPr algn="just"/>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Lách</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chách</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chim</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kêu</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khẽ</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nghe</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rất</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vui</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9" name="Rectangle 28">
            <a:extLst>
              <a:ext uri="{FF2B5EF4-FFF2-40B4-BE49-F238E27FC236}">
                <a16:creationId xmlns="" xmlns:a16="http://schemas.microsoft.com/office/drawing/2014/main" id="{08FDDAD7-6999-307F-188F-FC2DCBEB85F8}"/>
              </a:ext>
            </a:extLst>
          </p:cNvPr>
          <p:cNvSpPr/>
          <p:nvPr/>
        </p:nvSpPr>
        <p:spPr>
          <a:xfrm>
            <a:off x="0" y="6334780"/>
            <a:ext cx="12158889" cy="523220"/>
          </a:xfrm>
          <a:prstGeom prst="rect">
            <a:avLst/>
          </a:prstGeom>
        </p:spPr>
        <p:txBody>
          <a:bodyPr wrap="square">
            <a:spAutoFit/>
          </a:bodyPr>
          <a:lstStyle/>
          <a:p>
            <a:pPr algn="just"/>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Nhộn</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vui</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có</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chút</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ồn</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ào</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358840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
                                        </p:tgtEl>
                                        <p:attrNameLst>
                                          <p:attrName>style.visibility</p:attrName>
                                        </p:attrNameLst>
                                      </p:cBhvr>
                                      <p:to>
                                        <p:strVal val="visible"/>
                                      </p:to>
                                    </p:set>
                                    <p:anim calcmode="discrete" valueType="clr">
                                      <p:cBhvr override="childStyle">
                                        <p:cTn id="7"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
                                        </p:tgtEl>
                                        <p:attrNameLst>
                                          <p:attrName>fillcolor</p:attrName>
                                        </p:attrNameLst>
                                      </p:cBhvr>
                                      <p:tavLst>
                                        <p:tav tm="0">
                                          <p:val>
                                            <p:clrVal>
                                              <a:schemeClr val="accent2"/>
                                            </p:clrVal>
                                          </p:val>
                                        </p:tav>
                                        <p:tav tm="50000">
                                          <p:val>
                                            <p:clrVal>
                                              <a:schemeClr val="hlink"/>
                                            </p:clrVal>
                                          </p:val>
                                        </p:tav>
                                      </p:tavLst>
                                    </p:anim>
                                    <p:set>
                                      <p:cBhvr>
                                        <p:cTn id="9" dur="80"/>
                                        <p:tgtEl>
                                          <p:spTgt spid="2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8">
                                            <p:txEl>
                                              <p:pRg st="0" end="0"/>
                                            </p:txEl>
                                          </p:spTgt>
                                        </p:tgtEl>
                                        <p:attrNameLst>
                                          <p:attrName>style.visibility</p:attrName>
                                        </p:attrNameLst>
                                      </p:cBhvr>
                                      <p:to>
                                        <p:strVal val="visible"/>
                                      </p:to>
                                    </p:set>
                                    <p:animEffect transition="in" filter="barn(inVertical)">
                                      <p:cBhvr>
                                        <p:cTn id="50" dur="500"/>
                                        <p:tgtEl>
                                          <p:spTgt spid="2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circle(in)">
                                      <p:cBhvr>
                                        <p:cTn id="55" dur="20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down)">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25" grpId="0"/>
      <p:bldP spid="26" grpId="0"/>
      <p:bldP spid="27"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ubrics | Teacher Sandra">
            <a:extLst>
              <a:ext uri="{FF2B5EF4-FFF2-40B4-BE49-F238E27FC236}">
                <a16:creationId xmlns="" xmlns:a16="http://schemas.microsoft.com/office/drawing/2014/main" id="{6F06AC14-0DC1-0A2E-0441-C8CA27FA7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950" y="2428868"/>
            <a:ext cx="2500330" cy="25717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07838" y="2055154"/>
            <a:ext cx="4111869"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NHÓM</a:t>
            </a:r>
            <a:endParaRPr lang="vi-VN" sz="5000" b="1" dirty="0">
              <a:solidFill>
                <a:srgbClr val="0000FF"/>
              </a:solidFill>
              <a:latin typeface="Times New Roman" pitchFamily="18" charset="0"/>
              <a:cs typeface="Times New Roman" pitchFamily="18" charset="0"/>
            </a:endParaRPr>
          </a:p>
        </p:txBody>
      </p:sp>
      <p:pic>
        <p:nvPicPr>
          <p:cNvPr id="8" name="Picture 2" descr="Math Kangaroo – Bright Education Consultant and Travel Company">
            <a:extLst>
              <a:ext uri="{FF2B5EF4-FFF2-40B4-BE49-F238E27FC236}">
                <a16:creationId xmlns="" xmlns:a16="http://schemas.microsoft.com/office/drawing/2014/main" id="{DCF6D6CF-5832-61E2-43F4-6F1C26063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7334" y="2910621"/>
            <a:ext cx="1729733"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 xmlns:a16="http://schemas.microsoft.com/office/drawing/2014/main" id="{14AC9D61-0794-0693-C71D-94282B103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172" y="3183739"/>
            <a:ext cx="1729733"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 Kangaroo – Bright Education Consultant and Travel Company">
            <a:extLst>
              <a:ext uri="{FF2B5EF4-FFF2-40B4-BE49-F238E27FC236}">
                <a16:creationId xmlns="" xmlns:a16="http://schemas.microsoft.com/office/drawing/2014/main" id="{C8F837C1-DAD1-B72A-3D52-A10861101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7838" y="3044312"/>
            <a:ext cx="1729733" cy="20527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72239" y="5230773"/>
            <a:ext cx="4100194" cy="1216333"/>
          </a:xfrm>
          <a:prstGeom prst="rect">
            <a:avLst/>
          </a:prstGeom>
          <a:noFill/>
        </p:spPr>
        <p:txBody>
          <a:bodyPr wrap="square" lIns="76810" tIns="38405" rIns="76810" bIns="38405" rtlCol="0">
            <a:spAutoFit/>
          </a:bodyPr>
          <a:lstStyle/>
          <a:p>
            <a:pPr algn="ctr"/>
            <a:r>
              <a:rPr lang="en-US" sz="3700" b="1" dirty="0">
                <a:solidFill>
                  <a:srgbClr val="008000"/>
                </a:solidFill>
                <a:latin typeface="Times New Roman" pitchFamily="18" charset="0"/>
                <a:cs typeface="Times New Roman" pitchFamily="18" charset="0"/>
              </a:rPr>
              <a:t>ĐỌC NỐI TIẾP TRƯỚC LỚP</a:t>
            </a:r>
            <a:endParaRPr lang="vi-VN" sz="3700" b="1" dirty="0">
              <a:solidFill>
                <a:srgbClr val="008000"/>
              </a:solidFill>
              <a:latin typeface="Times New Roman" pitchFamily="18" charset="0"/>
              <a:cs typeface="Times New Roman" pitchFamily="18" charset="0"/>
            </a:endParaRPr>
          </a:p>
        </p:txBody>
      </p:sp>
      <p:sp>
        <p:nvSpPr>
          <p:cNvPr id="16" name="TextBox 15"/>
          <p:cNvSpPr txBox="1"/>
          <p:nvPr/>
        </p:nvSpPr>
        <p:spPr>
          <a:xfrm>
            <a:off x="7300415" y="5753993"/>
            <a:ext cx="4278574" cy="693113"/>
          </a:xfrm>
          <a:prstGeom prst="rect">
            <a:avLst/>
          </a:prstGeom>
          <a:noFill/>
        </p:spPr>
        <p:txBody>
          <a:bodyPr wrap="square" lIns="76810" tIns="38405" rIns="76810" bIns="38405" rtlCol="0">
            <a:spAutoFit/>
          </a:bodyPr>
          <a:lstStyle/>
          <a:p>
            <a:pPr algn="ctr"/>
            <a:r>
              <a:rPr lang="en-US" sz="4000" b="1" dirty="0">
                <a:solidFill>
                  <a:srgbClr val="FF0000"/>
                </a:solidFill>
                <a:latin typeface="Times New Roman" pitchFamily="18" charset="0"/>
                <a:cs typeface="Times New Roman" pitchFamily="18" charset="0"/>
              </a:rPr>
              <a:t>ĐỌC LẠI CẢ BÀI</a:t>
            </a:r>
            <a:endParaRPr lang="vi-VN" sz="4000" b="1" dirty="0">
              <a:solidFill>
                <a:srgbClr val="FF0000"/>
              </a:solidFill>
              <a:latin typeface="Times New Roman" pitchFamily="18" charset="0"/>
              <a:cs typeface="Times New Roman" pitchFamily="18" charset="0"/>
            </a:endParaRPr>
          </a:p>
        </p:txBody>
      </p:sp>
      <p:sp>
        <p:nvSpPr>
          <p:cNvPr id="20" name="TextBox 19"/>
          <p:cNvSpPr txBox="1"/>
          <p:nvPr/>
        </p:nvSpPr>
        <p:spPr>
          <a:xfrm>
            <a:off x="213816" y="1572561"/>
            <a:ext cx="2769565"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endParaRPr lang="en-US" sz="2800" b="1" dirty="0">
              <a:solidFill>
                <a:srgbClr val="0000FF"/>
              </a:solidFill>
              <a:latin typeface="Times New Roman" pitchFamily="18" charset="0"/>
              <a:cs typeface="Times New Roman" pitchFamily="18" charset="0"/>
            </a:endParaRPr>
          </a:p>
        </p:txBody>
      </p:sp>
      <p:sp>
        <p:nvSpPr>
          <p:cNvPr id="14" name="TextBox 13"/>
          <p:cNvSpPr txBox="1"/>
          <p:nvPr/>
        </p:nvSpPr>
        <p:spPr>
          <a:xfrm>
            <a:off x="0" y="38705"/>
            <a:ext cx="12191999" cy="500050"/>
          </a:xfrm>
          <a:prstGeom prst="rect">
            <a:avLst/>
          </a:prstGeom>
          <a:noFill/>
        </p:spPr>
        <p:txBody>
          <a:bodyPr wrap="square" lIns="68492" tIns="34247" rIns="68492" bIns="34247" rtlCol="0">
            <a:spAutoFit/>
          </a:bodyPr>
          <a:lstStyle/>
          <a:p>
            <a:pPr algn="ctr"/>
            <a:r>
              <a:rPr lang="en-US" sz="2800" b="1">
                <a:solidFill>
                  <a:srgbClr val="0000CC"/>
                </a:solidFill>
                <a:latin typeface="Times New Roman" pitchFamily="18" charset="0"/>
                <a:cs typeface="Times New Roman" pitchFamily="18" charset="0"/>
              </a:rPr>
              <a:t>Thứ  2 ngày 3 tháng 3 năm 2025</a:t>
            </a:r>
            <a:endParaRPr lang="vi-VN" sz="2800" b="1" dirty="0">
              <a:solidFill>
                <a:srgbClr val="0000CC"/>
              </a:solidFill>
              <a:latin typeface="Times New Roman" pitchFamily="18" charset="0"/>
              <a:cs typeface="Times New Roman" pitchFamily="18" charset="0"/>
            </a:endParaRPr>
          </a:p>
        </p:txBody>
      </p:sp>
      <p:sp>
        <p:nvSpPr>
          <p:cNvPr id="17" name="TextBox 16"/>
          <p:cNvSpPr txBox="1"/>
          <p:nvPr/>
        </p:nvSpPr>
        <p:spPr>
          <a:xfrm>
            <a:off x="1" y="511851"/>
            <a:ext cx="12191999" cy="500050"/>
          </a:xfrm>
          <a:prstGeom prst="rect">
            <a:avLst/>
          </a:prstGeom>
          <a:noFill/>
        </p:spPr>
        <p:txBody>
          <a:bodyPr wrap="square" lIns="68492" tIns="34247" rIns="68492" bIns="34247"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3" name="TextBox 12"/>
          <p:cNvSpPr txBox="1"/>
          <p:nvPr/>
        </p:nvSpPr>
        <p:spPr>
          <a:xfrm>
            <a:off x="0" y="984997"/>
            <a:ext cx="12191999"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11: </a:t>
            </a:r>
            <a:r>
              <a:rPr lang="en-US" sz="2800" b="1" dirty="0" err="1" smtClean="0">
                <a:solidFill>
                  <a:srgbClr val="FF0000"/>
                </a:solidFill>
                <a:latin typeface="Times New Roman" panose="02020603050405020304" pitchFamily="18" charset="0"/>
                <a:cs typeface="Times New Roman" panose="02020603050405020304" pitchFamily="18" charset="0"/>
              </a:rPr>
              <a:t>Chuyện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bên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cửa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sổ</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66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8705"/>
            <a:ext cx="12191999" cy="500050"/>
          </a:xfrm>
          <a:prstGeom prst="rect">
            <a:avLst/>
          </a:prstGeom>
          <a:noFill/>
        </p:spPr>
        <p:txBody>
          <a:bodyPr wrap="square" lIns="68492" tIns="34247" rIns="68492" bIns="34247" rtlCol="0">
            <a:spAutoFit/>
          </a:bodyPr>
          <a:lstStyle/>
          <a:p>
            <a:pPr algn="ctr"/>
            <a:r>
              <a:rPr lang="en-US" sz="2800" b="1">
                <a:solidFill>
                  <a:srgbClr val="0000CC"/>
                </a:solidFill>
                <a:latin typeface="Times New Roman" pitchFamily="18" charset="0"/>
                <a:cs typeface="Times New Roman" pitchFamily="18" charset="0"/>
              </a:rPr>
              <a:t>Thứ  2 ngày 3 tháng 3 năm 2025</a:t>
            </a:r>
            <a:endParaRPr lang="vi-VN" sz="2800" b="1" dirty="0">
              <a:solidFill>
                <a:srgbClr val="0000CC"/>
              </a:solidFill>
              <a:latin typeface="Times New Roman" pitchFamily="18" charset="0"/>
              <a:cs typeface="Times New Roman" pitchFamily="18" charset="0"/>
            </a:endParaRPr>
          </a:p>
        </p:txBody>
      </p:sp>
      <p:sp>
        <p:nvSpPr>
          <p:cNvPr id="6" name="TextBox 5"/>
          <p:cNvSpPr txBox="1"/>
          <p:nvPr/>
        </p:nvSpPr>
        <p:spPr>
          <a:xfrm>
            <a:off x="1" y="511851"/>
            <a:ext cx="12191999" cy="500050"/>
          </a:xfrm>
          <a:prstGeom prst="rect">
            <a:avLst/>
          </a:prstGeom>
          <a:noFill/>
        </p:spPr>
        <p:txBody>
          <a:bodyPr wrap="square" lIns="68492" tIns="34247" rIns="68492" bIns="34247"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7" name="TextBox 6"/>
          <p:cNvSpPr txBox="1"/>
          <p:nvPr/>
        </p:nvSpPr>
        <p:spPr>
          <a:xfrm>
            <a:off x="0" y="984997"/>
            <a:ext cx="12191999"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11: </a:t>
            </a:r>
            <a:r>
              <a:rPr lang="en-US" sz="2800" b="1" dirty="0" err="1" smtClean="0">
                <a:solidFill>
                  <a:srgbClr val="FF0000"/>
                </a:solidFill>
                <a:latin typeface="Times New Roman" panose="02020603050405020304" pitchFamily="18" charset="0"/>
                <a:cs typeface="Times New Roman" panose="02020603050405020304" pitchFamily="18" charset="0"/>
              </a:rPr>
              <a:t>Chuyện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bên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cửa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sổ</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0" y="1263649"/>
            <a:ext cx="2785403" cy="523220"/>
          </a:xfrm>
          <a:prstGeom prst="rect">
            <a:avLst/>
          </a:prstGeom>
          <a:noFill/>
        </p:spPr>
        <p:txBody>
          <a:bodyPr wrap="square" rtlCol="0">
            <a:spAutoFit/>
          </a:bodyPr>
          <a:lstStyle/>
          <a:p>
            <a:r>
              <a:rPr lang="en-US" sz="2800" b="1" dirty="0" smtClean="0">
                <a:ln w="11430"/>
                <a:solidFill>
                  <a:srgbClr val="0000FF"/>
                </a:solidFill>
                <a:latin typeface="Times New Roman" pitchFamily="18" charset="0"/>
                <a:cs typeface="Times New Roman" pitchFamily="18" charset="0"/>
              </a:rPr>
              <a:t>II. </a:t>
            </a:r>
            <a:r>
              <a:rPr lang="en-US" sz="2800" b="1" dirty="0" err="1" smtClean="0">
                <a:ln w="11430"/>
                <a:solidFill>
                  <a:srgbClr val="0000FF"/>
                </a:solidFill>
                <a:latin typeface="Times New Roman" pitchFamily="18" charset="0"/>
                <a:cs typeface="Times New Roman" pitchFamily="18" charset="0"/>
              </a:rPr>
              <a:t>Tìm</a:t>
            </a:r>
            <a:r>
              <a:rPr lang="en-US" sz="2800" b="1" dirty="0" smtClean="0">
                <a:ln w="11430"/>
                <a:solidFill>
                  <a:srgbClr val="0000FF"/>
                </a:solidFill>
                <a:latin typeface="Times New Roman" pitchFamily="18" charset="0"/>
                <a:cs typeface="Times New Roman" pitchFamily="18" charset="0"/>
              </a:rPr>
              <a:t> </a:t>
            </a:r>
            <a:r>
              <a:rPr lang="en-US" sz="2800" b="1" dirty="0" err="1">
                <a:ln w="11430"/>
                <a:solidFill>
                  <a:srgbClr val="0000FF"/>
                </a:solidFill>
                <a:latin typeface="Times New Roman" pitchFamily="18" charset="0"/>
                <a:cs typeface="Times New Roman" pitchFamily="18" charset="0"/>
              </a:rPr>
              <a:t>hiểu</a:t>
            </a:r>
            <a:r>
              <a:rPr lang="en-US" sz="2800" b="1" dirty="0">
                <a:ln w="11430"/>
                <a:solidFill>
                  <a:srgbClr val="0000FF"/>
                </a:solidFill>
                <a:latin typeface="Times New Roman" pitchFamily="18" charset="0"/>
                <a:cs typeface="Times New Roman" pitchFamily="18" charset="0"/>
              </a:rPr>
              <a:t> </a:t>
            </a:r>
            <a:r>
              <a:rPr lang="en-US" sz="2800" b="1" dirty="0" err="1" smtClean="0">
                <a:ln w="11430"/>
                <a:solidFill>
                  <a:srgbClr val="0000FF"/>
                </a:solidFill>
                <a:latin typeface="Times New Roman" pitchFamily="18" charset="0"/>
                <a:cs typeface="Times New Roman" pitchFamily="18" charset="0"/>
              </a:rPr>
              <a:t>bài</a:t>
            </a:r>
            <a:endParaRPr lang="en-US" sz="2800" b="1" dirty="0">
              <a:ln w="11430"/>
              <a:solidFill>
                <a:srgbClr val="0000FF"/>
              </a:solidFill>
              <a:latin typeface="Times New Roman" pitchFamily="18" charset="0"/>
              <a:cs typeface="Times New Roman" pitchFamily="18" charset="0"/>
            </a:endParaRPr>
          </a:p>
        </p:txBody>
      </p:sp>
      <p:sp>
        <p:nvSpPr>
          <p:cNvPr id="8" name="Rectangle 7"/>
          <p:cNvSpPr/>
          <p:nvPr/>
        </p:nvSpPr>
        <p:spPr>
          <a:xfrm>
            <a:off x="0" y="1759965"/>
            <a:ext cx="11878073" cy="507190"/>
          </a:xfrm>
          <a:prstGeom prst="rect">
            <a:avLst/>
          </a:prstGeom>
        </p:spPr>
        <p:txBody>
          <a:bodyPr wrap="square">
            <a:spAutoFit/>
          </a:bodyPr>
          <a:lstStyle/>
          <a:p>
            <a:pPr algn="just"/>
            <a:r>
              <a:rPr lang="en-US" sz="2696" b="1" dirty="0" smtClean="0">
                <a:solidFill>
                  <a:srgbClr val="008000"/>
                </a:solidFill>
                <a:latin typeface="Times New Roman" pitchFamily="18" charset="0"/>
                <a:cs typeface="Times New Roman" pitchFamily="18" charset="0"/>
              </a:rPr>
              <a:t>1. </a:t>
            </a:r>
            <a:r>
              <a:rPr lang="en-US" sz="2696" b="1" dirty="0" err="1" smtClean="0">
                <a:solidFill>
                  <a:srgbClr val="008000"/>
                </a:solidFill>
                <a:latin typeface="Times New Roman" pitchFamily="18" charset="0"/>
                <a:cs typeface="Times New Roman" pitchFamily="18" charset="0"/>
              </a:rPr>
              <a:t>Nơi</a:t>
            </a:r>
            <a:r>
              <a:rPr lang="en-US" sz="2696" b="1" dirty="0" smtClean="0">
                <a:solidFill>
                  <a:srgbClr val="008000"/>
                </a:solidFill>
                <a:latin typeface="Times New Roman" pitchFamily="18" charset="0"/>
                <a:cs typeface="Times New Roman"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ngày</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xưa</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là</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khu</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rừng</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bây</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giờ</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đã</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thay</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đổi</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như</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thế</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nào</a:t>
            </a:r>
            <a:r>
              <a:rPr lang="en-US" sz="2696" b="1" dirty="0">
                <a:solidFill>
                  <a:srgbClr val="00800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1" y="2267155"/>
            <a:ext cx="12191999" cy="507190"/>
          </a:xfrm>
          <a:prstGeom prst="rect">
            <a:avLst/>
          </a:prstGeom>
        </p:spPr>
        <p:txBody>
          <a:bodyPr wrap="square">
            <a:spAutoFit/>
          </a:bodyPr>
          <a:lstStyle/>
          <a:p>
            <a:pPr algn="just"/>
            <a:r>
              <a:rPr lang="nl-NL" sz="2696" b="1" dirty="0" smtClean="0">
                <a:solidFill>
                  <a:srgbClr val="0000CC"/>
                </a:solidFill>
                <a:latin typeface="Times New Roman" panose="02020603050405020304" pitchFamily="18" charset="0"/>
                <a:cs typeface="Times New Roman" panose="02020603050405020304" pitchFamily="18" charset="0"/>
              </a:rPr>
              <a:t>- Nơi </a:t>
            </a:r>
            <a:r>
              <a:rPr lang="nl-NL" sz="2696" b="1" dirty="0">
                <a:solidFill>
                  <a:srgbClr val="0000CC"/>
                </a:solidFill>
                <a:latin typeface="Times New Roman" panose="02020603050405020304" pitchFamily="18" charset="0"/>
                <a:cs typeface="Times New Roman" panose="02020603050405020304" pitchFamily="18" charset="0"/>
              </a:rPr>
              <a:t>ngày xưa là khu rừng, bây giờ đã thay thay bằng những khu nhà cao tầng.</a:t>
            </a:r>
            <a:endParaRPr lang="en-US" sz="2696" b="1" dirty="0">
              <a:solidFill>
                <a:srgbClr val="0000CC"/>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123" y="2740301"/>
            <a:ext cx="11871950" cy="507190"/>
          </a:xfrm>
          <a:prstGeom prst="rect">
            <a:avLst/>
          </a:prstGeom>
        </p:spPr>
        <p:txBody>
          <a:bodyPr wrap="square">
            <a:spAutoFit/>
          </a:bodyPr>
          <a:lstStyle/>
          <a:p>
            <a:pPr algn="just"/>
            <a:r>
              <a:rPr lang="en-US" sz="2696" b="1" dirty="0" smtClean="0">
                <a:solidFill>
                  <a:srgbClr val="008000"/>
                </a:solidFill>
                <a:latin typeface="Times New Roman" pitchFamily="18" charset="0"/>
                <a:cs typeface="Times New Roman" pitchFamily="18" charset="0"/>
              </a:rPr>
              <a:t>2. </a:t>
            </a:r>
            <a:r>
              <a:rPr lang="en-US" sz="2696" b="1" dirty="0" err="1" smtClean="0">
                <a:solidFill>
                  <a:srgbClr val="008000"/>
                </a:solidFill>
                <a:latin typeface="Times New Roman" pitchFamily="18" charset="0"/>
                <a:cs typeface="Times New Roman" pitchFamily="18" charset="0"/>
              </a:rPr>
              <a:t>Tìm</a:t>
            </a:r>
            <a:r>
              <a:rPr lang="en-US" sz="2696" b="1" dirty="0" smtClean="0">
                <a:solidFill>
                  <a:srgbClr val="008000"/>
                </a:solidFill>
                <a:latin typeface="Times New Roman" pitchFamily="18" charset="0"/>
                <a:cs typeface="Times New Roman"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những</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câu</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miêu</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tả</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sự</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xuất</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hiện</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của</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đàn</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chim</a:t>
            </a:r>
            <a:r>
              <a:rPr lang="en-US" sz="2696" b="1" dirty="0">
                <a:solidFill>
                  <a:srgbClr val="008000"/>
                </a:solidFill>
                <a:latin typeface="Times New Roman" panose="02020603050405020304" pitchFamily="18" charset="0"/>
                <a:cs typeface="Times New Roman" panose="02020603050405020304" pitchFamily="18" charset="0"/>
              </a:rPr>
              <a:t> ở </a:t>
            </a:r>
            <a:r>
              <a:rPr lang="en-US" sz="2696" b="1" dirty="0" err="1">
                <a:solidFill>
                  <a:srgbClr val="008000"/>
                </a:solidFill>
                <a:latin typeface="Times New Roman" panose="02020603050405020304" pitchFamily="18" charset="0"/>
                <a:cs typeface="Times New Roman" panose="02020603050405020304" pitchFamily="18" charset="0"/>
              </a:rPr>
              <a:t>khu</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nhà</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tầng</a:t>
            </a:r>
            <a:r>
              <a:rPr lang="en-US" sz="2696" b="1" dirty="0">
                <a:solidFill>
                  <a:srgbClr val="008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98474" y="3236617"/>
            <a:ext cx="11920148" cy="1292662"/>
          </a:xfrm>
          <a:prstGeom prst="rect">
            <a:avLst/>
          </a:prstGeom>
        </p:spPr>
        <p:txBody>
          <a:bodyPr wrap="square">
            <a:spAutoFit/>
          </a:bodyPr>
          <a:lstStyle/>
          <a:p>
            <a:pPr algn="just"/>
            <a:r>
              <a:rPr lang="nl-NL" sz="2600" b="1" dirty="0" smtClean="0">
                <a:solidFill>
                  <a:srgbClr val="0000CC"/>
                </a:solidFill>
                <a:latin typeface="Times New Roman" panose="02020603050405020304" pitchFamily="18" charset="0"/>
                <a:cs typeface="Times New Roman" panose="02020603050405020304" pitchFamily="18" charset="0"/>
              </a:rPr>
              <a:t>- Khu </a:t>
            </a:r>
            <a:r>
              <a:rPr lang="nl-NL" sz="2600" b="1" dirty="0">
                <a:solidFill>
                  <a:srgbClr val="0000CC"/>
                </a:solidFill>
                <a:latin typeface="Times New Roman" panose="02020603050405020304" pitchFamily="18" charset="0"/>
                <a:cs typeface="Times New Roman" panose="02020603050405020304" pitchFamily="18" charset="0"/>
              </a:rPr>
              <a:t>nhà xây đã lâu, nay mới thấp thoáng mấy con chim sẻ lách chách bay đến. </a:t>
            </a:r>
            <a:endParaRPr lang="nl-NL" sz="2600" b="1" dirty="0" smtClean="0">
              <a:solidFill>
                <a:srgbClr val="0000CC"/>
              </a:solidFill>
              <a:latin typeface="Times New Roman" panose="02020603050405020304" pitchFamily="18" charset="0"/>
              <a:cs typeface="Times New Roman" panose="02020603050405020304" pitchFamily="18" charset="0"/>
            </a:endParaRPr>
          </a:p>
          <a:p>
            <a:pPr algn="just"/>
            <a:r>
              <a:rPr lang="nl-NL" sz="2600" b="1" dirty="0" smtClean="0">
                <a:solidFill>
                  <a:srgbClr val="0000CC"/>
                </a:solidFill>
                <a:latin typeface="Times New Roman" panose="02020603050405020304" pitchFamily="18" charset="0"/>
                <a:cs typeface="Times New Roman" panose="02020603050405020304" pitchFamily="18" charset="0"/>
              </a:rPr>
              <a:t>- Chúng </a:t>
            </a:r>
            <a:r>
              <a:rPr lang="nl-NL" sz="2600" b="1" dirty="0">
                <a:solidFill>
                  <a:srgbClr val="0000CC"/>
                </a:solidFill>
                <a:latin typeface="Times New Roman" panose="02020603050405020304" pitchFamily="18" charset="0"/>
                <a:cs typeface="Times New Roman" panose="02020603050405020304" pitchFamily="18" charset="0"/>
              </a:rPr>
              <a:t>ẩn vào các hốc tường lỗ thông hơi cửa ngách để trú chân, làm tổ. Bầy chim rụt rè xà xuống chậu cây cảnh.</a:t>
            </a:r>
            <a:endParaRPr lang="en-US" sz="2600" b="1" dirty="0">
              <a:solidFill>
                <a:srgbClr val="0000CC"/>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0" y="4420733"/>
            <a:ext cx="12323298" cy="492443"/>
          </a:xfrm>
          <a:prstGeom prst="rect">
            <a:avLst/>
          </a:prstGeom>
        </p:spPr>
        <p:txBody>
          <a:bodyPr wrap="square">
            <a:spAutoFit/>
          </a:bodyPr>
          <a:lstStyle/>
          <a:p>
            <a:r>
              <a:rPr lang="en-US" sz="2600" b="1" dirty="0" smtClean="0">
                <a:solidFill>
                  <a:srgbClr val="008000"/>
                </a:solidFill>
                <a:latin typeface="Times New Roman" pitchFamily="18" charset="0"/>
                <a:cs typeface="Times New Roman" pitchFamily="18" charset="0"/>
              </a:rPr>
              <a:t>3. </a:t>
            </a:r>
            <a:r>
              <a:rPr lang="en-US" sz="2600" b="1" dirty="0" err="1" smtClean="0">
                <a:solidFill>
                  <a:srgbClr val="008000"/>
                </a:solidFill>
                <a:latin typeface="Times New Roman" pitchFamily="18" charset="0"/>
                <a:cs typeface="Times New Roman" pitchFamily="18" charset="0"/>
              </a:rPr>
              <a:t>Lần</a:t>
            </a:r>
            <a:r>
              <a:rPr lang="en-US" sz="2600" b="1" dirty="0" smtClean="0">
                <a:solidFill>
                  <a:srgbClr val="008000"/>
                </a:solidFill>
                <a:latin typeface="Times New Roman" pitchFamily="18" charset="0"/>
                <a:cs typeface="Times New Roman"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đầu</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nhìn</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thấy</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bầy</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chim</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sẻ</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cậu</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bé</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đã</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làm</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gì</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Kết</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quả</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của</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việc</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làm</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đó</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thế</a:t>
            </a:r>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cs typeface="Times New Roman" panose="02020603050405020304" pitchFamily="18" charset="0"/>
              </a:rPr>
              <a:t>nào</a:t>
            </a:r>
            <a:r>
              <a:rPr lang="en-US" sz="2600" b="1" dirty="0">
                <a:solidFill>
                  <a:srgbClr val="008000"/>
                </a:solidFill>
                <a:latin typeface="Times New Roman" panose="02020603050405020304" pitchFamily="18" charset="0"/>
                <a:cs typeface="Times New Roman" panose="02020603050405020304" pitchFamily="18" charset="0"/>
              </a:rPr>
              <a:t>?</a:t>
            </a:r>
          </a:p>
        </p:txBody>
      </p:sp>
      <p:sp>
        <p:nvSpPr>
          <p:cNvPr id="13" name="Rectangle 12"/>
          <p:cNvSpPr/>
          <p:nvPr/>
        </p:nvSpPr>
        <p:spPr>
          <a:xfrm>
            <a:off x="0" y="4893879"/>
            <a:ext cx="12056302" cy="922047"/>
          </a:xfrm>
          <a:prstGeom prst="rect">
            <a:avLst/>
          </a:prstGeom>
        </p:spPr>
        <p:txBody>
          <a:bodyPr wrap="square">
            <a:spAutoFit/>
          </a:bodyPr>
          <a:lstStyle/>
          <a:p>
            <a:r>
              <a:rPr lang="nl-NL" sz="2600" b="1" dirty="0" smtClean="0">
                <a:solidFill>
                  <a:srgbClr val="0000CC"/>
                </a:solidFill>
                <a:latin typeface="Times New Roman" panose="02020603050405020304" pitchFamily="18" charset="0"/>
                <a:cs typeface="Times New Roman" panose="02020603050405020304" pitchFamily="18" charset="0"/>
              </a:rPr>
              <a:t>- Lần </a:t>
            </a:r>
            <a:r>
              <a:rPr lang="nl-NL" sz="2600" b="1" dirty="0">
                <a:solidFill>
                  <a:srgbClr val="0000CC"/>
                </a:solidFill>
                <a:latin typeface="Times New Roman" panose="02020603050405020304" pitchFamily="18" charset="0"/>
                <a:cs typeface="Times New Roman" panose="02020603050405020304" pitchFamily="18" charset="0"/>
              </a:rPr>
              <a:t>đầu nhìn thấy bầy chim sẻ, cậu bé đã cầm sỏi ném bầy chim sẻ. Kết quả Chúng sợ hãy bay sang sân thượng nhà khác.</a:t>
            </a:r>
            <a:endParaRPr lang="en-US" sz="2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450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
                                        </p:tgtEl>
                                        <p:attrNameLst>
                                          <p:attrName>style.visibility</p:attrName>
                                        </p:attrNameLst>
                                      </p:cBhvr>
                                      <p:to>
                                        <p:strVal val="visible"/>
                                      </p:to>
                                    </p:set>
                                    <p:anim calcmode="discrete" valueType="clr">
                                      <p:cBhvr override="childStyle">
                                        <p:cTn id="2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gtEl>
                                        <p:attrNameLst>
                                          <p:attrName>fillcolor</p:attrName>
                                        </p:attrNameLst>
                                      </p:cBhvr>
                                      <p:tavLst>
                                        <p:tav tm="0">
                                          <p:val>
                                            <p:clrVal>
                                              <a:schemeClr val="accent2"/>
                                            </p:clrVal>
                                          </p:val>
                                        </p:tav>
                                        <p:tav tm="50000">
                                          <p:val>
                                            <p:clrVal>
                                              <a:schemeClr val="hlink"/>
                                            </p:clrVal>
                                          </p:val>
                                        </p:tav>
                                      </p:tavLst>
                                    </p:anim>
                                    <p:set>
                                      <p:cBhvr>
                                        <p:cTn id="23" dur="80"/>
                                        <p:tgtEl>
                                          <p:spTgt spid="9"/>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0"/>
                                        </p:tgtEl>
                                        <p:attrNameLst>
                                          <p:attrName>style.visibility</p:attrName>
                                        </p:attrNameLst>
                                      </p:cBhvr>
                                      <p:to>
                                        <p:strVal val="visible"/>
                                      </p:to>
                                    </p:set>
                                    <p:anim calcmode="discrete" valueType="clr">
                                      <p:cBhvr override="childStyle">
                                        <p:cTn id="28"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
                                        </p:tgtEl>
                                        <p:attrNameLst>
                                          <p:attrName>fillcolor</p:attrName>
                                        </p:attrNameLst>
                                      </p:cBhvr>
                                      <p:tavLst>
                                        <p:tav tm="0">
                                          <p:val>
                                            <p:clrVal>
                                              <a:schemeClr val="accent2"/>
                                            </p:clrVal>
                                          </p:val>
                                        </p:tav>
                                        <p:tav tm="50000">
                                          <p:val>
                                            <p:clrVal>
                                              <a:schemeClr val="hlink"/>
                                            </p:clrVal>
                                          </p:val>
                                        </p:tav>
                                      </p:tavLst>
                                    </p:anim>
                                    <p:set>
                                      <p:cBhvr>
                                        <p:cTn id="30" dur="80"/>
                                        <p:tgtEl>
                                          <p:spTgt spid="10"/>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1"/>
                                        </p:tgtEl>
                                        <p:attrNameLst>
                                          <p:attrName>style.visibility</p:attrName>
                                        </p:attrNameLst>
                                      </p:cBhvr>
                                      <p:to>
                                        <p:strVal val="visible"/>
                                      </p:to>
                                    </p:set>
                                    <p:anim calcmode="discrete" valueType="clr">
                                      <p:cBhvr override="childStyle">
                                        <p:cTn id="3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1"/>
                                        </p:tgtEl>
                                        <p:attrNameLst>
                                          <p:attrName>fillcolor</p:attrName>
                                        </p:attrNameLst>
                                      </p:cBhvr>
                                      <p:tavLst>
                                        <p:tav tm="0">
                                          <p:val>
                                            <p:clrVal>
                                              <a:schemeClr val="accent2"/>
                                            </p:clrVal>
                                          </p:val>
                                        </p:tav>
                                        <p:tav tm="50000">
                                          <p:val>
                                            <p:clrVal>
                                              <a:schemeClr val="hlink"/>
                                            </p:clrVal>
                                          </p:val>
                                        </p:tav>
                                      </p:tavLst>
                                    </p:anim>
                                    <p:set>
                                      <p:cBhvr>
                                        <p:cTn id="37" dur="80"/>
                                        <p:tgtEl>
                                          <p:spTgt spid="11"/>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2"/>
                                        </p:tgtEl>
                                        <p:attrNameLst>
                                          <p:attrName>style.visibility</p:attrName>
                                        </p:attrNameLst>
                                      </p:cBhvr>
                                      <p:to>
                                        <p:strVal val="visible"/>
                                      </p:to>
                                    </p:set>
                                    <p:anim calcmode="discrete" valueType="clr">
                                      <p:cBhvr override="childStyle">
                                        <p:cTn id="4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2"/>
                                        </p:tgtEl>
                                        <p:attrNameLst>
                                          <p:attrName>fillcolor</p:attrName>
                                        </p:attrNameLst>
                                      </p:cBhvr>
                                      <p:tavLst>
                                        <p:tav tm="0">
                                          <p:val>
                                            <p:clrVal>
                                              <a:schemeClr val="accent2"/>
                                            </p:clrVal>
                                          </p:val>
                                        </p:tav>
                                        <p:tav tm="50000">
                                          <p:val>
                                            <p:clrVal>
                                              <a:schemeClr val="hlink"/>
                                            </p:clrVal>
                                          </p:val>
                                        </p:tav>
                                      </p:tavLst>
                                    </p:anim>
                                    <p:set>
                                      <p:cBhvr>
                                        <p:cTn id="44" dur="80"/>
                                        <p:tgtEl>
                                          <p:spTgt spid="12"/>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3"/>
                                        </p:tgtEl>
                                        <p:attrNameLst>
                                          <p:attrName>style.visibility</p:attrName>
                                        </p:attrNameLst>
                                      </p:cBhvr>
                                      <p:to>
                                        <p:strVal val="visible"/>
                                      </p:to>
                                    </p:set>
                                    <p:anim calcmode="discrete" valueType="clr">
                                      <p:cBhvr override="childStyle">
                                        <p:cTn id="49"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3"/>
                                        </p:tgtEl>
                                        <p:attrNameLst>
                                          <p:attrName>fillcolor</p:attrName>
                                        </p:attrNameLst>
                                      </p:cBhvr>
                                      <p:tavLst>
                                        <p:tav tm="0">
                                          <p:val>
                                            <p:clrVal>
                                              <a:schemeClr val="accent2"/>
                                            </p:clrVal>
                                          </p:val>
                                        </p:tav>
                                        <p:tav tm="50000">
                                          <p:val>
                                            <p:clrVal>
                                              <a:schemeClr val="hlink"/>
                                            </p:clrVal>
                                          </p:val>
                                        </p:tav>
                                      </p:tavLst>
                                    </p:anim>
                                    <p:set>
                                      <p:cBhvr>
                                        <p:cTn id="51"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705"/>
            <a:ext cx="12191999" cy="500050"/>
          </a:xfrm>
          <a:prstGeom prst="rect">
            <a:avLst/>
          </a:prstGeom>
          <a:noFill/>
        </p:spPr>
        <p:txBody>
          <a:bodyPr wrap="square" lIns="68492" tIns="34247" rIns="68492" bIns="34247" rtlCol="0">
            <a:spAutoFit/>
          </a:bodyPr>
          <a:lstStyle/>
          <a:p>
            <a:pPr algn="ctr"/>
            <a:r>
              <a:rPr lang="en-US" sz="2800" b="1">
                <a:solidFill>
                  <a:srgbClr val="0000CC"/>
                </a:solidFill>
                <a:latin typeface="Times New Roman" pitchFamily="18" charset="0"/>
                <a:cs typeface="Times New Roman" pitchFamily="18" charset="0"/>
              </a:rPr>
              <a:t>Thứ  2 ngày 3 tháng 3 năm 2025</a:t>
            </a:r>
            <a:endParaRPr lang="vi-VN" sz="2800" b="1" dirty="0">
              <a:solidFill>
                <a:srgbClr val="0000CC"/>
              </a:solidFill>
              <a:latin typeface="Times New Roman" pitchFamily="18" charset="0"/>
              <a:cs typeface="Times New Roman" pitchFamily="18" charset="0"/>
            </a:endParaRPr>
          </a:p>
        </p:txBody>
      </p:sp>
      <p:sp>
        <p:nvSpPr>
          <p:cNvPr id="3" name="TextBox 2"/>
          <p:cNvSpPr txBox="1"/>
          <p:nvPr/>
        </p:nvSpPr>
        <p:spPr>
          <a:xfrm>
            <a:off x="1" y="511851"/>
            <a:ext cx="12191999" cy="500050"/>
          </a:xfrm>
          <a:prstGeom prst="rect">
            <a:avLst/>
          </a:prstGeom>
          <a:noFill/>
        </p:spPr>
        <p:txBody>
          <a:bodyPr wrap="square" lIns="68492" tIns="34247" rIns="68492" bIns="34247"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4" name="TextBox 3"/>
          <p:cNvSpPr txBox="1"/>
          <p:nvPr/>
        </p:nvSpPr>
        <p:spPr>
          <a:xfrm>
            <a:off x="0" y="984997"/>
            <a:ext cx="12191999"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11: </a:t>
            </a:r>
            <a:r>
              <a:rPr lang="en-US" sz="2800" b="1" dirty="0" err="1" smtClean="0">
                <a:solidFill>
                  <a:srgbClr val="FF0000"/>
                </a:solidFill>
                <a:latin typeface="Times New Roman" panose="02020603050405020304" pitchFamily="18" charset="0"/>
                <a:cs typeface="Times New Roman" panose="02020603050405020304" pitchFamily="18" charset="0"/>
              </a:rPr>
              <a:t>Chuyện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bên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cửa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sổ</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1263649"/>
            <a:ext cx="2785403" cy="523220"/>
          </a:xfrm>
          <a:prstGeom prst="rect">
            <a:avLst/>
          </a:prstGeom>
          <a:noFill/>
        </p:spPr>
        <p:txBody>
          <a:bodyPr wrap="square" rtlCol="0">
            <a:spAutoFit/>
          </a:bodyPr>
          <a:lstStyle/>
          <a:p>
            <a:r>
              <a:rPr lang="en-US" sz="2800" b="1" dirty="0" smtClean="0">
                <a:ln w="11430"/>
                <a:solidFill>
                  <a:srgbClr val="0000FF"/>
                </a:solidFill>
                <a:latin typeface="Times New Roman" pitchFamily="18" charset="0"/>
                <a:cs typeface="Times New Roman" pitchFamily="18" charset="0"/>
              </a:rPr>
              <a:t>II. </a:t>
            </a:r>
            <a:r>
              <a:rPr lang="en-US" sz="2800" b="1" dirty="0" err="1" smtClean="0">
                <a:ln w="11430"/>
                <a:solidFill>
                  <a:srgbClr val="0000FF"/>
                </a:solidFill>
                <a:latin typeface="Times New Roman" pitchFamily="18" charset="0"/>
                <a:cs typeface="Times New Roman" pitchFamily="18" charset="0"/>
              </a:rPr>
              <a:t>Tìm</a:t>
            </a:r>
            <a:r>
              <a:rPr lang="en-US" sz="2800" b="1" dirty="0" smtClean="0">
                <a:ln w="11430"/>
                <a:solidFill>
                  <a:srgbClr val="0000FF"/>
                </a:solidFill>
                <a:latin typeface="Times New Roman" pitchFamily="18" charset="0"/>
                <a:cs typeface="Times New Roman" pitchFamily="18" charset="0"/>
              </a:rPr>
              <a:t> </a:t>
            </a:r>
            <a:r>
              <a:rPr lang="en-US" sz="2800" b="1" dirty="0" err="1">
                <a:ln w="11430"/>
                <a:solidFill>
                  <a:srgbClr val="0000FF"/>
                </a:solidFill>
                <a:latin typeface="Times New Roman" pitchFamily="18" charset="0"/>
                <a:cs typeface="Times New Roman" pitchFamily="18" charset="0"/>
              </a:rPr>
              <a:t>hiểu</a:t>
            </a:r>
            <a:r>
              <a:rPr lang="en-US" sz="2800" b="1" dirty="0">
                <a:ln w="11430"/>
                <a:solidFill>
                  <a:srgbClr val="0000FF"/>
                </a:solidFill>
                <a:latin typeface="Times New Roman" pitchFamily="18" charset="0"/>
                <a:cs typeface="Times New Roman" pitchFamily="18" charset="0"/>
              </a:rPr>
              <a:t> </a:t>
            </a:r>
            <a:r>
              <a:rPr lang="en-US" sz="2800" b="1" dirty="0" err="1" smtClean="0">
                <a:ln w="11430"/>
                <a:solidFill>
                  <a:srgbClr val="0000FF"/>
                </a:solidFill>
                <a:latin typeface="Times New Roman" pitchFamily="18" charset="0"/>
                <a:cs typeface="Times New Roman" pitchFamily="18" charset="0"/>
              </a:rPr>
              <a:t>bài</a:t>
            </a:r>
            <a:endParaRPr lang="en-US" sz="2800" b="1" dirty="0">
              <a:ln w="11430"/>
              <a:solidFill>
                <a:srgbClr val="0000FF"/>
              </a:solidFill>
              <a:latin typeface="Times New Roman" pitchFamily="18" charset="0"/>
              <a:cs typeface="Times New Roman" pitchFamily="18" charset="0"/>
            </a:endParaRPr>
          </a:p>
        </p:txBody>
      </p:sp>
      <p:sp>
        <p:nvSpPr>
          <p:cNvPr id="6" name="Rectangle 5"/>
          <p:cNvSpPr/>
          <p:nvPr/>
        </p:nvSpPr>
        <p:spPr>
          <a:xfrm>
            <a:off x="0" y="1759965"/>
            <a:ext cx="12191999" cy="922047"/>
          </a:xfrm>
          <a:prstGeom prst="rect">
            <a:avLst/>
          </a:prstGeom>
        </p:spPr>
        <p:txBody>
          <a:bodyPr wrap="square">
            <a:spAutoFit/>
          </a:bodyPr>
          <a:lstStyle/>
          <a:p>
            <a:r>
              <a:rPr lang="en-US" sz="2696" b="1" dirty="0" smtClean="0">
                <a:solidFill>
                  <a:srgbClr val="008000"/>
                </a:solidFill>
                <a:latin typeface="Times New Roman" panose="02020603050405020304" pitchFamily="18" charset="0"/>
                <a:cs typeface="Times New Roman" pitchFamily="18" charset="0"/>
              </a:rPr>
              <a:t>4. </a:t>
            </a:r>
            <a:r>
              <a:rPr lang="en-US" sz="2696" b="1" dirty="0" err="1" smtClean="0">
                <a:solidFill>
                  <a:srgbClr val="008000"/>
                </a:solidFill>
                <a:latin typeface="Times New Roman" panose="02020603050405020304" pitchFamily="18" charset="0"/>
                <a:cs typeface="Times New Roman" pitchFamily="18" charset="0"/>
              </a:rPr>
              <a:t>Sau</a:t>
            </a:r>
            <a:r>
              <a:rPr lang="en-US" sz="2696" b="1" dirty="0" smtClean="0">
                <a:solidFill>
                  <a:srgbClr val="008000"/>
                </a:solidFill>
                <a:latin typeface="Times New Roman" panose="02020603050405020304" pitchFamily="18" charset="0"/>
                <a:cs typeface="Times New Roman"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khi</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bị</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ốm</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cậu</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bé</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nhìn</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thấy</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gì</a:t>
            </a:r>
            <a:r>
              <a:rPr lang="en-US" sz="2696" b="1" dirty="0">
                <a:solidFill>
                  <a:srgbClr val="008000"/>
                </a:solidFill>
                <a:latin typeface="Times New Roman" panose="02020603050405020304" pitchFamily="18" charset="0"/>
                <a:cs typeface="Times New Roman" panose="02020603050405020304" pitchFamily="18" charset="0"/>
              </a:rPr>
              <a:t> ở </a:t>
            </a:r>
            <a:r>
              <a:rPr lang="en-US" sz="2696" b="1" dirty="0" err="1">
                <a:solidFill>
                  <a:srgbClr val="008000"/>
                </a:solidFill>
                <a:latin typeface="Times New Roman" panose="02020603050405020304" pitchFamily="18" charset="0"/>
                <a:cs typeface="Times New Roman" panose="02020603050405020304" pitchFamily="18" charset="0"/>
              </a:rPr>
              <a:t>sân</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thượng</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nhà</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bên</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Cậu</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nghĩ</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thế</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nào</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khi</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nhìn</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thấy</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cảnh</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đó</a:t>
            </a:r>
            <a:r>
              <a:rPr lang="en-US" sz="2696" b="1" dirty="0">
                <a:solidFill>
                  <a:srgbClr val="008000"/>
                </a:solidFill>
                <a:latin typeface="Times New Roman" panose="02020603050405020304" pitchFamily="18" charset="0"/>
                <a:cs typeface="Times New Roman" panose="02020603050405020304" pitchFamily="18" charset="0"/>
              </a:rPr>
              <a:t>?</a:t>
            </a:r>
          </a:p>
        </p:txBody>
      </p:sp>
      <p:sp>
        <p:nvSpPr>
          <p:cNvPr id="7" name="Rectangle 6"/>
          <p:cNvSpPr/>
          <p:nvPr/>
        </p:nvSpPr>
        <p:spPr>
          <a:xfrm>
            <a:off x="0" y="2682012"/>
            <a:ext cx="12192000" cy="922047"/>
          </a:xfrm>
          <a:prstGeom prst="rect">
            <a:avLst/>
          </a:prstGeom>
        </p:spPr>
        <p:txBody>
          <a:bodyPr wrap="square">
            <a:spAutoFit/>
          </a:bodyPr>
          <a:lstStyle/>
          <a:p>
            <a:r>
              <a:rPr lang="nl-NL" sz="2696" b="1" dirty="0" smtClean="0">
                <a:solidFill>
                  <a:srgbClr val="0000CC"/>
                </a:solidFill>
                <a:latin typeface="Times New Roman" panose="02020603050405020304" pitchFamily="18" charset="0"/>
                <a:cs typeface="Times New Roman" panose="02020603050405020304" pitchFamily="18" charset="0"/>
              </a:rPr>
              <a:t>- </a:t>
            </a:r>
            <a:r>
              <a:rPr lang="nl-NL" sz="2696" b="1" dirty="0" smtClean="0">
                <a:solidFill>
                  <a:srgbClr val="0000CC"/>
                </a:solidFill>
                <a:latin typeface="Times New Roman" panose="02020603050405020304" pitchFamily="18" charset="0"/>
                <a:cs typeface="Times New Roman" panose="02020603050405020304" pitchFamily="18" charset="0"/>
              </a:rPr>
              <a:t>Câu bé nhìn thấy lũ chim sẻ nô đùa trên sân thượng nhà bên. </a:t>
            </a:r>
            <a:r>
              <a:rPr lang="nl-NL" sz="2696" b="1" dirty="0" smtClean="0">
                <a:solidFill>
                  <a:srgbClr val="0000CC"/>
                </a:solidFill>
                <a:latin typeface="Times New Roman" panose="02020603050405020304" pitchFamily="18" charset="0"/>
                <a:cs typeface="Times New Roman" panose="02020603050405020304" pitchFamily="18" charset="0"/>
              </a:rPr>
              <a:t>Cậu </a:t>
            </a:r>
            <a:r>
              <a:rPr lang="nl-NL" sz="2696" b="1" dirty="0">
                <a:solidFill>
                  <a:srgbClr val="0000CC"/>
                </a:solidFill>
                <a:latin typeface="Times New Roman" panose="02020603050405020304" pitchFamily="18" charset="0"/>
                <a:cs typeface="Times New Roman" panose="02020603050405020304" pitchFamily="18" charset="0"/>
              </a:rPr>
              <a:t>nghĩ: Đáng lẽ lũ chim ấy đã ở trên sân thượng nhà mình.  </a:t>
            </a:r>
            <a:endParaRPr lang="en-US" sz="2696" b="1" dirty="0">
              <a:solidFill>
                <a:srgbClr val="0000CC"/>
              </a:solidFill>
              <a:latin typeface="Times New Roman" panose="02020603050405020304" pitchFamily="18" charset="0"/>
              <a:cs typeface="Times New Roman" panose="02020603050405020304" pitchFamily="18" charset="0"/>
            </a:endParaRPr>
          </a:p>
        </p:txBody>
      </p:sp>
      <p:sp>
        <p:nvSpPr>
          <p:cNvPr id="8" name="Rectangle 7"/>
          <p:cNvSpPr/>
          <p:nvPr/>
        </p:nvSpPr>
        <p:spPr>
          <a:xfrm>
            <a:off x="112541" y="4433774"/>
            <a:ext cx="11693580" cy="507190"/>
          </a:xfrm>
          <a:prstGeom prst="rect">
            <a:avLst/>
          </a:prstGeom>
        </p:spPr>
        <p:txBody>
          <a:bodyPr wrap="square">
            <a:spAutoFit/>
          </a:bodyPr>
          <a:lstStyle/>
          <a:p>
            <a:r>
              <a:rPr lang="en-US" sz="2696" b="1" dirty="0" smtClean="0">
                <a:solidFill>
                  <a:srgbClr val="008000"/>
                </a:solidFill>
                <a:latin typeface="Times New Roman" pitchFamily="18" charset="0"/>
                <a:cs typeface="Times New Roman" pitchFamily="18" charset="0"/>
              </a:rPr>
              <a:t>5. Theo </a:t>
            </a:r>
            <a:r>
              <a:rPr lang="en-US" sz="2696" b="1" dirty="0" err="1">
                <a:solidFill>
                  <a:srgbClr val="008000"/>
                </a:solidFill>
                <a:latin typeface="Times New Roman" panose="02020603050405020304" pitchFamily="18" charset="0"/>
                <a:cs typeface="Times New Roman" panose="02020603050405020304" pitchFamily="18" charset="0"/>
              </a:rPr>
              <a:t>em</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cậu</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bé</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hiểu</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được</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gì</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từ</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những</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việc</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đã</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làm</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và</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những</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điều</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đã</a:t>
            </a:r>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err="1">
                <a:solidFill>
                  <a:srgbClr val="008000"/>
                </a:solidFill>
                <a:latin typeface="Times New Roman" panose="02020603050405020304" pitchFamily="18" charset="0"/>
                <a:cs typeface="Times New Roman" panose="02020603050405020304" pitchFamily="18" charset="0"/>
              </a:rPr>
              <a:t>thấy</a:t>
            </a:r>
            <a:r>
              <a:rPr lang="en-US" sz="2696" b="1" dirty="0">
                <a:solidFill>
                  <a:srgbClr val="00800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1" y="4940964"/>
            <a:ext cx="12191999" cy="1751762"/>
          </a:xfrm>
          <a:prstGeom prst="rect">
            <a:avLst/>
          </a:prstGeom>
        </p:spPr>
        <p:txBody>
          <a:bodyPr wrap="square">
            <a:spAutoFit/>
          </a:bodyPr>
          <a:lstStyle/>
          <a:p>
            <a:pPr algn="just"/>
            <a:r>
              <a:rPr lang="nl-NL" sz="2696" b="1" dirty="0" smtClean="0">
                <a:solidFill>
                  <a:srgbClr val="0000CC"/>
                </a:solidFill>
                <a:latin typeface="Times New Roman" panose="02020603050405020304" pitchFamily="18" charset="0"/>
                <a:cs typeface="Times New Roman" panose="02020603050405020304" pitchFamily="18" charset="0"/>
              </a:rPr>
              <a:t>- Từ </a:t>
            </a:r>
            <a:r>
              <a:rPr lang="nl-NL" sz="2696" b="1" dirty="0">
                <a:solidFill>
                  <a:srgbClr val="0000CC"/>
                </a:solidFill>
                <a:latin typeface="Times New Roman" panose="02020603050405020304" pitchFamily="18" charset="0"/>
                <a:cs typeface="Times New Roman" panose="02020603050405020304" pitchFamily="18" charset="0"/>
              </a:rPr>
              <a:t>những việc đã làm, cậu bé hẳn là rất ân hận. Chắc chắn cậu bé sẽ không bao giờ đối xử với bầy chim như thế nữa. Nhìn đàn chim ríu ran nô đùa, cậu bé hiểu rằng: Nếu con người yêu thương, bảo vệ chim chóc thì chim chóc cũng sẽ gần gũi, gắn bó và mang lại niềm vui cho con người.</a:t>
            </a:r>
            <a:endParaRPr lang="en-US" sz="2696"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220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
                                        </p:tgtEl>
                                        <p:attrNameLst>
                                          <p:attrName>style.visibility</p:attrName>
                                        </p:attrNameLst>
                                      </p:cBhvr>
                                      <p:to>
                                        <p:strVal val="visible"/>
                                      </p:to>
                                    </p:set>
                                    <p:anim calcmode="discrete" valueType="clr">
                                      <p:cBhvr override="childStyle">
                                        <p:cTn id="2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
                                        </p:tgtEl>
                                        <p:attrNameLst>
                                          <p:attrName>fillcolor</p:attrName>
                                        </p:attrNameLst>
                                      </p:cBhvr>
                                      <p:tavLst>
                                        <p:tav tm="0">
                                          <p:val>
                                            <p:clrVal>
                                              <a:schemeClr val="accent2"/>
                                            </p:clrVal>
                                          </p:val>
                                        </p:tav>
                                        <p:tav tm="50000">
                                          <p:val>
                                            <p:clrVal>
                                              <a:schemeClr val="hlink"/>
                                            </p:clrVal>
                                          </p:val>
                                        </p:tav>
                                      </p:tavLst>
                                    </p:anim>
                                    <p:set>
                                      <p:cBhvr>
                                        <p:cTn id="23" dur="80"/>
                                        <p:tgtEl>
                                          <p:spTgt spid="7"/>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8"/>
                                        </p:tgtEl>
                                        <p:attrNameLst>
                                          <p:attrName>style.visibility</p:attrName>
                                        </p:attrNameLst>
                                      </p:cBhvr>
                                      <p:to>
                                        <p:strVal val="visible"/>
                                      </p:to>
                                    </p:set>
                                    <p:anim calcmode="discrete" valueType="clr">
                                      <p:cBhvr override="childStyle">
                                        <p:cTn id="2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
                                        </p:tgtEl>
                                        <p:attrNameLst>
                                          <p:attrName>fillcolor</p:attrName>
                                        </p:attrNameLst>
                                      </p:cBhvr>
                                      <p:tavLst>
                                        <p:tav tm="0">
                                          <p:val>
                                            <p:clrVal>
                                              <a:schemeClr val="accent2"/>
                                            </p:clrVal>
                                          </p:val>
                                        </p:tav>
                                        <p:tav tm="50000">
                                          <p:val>
                                            <p:clrVal>
                                              <a:schemeClr val="hlink"/>
                                            </p:clrVal>
                                          </p:val>
                                        </p:tav>
                                      </p:tavLst>
                                    </p:anim>
                                    <p:set>
                                      <p:cBhvr>
                                        <p:cTn id="30" dur="80"/>
                                        <p:tgtEl>
                                          <p:spTgt spid="8"/>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9"/>
                                        </p:tgtEl>
                                        <p:attrNameLst>
                                          <p:attrName>style.visibility</p:attrName>
                                        </p:attrNameLst>
                                      </p:cBhvr>
                                      <p:to>
                                        <p:strVal val="visible"/>
                                      </p:to>
                                    </p:set>
                                    <p:anim calcmode="discrete" valueType="clr">
                                      <p:cBhvr override="childStyle">
                                        <p:cTn id="35"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gtEl>
                                        <p:attrNameLst>
                                          <p:attrName>fillcolor</p:attrName>
                                        </p:attrNameLst>
                                      </p:cBhvr>
                                      <p:tavLst>
                                        <p:tav tm="0">
                                          <p:val>
                                            <p:clrVal>
                                              <a:schemeClr val="accent2"/>
                                            </p:clrVal>
                                          </p:val>
                                        </p:tav>
                                        <p:tav tm="50000">
                                          <p:val>
                                            <p:clrVal>
                                              <a:schemeClr val="hlink"/>
                                            </p:clrVal>
                                          </p:val>
                                        </p:tav>
                                      </p:tavLst>
                                    </p:anim>
                                    <p:set>
                                      <p:cBhvr>
                                        <p:cTn id="37"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02944" y="4797182"/>
            <a:ext cx="3222059" cy="2060823"/>
            <a:chOff x="0" y="180975"/>
            <a:chExt cx="15274946" cy="4121645"/>
          </a:xfrm>
        </p:grpSpPr>
        <p:sp>
          <p:nvSpPr>
            <p:cNvPr id="3" name="TextBox 3"/>
            <p:cNvSpPr txBox="1"/>
            <p:nvPr/>
          </p:nvSpPr>
          <p:spPr>
            <a:xfrm>
              <a:off x="0" y="180975"/>
              <a:ext cx="15274946" cy="1436290"/>
            </a:xfrm>
            <a:prstGeom prst="rect">
              <a:avLst/>
            </a:prstGeom>
          </p:spPr>
          <p:txBody>
            <a:bodyPr lIns="0" tIns="0" rIns="0" bIns="0" rtlCol="0" anchor="t">
              <a:spAutoFit/>
            </a:bodyPr>
            <a:lstStyle/>
            <a:p>
              <a:pPr algn="ctr" defTabSz="512089">
                <a:lnSpc>
                  <a:spcPts val="5557"/>
                </a:lnSpc>
              </a:pPr>
              <a:endParaRPr>
                <a:solidFill>
                  <a:prstClr val="black"/>
                </a:solidFill>
                <a:latin typeface="Calibri"/>
              </a:endParaRPr>
            </a:p>
          </p:txBody>
        </p:sp>
        <p:pic>
          <p:nvPicPr>
            <p:cNvPr id="4" name="Picture 4"/>
            <p:cNvPicPr>
              <a:picLocks noChangeAspect="1"/>
            </p:cNvPicPr>
            <p:nvPr/>
          </p:nvPicPr>
          <p:blipFill>
            <a:blip r:embed="rId2" cstate="print"/>
            <a:srcRect/>
            <a:stretch>
              <a:fillRect/>
            </a:stretch>
          </p:blipFill>
          <p:spPr>
            <a:xfrm>
              <a:off x="5157066" y="2963200"/>
              <a:ext cx="4960814" cy="1339420"/>
            </a:xfrm>
            <a:prstGeom prst="rect">
              <a:avLst/>
            </a:prstGeom>
          </p:spPr>
        </p:pic>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
              </a:ext>
            </a:extLst>
          </a:blip>
          <a:srcRect/>
          <a:stretch>
            <a:fillRect/>
          </a:stretch>
        </p:blipFill>
        <p:spPr>
          <a:xfrm>
            <a:off x="1147414" y="3491228"/>
            <a:ext cx="1187516" cy="1361562"/>
          </a:xfrm>
          <a:prstGeom prst="rect">
            <a:avLst/>
          </a:prstGeom>
        </p:spPr>
      </p:pic>
      <p:pic>
        <p:nvPicPr>
          <p:cNvPr id="9" name="Picture 9"/>
          <p:cNvPicPr>
            <a:picLocks noChangeAspect="1"/>
          </p:cNvPicPr>
          <p:nvPr/>
        </p:nvPicPr>
        <p:blipFill>
          <a:blip r:embed="rId4" cstate="print"/>
          <a:srcRect/>
          <a:stretch>
            <a:fillRect/>
          </a:stretch>
        </p:blipFill>
        <p:spPr>
          <a:xfrm>
            <a:off x="1412059" y="1863715"/>
            <a:ext cx="1135688" cy="1298890"/>
          </a:xfrm>
          <a:prstGeom prst="rect">
            <a:avLst/>
          </a:prstGeom>
        </p:spPr>
      </p:pic>
      <p:sp>
        <p:nvSpPr>
          <p:cNvPr id="18" name="TextBox 17"/>
          <p:cNvSpPr txBox="1"/>
          <p:nvPr/>
        </p:nvSpPr>
        <p:spPr>
          <a:xfrm>
            <a:off x="4095736" y="1785926"/>
            <a:ext cx="7334301"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LẠI BÀI</a:t>
            </a:r>
            <a:endParaRPr lang="vi-VN" sz="5000" b="1" dirty="0">
              <a:solidFill>
                <a:srgbClr val="0000FF"/>
              </a:solidFill>
              <a:latin typeface="Times New Roman" pitchFamily="18" charset="0"/>
              <a:cs typeface="Times New Roman" pitchFamily="18" charset="0"/>
            </a:endParaRPr>
          </a:p>
        </p:txBody>
      </p:sp>
      <p:pic>
        <p:nvPicPr>
          <p:cNvPr id="19" name="Picture 2" descr="Trang chủ - NQ Education">
            <a:extLst>
              <a:ext uri="{FF2B5EF4-FFF2-40B4-BE49-F238E27FC236}">
                <a16:creationId xmlns="" xmlns:a16="http://schemas.microsoft.com/office/drawing/2014/main" id="{CDC375CF-0BBE-D9C1-307F-5E4174E9C8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5374" y="2197741"/>
            <a:ext cx="1638207" cy="165640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381488" y="2786059"/>
            <a:ext cx="5238787" cy="508447"/>
          </a:xfrm>
          <a:prstGeom prst="rect">
            <a:avLst/>
          </a:prstGeom>
          <a:noFill/>
        </p:spPr>
        <p:txBody>
          <a:bodyPr wrap="square" lIns="76810" tIns="38405" rIns="76810" bIns="38405" rtlCol="0">
            <a:spAutoFit/>
          </a:bodyPr>
          <a:lstStyle/>
          <a:p>
            <a:pPr algn="ct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Nội</a:t>
            </a:r>
            <a:r>
              <a:rPr lang="en-US" sz="2800" b="1" dirty="0">
                <a:solidFill>
                  <a:srgbClr val="008000"/>
                </a:solidFill>
                <a:latin typeface="Times New Roman" pitchFamily="18" charset="0"/>
                <a:cs typeface="Times New Roman" pitchFamily="18" charset="0"/>
              </a:rPr>
              <a:t> dung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gì</a:t>
            </a:r>
            <a:r>
              <a:rPr lang="en-US" sz="2800" b="1" dirty="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25" name="TextBox 24"/>
          <p:cNvSpPr txBox="1"/>
          <p:nvPr/>
        </p:nvSpPr>
        <p:spPr>
          <a:xfrm>
            <a:off x="2762227" y="3429000"/>
            <a:ext cx="9429773" cy="939334"/>
          </a:xfrm>
          <a:prstGeom prst="rect">
            <a:avLst/>
          </a:prstGeom>
          <a:noFill/>
        </p:spPr>
        <p:txBody>
          <a:bodyPr wrap="square" lIns="76810" tIns="38405" rIns="76810" bIns="38405" rtlCol="0">
            <a:spAutoFit/>
          </a:bodyPr>
          <a:lstStyle/>
          <a:p>
            <a:pPr algn="just"/>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Nội</a:t>
            </a:r>
            <a:r>
              <a:rPr lang="en-US" sz="2800" b="1" dirty="0" smtClean="0">
                <a:solidFill>
                  <a:srgbClr val="FF0000"/>
                </a:solidFill>
                <a:latin typeface="Times New Roman" pitchFamily="18" charset="0"/>
                <a:cs typeface="Times New Roman" pitchFamily="18" charset="0"/>
              </a:rPr>
              <a:t> dung:</a:t>
            </a:r>
            <a:r>
              <a:rPr lang="nl-NL" sz="2800" b="1" dirty="0">
                <a:solidFill>
                  <a:srgbClr val="0000FF"/>
                </a:solidFill>
                <a:latin typeface="Times New Roman" panose="02020603050405020304" pitchFamily="18" charset="0"/>
                <a:cs typeface="Times New Roman" panose="02020603050405020304" pitchFamily="18" charset="0"/>
              </a:rPr>
              <a:t>Nếu bạn yêu quý thiên nhiên thì thiên nhiên cũng sẽ yêu quý bạn</a:t>
            </a:r>
            <a:r>
              <a:rPr lang="nl-NL" sz="2800" b="1"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0" y="1357299"/>
            <a:ext cx="4762491" cy="508447"/>
          </a:xfrm>
          <a:prstGeom prst="rect">
            <a:avLst/>
          </a:prstGeom>
          <a:noFill/>
        </p:spPr>
        <p:txBody>
          <a:bodyPr wrap="square" lIns="76810" tIns="38405" rIns="76810" bIns="38405"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II. </a:t>
            </a:r>
            <a:r>
              <a:rPr lang="en-US" sz="2800" b="1" dirty="0" err="1">
                <a:solidFill>
                  <a:srgbClr val="008000"/>
                </a:solidFill>
                <a:latin typeface="Times New Roman" panose="02020603050405020304" pitchFamily="18" charset="0"/>
                <a:cs typeface="Times New Roman" panose="02020603050405020304" pitchFamily="18" charset="0"/>
              </a:rPr>
              <a:t>Tìm</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hiểu</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bài</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0" y="5158669"/>
            <a:ext cx="10191731" cy="523220"/>
          </a:xfrm>
          <a:prstGeom prst="rect">
            <a:avLst/>
          </a:prstGeom>
          <a:noFill/>
        </p:spPr>
        <p:txBody>
          <a:bodyPr wrap="square" rtlCol="0">
            <a:spAutoFit/>
          </a:bodyPr>
          <a:lstStyle/>
          <a:p>
            <a:r>
              <a:rPr lang="vi-VN" sz="2800" b="1" dirty="0">
                <a:solidFill>
                  <a:srgbClr val="008000"/>
                </a:solidFill>
                <a:latin typeface="Times New Roman" pitchFamily="18" charset="0"/>
                <a:cs typeface="Times New Roman" pitchFamily="18" charset="0"/>
              </a:rPr>
              <a:t>III. Luyện </a:t>
            </a:r>
            <a:r>
              <a:rPr lang="vi-VN" sz="2800" b="1" dirty="0" smtClean="0">
                <a:solidFill>
                  <a:srgbClr val="008000"/>
                </a:solidFill>
                <a:latin typeface="Times New Roman" pitchFamily="18" charset="0"/>
                <a:cs typeface="Times New Roman" pitchFamily="18" charset="0"/>
              </a:rPr>
              <a:t>đọc</a:t>
            </a:r>
            <a:r>
              <a:rPr lang="en-US" sz="2800" b="1" dirty="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diễn</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cảm</a:t>
            </a:r>
            <a:r>
              <a:rPr lang="vi-VN" sz="2800" b="1" dirty="0" smtClean="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22" name="TextBox 21"/>
          <p:cNvSpPr txBox="1"/>
          <p:nvPr/>
        </p:nvSpPr>
        <p:spPr>
          <a:xfrm>
            <a:off x="-1" y="11801"/>
            <a:ext cx="12191999" cy="500050"/>
          </a:xfrm>
          <a:prstGeom prst="rect">
            <a:avLst/>
          </a:prstGeom>
          <a:noFill/>
        </p:spPr>
        <p:txBody>
          <a:bodyPr wrap="square" lIns="68492" tIns="34247" rIns="68492" bIns="34247" rtlCol="0">
            <a:spAutoFit/>
          </a:bodyPr>
          <a:lstStyle/>
          <a:p>
            <a:pPr algn="ctr"/>
            <a:r>
              <a:rPr lang="en-US" sz="2800" b="1">
                <a:solidFill>
                  <a:srgbClr val="0000CC"/>
                </a:solidFill>
                <a:latin typeface="Times New Roman" pitchFamily="18" charset="0"/>
                <a:cs typeface="Times New Roman" pitchFamily="18" charset="0"/>
              </a:rPr>
              <a:t>Thứ  2 ngày 3 tháng 3 năm 2025</a:t>
            </a:r>
            <a:endParaRPr lang="vi-VN" sz="2800" b="1" dirty="0">
              <a:solidFill>
                <a:srgbClr val="0000CC"/>
              </a:solidFill>
              <a:latin typeface="Times New Roman" pitchFamily="18" charset="0"/>
              <a:cs typeface="Times New Roman" pitchFamily="18" charset="0"/>
            </a:endParaRPr>
          </a:p>
        </p:txBody>
      </p:sp>
      <p:sp>
        <p:nvSpPr>
          <p:cNvPr id="23" name="TextBox 22"/>
          <p:cNvSpPr txBox="1"/>
          <p:nvPr/>
        </p:nvSpPr>
        <p:spPr>
          <a:xfrm>
            <a:off x="1" y="511851"/>
            <a:ext cx="12191999" cy="500050"/>
          </a:xfrm>
          <a:prstGeom prst="rect">
            <a:avLst/>
          </a:prstGeom>
          <a:noFill/>
        </p:spPr>
        <p:txBody>
          <a:bodyPr wrap="square" lIns="68492" tIns="34247" rIns="68492" bIns="34247"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4" name="TextBox 23"/>
          <p:cNvSpPr txBox="1"/>
          <p:nvPr/>
        </p:nvSpPr>
        <p:spPr>
          <a:xfrm>
            <a:off x="0" y="984997"/>
            <a:ext cx="12191999"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11: </a:t>
            </a:r>
            <a:r>
              <a:rPr lang="en-US" sz="2800" b="1" dirty="0" err="1" smtClean="0">
                <a:solidFill>
                  <a:srgbClr val="FF0000"/>
                </a:solidFill>
                <a:latin typeface="Times New Roman" panose="02020603050405020304" pitchFamily="18" charset="0"/>
                <a:cs typeface="Times New Roman" panose="02020603050405020304" pitchFamily="18" charset="0"/>
              </a:rPr>
              <a:t>Chuyện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bên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cửa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sổ</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17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
                                        </p:tgtEl>
                                        <p:attrNameLst>
                                          <p:attrName>style.visibility</p:attrName>
                                        </p:attrNameLst>
                                      </p:cBhvr>
                                      <p:to>
                                        <p:strVal val="visible"/>
                                      </p:to>
                                    </p:set>
                                    <p:anim calcmode="discrete" valueType="clr">
                                      <p:cBhvr override="childStyle">
                                        <p:cTn id="19"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
                                        </p:tgtEl>
                                        <p:attrNameLst>
                                          <p:attrName>fillcolor</p:attrName>
                                        </p:attrNameLst>
                                      </p:cBhvr>
                                      <p:tavLst>
                                        <p:tav tm="0">
                                          <p:val>
                                            <p:clrVal>
                                              <a:schemeClr val="accent2"/>
                                            </p:clrVal>
                                          </p:val>
                                        </p:tav>
                                        <p:tav tm="50000">
                                          <p:val>
                                            <p:clrVal>
                                              <a:schemeClr val="hlink"/>
                                            </p:clrVal>
                                          </p:val>
                                        </p:tav>
                                      </p:tavLst>
                                    </p:anim>
                                    <p:set>
                                      <p:cBhvr>
                                        <p:cTn id="21" dur="80"/>
                                        <p:tgtEl>
                                          <p:spTgt spid="2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5"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op 10 bài văn mẫu kể về kỳ nghỉ hè của em - Bài viết hay"/>
          <p:cNvSpPr>
            <a:spLocks noChangeAspect="1" noChangeArrowheads="1"/>
          </p:cNvSpPr>
          <p:nvPr/>
        </p:nvSpPr>
        <p:spPr bwMode="auto">
          <a:xfrm>
            <a:off x="116533" y="-103862"/>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sp>
        <p:nvSpPr>
          <p:cNvPr id="3" name="AutoShape 4" descr="Top 10 bài văn mẫu kể về kỳ nghỉ hè của em - Bài viết hay"/>
          <p:cNvSpPr>
            <a:spLocks noChangeAspect="1" noChangeArrowheads="1"/>
          </p:cNvSpPr>
          <p:nvPr/>
        </p:nvSpPr>
        <p:spPr bwMode="auto">
          <a:xfrm>
            <a:off x="230688" y="10293"/>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pic>
        <p:nvPicPr>
          <p:cNvPr id="7" name="Picture 6"/>
          <p:cNvPicPr>
            <a:picLocks noChangeAspect="1"/>
          </p:cNvPicPr>
          <p:nvPr/>
        </p:nvPicPr>
        <p:blipFill rotWithShape="1">
          <a:blip r:embed="rId2"/>
          <a:srcRect l="8334" t="12963" r="3750" b="17407"/>
          <a:stretch/>
        </p:blipFill>
        <p:spPr>
          <a:xfrm>
            <a:off x="0" y="2764301"/>
            <a:ext cx="6189785" cy="4093699"/>
          </a:xfrm>
          <a:prstGeom prst="rect">
            <a:avLst/>
          </a:prstGeom>
        </p:spPr>
      </p:pic>
      <p:sp>
        <p:nvSpPr>
          <p:cNvPr id="20" name="TextBox 19"/>
          <p:cNvSpPr txBox="1"/>
          <p:nvPr/>
        </p:nvSpPr>
        <p:spPr>
          <a:xfrm>
            <a:off x="0" y="38705"/>
            <a:ext cx="12191999" cy="500050"/>
          </a:xfrm>
          <a:prstGeom prst="rect">
            <a:avLst/>
          </a:prstGeom>
          <a:noFill/>
        </p:spPr>
        <p:txBody>
          <a:bodyPr wrap="square" lIns="68492" tIns="34247" rIns="68492" bIns="34247" rtlCol="0">
            <a:spAutoFit/>
          </a:bodyPr>
          <a:lstStyle/>
          <a:p>
            <a:pPr algn="ctr"/>
            <a:r>
              <a:rPr lang="en-US" sz="2800" b="1">
                <a:solidFill>
                  <a:srgbClr val="0000CC"/>
                </a:solidFill>
                <a:latin typeface="Times New Roman" pitchFamily="18" charset="0"/>
                <a:cs typeface="Times New Roman" pitchFamily="18" charset="0"/>
              </a:rPr>
              <a:t>Thứ  2 ngày 3 tháng 3 năm 2025</a:t>
            </a:r>
            <a:endParaRPr lang="vi-VN" sz="2800" b="1" dirty="0">
              <a:solidFill>
                <a:srgbClr val="0000CC"/>
              </a:solidFill>
              <a:latin typeface="Times New Roman" pitchFamily="18" charset="0"/>
              <a:cs typeface="Times New Roman" pitchFamily="18" charset="0"/>
            </a:endParaRPr>
          </a:p>
        </p:txBody>
      </p:sp>
      <p:sp>
        <p:nvSpPr>
          <p:cNvPr id="21" name="TextBox 20"/>
          <p:cNvSpPr txBox="1"/>
          <p:nvPr/>
        </p:nvSpPr>
        <p:spPr>
          <a:xfrm>
            <a:off x="1" y="511851"/>
            <a:ext cx="12191999" cy="500050"/>
          </a:xfrm>
          <a:prstGeom prst="rect">
            <a:avLst/>
          </a:prstGeom>
          <a:noFill/>
        </p:spPr>
        <p:txBody>
          <a:bodyPr wrap="square" lIns="68492" tIns="34247" rIns="68492" bIns="34247"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2" name="TextBox 21"/>
          <p:cNvSpPr txBox="1"/>
          <p:nvPr/>
        </p:nvSpPr>
        <p:spPr>
          <a:xfrm>
            <a:off x="0" y="984997"/>
            <a:ext cx="12191999"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11: </a:t>
            </a:r>
            <a:r>
              <a:rPr lang="en-US" sz="2800" b="1" dirty="0" err="1" smtClean="0">
                <a:solidFill>
                  <a:srgbClr val="FF0000"/>
                </a:solidFill>
                <a:latin typeface="Times New Roman" panose="02020603050405020304" pitchFamily="18" charset="0"/>
                <a:cs typeface="Times New Roman" panose="02020603050405020304" pitchFamily="18" charset="0"/>
              </a:rPr>
              <a:t>Chuyện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bên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cửa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sổ</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1458143"/>
            <a:ext cx="6189785" cy="523220"/>
          </a:xfrm>
          <a:prstGeom prst="rect">
            <a:avLst/>
          </a:prstGeom>
          <a:noFill/>
        </p:spPr>
        <p:txBody>
          <a:bodyPr wrap="square" rtlCol="0">
            <a:spAutoFit/>
          </a:bodyPr>
          <a:lstStyle/>
          <a:p>
            <a:r>
              <a:rPr lang="en-US" sz="2800" b="1" dirty="0" smtClean="0">
                <a:solidFill>
                  <a:srgbClr val="008000"/>
                </a:solidFill>
                <a:latin typeface="Times New Roman" panose="02020603050405020304" pitchFamily="18" charset="0"/>
                <a:cs typeface="Times New Roman" panose="02020603050405020304" pitchFamily="18" charset="0"/>
              </a:rPr>
              <a:t>IV. </a:t>
            </a:r>
            <a:r>
              <a:rPr lang="en-US" sz="2800" b="1" dirty="0" err="1" smtClean="0">
                <a:solidFill>
                  <a:srgbClr val="008000"/>
                </a:solidFill>
                <a:latin typeface="Times New Roman" panose="02020603050405020304" pitchFamily="18" charset="0"/>
                <a:cs typeface="Times New Roman" panose="02020603050405020304" pitchFamily="18" charset="0"/>
              </a:rPr>
              <a:t>Nói</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itchFamily="18" charset="0"/>
                <a:cs typeface="Times New Roman" pitchFamily="18" charset="0"/>
              </a:rPr>
              <a:t>và</a:t>
            </a:r>
            <a:r>
              <a:rPr lang="en-US" sz="2800" b="1" dirty="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nghe</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Cậu</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bé</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đánh</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giày</a:t>
            </a:r>
            <a:r>
              <a:rPr lang="en-US" sz="2800" b="1" dirty="0" smtClean="0">
                <a:solidFill>
                  <a:srgbClr val="008000"/>
                </a:solidFill>
                <a:latin typeface="Times New Roman" pitchFamily="18" charset="0"/>
                <a:cs typeface="Times New Roman" pitchFamily="18" charset="0"/>
              </a:rPr>
              <a:t>.</a:t>
            </a:r>
            <a:endParaRPr lang="en-US" sz="2800" b="1" dirty="0">
              <a:solidFill>
                <a:srgbClr val="008000"/>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rotWithShape="1">
          <a:blip r:embed="rId3"/>
          <a:srcRect l="9582" t="21111" r="5001" b="18148"/>
          <a:stretch/>
        </p:blipFill>
        <p:spPr>
          <a:xfrm>
            <a:off x="6189785" y="2750937"/>
            <a:ext cx="6086623" cy="4107063"/>
          </a:xfrm>
          <a:prstGeom prst="rect">
            <a:avLst/>
          </a:prstGeom>
        </p:spPr>
      </p:pic>
      <p:sp>
        <p:nvSpPr>
          <p:cNvPr id="8" name="TextBox 7"/>
          <p:cNvSpPr txBox="1"/>
          <p:nvPr/>
        </p:nvSpPr>
        <p:spPr>
          <a:xfrm>
            <a:off x="0" y="2092564"/>
            <a:ext cx="6095999"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smtClean="0">
                <a:solidFill>
                  <a:srgbClr val="0000FF"/>
                </a:solidFill>
                <a:latin typeface="Times New Roman" panose="02020603050405020304" pitchFamily="18" charset="0"/>
                <a:cs typeface="Times New Roman" panose="02020603050405020304" pitchFamily="18" charset="0"/>
              </a:rPr>
              <a:t>Nghe</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kể</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chuyện</a:t>
            </a:r>
            <a:r>
              <a:rPr lang="en-US"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smtClean="0">
                <a:solidFill>
                  <a:srgbClr val="0000FF"/>
                </a:solidFill>
                <a:latin typeface="Times New Roman" panose="02020603050405020304" pitchFamily="18" charset="0"/>
                <a:cs typeface="Times New Roman" panose="02020603050405020304" pitchFamily="18" charset="0"/>
              </a:rPr>
              <a:t>Câu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bé</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đánh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giày</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56788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par>
                          <p:cTn id="17" fill="hold">
                            <p:stCondLst>
                              <p:cond delay="1200"/>
                            </p:stCondLst>
                            <p:childTnLst>
                              <p:par>
                                <p:cTn id="18" presetID="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700"/>
                            </p:stCondLst>
                            <p:childTnLst>
                              <p:par>
                                <p:cTn id="23" presetID="2" presetClass="entr" presetSubtype="4"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 y="2039030"/>
            <a:ext cx="9654137" cy="507190"/>
          </a:xfrm>
          <a:prstGeom prst="rect">
            <a:avLst/>
          </a:prstGeom>
        </p:spPr>
        <p:txBody>
          <a:bodyPr wrap="square">
            <a:spAutoFit/>
          </a:bodyPr>
          <a:lstStyle/>
          <a:p>
            <a:pPr algn="just"/>
            <a:r>
              <a:rPr lang="en-US" sz="2696" b="1" dirty="0" smtClean="0">
                <a:solidFill>
                  <a:srgbClr val="0000CC"/>
                </a:solidFill>
                <a:latin typeface="Times New Roman" pitchFamily="18" charset="0"/>
                <a:cs typeface="Times New Roman" pitchFamily="18" charset="0"/>
              </a:rPr>
              <a:t>2. </a:t>
            </a:r>
            <a:r>
              <a:rPr lang="en-US" sz="2696" b="1" dirty="0" err="1" smtClean="0">
                <a:solidFill>
                  <a:srgbClr val="0000CC"/>
                </a:solidFill>
                <a:latin typeface="Times New Roman" pitchFamily="18" charset="0"/>
                <a:cs typeface="Times New Roman" pitchFamily="18" charset="0"/>
              </a:rPr>
              <a:t>Kể</a:t>
            </a:r>
            <a:r>
              <a:rPr lang="en-US" sz="2696" b="1" dirty="0" smtClean="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lại</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từng</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đoạn</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của</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câu</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chuyện</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theo</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tranh</a:t>
            </a:r>
            <a:r>
              <a:rPr lang="en-US" sz="2696" b="1" dirty="0">
                <a:solidFill>
                  <a:srgbClr val="0000CC"/>
                </a:solidFill>
                <a:latin typeface="Times New Roman" pitchFamily="18" charset="0"/>
                <a:cs typeface="Times New Roman" pitchFamily="18" charset="0"/>
              </a:rPr>
              <a:t>.</a:t>
            </a:r>
          </a:p>
        </p:txBody>
      </p:sp>
      <p:sp>
        <p:nvSpPr>
          <p:cNvPr id="2" name="AutoShape 2" descr="Top 10 bài văn mẫu kể về kỳ nghỉ hè của em - Bài viết hay"/>
          <p:cNvSpPr>
            <a:spLocks noChangeAspect="1" noChangeArrowheads="1"/>
          </p:cNvSpPr>
          <p:nvPr/>
        </p:nvSpPr>
        <p:spPr bwMode="auto">
          <a:xfrm>
            <a:off x="116533" y="-103862"/>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sp>
        <p:nvSpPr>
          <p:cNvPr id="3" name="AutoShape 4" descr="Top 10 bài văn mẫu kể về kỳ nghỉ hè của em - Bài viết hay"/>
          <p:cNvSpPr>
            <a:spLocks noChangeAspect="1" noChangeArrowheads="1"/>
          </p:cNvSpPr>
          <p:nvPr/>
        </p:nvSpPr>
        <p:spPr bwMode="auto">
          <a:xfrm>
            <a:off x="230688" y="10293"/>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pic>
        <p:nvPicPr>
          <p:cNvPr id="20" name="Picture 19"/>
          <p:cNvPicPr>
            <a:picLocks noChangeAspect="1"/>
          </p:cNvPicPr>
          <p:nvPr/>
        </p:nvPicPr>
        <p:blipFill rotWithShape="1">
          <a:blip r:embed="rId2"/>
          <a:srcRect l="8334" t="12963" r="3750" b="33505"/>
          <a:stretch/>
        </p:blipFill>
        <p:spPr>
          <a:xfrm>
            <a:off x="-1" y="2620370"/>
            <a:ext cx="6189785" cy="4320204"/>
          </a:xfrm>
          <a:prstGeom prst="rect">
            <a:avLst/>
          </a:prstGeom>
        </p:spPr>
      </p:pic>
      <p:pic>
        <p:nvPicPr>
          <p:cNvPr id="21" name="Picture 20"/>
          <p:cNvPicPr>
            <a:picLocks noChangeAspect="1"/>
          </p:cNvPicPr>
          <p:nvPr/>
        </p:nvPicPr>
        <p:blipFill rotWithShape="1">
          <a:blip r:embed="rId3"/>
          <a:srcRect l="9582" t="21111" r="5001" b="32454"/>
          <a:stretch/>
        </p:blipFill>
        <p:spPr>
          <a:xfrm>
            <a:off x="6095999" y="2646590"/>
            <a:ext cx="6096000" cy="4293983"/>
          </a:xfrm>
          <a:prstGeom prst="rect">
            <a:avLst/>
          </a:prstGeom>
        </p:spPr>
      </p:pic>
      <p:sp>
        <p:nvSpPr>
          <p:cNvPr id="23" name="TextBox 22"/>
          <p:cNvSpPr txBox="1"/>
          <p:nvPr/>
        </p:nvSpPr>
        <p:spPr>
          <a:xfrm>
            <a:off x="0" y="38705"/>
            <a:ext cx="12191999" cy="500050"/>
          </a:xfrm>
          <a:prstGeom prst="rect">
            <a:avLst/>
          </a:prstGeom>
          <a:noFill/>
        </p:spPr>
        <p:txBody>
          <a:bodyPr wrap="square" lIns="68492" tIns="34247" rIns="68492" bIns="34247" rtlCol="0">
            <a:spAutoFit/>
          </a:bodyPr>
          <a:lstStyle/>
          <a:p>
            <a:pPr algn="ctr"/>
            <a:r>
              <a:rPr lang="en-US" sz="2800" b="1">
                <a:solidFill>
                  <a:srgbClr val="0000CC"/>
                </a:solidFill>
                <a:latin typeface="Times New Roman" pitchFamily="18" charset="0"/>
                <a:cs typeface="Times New Roman" pitchFamily="18" charset="0"/>
              </a:rPr>
              <a:t>Thứ  2 ngày 3 tháng 3 năm 2025</a:t>
            </a:r>
            <a:endParaRPr lang="vi-VN" sz="2800" b="1" dirty="0">
              <a:solidFill>
                <a:srgbClr val="0000CC"/>
              </a:solidFill>
              <a:latin typeface="Times New Roman" pitchFamily="18" charset="0"/>
              <a:cs typeface="Times New Roman" pitchFamily="18" charset="0"/>
            </a:endParaRPr>
          </a:p>
        </p:txBody>
      </p:sp>
      <p:sp>
        <p:nvSpPr>
          <p:cNvPr id="24" name="TextBox 23"/>
          <p:cNvSpPr txBox="1"/>
          <p:nvPr/>
        </p:nvSpPr>
        <p:spPr>
          <a:xfrm>
            <a:off x="1" y="511851"/>
            <a:ext cx="12191999" cy="500050"/>
          </a:xfrm>
          <a:prstGeom prst="rect">
            <a:avLst/>
          </a:prstGeom>
          <a:noFill/>
        </p:spPr>
        <p:txBody>
          <a:bodyPr wrap="square" lIns="68492" tIns="34247" rIns="68492" bIns="34247"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5" name="TextBox 24"/>
          <p:cNvSpPr txBox="1"/>
          <p:nvPr/>
        </p:nvSpPr>
        <p:spPr>
          <a:xfrm>
            <a:off x="0" y="946181"/>
            <a:ext cx="12191999"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11: </a:t>
            </a:r>
            <a:r>
              <a:rPr lang="en-US" sz="2800" b="1" dirty="0" err="1" smtClean="0">
                <a:solidFill>
                  <a:srgbClr val="FF0000"/>
                </a:solidFill>
                <a:latin typeface="Times New Roman" panose="02020603050405020304" pitchFamily="18" charset="0"/>
                <a:cs typeface="Times New Roman" panose="02020603050405020304" pitchFamily="18" charset="0"/>
              </a:rPr>
              <a:t>Chuyện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bên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cửa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sổ</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0" y="1458143"/>
            <a:ext cx="6189785" cy="523220"/>
          </a:xfrm>
          <a:prstGeom prst="rect">
            <a:avLst/>
          </a:prstGeom>
          <a:noFill/>
        </p:spPr>
        <p:txBody>
          <a:bodyPr wrap="square" rtlCol="0">
            <a:spAutoFit/>
          </a:bodyPr>
          <a:lstStyle/>
          <a:p>
            <a:r>
              <a:rPr lang="en-US" sz="2800" b="1" dirty="0" smtClean="0">
                <a:solidFill>
                  <a:srgbClr val="008000"/>
                </a:solidFill>
                <a:latin typeface="Times New Roman" panose="02020603050405020304" pitchFamily="18" charset="0"/>
                <a:cs typeface="Times New Roman" panose="02020603050405020304" pitchFamily="18" charset="0"/>
              </a:rPr>
              <a:t>IV. </a:t>
            </a:r>
            <a:r>
              <a:rPr lang="en-US" sz="2800" b="1" dirty="0" err="1" smtClean="0">
                <a:solidFill>
                  <a:srgbClr val="008000"/>
                </a:solidFill>
                <a:latin typeface="Times New Roman" panose="02020603050405020304" pitchFamily="18" charset="0"/>
                <a:cs typeface="Times New Roman" panose="02020603050405020304" pitchFamily="18" charset="0"/>
              </a:rPr>
              <a:t>Nói</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itchFamily="18" charset="0"/>
                <a:cs typeface="Times New Roman" pitchFamily="18" charset="0"/>
              </a:rPr>
              <a:t>và</a:t>
            </a:r>
            <a:r>
              <a:rPr lang="en-US" sz="2800" b="1" dirty="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nghe</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Cậu</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bé</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đánh</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giày</a:t>
            </a:r>
            <a:r>
              <a:rPr lang="en-US" sz="2800" b="1" dirty="0" smtClean="0">
                <a:solidFill>
                  <a:srgbClr val="008000"/>
                </a:solidFill>
                <a:latin typeface="Times New Roman" pitchFamily="18" charset="0"/>
                <a:cs typeface="Times New Roman" pitchFamily="18" charset="0"/>
              </a:rPr>
              <a:t>.</a:t>
            </a:r>
            <a:endParaRPr lang="en-US" sz="2800" b="1"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49164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anim calcmode="discrete" valueType="clr">
                                      <p:cBhvr override="childStyle">
                                        <p:cTn id="7"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
                                        </p:tgtEl>
                                        <p:attrNameLst>
                                          <p:attrName>fillcolor</p:attrName>
                                        </p:attrNameLst>
                                      </p:cBhvr>
                                      <p:tavLst>
                                        <p:tav tm="0">
                                          <p:val>
                                            <p:clrVal>
                                              <a:schemeClr val="accent2"/>
                                            </p:clrVal>
                                          </p:val>
                                        </p:tav>
                                        <p:tav tm="50000">
                                          <p:val>
                                            <p:clrVal>
                                              <a:schemeClr val="hlink"/>
                                            </p:clrVal>
                                          </p:val>
                                        </p:tav>
                                      </p:tavLst>
                                    </p:anim>
                                    <p:set>
                                      <p:cBhvr>
                                        <p:cTn id="9" dur="80"/>
                                        <p:tgtEl>
                                          <p:spTgt spid="22"/>
                                        </p:tgtEl>
                                        <p:attrNameLst>
                                          <p:attrName>fill.type</p:attrName>
                                        </p:attrNameLst>
                                      </p:cBhvr>
                                      <p:to>
                                        <p:strVal val="solid"/>
                                      </p:to>
                                    </p:set>
                                  </p:childTnLst>
                                </p:cTn>
                              </p:par>
                            </p:childTnLst>
                          </p:cTn>
                        </p:par>
                        <p:par>
                          <p:cTn id="10" fill="hold">
                            <p:stCondLst>
                              <p:cond delay="1520"/>
                            </p:stCondLst>
                            <p:childTnLst>
                              <p:par>
                                <p:cTn id="11" presetID="2" presetClass="entr" presetSubtype="4"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par>
                          <p:cTn id="15" fill="hold">
                            <p:stCondLst>
                              <p:cond delay="2020"/>
                            </p:stCondLst>
                            <p:childTnLst>
                              <p:par>
                                <p:cTn id="16" presetID="2" presetClass="entr" presetSubtype="4"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560320" y="2744070"/>
            <a:ext cx="7090117" cy="1185548"/>
          </a:xfrm>
          <a:prstGeom prst="rect">
            <a:avLst/>
          </a:prstGeom>
        </p:spPr>
        <p:txBody>
          <a:bodyPr wrap="none" fromWordArt="1">
            <a:prstTxWarp prst="textPlain">
              <a:avLst>
                <a:gd name="adj" fmla="val 50000"/>
              </a:avLst>
            </a:prstTxWarp>
          </a:bodyPr>
          <a:lstStyle/>
          <a:p>
            <a:pPr algn="ctr"/>
            <a:r>
              <a:rPr lang="en-US" sz="4269" b="1" kern="10" dirty="0" smtClean="0">
                <a:ln w="19050">
                  <a:solidFill>
                    <a:srgbClr val="FFFF00"/>
                  </a:solidFill>
                  <a:round/>
                  <a:headEnd/>
                  <a:tailEnd/>
                </a:ln>
                <a:solidFill>
                  <a:srgbClr val="008000"/>
                </a:solidFill>
                <a:effectLst>
                  <a:outerShdw dist="35921" dir="2700000" algn="ctr" rotWithShape="0">
                    <a:srgbClr val="990000"/>
                  </a:outerShdw>
                </a:effectLst>
                <a:latin typeface="Arial"/>
                <a:cs typeface="Arial"/>
              </a:rPr>
              <a:t>CHÀO CÁC EM!</a:t>
            </a:r>
            <a:endParaRPr lang="en-US" sz="4269" b="1" kern="10" dirty="0">
              <a:ln w="19050">
                <a:solidFill>
                  <a:srgbClr val="FFFF00"/>
                </a:solidFill>
                <a:round/>
                <a:headEnd/>
                <a:tailEnd/>
              </a:ln>
              <a:solidFill>
                <a:srgbClr val="008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4090015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1032</Words>
  <Application>Microsoft Office PowerPoint</Application>
  <PresentationFormat>Custom</PresentationFormat>
  <Paragraphs>135</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ADMIN</cp:lastModifiedBy>
  <cp:revision>21</cp:revision>
  <dcterms:created xsi:type="dcterms:W3CDTF">2024-02-28T10:44:33Z</dcterms:created>
  <dcterms:modified xsi:type="dcterms:W3CDTF">2025-03-03T02:32:23Z</dcterms:modified>
</cp:coreProperties>
</file>