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67" r:id="rId4"/>
    <p:sldId id="330" r:id="rId5"/>
    <p:sldId id="498" r:id="rId6"/>
    <p:sldId id="974" r:id="rId7"/>
    <p:sldId id="499" r:id="rId8"/>
    <p:sldId id="975" r:id="rId9"/>
    <p:sldId id="976" r:id="rId10"/>
    <p:sldId id="500" r:id="rId11"/>
    <p:sldId id="977" r:id="rId12"/>
    <p:sldId id="978" r:id="rId13"/>
    <p:sldId id="979" r:id="rId14"/>
    <p:sldId id="980" r:id="rId15"/>
    <p:sldId id="981" r:id="rId16"/>
    <p:sldId id="506" r:id="rId17"/>
    <p:sldId id="513" r:id="rId18"/>
    <p:sldId id="957" r:id="rId19"/>
    <p:sldId id="982" r:id="rId20"/>
    <p:sldId id="266" r:id="rId21"/>
    <p:sldId id="959" r:id="rId22"/>
    <p:sldId id="983" r:id="rId23"/>
    <p:sldId id="984" r:id="rId24"/>
    <p:sldId id="268" r:id="rId25"/>
    <p:sldId id="960" r:id="rId26"/>
    <p:sldId id="985" r:id="rId27"/>
    <p:sldId id="958" r:id="rId28"/>
    <p:sldId id="307" r:id="rId29"/>
    <p:sldId id="986" r:id="rId30"/>
    <p:sldId id="987" r:id="rId31"/>
    <p:sldId id="988" r:id="rId32"/>
    <p:sldId id="989" r:id="rId33"/>
    <p:sldId id="298" r:id="rId34"/>
    <p:sldId id="97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0C0"/>
    <a:srgbClr val="9F2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6" autoAdjust="0"/>
    <p:restoredTop sz="94679"/>
  </p:normalViewPr>
  <p:slideViewPr>
    <p:cSldViewPr snapToGrid="0">
      <p:cViewPr varScale="1">
        <p:scale>
          <a:sx n="68" d="100"/>
          <a:sy n="68" d="100"/>
        </p:scale>
        <p:origin x="8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2A99-3B7E-D94E-AB26-54A40D65F415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0CEA5-F8E3-D541-AB59-2C2507F6BB7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B4AB-33A7-924A-A4D0-C0B80A2D0B2C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98E0-B7BF-0041-99C7-E8409B5164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3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18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19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17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2839209" y="2128837"/>
            <a:ext cx="7131083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 – HOLIDAY TIME</a:t>
            </a:r>
            <a:r>
              <a:rPr lang="en-US" sz="4400" b="1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1 – Vocabulary</a:t>
            </a:r>
            <a:endParaRPr dirty="0"/>
          </a:p>
        </p:txBody>
      </p:sp>
      <p:pic>
        <p:nvPicPr>
          <p:cNvPr id="5" name="Google Shape;89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2373" y="3514055"/>
            <a:ext cx="2287518" cy="2287518"/>
          </a:xfrm>
          <a:prstGeom prst="rect">
            <a:avLst/>
          </a:prstGeom>
        </p:spPr>
      </p:pic>
      <p:sp>
        <p:nvSpPr>
          <p:cNvPr id="6" name="Rectangle: Rounded Corners 5">
            <a:extLst/>
          </p:cNvPr>
          <p:cNvSpPr/>
          <p:nvPr/>
        </p:nvSpPr>
        <p:spPr>
          <a:xfrm>
            <a:off x="4243826" y="4657814"/>
            <a:ext cx="3829366" cy="553724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7030A0"/>
                </a:solidFill>
              </a:rPr>
              <a:t>Teacher: Đoàn Ngọc Hà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4624" y="2937292"/>
            <a:ext cx="413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swimsuit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/>
          <p:cNvSpPr/>
          <p:nvPr/>
        </p:nvSpPr>
        <p:spPr>
          <a:xfrm>
            <a:off x="1745946" y="43934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5" name="Freeform 7"/>
          <p:cNvSpPr/>
          <p:nvPr/>
        </p:nvSpPr>
        <p:spPr>
          <a:xfrm>
            <a:off x="2395622" y="439933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16" name="Freeform 7"/>
          <p:cNvSpPr/>
          <p:nvPr/>
        </p:nvSpPr>
        <p:spPr>
          <a:xfrm>
            <a:off x="3064316" y="44048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20" name="Freeform 7"/>
          <p:cNvSpPr/>
          <p:nvPr/>
        </p:nvSpPr>
        <p:spPr>
          <a:xfrm>
            <a:off x="3731572" y="440144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1" name="Freeform 7"/>
          <p:cNvSpPr/>
          <p:nvPr/>
        </p:nvSpPr>
        <p:spPr>
          <a:xfrm>
            <a:off x="4362889" y="440111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2" name="Freeform 7"/>
          <p:cNvSpPr/>
          <p:nvPr/>
        </p:nvSpPr>
        <p:spPr>
          <a:xfrm>
            <a:off x="5016867" y="44091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3" name="Freeform 7"/>
          <p:cNvSpPr/>
          <p:nvPr/>
        </p:nvSpPr>
        <p:spPr>
          <a:xfrm>
            <a:off x="5659492" y="44005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7355888" y="1688735"/>
            <a:ext cx="4491190" cy="314367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313470" y="44091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7376" y="1809704"/>
            <a:ext cx="2168159" cy="2873143"/>
          </a:xfrm>
          <a:prstGeom prst="rect">
            <a:avLst/>
          </a:prstGeom>
        </p:spPr>
      </p:pic>
      <p:pic>
        <p:nvPicPr>
          <p:cNvPr id="2" name="9.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86.101562" end="17587.9238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2423" y="2200279"/>
            <a:ext cx="843690" cy="843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11249" y="3776326"/>
            <a:ext cx="674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swimming trunks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/>
          <p:cNvSpPr/>
          <p:nvPr/>
        </p:nvSpPr>
        <p:spPr>
          <a:xfrm>
            <a:off x="1754976" y="499080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4" name="Freeform 7"/>
          <p:cNvSpPr/>
          <p:nvPr/>
        </p:nvSpPr>
        <p:spPr>
          <a:xfrm>
            <a:off x="2404652" y="499671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15" name="Freeform 7"/>
          <p:cNvSpPr/>
          <p:nvPr/>
        </p:nvSpPr>
        <p:spPr>
          <a:xfrm>
            <a:off x="3073346" y="50022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3740602" y="49988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6" name="Freeform 7"/>
          <p:cNvSpPr/>
          <p:nvPr/>
        </p:nvSpPr>
        <p:spPr>
          <a:xfrm>
            <a:off x="4391716" y="49988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8" name="Freeform 7"/>
          <p:cNvSpPr/>
          <p:nvPr/>
        </p:nvSpPr>
        <p:spPr>
          <a:xfrm>
            <a:off x="5045395" y="500689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0" name="Freeform 7"/>
          <p:cNvSpPr/>
          <p:nvPr/>
        </p:nvSpPr>
        <p:spPr>
          <a:xfrm>
            <a:off x="5695071" y="499894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1" name="Freeform 7"/>
          <p:cNvSpPr/>
          <p:nvPr/>
        </p:nvSpPr>
        <p:spPr>
          <a:xfrm>
            <a:off x="6363765" y="500446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12" name="Freeform 7"/>
          <p:cNvSpPr/>
          <p:nvPr/>
        </p:nvSpPr>
        <p:spPr>
          <a:xfrm>
            <a:off x="7585185" y="49988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7" name="Freeform 7"/>
          <p:cNvSpPr/>
          <p:nvPr/>
        </p:nvSpPr>
        <p:spPr>
          <a:xfrm>
            <a:off x="8236299" y="49988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</a:p>
        </p:txBody>
      </p:sp>
      <p:sp>
        <p:nvSpPr>
          <p:cNvPr id="2" name="Freeform 7"/>
          <p:cNvSpPr/>
          <p:nvPr/>
        </p:nvSpPr>
        <p:spPr>
          <a:xfrm>
            <a:off x="8927038" y="49988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3" name="Freeform 7"/>
          <p:cNvSpPr/>
          <p:nvPr/>
        </p:nvSpPr>
        <p:spPr>
          <a:xfrm>
            <a:off x="9578152" y="49988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0" name="Freeform 7"/>
          <p:cNvSpPr/>
          <p:nvPr/>
        </p:nvSpPr>
        <p:spPr>
          <a:xfrm>
            <a:off x="10232130" y="499080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k</a:t>
            </a:r>
          </a:p>
        </p:txBody>
      </p:sp>
      <p:sp>
        <p:nvSpPr>
          <p:cNvPr id="21" name="Freeform 7"/>
          <p:cNvSpPr/>
          <p:nvPr/>
        </p:nvSpPr>
        <p:spPr>
          <a:xfrm>
            <a:off x="10883244" y="499080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447" y="1003332"/>
            <a:ext cx="2370472" cy="2844566"/>
          </a:xfrm>
          <a:prstGeom prst="rect">
            <a:avLst/>
          </a:prstGeom>
        </p:spPr>
      </p:pic>
      <p:pic>
        <p:nvPicPr>
          <p:cNvPr id="24" name="9.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30.222656" end="14215.3857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7274" y="4035351"/>
            <a:ext cx="843690" cy="843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3" grpId="0" animBg="1"/>
      <p:bldP spid="6" grpId="0" animBg="1"/>
      <p:bldP spid="8" grpId="0" animBg="1"/>
      <p:bldP spid="10" grpId="0" animBg="1"/>
      <p:bldP spid="11" grpId="0" animBg="1"/>
      <p:bldP spid="12" grpId="0" animBg="1"/>
      <p:bldP spid="17" grpId="0" animBg="1"/>
      <p:bldP spid="2" grpId="0" animBg="1"/>
      <p:bldP spid="3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71255" y="2875696"/>
            <a:ext cx="3634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sun hat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/>
          <p:cNvSpPr/>
          <p:nvPr/>
        </p:nvSpPr>
        <p:spPr>
          <a:xfrm>
            <a:off x="1745946" y="43934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5" name="Freeform 7"/>
          <p:cNvSpPr/>
          <p:nvPr/>
        </p:nvSpPr>
        <p:spPr>
          <a:xfrm>
            <a:off x="2395622" y="439933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6" name="Freeform 7"/>
          <p:cNvSpPr/>
          <p:nvPr/>
        </p:nvSpPr>
        <p:spPr>
          <a:xfrm>
            <a:off x="3064316" y="44048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1" name="Freeform 7"/>
          <p:cNvSpPr/>
          <p:nvPr/>
        </p:nvSpPr>
        <p:spPr>
          <a:xfrm>
            <a:off x="4362889" y="440111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22" name="Freeform 7"/>
          <p:cNvSpPr/>
          <p:nvPr/>
        </p:nvSpPr>
        <p:spPr>
          <a:xfrm>
            <a:off x="5016867" y="44091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3" name="Freeform 7"/>
          <p:cNvSpPr/>
          <p:nvPr/>
        </p:nvSpPr>
        <p:spPr>
          <a:xfrm>
            <a:off x="5659492" y="44005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7355888" y="1688735"/>
            <a:ext cx="4491190" cy="314367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221" y="1797339"/>
            <a:ext cx="4041800" cy="2924252"/>
          </a:xfrm>
          <a:prstGeom prst="rect">
            <a:avLst/>
          </a:prstGeom>
        </p:spPr>
      </p:pic>
      <p:pic>
        <p:nvPicPr>
          <p:cNvPr id="2" name="9.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21.472656" end="9908.64355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2371" y="2117667"/>
            <a:ext cx="843690" cy="843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5" grpId="0" animBg="1"/>
      <p:bldP spid="16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4624" y="2937292"/>
            <a:ext cx="413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rockpool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/>
          <p:cNvSpPr/>
          <p:nvPr/>
        </p:nvSpPr>
        <p:spPr>
          <a:xfrm>
            <a:off x="1745946" y="43934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15" name="Freeform 7"/>
          <p:cNvSpPr/>
          <p:nvPr/>
        </p:nvSpPr>
        <p:spPr>
          <a:xfrm>
            <a:off x="2395622" y="439933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6" name="Freeform 7"/>
          <p:cNvSpPr/>
          <p:nvPr/>
        </p:nvSpPr>
        <p:spPr>
          <a:xfrm>
            <a:off x="3064316" y="44048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0" name="Freeform 7"/>
          <p:cNvSpPr/>
          <p:nvPr/>
        </p:nvSpPr>
        <p:spPr>
          <a:xfrm>
            <a:off x="3731572" y="440144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k</a:t>
            </a:r>
          </a:p>
        </p:txBody>
      </p:sp>
      <p:sp>
        <p:nvSpPr>
          <p:cNvPr id="21" name="Freeform 7"/>
          <p:cNvSpPr/>
          <p:nvPr/>
        </p:nvSpPr>
        <p:spPr>
          <a:xfrm>
            <a:off x="4362889" y="440111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22" name="Freeform 7"/>
          <p:cNvSpPr/>
          <p:nvPr/>
        </p:nvSpPr>
        <p:spPr>
          <a:xfrm>
            <a:off x="5016867" y="44091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3" name="Freeform 7"/>
          <p:cNvSpPr/>
          <p:nvPr/>
        </p:nvSpPr>
        <p:spPr>
          <a:xfrm>
            <a:off x="5659492" y="44005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7355888" y="1688735"/>
            <a:ext cx="4491190" cy="314367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313470" y="44091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810" y="1896500"/>
            <a:ext cx="3919621" cy="2807296"/>
          </a:xfrm>
          <a:prstGeom prst="rect">
            <a:avLst/>
          </a:prstGeom>
        </p:spPr>
      </p:pic>
      <p:pic>
        <p:nvPicPr>
          <p:cNvPr id="2" name="9.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9.720703" end="8514.8769530000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91305" y="2015217"/>
            <a:ext cx="1073783" cy="1073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21613" y="2891135"/>
            <a:ext cx="3364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bucket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/>
          <p:cNvSpPr/>
          <p:nvPr/>
        </p:nvSpPr>
        <p:spPr>
          <a:xfrm>
            <a:off x="2171101" y="427905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5" name="Freeform 7"/>
          <p:cNvSpPr/>
          <p:nvPr/>
        </p:nvSpPr>
        <p:spPr>
          <a:xfrm>
            <a:off x="2820777" y="428495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6" name="Freeform 7"/>
          <p:cNvSpPr/>
          <p:nvPr/>
        </p:nvSpPr>
        <p:spPr>
          <a:xfrm>
            <a:off x="3489471" y="429047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0" name="Freeform 7"/>
          <p:cNvSpPr/>
          <p:nvPr/>
        </p:nvSpPr>
        <p:spPr>
          <a:xfrm>
            <a:off x="4156727" y="428706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k</a:t>
            </a:r>
          </a:p>
        </p:txBody>
      </p:sp>
      <p:sp>
        <p:nvSpPr>
          <p:cNvPr id="21" name="Freeform 7"/>
          <p:cNvSpPr/>
          <p:nvPr/>
        </p:nvSpPr>
        <p:spPr>
          <a:xfrm>
            <a:off x="4788044" y="428674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2" name="Freeform 7"/>
          <p:cNvSpPr/>
          <p:nvPr/>
        </p:nvSpPr>
        <p:spPr>
          <a:xfrm>
            <a:off x="5442022" y="429481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7355888" y="1688735"/>
            <a:ext cx="4491190" cy="314367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4300" y="1931807"/>
            <a:ext cx="2852659" cy="2782223"/>
          </a:xfrm>
          <a:prstGeom prst="rect">
            <a:avLst/>
          </a:prstGeom>
        </p:spPr>
      </p:pic>
      <p:pic>
        <p:nvPicPr>
          <p:cNvPr id="2" name="9.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80.925781" end="5313.6186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0742" y="1996526"/>
            <a:ext cx="1073783" cy="1073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63607" y="3809175"/>
            <a:ext cx="4361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fishing net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/>
          <p:cNvSpPr/>
          <p:nvPr/>
        </p:nvSpPr>
        <p:spPr>
          <a:xfrm>
            <a:off x="3022667" y="499087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f</a:t>
            </a:r>
          </a:p>
        </p:txBody>
      </p:sp>
      <p:sp>
        <p:nvSpPr>
          <p:cNvPr id="14" name="Freeform 7"/>
          <p:cNvSpPr/>
          <p:nvPr/>
        </p:nvSpPr>
        <p:spPr>
          <a:xfrm>
            <a:off x="3672343" y="499678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15" name="Freeform 7"/>
          <p:cNvSpPr/>
          <p:nvPr/>
        </p:nvSpPr>
        <p:spPr>
          <a:xfrm>
            <a:off x="4341037" y="500229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6" name="Freeform 7"/>
          <p:cNvSpPr/>
          <p:nvPr/>
        </p:nvSpPr>
        <p:spPr>
          <a:xfrm>
            <a:off x="5008293" y="499889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6" name="Freeform 7"/>
          <p:cNvSpPr/>
          <p:nvPr/>
        </p:nvSpPr>
        <p:spPr>
          <a:xfrm>
            <a:off x="5659407" y="499889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8" name="Freeform 7"/>
          <p:cNvSpPr/>
          <p:nvPr/>
        </p:nvSpPr>
        <p:spPr>
          <a:xfrm>
            <a:off x="6313086" y="50069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0" name="Freeform 7"/>
          <p:cNvSpPr/>
          <p:nvPr/>
        </p:nvSpPr>
        <p:spPr>
          <a:xfrm>
            <a:off x="6962762" y="49990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12" name="Freeform 7"/>
          <p:cNvSpPr/>
          <p:nvPr/>
        </p:nvSpPr>
        <p:spPr>
          <a:xfrm>
            <a:off x="8261652" y="499889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7" name="Freeform 7"/>
          <p:cNvSpPr/>
          <p:nvPr/>
        </p:nvSpPr>
        <p:spPr>
          <a:xfrm>
            <a:off x="8912766" y="499889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</a:p>
        </p:txBody>
      </p:sp>
      <p:sp>
        <p:nvSpPr>
          <p:cNvPr id="2" name="Freeform 7"/>
          <p:cNvSpPr/>
          <p:nvPr/>
        </p:nvSpPr>
        <p:spPr>
          <a:xfrm>
            <a:off x="9603505" y="499889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263" y="970486"/>
            <a:ext cx="4083646" cy="2851194"/>
          </a:xfrm>
          <a:prstGeom prst="rect">
            <a:avLst/>
          </a:prstGeom>
        </p:spPr>
      </p:pic>
      <p:pic>
        <p:nvPicPr>
          <p:cNvPr id="3" name="9.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68.628906" end="1785.7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33961" y="3821680"/>
            <a:ext cx="1073783" cy="1073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3" grpId="0" animBg="1"/>
      <p:bldP spid="6" grpId="0" animBg="1"/>
      <p:bldP spid="8" grpId="0" animBg="1"/>
      <p:bldP spid="10" grpId="0" animBg="1"/>
      <p:bldP spid="12" grpId="0" animBg="1"/>
      <p:bldP spid="17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/>
          <p:cNvSpPr txBox="1"/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459726" y="2613052"/>
            <a:ext cx="2361141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beach towel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29802" y="2601680"/>
            <a:ext cx="184778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swimsuit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91767" y="2596223"/>
            <a:ext cx="2736998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swimming trunks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21180" y="6026724"/>
            <a:ext cx="7964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Show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all the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pictur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 the teacher says the number, and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students say the word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Click on each number to s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the word, students spell it again.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90627" y="2589672"/>
            <a:ext cx="223906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sunglasses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85710" y="5163385"/>
            <a:ext cx="153547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sun hat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759438" y="5136534"/>
            <a:ext cx="176171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rockpool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19096" y="71327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/>
          <p:cNvSpPr/>
          <p:nvPr/>
        </p:nvSpPr>
        <p:spPr>
          <a:xfrm>
            <a:off x="3349231" y="727805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/>
          <p:cNvSpPr/>
          <p:nvPr/>
        </p:nvSpPr>
        <p:spPr>
          <a:xfrm>
            <a:off x="6279366" y="74708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ounded Rectangle 7"/>
          <p:cNvSpPr/>
          <p:nvPr/>
        </p:nvSpPr>
        <p:spPr>
          <a:xfrm>
            <a:off x="9209501" y="73857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ounded Rectangle 8"/>
          <p:cNvSpPr/>
          <p:nvPr/>
        </p:nvSpPr>
        <p:spPr>
          <a:xfrm>
            <a:off x="433610" y="323522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/>
          <p:cNvSpPr/>
          <p:nvPr/>
        </p:nvSpPr>
        <p:spPr>
          <a:xfrm>
            <a:off x="3363745" y="324975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/>
          <p:cNvSpPr/>
          <p:nvPr/>
        </p:nvSpPr>
        <p:spPr>
          <a:xfrm>
            <a:off x="6293880" y="326903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/>
          <p:cNvSpPr/>
          <p:nvPr/>
        </p:nvSpPr>
        <p:spPr>
          <a:xfrm>
            <a:off x="9224015" y="326052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/>
          <p:cNvSpPr/>
          <p:nvPr/>
        </p:nvSpPr>
        <p:spPr>
          <a:xfrm>
            <a:off x="6956546" y="5136535"/>
            <a:ext cx="144526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bucket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10738" y="5136534"/>
            <a:ext cx="206291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fishing net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64235" y="2545657"/>
            <a:ext cx="2300626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415575" y="2556226"/>
            <a:ext cx="2465978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69116" y="2579843"/>
            <a:ext cx="2027786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94565" y="2570030"/>
            <a:ext cx="2775763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486415" y="5096079"/>
            <a:ext cx="2108015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27913" y="5122961"/>
            <a:ext cx="1632118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668962" y="5096110"/>
            <a:ext cx="1913821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911441" y="5086905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58" y="867862"/>
            <a:ext cx="2119040" cy="1479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794" y="835152"/>
            <a:ext cx="2333978" cy="15454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238" y="851507"/>
            <a:ext cx="1209575" cy="16028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0300" y="830670"/>
            <a:ext cx="1349372" cy="161924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2995" y="3404539"/>
            <a:ext cx="2163538" cy="15105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0977" y="3410029"/>
            <a:ext cx="1649119" cy="1608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7149" y="3355555"/>
            <a:ext cx="2217267" cy="158804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706" y="3355593"/>
            <a:ext cx="2163988" cy="1565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1" animBg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6"/>
          <p:cNvSpPr/>
          <p:nvPr/>
        </p:nvSpPr>
        <p:spPr>
          <a:xfrm>
            <a:off x="2028587" y="1873147"/>
            <a:ext cx="8897755" cy="30248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991991" y="1322559"/>
            <a:ext cx="1181120" cy="1101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5595" y="2090173"/>
            <a:ext cx="8463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Ask students to work in groups of 3 or 4. 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Students look at the slides and choose the correct answers.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Then, students raise their hands to check the answers. </a:t>
            </a:r>
          </a:p>
          <a:p>
            <a:pPr marL="342900" indent="-342900" fontAlgn="base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fastest group with all the correct answers receives a point.</a:t>
            </a:r>
          </a:p>
        </p:txBody>
      </p:sp>
      <p:sp>
        <p:nvSpPr>
          <p:cNvPr id="7" name="Google Shape;281;p15"/>
          <p:cNvSpPr txBox="1"/>
          <p:nvPr/>
        </p:nvSpPr>
        <p:spPr>
          <a:xfrm>
            <a:off x="193735" y="18761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Practice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483" y="893220"/>
            <a:ext cx="6070600" cy="106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39" y="2675533"/>
            <a:ext cx="1873261" cy="10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beach towel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sun hat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swimsuit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bucket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6283" y="738848"/>
            <a:ext cx="3116228" cy="3039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7287172" y="1045802"/>
            <a:ext cx="4586331" cy="454429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7507750" y="2052809"/>
            <a:ext cx="4145174" cy="2123618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 correctly read and pronounce the words related to beach equipment and clothes.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use the sentence patterns: </a:t>
            </a:r>
            <a:r>
              <a:rPr lang="en-US" sz="2200" b="1" i="1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will you bring to the beach?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1" i="1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will bring a …</a:t>
            </a:r>
            <a:endParaRPr sz="2200" b="1" i="1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507749" y="4297437"/>
            <a:ext cx="4145173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PB p.</a:t>
            </a:r>
            <a:r>
              <a:rPr lang="en-US" sz="2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102,103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7528028" y="4832031"/>
            <a:ext cx="4124893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80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7923745" y="1072586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 – Lesson 1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8568967" y="1549620"/>
            <a:ext cx="22638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23"/>
          <a:stretch>
            <a:fillRect/>
          </a:stretch>
        </p:blipFill>
        <p:spPr>
          <a:xfrm>
            <a:off x="3543101" y="729987"/>
            <a:ext cx="3468429" cy="4860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37" y="729987"/>
            <a:ext cx="3425064" cy="4839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1612" y="69751"/>
            <a:ext cx="934908" cy="93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5921657" y="4604813"/>
            <a:ext cx="4179689" cy="768801"/>
            <a:chOff x="8227456" y="2007900"/>
            <a:chExt cx="4179689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6" y="2007900"/>
              <a:ext cx="4179689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362369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swimming trunks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5921658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rockpool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363737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sun hat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363737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sunglasses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7887" y="742652"/>
            <a:ext cx="4089296" cy="2958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bucket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rockpool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beach towel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fishing net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82898" y="811508"/>
            <a:ext cx="4367694" cy="2892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rockpool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bucket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swimsuit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sunglasses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2633" y="836652"/>
            <a:ext cx="3967843" cy="2841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fishing net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sunglasses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bucket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sun hat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39798" y="768567"/>
            <a:ext cx="4265268" cy="297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16546" y="4833465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fishing net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49" y="5744834"/>
            <a:ext cx="4179689" cy="768801"/>
            <a:chOff x="8227456" y="2007900"/>
            <a:chExt cx="4179689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6" y="2007900"/>
              <a:ext cx="4179689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6" y="2069134"/>
              <a:ext cx="3584016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swimming trunks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sun hat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rockpool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45614" y="649001"/>
            <a:ext cx="2607775" cy="3129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swimsuit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fishing net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bucket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sunglasses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47300" y="743176"/>
            <a:ext cx="2269136" cy="3006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16546" y="4833465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fishing net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6" y="2007900"/>
            <a:chExt cx="4179689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6" y="2007900"/>
              <a:ext cx="4179689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6" y="2069134"/>
              <a:ext cx="3584016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sunglasses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bucket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rockpool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32568" y="720220"/>
            <a:ext cx="4377290" cy="3056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90"/>
            <a:ext cx="12192000" cy="686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891687"/>
            <a:ext cx="6000750" cy="50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(p.103)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5090" y="5907816"/>
            <a:ext cx="801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ave students </a:t>
            </a: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look at the picture on page 102.</a:t>
            </a:r>
          </a:p>
          <a:p>
            <a:pPr marL="285750" indent="-285750">
              <a:buFontTx/>
              <a:buChar char="-"/>
            </a:pP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Then, put students in pairs to find the words in Activity 1. </a:t>
            </a:r>
          </a:p>
          <a:p>
            <a:pPr marL="285750" indent="-285750" fontAlgn="base">
              <a:buFontTx/>
              <a:buChar char="-"/>
            </a:pP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The teacher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asks and </a:t>
            </a: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shows the answer to check with the whole class.</a:t>
            </a:r>
            <a:endParaRPr lang="x-non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1028" y="950184"/>
            <a:ext cx="3834972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771286" y="1017795"/>
            <a:ext cx="3093968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t="23435"/>
          <a:stretch>
            <a:fillRect/>
          </a:stretch>
        </p:blipFill>
        <p:spPr>
          <a:xfrm>
            <a:off x="149637" y="1602144"/>
            <a:ext cx="4588618" cy="403171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23045" y="3650035"/>
            <a:ext cx="1284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bucket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18308" y="4215671"/>
            <a:ext cx="367146" cy="4372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4" idx="3"/>
          </p:cNvCxnSpPr>
          <p:nvPr/>
        </p:nvCxnSpPr>
        <p:spPr>
          <a:xfrm flipV="1">
            <a:off x="1385454" y="3930001"/>
            <a:ext cx="4385954" cy="5043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200368" y="1539791"/>
            <a:ext cx="15836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sun hat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571008" y="3533177"/>
            <a:ext cx="1050966" cy="5434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31" idx="1"/>
          </p:cNvCxnSpPr>
          <p:nvPr/>
        </p:nvCxnSpPr>
        <p:spPr>
          <a:xfrm flipV="1">
            <a:off x="3042407" y="1801401"/>
            <a:ext cx="2157961" cy="17376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425626" y="4688508"/>
            <a:ext cx="1907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rockpool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49637" y="4581541"/>
            <a:ext cx="4588618" cy="10513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5" idx="3"/>
          </p:cNvCxnSpPr>
          <p:nvPr/>
        </p:nvCxnSpPr>
        <p:spPr>
          <a:xfrm flipV="1">
            <a:off x="4738255" y="4963886"/>
            <a:ext cx="1856509" cy="1433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437520" y="2057577"/>
            <a:ext cx="1779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sunglasses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357984" y="2743199"/>
            <a:ext cx="480219" cy="1621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2838203" y="2346375"/>
            <a:ext cx="2613331" cy="4778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652178" y="2656161"/>
            <a:ext cx="2734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swimming trunks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2338192" y="3569044"/>
            <a:ext cx="333756" cy="35997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>
            <a:endCxn id="56" idx="1"/>
          </p:cNvCxnSpPr>
          <p:nvPr/>
        </p:nvCxnSpPr>
        <p:spPr>
          <a:xfrm flipV="1">
            <a:off x="2661575" y="2917771"/>
            <a:ext cx="2990603" cy="8235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590816" y="3995479"/>
            <a:ext cx="1856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fishing net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338192" y="5051171"/>
            <a:ext cx="500011" cy="55586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2819217" y="4262439"/>
            <a:ext cx="4804741" cy="1012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533978" y="3221030"/>
            <a:ext cx="1530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swimsuit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239715" y="3838760"/>
            <a:ext cx="500011" cy="55586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720740" y="3525715"/>
            <a:ext cx="5836923" cy="5364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465" y="693820"/>
            <a:ext cx="6680985" cy="841362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8519070" y="3151194"/>
            <a:ext cx="3540670" cy="819788"/>
            <a:chOff x="4338119" y="3028658"/>
            <a:chExt cx="4348390" cy="819788"/>
          </a:xfrm>
        </p:grpSpPr>
        <p:sp>
          <p:nvSpPr>
            <p:cNvPr id="75" name="Oval Callout 74"/>
            <p:cNvSpPr/>
            <p:nvPr/>
          </p:nvSpPr>
          <p:spPr>
            <a:xfrm>
              <a:off x="4338119" y="3028658"/>
              <a:ext cx="4348390" cy="819788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582630" y="3170949"/>
              <a:ext cx="3827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It’s beach towel.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7521314" y="1880012"/>
            <a:ext cx="4708609" cy="819788"/>
            <a:chOff x="4338119" y="3028658"/>
            <a:chExt cx="4348390" cy="819788"/>
          </a:xfrm>
        </p:grpSpPr>
        <p:sp>
          <p:nvSpPr>
            <p:cNvPr id="78" name="Oval Callout 77"/>
            <p:cNvSpPr/>
            <p:nvPr/>
          </p:nvSpPr>
          <p:spPr>
            <a:xfrm>
              <a:off x="4338119" y="3028658"/>
              <a:ext cx="4348390" cy="819788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82630" y="3170949"/>
              <a:ext cx="3827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What’s the missing words?</a:t>
              </a:r>
              <a:endParaRPr lang="en-US" sz="2800" dirty="0"/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10" y="4158243"/>
            <a:ext cx="1729451" cy="1649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31" grpId="0"/>
      <p:bldP spid="32" grpId="0" animBg="1"/>
      <p:bldP spid="34" grpId="0"/>
      <p:bldP spid="35" grpId="0" animBg="1"/>
      <p:bldP spid="51" grpId="0"/>
      <p:bldP spid="52" grpId="0" animBg="1"/>
      <p:bldP spid="56" grpId="0"/>
      <p:bldP spid="57" grpId="0" animBg="1"/>
      <p:bldP spid="60" grpId="0"/>
      <p:bldP spid="61" grpId="0" animBg="1"/>
      <p:bldP spid="67" grpId="0"/>
      <p:bldP spid="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(p.103)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4501" y="5807254"/>
            <a:ext cx="80141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Put students in groups of 3 or 4 to read the definitions and write the words.</a:t>
            </a:r>
          </a:p>
          <a:p>
            <a:pPr marL="285750" indent="-285750">
              <a:buFontTx/>
              <a:buChar char="-"/>
            </a:pP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After writing, the teacher checks the answer</a:t>
            </a:r>
            <a:r>
              <a:rPr lang="en-US" alt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Then, put students in pairs, one student says the number “number 1” and one student says the word “sunglasses”. They switch roles to practice.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93" y="779457"/>
            <a:ext cx="10529417" cy="2905494"/>
          </a:xfrm>
          <a:prstGeom prst="rect">
            <a:avLst/>
          </a:prstGeom>
        </p:spPr>
      </p:pic>
      <p:pic>
        <p:nvPicPr>
          <p:cNvPr id="6" name="Google Shape;878;p32"/>
          <p:cNvPicPr preferRelativeResize="0"/>
          <p:nvPr/>
        </p:nvPicPr>
        <p:blipFill rotWithShape="1">
          <a:blip r:embed="rId6"/>
          <a:srcRect l="27814" r="28419" b="46489"/>
          <a:stretch>
            <a:fillRect/>
          </a:stretch>
        </p:blipFill>
        <p:spPr>
          <a:xfrm>
            <a:off x="0" y="3910629"/>
            <a:ext cx="2222111" cy="179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83;p32"/>
          <p:cNvPicPr preferRelativeResize="0"/>
          <p:nvPr/>
        </p:nvPicPr>
        <p:blipFill rotWithShape="1">
          <a:blip r:embed="rId7"/>
          <a:srcRect l="28345" r="29907" b="36384"/>
          <a:stretch>
            <a:fillRect/>
          </a:stretch>
        </p:blipFill>
        <p:spPr>
          <a:xfrm>
            <a:off x="9896096" y="3766785"/>
            <a:ext cx="1861954" cy="19980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1528085" y="3910629"/>
            <a:ext cx="2490087" cy="702111"/>
            <a:chOff x="320034" y="1053802"/>
            <a:chExt cx="3506870" cy="1231105"/>
          </a:xfrm>
        </p:grpSpPr>
        <p:sp>
          <p:nvSpPr>
            <p:cNvPr id="11" name="Oval Callout 10"/>
            <p:cNvSpPr/>
            <p:nvPr/>
          </p:nvSpPr>
          <p:spPr>
            <a:xfrm>
              <a:off x="320034" y="1053802"/>
              <a:ext cx="3506870" cy="1231105"/>
            </a:xfrm>
            <a:prstGeom prst="wedgeEllipseCallout">
              <a:avLst>
                <a:gd name="adj1" fmla="val -49596"/>
                <a:gd name="adj2" fmla="val 442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7152" y="1244371"/>
              <a:ext cx="3030521" cy="89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number 1</a:t>
              </a:r>
              <a:endParaRPr lang="x-none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86108" y="3824116"/>
            <a:ext cx="2490087" cy="702111"/>
            <a:chOff x="2095498" y="1157289"/>
            <a:chExt cx="3724758" cy="1081119"/>
          </a:xfrm>
        </p:grpSpPr>
        <p:sp>
          <p:nvSpPr>
            <p:cNvPr id="14" name="Oval Callout 13"/>
            <p:cNvSpPr/>
            <p:nvPr/>
          </p:nvSpPr>
          <p:spPr>
            <a:xfrm>
              <a:off x="2095498" y="1157289"/>
              <a:ext cx="3724758" cy="1081119"/>
            </a:xfrm>
            <a:prstGeom prst="wedgeEllipseCallout">
              <a:avLst>
                <a:gd name="adj1" fmla="val 52501"/>
                <a:gd name="adj2" fmla="val 4242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97963" y="1290731"/>
              <a:ext cx="2919827" cy="519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sunglasses</a:t>
              </a:r>
              <a:endParaRPr lang="x-none" sz="2800" dirty="0"/>
            </a:p>
          </p:txBody>
        </p:sp>
      </p:grpSp>
      <p:sp>
        <p:nvSpPr>
          <p:cNvPr id="16" name="Rectangle: Rounded Corners 13"/>
          <p:cNvSpPr/>
          <p:nvPr/>
        </p:nvSpPr>
        <p:spPr>
          <a:xfrm>
            <a:off x="5287183" y="5005634"/>
            <a:ext cx="1617631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SG" sz="3200" b="1" kern="0" dirty="0">
                <a:solidFill>
                  <a:srgbClr val="FFFFFF"/>
                </a:solidFill>
                <a:sym typeface="Arial" panose="020B0604020202020204"/>
              </a:rPr>
              <a:t>Answer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1588" y="1397799"/>
            <a:ext cx="1837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sunglasses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52411" y="1834806"/>
            <a:ext cx="202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rockpool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6514" y="2260232"/>
            <a:ext cx="277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swimming trunks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16514" y="2694009"/>
            <a:ext cx="18626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fishing net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87183" y="3147250"/>
            <a:ext cx="18626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swimsuit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95335">
            <a:off x="8193666" y="4708943"/>
            <a:ext cx="1445010" cy="7338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76537">
            <a:off x="8194827" y="2308295"/>
            <a:ext cx="1330814" cy="11996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5" y="2341492"/>
            <a:ext cx="1111055" cy="1425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/>
          <p:cNvSpPr/>
          <p:nvPr/>
        </p:nvSpPr>
        <p:spPr>
          <a:xfrm>
            <a:off x="1024967" y="1886098"/>
            <a:ext cx="10037480" cy="3421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206" y="1957692"/>
            <a:ext cx="923412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300" dirty="0"/>
              <a:t>Divide the class into two teams. Each team has a character.</a:t>
            </a:r>
          </a:p>
          <a:p>
            <a:pPr marL="342900" indent="-342900">
              <a:buFontTx/>
              <a:buChar char="-"/>
            </a:pPr>
            <a:r>
              <a:rPr lang="en-US" sz="2300" dirty="0"/>
              <a:t>Quickly review the space words by showing flashcards from the previous unit.</a:t>
            </a:r>
          </a:p>
          <a:p>
            <a:pPr marL="342900" indent="-342900">
              <a:buFontTx/>
              <a:buChar char="-"/>
            </a:pPr>
            <a:r>
              <a:rPr lang="en-US" sz="2300" dirty="0"/>
              <a:t>Each team got five lines between the shark’s mouth and their character.</a:t>
            </a:r>
          </a:p>
          <a:p>
            <a:pPr marL="342900" indent="-342900">
              <a:buFontTx/>
              <a:buChar char="-"/>
            </a:pPr>
            <a:r>
              <a:rPr lang="en-US" sz="2300" dirty="0"/>
              <a:t>Students look at the flashcards and randomly spell them when the teacher calls.</a:t>
            </a:r>
          </a:p>
          <a:p>
            <a:pPr marL="342900" indent="-342900">
              <a:buFontTx/>
              <a:buChar char="-"/>
            </a:pPr>
            <a:r>
              <a:rPr lang="en-US" sz="2300" dirty="0"/>
              <a:t>If the student is correct, continue with a different student. If that student is wrong, erase a line.</a:t>
            </a:r>
          </a:p>
          <a:p>
            <a:pPr marL="342900" indent="-342900">
              <a:buFontTx/>
              <a:buChar char="-"/>
            </a:pPr>
            <a:r>
              <a:rPr lang="en-US" sz="2300" dirty="0"/>
              <a:t>The team that loses all lines first will be out of the game.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10245286" y="1360291"/>
            <a:ext cx="1051826" cy="980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54033"/>
            <a:ext cx="7772400" cy="1156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7757" y="69751"/>
            <a:ext cx="934908" cy="93490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- Pupils’ Book (p.103)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0845" y="5780782"/>
            <a:ext cx="8530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H</a:t>
            </a:r>
            <a:r>
              <a:rPr lang="x-none" sz="1600" dirty="0"/>
              <a:t>ave </a:t>
            </a:r>
            <a:r>
              <a:rPr lang="x-none" sz="1600"/>
              <a:t>students </a:t>
            </a:r>
            <a:r>
              <a:rPr lang="en-US" sz="1600" dirty="0"/>
              <a:t>in pairs </a:t>
            </a:r>
            <a:r>
              <a:rPr lang="x-none" sz="1600"/>
              <a:t>look at </a:t>
            </a: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Activity 4</a:t>
            </a:r>
            <a:r>
              <a:rPr lang="x-none" sz="1600"/>
              <a:t>. 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Ask students to use the present future with the question: “What will you bring to the beach?” and answer “I will bring a …”</a:t>
            </a:r>
          </a:p>
          <a:p>
            <a:pPr marL="285750" indent="-285750" fontAlgn="base">
              <a:buFontTx/>
              <a:buChar char="-"/>
            </a:pPr>
            <a:r>
              <a:rPr lang="en-US" sz="1600" dirty="0"/>
              <a:t>Then</a:t>
            </a:r>
            <a:r>
              <a:rPr lang="x-none" sz="1600" dirty="0"/>
              <a:t>, open the bubbles </a:t>
            </a:r>
            <a:r>
              <a:rPr lang="x-none" sz="1600"/>
              <a:t>speech </a:t>
            </a:r>
            <a:r>
              <a:rPr lang="en-US" sz="1600" dirty="0"/>
              <a:t>to show the example </a:t>
            </a:r>
            <a:r>
              <a:rPr lang="x-none" sz="1600"/>
              <a:t>on </a:t>
            </a:r>
            <a:r>
              <a:rPr lang="x-none" sz="1600" dirty="0"/>
              <a:t>the next slide.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455" y="1295564"/>
            <a:ext cx="9635087" cy="374343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- Pupils’ Book (p.103)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28893" t="45513" r="52438" b="5234"/>
          <a:stretch>
            <a:fillRect/>
          </a:stretch>
        </p:blipFill>
        <p:spPr>
          <a:xfrm>
            <a:off x="418586" y="1633431"/>
            <a:ext cx="1798820" cy="1843790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72721" y="6026724"/>
            <a:ext cx="5246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Invite some pairs to present in front of the class. Give points if </a:t>
            </a:r>
            <a:r>
              <a:rPr lang="en-US" dirty="0"/>
              <a:t>students</a:t>
            </a:r>
            <a:r>
              <a:rPr lang="en-US" sz="1800" dirty="0"/>
              <a:t> perform well.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1141" t="43877" r="29101" b="5668"/>
          <a:stretch>
            <a:fillRect/>
          </a:stretch>
        </p:blipFill>
        <p:spPr>
          <a:xfrm>
            <a:off x="9757458" y="3655413"/>
            <a:ext cx="1903751" cy="1888761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2664062" y="2348116"/>
            <a:ext cx="5603655" cy="702111"/>
            <a:chOff x="331693" y="932508"/>
            <a:chExt cx="3268696" cy="123110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Oval Callout 7"/>
            <p:cNvSpPr/>
            <p:nvPr/>
          </p:nvSpPr>
          <p:spPr>
            <a:xfrm>
              <a:off x="331693" y="932508"/>
              <a:ext cx="3268696" cy="1231105"/>
            </a:xfrm>
            <a:prstGeom prst="wedgeRoundRectCallout">
              <a:avLst>
                <a:gd name="adj1" fmla="val -57486"/>
                <a:gd name="adj2" fmla="val 47555"/>
                <a:gd name="adj3" fmla="val 16667"/>
              </a:avLst>
            </a:prstGeom>
            <a:solidFill>
              <a:srgbClr val="F3A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4871" y="1040544"/>
              <a:ext cx="3030521" cy="101503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What will you bring to the beach?</a:t>
              </a:r>
              <a:endParaRPr lang="x-none" sz="28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17994" y="4787567"/>
            <a:ext cx="8167503" cy="702111"/>
            <a:chOff x="2095497" y="1157289"/>
            <a:chExt cx="3724759" cy="108111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1" name="Rounded Rectangular Callout 10"/>
            <p:cNvSpPr/>
            <p:nvPr/>
          </p:nvSpPr>
          <p:spPr>
            <a:xfrm>
              <a:off x="2095498" y="1157289"/>
              <a:ext cx="3724758" cy="1081119"/>
            </a:xfrm>
            <a:prstGeom prst="wedgeRoundRectCallout">
              <a:avLst>
                <a:gd name="adj1" fmla="val 54416"/>
                <a:gd name="adj2" fmla="val -5821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95497" y="1301608"/>
              <a:ext cx="3724758" cy="80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 will bring a sun hat, a bucket, and swimming trunks.</a:t>
              </a:r>
              <a:endParaRPr lang="x-none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64062" y="1368323"/>
            <a:ext cx="7739112" cy="702111"/>
            <a:chOff x="331693" y="932508"/>
            <a:chExt cx="3268696" cy="123110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" name="Oval Callout 7"/>
            <p:cNvSpPr/>
            <p:nvPr/>
          </p:nvSpPr>
          <p:spPr>
            <a:xfrm>
              <a:off x="331693" y="932508"/>
              <a:ext cx="3268696" cy="1231105"/>
            </a:xfrm>
            <a:prstGeom prst="wedgeRoundRectCallout">
              <a:avLst>
                <a:gd name="adj1" fmla="val -57486"/>
                <a:gd name="adj2" fmla="val 47555"/>
                <a:gd name="adj3" fmla="val 16667"/>
              </a:avLst>
            </a:prstGeom>
            <a:solidFill>
              <a:srgbClr val="F3A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871" y="1040544"/>
              <a:ext cx="3030521" cy="101503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It’s sunny today. How about going to the beach?</a:t>
              </a:r>
              <a:endParaRPr lang="x-none" sz="28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5996" y="3871829"/>
            <a:ext cx="3389499" cy="702111"/>
            <a:chOff x="2095497" y="1157289"/>
            <a:chExt cx="3724759" cy="108111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8" name="Rounded Rectangular Callout 17"/>
            <p:cNvSpPr/>
            <p:nvPr/>
          </p:nvSpPr>
          <p:spPr>
            <a:xfrm>
              <a:off x="2095498" y="1157289"/>
              <a:ext cx="3724758" cy="1081119"/>
            </a:xfrm>
            <a:prstGeom prst="wedgeRoundRectCallout">
              <a:avLst>
                <a:gd name="adj1" fmla="val 54416"/>
                <a:gd name="adj2" fmla="val -5821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95497" y="1301608"/>
              <a:ext cx="3724758" cy="80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That’s a good idea.</a:t>
              </a:r>
              <a:endParaRPr lang="x-none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459726" y="2613052"/>
            <a:ext cx="2361141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beach towel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29802" y="2601680"/>
            <a:ext cx="184778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swimsuit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91767" y="2596223"/>
            <a:ext cx="2736998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swimming trunks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86714" y="6130195"/>
            <a:ext cx="603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- Show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all the </a:t>
            </a:r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pictur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students look and say the word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aloud.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90627" y="2589672"/>
            <a:ext cx="223906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sunglasses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85710" y="5163385"/>
            <a:ext cx="153547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sun hat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759438" y="5136534"/>
            <a:ext cx="176171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rockpool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19096" y="71327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/>
          <p:cNvSpPr/>
          <p:nvPr/>
        </p:nvSpPr>
        <p:spPr>
          <a:xfrm>
            <a:off x="3349231" y="727805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/>
          <p:cNvSpPr/>
          <p:nvPr/>
        </p:nvSpPr>
        <p:spPr>
          <a:xfrm>
            <a:off x="6279366" y="74708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ounded Rectangle 7"/>
          <p:cNvSpPr/>
          <p:nvPr/>
        </p:nvSpPr>
        <p:spPr>
          <a:xfrm>
            <a:off x="9209501" y="73857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ounded Rectangle 8"/>
          <p:cNvSpPr/>
          <p:nvPr/>
        </p:nvSpPr>
        <p:spPr>
          <a:xfrm>
            <a:off x="433610" y="323522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/>
          <p:cNvSpPr/>
          <p:nvPr/>
        </p:nvSpPr>
        <p:spPr>
          <a:xfrm>
            <a:off x="3363745" y="324975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/>
          <p:cNvSpPr/>
          <p:nvPr/>
        </p:nvSpPr>
        <p:spPr>
          <a:xfrm>
            <a:off x="6293880" y="326903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/>
          <p:cNvSpPr/>
          <p:nvPr/>
        </p:nvSpPr>
        <p:spPr>
          <a:xfrm>
            <a:off x="9224015" y="326052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/>
          <p:cNvSpPr/>
          <p:nvPr/>
        </p:nvSpPr>
        <p:spPr>
          <a:xfrm>
            <a:off x="6956546" y="5136535"/>
            <a:ext cx="144526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bucket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10738" y="5136534"/>
            <a:ext cx="206291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fishing net</a:t>
            </a:r>
          </a:p>
        </p:txBody>
      </p:sp>
      <p:sp>
        <p:nvSpPr>
          <p:cNvPr id="2" name="Google Shape;281;p15"/>
          <p:cNvSpPr txBox="1"/>
          <p:nvPr/>
        </p:nvSpPr>
        <p:spPr>
          <a:xfrm>
            <a:off x="99003" y="16674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58" y="867862"/>
            <a:ext cx="2119040" cy="1479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794" y="835152"/>
            <a:ext cx="2333978" cy="15454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238" y="851507"/>
            <a:ext cx="1209575" cy="16028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0300" y="830670"/>
            <a:ext cx="1349372" cy="161924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2995" y="3404539"/>
            <a:ext cx="2163538" cy="15105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0977" y="3410029"/>
            <a:ext cx="1649119" cy="1608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7149" y="3355555"/>
            <a:ext cx="2217267" cy="158804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06" y="3355593"/>
            <a:ext cx="2163988" cy="156565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dirty="0"/>
          </a:p>
        </p:txBody>
      </p:sp>
      <p:sp>
        <p:nvSpPr>
          <p:cNvPr id="1036" name="Google Shape;1036;p43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3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3"/>
          <p:cNvSpPr txBox="1"/>
          <p:nvPr/>
        </p:nvSpPr>
        <p:spPr>
          <a:xfrm>
            <a:off x="2381945" y="4079976"/>
            <a:ext cx="68010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 panose="020F0502020204030204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exercises in the Activity Book (page 8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0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).</a:t>
            </a:r>
            <a:endParaRPr dirty="0"/>
          </a:p>
        </p:txBody>
      </p:sp>
      <p:sp>
        <p:nvSpPr>
          <p:cNvPr id="1039" name="Google Shape;1039;p43"/>
          <p:cNvSpPr txBox="1"/>
          <p:nvPr/>
        </p:nvSpPr>
        <p:spPr>
          <a:xfrm>
            <a:off x="2353216" y="6253287"/>
            <a:ext cx="7606554" cy="39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 panose="020F0502020204030204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Check the answers in the Teacher’s Book (page 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177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 or Active Teach.</a:t>
            </a:r>
            <a:endParaRPr dirty="0"/>
          </a:p>
        </p:txBody>
      </p:sp>
      <p:sp>
        <p:nvSpPr>
          <p:cNvPr id="1040" name="Google Shape;1040;p43"/>
          <p:cNvSpPr txBox="1"/>
          <p:nvPr/>
        </p:nvSpPr>
        <p:spPr>
          <a:xfrm>
            <a:off x="2377490" y="3433451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 panose="020F0502020204030204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Review vocabulary and grammar.</a:t>
            </a:r>
          </a:p>
        </p:txBody>
      </p:sp>
      <p:pic>
        <p:nvPicPr>
          <p:cNvPr id="1041" name="Google Shape;1041;p4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7287172" y="1045802"/>
            <a:ext cx="4586331" cy="454429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7507750" y="2052809"/>
            <a:ext cx="4145174" cy="2123618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 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correctly read and pronounce the words related to beach equipment and clothes.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use the sentence patterns: </a:t>
            </a:r>
            <a:r>
              <a:rPr lang="en-US" sz="2200" b="1" i="1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will you bring to the beach?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1" i="1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 will bring a …</a:t>
            </a:r>
            <a:endParaRPr sz="2200" b="1" i="1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507750" y="4411658"/>
            <a:ext cx="4145173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PB p.</a:t>
            </a:r>
            <a:r>
              <a:rPr lang="en-US" sz="2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102,103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7528028" y="4943765"/>
            <a:ext cx="4124893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80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7923745" y="1072586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 – Lesson 1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8568966" y="1549620"/>
            <a:ext cx="250081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We’ve learned…</a:t>
            </a: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23"/>
          <a:stretch>
            <a:fillRect/>
          </a:stretch>
        </p:blipFill>
        <p:spPr>
          <a:xfrm>
            <a:off x="3543101" y="729987"/>
            <a:ext cx="3468429" cy="4860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37" y="729987"/>
            <a:ext cx="3425064" cy="4839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1026" name="Picture 2" descr="Premium Vector | Cute hungry shark cartoon vector illustration desig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1DDFF"/>
              </a:clrFrom>
              <a:clrTo>
                <a:srgbClr val="61D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180" y="3167394"/>
            <a:ext cx="3381154" cy="33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emium Vector | Cute hungry shark cartoon vector illustration desig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1DDFF"/>
              </a:clrFrom>
              <a:clrTo>
                <a:srgbClr val="61D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9953" y="3057322"/>
            <a:ext cx="3381155" cy="338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ong Us, Character, Red, Imposter, Icon, Cartoon, Alien, Logo, png | 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14" b="99110" l="2283" r="99022">
                        <a14:foregroundMark x1="66196" y1="5421" x2="66196" y2="5421"/>
                        <a14:foregroundMark x1="60109" y1="1214" x2="60109" y2="1214"/>
                        <a14:foregroundMark x1="21848" y1="29288" x2="21848" y2="29288"/>
                        <a14:foregroundMark x1="66957" y1="11812" x2="91957" y2="33981"/>
                        <a14:foregroundMark x1="76848" y1="20955" x2="90109" y2="43851"/>
                        <a14:foregroundMark x1="90326" y1="19984" x2="59891" y2="34709"/>
                        <a14:foregroundMark x1="59891" y1="34709" x2="59891" y2="34709"/>
                        <a14:foregroundMark x1="47826" y1="14563" x2="75761" y2="38430"/>
                        <a14:foregroundMark x1="77826" y1="14239" x2="99239" y2="32282"/>
                        <a14:foregroundMark x1="49130" y1="12379" x2="49130" y2="12379"/>
                        <a14:foregroundMark x1="25761" y1="18932" x2="11739" y2="57443"/>
                        <a14:foregroundMark x1="11739" y1="57443" x2="27065" y2="85761"/>
                        <a14:foregroundMark x1="21413" y1="21683" x2="21413" y2="21683"/>
                        <a14:foregroundMark x1="11413" y1="34223" x2="11413" y2="34223"/>
                        <a14:foregroundMark x1="14348" y1="31472" x2="8804" y2="58819"/>
                        <a14:foregroundMark x1="8804" y1="58819" x2="8913" y2="59061"/>
                        <a14:foregroundMark x1="5000" y1="39968" x2="9783" y2="74757"/>
                        <a14:foregroundMark x1="35326" y1="24029" x2="75543" y2="49110"/>
                        <a14:foregroundMark x1="52609" y1="12864" x2="50978" y2="40129"/>
                        <a14:foregroundMark x1="64891" y1="16100" x2="77826" y2="45146"/>
                        <a14:foregroundMark x1="78043" y1="94094" x2="78043" y2="94094"/>
                        <a14:foregroundMark x1="33043" y1="96926" x2="33043" y2="96926"/>
                        <a14:foregroundMark x1="11848" y1="30663" x2="5543" y2="41909"/>
                        <a14:foregroundMark x1="5543" y1="41909" x2="2283" y2="76456"/>
                        <a14:foregroundMark x1="64891" y1="92557" x2="81957" y2="96926"/>
                        <a14:foregroundMark x1="81957" y1="96926" x2="91304" y2="89159"/>
                        <a14:foregroundMark x1="91304" y1="89159" x2="91957" y2="85599"/>
                        <a14:foregroundMark x1="64674" y1="92557" x2="69565" y2="95874"/>
                        <a14:foregroundMark x1="92609" y1="90615" x2="85217" y2="98058"/>
                        <a14:foregroundMark x1="28152" y1="99110" x2="28152" y2="99110"/>
                        <a14:foregroundMark x1="48478" y1="2589" x2="51087" y2="52913"/>
                        <a14:foregroundMark x1="39022" y1="10922" x2="31957" y2="52751"/>
                        <a14:foregroundMark x1="23152" y1="31715" x2="86413" y2="83172"/>
                        <a14:foregroundMark x1="49674" y1="27589" x2="86087" y2="64806"/>
                        <a14:foregroundMark x1="39348" y1="54045" x2="54022" y2="61489"/>
                        <a14:foregroundMark x1="54022" y1="61489" x2="83152" y2="49919"/>
                        <a14:foregroundMark x1="44022" y1="50566" x2="42283" y2="74191"/>
                        <a14:foregroundMark x1="89022" y1="40939" x2="85217" y2="66505"/>
                        <a14:foregroundMark x1="40761" y1="12864" x2="59674" y2="7120"/>
                        <a14:foregroundMark x1="59674" y1="7120" x2="73152" y2="6230"/>
                        <a14:foregroundMark x1="73152" y1="6230" x2="73152" y2="6311"/>
                        <a14:foregroundMark x1="69565" y1="7848" x2="79891" y2="15049"/>
                        <a14:foregroundMark x1="44022" y1="3479" x2="23152" y2="21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51" y="858667"/>
            <a:ext cx="996886" cy="13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8447" y="-28199"/>
            <a:ext cx="1732298" cy="273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4" name="Straight Connector 1033"/>
          <p:cNvCxnSpPr/>
          <p:nvPr/>
        </p:nvCxnSpPr>
        <p:spPr>
          <a:xfrm>
            <a:off x="2586370" y="2706399"/>
            <a:ext cx="316318" cy="6322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/>
          <p:cNvCxnSpPr/>
          <p:nvPr/>
        </p:nvCxnSpPr>
        <p:spPr>
          <a:xfrm>
            <a:off x="2987749" y="2572526"/>
            <a:ext cx="97064" cy="7660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/>
          <p:cNvCxnSpPr/>
          <p:nvPr/>
        </p:nvCxnSpPr>
        <p:spPr>
          <a:xfrm>
            <a:off x="3325994" y="2550327"/>
            <a:ext cx="0" cy="7882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/>
          <p:cNvCxnSpPr/>
          <p:nvPr/>
        </p:nvCxnSpPr>
        <p:spPr>
          <a:xfrm flipH="1">
            <a:off x="3522809" y="2597999"/>
            <a:ext cx="166689" cy="7406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/>
          <p:cNvCxnSpPr/>
          <p:nvPr/>
        </p:nvCxnSpPr>
        <p:spPr>
          <a:xfrm flipH="1">
            <a:off x="3689498" y="2706399"/>
            <a:ext cx="326807" cy="6576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3" name="Rectangle: Rounded Corners 1052"/>
          <p:cNvSpPr/>
          <p:nvPr/>
        </p:nvSpPr>
        <p:spPr>
          <a:xfrm>
            <a:off x="776178" y="4497572"/>
            <a:ext cx="914400" cy="59542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ym typeface="Wingdings" panose="05000000000000000000" pitchFamily="2" charset="2"/>
              </a:rPr>
              <a:t></a:t>
            </a:r>
            <a:endParaRPr lang="en-US" sz="3600" dirty="0"/>
          </a:p>
        </p:txBody>
      </p:sp>
      <p:sp>
        <p:nvSpPr>
          <p:cNvPr id="1054" name="Rectangle: Rounded Corners 1053"/>
          <p:cNvSpPr/>
          <p:nvPr/>
        </p:nvSpPr>
        <p:spPr>
          <a:xfrm>
            <a:off x="10709334" y="4450187"/>
            <a:ext cx="914400" cy="59542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ym typeface="Wingdings" panose="05000000000000000000" pitchFamily="2" charset="2"/>
              </a:rPr>
              <a:t></a:t>
            </a:r>
            <a:endParaRPr lang="en-US" sz="3600" dirty="0"/>
          </a:p>
        </p:txBody>
      </p:sp>
      <p:pic>
        <p:nvPicPr>
          <p:cNvPr id="1055" name="OH NO SOUND EFFECT BIG VOICES H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1" end="0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52747" y="2347127"/>
            <a:ext cx="406400" cy="406400"/>
          </a:xfrm>
          <a:prstGeom prst="rect">
            <a:avLst/>
          </a:prstGeom>
        </p:spPr>
      </p:pic>
      <p:cxnSp>
        <p:nvCxnSpPr>
          <p:cNvPr id="1056" name="Straight Connector 1055"/>
          <p:cNvCxnSpPr/>
          <p:nvPr/>
        </p:nvCxnSpPr>
        <p:spPr>
          <a:xfrm>
            <a:off x="8045138" y="2771303"/>
            <a:ext cx="316318" cy="6322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Connector 1056"/>
          <p:cNvCxnSpPr/>
          <p:nvPr/>
        </p:nvCxnSpPr>
        <p:spPr>
          <a:xfrm>
            <a:off x="8446517" y="2637430"/>
            <a:ext cx="97064" cy="7660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Connector 1057"/>
          <p:cNvCxnSpPr/>
          <p:nvPr/>
        </p:nvCxnSpPr>
        <p:spPr>
          <a:xfrm>
            <a:off x="8784762" y="2615231"/>
            <a:ext cx="0" cy="7882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/>
          <p:cNvCxnSpPr/>
          <p:nvPr/>
        </p:nvCxnSpPr>
        <p:spPr>
          <a:xfrm flipH="1">
            <a:off x="8981577" y="2662903"/>
            <a:ext cx="166689" cy="7406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Connector 1059"/>
          <p:cNvCxnSpPr/>
          <p:nvPr/>
        </p:nvCxnSpPr>
        <p:spPr>
          <a:xfrm flipH="1">
            <a:off x="9148266" y="2771303"/>
            <a:ext cx="326807" cy="6576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1" name="TextBox 1060"/>
          <p:cNvSpPr txBox="1"/>
          <p:nvPr/>
        </p:nvSpPr>
        <p:spPr>
          <a:xfrm>
            <a:off x="2273289" y="6211669"/>
            <a:ext cx="764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teacher shows the flashcard and asks a random student to spell that word.</a:t>
            </a:r>
          </a:p>
          <a:p>
            <a:pPr algn="ctr"/>
            <a:r>
              <a:rPr lang="en-US" dirty="0"/>
              <a:t>Click on “sad face” to erase one line.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924" fill="hold"/>
                                        <p:tgtEl>
                                          <p:spTgt spid="1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sp>
        <p:nvSpPr>
          <p:cNvPr id="4" name="AutoShape 6" descr="https://lh7-us.googleusercontent.com/1WebCuZxPNH3uQrY78iCMFfMXidoj2vEuzMWHrJGlQZ_EBM_dCb5JM1q7qGbRYrJ0ovmgEabof0n7ZvssBPOkLqOu1Y208wpv_jltEAxcxC8xIyWM-phfVIhFxcsM0G-m26xOLwbXoilmCQtcMViRQ=s2048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73298" y="6052814"/>
            <a:ext cx="6845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Tx/>
              <a:buChar char="-"/>
            </a:pPr>
            <a:r>
              <a:rPr lang="en-US" sz="1800" dirty="0">
                <a:effectLst/>
                <a:latin typeface="+mn-lt"/>
              </a:rPr>
              <a:t>Teacher </a:t>
            </a:r>
            <a:r>
              <a:rPr lang="en-US" dirty="0"/>
              <a:t>a</a:t>
            </a:r>
            <a:r>
              <a:rPr lang="en-US" sz="1800" dirty="0">
                <a:effectLst/>
                <a:latin typeface="+mn-lt"/>
              </a:rPr>
              <a:t>sks students to describe the picture.</a:t>
            </a:r>
          </a:p>
          <a:p>
            <a:pPr marL="285750" indent="-285750" fontAlgn="base">
              <a:buFontTx/>
              <a:buChar char="-"/>
            </a:pPr>
            <a:r>
              <a:rPr lang="en-US" sz="1800" dirty="0">
                <a:effectLst/>
                <a:latin typeface="+mn-lt"/>
              </a:rPr>
              <a:t>Teacher asks students how many beach-related things they see.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682" y="5156821"/>
            <a:ext cx="970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crab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477" y="654586"/>
            <a:ext cx="4369044" cy="50137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26182" y="4959927"/>
            <a:ext cx="734291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5126182" y="5022036"/>
            <a:ext cx="734291" cy="54749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4" idx="1"/>
          </p:cNvCxnSpPr>
          <p:nvPr/>
        </p:nvCxnSpPr>
        <p:spPr>
          <a:xfrm flipH="1">
            <a:off x="1371600" y="5264727"/>
            <a:ext cx="3754582" cy="1844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2356" y="4011084"/>
            <a:ext cx="2016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bucket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59036" y="4303472"/>
            <a:ext cx="367146" cy="4372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9" idx="1"/>
            <a:endCxn id="18" idx="3"/>
          </p:cNvCxnSpPr>
          <p:nvPr/>
        </p:nvCxnSpPr>
        <p:spPr>
          <a:xfrm flipH="1" flipV="1">
            <a:off x="2179294" y="4303472"/>
            <a:ext cx="2579742" cy="2186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30572" y="2665356"/>
            <a:ext cx="1583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sun hat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860473" y="2681884"/>
            <a:ext cx="734291" cy="373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9" idx="1"/>
            <a:endCxn id="28" idx="3"/>
          </p:cNvCxnSpPr>
          <p:nvPr/>
        </p:nvCxnSpPr>
        <p:spPr>
          <a:xfrm flipH="1">
            <a:off x="2614242" y="2868406"/>
            <a:ext cx="3246231" cy="893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731302" y="2560931"/>
            <a:ext cx="2579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go swimming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335613" y="2480276"/>
            <a:ext cx="935182" cy="373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8280521" y="2681884"/>
            <a:ext cx="1466152" cy="1714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227244" y="3863702"/>
            <a:ext cx="2579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play with ball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543957" y="2216782"/>
            <a:ext cx="639256" cy="6175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7164802" y="2587802"/>
            <a:ext cx="2062442" cy="15682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278052" y="4786534"/>
            <a:ext cx="190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rockpool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940463" y="4595860"/>
            <a:ext cx="4330332" cy="10513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>
            <a:stCxn id="48" idx="3"/>
          </p:cNvCxnSpPr>
          <p:nvPr/>
        </p:nvCxnSpPr>
        <p:spPr>
          <a:xfrm flipV="1">
            <a:off x="8270795" y="5078922"/>
            <a:ext cx="1007256" cy="42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5" grpId="0" animBg="1"/>
      <p:bldP spid="18" grpId="0"/>
      <p:bldP spid="19" grpId="0" animBg="1"/>
      <p:bldP spid="28" grpId="0"/>
      <p:bldP spid="29" grpId="0" animBg="1"/>
      <p:bldP spid="33" grpId="0"/>
      <p:bldP spid="34" grpId="0" animBg="1"/>
      <p:bldP spid="42" grpId="0"/>
      <p:bldP spid="43" grpId="0" animBg="1"/>
      <p:bldP spid="47" grpId="0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sp>
        <p:nvSpPr>
          <p:cNvPr id="4" name="AutoShape 6" descr="https://lh7-us.googleusercontent.com/1WebCuZxPNH3uQrY78iCMFfMXidoj2vEuzMWHrJGlQZ_EBM_dCb5JM1q7qGbRYrJ0ovmgEabof0n7ZvssBPOkLqOu1Y208wpv_jltEAxcxC8xIyWM-phfVIhFxcsM0G-m26xOLwbXoilmCQtcMViRQ=s2048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93797" y="5760280"/>
            <a:ext cx="8204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dirty="0">
                <a:effectLst/>
                <a:latin typeface="+mn-lt"/>
              </a:rPr>
              <a:t>Put students in pairs. Students have one minute to answer the questions in the box: </a:t>
            </a:r>
          </a:p>
          <a:p>
            <a:pPr fontAlgn="base"/>
            <a:r>
              <a:rPr lang="en-US" sz="1800" dirty="0">
                <a:effectLst/>
                <a:latin typeface="+mn-lt"/>
              </a:rPr>
              <a:t>1. What sea animals do you see? </a:t>
            </a:r>
          </a:p>
          <a:p>
            <a:pPr fontAlgn="base"/>
            <a:r>
              <a:rPr lang="en-US" sz="1800" dirty="0">
                <a:effectLst/>
                <a:latin typeface="+mn-lt"/>
              </a:rPr>
              <a:t>2. What beach activities </a:t>
            </a:r>
            <a:r>
              <a:rPr lang="en-US" dirty="0"/>
              <a:t>are they doing? </a:t>
            </a:r>
          </a:p>
          <a:p>
            <a:pPr fontAlgn="base"/>
            <a:r>
              <a:rPr lang="en-US" dirty="0"/>
              <a:t>3. What types of beach clothing are they wearing?</a:t>
            </a:r>
            <a:endParaRPr lang="en-US" sz="1800" dirty="0">
              <a:effectLst/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8228" y="906233"/>
            <a:ext cx="5729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What sea animals do you see?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3853" y="2224581"/>
            <a:ext cx="6960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beach activities are they doing?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72797" y="1565407"/>
            <a:ext cx="41466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crab, seashell,…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3853" y="2887981"/>
            <a:ext cx="74281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They are playing with ball, going swimming,…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37" y="682420"/>
            <a:ext cx="4369044" cy="50137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6827" y="4029278"/>
            <a:ext cx="73141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What types of beach clothing are they wearing?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8228" y="5021229"/>
            <a:ext cx="7463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They are wearing sun hats, swimsuits,...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2" grpId="0"/>
      <p:bldP spid="9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2914" y="6203707"/>
            <a:ext cx="597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x-none" sz="180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x-none" sz="1800" dirty="0">
                <a:latin typeface="Calibri" panose="020F0502020204030204" pitchFamily="34" charset="0"/>
                <a:cs typeface="Calibri" panose="020F0502020204030204" pitchFamily="34" charset="0"/>
              </a:rPr>
              <a:t>the audio, </a:t>
            </a:r>
            <a:r>
              <a:rPr lang="x-none" sz="1800">
                <a:latin typeface="Calibri" panose="020F0502020204030204" pitchFamily="34" charset="0"/>
                <a:cs typeface="Calibri" panose="020F0502020204030204" pitchFamily="34" charset="0"/>
              </a:rPr>
              <a:t>students listen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, point and repeat</a:t>
            </a:r>
            <a:r>
              <a:rPr lang="x-none" sz="1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1800" dirty="0">
                <a:latin typeface="Calibri" panose="020F0502020204030204" pitchFamily="34" charset="0"/>
                <a:cs typeface="Calibri" panose="020F0502020204030204" pitchFamily="34" charset="0"/>
              </a:rPr>
              <a:t>the words.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9195758" y="678466"/>
            <a:ext cx="982489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/>
          <p:cNvSpPr/>
          <p:nvPr/>
        </p:nvSpPr>
        <p:spPr>
          <a:xfrm>
            <a:off x="9386888" y="678466"/>
            <a:ext cx="1322446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22031" y="678465"/>
            <a:ext cx="11493304" cy="5894573"/>
            <a:chOff x="1964177" y="678466"/>
            <a:chExt cx="8482150" cy="48442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4177" y="848191"/>
              <a:ext cx="8263645" cy="467448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195758" y="678466"/>
              <a:ext cx="1250569" cy="496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9.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3779" y="60258"/>
            <a:ext cx="350406" cy="350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48839" y="3804087"/>
            <a:ext cx="4203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sunglasses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/>
          <p:cNvSpPr/>
          <p:nvPr/>
        </p:nvSpPr>
        <p:spPr>
          <a:xfrm>
            <a:off x="3393545" y="497074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4" name="Freeform 7"/>
          <p:cNvSpPr/>
          <p:nvPr/>
        </p:nvSpPr>
        <p:spPr>
          <a:xfrm>
            <a:off x="4043221" y="49766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5" name="Freeform 7"/>
          <p:cNvSpPr/>
          <p:nvPr/>
        </p:nvSpPr>
        <p:spPr>
          <a:xfrm>
            <a:off x="4711915" y="498217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6" name="Freeform 7"/>
          <p:cNvSpPr/>
          <p:nvPr/>
        </p:nvSpPr>
        <p:spPr>
          <a:xfrm>
            <a:off x="5379171" y="49787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6" name="Freeform 7"/>
          <p:cNvSpPr/>
          <p:nvPr/>
        </p:nvSpPr>
        <p:spPr>
          <a:xfrm>
            <a:off x="6030285" y="49787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8" name="Freeform 7"/>
          <p:cNvSpPr/>
          <p:nvPr/>
        </p:nvSpPr>
        <p:spPr>
          <a:xfrm>
            <a:off x="6683965" y="498683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0" name="Freeform 7"/>
          <p:cNvSpPr/>
          <p:nvPr/>
        </p:nvSpPr>
        <p:spPr>
          <a:xfrm>
            <a:off x="7333641" y="49788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1" name="Freeform 7"/>
          <p:cNvSpPr/>
          <p:nvPr/>
        </p:nvSpPr>
        <p:spPr>
          <a:xfrm>
            <a:off x="8002335" y="498441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2" name="Freeform 7"/>
          <p:cNvSpPr/>
          <p:nvPr/>
        </p:nvSpPr>
        <p:spPr>
          <a:xfrm>
            <a:off x="8669591" y="498100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7" name="Freeform 7"/>
          <p:cNvSpPr/>
          <p:nvPr/>
        </p:nvSpPr>
        <p:spPr>
          <a:xfrm>
            <a:off x="9320705" y="498100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</a:p>
        </p:txBody>
      </p:sp>
      <p:pic>
        <p:nvPicPr>
          <p:cNvPr id="22" name="9.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52.856444999999" end="25424.9160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0277" y="4117782"/>
            <a:ext cx="700813" cy="7008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2804" y="995448"/>
            <a:ext cx="3975781" cy="2775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2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3" grpId="0" animBg="1"/>
      <p:bldP spid="6" grpId="0" animBg="1"/>
      <p:bldP spid="8" grpId="0" animBg="1"/>
      <p:bldP spid="10" grpId="0" animBg="1"/>
      <p:bldP spid="11" grpId="0" animBg="1"/>
      <p:bldP spid="1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16018" y="3840287"/>
            <a:ext cx="4887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beach towel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/>
          <p:cNvSpPr/>
          <p:nvPr/>
        </p:nvSpPr>
        <p:spPr>
          <a:xfrm>
            <a:off x="2770089" y="497074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4" name="Freeform 7"/>
          <p:cNvSpPr/>
          <p:nvPr/>
        </p:nvSpPr>
        <p:spPr>
          <a:xfrm>
            <a:off x="3419765" y="49766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5" name="Freeform 7"/>
          <p:cNvSpPr/>
          <p:nvPr/>
        </p:nvSpPr>
        <p:spPr>
          <a:xfrm>
            <a:off x="4088459" y="498217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6" name="Freeform 7"/>
          <p:cNvSpPr/>
          <p:nvPr/>
        </p:nvSpPr>
        <p:spPr>
          <a:xfrm>
            <a:off x="4755715" y="49787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6" name="Freeform 7"/>
          <p:cNvSpPr/>
          <p:nvPr/>
        </p:nvSpPr>
        <p:spPr>
          <a:xfrm>
            <a:off x="5406829" y="49787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8" name="Freeform 7"/>
          <p:cNvSpPr/>
          <p:nvPr/>
        </p:nvSpPr>
        <p:spPr>
          <a:xfrm>
            <a:off x="6683965" y="50076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0" name="Freeform 7"/>
          <p:cNvSpPr/>
          <p:nvPr/>
        </p:nvSpPr>
        <p:spPr>
          <a:xfrm>
            <a:off x="7333641" y="499967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1" name="Freeform 7"/>
          <p:cNvSpPr/>
          <p:nvPr/>
        </p:nvSpPr>
        <p:spPr>
          <a:xfrm>
            <a:off x="8002335" y="50051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12" name="Freeform 7"/>
          <p:cNvSpPr/>
          <p:nvPr/>
        </p:nvSpPr>
        <p:spPr>
          <a:xfrm>
            <a:off x="8669591" y="50017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7" name="Freeform 7"/>
          <p:cNvSpPr/>
          <p:nvPr/>
        </p:nvSpPr>
        <p:spPr>
          <a:xfrm>
            <a:off x="9320705" y="50017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</a:p>
        </p:txBody>
      </p:sp>
      <p:pic>
        <p:nvPicPr>
          <p:cNvPr id="22" name="9.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6.640625" end="21090.13085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6580" y="4090044"/>
            <a:ext cx="700813" cy="700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9129" y="995869"/>
            <a:ext cx="4161314" cy="2755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3" grpId="0" animBg="1"/>
      <p:bldP spid="6" grpId="0" animBg="1"/>
      <p:bldP spid="8" grpId="0" animBg="1"/>
      <p:bldP spid="10" grpId="0" animBg="1"/>
      <p:bldP spid="11" grpId="0" animBg="1"/>
      <p:bldP spid="12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1082</Words>
  <Application>Microsoft Office PowerPoint</Application>
  <PresentationFormat>Widescreen</PresentationFormat>
  <Paragraphs>279</Paragraphs>
  <Slides>34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lenguyennhatha@outlook.com</dc:creator>
  <cp:lastModifiedBy>Admin</cp:lastModifiedBy>
  <cp:revision>25</cp:revision>
  <dcterms:created xsi:type="dcterms:W3CDTF">2024-02-29T08:20:00Z</dcterms:created>
  <dcterms:modified xsi:type="dcterms:W3CDTF">2025-06-06T00:57:28Z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DAB28EE4E4CF450A8F32362F8AC9C07A_12</vt:lpwstr>
  </property>
  <property fmtid="{D5CDD505-2E9C-101B-9397-08002B2CF9AE}" pid="3" name="KSOProductBuildVer">
    <vt:lpwstr>1033-12.2.0.18911</vt:lpwstr>
  </property>
</Properties>
</file>