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3689" r:id="rId2"/>
    <p:sldMasterId id="2147483648" r:id="rId3"/>
  </p:sldMasterIdLst>
  <p:notesMasterIdLst>
    <p:notesMasterId r:id="rId40"/>
  </p:notesMasterIdLst>
  <p:sldIdLst>
    <p:sldId id="308" r:id="rId4"/>
    <p:sldId id="257" r:id="rId5"/>
    <p:sldId id="386" r:id="rId6"/>
    <p:sldId id="262" r:id="rId7"/>
    <p:sldId id="264" r:id="rId8"/>
    <p:sldId id="266" r:id="rId9"/>
    <p:sldId id="309" r:id="rId10"/>
    <p:sldId id="267" r:id="rId11"/>
    <p:sldId id="318" r:id="rId12"/>
    <p:sldId id="319" r:id="rId13"/>
    <p:sldId id="320" r:id="rId14"/>
    <p:sldId id="321" r:id="rId15"/>
    <p:sldId id="284" r:id="rId16"/>
    <p:sldId id="355" r:id="rId17"/>
    <p:sldId id="356" r:id="rId18"/>
    <p:sldId id="358" r:id="rId19"/>
    <p:sldId id="359" r:id="rId20"/>
    <p:sldId id="360" r:id="rId21"/>
    <p:sldId id="361" r:id="rId22"/>
    <p:sldId id="362" r:id="rId23"/>
    <p:sldId id="384" r:id="rId24"/>
    <p:sldId id="363" r:id="rId25"/>
    <p:sldId id="316" r:id="rId26"/>
    <p:sldId id="295" r:id="rId27"/>
    <p:sldId id="383" r:id="rId28"/>
    <p:sldId id="365" r:id="rId29"/>
    <p:sldId id="385" r:id="rId30"/>
    <p:sldId id="376" r:id="rId31"/>
    <p:sldId id="377" r:id="rId32"/>
    <p:sldId id="378" r:id="rId33"/>
    <p:sldId id="379" r:id="rId34"/>
    <p:sldId id="380" r:id="rId35"/>
    <p:sldId id="351" r:id="rId36"/>
    <p:sldId id="381" r:id="rId37"/>
    <p:sldId id="315" r:id="rId38"/>
    <p:sldId id="307" r:id="rId3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48C"/>
    <a:srgbClr val="AE7741"/>
    <a:srgbClr val="6BB846"/>
    <a:srgbClr val="FCC810"/>
    <a:srgbClr val="F8A8C5"/>
    <a:srgbClr val="0097B2"/>
    <a:srgbClr val="DEB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1" autoAdjust="0"/>
    <p:restoredTop sz="93455" autoAdjust="0"/>
  </p:normalViewPr>
  <p:slideViewPr>
    <p:cSldViewPr snapToGrid="0">
      <p:cViewPr varScale="1">
        <p:scale>
          <a:sx n="68" d="100"/>
          <a:sy n="68" d="100"/>
        </p:scale>
        <p:origin x="3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5BD3-07A4-4BB4-AEF2-DB75BFA196A4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002F7-6520-47F4-B336-3125957D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96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14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556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87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733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07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1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-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79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-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- listening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8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=dCW5P_iDRBY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1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0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1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2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11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56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25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1434-3BC8-F7CC-F7E7-22A190421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891-F68B-D47B-C36F-7FBE12EA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324E-DB41-78A1-AB4F-3C9FFD82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140E-244E-9442-858B-DD68FF15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1AE9-8C4E-DC1D-D039-B890A863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728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395-76FC-431C-EC0F-B8BBAE1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5AA12-B6A9-CD62-3087-466BA3C68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AE7B-D4BC-2511-C93A-2D115D338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3337-0ECE-1BF1-94FF-6B31CD17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19AB-5C07-76AF-F6CB-04C27E46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E75C-6567-0F4E-14DC-2550B44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488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311-DF35-D8E3-C277-660DA55E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5703-AB7F-155F-D0C5-0C02FA95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12D9-31EE-5B53-2F41-864006CD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87B2-18BC-98BA-FA84-0A4CB4B3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B633-2E5D-5CB7-16AC-3763A9C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787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D08FD-CF03-FAE1-C135-F79192928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2AD45-FED4-E3D0-B7E5-E1D67C7F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625A-46E6-96DF-D63C-F6CF78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DB07-B6B4-6E24-EAE7-7D121AF1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1F84-F994-B2CF-0945-C69AB92B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590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8B51-3ADD-D6A2-9AA7-CC3A87A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AFF2-B6DF-58A0-8EDA-2A6769301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6E15-C765-77A2-DF52-BD82D623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C2A40-DF14-9F03-A5B9-267C956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E7D29-5EED-6C69-2057-4C3F7FB4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CA88-0E73-3736-CECA-4B9D28A8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225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8FDF-823F-117E-21C1-9B2C86FD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200-6AED-89D0-5832-BDD11AD1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1021-DDC6-80D2-6893-F03D67BF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411D6-9C14-581A-8990-7395F5E4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8675-1BF8-3A04-7618-102357F52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970F-AF0B-8D33-2D7E-8A5E9C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C56-EFCD-3E3C-4A38-3CF4272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99811-2A19-F374-2DE4-6088E7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006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E233-9328-AFAD-B48C-A64493A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CA241-0A1F-ABFF-B6E9-D174BE9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FF89-79E6-2A83-C343-3E0DEE7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46F8-0C08-8372-4D99-2E2130C9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523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6AD3-DAFA-1630-DEDA-E54E5778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C03C-2031-FA15-0E8E-6DB283A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83FF-5C25-3632-5C00-CDF71E00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11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ECCD-0567-4F98-E4F0-1E19912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E3A-0B81-6067-8AA1-0FC9E514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078E-1E6D-73DA-8AD6-7379BB91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71B02-8AFD-32EA-6F48-E9E0DBB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F2835-82AE-0D3E-6F23-E56A4781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25506-7616-3622-2B3E-27C370B2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670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C23AEEC-D14A-2819-BA28-BA016BE232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6037595"/>
            <a:ext cx="1271076" cy="548610"/>
          </a:xfrm>
          <a:prstGeom prst="rect">
            <a:avLst/>
          </a:prstGeom>
        </p:spPr>
      </p:pic>
      <p:pic>
        <p:nvPicPr>
          <p:cNvPr id="9" name="Picture 8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56E45643-5ED7-CFF4-0281-4003D1BDF8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2" b="92632" l="2900" r="94118">
                        <a14:foregroundMark x1="28666" y1="78158" x2="28666" y2="78158"/>
                        <a14:foregroundMark x1="17399" y1="81184" x2="17399" y2="81184"/>
                        <a14:foregroundMark x1="10356" y1="81447" x2="10356" y2="81447"/>
                        <a14:foregroundMark x1="8285" y1="78158" x2="8285" y2="78158"/>
                        <a14:foregroundMark x1="13090" y1="76579" x2="13090" y2="76579"/>
                        <a14:foregroundMark x1="6462" y1="72237" x2="16404" y2="81184"/>
                        <a14:foregroundMark x1="3977" y1="78553" x2="8699" y2="92763"/>
                        <a14:foregroundMark x1="8699" y1="92763" x2="17233" y2="87105"/>
                        <a14:foregroundMark x1="2900" y1="72237" x2="3728" y2="76579"/>
                        <a14:foregroundMark x1="27589" y1="92763" x2="27589" y2="92763"/>
                        <a14:foregroundMark x1="83844" y1="82500" x2="83844" y2="82500"/>
                        <a14:foregroundMark x1="94200" y1="73289" x2="94200" y2="73289"/>
                        <a14:foregroundMark x1="87572" y1="39342" x2="87572" y2="39342"/>
                        <a14:foregroundMark x1="83679" y1="40921" x2="87987" y2="51842"/>
                        <a14:foregroundMark x1="81524" y1="14868" x2="81524" y2="14868"/>
                        <a14:foregroundMark x1="71582" y1="20263" x2="71582" y2="20263"/>
                        <a14:foregroundMark x1="67688" y1="14605" x2="67688" y2="14605"/>
                        <a14:foregroundMark x1="45070" y1="16184" x2="45070" y2="16184"/>
                        <a14:foregroundMark x1="31980" y1="19868" x2="31980" y2="19868"/>
                        <a14:foregroundMark x1="22204" y1="13947" x2="22204" y2="13947"/>
                        <a14:foregroundMark x1="17233" y1="11579" x2="17233" y2="11579"/>
                        <a14:foregroundMark x1="24109" y1="10921" x2="24109" y2="10921"/>
                        <a14:foregroundMark x1="30323" y1="6974" x2="30323" y2="6974"/>
                        <a14:foregroundMark x1="37945" y1="22895" x2="37945" y2="22895"/>
                        <a14:foregroundMark x1="43165" y1="11316" x2="43165" y2="11316"/>
                        <a14:foregroundMark x1="43165" y1="11316" x2="43165" y2="11316"/>
                        <a14:foregroundMark x1="40017" y1="11579" x2="40679" y2="11974"/>
                        <a14:foregroundMark x1="37531" y1="12237" x2="34631" y2="5000"/>
                        <a14:foregroundMark x1="31152" y1="4342" x2="21210" y2="6316"/>
                        <a14:foregroundMark x1="21210" y1="6316" x2="20298" y2="5658"/>
                        <a14:foregroundMark x1="13919" y1="13553" x2="18476" y2="22237"/>
                        <a14:foregroundMark x1="45899" y1="13553" x2="49627" y2="11974"/>
                        <a14:foregroundMark x1="47722" y1="31711" x2="48384" y2="32105"/>
                        <a14:foregroundMark x1="49213" y1="32763" x2="50456" y2="32763"/>
                        <a14:foregroundMark x1="62469" y1="9342" x2="60398" y2="18816"/>
                        <a14:foregroundMark x1="62469" y1="8289" x2="59735" y2="23553"/>
                        <a14:foregroundMark x1="62717" y1="7368" x2="60149" y2="16842"/>
                        <a14:foregroundMark x1="59983" y1="18816" x2="62883" y2="25526"/>
                        <a14:foregroundMark x1="69760" y1="14868" x2="79702" y2="13289"/>
                        <a14:foregroundMark x1="79702" y1="13289" x2="80116" y2="13289"/>
                        <a14:foregroundMark x1="80944" y1="6974" x2="84507" y2="10921"/>
                        <a14:foregroundMark x1="84921" y1="6711" x2="80116" y2="11579"/>
                        <a14:foregroundMark x1="75311" y1="18158" x2="71168" y2="24474"/>
                        <a14:foregroundMark x1="68683" y1="25132" x2="67274" y2="25132"/>
                        <a14:foregroundMark x1="59155" y1="20921" x2="62303" y2="26842"/>
                        <a14:foregroundMark x1="83264" y1="40263" x2="80696" y2="56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0030" y="5705826"/>
            <a:ext cx="1531620" cy="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15" r:id="rId3"/>
    <p:sldLayoutId id="2147483694" r:id="rId4"/>
    <p:sldLayoutId id="2147483696" r:id="rId5"/>
    <p:sldLayoutId id="2147483695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C96F55EF-8761-A066-2DBC-74AC2CE5C9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9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55.png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8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0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1B5FF0A-636D-B94E-8CAB-87F782FF4A41}"/>
              </a:ext>
            </a:extLst>
          </p:cNvPr>
          <p:cNvSpPr/>
          <p:nvPr/>
        </p:nvSpPr>
        <p:spPr>
          <a:xfrm>
            <a:off x="2634343" y="1937657"/>
            <a:ext cx="7456714" cy="1988308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UNIT 6 – A CAMPING TRIP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Lesson 1 – Vocabulary &amp; Grammar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CC692-7F14-DD80-51F3-F689622D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0" y="2949677"/>
            <a:ext cx="3835338" cy="3681042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C9AAD1C7-EC7B-36DB-D07A-34A94124C8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75" t="21587" r="32834" b="21270"/>
          <a:stretch/>
        </p:blipFill>
        <p:spPr>
          <a:xfrm>
            <a:off x="8284028" y="3505682"/>
            <a:ext cx="3004044" cy="2736065"/>
          </a:xfrm>
          <a:prstGeom prst="rect">
            <a:avLst/>
          </a:prstGeom>
        </p:spPr>
      </p:pic>
      <p:sp>
        <p:nvSpPr>
          <p:cNvPr id="5" name="Rectangle: Rounded Corners 4">
            <a:extLst/>
          </p:cNvPr>
          <p:cNvSpPr/>
          <p:nvPr/>
        </p:nvSpPr>
        <p:spPr>
          <a:xfrm>
            <a:off x="4228890" y="4236474"/>
            <a:ext cx="3829366" cy="553724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7030A0"/>
                </a:solidFill>
              </a:rPr>
              <a:t>Teacher: Đoàn Ngọc Hà</a:t>
            </a:r>
          </a:p>
        </p:txBody>
      </p:sp>
    </p:spTree>
    <p:extLst>
      <p:ext uri="{BB962C8B-B14F-4D97-AF65-F5344CB8AC3E}">
        <p14:creationId xmlns:p14="http://schemas.microsoft.com/office/powerpoint/2010/main" val="257335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02" y="1876456"/>
            <a:ext cx="2085692" cy="4164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4329328" y="2105561"/>
            <a:ext cx="15376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old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365764" y="912918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124629" y="1514752"/>
            <a:ext cx="4735285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1563974" y="4785268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3774050" y="41501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4444150" y="41529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883E6CD-9B25-0227-6790-FB2D5F1464B4}"/>
              </a:ext>
            </a:extLst>
          </p:cNvPr>
          <p:cNvSpPr/>
          <p:nvPr/>
        </p:nvSpPr>
        <p:spPr>
          <a:xfrm>
            <a:off x="5110857" y="41501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2" name="U6.01">
            <a:hlinkClick r:id="" action="ppaction://media"/>
            <a:extLst>
              <a:ext uri="{FF2B5EF4-FFF2-40B4-BE49-F238E27FC236}">
                <a16:creationId xmlns:a16="http://schemas.microsoft.com/office/drawing/2014/main" id="{607F5583-6D79-3F5F-6A14-D10643B704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82" end="8476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7127" y="2444258"/>
            <a:ext cx="646043" cy="646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03FBD2-22F5-0136-5C01-05E9297AC4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72" t="14087" r="16621" b="19268"/>
          <a:stretch/>
        </p:blipFill>
        <p:spPr>
          <a:xfrm>
            <a:off x="7284046" y="1919325"/>
            <a:ext cx="4408721" cy="307865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FF2A79C-BBA7-7C54-744F-B7098D6F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34925"/>
            <a:ext cx="10515600" cy="64611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Adjectives</a:t>
            </a:r>
            <a:endParaRPr lang="en-VN" sz="3200" b="1" dirty="0">
              <a:latin typeface="+mn-lt"/>
            </a:endParaRPr>
          </a:p>
        </p:txBody>
      </p:sp>
      <p:pic>
        <p:nvPicPr>
          <p:cNvPr id="3" name="Picture 2" descr="Sun illustrations | A complete guide | Adobe">
            <a:extLst>
              <a:ext uri="{FF2B5EF4-FFF2-40B4-BE49-F238E27FC236}">
                <a16:creationId xmlns:a16="http://schemas.microsoft.com/office/drawing/2014/main" id="{6F0E217F-2848-3F91-264B-9DC346851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4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animBg="1"/>
      <p:bldP spid="16" grpId="0" animBg="1"/>
      <p:bldP spid="1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19" y="1915560"/>
            <a:ext cx="2030110" cy="40533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931146" y="2138653"/>
            <a:ext cx="20102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new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365764" y="912918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124629" y="1514752"/>
            <a:ext cx="4735285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1704592" y="4740383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4637786" y="410810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5287462" y="41161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883E6CD-9B25-0227-6790-FB2D5F1464B4}"/>
              </a:ext>
            </a:extLst>
          </p:cNvPr>
          <p:cNvSpPr/>
          <p:nvPr/>
        </p:nvSpPr>
        <p:spPr>
          <a:xfrm>
            <a:off x="3974930" y="41052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pic>
        <p:nvPicPr>
          <p:cNvPr id="2" name="U6.01">
            <a:hlinkClick r:id="" action="ppaction://media"/>
            <a:extLst>
              <a:ext uri="{FF2B5EF4-FFF2-40B4-BE49-F238E27FC236}">
                <a16:creationId xmlns:a16="http://schemas.microsoft.com/office/drawing/2014/main" id="{8F5757DE-F294-8F65-DF28-2BFB342218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42" end="5815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81783" y="2575772"/>
            <a:ext cx="646043" cy="646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DB206-4D15-F90B-D64D-C8F763D269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37" t="13826" r="18418" b="21261"/>
          <a:stretch/>
        </p:blipFill>
        <p:spPr>
          <a:xfrm>
            <a:off x="7209503" y="1884295"/>
            <a:ext cx="4469645" cy="308829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5915FAC-EF1B-BEC0-45C4-8370970C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34925"/>
            <a:ext cx="10515600" cy="64611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Adjectives</a:t>
            </a:r>
            <a:endParaRPr lang="en-VN" sz="3200" b="1" dirty="0">
              <a:latin typeface="+mn-lt"/>
            </a:endParaRPr>
          </a:p>
        </p:txBody>
      </p:sp>
      <p:pic>
        <p:nvPicPr>
          <p:cNvPr id="3" name="Picture 2" descr="Sun illustrations | A complete guide | Adobe">
            <a:extLst>
              <a:ext uri="{FF2B5EF4-FFF2-40B4-BE49-F238E27FC236}">
                <a16:creationId xmlns:a16="http://schemas.microsoft.com/office/drawing/2014/main" id="{3A452980-9102-D6E2-9001-095F5F7AD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54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animBg="1"/>
      <p:bldP spid="19" grpId="0" animBg="1"/>
      <p:bldP spid="2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526" y="1924791"/>
            <a:ext cx="2066106" cy="4125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841067" y="2125677"/>
            <a:ext cx="22942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plain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244698" y="1001053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124629" y="1514752"/>
            <a:ext cx="4735285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1706048" y="4812255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D7664D55-F425-C923-D3BD-A50F9EE7A837}"/>
              </a:ext>
            </a:extLst>
          </p:cNvPr>
          <p:cNvSpPr/>
          <p:nvPr/>
        </p:nvSpPr>
        <p:spPr>
          <a:xfrm>
            <a:off x="3250634" y="41981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3914546" y="41953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4584646" y="419817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5914209" y="419817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883E6CD-9B25-0227-6790-FB2D5F1464B4}"/>
              </a:ext>
            </a:extLst>
          </p:cNvPr>
          <p:cNvSpPr/>
          <p:nvPr/>
        </p:nvSpPr>
        <p:spPr>
          <a:xfrm>
            <a:off x="5251353" y="41953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267146-CAFB-1341-3B5A-6D8D801785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87" t="9593" r="19810" b="11597"/>
          <a:stretch/>
        </p:blipFill>
        <p:spPr>
          <a:xfrm>
            <a:off x="7357837" y="1548201"/>
            <a:ext cx="4037158" cy="3868728"/>
          </a:xfrm>
          <a:prstGeom prst="rect">
            <a:avLst/>
          </a:prstGeom>
        </p:spPr>
      </p:pic>
      <p:pic>
        <p:nvPicPr>
          <p:cNvPr id="8" name="U6.01">
            <a:hlinkClick r:id="" action="ppaction://media"/>
            <a:extLst>
              <a:ext uri="{FF2B5EF4-FFF2-40B4-BE49-F238E27FC236}">
                <a16:creationId xmlns:a16="http://schemas.microsoft.com/office/drawing/2014/main" id="{5F74FD8D-83B6-0CDD-116E-96C4E16EAC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87" end="2775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81783" y="2575772"/>
            <a:ext cx="646043" cy="6460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65EF87-4497-D25E-4E5D-ABC914E8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25" y="34925"/>
            <a:ext cx="10515600" cy="64611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Adjectives</a:t>
            </a:r>
            <a:endParaRPr lang="en-VN" sz="3200" b="1" dirty="0">
              <a:latin typeface="+mn-lt"/>
            </a:endParaRPr>
          </a:p>
        </p:txBody>
      </p:sp>
      <p:pic>
        <p:nvPicPr>
          <p:cNvPr id="2" name="Picture 2" descr="Sun illustrations | A complete guide | Adobe">
            <a:extLst>
              <a:ext uri="{FF2B5EF4-FFF2-40B4-BE49-F238E27FC236}">
                <a16:creationId xmlns:a16="http://schemas.microsoft.com/office/drawing/2014/main" id="{434B510E-6E91-09BD-97AA-B10056FB5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54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 animBg="1"/>
      <p:bldP spid="3" grpId="0" animBg="1"/>
      <p:bldP spid="16" grpId="0" animBg="1"/>
      <p:bldP spid="18" grpId="0" animBg="1"/>
      <p:bldP spid="1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illustrations | A complete guide | Adobe">
            <a:extLst>
              <a:ext uri="{FF2B5EF4-FFF2-40B4-BE49-F238E27FC236}">
                <a16:creationId xmlns:a16="http://schemas.microsoft.com/office/drawing/2014/main" id="{17C5DD45-6B8D-CCF5-E7AF-C0D81D06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-952787" y="4663169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DEA066A1-DA09-71C3-6446-841590A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180">
            <a:off x="3438008" y="4112756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183E49-3DBE-4F62-5E4F-CF8BD87B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2527">
            <a:off x="4132788" y="2996141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1EA0012-9719-0E29-D57B-5E0900FD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11085" y="2865391"/>
            <a:ext cx="988259" cy="9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F036769-B23E-570C-251C-93A6382F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18">
            <a:off x="7131740" y="3052449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B318A2E-6381-DC81-D17F-05DB1FE8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64" y="4268453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A68A6-BCF6-2A5D-EBB1-401417088265}"/>
              </a:ext>
            </a:extLst>
          </p:cNvPr>
          <p:cNvSpPr txBox="1"/>
          <p:nvPr/>
        </p:nvSpPr>
        <p:spPr>
          <a:xfrm>
            <a:off x="1776427" y="5438466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dirty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C3EEA-F23F-A752-14BC-A72EBB201FD8}"/>
              </a:ext>
            </a:extLst>
          </p:cNvPr>
          <p:cNvSpPr txBox="1"/>
          <p:nvPr/>
        </p:nvSpPr>
        <p:spPr>
          <a:xfrm>
            <a:off x="2991562" y="2940220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clean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D7C4A-1548-70B6-13A7-9A3B6789A7C7}"/>
              </a:ext>
            </a:extLst>
          </p:cNvPr>
          <p:cNvSpPr txBox="1"/>
          <p:nvPr/>
        </p:nvSpPr>
        <p:spPr>
          <a:xfrm>
            <a:off x="5782161" y="2393512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3C221-CB82-B46C-EE04-F59B72C67606}"/>
              </a:ext>
            </a:extLst>
          </p:cNvPr>
          <p:cNvSpPr txBox="1"/>
          <p:nvPr/>
        </p:nvSpPr>
        <p:spPr>
          <a:xfrm>
            <a:off x="8472045" y="2839506"/>
            <a:ext cx="1007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new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1223E-CC11-EB08-6017-E24BAF47A4BE}"/>
              </a:ext>
            </a:extLst>
          </p:cNvPr>
          <p:cNvSpPr txBox="1"/>
          <p:nvPr/>
        </p:nvSpPr>
        <p:spPr>
          <a:xfrm>
            <a:off x="9526272" y="5335465"/>
            <a:ext cx="11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plain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50C4DD-9987-BEBA-2EAE-8D7B6619F008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VN" sz="3200" b="1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9BD7-839D-89C8-4EA5-9F38D0E6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21380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Adjectives</a:t>
            </a:r>
            <a:endParaRPr lang="en-VN" sz="3200" b="1" dirty="0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423488-C855-DC48-405F-56B80731DC42}"/>
              </a:ext>
            </a:extLst>
          </p:cNvPr>
          <p:cNvSpPr/>
          <p:nvPr/>
        </p:nvSpPr>
        <p:spPr>
          <a:xfrm>
            <a:off x="4862233" y="4187776"/>
            <a:ext cx="2467533" cy="9882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ADJECTIVES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DE2ED-FF65-DD81-255C-409AD33F4F2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7983" y="3571192"/>
            <a:ext cx="1905648" cy="1882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E8853-BFAE-C362-862D-B57F60A355C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0960" y="1028471"/>
            <a:ext cx="1905648" cy="1955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664210-89C1-C23C-08F4-164B570837C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9543" y="359839"/>
            <a:ext cx="1975291" cy="20336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31BF50-D50B-6156-D8D9-8188F9BB73E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8568" y="975031"/>
            <a:ext cx="1901478" cy="20005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49E587-C593-A573-916A-08E32BE84B8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4816" y="3431703"/>
            <a:ext cx="2035568" cy="2006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026A36-4B8F-5E07-1CE8-2EEF72F0FD39}"/>
              </a:ext>
            </a:extLst>
          </p:cNvPr>
          <p:cNvSpPr txBox="1"/>
          <p:nvPr/>
        </p:nvSpPr>
        <p:spPr>
          <a:xfrm>
            <a:off x="2999512" y="6560422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the pictures and say.</a:t>
            </a:r>
          </a:p>
        </p:txBody>
      </p:sp>
    </p:spTree>
    <p:extLst>
      <p:ext uri="{BB962C8B-B14F-4D97-AF65-F5344CB8AC3E}">
        <p14:creationId xmlns:p14="http://schemas.microsoft.com/office/powerpoint/2010/main" val="299068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089BF5E0-A037-367A-5D81-6C6DD9675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50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2" y="2831111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1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90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2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1" y="1164199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5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60" y="4955655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8" y="3822248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3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2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8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3" y="5256478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50" y="4395442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2" y="5739035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8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4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17807" y="2360708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rId14" action="ppaction://hlinksldjump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139769" y="5087134"/>
            <a:ext cx="1172627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96" b="1" dirty="0">
                <a:latin typeface="Arial" panose="020B0604020202020204" pitchFamily="34" charset="0"/>
              </a:rPr>
              <a:t>PLAY</a:t>
            </a:r>
          </a:p>
        </p:txBody>
      </p:sp>
      <p:sp>
        <p:nvSpPr>
          <p:cNvPr id="71" name="Rectangle: Rounded Corners 7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0139769" y="5814076"/>
            <a:ext cx="1172627" cy="3657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96" b="1" dirty="0">
                <a:latin typeface="Arial" panose="020B0604020202020204" pitchFamily="34" charset="0"/>
              </a:rPr>
              <a:t>RULES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45294" y="2776556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522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089BF5E0-A037-367A-5D81-6C6DD9675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50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2" y="2831111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1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90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2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1" y="1164199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5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60" y="4955655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8" y="3822248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3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2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8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3" y="5256478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50" y="4395442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2" y="5739035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8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4" y="6179836"/>
            <a:ext cx="859281" cy="539660"/>
          </a:xfrm>
          <a:prstGeom prst="rect">
            <a:avLst/>
          </a:prstGeom>
        </p:spPr>
      </p:pic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96" b="1" dirty="0">
                <a:latin typeface="Arial" panose="020B0604020202020204" pitchFamily="34" charset="0"/>
              </a:rPr>
              <a:t>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9076EB-AF5A-EBAA-45F2-4F2C095925BF}"/>
              </a:ext>
            </a:extLst>
          </p:cNvPr>
          <p:cNvSpPr txBox="1"/>
          <p:nvPr/>
        </p:nvSpPr>
        <p:spPr>
          <a:xfrm>
            <a:off x="1220517" y="2285632"/>
            <a:ext cx="9863769" cy="2431435"/>
          </a:xfrm>
          <a:prstGeom prst="rect">
            <a:avLst/>
          </a:prstGeom>
          <a:ln>
            <a:prstDash val="lgDashDot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 fontAlgn="base"/>
            <a:r>
              <a:rPr lang="en-US" sz="3200" b="1" dirty="0"/>
              <a:t>How to play: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400" dirty="0"/>
              <a:t>Divide the class into groups of four.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400" dirty="0"/>
              <a:t>Look at the sentence and the answer, choose the correct answer and raise their fingers to choose the answer  (A is 1 finger and B is 2 fingers )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400" dirty="0"/>
              <a:t>Say aloud the answer.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400" dirty="0"/>
              <a:t>The first 5 groups</a:t>
            </a:r>
            <a:r>
              <a:rPr lang="en-US" sz="2400" b="0" i="0" u="none" strike="noStrike" dirty="0">
                <a:effectLst/>
              </a:rPr>
              <a:t> get points.</a:t>
            </a:r>
          </a:p>
        </p:txBody>
      </p:sp>
    </p:spTree>
    <p:extLst>
      <p:ext uri="{BB962C8B-B14F-4D97-AF65-F5344CB8AC3E}">
        <p14:creationId xmlns:p14="http://schemas.microsoft.com/office/powerpoint/2010/main" val="110304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48D61BDC-2877-E2F0-296E-0E70C83F2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839117" y="4316780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dirty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40346" y="437096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839117" y="3168656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clean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19385" y="3109005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261601" y="5727402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" name="MsPham0936082789">
            <a:extLst>
              <a:ext uri="{FF2B5EF4-FFF2-40B4-BE49-F238E27FC236}">
                <a16:creationId xmlns:a16="http://schemas.microsoft.com/office/drawing/2014/main" id="{2EEC0455-FE35-490B-E70B-AB901CD44F79}"/>
              </a:ext>
            </a:extLst>
          </p:cNvPr>
          <p:cNvSpPr txBox="1"/>
          <p:nvPr/>
        </p:nvSpPr>
        <p:spPr>
          <a:xfrm>
            <a:off x="675238" y="1791022"/>
            <a:ext cx="4552529" cy="6181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334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</a:rPr>
              <a:t>Choose the best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EF9DD-0678-BEE2-04E0-23F0A68796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67" t="16227" r="13273" b="20207"/>
          <a:stretch/>
        </p:blipFill>
        <p:spPr>
          <a:xfrm>
            <a:off x="653666" y="2637722"/>
            <a:ext cx="4831343" cy="311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45446-F765-A541-CA55-856E8ADFD350}"/>
              </a:ext>
            </a:extLst>
          </p:cNvPr>
          <p:cNvSpPr txBox="1"/>
          <p:nvPr/>
        </p:nvSpPr>
        <p:spPr>
          <a:xfrm>
            <a:off x="3490571" y="6314819"/>
            <a:ext cx="529955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 the right answer. Then write it on the board.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Click on the letters to check.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0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9F5CBDF3-B64A-976F-20A6-5E121DB796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8" name="kingofsea">
            <a:extLst>
              <a:ext uri="{FF2B5EF4-FFF2-40B4-BE49-F238E27FC236}">
                <a16:creationId xmlns:a16="http://schemas.microsoft.com/office/drawing/2014/main" id="{6144B113-14E7-4274-93D5-508AB3432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29" name="B">
            <a:extLst>
              <a:ext uri="{FF2B5EF4-FFF2-40B4-BE49-F238E27FC236}">
                <a16:creationId xmlns:a16="http://schemas.microsoft.com/office/drawing/2014/main" id="{D0BFE685-8D14-49E3-A9D3-B11BBE807861}"/>
              </a:ext>
            </a:extLst>
          </p:cNvPr>
          <p:cNvGrpSpPr/>
          <p:nvPr/>
        </p:nvGrpSpPr>
        <p:grpSpPr>
          <a:xfrm>
            <a:off x="7097659" y="4130258"/>
            <a:ext cx="4788015" cy="1000863"/>
            <a:chOff x="6752507" y="4712225"/>
            <a:chExt cx="5049860" cy="1055598"/>
          </a:xfrm>
        </p:grpSpPr>
        <p:sp>
          <p:nvSpPr>
            <p:cNvPr id="33" name="22">
              <a:extLst>
                <a:ext uri="{FF2B5EF4-FFF2-40B4-BE49-F238E27FC236}">
                  <a16:creationId xmlns:a16="http://schemas.microsoft.com/office/drawing/2014/main" id="{B1CDBC6D-471C-4EBD-ADF4-5198A1226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new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4" name="2">
              <a:extLst>
                <a:ext uri="{FF2B5EF4-FFF2-40B4-BE49-F238E27FC236}">
                  <a16:creationId xmlns:a16="http://schemas.microsoft.com/office/drawing/2014/main" id="{4F6F9E1D-ADE4-4E7C-A282-AB6EFDD3E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933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2933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8" name="tryagain1">
            <a:extLst>
              <a:ext uri="{FF2B5EF4-FFF2-40B4-BE49-F238E27FC236}">
                <a16:creationId xmlns:a16="http://schemas.microsoft.com/office/drawing/2014/main" id="{D6362041-48C2-4C77-827E-A7BDFC5CFA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88" y="4184444"/>
            <a:ext cx="1829915" cy="1239976"/>
          </a:xfrm>
          <a:prstGeom prst="rect">
            <a:avLst/>
          </a:prstGeom>
        </p:spPr>
      </p:pic>
      <p:grpSp>
        <p:nvGrpSpPr>
          <p:cNvPr id="40" name="A">
            <a:extLst>
              <a:ext uri="{FF2B5EF4-FFF2-40B4-BE49-F238E27FC236}">
                <a16:creationId xmlns:a16="http://schemas.microsoft.com/office/drawing/2014/main" id="{DEFF4CE6-0A93-450E-8C83-0513D9FA4D1C}"/>
              </a:ext>
            </a:extLst>
          </p:cNvPr>
          <p:cNvGrpSpPr/>
          <p:nvPr/>
        </p:nvGrpSpPr>
        <p:grpSpPr>
          <a:xfrm>
            <a:off x="7097659" y="2982134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1" name="11">
              <a:extLst>
                <a:ext uri="{FF2B5EF4-FFF2-40B4-BE49-F238E27FC236}">
                  <a16:creationId xmlns:a16="http://schemas.microsoft.com/office/drawing/2014/main" id="{3934F211-9AC3-489A-92BB-87D77EACB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plain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2" name="1">
              <a:extLst>
                <a:ext uri="{FF2B5EF4-FFF2-40B4-BE49-F238E27FC236}">
                  <a16:creationId xmlns:a16="http://schemas.microsoft.com/office/drawing/2014/main" id="{2BE4F440-C80D-4CFF-A15D-9F05B1A07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933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2933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3" name="welldone">
            <a:extLst>
              <a:ext uri="{FF2B5EF4-FFF2-40B4-BE49-F238E27FC236}">
                <a16:creationId xmlns:a16="http://schemas.microsoft.com/office/drawing/2014/main" id="{CD1EAE58-988D-4CC7-B944-3254931E72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77927" y="2922483"/>
            <a:ext cx="2166985" cy="1404864"/>
          </a:xfrm>
          <a:prstGeom prst="rect">
            <a:avLst/>
          </a:prstGeom>
        </p:spPr>
      </p:pic>
      <p:pic>
        <p:nvPicPr>
          <p:cNvPr id="44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2EEF67-B021-4A6B-B5A4-7D2A123618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363201" y="5725947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5" name="cauhoi">
            <a:extLst>
              <a:ext uri="{FF2B5EF4-FFF2-40B4-BE49-F238E27FC236}">
                <a16:creationId xmlns:a16="http://schemas.microsoft.com/office/drawing/2014/main" id="{71AD9D17-F4E0-4637-97B2-8A2EC2ED76C7}"/>
              </a:ext>
            </a:extLst>
          </p:cNvPr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" name="MsPham0936082789">
            <a:extLst>
              <a:ext uri="{FF2B5EF4-FFF2-40B4-BE49-F238E27FC236}">
                <a16:creationId xmlns:a16="http://schemas.microsoft.com/office/drawing/2014/main" id="{7478B49A-8894-5CDB-8A51-BD79EB7DD333}"/>
              </a:ext>
            </a:extLst>
          </p:cNvPr>
          <p:cNvSpPr txBox="1"/>
          <p:nvPr/>
        </p:nvSpPr>
        <p:spPr>
          <a:xfrm>
            <a:off x="604646" y="1875309"/>
            <a:ext cx="5276496" cy="6181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334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</a:rPr>
              <a:t>Choose the best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AD7F5F-CC24-CA95-28AE-5D0FB93EED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87" t="9593" r="19810" b="11597"/>
          <a:stretch/>
        </p:blipFill>
        <p:spPr>
          <a:xfrm>
            <a:off x="966125" y="2366453"/>
            <a:ext cx="4037158" cy="38687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6D6FEA-CF47-FDF0-9F2A-9E5F27CC6965}"/>
              </a:ext>
            </a:extLst>
          </p:cNvPr>
          <p:cNvSpPr txBox="1"/>
          <p:nvPr/>
        </p:nvSpPr>
        <p:spPr>
          <a:xfrm>
            <a:off x="3490571" y="6314819"/>
            <a:ext cx="529955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 the right answer. Then write it on the board.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Click on the letters to check.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1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FDA55ED1-6560-76DF-18F0-28A18C8D58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955073" y="4280176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new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955073" y="3132052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old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796412" y="4159937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414001" y="5864889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284715" y="1968266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1425" y="3070927"/>
            <a:ext cx="1829915" cy="1239976"/>
          </a:xfrm>
          <a:prstGeom prst="rect">
            <a:avLst/>
          </a:prstGeom>
        </p:spPr>
      </p:pic>
      <p:sp>
        <p:nvSpPr>
          <p:cNvPr id="31" name="MsPham0936082789">
            <a:extLst>
              <a:ext uri="{FF2B5EF4-FFF2-40B4-BE49-F238E27FC236}">
                <a16:creationId xmlns:a16="http://schemas.microsoft.com/office/drawing/2014/main" id="{E7652EF6-1C99-3D23-AD22-4238A3D19DF3}"/>
              </a:ext>
            </a:extLst>
          </p:cNvPr>
          <p:cNvSpPr txBox="1"/>
          <p:nvPr/>
        </p:nvSpPr>
        <p:spPr>
          <a:xfrm>
            <a:off x="543500" y="1815102"/>
            <a:ext cx="5276496" cy="6181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334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</a:rPr>
              <a:t>Choose the best answer.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CC2C47-4027-64D1-DE60-639A456602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37" t="13826" r="18418" b="21261"/>
          <a:stretch/>
        </p:blipFill>
        <p:spPr>
          <a:xfrm>
            <a:off x="805741" y="2565747"/>
            <a:ext cx="4469645" cy="30882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2C9F1D-3383-459B-3F16-37BCE72BF731}"/>
              </a:ext>
            </a:extLst>
          </p:cNvPr>
          <p:cNvSpPr txBox="1"/>
          <p:nvPr/>
        </p:nvSpPr>
        <p:spPr>
          <a:xfrm>
            <a:off x="3490571" y="6314819"/>
            <a:ext cx="529955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 the right answer. Then write it on the board.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Click on the letters to check.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E88B40CC-23B5-7F05-9847-5E1CF7DC6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31" name="kingofsea">
            <a:extLst>
              <a:ext uri="{FF2B5EF4-FFF2-40B4-BE49-F238E27FC236}">
                <a16:creationId xmlns:a16="http://schemas.microsoft.com/office/drawing/2014/main" id="{332D2347-2072-4AC3-86A0-78BBAB5F6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32" name="B">
            <a:extLst>
              <a:ext uri="{FF2B5EF4-FFF2-40B4-BE49-F238E27FC236}">
                <a16:creationId xmlns:a16="http://schemas.microsoft.com/office/drawing/2014/main" id="{57BD6138-26D1-493D-8080-73BF99044E5A}"/>
              </a:ext>
            </a:extLst>
          </p:cNvPr>
          <p:cNvGrpSpPr/>
          <p:nvPr/>
        </p:nvGrpSpPr>
        <p:grpSpPr>
          <a:xfrm>
            <a:off x="6997123" y="4181614"/>
            <a:ext cx="4788015" cy="1000863"/>
            <a:chOff x="6752507" y="4712225"/>
            <a:chExt cx="5049860" cy="1055598"/>
          </a:xfrm>
        </p:grpSpPr>
        <p:sp>
          <p:nvSpPr>
            <p:cNvPr id="33" name="22">
              <a:extLst>
                <a:ext uri="{FF2B5EF4-FFF2-40B4-BE49-F238E27FC236}">
                  <a16:creationId xmlns:a16="http://schemas.microsoft.com/office/drawing/2014/main" id="{521DD361-7C35-477A-82BE-426F6F65D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dirty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4" name="2">
              <a:extLst>
                <a:ext uri="{FF2B5EF4-FFF2-40B4-BE49-F238E27FC236}">
                  <a16:creationId xmlns:a16="http://schemas.microsoft.com/office/drawing/2014/main" id="{69E38B13-90A2-48BD-802F-A0C616B3B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A">
            <a:extLst>
              <a:ext uri="{FF2B5EF4-FFF2-40B4-BE49-F238E27FC236}">
                <a16:creationId xmlns:a16="http://schemas.microsoft.com/office/drawing/2014/main" id="{94F42DD7-65F2-4431-A10D-086B0F4A944A}"/>
              </a:ext>
            </a:extLst>
          </p:cNvPr>
          <p:cNvGrpSpPr/>
          <p:nvPr/>
        </p:nvGrpSpPr>
        <p:grpSpPr>
          <a:xfrm>
            <a:off x="6997123" y="303349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id="{C08199F9-DADD-4F1C-BE76-20A7778E4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clean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97E381E3-D96F-4583-83CB-544483BB0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id="{BC2E1916-57EA-4FF9-993C-FA79BB989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39472" y="4074292"/>
            <a:ext cx="2166985" cy="1404864"/>
          </a:xfrm>
          <a:prstGeom prst="rect">
            <a:avLst/>
          </a:prstGeom>
        </p:spPr>
      </p:pic>
      <p:pic>
        <p:nvPicPr>
          <p:cNvPr id="43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5184DD-7D12-4E67-92F8-FFAE002840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363201" y="5864734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id="{50A15A15-D8EF-46E8-8099-3D99BE454DF4}"/>
              </a:ext>
            </a:extLst>
          </p:cNvPr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tryagain1">
            <a:extLst>
              <a:ext uri="{FF2B5EF4-FFF2-40B4-BE49-F238E27FC236}">
                <a16:creationId xmlns:a16="http://schemas.microsoft.com/office/drawing/2014/main" id="{06C9E8F0-5376-4261-9356-B270AEDD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60248" y="2961487"/>
            <a:ext cx="1829915" cy="1239976"/>
          </a:xfrm>
          <a:prstGeom prst="rect">
            <a:avLst/>
          </a:prstGeom>
        </p:spPr>
      </p:pic>
      <p:sp>
        <p:nvSpPr>
          <p:cNvPr id="52" name="MsPham0936082789">
            <a:extLst>
              <a:ext uri="{FF2B5EF4-FFF2-40B4-BE49-F238E27FC236}">
                <a16:creationId xmlns:a16="http://schemas.microsoft.com/office/drawing/2014/main" id="{754C951F-D47F-6ACC-A038-74947C7AF357}"/>
              </a:ext>
            </a:extLst>
          </p:cNvPr>
          <p:cNvSpPr txBox="1"/>
          <p:nvPr/>
        </p:nvSpPr>
        <p:spPr>
          <a:xfrm>
            <a:off x="671188" y="1815102"/>
            <a:ext cx="5276496" cy="6181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334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</a:rPr>
              <a:t>Choose the best answer.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C05A7-4BE0-81DF-F8BA-D046F0A16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08" b="80392" l="22854" r="82236">
                        <a14:foregroundMark x1="51597" y1="77731" x2="51597" y2="77731"/>
                        <a14:foregroundMark x1="60479" y1="80392" x2="60479" y2="80392"/>
                      </a14:backgroundRemoval>
                    </a14:imgEffect>
                  </a14:imgLayer>
                </a14:imgProps>
              </a:ext>
            </a:extLst>
          </a:blip>
          <a:srcRect l="15555" t="11596" r="10308" b="14946"/>
          <a:stretch/>
        </p:blipFill>
        <p:spPr>
          <a:xfrm>
            <a:off x="880454" y="2582894"/>
            <a:ext cx="4494123" cy="31730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C76A08-D8C4-E31A-501B-8E46DC3286D6}"/>
              </a:ext>
            </a:extLst>
          </p:cNvPr>
          <p:cNvSpPr txBox="1"/>
          <p:nvPr/>
        </p:nvSpPr>
        <p:spPr>
          <a:xfrm>
            <a:off x="3490571" y="6314819"/>
            <a:ext cx="529955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 the right answer. Then write it on the board.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Click on the letters to check.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8189142" y="824228"/>
            <a:ext cx="3494314" cy="48919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8437706" y="1164062"/>
            <a:ext cx="2997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6:  A CAMPING TRIP</a:t>
            </a:r>
          </a:p>
          <a:p>
            <a:r>
              <a:rPr lang="en-US" sz="2400" b="1" dirty="0"/>
              <a:t>We’re learning…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E6EE4-3714-1E4F-7900-8180929BABF1}"/>
              </a:ext>
            </a:extLst>
          </p:cNvPr>
          <p:cNvSpPr txBox="1"/>
          <p:nvPr/>
        </p:nvSpPr>
        <p:spPr>
          <a:xfrm>
            <a:off x="8416290" y="2670721"/>
            <a:ext cx="287528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Adjectives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To describe things using adjectives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2DEA-631B-FA72-87AA-29267CAF582E}"/>
              </a:ext>
            </a:extLst>
          </p:cNvPr>
          <p:cNvSpPr txBox="1"/>
          <p:nvPr/>
        </p:nvSpPr>
        <p:spPr>
          <a:xfrm>
            <a:off x="8416290" y="4230551"/>
            <a:ext cx="287528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PB pp.68,69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AB p.56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8CB0A-F4D2-23C6-0606-127FBD4AC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86" y="824227"/>
            <a:ext cx="3457600" cy="489191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3B002F-4168-DF94-21ED-B3DD320C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821" y="827315"/>
            <a:ext cx="3476346" cy="493237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8081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0DCE9636-8A56-BBDD-2923-4EFE0A1FD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8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6" y="5078873"/>
            <a:ext cx="1829915" cy="1239976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8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4226" y="2978204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new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4226" y="413816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old</a:t>
              </a:r>
              <a:endParaRPr lang="zh-CN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318" b="1">
                  <a:solidFill>
                    <a:srgbClr val="FFFFFF"/>
                  </a:solidFill>
                  <a:latin typeface="Arial" panose="020B0604020202020204" pitchFamily="34" charset="0"/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latin typeface="Arial" panose="020B0604020202020204" pitchFamily="34" charset="0"/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19308" y="2996542"/>
            <a:ext cx="1829915" cy="1239976"/>
          </a:xfrm>
          <a:prstGeom prst="rect">
            <a:avLst/>
          </a:prstGeom>
        </p:spPr>
      </p:pic>
      <p:pic>
        <p:nvPicPr>
          <p:cNvPr id="37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90733" y="4056021"/>
            <a:ext cx="2166985" cy="1404864"/>
          </a:xfrm>
          <a:prstGeom prst="rect">
            <a:avLst/>
          </a:prstGeom>
        </p:spPr>
      </p:pic>
      <p:pic>
        <p:nvPicPr>
          <p:cNvPr id="38" name="ba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60001" y="5701066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9" y="1925004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MsPham0936082789">
            <a:extLst>
              <a:ext uri="{FF2B5EF4-FFF2-40B4-BE49-F238E27FC236}">
                <a16:creationId xmlns:a16="http://schemas.microsoft.com/office/drawing/2014/main" id="{31A7F3D4-9CA7-4ED6-DDE9-D20510E23D14}"/>
              </a:ext>
            </a:extLst>
          </p:cNvPr>
          <p:cNvSpPr txBox="1"/>
          <p:nvPr/>
        </p:nvSpPr>
        <p:spPr>
          <a:xfrm>
            <a:off x="640410" y="1845637"/>
            <a:ext cx="5276496" cy="6181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334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</a:rPr>
              <a:t>Choose the best answer.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92C90-89BA-B9C6-DB06-C568CD3F80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72" t="14087" r="16621" b="19268"/>
          <a:stretch/>
        </p:blipFill>
        <p:spPr>
          <a:xfrm>
            <a:off x="775931" y="2640870"/>
            <a:ext cx="4408721" cy="3078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BF3993-962A-14F6-F508-15640CEFB3D5}"/>
              </a:ext>
            </a:extLst>
          </p:cNvPr>
          <p:cNvSpPr txBox="1"/>
          <p:nvPr/>
        </p:nvSpPr>
        <p:spPr>
          <a:xfrm>
            <a:off x="3490571" y="6314819"/>
            <a:ext cx="5299550" cy="52322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and choose the right answer. Then write it on the board.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" panose="020F0502020204030204"/>
              </a:rPr>
              <a:t>Click on the letters to check.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6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089BF5E0-A037-367A-5D81-6C6DD9675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49" t="11252" r="1626" b="786"/>
          <a:stretch/>
        </p:blipFill>
        <p:spPr>
          <a:xfrm>
            <a:off x="0" y="508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50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2" y="2831111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1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90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2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1" y="1164199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5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60" y="4955655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8" y="3822248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3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2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8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3" y="5256478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50" y="4395442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2" y="5739035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8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4" y="6179836"/>
            <a:ext cx="859281" cy="539660"/>
          </a:xfrm>
          <a:prstGeom prst="rect">
            <a:avLst/>
          </a:prstGeom>
        </p:spPr>
      </p:pic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313914" y="5867983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96" b="1" dirty="0">
                <a:latin typeface="Arial" panose="020B0604020202020204" pitchFamily="34" charset="0"/>
              </a:rPr>
              <a:t>EXIT</a:t>
            </a:r>
          </a:p>
        </p:txBody>
      </p:sp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823C35B-0E1D-A090-00AC-93C3974679A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7850" y1="33333" x2="62400" y2="39378"/>
                        <a14:foregroundMark x1="64650" y1="37067" x2="63650" y2="44089"/>
                        <a14:foregroundMark x1="35400" y1="53333" x2="60450" y2="58222"/>
                      </a14:backgroundRemoval>
                    </a14:imgEffect>
                  </a14:imgLayer>
                </a14:imgProps>
              </a:ext>
            </a:extLst>
          </a:blip>
          <a:srcRect l="19356" r="23079"/>
          <a:stretch/>
        </p:blipFill>
        <p:spPr>
          <a:xfrm>
            <a:off x="2527954" y="552279"/>
            <a:ext cx="701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DD860-1DCB-E614-A11E-058E60E89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798" y="774790"/>
            <a:ext cx="5013239" cy="5108939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5D9FF139-D7FE-1097-62EF-7DEF756BDA57}"/>
              </a:ext>
            </a:extLst>
          </p:cNvPr>
          <p:cNvSpPr/>
          <p:nvPr/>
        </p:nvSpPr>
        <p:spPr>
          <a:xfrm>
            <a:off x="620486" y="4016830"/>
            <a:ext cx="2699657" cy="1259146"/>
          </a:xfrm>
          <a:prstGeom prst="borderCallout1">
            <a:avLst>
              <a:gd name="adj1" fmla="val 115092"/>
              <a:gd name="adj2" fmla="val 236290"/>
              <a:gd name="adj3" fmla="val 51208"/>
              <a:gd name="adj4" fmla="val 100878"/>
            </a:avLst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This is a </a:t>
            </a:r>
            <a:r>
              <a:rPr lang="en-US" sz="3600" dirty="0">
                <a:solidFill>
                  <a:srgbClr val="FF0000"/>
                </a:solidFill>
              </a:rPr>
              <a:t>clean</a:t>
            </a:r>
            <a:r>
              <a:rPr lang="en-US" sz="3600" dirty="0"/>
              <a:t> bus.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4B3DD10A-52AF-FF6F-2249-A47347B5DCAA}"/>
              </a:ext>
            </a:extLst>
          </p:cNvPr>
          <p:cNvSpPr/>
          <p:nvPr/>
        </p:nvSpPr>
        <p:spPr>
          <a:xfrm>
            <a:off x="9111178" y="2100942"/>
            <a:ext cx="2536536" cy="1328057"/>
          </a:xfrm>
          <a:prstGeom prst="borderCallout1">
            <a:avLst>
              <a:gd name="adj1" fmla="val 55515"/>
              <a:gd name="adj2" fmla="val -354"/>
              <a:gd name="adj3" fmla="val 211590"/>
              <a:gd name="adj4" fmla="val -27313"/>
            </a:avLst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600" dirty="0"/>
              <a:t>This is a </a:t>
            </a:r>
            <a:r>
              <a:rPr lang="en-US" sz="3600" dirty="0">
                <a:solidFill>
                  <a:srgbClr val="FF0000"/>
                </a:solidFill>
              </a:rPr>
              <a:t>dirty</a:t>
            </a:r>
            <a:r>
              <a:rPr lang="en-US" sz="3600" dirty="0"/>
              <a:t> bus.</a:t>
            </a:r>
          </a:p>
        </p:txBody>
      </p:sp>
      <p:pic>
        <p:nvPicPr>
          <p:cNvPr id="11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66B9B2F4-1C94-5020-B235-46B2E04D19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2891B9-6101-B74A-655E-82AF656E6A87}"/>
              </a:ext>
            </a:extLst>
          </p:cNvPr>
          <p:cNvSpPr/>
          <p:nvPr/>
        </p:nvSpPr>
        <p:spPr>
          <a:xfrm>
            <a:off x="8816582" y="760952"/>
            <a:ext cx="1319531" cy="41021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55E46E-E170-2358-3F81-8D3C48A2440D}"/>
              </a:ext>
            </a:extLst>
          </p:cNvPr>
          <p:cNvSpPr txBox="1"/>
          <p:nvPr/>
        </p:nvSpPr>
        <p:spPr>
          <a:xfrm>
            <a:off x="2999512" y="6320930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</a:t>
            </a:r>
            <a:r>
              <a:rPr lang="en-US" sz="1600" b="1" dirty="0">
                <a:latin typeface="Calibri" panose="020F0502020204030204"/>
              </a:rPr>
              <a:t>Example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show the </a:t>
            </a:r>
            <a:r>
              <a:rPr lang="en-US" sz="1600" b="1" dirty="0">
                <a:latin typeface="Calibri" panose="020F0502020204030204"/>
              </a:rPr>
              <a:t>example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In pairs, complete the activity. Invite some pairs to describe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1600" b="1" dirty="0">
                <a:latin typeface="Calibri" panose="020F0502020204030204"/>
              </a:rPr>
              <a:t>e things they see.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0B44C3-B2E4-61B4-086C-F585A260FE5C}"/>
              </a:ext>
            </a:extLst>
          </p:cNvPr>
          <p:cNvSpPr/>
          <p:nvPr/>
        </p:nvSpPr>
        <p:spPr>
          <a:xfrm rot="19501328">
            <a:off x="7493730" y="4892748"/>
            <a:ext cx="1374296" cy="12813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E307F0-81E0-07BE-15FD-4DE34EDABCFF}"/>
              </a:ext>
            </a:extLst>
          </p:cNvPr>
          <p:cNvSpPr/>
          <p:nvPr/>
        </p:nvSpPr>
        <p:spPr>
          <a:xfrm rot="19576469">
            <a:off x="6262031" y="4752265"/>
            <a:ext cx="1447007" cy="10366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6C691-AD9E-E9B7-C8AF-C47B41057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04" y="653205"/>
            <a:ext cx="6638291" cy="45342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1E9963-6A4A-CF18-68B8-E56EAF601BC1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PUPILS’ BOOK (p.69) </a:t>
            </a:r>
            <a:endParaRPr lang="en-VN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5375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9FA45-D2C1-FF91-6D09-62BEDE6E5C8C}"/>
              </a:ext>
            </a:extLst>
          </p:cNvPr>
          <p:cNvSpPr txBox="1"/>
          <p:nvPr/>
        </p:nvSpPr>
        <p:spPr>
          <a:xfrm>
            <a:off x="2901892" y="6373490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Listen and read. In pairs, practice the conversation together.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2A36A9-71D4-F618-7AB6-81B80DCC2856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PUPILS’ BOOK (p.69) </a:t>
            </a:r>
            <a:endParaRPr lang="en-VN" sz="3200" b="1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5F583-B52C-46FC-E86C-E9C7DD69E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409" y="1486020"/>
            <a:ext cx="10515600" cy="3286125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3284" y="2775856"/>
            <a:ext cx="1762974" cy="3519991"/>
          </a:xfrm>
          <a:prstGeom prst="rect">
            <a:avLst/>
          </a:prstGeom>
        </p:spPr>
      </p:pic>
      <p:pic>
        <p:nvPicPr>
          <p:cNvPr id="13" name="U6.02">
            <a:hlinkClick r:id="" action="ppaction://media"/>
            <a:extLst>
              <a:ext uri="{FF2B5EF4-FFF2-40B4-BE49-F238E27FC236}">
                <a16:creationId xmlns:a16="http://schemas.microsoft.com/office/drawing/2014/main" id="{44CFEF5C-3B54-6AD2-92BF-D05358B16E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94865" y="101148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GRAMMAR</a:t>
            </a:r>
            <a:endParaRPr lang="en-VN" sz="3200" b="1" dirty="0">
              <a:latin typeface="+mn-lt"/>
            </a:endParaRPr>
          </a:p>
        </p:txBody>
      </p:sp>
      <p:pic>
        <p:nvPicPr>
          <p:cNvPr id="6" name="Picture 2" descr="Sun illustrations | A complete guide | Adobe">
            <a:extLst>
              <a:ext uri="{FF2B5EF4-FFF2-40B4-BE49-F238E27FC236}">
                <a16:creationId xmlns:a16="http://schemas.microsoft.com/office/drawing/2014/main" id="{CC6BE9E9-B68B-D8CE-39B7-3C51A36A8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013" y="-83488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3C1E9B3-D24B-C0FD-8DCA-032AB537411D}"/>
              </a:ext>
            </a:extLst>
          </p:cNvPr>
          <p:cNvGrpSpPr/>
          <p:nvPr/>
        </p:nvGrpSpPr>
        <p:grpSpPr>
          <a:xfrm>
            <a:off x="5506311" y="1201048"/>
            <a:ext cx="4547281" cy="1093150"/>
            <a:chOff x="636010" y="1592883"/>
            <a:chExt cx="4547281" cy="1093150"/>
          </a:xfrm>
        </p:grpSpPr>
        <p:sp>
          <p:nvSpPr>
            <p:cNvPr id="44" name="Lightning Bolt 43">
              <a:extLst>
                <a:ext uri="{FF2B5EF4-FFF2-40B4-BE49-F238E27FC236}">
                  <a16:creationId xmlns:a16="http://schemas.microsoft.com/office/drawing/2014/main" id="{3E9CD136-300A-7774-D841-B86AE4BC8B58}"/>
                </a:ext>
              </a:extLst>
            </p:cNvPr>
            <p:cNvSpPr/>
            <p:nvPr/>
          </p:nvSpPr>
          <p:spPr>
            <a:xfrm>
              <a:off x="1279799" y="2187247"/>
              <a:ext cx="622344" cy="498786"/>
            </a:xfrm>
            <a:prstGeom prst="lightningBol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DACFD59-6733-AF8E-647D-EC64D19AA145}"/>
                </a:ext>
              </a:extLst>
            </p:cNvPr>
            <p:cNvSpPr/>
            <p:nvPr/>
          </p:nvSpPr>
          <p:spPr>
            <a:xfrm>
              <a:off x="636010" y="1592883"/>
              <a:ext cx="4547281" cy="928920"/>
            </a:xfrm>
            <a:prstGeom prst="roundRec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I’ve got a new dress.</a:t>
              </a:r>
            </a:p>
          </p:txBody>
        </p:sp>
      </p:grpSp>
      <p:pic>
        <p:nvPicPr>
          <p:cNvPr id="43" name="Picture 4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AB4C2ED-D769-C0C7-7A6D-4AC11B4DB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253916" y="2129968"/>
            <a:ext cx="1889476" cy="3772568"/>
          </a:xfrm>
          <a:prstGeom prst="rect">
            <a:avLst/>
          </a:prstGeom>
        </p:spPr>
      </p:pic>
      <p:pic>
        <p:nvPicPr>
          <p:cNvPr id="1028" name="Picture 4" descr="Empty Open Wardrobe Isolated On White Background Natural Wooden Furniture  Wardrobe Icon In Flat Style Room Interior Element Cabinet To Create  Apartments Design Vector Illustration Stock Illustration - Download Image  Now - iStock">
            <a:extLst>
              <a:ext uri="{FF2B5EF4-FFF2-40B4-BE49-F238E27FC236}">
                <a16:creationId xmlns:a16="http://schemas.microsoft.com/office/drawing/2014/main" id="{2C628237-C08D-0E02-FED1-2E487E25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1" y="446615"/>
            <a:ext cx="5355469" cy="53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rtoon style dress color for the child Royalty Free Vector">
            <a:extLst>
              <a:ext uri="{FF2B5EF4-FFF2-40B4-BE49-F238E27FC236}">
                <a16:creationId xmlns:a16="http://schemas.microsoft.com/office/drawing/2014/main" id="{C24D9FE0-14F1-FE23-0683-F6DFEBF9C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81389" l="10000" r="90000">
                        <a14:foregroundMark x1="33300" y1="25370" x2="56300" y2="36111"/>
                        <a14:foregroundMark x1="56300" y1="36111" x2="56300" y2="36111"/>
                        <a14:foregroundMark x1="39800" y1="81389" x2="39800" y2="81389"/>
                        <a14:foregroundMark x1="71200" y1="30093" x2="71200" y2="30093"/>
                        <a14:foregroundMark x1="47700" y1="7778" x2="47700" y2="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>
            <a:off x="1766371" y="1381005"/>
            <a:ext cx="2559567" cy="242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1F4301-660E-E80F-8FA6-7E486B7BB4B3}"/>
              </a:ext>
            </a:extLst>
          </p:cNvPr>
          <p:cNvGrpSpPr/>
          <p:nvPr/>
        </p:nvGrpSpPr>
        <p:grpSpPr>
          <a:xfrm>
            <a:off x="6703577" y="3807474"/>
            <a:ext cx="4998727" cy="1103561"/>
            <a:chOff x="636010" y="1418242"/>
            <a:chExt cx="4547281" cy="1103561"/>
          </a:xfrm>
        </p:grpSpPr>
        <p:sp>
          <p:nvSpPr>
            <p:cNvPr id="10" name="Lightning Bolt 9">
              <a:extLst>
                <a:ext uri="{FF2B5EF4-FFF2-40B4-BE49-F238E27FC236}">
                  <a16:creationId xmlns:a16="http://schemas.microsoft.com/office/drawing/2014/main" id="{5D260250-4D19-7008-F135-494C57A0E119}"/>
                </a:ext>
              </a:extLst>
            </p:cNvPr>
            <p:cNvSpPr/>
            <p:nvPr/>
          </p:nvSpPr>
          <p:spPr>
            <a:xfrm rot="11450702">
              <a:off x="1481231" y="1418242"/>
              <a:ext cx="622344" cy="498786"/>
            </a:xfrm>
            <a:prstGeom prst="lightningBol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C4667B1-A2D3-0213-BE62-88190C40333A}"/>
                </a:ext>
              </a:extLst>
            </p:cNvPr>
            <p:cNvSpPr/>
            <p:nvPr/>
          </p:nvSpPr>
          <p:spPr>
            <a:xfrm>
              <a:off x="636010" y="1592883"/>
              <a:ext cx="4547281" cy="928920"/>
            </a:xfrm>
            <a:prstGeom prst="roundRec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I haven’t got new shoes.</a:t>
              </a:r>
            </a:p>
          </p:txBody>
        </p:sp>
      </p:grpSp>
      <p:pic>
        <p:nvPicPr>
          <p:cNvPr id="1040" name="Picture 16" descr="1,500+ Old Running Shoes Illustrations, Royalty-Free Vector Graphics &amp; Clip  Art - iStock | Woman old running shoes">
            <a:extLst>
              <a:ext uri="{FF2B5EF4-FFF2-40B4-BE49-F238E27FC236}">
                <a16:creationId xmlns:a16="http://schemas.microsoft.com/office/drawing/2014/main" id="{2B80D668-3D7C-A05A-BF10-C2F6A011A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75" b="99777" l="817" r="99510">
                        <a14:foregroundMark x1="37255" y1="72768" x2="37255" y2="72768"/>
                        <a14:foregroundMark x1="71078" y1="50223" x2="91340" y2="92634"/>
                        <a14:foregroundMark x1="82516" y1="59375" x2="82516" y2="59375"/>
                        <a14:foregroundMark x1="82516" y1="59375" x2="90033" y2="68080"/>
                        <a14:foregroundMark x1="94935" y1="56920" x2="89216" y2="73884"/>
                        <a14:foregroundMark x1="94771" y1="57366" x2="98039" y2="56920"/>
                        <a14:foregroundMark x1="38562" y1="77455" x2="47712" y2="77902"/>
                        <a14:foregroundMark x1="47712" y1="77902" x2="55392" y2="75446"/>
                        <a14:foregroundMark x1="50000" y1="69196" x2="61275" y2="83482"/>
                        <a14:foregroundMark x1="50817" y1="77455" x2="59150" y2="81920"/>
                        <a14:foregroundMark x1="59150" y1="81920" x2="67320" y2="81473"/>
                        <a14:foregroundMark x1="67320" y1="81473" x2="67320" y2="81027"/>
                        <a14:foregroundMark x1="817" y1="58259" x2="8007" y2="67411"/>
                        <a14:foregroundMark x1="8660" y1="65625" x2="25000" y2="48884"/>
                        <a14:foregroundMark x1="53105" y1="82589" x2="59477" y2="90402"/>
                        <a14:foregroundMark x1="96895" y1="56027" x2="99673" y2="57813"/>
                        <a14:foregroundMark x1="79248" y1="99777" x2="79248" y2="99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06" y="4366167"/>
            <a:ext cx="1889476" cy="13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1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2A36A9-71D4-F618-7AB6-81B80DCC2856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GRAMMAR</a:t>
            </a:r>
            <a:endParaRPr lang="en-VN" sz="3200" b="1" dirty="0">
              <a:latin typeface="+mn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42" y="1922831"/>
            <a:ext cx="1959427" cy="39122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C05A2D-6397-B78A-CC69-C5378C45F3D4}"/>
              </a:ext>
            </a:extLst>
          </p:cNvPr>
          <p:cNvSpPr/>
          <p:nvPr/>
        </p:nvSpPr>
        <p:spPr>
          <a:xfrm>
            <a:off x="2475800" y="1306103"/>
            <a:ext cx="7654062" cy="15039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I’ve</a:t>
            </a:r>
            <a:r>
              <a:rPr lang="en-US" sz="3600" dirty="0">
                <a:solidFill>
                  <a:schemeClr val="tx1"/>
                </a:solidFill>
              </a:rPr>
              <a:t> got a </a:t>
            </a:r>
            <a:r>
              <a:rPr lang="en-US" sz="3600" dirty="0">
                <a:solidFill>
                  <a:srgbClr val="FF0000"/>
                </a:solidFill>
              </a:rPr>
              <a:t>new</a:t>
            </a:r>
            <a:r>
              <a:rPr lang="en-US" sz="3600" dirty="0">
                <a:solidFill>
                  <a:schemeClr val="tx1"/>
                </a:solidFill>
              </a:rPr>
              <a:t> jacket.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I haven’t </a:t>
            </a:r>
            <a:r>
              <a:rPr lang="en-US" sz="3600" dirty="0">
                <a:solidFill>
                  <a:schemeClr val="tx1"/>
                </a:solidFill>
              </a:rPr>
              <a:t>got a </a:t>
            </a:r>
            <a:r>
              <a:rPr lang="en-US" sz="3600" dirty="0">
                <a:solidFill>
                  <a:srgbClr val="FF0000"/>
                </a:solidFill>
              </a:rPr>
              <a:t>new</a:t>
            </a:r>
            <a:r>
              <a:rPr lang="en-US" sz="3600" dirty="0">
                <a:solidFill>
                  <a:schemeClr val="tx1"/>
                </a:solidFill>
              </a:rPr>
              <a:t> backpack.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520A-0CF4-594C-DE96-C2D929DFC45D}"/>
              </a:ext>
            </a:extLst>
          </p:cNvPr>
          <p:cNvSpPr txBox="1"/>
          <p:nvPr/>
        </p:nvSpPr>
        <p:spPr>
          <a:xfrm>
            <a:off x="3823903" y="6284111"/>
            <a:ext cx="4544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the </a:t>
            </a:r>
            <a:r>
              <a:rPr lang="en-VN" sz="1600" b="1" dirty="0">
                <a:solidFill>
                  <a:prstClr val="black"/>
                </a:solidFill>
                <a:latin typeface="Calibri" panose="020F0502020204030204"/>
              </a:rPr>
              <a:t>structures, students look and read again</a:t>
            </a:r>
            <a:r>
              <a: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students in pairs,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say the sentences</a:t>
            </a:r>
            <a:r>
              <a: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6E1270-33E6-6551-CF31-9427C2593D1F}"/>
              </a:ext>
            </a:extLst>
          </p:cNvPr>
          <p:cNvSpPr/>
          <p:nvPr/>
        </p:nvSpPr>
        <p:spPr>
          <a:xfrm>
            <a:off x="2475800" y="3717961"/>
            <a:ext cx="7654062" cy="15039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I/You/We/They</a:t>
            </a:r>
            <a:r>
              <a:rPr lang="en-US" sz="3600" dirty="0">
                <a:solidFill>
                  <a:srgbClr val="FF0000"/>
                </a:solidFill>
              </a:rPr>
              <a:t>’ve got </a:t>
            </a:r>
            <a:r>
              <a:rPr lang="en-US" sz="3600" dirty="0">
                <a:solidFill>
                  <a:schemeClr val="tx1"/>
                </a:solidFill>
              </a:rPr>
              <a:t>+ …..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I/You/We/They</a:t>
            </a:r>
            <a:r>
              <a:rPr lang="en-US" sz="3600" dirty="0">
                <a:solidFill>
                  <a:srgbClr val="FF0000"/>
                </a:solidFill>
              </a:rPr>
              <a:t> haven’t got </a:t>
            </a:r>
            <a:r>
              <a:rPr lang="en-US" sz="3600" dirty="0">
                <a:solidFill>
                  <a:schemeClr val="tx1"/>
                </a:solidFill>
              </a:rPr>
              <a:t>+ …..  </a:t>
            </a:r>
          </a:p>
        </p:txBody>
      </p:sp>
      <p:pic>
        <p:nvPicPr>
          <p:cNvPr id="7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0A9706-22ED-5EFE-0AAB-736A685D2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7399" y="2724062"/>
            <a:ext cx="1061103" cy="106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0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oll holding a ball&#10;&#10;Description automatically generated with low confidence">
            <a:extLst>
              <a:ext uri="{FF2B5EF4-FFF2-40B4-BE49-F238E27FC236}">
                <a16:creationId xmlns:a16="http://schemas.microsoft.com/office/drawing/2014/main" id="{F6834483-DDCD-E5F8-AAF5-F6E455938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905" y="1357123"/>
            <a:ext cx="2394489" cy="4780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GRAMMAR</a:t>
            </a:r>
            <a:endParaRPr lang="en-VN" sz="3200" b="1" dirty="0">
              <a:latin typeface="+mn-lt"/>
            </a:endParaRPr>
          </a:p>
        </p:txBody>
      </p:sp>
      <p:pic>
        <p:nvPicPr>
          <p:cNvPr id="6" name="Picture 2" descr="Sun illustrations | A complete guide | Adobe">
            <a:extLst>
              <a:ext uri="{FF2B5EF4-FFF2-40B4-BE49-F238E27FC236}">
                <a16:creationId xmlns:a16="http://schemas.microsoft.com/office/drawing/2014/main" id="{CC6BE9E9-B68B-D8CE-39B7-3C51A36A8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013" y="-83488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3C1E9B3-D24B-C0FD-8DCA-032AB537411D}"/>
              </a:ext>
            </a:extLst>
          </p:cNvPr>
          <p:cNvGrpSpPr/>
          <p:nvPr/>
        </p:nvGrpSpPr>
        <p:grpSpPr>
          <a:xfrm>
            <a:off x="5506311" y="1020947"/>
            <a:ext cx="4856939" cy="1328630"/>
            <a:chOff x="636010" y="1592883"/>
            <a:chExt cx="4547281" cy="1093150"/>
          </a:xfrm>
        </p:grpSpPr>
        <p:sp>
          <p:nvSpPr>
            <p:cNvPr id="44" name="Lightning Bolt 43">
              <a:extLst>
                <a:ext uri="{FF2B5EF4-FFF2-40B4-BE49-F238E27FC236}">
                  <a16:creationId xmlns:a16="http://schemas.microsoft.com/office/drawing/2014/main" id="{3E9CD136-300A-7774-D841-B86AE4BC8B58}"/>
                </a:ext>
              </a:extLst>
            </p:cNvPr>
            <p:cNvSpPr/>
            <p:nvPr/>
          </p:nvSpPr>
          <p:spPr>
            <a:xfrm>
              <a:off x="1279799" y="2187247"/>
              <a:ext cx="622344" cy="498786"/>
            </a:xfrm>
            <a:prstGeom prst="lightningBol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DACFD59-6733-AF8E-647D-EC64D19AA145}"/>
                </a:ext>
              </a:extLst>
            </p:cNvPr>
            <p:cNvSpPr/>
            <p:nvPr/>
          </p:nvSpPr>
          <p:spPr>
            <a:xfrm>
              <a:off x="636010" y="1592883"/>
              <a:ext cx="4547281" cy="928920"/>
            </a:xfrm>
            <a:prstGeom prst="roundRec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Sam’s got a clean T-shirt and plain shorts.</a:t>
              </a:r>
            </a:p>
          </p:txBody>
        </p:sp>
      </p:grpSp>
      <p:pic>
        <p:nvPicPr>
          <p:cNvPr id="1028" name="Picture 4" descr="Empty Open Wardrobe Isolated On White Background Natural Wooden Furniture  Wardrobe Icon In Flat Style Room Interior Element Cabinet To Create  Apartments Design Vector Illustration Stock Illustration - Download Image  Now - iStock">
            <a:extLst>
              <a:ext uri="{FF2B5EF4-FFF2-40B4-BE49-F238E27FC236}">
                <a16:creationId xmlns:a16="http://schemas.microsoft.com/office/drawing/2014/main" id="{2C628237-C08D-0E02-FED1-2E487E25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1" y="1056215"/>
            <a:ext cx="5355469" cy="53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1F4301-660E-E80F-8FA6-7E486B7BB4B3}"/>
              </a:ext>
            </a:extLst>
          </p:cNvPr>
          <p:cNvGrpSpPr/>
          <p:nvPr/>
        </p:nvGrpSpPr>
        <p:grpSpPr>
          <a:xfrm>
            <a:off x="6703577" y="3807474"/>
            <a:ext cx="4998727" cy="1103561"/>
            <a:chOff x="636010" y="1418242"/>
            <a:chExt cx="4547281" cy="1103561"/>
          </a:xfrm>
        </p:grpSpPr>
        <p:sp>
          <p:nvSpPr>
            <p:cNvPr id="10" name="Lightning Bolt 9">
              <a:extLst>
                <a:ext uri="{FF2B5EF4-FFF2-40B4-BE49-F238E27FC236}">
                  <a16:creationId xmlns:a16="http://schemas.microsoft.com/office/drawing/2014/main" id="{5D260250-4D19-7008-F135-494C57A0E119}"/>
                </a:ext>
              </a:extLst>
            </p:cNvPr>
            <p:cNvSpPr/>
            <p:nvPr/>
          </p:nvSpPr>
          <p:spPr>
            <a:xfrm rot="11450702">
              <a:off x="1481231" y="1418242"/>
              <a:ext cx="622344" cy="498786"/>
            </a:xfrm>
            <a:prstGeom prst="lightningBol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C4667B1-A2D3-0213-BE62-88190C40333A}"/>
                </a:ext>
              </a:extLst>
            </p:cNvPr>
            <p:cNvSpPr/>
            <p:nvPr/>
          </p:nvSpPr>
          <p:spPr>
            <a:xfrm>
              <a:off x="636010" y="1592883"/>
              <a:ext cx="4547281" cy="928920"/>
            </a:xfrm>
            <a:prstGeom prst="roundRec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He hasn’t got a new cap.</a:t>
              </a:r>
            </a:p>
          </p:txBody>
        </p:sp>
      </p:grp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91091E4-5106-EF96-5CE9-89F348F3DE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018" t="27051" r="23125" b="28390"/>
          <a:stretch/>
        </p:blipFill>
        <p:spPr>
          <a:xfrm>
            <a:off x="697941" y="1135712"/>
            <a:ext cx="1313547" cy="1440406"/>
          </a:xfrm>
          <a:prstGeom prst="rect">
            <a:avLst/>
          </a:prstGeom>
        </p:spPr>
      </p:pic>
      <p:pic>
        <p:nvPicPr>
          <p:cNvPr id="2050" name="Picture 2" descr="Hình ảnh Móc áo PNG, Vector, PSD, và biểu tượng để tải về miễn phí | pngtree">
            <a:extLst>
              <a:ext uri="{FF2B5EF4-FFF2-40B4-BE49-F238E27FC236}">
                <a16:creationId xmlns:a16="http://schemas.microsoft.com/office/drawing/2014/main" id="{16777676-24F3-7D6C-F29D-2F67A0AF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417" r="98917">
                        <a14:foregroundMark x1="51583" y1="23167" x2="51583" y2="23167"/>
                        <a14:foregroundMark x1="50667" y1="35750" x2="50667" y2="35750"/>
                        <a14:foregroundMark x1="6333" y1="73000" x2="6333" y2="73000"/>
                        <a14:foregroundMark x1="93500" y1="70917" x2="93500" y2="70917"/>
                        <a14:foregroundMark x1="98917" y1="74750" x2="98917" y2="74750"/>
                        <a14:foregroundMark x1="46000" y1="24250" x2="46000" y2="24250"/>
                        <a14:foregroundMark x1="1417" y1="75833" x2="1417" y2="7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00" y="196651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75932679-E4DC-7CBD-9F9F-09B9B387CD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036" t="5873" r="10446" b="50794"/>
          <a:stretch/>
        </p:blipFill>
        <p:spPr>
          <a:xfrm>
            <a:off x="1352552" y="2530348"/>
            <a:ext cx="2025877" cy="1862172"/>
          </a:xfrm>
          <a:prstGeom prst="rect">
            <a:avLst/>
          </a:prstGeom>
        </p:spPr>
      </p:pic>
      <p:pic>
        <p:nvPicPr>
          <p:cNvPr id="13" name="Picture 2" descr="Hình ảnh Móc áo PNG, Vector, PSD, và biểu tượng để tải về miễn phí | pngtree">
            <a:extLst>
              <a:ext uri="{FF2B5EF4-FFF2-40B4-BE49-F238E27FC236}">
                <a16:creationId xmlns:a16="http://schemas.microsoft.com/office/drawing/2014/main" id="{26AA6DAA-BFA9-408F-1DDE-E7AAA867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417" r="98917">
                        <a14:foregroundMark x1="51583" y1="23167" x2="51583" y2="23167"/>
                        <a14:foregroundMark x1="50667" y1="35750" x2="50667" y2="35750"/>
                        <a14:foregroundMark x1="6333" y1="73000" x2="6333" y2="73000"/>
                        <a14:foregroundMark x1="93500" y1="70917" x2="93500" y2="70917"/>
                        <a14:foregroundMark x1="98917" y1="74750" x2="98917" y2="74750"/>
                        <a14:foregroundMark x1="46000" y1="24250" x2="46000" y2="24250"/>
                        <a14:foregroundMark x1="1417" y1="75833" x2="1417" y2="7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16" y="2009407"/>
            <a:ext cx="892957" cy="97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7F78389E-C751-5D04-820F-62BB53CFBB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72" t="49053" r="30627" b="7614"/>
          <a:stretch/>
        </p:blipFill>
        <p:spPr>
          <a:xfrm>
            <a:off x="2842797" y="2600886"/>
            <a:ext cx="1576802" cy="1762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0FB161-F4E0-6DDF-D485-21E87619C7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55" t="15932" r="37730" b="28390"/>
          <a:stretch/>
        </p:blipFill>
        <p:spPr>
          <a:xfrm>
            <a:off x="2413503" y="1078454"/>
            <a:ext cx="1087193" cy="8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2A36A9-71D4-F618-7AB6-81B80DCC2856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GRAMMAR</a:t>
            </a:r>
            <a:endParaRPr lang="en-VN" sz="3200" b="1" dirty="0">
              <a:latin typeface="+mn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2023896"/>
            <a:ext cx="1959427" cy="391223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B5469A-9F41-44A6-BD28-0BFBAAE5262B}"/>
              </a:ext>
            </a:extLst>
          </p:cNvPr>
          <p:cNvSpPr/>
          <p:nvPr/>
        </p:nvSpPr>
        <p:spPr>
          <a:xfrm>
            <a:off x="2171347" y="1380794"/>
            <a:ext cx="8649053" cy="15039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Minh’s </a:t>
            </a:r>
            <a:r>
              <a:rPr lang="en-US" sz="3600" dirty="0">
                <a:solidFill>
                  <a:schemeClr val="tx1"/>
                </a:solidFill>
              </a:rPr>
              <a:t>got a </a:t>
            </a:r>
            <a:r>
              <a:rPr lang="en-US" sz="3600" dirty="0">
                <a:solidFill>
                  <a:srgbClr val="FF0000"/>
                </a:solidFill>
              </a:rPr>
              <a:t>clean</a:t>
            </a:r>
            <a:r>
              <a:rPr lang="en-US" sz="3600" dirty="0">
                <a:solidFill>
                  <a:schemeClr val="tx1"/>
                </a:solidFill>
              </a:rPr>
              <a:t> T-shirt and </a:t>
            </a:r>
            <a:r>
              <a:rPr lang="en-US" sz="3600" dirty="0">
                <a:solidFill>
                  <a:srgbClr val="FF0000"/>
                </a:solidFill>
              </a:rPr>
              <a:t>plain</a:t>
            </a:r>
            <a:r>
              <a:rPr lang="en-US" sz="3600" dirty="0">
                <a:solidFill>
                  <a:schemeClr val="tx1"/>
                </a:solidFill>
              </a:rPr>
              <a:t> shorts.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He hasn’t </a:t>
            </a:r>
            <a:r>
              <a:rPr lang="en-US" sz="3600" dirty="0">
                <a:solidFill>
                  <a:schemeClr val="tx1"/>
                </a:solidFill>
              </a:rPr>
              <a:t>got </a:t>
            </a:r>
            <a:r>
              <a:rPr lang="en-US" sz="3600" dirty="0">
                <a:solidFill>
                  <a:srgbClr val="FF0000"/>
                </a:solidFill>
              </a:rPr>
              <a:t>new</a:t>
            </a:r>
            <a:r>
              <a:rPr lang="en-US" sz="3600" dirty="0">
                <a:solidFill>
                  <a:schemeClr val="tx1"/>
                </a:solidFill>
              </a:rPr>
              <a:t> boots.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3520A-0CF4-594C-DE96-C2D929DFC45D}"/>
              </a:ext>
            </a:extLst>
          </p:cNvPr>
          <p:cNvSpPr txBox="1"/>
          <p:nvPr/>
        </p:nvSpPr>
        <p:spPr>
          <a:xfrm>
            <a:off x="3823903" y="6284111"/>
            <a:ext cx="4544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the </a:t>
            </a:r>
            <a:r>
              <a:rPr lang="en-VN" sz="1600" b="1" dirty="0">
                <a:solidFill>
                  <a:prstClr val="black"/>
                </a:solidFill>
                <a:latin typeface="Calibri" panose="020F0502020204030204"/>
              </a:rPr>
              <a:t>structures, students look and read again</a:t>
            </a:r>
            <a:r>
              <a: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students in pairs,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say the sentences</a:t>
            </a:r>
            <a:r>
              <a: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B6FCA-9634-B4A3-5B8D-5111FE624B98}"/>
              </a:ext>
            </a:extLst>
          </p:cNvPr>
          <p:cNvSpPr/>
          <p:nvPr/>
        </p:nvSpPr>
        <p:spPr>
          <a:xfrm>
            <a:off x="2268968" y="3717961"/>
            <a:ext cx="8551431" cy="15039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He/She/It</a:t>
            </a:r>
            <a:r>
              <a:rPr lang="en-US" sz="3600" dirty="0">
                <a:solidFill>
                  <a:srgbClr val="FF0000"/>
                </a:solidFill>
              </a:rPr>
              <a:t>’s got </a:t>
            </a:r>
            <a:r>
              <a:rPr lang="en-US" sz="3600" dirty="0">
                <a:solidFill>
                  <a:schemeClr val="tx1"/>
                </a:solidFill>
              </a:rPr>
              <a:t>+ …..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He/She/It</a:t>
            </a:r>
            <a:r>
              <a:rPr lang="en-US" sz="3600" dirty="0">
                <a:solidFill>
                  <a:srgbClr val="FF0000"/>
                </a:solidFill>
              </a:rPr>
              <a:t> hasn’t got </a:t>
            </a:r>
            <a:r>
              <a:rPr lang="en-US" sz="3600" dirty="0">
                <a:solidFill>
                  <a:schemeClr val="tx1"/>
                </a:solidFill>
              </a:rPr>
              <a:t>+ …..  </a:t>
            </a:r>
          </a:p>
        </p:txBody>
      </p:sp>
      <p:pic>
        <p:nvPicPr>
          <p:cNvPr id="7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ECE280F5-1DD6-22F7-6581-177B94C1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92839" y="2808511"/>
            <a:ext cx="995789" cy="99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43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3BE6BC-C078-3944-BF4B-6F0CF7384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78" y="918417"/>
            <a:ext cx="10579644" cy="1657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9FA45-D2C1-FF91-6D09-62BEDE6E5C8C}"/>
              </a:ext>
            </a:extLst>
          </p:cNvPr>
          <p:cNvSpPr txBox="1"/>
          <p:nvPr/>
        </p:nvSpPr>
        <p:spPr>
          <a:xfrm>
            <a:off x="2901892" y="6373490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2A36A9-71D4-F618-7AB6-81B80DCC2856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PUPILS’ BOOK (p.69) 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7A1111-4DFE-9730-4770-A4C5A55D792E}"/>
              </a:ext>
            </a:extLst>
          </p:cNvPr>
          <p:cNvSpPr txBox="1"/>
          <p:nvPr/>
        </p:nvSpPr>
        <p:spPr>
          <a:xfrm>
            <a:off x="1099457" y="1882716"/>
            <a:ext cx="4082143" cy="6460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DD8903-5413-0095-0666-3E31995AA409}"/>
              </a:ext>
            </a:extLst>
          </p:cNvPr>
          <p:cNvSpPr txBox="1"/>
          <p:nvPr/>
        </p:nvSpPr>
        <p:spPr>
          <a:xfrm>
            <a:off x="1229977" y="1823884"/>
            <a:ext cx="52469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1. We __________________.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581719-D7D6-D475-6F7D-9E82E82C1069}"/>
              </a:ext>
            </a:extLst>
          </p:cNvPr>
          <p:cNvGrpSpPr/>
          <p:nvPr/>
        </p:nvGrpSpPr>
        <p:grpSpPr>
          <a:xfrm>
            <a:off x="4097379" y="3753373"/>
            <a:ext cx="5373192" cy="1210514"/>
            <a:chOff x="636010" y="1441246"/>
            <a:chExt cx="4547281" cy="1080557"/>
          </a:xfrm>
        </p:grpSpPr>
        <p:sp>
          <p:nvSpPr>
            <p:cNvPr id="17" name="Lightning Bolt 16">
              <a:extLst>
                <a:ext uri="{FF2B5EF4-FFF2-40B4-BE49-F238E27FC236}">
                  <a16:creationId xmlns:a16="http://schemas.microsoft.com/office/drawing/2014/main" id="{C517D580-E135-702C-7AB5-EEF2B28F88B1}"/>
                </a:ext>
              </a:extLst>
            </p:cNvPr>
            <p:cNvSpPr/>
            <p:nvPr/>
          </p:nvSpPr>
          <p:spPr>
            <a:xfrm rot="11450702">
              <a:off x="1398551" y="1441246"/>
              <a:ext cx="622344" cy="498786"/>
            </a:xfrm>
            <a:prstGeom prst="lightningBol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C54A88F-F400-060E-130D-B19CCD943F7F}"/>
                </a:ext>
              </a:extLst>
            </p:cNvPr>
            <p:cNvSpPr/>
            <p:nvPr/>
          </p:nvSpPr>
          <p:spPr>
            <a:xfrm>
              <a:off x="636010" y="1592883"/>
              <a:ext cx="4547281" cy="928920"/>
            </a:xfrm>
            <a:prstGeom prst="roundRec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We have got old boots.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0A1EAA5-4E32-01E3-5A5A-553E6D09C5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95" r="66448"/>
          <a:stretch/>
        </p:blipFill>
        <p:spPr>
          <a:xfrm>
            <a:off x="1115367" y="1923507"/>
            <a:ext cx="2068286" cy="4811468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9927" y="2296623"/>
            <a:ext cx="2068286" cy="412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52A36A9-71D4-F618-7AB6-81B80DCC2856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PUPILS’ BOOK (p.69) </a:t>
            </a:r>
            <a:endParaRPr lang="en-VN" sz="3200" b="1" dirty="0">
              <a:latin typeface="+mn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284" y="2775856"/>
            <a:ext cx="1762974" cy="3519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DD8CB-764F-3DF9-7B2D-20A367E65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40" y="584389"/>
            <a:ext cx="8874435" cy="5391868"/>
          </a:xfrm>
          <a:prstGeom prst="rect">
            <a:avLst/>
          </a:prstGeom>
        </p:spPr>
      </p:pic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265" y="-28545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DB4E19-7954-4AF9-6C64-46BD01E137C1}"/>
              </a:ext>
            </a:extLst>
          </p:cNvPr>
          <p:cNvSpPr txBox="1"/>
          <p:nvPr/>
        </p:nvSpPr>
        <p:spPr>
          <a:xfrm>
            <a:off x="2901892" y="6373490"/>
            <a:ext cx="6192973" cy="338554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Students open their books and complete the activity.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54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466CBF2-F586-9882-7A78-1445F3732F4B}"/>
              </a:ext>
            </a:extLst>
          </p:cNvPr>
          <p:cNvSpPr/>
          <p:nvPr/>
        </p:nvSpPr>
        <p:spPr>
          <a:xfrm>
            <a:off x="298771" y="1700704"/>
            <a:ext cx="3218695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6605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WARM - UP</a:t>
            </a:r>
            <a:endParaRPr lang="en-VN" sz="3200" b="1" dirty="0">
              <a:latin typeface="+mn-lt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DB80835-F9E7-E3DB-235F-6CFE407B1F22}"/>
              </a:ext>
            </a:extLst>
          </p:cNvPr>
          <p:cNvSpPr txBox="1">
            <a:spLocks/>
          </p:cNvSpPr>
          <p:nvPr/>
        </p:nvSpPr>
        <p:spPr>
          <a:xfrm>
            <a:off x="4011930" y="618101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Song: The Warm-up Song!</a:t>
            </a:r>
            <a:endParaRPr lang="en-VN" sz="3600" b="1" dirty="0">
              <a:latin typeface="+mn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D66D2DD-636A-7A0E-A157-9BD86736C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8" b="90000" l="8000" r="90111">
                        <a14:foregroundMark x1="24111" y1="26935" x2="15889" y2="34355"/>
                        <a14:foregroundMark x1="23778" y1="15161" x2="14222" y2="45161"/>
                        <a14:foregroundMark x1="14222" y1="45161" x2="14111" y2="46129"/>
                        <a14:foregroundMark x1="15556" y1="20161" x2="25556" y2="34516"/>
                        <a14:foregroundMark x1="29778" y1="15645" x2="18333" y2="26935"/>
                        <a14:foregroundMark x1="35222" y1="13226" x2="28111" y2="12742"/>
                        <a14:foregroundMark x1="28111" y1="12742" x2="21222" y2="17419"/>
                        <a14:foregroundMark x1="16111" y1="23387" x2="11333" y2="48710"/>
                        <a14:foregroundMark x1="11333" y1="48710" x2="11444" y2="50161"/>
                        <a14:foregroundMark x1="8111" y1="52903" x2="10556" y2="69194"/>
                        <a14:foregroundMark x1="24111" y1="34194" x2="20889" y2="37742"/>
                        <a14:foregroundMark x1="20667" y1="32742" x2="18889" y2="39677"/>
                        <a14:foregroundMark x1="33778" y1="10645" x2="40333" y2="11774"/>
                        <a14:foregroundMark x1="40333" y1="11774" x2="47889" y2="10161"/>
                        <a14:foregroundMark x1="47889" y1="10161" x2="66778" y2="12742"/>
                        <a14:foregroundMark x1="66778" y1="12742" x2="75667" y2="21452"/>
                        <a14:foregroundMark x1="75667" y1="21452" x2="80556" y2="47419"/>
                        <a14:foregroundMark x1="81222" y1="20323" x2="84667" y2="33065"/>
                        <a14:foregroundMark x1="84667" y1="33065" x2="85889" y2="56129"/>
                        <a14:foregroundMark x1="85889" y1="56129" x2="85111" y2="60645"/>
                        <a14:foregroundMark x1="89333" y1="53548" x2="80222" y2="81129"/>
                        <a14:foregroundMark x1="80222" y1="81129" x2="79778" y2="81774"/>
                        <a14:foregroundMark x1="71667" y1="31290" x2="84778" y2="58710"/>
                        <a14:foregroundMark x1="84333" y1="28387" x2="90000" y2="45484"/>
                        <a14:foregroundMark x1="87333" y1="28871" x2="73667" y2="14032"/>
                        <a14:foregroundMark x1="73667" y1="14032" x2="61333" y2="12419"/>
                        <a14:foregroundMark x1="61333" y1="12419" x2="58889" y2="13548"/>
                        <a14:foregroundMark x1="74444" y1="17097" x2="79556" y2="29839"/>
                        <a14:foregroundMark x1="66889" y1="32581" x2="71444" y2="41290"/>
                        <a14:foregroundMark x1="73667" y1="25645" x2="65222" y2="37742"/>
                        <a14:foregroundMark x1="69111" y1="19194" x2="72000" y2="31774"/>
                        <a14:foregroundMark x1="76111" y1="22742" x2="82667" y2="27581"/>
                        <a14:foregroundMark x1="81667" y1="17258" x2="87000" y2="28710"/>
                        <a14:foregroundMark x1="87000" y1="28710" x2="87000" y2="29516"/>
                        <a14:foregroundMark x1="89556" y1="36129" x2="90333" y2="48065"/>
                        <a14:foregroundMark x1="90111" y1="54677" x2="86556" y2="74839"/>
                        <a14:foregroundMark x1="79889" y1="84355" x2="69000" y2="83710"/>
                        <a14:foregroundMark x1="71222" y1="85968" x2="57778" y2="83226"/>
                        <a14:foregroundMark x1="60556" y1="87097" x2="49333" y2="83710"/>
                        <a14:foregroundMark x1="69000" y1="88710" x2="59556" y2="86613"/>
                        <a14:foregroundMark x1="56889" y1="87742" x2="44444" y2="83548"/>
                        <a14:foregroundMark x1="51444" y1="88226" x2="40667" y2="86613"/>
                        <a14:foregroundMark x1="38333" y1="88710" x2="19333" y2="81290"/>
                        <a14:foregroundMark x1="29778" y1="89194" x2="20222" y2="84194"/>
                        <a14:foregroundMark x1="17222" y1="82742" x2="8333" y2="62258"/>
                        <a14:foregroundMark x1="11556" y1="58226" x2="18556" y2="38065"/>
                        <a14:foregroundMark x1="19889" y1="45000" x2="27889" y2="36613"/>
                        <a14:foregroundMark x1="28444" y1="42742" x2="30000" y2="24355"/>
                        <a14:foregroundMark x1="24222" y1="30161" x2="24667" y2="32097"/>
                        <a14:foregroundMark x1="24778" y1="32097" x2="29444" y2="22581"/>
                        <a14:foregroundMark x1="27778" y1="33710" x2="30556" y2="29032"/>
                        <a14:foregroundMark x1="8333" y1="47742" x2="13556" y2="30000"/>
                        <a14:foregroundMark x1="40111" y1="9839" x2="53333" y2="11774"/>
                        <a14:foregroundMark x1="60444" y1="9032" x2="43222" y2="8548"/>
                        <a14:foregroundMark x1="74889" y1="25161" x2="78778" y2="21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6" y="1182628"/>
            <a:ext cx="2290666" cy="15780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0BFF22-D257-1E71-6C2A-E0F82187E627}"/>
              </a:ext>
            </a:extLst>
          </p:cNvPr>
          <p:cNvSpPr txBox="1"/>
          <p:nvPr/>
        </p:nvSpPr>
        <p:spPr>
          <a:xfrm>
            <a:off x="562720" y="2517335"/>
            <a:ext cx="2954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Listen to the song.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Stand up and dance along.</a:t>
            </a:r>
          </a:p>
        </p:txBody>
      </p:sp>
      <p:pic>
        <p:nvPicPr>
          <p:cNvPr id="4" name="The Warm Up Song - Melody Tree House">
            <a:hlinkClick r:id="" action="ppaction://media"/>
            <a:extLst>
              <a:ext uri="{FF2B5EF4-FFF2-40B4-BE49-F238E27FC236}">
                <a16:creationId xmlns:a16="http://schemas.microsoft.com/office/drawing/2014/main" id="{133C8EED-7D95-0AA1-FF01-27A5D3858D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17532" y="118262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B9FA45-D2C1-FF91-6D09-62BEDE6E5C8C}"/>
              </a:ext>
            </a:extLst>
          </p:cNvPr>
          <p:cNvSpPr txBox="1"/>
          <p:nvPr/>
        </p:nvSpPr>
        <p:spPr>
          <a:xfrm>
            <a:off x="2999513" y="6319059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“answer” to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>
                <a:latin typeface="Calibri" panose="020F0502020204030204"/>
              </a:rPr>
              <a:t>Then say the sentence.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2A36A9-71D4-F618-7AB6-81B80DCC2856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PUPILS’ BOOK (p.69) </a:t>
            </a:r>
            <a:endParaRPr lang="en-VN" sz="3200" b="1" dirty="0">
              <a:latin typeface="+mn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8" y="1987508"/>
            <a:ext cx="2024673" cy="4042505"/>
          </a:xfrm>
          <a:prstGeom prst="rect">
            <a:avLst/>
          </a:prstGeom>
        </p:spPr>
      </p:pic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265" y="-28545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3A75D-D932-E8C3-B997-07C246ED1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169" y="917799"/>
            <a:ext cx="5105662" cy="188604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B94437-0432-B2C4-9A3F-AD9D30EB290B}"/>
              </a:ext>
            </a:extLst>
          </p:cNvPr>
          <p:cNvSpPr/>
          <p:nvPr/>
        </p:nvSpPr>
        <p:spPr>
          <a:xfrm>
            <a:off x="2901892" y="3566646"/>
            <a:ext cx="7549025" cy="138931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2. Tommy____________________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DCBDE5-76F3-C8BA-CA93-3393EDAAD83E}"/>
              </a:ext>
            </a:extLst>
          </p:cNvPr>
          <p:cNvSpPr/>
          <p:nvPr/>
        </p:nvSpPr>
        <p:spPr>
          <a:xfrm>
            <a:off x="4996543" y="3854013"/>
            <a:ext cx="5061508" cy="821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has got a plain T-shirt.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C817F7-9F28-6A28-268D-CE078AF4669B}"/>
              </a:ext>
            </a:extLst>
          </p:cNvPr>
          <p:cNvSpPr/>
          <p:nvPr/>
        </p:nvSpPr>
        <p:spPr>
          <a:xfrm>
            <a:off x="5436233" y="5887073"/>
            <a:ext cx="1319531" cy="41021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67988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52A36A9-71D4-F618-7AB6-81B80DCC2856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PUPILS’ BOOK (p.69) </a:t>
            </a:r>
            <a:endParaRPr lang="en-VN" sz="3200" b="1" dirty="0">
              <a:latin typeface="+mn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8" y="1987508"/>
            <a:ext cx="2024673" cy="4042505"/>
          </a:xfrm>
          <a:prstGeom prst="rect">
            <a:avLst/>
          </a:prstGeom>
        </p:spPr>
      </p:pic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265" y="-28545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B94437-0432-B2C4-9A3F-AD9D30EB290B}"/>
              </a:ext>
            </a:extLst>
          </p:cNvPr>
          <p:cNvSpPr/>
          <p:nvPr/>
        </p:nvSpPr>
        <p:spPr>
          <a:xfrm>
            <a:off x="2825692" y="3570267"/>
            <a:ext cx="7549025" cy="138931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3. Jack ____________________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DCBDE5-76F3-C8BA-CA93-3393EDAAD83E}"/>
              </a:ext>
            </a:extLst>
          </p:cNvPr>
          <p:cNvSpPr/>
          <p:nvPr/>
        </p:nvSpPr>
        <p:spPr>
          <a:xfrm>
            <a:off x="4724399" y="3854012"/>
            <a:ext cx="5061508" cy="821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hasn’t got a clean jacket.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37B19-C336-4132-3D6D-0432F0FAE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481" y="691658"/>
            <a:ext cx="5773101" cy="2247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13B382-C669-3F01-F8F6-D81BB2809864}"/>
              </a:ext>
            </a:extLst>
          </p:cNvPr>
          <p:cNvSpPr txBox="1"/>
          <p:nvPr/>
        </p:nvSpPr>
        <p:spPr>
          <a:xfrm>
            <a:off x="2999513" y="6319059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“answer” to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>
                <a:latin typeface="Calibri" panose="020F0502020204030204"/>
              </a:rPr>
              <a:t>Then say the sentence.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875985-1404-ADA4-F001-B84BC60E8A61}"/>
              </a:ext>
            </a:extLst>
          </p:cNvPr>
          <p:cNvSpPr/>
          <p:nvPr/>
        </p:nvSpPr>
        <p:spPr>
          <a:xfrm>
            <a:off x="5436233" y="5887073"/>
            <a:ext cx="1319531" cy="41021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50058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52A36A9-71D4-F618-7AB6-81B80DCC2856}"/>
              </a:ext>
            </a:extLst>
          </p:cNvPr>
          <p:cNvSpPr txBox="1">
            <a:spLocks/>
          </p:cNvSpPr>
          <p:nvPr/>
        </p:nvSpPr>
        <p:spPr>
          <a:xfrm>
            <a:off x="402768" y="45614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PUPILS’ BOOK (p.69) </a:t>
            </a:r>
            <a:endParaRPr lang="en-VN" sz="3200" b="1" dirty="0">
              <a:latin typeface="+mn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8" y="1987508"/>
            <a:ext cx="2024673" cy="4042505"/>
          </a:xfrm>
          <a:prstGeom prst="rect">
            <a:avLst/>
          </a:prstGeom>
        </p:spPr>
      </p:pic>
      <p:pic>
        <p:nvPicPr>
          <p:cNvPr id="5" name="Picture 2" descr="Sun illustrations | A complete guide | Adobe">
            <a:extLst>
              <a:ext uri="{FF2B5EF4-FFF2-40B4-BE49-F238E27FC236}">
                <a16:creationId xmlns:a16="http://schemas.microsoft.com/office/drawing/2014/main" id="{CC8FCB77-903E-56AF-6572-79460FEC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265" y="-28545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B94437-0432-B2C4-9A3F-AD9D30EB290B}"/>
              </a:ext>
            </a:extLst>
          </p:cNvPr>
          <p:cNvSpPr/>
          <p:nvPr/>
        </p:nvSpPr>
        <p:spPr>
          <a:xfrm>
            <a:off x="2651520" y="3445335"/>
            <a:ext cx="8364822" cy="138931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3. Jenny and Tim ____________________.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DCBDE5-76F3-C8BA-CA93-3393EDAAD83E}"/>
              </a:ext>
            </a:extLst>
          </p:cNvPr>
          <p:cNvSpPr/>
          <p:nvPr/>
        </p:nvSpPr>
        <p:spPr>
          <a:xfrm>
            <a:off x="5856860" y="3729080"/>
            <a:ext cx="5061508" cy="8218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have got dirty gloves.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12119-B848-E0DC-DE7A-57AC95A65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411" y="659000"/>
            <a:ext cx="5955854" cy="2108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0B1585-183B-0CE3-585A-D5723678ABDA}"/>
              </a:ext>
            </a:extLst>
          </p:cNvPr>
          <p:cNvSpPr txBox="1"/>
          <p:nvPr/>
        </p:nvSpPr>
        <p:spPr>
          <a:xfrm>
            <a:off x="2999513" y="6319059"/>
            <a:ext cx="6192973" cy="584775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“answer” to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>
                <a:latin typeface="Calibri" panose="020F0502020204030204"/>
              </a:rPr>
              <a:t>Then say the sentence.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CF8768-8AED-0DD5-7CBB-3AB75A1F84D7}"/>
              </a:ext>
            </a:extLst>
          </p:cNvPr>
          <p:cNvSpPr/>
          <p:nvPr/>
        </p:nvSpPr>
        <p:spPr>
          <a:xfrm>
            <a:off x="5436233" y="5887073"/>
            <a:ext cx="1319531" cy="41021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917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PRODUCTION</a:t>
            </a:r>
            <a:endParaRPr lang="en-VN" sz="3200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E7F26-9B4C-EF1B-815A-C7EEB3613D3C}"/>
              </a:ext>
            </a:extLst>
          </p:cNvPr>
          <p:cNvSpPr txBox="1"/>
          <p:nvPr/>
        </p:nvSpPr>
        <p:spPr>
          <a:xfrm>
            <a:off x="2631358" y="6023136"/>
            <a:ext cx="6929283" cy="830997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the conversation between Marie and Lucy.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Practice in pairs to describe their things using the structure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Calibri" panose="020F0502020204030204"/>
              </a:rPr>
              <a:t>“I’ve got ….”; “I haven’t got ….”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105C083-40BE-E9A4-A56D-D4DCDCC27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06" y="1958859"/>
            <a:ext cx="2024673" cy="4042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E31CE-70BF-FB62-713C-7079EF0F3D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59" r="67295"/>
          <a:stretch/>
        </p:blipFill>
        <p:spPr>
          <a:xfrm flipH="1">
            <a:off x="9329056" y="1638955"/>
            <a:ext cx="2111829" cy="46275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FE229F7-3760-B666-3881-D40078BC2630}"/>
              </a:ext>
            </a:extLst>
          </p:cNvPr>
          <p:cNvGrpSpPr/>
          <p:nvPr/>
        </p:nvGrpSpPr>
        <p:grpSpPr>
          <a:xfrm>
            <a:off x="357717" y="1120581"/>
            <a:ext cx="4547281" cy="1002507"/>
            <a:chOff x="636010" y="1592883"/>
            <a:chExt cx="4547281" cy="1093150"/>
          </a:xfrm>
        </p:grpSpPr>
        <p:sp>
          <p:nvSpPr>
            <p:cNvPr id="8" name="Lightning Bolt 7">
              <a:extLst>
                <a:ext uri="{FF2B5EF4-FFF2-40B4-BE49-F238E27FC236}">
                  <a16:creationId xmlns:a16="http://schemas.microsoft.com/office/drawing/2014/main" id="{E49A8E74-5C2F-D44F-F037-363B5DA776E2}"/>
                </a:ext>
              </a:extLst>
            </p:cNvPr>
            <p:cNvSpPr/>
            <p:nvPr/>
          </p:nvSpPr>
          <p:spPr>
            <a:xfrm>
              <a:off x="1279799" y="2187247"/>
              <a:ext cx="622344" cy="498786"/>
            </a:xfrm>
            <a:prstGeom prst="lightningBol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CF9152C-94C0-F9DB-1D44-9E1A3881A590}"/>
                </a:ext>
              </a:extLst>
            </p:cNvPr>
            <p:cNvSpPr/>
            <p:nvPr/>
          </p:nvSpPr>
          <p:spPr>
            <a:xfrm>
              <a:off x="636010" y="1592883"/>
              <a:ext cx="4547281" cy="928920"/>
            </a:xfrm>
            <a:prstGeom prst="roundRec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I’ve got new shoes.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1AD516-6CB8-7347-B8F7-E814F7FD00AD}"/>
              </a:ext>
            </a:extLst>
          </p:cNvPr>
          <p:cNvGrpSpPr/>
          <p:nvPr/>
        </p:nvGrpSpPr>
        <p:grpSpPr>
          <a:xfrm>
            <a:off x="1170604" y="3482386"/>
            <a:ext cx="4998727" cy="928921"/>
            <a:chOff x="636010" y="1418242"/>
            <a:chExt cx="4547281" cy="1103561"/>
          </a:xfrm>
        </p:grpSpPr>
        <p:sp>
          <p:nvSpPr>
            <p:cNvPr id="11" name="Lightning Bolt 10">
              <a:extLst>
                <a:ext uri="{FF2B5EF4-FFF2-40B4-BE49-F238E27FC236}">
                  <a16:creationId xmlns:a16="http://schemas.microsoft.com/office/drawing/2014/main" id="{0BC225E5-2740-1316-BDA7-EE1DEDEF3958}"/>
                </a:ext>
              </a:extLst>
            </p:cNvPr>
            <p:cNvSpPr/>
            <p:nvPr/>
          </p:nvSpPr>
          <p:spPr>
            <a:xfrm rot="11450702">
              <a:off x="1481231" y="1418242"/>
              <a:ext cx="622344" cy="498786"/>
            </a:xfrm>
            <a:prstGeom prst="lightningBol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0816450-9D5B-4BCB-2FD3-1DEABDF2442A}"/>
                </a:ext>
              </a:extLst>
            </p:cNvPr>
            <p:cNvSpPr/>
            <p:nvPr/>
          </p:nvSpPr>
          <p:spPr>
            <a:xfrm>
              <a:off x="636010" y="1592883"/>
              <a:ext cx="4547281" cy="928920"/>
            </a:xfrm>
            <a:prstGeom prst="roundRec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I haven’t got new socks.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4BC049-A5BD-1424-3CDF-E897B1469CA3}"/>
              </a:ext>
            </a:extLst>
          </p:cNvPr>
          <p:cNvGrpSpPr/>
          <p:nvPr/>
        </p:nvGrpSpPr>
        <p:grpSpPr>
          <a:xfrm>
            <a:off x="7287004" y="1314594"/>
            <a:ext cx="4547281" cy="928920"/>
            <a:chOff x="636010" y="1592883"/>
            <a:chExt cx="4547281" cy="1093150"/>
          </a:xfrm>
        </p:grpSpPr>
        <p:sp>
          <p:nvSpPr>
            <p:cNvPr id="14" name="Lightning Bolt 13">
              <a:extLst>
                <a:ext uri="{FF2B5EF4-FFF2-40B4-BE49-F238E27FC236}">
                  <a16:creationId xmlns:a16="http://schemas.microsoft.com/office/drawing/2014/main" id="{0FFD927D-08B8-5B30-4509-786D6904EC99}"/>
                </a:ext>
              </a:extLst>
            </p:cNvPr>
            <p:cNvSpPr/>
            <p:nvPr/>
          </p:nvSpPr>
          <p:spPr>
            <a:xfrm>
              <a:off x="2598475" y="2187247"/>
              <a:ext cx="622344" cy="498786"/>
            </a:xfrm>
            <a:prstGeom prst="lightningBol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67162BE-90E4-239F-61B3-95DB8C0FBB98}"/>
                </a:ext>
              </a:extLst>
            </p:cNvPr>
            <p:cNvSpPr/>
            <p:nvPr/>
          </p:nvSpPr>
          <p:spPr>
            <a:xfrm>
              <a:off x="636010" y="1592883"/>
              <a:ext cx="4547281" cy="928920"/>
            </a:xfrm>
            <a:prstGeom prst="roundRec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I’ve got a clean dress.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8B9BA4-45C7-29B0-57AC-57DC93116DD6}"/>
              </a:ext>
            </a:extLst>
          </p:cNvPr>
          <p:cNvGrpSpPr/>
          <p:nvPr/>
        </p:nvGrpSpPr>
        <p:grpSpPr>
          <a:xfrm>
            <a:off x="7343161" y="3532029"/>
            <a:ext cx="3701142" cy="1154459"/>
            <a:chOff x="1326908" y="1439345"/>
            <a:chExt cx="3366884" cy="1421227"/>
          </a:xfrm>
        </p:grpSpPr>
        <p:sp>
          <p:nvSpPr>
            <p:cNvPr id="18" name="Lightning Bolt 17">
              <a:extLst>
                <a:ext uri="{FF2B5EF4-FFF2-40B4-BE49-F238E27FC236}">
                  <a16:creationId xmlns:a16="http://schemas.microsoft.com/office/drawing/2014/main" id="{5B212949-6AB6-3276-AE2E-EF7D3836EA47}"/>
                </a:ext>
              </a:extLst>
            </p:cNvPr>
            <p:cNvSpPr/>
            <p:nvPr/>
          </p:nvSpPr>
          <p:spPr>
            <a:xfrm rot="10149298" flipH="1">
              <a:off x="2946780" y="1439345"/>
              <a:ext cx="622344" cy="498786"/>
            </a:xfrm>
            <a:prstGeom prst="lightningBol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B3FC1C2-6A49-70EA-D1C1-53206EA35AC1}"/>
                </a:ext>
              </a:extLst>
            </p:cNvPr>
            <p:cNvSpPr/>
            <p:nvPr/>
          </p:nvSpPr>
          <p:spPr>
            <a:xfrm>
              <a:off x="1326908" y="1592884"/>
              <a:ext cx="3366884" cy="1267688"/>
            </a:xfrm>
            <a:prstGeom prst="roundRect">
              <a:avLst/>
            </a:prstGeom>
            <a:solidFill>
              <a:srgbClr val="F8A8C5"/>
            </a:solidFill>
            <a:ln>
              <a:solidFill>
                <a:srgbClr val="F8A8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I haven’t got </a:t>
              </a:r>
            </a:p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a new backpack.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36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 illustrations | A complete guide | Adobe">
            <a:extLst>
              <a:ext uri="{FF2B5EF4-FFF2-40B4-BE49-F238E27FC236}">
                <a16:creationId xmlns:a16="http://schemas.microsoft.com/office/drawing/2014/main" id="{17C5DD45-6B8D-CCF5-E7AF-C0D81D06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-952787" y="4663169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DEA066A1-DA09-71C3-6446-841590A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180">
            <a:off x="3438008" y="4112756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183E49-3DBE-4F62-5E4F-CF8BD87B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2527">
            <a:off x="4132788" y="2996141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1EA0012-9719-0E29-D57B-5E0900FD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11085" y="2865391"/>
            <a:ext cx="988259" cy="9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F036769-B23E-570C-251C-93A6382F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18">
            <a:off x="7131740" y="3052449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B318A2E-6381-DC81-D17F-05DB1FE8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64" y="4268453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A68A6-BCF6-2A5D-EBB1-401417088265}"/>
              </a:ext>
            </a:extLst>
          </p:cNvPr>
          <p:cNvSpPr txBox="1"/>
          <p:nvPr/>
        </p:nvSpPr>
        <p:spPr>
          <a:xfrm>
            <a:off x="1776427" y="5438466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dirty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C3EEA-F23F-A752-14BC-A72EBB201FD8}"/>
              </a:ext>
            </a:extLst>
          </p:cNvPr>
          <p:cNvSpPr txBox="1"/>
          <p:nvPr/>
        </p:nvSpPr>
        <p:spPr>
          <a:xfrm>
            <a:off x="2991562" y="2940220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clean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D7C4A-1548-70B6-13A7-9A3B6789A7C7}"/>
              </a:ext>
            </a:extLst>
          </p:cNvPr>
          <p:cNvSpPr txBox="1"/>
          <p:nvPr/>
        </p:nvSpPr>
        <p:spPr>
          <a:xfrm>
            <a:off x="5782161" y="2393512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3C221-CB82-B46C-EE04-F59B72C67606}"/>
              </a:ext>
            </a:extLst>
          </p:cNvPr>
          <p:cNvSpPr txBox="1"/>
          <p:nvPr/>
        </p:nvSpPr>
        <p:spPr>
          <a:xfrm>
            <a:off x="8472045" y="2839506"/>
            <a:ext cx="1007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new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1223E-CC11-EB08-6017-E24BAF47A4BE}"/>
              </a:ext>
            </a:extLst>
          </p:cNvPr>
          <p:cNvSpPr txBox="1"/>
          <p:nvPr/>
        </p:nvSpPr>
        <p:spPr>
          <a:xfrm>
            <a:off x="9526272" y="5335465"/>
            <a:ext cx="11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plain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50C4DD-9987-BEBA-2EAE-8D7B6619F008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VN" sz="3200" b="1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9BD7-839D-89C8-4EA5-9F38D0E6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21380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WRAP - UP</a:t>
            </a:r>
            <a:endParaRPr lang="en-VN" sz="3200" b="1" dirty="0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423488-C855-DC48-405F-56B80731DC42}"/>
              </a:ext>
            </a:extLst>
          </p:cNvPr>
          <p:cNvSpPr/>
          <p:nvPr/>
        </p:nvSpPr>
        <p:spPr>
          <a:xfrm>
            <a:off x="4862233" y="4187776"/>
            <a:ext cx="2467533" cy="98826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ADJECTIVES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0DE2ED-FF65-DD81-255C-409AD33F4F2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7983" y="3571192"/>
            <a:ext cx="1905648" cy="1882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E8853-BFAE-C362-862D-B57F60A355C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0960" y="1028471"/>
            <a:ext cx="1905648" cy="1955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664210-89C1-C23C-08F4-164B570837C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9543" y="359839"/>
            <a:ext cx="1975291" cy="20336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31BF50-D50B-6156-D8D9-8188F9BB73E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8568" y="975031"/>
            <a:ext cx="1901478" cy="20005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49E587-C593-A573-916A-08E32BE84B8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4816" y="3431703"/>
            <a:ext cx="2035568" cy="20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0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623DB9-9126-8668-D8A6-B3D78DE3D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16" y="1926290"/>
            <a:ext cx="1849600" cy="36861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FACCAF-6A40-8384-C622-002AF4D1AF35}"/>
              </a:ext>
            </a:extLst>
          </p:cNvPr>
          <p:cNvSpPr/>
          <p:nvPr/>
        </p:nvSpPr>
        <p:spPr>
          <a:xfrm>
            <a:off x="2918145" y="2781221"/>
            <a:ext cx="6629376" cy="20026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C0E191-2691-94E0-A935-7D921E7C8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071" y="1939480"/>
            <a:ext cx="1876598" cy="3686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D6CF2-BC93-EFF7-711F-D46E67BD2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717"/>
          <a:stretch/>
        </p:blipFill>
        <p:spPr>
          <a:xfrm>
            <a:off x="3532213" y="1096362"/>
            <a:ext cx="5033337" cy="154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859E09-13AE-A0E0-5893-31AB3AFF978E}"/>
              </a:ext>
            </a:extLst>
          </p:cNvPr>
          <p:cNvSpPr txBox="1"/>
          <p:nvPr/>
        </p:nvSpPr>
        <p:spPr>
          <a:xfrm>
            <a:off x="3105466" y="3769378"/>
            <a:ext cx="6442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5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9E73FF-EB1C-3F5B-61CE-6732342E0145}"/>
              </a:ext>
            </a:extLst>
          </p:cNvPr>
          <p:cNvSpPr txBox="1"/>
          <p:nvPr/>
        </p:nvSpPr>
        <p:spPr>
          <a:xfrm>
            <a:off x="3145672" y="3172105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C1256-0859-4D5C-E8AC-6DA3E7FBE537}"/>
              </a:ext>
            </a:extLst>
          </p:cNvPr>
          <p:cNvSpPr txBox="1"/>
          <p:nvPr/>
        </p:nvSpPr>
        <p:spPr>
          <a:xfrm>
            <a:off x="3018378" y="6418260"/>
            <a:ext cx="760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 (page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130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6918B24C-405C-C51D-70FE-9D7C5F20BE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750" t="2063" r="27411" b="3314"/>
          <a:stretch/>
        </p:blipFill>
        <p:spPr>
          <a:xfrm>
            <a:off x="9090321" y="99061"/>
            <a:ext cx="1719194" cy="16995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4038C5-EB50-EC2E-6BAE-5205F05C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HOMEWORK</a:t>
            </a:r>
            <a:endParaRPr lang="en-VN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7403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6841475" y="824228"/>
            <a:ext cx="4841981" cy="48919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7048074" y="1141857"/>
            <a:ext cx="4428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6: A CAMPING TRIP</a:t>
            </a:r>
          </a:p>
          <a:p>
            <a:r>
              <a:rPr lang="en-US" sz="2400" b="1" dirty="0"/>
              <a:t>We’re learning…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C28EF1-F35D-79CE-1CF6-0D5257911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25" y="3134266"/>
            <a:ext cx="2581877" cy="2581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381C52-8021-BD5A-FE1C-1417BDE31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18" y="648663"/>
            <a:ext cx="5080808" cy="5177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4A053-4652-4600-27E5-D6C8A57330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43"/>
          <a:stretch/>
        </p:blipFill>
        <p:spPr>
          <a:xfrm>
            <a:off x="6906791" y="2089392"/>
            <a:ext cx="4702632" cy="10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48254C7-BCFF-6A91-27F5-64313B59B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792" y="609401"/>
            <a:ext cx="5280479" cy="538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879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LEAD-IN</a:t>
            </a:r>
            <a:endParaRPr lang="en-VN" sz="3200" b="1" dirty="0">
              <a:latin typeface="+mn-lt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74B482-5D36-CA3C-20BB-23E6E019FB5B}"/>
              </a:ext>
            </a:extLst>
          </p:cNvPr>
          <p:cNvSpPr/>
          <p:nvPr/>
        </p:nvSpPr>
        <p:spPr>
          <a:xfrm>
            <a:off x="881422" y="845546"/>
            <a:ext cx="3625264" cy="1448449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How many buses do you see?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81A786-A65B-C360-A48E-87D834333BA9}"/>
              </a:ext>
            </a:extLst>
          </p:cNvPr>
          <p:cNvSpPr/>
          <p:nvPr/>
        </p:nvSpPr>
        <p:spPr>
          <a:xfrm>
            <a:off x="9002486" y="2249819"/>
            <a:ext cx="2253231" cy="1151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F34393-A1A3-7368-8D93-DBA0A7936D4A}"/>
              </a:ext>
            </a:extLst>
          </p:cNvPr>
          <p:cNvCxnSpPr>
            <a:cxnSpLocks/>
          </p:cNvCxnSpPr>
          <p:nvPr/>
        </p:nvCxnSpPr>
        <p:spPr>
          <a:xfrm flipH="1">
            <a:off x="8046579" y="2797629"/>
            <a:ext cx="955907" cy="12317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92FDB784-D99F-C202-A1EC-A0ABF44030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7D38F09-CEE6-7459-E112-BC7A2879FD1F}"/>
              </a:ext>
            </a:extLst>
          </p:cNvPr>
          <p:cNvSpPr/>
          <p:nvPr/>
        </p:nvSpPr>
        <p:spPr>
          <a:xfrm>
            <a:off x="6575403" y="4029386"/>
            <a:ext cx="2634875" cy="22208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doll holding a ball&#10;&#10;Description automatically generated with low confidence">
            <a:extLst>
              <a:ext uri="{FF2B5EF4-FFF2-40B4-BE49-F238E27FC236}">
                <a16:creationId xmlns:a16="http://schemas.microsoft.com/office/drawing/2014/main" id="{F6913FA8-F459-6B6B-2324-454512040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8715" y="1566804"/>
            <a:ext cx="2477999" cy="494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79E345-CB3A-E954-81C4-A59C9E924921}"/>
              </a:ext>
            </a:extLst>
          </p:cNvPr>
          <p:cNvSpPr txBox="1"/>
          <p:nvPr/>
        </p:nvSpPr>
        <p:spPr>
          <a:xfrm>
            <a:off x="9210278" y="2496235"/>
            <a:ext cx="177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 see…</a:t>
            </a:r>
          </a:p>
        </p:txBody>
      </p:sp>
    </p:spTree>
    <p:extLst>
      <p:ext uri="{BB962C8B-B14F-4D97-AF65-F5344CB8AC3E}">
        <p14:creationId xmlns:p14="http://schemas.microsoft.com/office/powerpoint/2010/main" val="12044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22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D799A5-39B0-4170-A9D0-22775242A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792" y="609401"/>
            <a:ext cx="5280479" cy="538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24107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LEAD-IN</a:t>
            </a:r>
            <a:endParaRPr lang="en-VN" sz="3200" b="1" dirty="0">
              <a:latin typeface="+mn-lt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339CADA-9AD6-AE11-75E9-B9611690893F}"/>
              </a:ext>
            </a:extLst>
          </p:cNvPr>
          <p:cNvSpPr/>
          <p:nvPr/>
        </p:nvSpPr>
        <p:spPr>
          <a:xfrm>
            <a:off x="903514" y="624013"/>
            <a:ext cx="3624942" cy="1779512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Where are they?</a:t>
            </a:r>
          </a:p>
        </p:txBody>
      </p:sp>
      <p:pic>
        <p:nvPicPr>
          <p:cNvPr id="6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8001F9A6-CE88-EF1D-6825-3AC0225C94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D16C49-8702-14D3-635B-5C100E31B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305" y="2465435"/>
            <a:ext cx="1992407" cy="3978082"/>
          </a:xfrm>
          <a:prstGeom prst="rect">
            <a:avLst/>
          </a:prstGeom>
        </p:spPr>
      </p:pic>
      <p:pic>
        <p:nvPicPr>
          <p:cNvPr id="15" name="Picture 14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77D5863C-8235-2D6E-99DB-73B007C50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1953" y="2321881"/>
            <a:ext cx="2098951" cy="411717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A801BE8-5B58-2F12-DB47-8BEA36040390}"/>
              </a:ext>
            </a:extLst>
          </p:cNvPr>
          <p:cNvSpPr/>
          <p:nvPr/>
        </p:nvSpPr>
        <p:spPr>
          <a:xfrm>
            <a:off x="8215105" y="961209"/>
            <a:ext cx="3624942" cy="1442316"/>
          </a:xfrm>
          <a:prstGeom prst="wedgeRoundRectCallou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They’re in a park.</a:t>
            </a:r>
          </a:p>
        </p:txBody>
      </p:sp>
    </p:spTree>
    <p:extLst>
      <p:ext uri="{BB962C8B-B14F-4D97-AF65-F5344CB8AC3E}">
        <p14:creationId xmlns:p14="http://schemas.microsoft.com/office/powerpoint/2010/main" val="47607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1B818-C693-CF29-1870-DAF17AF3C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792" y="609401"/>
            <a:ext cx="5280479" cy="538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24107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LEAD-IN</a:t>
            </a:r>
            <a:endParaRPr lang="en-VN" sz="3200" b="1" dirty="0">
              <a:latin typeface="+mn-lt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91077C0-6F17-067F-D4A9-D8150C0E8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32" y="2471245"/>
            <a:ext cx="2000799" cy="3994838"/>
          </a:xfrm>
          <a:prstGeom prst="rect">
            <a:avLst/>
          </a:prstGeom>
        </p:spPr>
      </p:pic>
      <p:pic>
        <p:nvPicPr>
          <p:cNvPr id="4" name="Picture 3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20BE9F6C-D803-2B83-67B5-CDB9C475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0528" y="2280768"/>
            <a:ext cx="2098951" cy="4117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FF5AB-7718-C17A-BA6D-8CB90366E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9917" y="3834686"/>
            <a:ext cx="1889022" cy="2230478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3752304-D639-C55F-875A-3AE8F454E67F}"/>
              </a:ext>
            </a:extLst>
          </p:cNvPr>
          <p:cNvSpPr/>
          <p:nvPr/>
        </p:nvSpPr>
        <p:spPr>
          <a:xfrm>
            <a:off x="879132" y="664227"/>
            <a:ext cx="3759483" cy="177436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activities can they do?</a:t>
            </a:r>
          </a:p>
        </p:txBody>
      </p:sp>
      <p:pic>
        <p:nvPicPr>
          <p:cNvPr id="15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70D5289A-E3DC-4A0A-6CE0-226DA0A26F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2618" y="27152"/>
            <a:ext cx="406400" cy="4064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E22C22A-C616-ACF0-314A-97C1E85161AC}"/>
              </a:ext>
            </a:extLst>
          </p:cNvPr>
          <p:cNvSpPr/>
          <p:nvPr/>
        </p:nvSpPr>
        <p:spPr>
          <a:xfrm>
            <a:off x="8407472" y="433552"/>
            <a:ext cx="3381759" cy="177436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They can …</a:t>
            </a:r>
          </a:p>
        </p:txBody>
      </p:sp>
    </p:spTree>
    <p:extLst>
      <p:ext uri="{BB962C8B-B14F-4D97-AF65-F5344CB8AC3E}">
        <p14:creationId xmlns:p14="http://schemas.microsoft.com/office/powerpoint/2010/main" val="29381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614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PUPILS’ BOOK (p.69) </a:t>
            </a:r>
            <a:endParaRPr lang="en-VN" sz="32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047FF-C65D-B34A-72CD-F7973E5CF4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8"/>
          <a:stretch/>
        </p:blipFill>
        <p:spPr>
          <a:xfrm>
            <a:off x="402768" y="1828797"/>
            <a:ext cx="11440886" cy="3160166"/>
          </a:xfrm>
          <a:prstGeom prst="rect">
            <a:avLst/>
          </a:prstGeom>
        </p:spPr>
      </p:pic>
      <p:pic>
        <p:nvPicPr>
          <p:cNvPr id="1026" name="Picture 2" descr="Vector Flat Cartoon Camping Illustration Family Adventure Stock  Illustration - Download Image Now - iStock">
            <a:extLst>
              <a:ext uri="{FF2B5EF4-FFF2-40B4-BE49-F238E27FC236}">
                <a16:creationId xmlns:a16="http://schemas.microsoft.com/office/drawing/2014/main" id="{36AF01B0-31FA-27FA-D570-A9096CD2D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81" y="152400"/>
            <a:ext cx="2087089" cy="18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.01">
            <a:hlinkClick r:id="" action="ppaction://media"/>
            <a:extLst>
              <a:ext uri="{FF2B5EF4-FFF2-40B4-BE49-F238E27FC236}">
                <a16:creationId xmlns:a16="http://schemas.microsoft.com/office/drawing/2014/main" id="{E2DD8F3E-1117-4CD0-BCEF-707137E7F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4733" y="1829233"/>
            <a:ext cx="538822" cy="5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Adjectives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87" y="1915560"/>
            <a:ext cx="1940542" cy="3874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772049" y="2167760"/>
            <a:ext cx="21932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dirty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186992" y="9011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124629" y="1514752"/>
            <a:ext cx="4735285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1319632" y="5147922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3156810" y="44440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3826910" y="44469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5156473" y="444690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5806149" y="44440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883E6CD-9B25-0227-6790-FB2D5F1464B4}"/>
              </a:ext>
            </a:extLst>
          </p:cNvPr>
          <p:cNvSpPr/>
          <p:nvPr/>
        </p:nvSpPr>
        <p:spPr>
          <a:xfrm>
            <a:off x="4493617" y="44440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905DE-7BF3-F47F-393D-EC6DB0FE0B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l="15555" t="11596" r="10308" b="14946"/>
          <a:stretch/>
        </p:blipFill>
        <p:spPr>
          <a:xfrm>
            <a:off x="7250103" y="1904676"/>
            <a:ext cx="4494123" cy="3173047"/>
          </a:xfrm>
          <a:prstGeom prst="rect">
            <a:avLst/>
          </a:prstGeom>
        </p:spPr>
      </p:pic>
      <p:pic>
        <p:nvPicPr>
          <p:cNvPr id="7" name="U6.01">
            <a:hlinkClick r:id="" action="ppaction://media"/>
            <a:extLst>
              <a:ext uri="{FF2B5EF4-FFF2-40B4-BE49-F238E27FC236}">
                <a16:creationId xmlns:a16="http://schemas.microsoft.com/office/drawing/2014/main" id="{E9006532-27D8-C769-8273-73A963C2E8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41" end="13893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62586" y="2593681"/>
            <a:ext cx="646043" cy="646043"/>
          </a:xfrm>
          <a:prstGeom prst="rect">
            <a:avLst/>
          </a:prstGeom>
        </p:spPr>
      </p:pic>
      <p:pic>
        <p:nvPicPr>
          <p:cNvPr id="3" name="Picture 2" descr="Sun illustrations | A complete guide | Adobe">
            <a:extLst>
              <a:ext uri="{FF2B5EF4-FFF2-40B4-BE49-F238E27FC236}">
                <a16:creationId xmlns:a16="http://schemas.microsoft.com/office/drawing/2014/main" id="{76CCDE4D-83E3-B48E-1FA9-CF58AC2E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7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 animBg="1"/>
      <p:bldP spid="16" grpId="0" animBg="1"/>
      <p:bldP spid="18" grpId="0" animBg="1"/>
      <p:bldP spid="19" grpId="0" animBg="1"/>
      <p:bldP spid="2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02" y="1858746"/>
            <a:ext cx="2094562" cy="4182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938152" y="2125676"/>
            <a:ext cx="24384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clean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230687" y="91291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124629" y="1514752"/>
            <a:ext cx="4735285" cy="386872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1522460" y="4899441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D7664D55-F425-C923-D3BD-A50F9EE7A837}"/>
              </a:ext>
            </a:extLst>
          </p:cNvPr>
          <p:cNvSpPr/>
          <p:nvPr/>
        </p:nvSpPr>
        <p:spPr>
          <a:xfrm>
            <a:off x="3144259" y="429868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3808171" y="43067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4478271" y="430957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5807834" y="430956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883E6CD-9B25-0227-6790-FB2D5F1464B4}"/>
              </a:ext>
            </a:extLst>
          </p:cNvPr>
          <p:cNvSpPr/>
          <p:nvPr/>
        </p:nvSpPr>
        <p:spPr>
          <a:xfrm>
            <a:off x="5144978" y="431758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4E0A1-5780-1EED-FB95-E827B6027A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67" t="16227" r="13273" b="20207"/>
          <a:stretch/>
        </p:blipFill>
        <p:spPr>
          <a:xfrm>
            <a:off x="7039457" y="1891756"/>
            <a:ext cx="4831343" cy="3114719"/>
          </a:xfrm>
          <a:prstGeom prst="rect">
            <a:avLst/>
          </a:prstGeom>
        </p:spPr>
      </p:pic>
      <p:pic>
        <p:nvPicPr>
          <p:cNvPr id="17" name="U6.01">
            <a:hlinkClick r:id="" action="ppaction://media"/>
            <a:extLst>
              <a:ext uri="{FF2B5EF4-FFF2-40B4-BE49-F238E27FC236}">
                <a16:creationId xmlns:a16="http://schemas.microsoft.com/office/drawing/2014/main" id="{31045111-AF22-B4C6-132B-20DDE148C5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13" end="11138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02802" y="2464373"/>
            <a:ext cx="646043" cy="64604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FA49B865-E66B-DD66-3B6C-7D9606C1F112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VOCABULARY: Adjectives</a:t>
            </a:r>
            <a:endParaRPr lang="en-VN" sz="3200" b="1" dirty="0">
              <a:latin typeface="+mn-lt"/>
            </a:endParaRPr>
          </a:p>
        </p:txBody>
      </p:sp>
      <p:pic>
        <p:nvPicPr>
          <p:cNvPr id="2" name="Picture 2" descr="Sun illustrations | A complete guide | Adobe">
            <a:extLst>
              <a:ext uri="{FF2B5EF4-FFF2-40B4-BE49-F238E27FC236}">
                <a16:creationId xmlns:a16="http://schemas.microsoft.com/office/drawing/2014/main" id="{EA4F9821-EF49-38AB-F390-F24CF02CA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2" y="-59612"/>
            <a:ext cx="1372720" cy="14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 animBg="1"/>
      <p:bldP spid="3" grpId="0" animBg="1"/>
      <p:bldP spid="16" grpId="0" animBg="1"/>
      <p:bldP spid="18" grpId="0" animBg="1"/>
      <p:bldP spid="19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6082</TotalTime>
  <Words>835</Words>
  <Application>Microsoft Office PowerPoint</Application>
  <PresentationFormat>Widescreen</PresentationFormat>
  <Paragraphs>225</Paragraphs>
  <Slides>36</Slides>
  <Notes>18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Algerian</vt:lpstr>
      <vt:lpstr>Arial</vt:lpstr>
      <vt:lpstr>Arial Black</vt:lpstr>
      <vt:lpstr>Calibri</vt:lpstr>
      <vt:lpstr>Calibri Light</vt:lpstr>
      <vt:lpstr>等线</vt:lpstr>
      <vt:lpstr>Tahoma</vt:lpstr>
      <vt:lpstr>印品黑体</vt:lpstr>
      <vt:lpstr>Office Theme</vt:lpstr>
      <vt:lpstr>Office Theme</vt:lpstr>
      <vt:lpstr>Office Theme</vt:lpstr>
      <vt:lpstr>PowerPoint Presentation</vt:lpstr>
      <vt:lpstr>PowerPoint Presentation</vt:lpstr>
      <vt:lpstr>WARM - UP</vt:lpstr>
      <vt:lpstr>LEAD-IN</vt:lpstr>
      <vt:lpstr>LEAD-IN</vt:lpstr>
      <vt:lpstr>LEAD-IN</vt:lpstr>
      <vt:lpstr>PUPILS’ BOOK (p.69) </vt:lpstr>
      <vt:lpstr>VOCABULARY: Adjectives</vt:lpstr>
      <vt:lpstr>PowerPoint Presentation</vt:lpstr>
      <vt:lpstr>VOCABULARY: Adjectives</vt:lpstr>
      <vt:lpstr>VOCABULARY: Adjectives</vt:lpstr>
      <vt:lpstr>VOCABULARY: Adjectives</vt:lpstr>
      <vt:lpstr>VOCABULARY: Adjectives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WRAP - UP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122</cp:revision>
  <dcterms:created xsi:type="dcterms:W3CDTF">2023-02-04T10:13:12Z</dcterms:created>
  <dcterms:modified xsi:type="dcterms:W3CDTF">2025-06-06T00:56:17Z</dcterms:modified>
</cp:coreProperties>
</file>