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691" r:id="rId3"/>
  </p:sldMasterIdLst>
  <p:notesMasterIdLst>
    <p:notesMasterId r:id="rId34"/>
  </p:notesMasterIdLst>
  <p:sldIdLst>
    <p:sldId id="308" r:id="rId4"/>
    <p:sldId id="257" r:id="rId5"/>
    <p:sldId id="392" r:id="rId6"/>
    <p:sldId id="258" r:id="rId7"/>
    <p:sldId id="409" r:id="rId8"/>
    <p:sldId id="315" r:id="rId9"/>
    <p:sldId id="267" r:id="rId10"/>
    <p:sldId id="781" r:id="rId11"/>
    <p:sldId id="782" r:id="rId12"/>
    <p:sldId id="783" r:id="rId13"/>
    <p:sldId id="784" r:id="rId14"/>
    <p:sldId id="825" r:id="rId15"/>
    <p:sldId id="398" r:id="rId16"/>
    <p:sldId id="256" r:id="rId17"/>
    <p:sldId id="259" r:id="rId18"/>
    <p:sldId id="260" r:id="rId19"/>
    <p:sldId id="262" r:id="rId20"/>
    <p:sldId id="263" r:id="rId21"/>
    <p:sldId id="264" r:id="rId22"/>
    <p:sldId id="261" r:id="rId23"/>
    <p:sldId id="402" r:id="rId24"/>
    <p:sldId id="785" r:id="rId25"/>
    <p:sldId id="786" r:id="rId26"/>
    <p:sldId id="787" r:id="rId27"/>
    <p:sldId id="830" r:id="rId28"/>
    <p:sldId id="829" r:id="rId29"/>
    <p:sldId id="388" r:id="rId30"/>
    <p:sldId id="826" r:id="rId31"/>
    <p:sldId id="780" r:id="rId32"/>
    <p:sldId id="307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1EA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2" autoAdjust="0"/>
    <p:restoredTop sz="93455" autoAdjust="0"/>
  </p:normalViewPr>
  <p:slideViewPr>
    <p:cSldViewPr snapToGrid="0">
      <p:cViewPr varScale="1">
        <p:scale>
          <a:sx n="68" d="100"/>
          <a:sy n="68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67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75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4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86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Link Youtube: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=2nesqKP9-5c 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6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0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5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012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30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2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524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3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7C40-9EE4-093A-0482-4861D847A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06AFA-8643-9511-CF24-CBF3B21CF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AA032-7A6F-A733-D797-F4A6E37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F9659-77D2-0FE8-7C3C-924694C8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6709-4408-C788-7A0C-E511ABA2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86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AAF3-A4E0-61CC-2B4B-00EF2476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E9DD4-BA9F-98E1-826B-0A23604B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94A3-DDA4-1849-66BA-7A2EE870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C5CDB-BEF5-32EF-8E6B-BF243C39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722C-8788-0D5E-2C14-61EE198C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9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5EA6-950D-1819-7313-42F3D47C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BF01C-2144-D286-1FCB-3ACB22965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2185C-D09C-0D09-86A0-012927FE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EEAFC-F9F2-FBCE-5B43-2995EC38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43D2A-C2AF-197A-3971-5580D0C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10B-817B-A81E-1212-A4A3DAC8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32CC-4F41-73D9-FF42-38535B94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01BC6-C4C7-9FDA-1D02-FB5FE805D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D9C71-CD03-5D76-4143-A2C504BF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C0658-328D-1B92-2EB6-6CA2AB3F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51F7D-F93D-BC83-6697-03AEFD85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5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266D-AC76-592A-DFD0-26ABF028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88962-1400-AB16-E397-66723BD9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F3B11-FEEB-89A3-38E6-A26C51C76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9A305-5D06-7150-B0CC-63414988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3F0134-19E9-F49D-B8EC-A2675FB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10F90E-8844-A60F-0894-082B9203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099A5-AB0C-3269-C1B9-205354C6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AD879-FA73-4279-03EC-CDED8B2F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5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6C39-DB60-8550-F47B-47294727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0918-E955-5991-7B28-9814CCD6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F66A5-E4EB-B6B0-347C-35F9E203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2B3D8-3108-9602-E204-60907164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4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2461-3D67-AFCB-A5A8-C16CE7B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2A3B7-6F48-8C51-63D0-2D54CB15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4F837-9BAD-C760-AD27-84DB6B3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5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C69A-3ED7-DBDC-C529-F5A5DD86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47FB1-54AC-75F0-04D6-DC6851F9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8C87-508B-9A7F-2600-B59FC371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0A868-48AC-D548-9826-D4EF732A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3B30-D627-675D-5196-BD6F89D9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A1010-E76C-FDA4-37E6-9E47CEFA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29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5DD2-7897-000C-87A8-B8C5DCB70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7673CB-A7C5-F635-1167-4BD596EE1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F22C9-3C0F-AA55-AD09-440C9AB4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4F3EC-1213-5839-D9F7-7DE29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D60E7-C720-BDD4-554E-D21CA9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D225B-AC7B-C2BF-51B3-97C8963B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7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EBB1-8C82-B02C-C8A0-F046CCDC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2959A-4073-92EB-C19A-4B86A1DE3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546C5-B26C-7A70-799C-A9B09761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A9F8-DE08-2040-91B0-E00469DE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93E48-8DDD-EFC1-66CE-8933405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09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CC744-BD46-01CF-3406-83BFABC55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A30BD-0A32-EC95-7FA2-F0BFA3F76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278CD-B1DB-D0B6-1AA0-503364AF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F2CA-26CF-E866-413C-24DABB01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57F0F-FE14-DB6A-36E3-64764A9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39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1AC241B-5E8C-7015-5E0C-C711DD74F711}"/>
              </a:ext>
            </a:extLst>
          </p:cNvPr>
          <p:cNvSpPr txBox="1">
            <a:spLocks/>
          </p:cNvSpPr>
          <p:nvPr userDrawn="1"/>
        </p:nvSpPr>
        <p:spPr>
          <a:xfrm>
            <a:off x="-495300" y="-21123563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E8632B1-3C46-4309-84F4-19242E24D7D2}"/>
              </a:ext>
            </a:extLst>
          </p:cNvPr>
          <p:cNvSpPr txBox="1">
            <a:spLocks/>
          </p:cNvSpPr>
          <p:nvPr userDrawn="1"/>
        </p:nvSpPr>
        <p:spPr>
          <a:xfrm>
            <a:off x="-495300" y="24520237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B99A2C-C37D-37BA-00A7-138526DE1836}"/>
              </a:ext>
            </a:extLst>
          </p:cNvPr>
          <p:cNvSpPr txBox="1">
            <a:spLocks/>
          </p:cNvSpPr>
          <p:nvPr userDrawn="1"/>
        </p:nvSpPr>
        <p:spPr>
          <a:xfrm>
            <a:off x="-45186600" y="735518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 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7740A6F-CF8D-C5FC-A904-5721B45D19D0}"/>
              </a:ext>
            </a:extLst>
          </p:cNvPr>
          <p:cNvSpPr txBox="1">
            <a:spLocks/>
          </p:cNvSpPr>
          <p:nvPr userDrawn="1"/>
        </p:nvSpPr>
        <p:spPr>
          <a:xfrm>
            <a:off x="41775176" y="735518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9E497754-46EC-D2E8-D574-A521B518B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917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1652C04-15E5-7441-9AF5-84E92B139406}"/>
              </a:ext>
            </a:extLst>
          </p:cNvPr>
          <p:cNvSpPr txBox="1">
            <a:spLocks/>
          </p:cNvSpPr>
          <p:nvPr userDrawn="1"/>
        </p:nvSpPr>
        <p:spPr>
          <a:xfrm>
            <a:off x="-495300" y="-21123563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004B169-D43C-42F8-F159-6721EA583734}"/>
              </a:ext>
            </a:extLst>
          </p:cNvPr>
          <p:cNvSpPr txBox="1">
            <a:spLocks/>
          </p:cNvSpPr>
          <p:nvPr userDrawn="1"/>
        </p:nvSpPr>
        <p:spPr>
          <a:xfrm>
            <a:off x="-495300" y="24520237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F29993B-52B3-2C64-DA05-AADC1C6C7C38}"/>
              </a:ext>
            </a:extLst>
          </p:cNvPr>
          <p:cNvSpPr txBox="1">
            <a:spLocks/>
          </p:cNvSpPr>
          <p:nvPr userDrawn="1"/>
        </p:nvSpPr>
        <p:spPr>
          <a:xfrm>
            <a:off x="-45186600" y="735518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 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76919C7-EA27-AE4B-0310-A1CBFF6827A7}"/>
              </a:ext>
            </a:extLst>
          </p:cNvPr>
          <p:cNvSpPr txBox="1">
            <a:spLocks/>
          </p:cNvSpPr>
          <p:nvPr userDrawn="1"/>
        </p:nvSpPr>
        <p:spPr>
          <a:xfrm>
            <a:off x="41775176" y="735518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66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66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EFC218B-20F6-D51F-35C8-13AB83C282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60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634343" y="1937657"/>
            <a:ext cx="7456714" cy="1988308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UNIT 5 – I WANT TO BE A COOK!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3A – Vocabulary and Grammar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7A92A-B314-7B4F-B7C0-6D762428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372" y="2874694"/>
            <a:ext cx="3983306" cy="3983306"/>
          </a:xfrm>
          <a:prstGeom prst="rect">
            <a:avLst/>
          </a:prstGeom>
        </p:spPr>
      </p:pic>
      <p:sp>
        <p:nvSpPr>
          <p:cNvPr id="5" name="Rectangle: Rounded Corners 4">
            <a:extLst/>
          </p:cNvPr>
          <p:cNvSpPr/>
          <p:nvPr/>
        </p:nvSpPr>
        <p:spPr>
          <a:xfrm>
            <a:off x="4168006" y="4136877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  <p:extLst>
      <p:ext uri="{BB962C8B-B14F-4D97-AF65-F5344CB8AC3E}">
        <p14:creationId xmlns:p14="http://schemas.microsoft.com/office/powerpoint/2010/main" val="25733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1" y="2156054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2363943" y="2884132"/>
            <a:ext cx="4310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Calibri" panose="020F0502020204030204"/>
              </a:rPr>
              <a:t>as</a:t>
            </a:r>
            <a:r>
              <a:rPr lang="en-US" sz="8000" b="1" dirty="0">
                <a:solidFill>
                  <a:schemeClr val="accent1"/>
                </a:solidFill>
                <a:latin typeface="Calibri" panose="020F0502020204030204"/>
              </a:rPr>
              <a:t>tronaut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8435" y="5016581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1178229" y="43585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1848329" y="4350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2532665" y="43505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3182341" y="434195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84F13B50-ED32-E344-BF01-E224C43C0C3E}"/>
              </a:ext>
            </a:extLst>
          </p:cNvPr>
          <p:cNvSpPr/>
          <p:nvPr/>
        </p:nvSpPr>
        <p:spPr>
          <a:xfrm>
            <a:off x="3851035" y="43474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F583A-B745-0247-9665-C9571C17C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  <p:pic>
        <p:nvPicPr>
          <p:cNvPr id="8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63836954-4E97-F64E-8BE8-560183B474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99.6207" end="5013.73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2941" y="2278668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B3FBF-D00E-E64A-B1FF-E76AECA223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7007" y="1756434"/>
            <a:ext cx="4640594" cy="3139536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8AE65652-9816-814B-BCDF-AAFD3CC6A432}"/>
              </a:ext>
            </a:extLst>
          </p:cNvPr>
          <p:cNvSpPr/>
          <p:nvPr/>
        </p:nvSpPr>
        <p:spPr>
          <a:xfrm>
            <a:off x="4511064" y="4341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59A77588-D35A-1C46-8DA6-9A174243E45D}"/>
              </a:ext>
            </a:extLst>
          </p:cNvPr>
          <p:cNvSpPr/>
          <p:nvPr/>
        </p:nvSpPr>
        <p:spPr>
          <a:xfrm>
            <a:off x="5144862" y="43509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5CFA7C4-0E2E-4D46-9D2D-C40A203E5C3C}"/>
              </a:ext>
            </a:extLst>
          </p:cNvPr>
          <p:cNvSpPr/>
          <p:nvPr/>
        </p:nvSpPr>
        <p:spPr>
          <a:xfrm>
            <a:off x="5777311" y="4343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A5C04C12-ADBF-2C40-B84A-706E00DA346F}"/>
              </a:ext>
            </a:extLst>
          </p:cNvPr>
          <p:cNvSpPr/>
          <p:nvPr/>
        </p:nvSpPr>
        <p:spPr>
          <a:xfrm>
            <a:off x="6451535" y="435095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1" y="2156054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2363943" y="2884132"/>
            <a:ext cx="3411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Calibri" panose="020F0502020204030204"/>
              </a:rPr>
              <a:t>tea</a:t>
            </a:r>
            <a:r>
              <a:rPr lang="en-US" sz="8000" b="1" dirty="0">
                <a:solidFill>
                  <a:schemeClr val="accent1"/>
                </a:solidFill>
                <a:latin typeface="Calibri" panose="020F0502020204030204"/>
              </a:rPr>
              <a:t>cher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8435" y="5016581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1848329" y="4350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2532665" y="43505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3182341" y="434195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84F13B50-ED32-E344-BF01-E224C43C0C3E}"/>
              </a:ext>
            </a:extLst>
          </p:cNvPr>
          <p:cNvSpPr/>
          <p:nvPr/>
        </p:nvSpPr>
        <p:spPr>
          <a:xfrm>
            <a:off x="3851035" y="43474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F583A-B745-0247-9665-C9571C17C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  <p:pic>
        <p:nvPicPr>
          <p:cNvPr id="8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63836954-4E97-F64E-8BE8-560183B474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85.3759" end="15423.02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2941" y="2278668"/>
            <a:ext cx="812800" cy="812800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8AE65652-9816-814B-BCDF-AAFD3CC6A432}"/>
              </a:ext>
            </a:extLst>
          </p:cNvPr>
          <p:cNvSpPr/>
          <p:nvPr/>
        </p:nvSpPr>
        <p:spPr>
          <a:xfrm>
            <a:off x="4511064" y="4341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59A77588-D35A-1C46-8DA6-9A174243E45D}"/>
              </a:ext>
            </a:extLst>
          </p:cNvPr>
          <p:cNvSpPr/>
          <p:nvPr/>
        </p:nvSpPr>
        <p:spPr>
          <a:xfrm>
            <a:off x="5144862" y="43509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5CFA7C4-0E2E-4D46-9D2D-C40A203E5C3C}"/>
              </a:ext>
            </a:extLst>
          </p:cNvPr>
          <p:cNvSpPr/>
          <p:nvPr/>
        </p:nvSpPr>
        <p:spPr>
          <a:xfrm>
            <a:off x="5777311" y="4343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556D9-9266-3C49-AD30-0E9EB2BB5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2108" y="1770743"/>
            <a:ext cx="4631865" cy="31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551F779-BA4F-E4E8-DFFE-F42D0588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855" y="3562048"/>
            <a:ext cx="1476329" cy="2947669"/>
          </a:xfrm>
          <a:prstGeom prst="rect">
            <a:avLst/>
          </a:prstGeom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961013" y="4131894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4576704" y="3255952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37677" y="2792347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18">
            <a:off x="6836676" y="302895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26" y="4098708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775742" y="5413837"/>
            <a:ext cx="118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artist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312768" y="3027285"/>
            <a:ext cx="176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star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5563620" y="2323352"/>
            <a:ext cx="1256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nurse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8315991" y="3035753"/>
            <a:ext cx="2042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astronaut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524932" y="5353811"/>
            <a:ext cx="1637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200" b="1" dirty="0">
                <a:solidFill>
                  <a:prstClr val="black"/>
                </a:solidFill>
                <a:latin typeface="Calibri" panose="020F0502020204030204"/>
              </a:rPr>
              <a:t>REVIEW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E14B8F-770D-4646-9600-35816B453DFF}"/>
              </a:ext>
            </a:extLst>
          </p:cNvPr>
          <p:cNvSpPr txBox="1"/>
          <p:nvPr/>
        </p:nvSpPr>
        <p:spPr>
          <a:xfrm>
            <a:off x="3682239" y="6415956"/>
            <a:ext cx="526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>
                <a:solidFill>
                  <a:prstClr val="black"/>
                </a:solidFill>
                <a:latin typeface="Calibri" panose="020F0502020204030204"/>
              </a:rPr>
              <a:t>- Point to each picture, students look and spell words.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92A91-72D5-B042-A7E8-C874A9170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B03916-6299-314B-8E7D-7AB2B374F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917" y="3689218"/>
            <a:ext cx="2503064" cy="16934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6C4583-A3B5-7D46-85E4-F1A5F4839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150" y="1263102"/>
            <a:ext cx="2662637" cy="180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79C918-2BB5-7444-A418-F5BED32FCD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207" y="698071"/>
            <a:ext cx="2505623" cy="16951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588235-32EB-FD48-ABF0-5BD818E85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5819" y="1289033"/>
            <a:ext cx="2503276" cy="16935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ABD63-CE2D-864C-9131-476802BD77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7931" y="3673616"/>
            <a:ext cx="2503276" cy="16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PRACTICE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AF2946-2BF7-CF6E-F2ED-2E19706F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11" y="2540000"/>
            <a:ext cx="1762392" cy="3518830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5C0851F8-71D4-1B47-B919-D5A4BB8D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F0F2F916-CEED-0B47-A9B6-B26C340B3481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4823E37-029B-3949-A043-E4E0D46641BD}"/>
              </a:ext>
            </a:extLst>
          </p:cNvPr>
          <p:cNvSpPr/>
          <p:nvPr/>
        </p:nvSpPr>
        <p:spPr>
          <a:xfrm>
            <a:off x="3244257" y="2228766"/>
            <a:ext cx="6000749" cy="32286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CCC99-75EE-C24F-87FC-CB0AE38DC219}"/>
              </a:ext>
            </a:extLst>
          </p:cNvPr>
          <p:cNvSpPr txBox="1"/>
          <p:nvPr/>
        </p:nvSpPr>
        <p:spPr>
          <a:xfrm>
            <a:off x="3523674" y="2541328"/>
            <a:ext cx="55819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Put students into two or three groups.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Each team takes turns playing. Students look at the picture, say a correct word aloud then spell the word.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 correct answer = 1 point.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All students repeat the answers.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CCC030-449A-F34F-8A74-1F5FBB760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493600" y="1793107"/>
            <a:ext cx="978050" cy="1095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AD625-0441-5D4B-9BFC-940B86CE6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637" y="927100"/>
            <a:ext cx="53467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6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6FA282E4-9665-0138-84F7-44A270B5C5BB}"/>
              </a:ext>
            </a:extLst>
          </p:cNvPr>
          <p:cNvSpPr txBox="1">
            <a:spLocks/>
          </p:cNvSpPr>
          <p:nvPr/>
        </p:nvSpPr>
        <p:spPr>
          <a:xfrm>
            <a:off x="-495300" y="-21123563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88E07FF-B8E5-404D-6D85-3EA21C5B5886}"/>
              </a:ext>
            </a:extLst>
          </p:cNvPr>
          <p:cNvSpPr txBox="1">
            <a:spLocks/>
          </p:cNvSpPr>
          <p:nvPr/>
        </p:nvSpPr>
        <p:spPr>
          <a:xfrm>
            <a:off x="-495300" y="24520237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EA477BAD-FFC1-D174-1370-E8194984F8CD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 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9F07C4AA-229B-9C2A-4291-F50E62C36CD4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16459200" cy="5201424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" y="-66461"/>
            <a:ext cx="2049607" cy="17996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4818060"/>
            <a:ext cx="2049607" cy="17996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80" y="-41647"/>
            <a:ext cx="2049607" cy="17996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0" y="3920325"/>
            <a:ext cx="2049607" cy="1799655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1516" y="3595037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6" y="136495"/>
            <a:ext cx="1393744" cy="1393744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26" y="342015"/>
            <a:ext cx="2506834" cy="30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8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7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7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54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7" y="1564197"/>
            <a:ext cx="8631382" cy="3179226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721" y="4145807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0403" y="271859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2459" t="10424" r="15552" b="7896"/>
          <a:stretch/>
        </p:blipFill>
        <p:spPr>
          <a:xfrm rot="418112">
            <a:off x="555807" y="4954016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5027" y="3193964"/>
            <a:ext cx="1999661" cy="3206774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761558" y="3644443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3" y="4302970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6113" y="5609325"/>
            <a:ext cx="1566381" cy="6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1734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1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4E9ADC-9CB6-5E37-489E-1D0568F2C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2459" t="10424" r="15552" b="7896"/>
          <a:stretch/>
        </p:blipFill>
        <p:spPr>
          <a:xfrm rot="418112">
            <a:off x="897261" y="982003"/>
            <a:ext cx="1509486" cy="1712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569" y="3701378"/>
            <a:ext cx="1580344" cy="679548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12571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</a:t>
            </a:r>
          </a:p>
        </p:txBody>
      </p:sp>
      <p:sp>
        <p:nvSpPr>
          <p:cNvPr id="14" name="DungMsPham"/>
          <p:cNvSpPr/>
          <p:nvPr/>
        </p:nvSpPr>
        <p:spPr>
          <a:xfrm>
            <a:off x="4454060" y="4605447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/>
              </a:rPr>
              <a:t>pop star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3" y="4605447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/>
              </a:rPr>
              <a:t>artist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994D5-7851-4644-B58E-B27BDC5BEE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0090" y="835944"/>
            <a:ext cx="4424834" cy="2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1806B03-DB39-0626-DF6B-274183BA9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90414" y="941552"/>
            <a:ext cx="1509486" cy="151421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4296" y="3716027"/>
            <a:ext cx="1580344" cy="679548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85317" y="4591919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astronaut</a:t>
            </a:r>
          </a:p>
        </p:txBody>
      </p:sp>
      <p:sp>
        <p:nvSpPr>
          <p:cNvPr id="14" name="DungMsPham"/>
          <p:cNvSpPr/>
          <p:nvPr/>
        </p:nvSpPr>
        <p:spPr>
          <a:xfrm>
            <a:off x="7914843" y="4600119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0080" y="4591919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2F2F3A1-A9BF-9A4C-967F-B5ADD339E0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0775" y="813045"/>
            <a:ext cx="4631865" cy="31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E4447C9-E6F9-12E7-DE3A-6B2DF15E9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80901" y="765637"/>
            <a:ext cx="2253976" cy="167475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9714" y="3718771"/>
            <a:ext cx="1580344" cy="679548"/>
          </a:xfrm>
          <a:prstGeom prst="rect">
            <a:avLst/>
          </a:prstGeom>
        </p:spPr>
      </p:pic>
      <p:sp>
        <p:nvSpPr>
          <p:cNvPr id="14" name="DungMsPham"/>
          <p:cNvSpPr/>
          <p:nvPr/>
        </p:nvSpPr>
        <p:spPr>
          <a:xfrm>
            <a:off x="985316" y="4605597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artist</a:t>
            </a:r>
          </a:p>
        </p:txBody>
      </p:sp>
      <p:sp>
        <p:nvSpPr>
          <p:cNvPr id="16" name="Sai2MsPham"/>
          <p:cNvSpPr/>
          <p:nvPr/>
        </p:nvSpPr>
        <p:spPr>
          <a:xfrm>
            <a:off x="7888157" y="4605597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pop star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0078" y="4605597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teacher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638D18-DCBA-6146-A17C-8848D8938E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58963" y="862463"/>
            <a:ext cx="4474071" cy="30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6B6C654-C354-0654-05B0-01D4F949B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97457" y="873471"/>
            <a:ext cx="1771500" cy="167880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9022" y="3678965"/>
            <a:ext cx="1580344" cy="679548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4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Calibri" panose="020F0502020204030204"/>
              </a:rPr>
              <a:t>artist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4454059" y="4584451"/>
            <a:ext cx="3291841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astronaut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2" y="4594641"/>
            <a:ext cx="3291840" cy="1854586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nurse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E1FE586-DDA3-5743-8FE5-835C35B7F5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64371" y="791854"/>
            <a:ext cx="4640594" cy="313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60003FF-47EC-38D1-DC8E-8E392CD7E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400807" y="714513"/>
            <a:ext cx="2004945" cy="1945782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cs typeface="Arial" panose="020B0604020202020204" pitchFamily="34" charset="0"/>
              </a:rPr>
              <a:t>pop star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5312" y="3797044"/>
            <a:ext cx="1580344" cy="6795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FDC01B-CA22-7C48-8B80-5EAA6A0E54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59464" y="813045"/>
            <a:ext cx="4639989" cy="313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926399" y="1103086"/>
            <a:ext cx="3494314" cy="426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7174963" y="1523420"/>
            <a:ext cx="299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5: I WANT TO BE A COOK!</a:t>
            </a:r>
          </a:p>
          <a:p>
            <a:pPr algn="ctr"/>
            <a:r>
              <a:rPr lang="en-US" sz="2400" b="1" dirty="0"/>
              <a:t>We’re learning…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E6EE4-3714-1E4F-7900-8180929BABF1}"/>
              </a:ext>
            </a:extLst>
          </p:cNvPr>
          <p:cNvSpPr txBox="1"/>
          <p:nvPr/>
        </p:nvSpPr>
        <p:spPr>
          <a:xfrm>
            <a:off x="7174963" y="2966726"/>
            <a:ext cx="287528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talk about jobs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2DEA-631B-FA72-87AA-29267CAF582E}"/>
              </a:ext>
            </a:extLst>
          </p:cNvPr>
          <p:cNvSpPr txBox="1"/>
          <p:nvPr/>
        </p:nvSpPr>
        <p:spPr>
          <a:xfrm>
            <a:off x="7174963" y="3671368"/>
            <a:ext cx="287528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PB p.55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746C3-B40C-4648-963B-F37CC1A7585B}"/>
              </a:ext>
            </a:extLst>
          </p:cNvPr>
          <p:cNvSpPr txBox="1"/>
          <p:nvPr/>
        </p:nvSpPr>
        <p:spPr>
          <a:xfrm>
            <a:off x="7174963" y="4376010"/>
            <a:ext cx="287528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AB p.48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A12EF-7C7C-B34B-9241-B3008C0E0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4" r="1745" b="3403"/>
          <a:stretch/>
        </p:blipFill>
        <p:spPr>
          <a:xfrm>
            <a:off x="2141757" y="666907"/>
            <a:ext cx="3931005" cy="5308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FFC72-ABE8-4B49-917C-A68F7A641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5743885-31FD-6EDC-1029-6B9DC2E35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9853" y="2756587"/>
            <a:ext cx="1489972" cy="35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0" y="3429000"/>
            <a:ext cx="2115483" cy="26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753" y="409170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99779" y="1874311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59" t="10424" r="15552" b="7896"/>
          <a:stretch/>
        </p:blipFill>
        <p:spPr>
          <a:xfrm rot="418112">
            <a:off x="7170259" y="316477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00" y="963053"/>
            <a:ext cx="1393744" cy="1393744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2010172" y="2756587"/>
            <a:ext cx="8350163" cy="287959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Well done!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6668" y="5447456"/>
            <a:ext cx="164606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0129"/>
      </p:ext>
    </p:extLst>
  </p:cSld>
  <p:clrMapOvr>
    <a:masterClrMapping/>
  </p:clrMapOvr>
  <p:transition advClick="0"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p.55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784" y="-167299"/>
            <a:ext cx="1740216" cy="1740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220FC6-989D-5540-BC87-30F4698395B6}"/>
              </a:ext>
            </a:extLst>
          </p:cNvPr>
          <p:cNvSpPr txBox="1"/>
          <p:nvPr/>
        </p:nvSpPr>
        <p:spPr>
          <a:xfrm>
            <a:off x="2466054" y="5944331"/>
            <a:ext cx="7970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open their books, look at these pictures and say the words aloud.</a:t>
            </a:r>
          </a:p>
          <a:p>
            <a:pPr marL="285750" indent="-285750">
              <a:buFontTx/>
              <a:buChar char="-"/>
            </a:pPr>
            <a:r>
              <a:rPr lang="en-VN" dirty="0"/>
              <a:t>Play the audio, students listen and write a number in each box.</a:t>
            </a:r>
          </a:p>
          <a:p>
            <a:pPr marL="285750" indent="-285750">
              <a:buFontTx/>
              <a:buChar char="-"/>
            </a:pPr>
            <a:r>
              <a:rPr lang="en-VN" dirty="0"/>
              <a:t>Play the audio again, students listen and check their answers.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79078-99CC-094A-A7BA-3F293B8344E6}"/>
              </a:ext>
            </a:extLst>
          </p:cNvPr>
          <p:cNvGrpSpPr/>
          <p:nvPr/>
        </p:nvGrpSpPr>
        <p:grpSpPr>
          <a:xfrm>
            <a:off x="31929" y="1248228"/>
            <a:ext cx="12160071" cy="3425372"/>
            <a:chOff x="31929" y="1248228"/>
            <a:chExt cx="12160071" cy="34253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DC1D16-5FC9-0048-A447-0E9F17330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29" y="1248228"/>
              <a:ext cx="12160071" cy="34253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F43B2B-8BC2-FA4F-B183-564C51D99B90}"/>
                </a:ext>
              </a:extLst>
            </p:cNvPr>
            <p:cNvSpPr/>
            <p:nvPr/>
          </p:nvSpPr>
          <p:spPr>
            <a:xfrm>
              <a:off x="11183257" y="1248228"/>
              <a:ext cx="1008743" cy="46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0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BC4B2D07-247B-6B4D-8EB6-B1192E9FBD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77.2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555" y="611798"/>
            <a:ext cx="812800" cy="812800"/>
          </a:xfrm>
          <a:prstGeom prst="rect">
            <a:avLst/>
          </a:prstGeom>
        </p:spPr>
      </p:pic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1716A2A4-8B2C-F247-BF08-84B47F96FF79}"/>
              </a:ext>
            </a:extLst>
          </p:cNvPr>
          <p:cNvSpPr/>
          <p:nvPr/>
        </p:nvSpPr>
        <p:spPr>
          <a:xfrm>
            <a:off x="2657021" y="702809"/>
            <a:ext cx="1846837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87C6A-5EC5-1445-A834-C7073EE470E0}"/>
              </a:ext>
            </a:extLst>
          </p:cNvPr>
          <p:cNvSpPr txBox="1"/>
          <p:nvPr/>
        </p:nvSpPr>
        <p:spPr>
          <a:xfrm>
            <a:off x="11572316" y="336005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B667B0-4A3A-B044-BA81-DBDBABC856CA}"/>
              </a:ext>
            </a:extLst>
          </p:cNvPr>
          <p:cNvSpPr txBox="1"/>
          <p:nvPr/>
        </p:nvSpPr>
        <p:spPr>
          <a:xfrm>
            <a:off x="6775345" y="3360058"/>
            <a:ext cx="461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275710-BD16-5940-9C27-0F61E4BD0963}"/>
              </a:ext>
            </a:extLst>
          </p:cNvPr>
          <p:cNvSpPr txBox="1"/>
          <p:nvPr/>
        </p:nvSpPr>
        <p:spPr>
          <a:xfrm>
            <a:off x="4376860" y="336005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B6B43A-20CC-6A4D-9E08-EF8F433920A9}"/>
              </a:ext>
            </a:extLst>
          </p:cNvPr>
          <p:cNvSpPr txBox="1"/>
          <p:nvPr/>
        </p:nvSpPr>
        <p:spPr>
          <a:xfrm>
            <a:off x="9183777" y="338545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8CB911-FF52-A34D-9A69-7D99D6E32EA9}"/>
              </a:ext>
            </a:extLst>
          </p:cNvPr>
          <p:cNvSpPr txBox="1"/>
          <p:nvPr/>
        </p:nvSpPr>
        <p:spPr>
          <a:xfrm>
            <a:off x="2084251" y="338545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3B33A0-C6ED-0748-8E72-5662A8FEFEF0}"/>
              </a:ext>
            </a:extLst>
          </p:cNvPr>
          <p:cNvSpPr/>
          <p:nvPr/>
        </p:nvSpPr>
        <p:spPr>
          <a:xfrm>
            <a:off x="2546236" y="1378965"/>
            <a:ext cx="837213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tx1"/>
                </a:solidFill>
                <a:latin typeface="Livvic SemiBold" pitchFamily="2" charset="77"/>
                <a:cs typeface="Arial Narrow" panose="020B0604020202020204" pitchFamily="34" charset="0"/>
              </a:rPr>
              <a:t>Listen and number</a:t>
            </a:r>
          </a:p>
        </p:txBody>
      </p:sp>
    </p:spTree>
    <p:extLst>
      <p:ext uri="{BB962C8B-B14F-4D97-AF65-F5344CB8AC3E}">
        <p14:creationId xmlns:p14="http://schemas.microsoft.com/office/powerpoint/2010/main" val="421211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784" y="-167299"/>
            <a:ext cx="1740216" cy="1740216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F0C4E5A-4427-004B-B28F-EB501C46A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284" y="2049590"/>
            <a:ext cx="1934033" cy="3861532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FB5D215-A450-014A-9754-5FBAA1DD4979}"/>
              </a:ext>
            </a:extLst>
          </p:cNvPr>
          <p:cNvSpPr/>
          <p:nvPr/>
        </p:nvSpPr>
        <p:spPr>
          <a:xfrm>
            <a:off x="738571" y="946878"/>
            <a:ext cx="4107542" cy="1476575"/>
          </a:xfrm>
          <a:prstGeom prst="wedgeEllipseCallout">
            <a:avLst>
              <a:gd name="adj1" fmla="val 45997"/>
              <a:gd name="adj2" fmla="val 451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 a pop star. </a:t>
            </a: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E55FA56F-D5B4-3343-B0C7-094A7F00401C}"/>
              </a:ext>
            </a:extLst>
          </p:cNvPr>
          <p:cNvSpPr/>
          <p:nvPr/>
        </p:nvSpPr>
        <p:spPr>
          <a:xfrm>
            <a:off x="6560021" y="761562"/>
            <a:ext cx="3643521" cy="2300951"/>
          </a:xfrm>
          <a:prstGeom prst="cloudCallout">
            <a:avLst>
              <a:gd name="adj1" fmla="val -74389"/>
              <a:gd name="adj2" fmla="val 3033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6A9C2A-E83F-3747-870F-8C0E231FE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747" y="1139408"/>
            <a:ext cx="2284067" cy="1545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8B450D-CBEF-2D43-B2A1-090FA27C0DBD}"/>
              </a:ext>
            </a:extLst>
          </p:cNvPr>
          <p:cNvSpPr txBox="1"/>
          <p:nvPr/>
        </p:nvSpPr>
        <p:spPr>
          <a:xfrm>
            <a:off x="2533212" y="6249131"/>
            <a:ext cx="68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Show the speech bubble with the sound, students listen and repeat. </a:t>
            </a:r>
          </a:p>
        </p:txBody>
      </p:sp>
      <p:pic>
        <p:nvPicPr>
          <p:cNvPr id="3" name="I-want-to-be-a-pop-star1678269651.mp3" descr="I-want-to-be-a-pop-star1678269651.mp3">
            <a:hlinkClick r:id="" action="ppaction://media"/>
            <a:extLst>
              <a:ext uri="{FF2B5EF4-FFF2-40B4-BE49-F238E27FC236}">
                <a16:creationId xmlns:a16="http://schemas.microsoft.com/office/drawing/2014/main" id="{5F9DFC28-5420-0640-A70C-4643AA304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0073" y="7257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784" y="-167299"/>
            <a:ext cx="1740216" cy="1740216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F0C4E5A-4427-004B-B28F-EB501C46A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362" y="2421321"/>
            <a:ext cx="1762392" cy="3518830"/>
          </a:xfrm>
          <a:prstGeom prst="rect">
            <a:avLst/>
          </a:prstGeom>
        </p:spPr>
      </p:pic>
      <p:pic>
        <p:nvPicPr>
          <p:cNvPr id="19" name="Picture 1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27107ADC-10D0-C149-B29C-6D5EE9BE6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421321"/>
            <a:ext cx="1929943" cy="3785659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FB5D215-A450-014A-9754-5FBAA1DD4979}"/>
              </a:ext>
            </a:extLst>
          </p:cNvPr>
          <p:cNvSpPr/>
          <p:nvPr/>
        </p:nvSpPr>
        <p:spPr>
          <a:xfrm>
            <a:off x="402768" y="807221"/>
            <a:ext cx="4372432" cy="1476575"/>
          </a:xfrm>
          <a:prstGeom prst="wedgeEllipseCallout">
            <a:avLst>
              <a:gd name="adj1" fmla="val 24078"/>
              <a:gd name="adj2" fmla="val 638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prstClr val="black"/>
                </a:solidFill>
                <a:latin typeface="Calibri" panose="020F0502020204030204"/>
              </a:rPr>
              <a:t>He want</a:t>
            </a:r>
            <a:r>
              <a:rPr lang="en-VN" sz="3600" dirty="0">
                <a:solidFill>
                  <a:srgbClr val="FF0000"/>
                </a:solidFill>
                <a:latin typeface="Calibri" panose="020F0502020204030204"/>
              </a:rPr>
              <a:t>s</a:t>
            </a:r>
            <a:r>
              <a:rPr lang="en-VN" sz="3600" dirty="0">
                <a:solidFill>
                  <a:prstClr val="black"/>
                </a:solidFill>
                <a:latin typeface="Calibri" panose="020F0502020204030204"/>
              </a:rPr>
              <a:t> to be a teacher.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EE0CEFA4-3790-C443-8FB5-1BFB30F107D9}"/>
              </a:ext>
            </a:extLst>
          </p:cNvPr>
          <p:cNvSpPr/>
          <p:nvPr/>
        </p:nvSpPr>
        <p:spPr>
          <a:xfrm>
            <a:off x="8145711" y="1434446"/>
            <a:ext cx="3643521" cy="2300951"/>
          </a:xfrm>
          <a:prstGeom prst="cloudCallout">
            <a:avLst>
              <a:gd name="adj1" fmla="val -71202"/>
              <a:gd name="adj2" fmla="val 1519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927773-411B-024A-958E-9FCA14C8D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923" y="1796981"/>
            <a:ext cx="2284991" cy="1545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4C9435-6313-8143-AF48-84382D4EB405}"/>
              </a:ext>
            </a:extLst>
          </p:cNvPr>
          <p:cNvSpPr txBox="1"/>
          <p:nvPr/>
        </p:nvSpPr>
        <p:spPr>
          <a:xfrm>
            <a:off x="2533212" y="6249131"/>
            <a:ext cx="68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Show the speech bubble with the sound, students listen and repeat. </a:t>
            </a:r>
          </a:p>
        </p:txBody>
      </p:sp>
      <p:pic>
        <p:nvPicPr>
          <p:cNvPr id="3" name="He-wants-to-be-a-teacher1678269674.mp3" descr="He-wants-to-be-a-teacher1678269674.mp3">
            <a:hlinkClick r:id="" action="ppaction://media"/>
            <a:extLst>
              <a:ext uri="{FF2B5EF4-FFF2-40B4-BE49-F238E27FC236}">
                <a16:creationId xmlns:a16="http://schemas.microsoft.com/office/drawing/2014/main" id="{26FB7520-F024-684E-B50E-1B20A6970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1916" y="7519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784" y="-167299"/>
            <a:ext cx="1740216" cy="1740216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F0C4E5A-4427-004B-B28F-EB501C46A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057" y="2408273"/>
            <a:ext cx="1762392" cy="3518830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FB5D215-A450-014A-9754-5FBAA1DD4979}"/>
              </a:ext>
            </a:extLst>
          </p:cNvPr>
          <p:cNvSpPr/>
          <p:nvPr/>
        </p:nvSpPr>
        <p:spPr>
          <a:xfrm>
            <a:off x="159658" y="807221"/>
            <a:ext cx="3788230" cy="1476575"/>
          </a:xfrm>
          <a:prstGeom prst="wedgeEllipseCallout">
            <a:avLst>
              <a:gd name="adj1" fmla="val 5716"/>
              <a:gd name="adj2" fmla="val 707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want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 a nurse.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5A37E-7106-0A45-9B6B-BDFB341CA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64295"/>
          <a:stretch/>
        </p:blipFill>
        <p:spPr>
          <a:xfrm>
            <a:off x="5614242" y="2148114"/>
            <a:ext cx="2155630" cy="4039148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50F01041-BB61-EC45-AEAF-CA6AFF23D43F}"/>
              </a:ext>
            </a:extLst>
          </p:cNvPr>
          <p:cNvSpPr/>
          <p:nvPr/>
        </p:nvSpPr>
        <p:spPr>
          <a:xfrm>
            <a:off x="7595991" y="1463377"/>
            <a:ext cx="4146066" cy="2440965"/>
          </a:xfrm>
          <a:prstGeom prst="cloudCallout">
            <a:avLst>
              <a:gd name="adj1" fmla="val -64332"/>
              <a:gd name="adj2" fmla="val 2867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CD74E-BF29-184D-853A-FD09E9BB7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727" y="1796981"/>
            <a:ext cx="2483787" cy="1680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FF5E91-D980-2744-907D-1A2B7AF0912F}"/>
              </a:ext>
            </a:extLst>
          </p:cNvPr>
          <p:cNvSpPr txBox="1"/>
          <p:nvPr/>
        </p:nvSpPr>
        <p:spPr>
          <a:xfrm>
            <a:off x="2533212" y="6249131"/>
            <a:ext cx="68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Show the speech bubble with the sound, students listen and repeat. </a:t>
            </a:r>
          </a:p>
        </p:txBody>
      </p:sp>
      <p:pic>
        <p:nvPicPr>
          <p:cNvPr id="4" name="She-wants-to-be-a-nurse1678269697.mp3" descr="She-wants-to-be-a-nurse1678269697.mp3">
            <a:hlinkClick r:id="" action="ppaction://media"/>
            <a:extLst>
              <a:ext uri="{FF2B5EF4-FFF2-40B4-BE49-F238E27FC236}">
                <a16:creationId xmlns:a16="http://schemas.microsoft.com/office/drawing/2014/main" id="{539EFE30-F9DE-084E-81EF-49A869032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7226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784" y="-167299"/>
            <a:ext cx="1740216" cy="1740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5F3768-9926-9E44-8082-2D9849B34A53}"/>
              </a:ext>
            </a:extLst>
          </p:cNvPr>
          <p:cNvSpPr txBox="1"/>
          <p:nvPr/>
        </p:nvSpPr>
        <p:spPr>
          <a:xfrm>
            <a:off x="4635646" y="753142"/>
            <a:ext cx="2645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/>
              <a:t>Structure: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F2D6F-88D1-AA4A-BE3D-F76F7A764D2C}"/>
              </a:ext>
            </a:extLst>
          </p:cNvPr>
          <p:cNvSpPr txBox="1"/>
          <p:nvPr/>
        </p:nvSpPr>
        <p:spPr>
          <a:xfrm>
            <a:off x="3570810" y="1885535"/>
            <a:ext cx="4106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/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37F15-D30F-A447-BDB2-43750D2C7218}"/>
              </a:ext>
            </a:extLst>
          </p:cNvPr>
          <p:cNvSpPr txBox="1"/>
          <p:nvPr/>
        </p:nvSpPr>
        <p:spPr>
          <a:xfrm>
            <a:off x="4922789" y="216420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64E9B-3492-6249-9EB1-98A0DC9C3CC7}"/>
              </a:ext>
            </a:extLst>
          </p:cNvPr>
          <p:cNvSpPr txBox="1"/>
          <p:nvPr/>
        </p:nvSpPr>
        <p:spPr>
          <a:xfrm>
            <a:off x="5752142" y="2010315"/>
            <a:ext cx="1802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want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D798F-1187-8A4A-9832-A3C347A247D9}"/>
              </a:ext>
            </a:extLst>
          </p:cNvPr>
          <p:cNvSpPr txBox="1"/>
          <p:nvPr/>
        </p:nvSpPr>
        <p:spPr>
          <a:xfrm>
            <a:off x="3220310" y="3247608"/>
            <a:ext cx="11448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/>
              <a:t>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F2D1C-3C0A-934D-BAEA-AD45B6B5AA3B}"/>
              </a:ext>
            </a:extLst>
          </p:cNvPr>
          <p:cNvSpPr txBox="1"/>
          <p:nvPr/>
        </p:nvSpPr>
        <p:spPr>
          <a:xfrm>
            <a:off x="3060009" y="4408627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/>
              <a:t>She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E369B6-7E37-0D43-BDB8-2F00780C5AB6}"/>
              </a:ext>
            </a:extLst>
          </p:cNvPr>
          <p:cNvSpPr txBox="1"/>
          <p:nvPr/>
        </p:nvSpPr>
        <p:spPr>
          <a:xfrm>
            <a:off x="5017526" y="398560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78938-7893-C64D-9B20-61DFF42BD90F}"/>
              </a:ext>
            </a:extLst>
          </p:cNvPr>
          <p:cNvSpPr txBox="1"/>
          <p:nvPr/>
        </p:nvSpPr>
        <p:spPr>
          <a:xfrm>
            <a:off x="5752142" y="3794381"/>
            <a:ext cx="2108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want</a:t>
            </a:r>
            <a:r>
              <a:rPr lang="en-VN" sz="6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61A16E-C9FA-2A44-90E1-4D3F263C5B62}"/>
              </a:ext>
            </a:extLst>
          </p:cNvPr>
          <p:cNvSpPr/>
          <p:nvPr/>
        </p:nvSpPr>
        <p:spPr>
          <a:xfrm>
            <a:off x="2533212" y="1623002"/>
            <a:ext cx="6697874" cy="4025719"/>
          </a:xfrm>
          <a:prstGeom prst="round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02127A-B02F-4445-8995-0A703938A5E6}"/>
              </a:ext>
            </a:extLst>
          </p:cNvPr>
          <p:cNvCxnSpPr/>
          <p:nvPr/>
        </p:nvCxnSpPr>
        <p:spPr>
          <a:xfrm>
            <a:off x="2533212" y="3078223"/>
            <a:ext cx="66978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2E7817-B1CC-7E44-9E3D-903C7BB5FD6E}"/>
              </a:ext>
            </a:extLst>
          </p:cNvPr>
          <p:cNvCxnSpPr>
            <a:cxnSpLocks/>
          </p:cNvCxnSpPr>
          <p:nvPr/>
        </p:nvCxnSpPr>
        <p:spPr>
          <a:xfrm>
            <a:off x="4783719" y="1624911"/>
            <a:ext cx="0" cy="40238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7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PRODUCTION </a:t>
            </a:r>
          </a:p>
        </p:txBody>
      </p:sp>
      <p:pic>
        <p:nvPicPr>
          <p:cNvPr id="14" name="Picture 4" descr="CLASS HOURS - KGS">
            <a:extLst>
              <a:ext uri="{FF2B5EF4-FFF2-40B4-BE49-F238E27FC236}">
                <a16:creationId xmlns:a16="http://schemas.microsoft.com/office/drawing/2014/main" id="{D3C4996D-DCED-A64B-B9B8-B9625BC3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891">
            <a:off x="10147484" y="316380"/>
            <a:ext cx="1920303" cy="12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16" y="212223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684450" y="1930853"/>
            <a:ext cx="6629376" cy="36861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607201" y="1585546"/>
            <a:ext cx="981802" cy="1099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B21F9-67D9-A94F-9DF3-49B50462B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738" y="769694"/>
            <a:ext cx="5384800" cy="1447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F5FBEC-1F60-D04F-9A37-32CA488B6407}"/>
              </a:ext>
            </a:extLst>
          </p:cNvPr>
          <p:cNvSpPr txBox="1"/>
          <p:nvPr/>
        </p:nvSpPr>
        <p:spPr>
          <a:xfrm>
            <a:off x="2972610" y="2349116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Put students in groups of four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2EDD9-8F71-1E45-A514-10AD79782B2A}"/>
              </a:ext>
            </a:extLst>
          </p:cNvPr>
          <p:cNvSpPr txBox="1"/>
          <p:nvPr/>
        </p:nvSpPr>
        <p:spPr>
          <a:xfrm>
            <a:off x="2972609" y="2841559"/>
            <a:ext cx="60530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member of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e team takes turns spelling a word. Other students listen and say the word aloud.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fastest person with the correct word receives 1 point.</a:t>
            </a:r>
          </a:p>
        </p:txBody>
      </p:sp>
    </p:spTree>
    <p:extLst>
      <p:ext uri="{BB962C8B-B14F-4D97-AF65-F5344CB8AC3E}">
        <p14:creationId xmlns:p14="http://schemas.microsoft.com/office/powerpoint/2010/main" val="187899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225812" y="140724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614ADB-CA9F-8640-B8E4-B4916D618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8694E-B995-9A4E-B180-9B24EC42B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95"/>
          <a:stretch/>
        </p:blipFill>
        <p:spPr>
          <a:xfrm>
            <a:off x="6393603" y="3886200"/>
            <a:ext cx="4824522" cy="258562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A0A2FAE7-DA4A-384C-9E42-5AC20CF52EA9}"/>
              </a:ext>
            </a:extLst>
          </p:cNvPr>
          <p:cNvSpPr/>
          <p:nvPr/>
        </p:nvSpPr>
        <p:spPr>
          <a:xfrm>
            <a:off x="2706265" y="1156871"/>
            <a:ext cx="4094585" cy="1600200"/>
          </a:xfrm>
          <a:prstGeom prst="wedgeEllipseCallout">
            <a:avLst>
              <a:gd name="adj1" fmla="val -43916"/>
              <a:gd name="adj2" fmla="val 566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have you learnt today?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624C9-C417-8746-8BD5-2000A1273786}"/>
              </a:ext>
            </a:extLst>
          </p:cNvPr>
          <p:cNvSpPr txBox="1"/>
          <p:nvPr/>
        </p:nvSpPr>
        <p:spPr>
          <a:xfrm>
            <a:off x="3283799" y="6414461"/>
            <a:ext cx="502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call out all the jobs they have learnt today.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CB480BB-27B0-9846-9BC9-1C7E6ABDC6E8}"/>
              </a:ext>
            </a:extLst>
          </p:cNvPr>
          <p:cNvSpPr/>
          <p:nvPr/>
        </p:nvSpPr>
        <p:spPr>
          <a:xfrm>
            <a:off x="5349792" y="2814430"/>
            <a:ext cx="3115014" cy="1014829"/>
          </a:xfrm>
          <a:prstGeom prst="wedgeEllipseCallout">
            <a:avLst>
              <a:gd name="adj1" fmla="val 32368"/>
              <a:gd name="adj2" fmla="val 677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400" dirty="0">
                <a:solidFill>
                  <a:prstClr val="black"/>
                </a:solidFill>
                <a:latin typeface="Calibri" panose="020F0502020204030204"/>
              </a:rPr>
              <a:t>teacher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FB8DB90C-69C9-6442-AE06-98A15F4741FC}"/>
              </a:ext>
            </a:extLst>
          </p:cNvPr>
          <p:cNvSpPr/>
          <p:nvPr/>
        </p:nvSpPr>
        <p:spPr>
          <a:xfrm>
            <a:off x="8870953" y="2572245"/>
            <a:ext cx="3115014" cy="1014829"/>
          </a:xfrm>
          <a:prstGeom prst="wedgeEllipseCallout">
            <a:avLst>
              <a:gd name="adj1" fmla="val -11351"/>
              <a:gd name="adj2" fmla="val 8484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400" dirty="0">
                <a:solidFill>
                  <a:prstClr val="black"/>
                </a:solidFill>
                <a:latin typeface="Calibri" panose="020F0502020204030204"/>
              </a:rPr>
              <a:t>nurse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CB1282-DF0B-0E46-8142-79F2C5596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806" y="-95124"/>
            <a:ext cx="1918637" cy="1918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CEF7D-CC84-5C95-2F28-F137A4150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667"/>
          <a:stretch/>
        </p:blipFill>
        <p:spPr>
          <a:xfrm>
            <a:off x="6888004" y="1141692"/>
            <a:ext cx="1598620" cy="1615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CE01B-FE89-7EAD-42FB-A33C217C66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27"/>
          <a:stretch/>
        </p:blipFill>
        <p:spPr>
          <a:xfrm>
            <a:off x="8870954" y="696089"/>
            <a:ext cx="1387852" cy="17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551F779-BA4F-E4E8-DFFE-F42D0588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855" y="3562048"/>
            <a:ext cx="1476329" cy="2947669"/>
          </a:xfrm>
          <a:prstGeom prst="rect">
            <a:avLst/>
          </a:prstGeom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961013" y="4131894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4576704" y="3255952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37677" y="2792347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18">
            <a:off x="6836676" y="302895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26" y="4098708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775742" y="5413837"/>
            <a:ext cx="118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artist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312768" y="3027285"/>
            <a:ext cx="176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star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5563620" y="2323352"/>
            <a:ext cx="1256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nurse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8315991" y="3035753"/>
            <a:ext cx="2042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astronaut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524932" y="5353811"/>
            <a:ext cx="1637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WRAP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E14B8F-770D-4646-9600-35816B453DFF}"/>
              </a:ext>
            </a:extLst>
          </p:cNvPr>
          <p:cNvSpPr txBox="1"/>
          <p:nvPr/>
        </p:nvSpPr>
        <p:spPr>
          <a:xfrm>
            <a:off x="3221151" y="6230199"/>
            <a:ext cx="594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VN" dirty="0">
                <a:solidFill>
                  <a:prstClr val="black"/>
                </a:solidFill>
                <a:latin typeface="Calibri" panose="020F0502020204030204"/>
              </a:rPr>
              <a:t>Point to each picture, students look and make a sentence.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dirty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lang="en-VN" i="1" dirty="0">
                <a:solidFill>
                  <a:prstClr val="black"/>
                </a:solidFill>
                <a:latin typeface="Calibri" panose="020F0502020204030204"/>
              </a:rPr>
              <a:t>He wants to be a/an_____. She wants to be a/an___. </a:t>
            </a:r>
            <a:endParaRPr kumimoji="0" lang="en-VN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92A91-72D5-B042-A7E8-C874A9170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B03916-6299-314B-8E7D-7AB2B374F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917" y="3689218"/>
            <a:ext cx="2503064" cy="16934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6C4583-A3B5-7D46-85E4-F1A5F4839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150" y="1263102"/>
            <a:ext cx="2662637" cy="180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79C918-2BB5-7444-A418-F5BED32FCD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207" y="698071"/>
            <a:ext cx="2505623" cy="16951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588235-32EB-FD48-ABF0-5BD818E85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5819" y="1289033"/>
            <a:ext cx="2503276" cy="16935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ABD63-CE2D-864C-9131-476802BD77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7931" y="3673616"/>
            <a:ext cx="2503276" cy="16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HOMEWORK</a:t>
            </a:r>
          </a:p>
        </p:txBody>
      </p:sp>
      <p:pic>
        <p:nvPicPr>
          <p:cNvPr id="14" name="Picture 4" descr="CLASS HOURS - KGS">
            <a:extLst>
              <a:ext uri="{FF2B5EF4-FFF2-40B4-BE49-F238E27FC236}">
                <a16:creationId xmlns:a16="http://schemas.microsoft.com/office/drawing/2014/main" id="{D3C4996D-DCED-A64B-B9B8-B9625BC3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891">
            <a:off x="10147484" y="316380"/>
            <a:ext cx="1920303" cy="12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92" y="212223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468264" y="2977164"/>
            <a:ext cx="7226607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661212" y="2297435"/>
            <a:ext cx="1115760" cy="1249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4FE74-C640-D340-A4EB-A4BF709C17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717"/>
          <a:stretch/>
        </p:blipFill>
        <p:spPr>
          <a:xfrm>
            <a:off x="3456013" y="1292305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95D9-A2BB-4645-AD61-D14C387A41C9}"/>
              </a:ext>
            </a:extLst>
          </p:cNvPr>
          <p:cNvSpPr txBox="1"/>
          <p:nvPr/>
        </p:nvSpPr>
        <p:spPr>
          <a:xfrm>
            <a:off x="2870483" y="3978510"/>
            <a:ext cx="66990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 1 in the Activity book (page 48).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6A136-12A9-954B-B3A7-D7C4BB3CBCA7}"/>
              </a:ext>
            </a:extLst>
          </p:cNvPr>
          <p:cNvSpPr txBox="1"/>
          <p:nvPr/>
        </p:nvSpPr>
        <p:spPr>
          <a:xfrm>
            <a:off x="2416716" y="6229804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112) 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3069472" y="3368048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44943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2" y="0"/>
            <a:ext cx="10515600" cy="646044"/>
          </a:xfrm>
        </p:spPr>
        <p:txBody>
          <a:bodyPr>
            <a:normAutofit/>
          </a:bodyPr>
          <a:lstStyle/>
          <a:p>
            <a:r>
              <a:rPr lang="en-VN" sz="3200" b="1" dirty="0">
                <a:latin typeface="+mn-lt"/>
              </a:rPr>
              <a:t>WARM-UP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FED30B-0665-BF47-8835-90BB4279E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471CF370-8CD6-4248-B619-3FDA2F34371A}"/>
              </a:ext>
            </a:extLst>
          </p:cNvPr>
          <p:cNvSpPr/>
          <p:nvPr/>
        </p:nvSpPr>
        <p:spPr>
          <a:xfrm>
            <a:off x="479835" y="2477536"/>
            <a:ext cx="3053508" cy="21082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B47AB-7D54-9840-8780-CEE9C499B108}"/>
              </a:ext>
            </a:extLst>
          </p:cNvPr>
          <p:cNvSpPr txBox="1"/>
          <p:nvPr/>
        </p:nvSpPr>
        <p:spPr>
          <a:xfrm>
            <a:off x="666411" y="3305559"/>
            <a:ext cx="2866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up.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Sing along.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62CA9C-BC35-8A4A-BD9F-60895D44B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111" y="1649513"/>
            <a:ext cx="1644956" cy="16560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AAB68ED-8D9A-1144-AFE5-C8A5565D71AC}"/>
              </a:ext>
            </a:extLst>
          </p:cNvPr>
          <p:cNvSpPr txBox="1">
            <a:spLocks/>
          </p:cNvSpPr>
          <p:nvPr/>
        </p:nvSpPr>
        <p:spPr>
          <a:xfrm>
            <a:off x="3718694" y="572518"/>
            <a:ext cx="7922443" cy="98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  <a:latin typeface="Livvic SemiBold" pitchFamily="2" charset="77"/>
              </a:rPr>
              <a:t>Song: Who do you see?</a:t>
            </a:r>
            <a:endParaRPr lang="en-SG" sz="3600" b="1" dirty="0">
              <a:solidFill>
                <a:schemeClr val="accent1"/>
              </a:solidFill>
              <a:latin typeface="Livvic SemiBold" pitchFamily="2" charset="77"/>
            </a:endParaRPr>
          </a:p>
        </p:txBody>
      </p:sp>
      <p:pic>
        <p:nvPicPr>
          <p:cNvPr id="4" name="Jobs Song for Kids - Who Do You See- - Learn English Children.mp4" descr="Jobs Song for Kids - Who Do You See- - Learn English Children.mp4">
            <a:hlinkClick r:id="" action="ppaction://media"/>
            <a:extLst>
              <a:ext uri="{FF2B5EF4-FFF2-40B4-BE49-F238E27FC236}">
                <a16:creationId xmlns:a16="http://schemas.microsoft.com/office/drawing/2014/main" id="{EA64B99E-3C97-2549-AB6E-6B1108F353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94.2511" end="14198.25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89722" y="1561790"/>
            <a:ext cx="7922443" cy="44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164016" y="807602"/>
            <a:ext cx="4890063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6453712" y="1158483"/>
            <a:ext cx="442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5: I WANT TO BE A COOK</a:t>
            </a:r>
          </a:p>
          <a:p>
            <a:pPr algn="ctr"/>
            <a:r>
              <a:rPr lang="en-US" sz="2400" b="1" dirty="0"/>
              <a:t>We’re learned…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C28EF1-F35D-79CE-1CF6-0D525791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95" y="3614126"/>
            <a:ext cx="2107814" cy="2107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8F155-7FB1-2D40-8D47-2F7B7E146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0509"/>
            <a:ext cx="2096981" cy="2096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3758FB-7D29-8045-BED8-C3C2D028A5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4" r="1745" b="3403"/>
          <a:stretch/>
        </p:blipFill>
        <p:spPr>
          <a:xfrm>
            <a:off x="2096981" y="599550"/>
            <a:ext cx="3931005" cy="5308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FD0832-3E50-F04B-AFA4-E80375C8EE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640"/>
          <a:stretch/>
        </p:blipFill>
        <p:spPr>
          <a:xfrm>
            <a:off x="6394656" y="2303723"/>
            <a:ext cx="4428781" cy="9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WARM-UP ACTIVITY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AF2946-2BF7-CF6E-F2ED-2E19706F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11" y="2540000"/>
            <a:ext cx="1762392" cy="3518830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5C0851F8-71D4-1B47-B919-D5A4BB8D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F0F2F916-CEED-0B47-A9B6-B26C340B3481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4823E37-029B-3949-A043-E4E0D46641BD}"/>
              </a:ext>
            </a:extLst>
          </p:cNvPr>
          <p:cNvSpPr/>
          <p:nvPr/>
        </p:nvSpPr>
        <p:spPr>
          <a:xfrm>
            <a:off x="3244257" y="2421321"/>
            <a:ext cx="6000749" cy="30360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CCC99-75EE-C24F-87FC-CB0AE38DC219}"/>
              </a:ext>
            </a:extLst>
          </p:cNvPr>
          <p:cNvSpPr txBox="1"/>
          <p:nvPr/>
        </p:nvSpPr>
        <p:spPr>
          <a:xfrm>
            <a:off x="3630785" y="2586599"/>
            <a:ext cx="55819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Put students into pairs.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Say a sentence: I like building houses. I want to be a_____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listen and write a correct word on the mini-board.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 correct answer = 1 point.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students repeat the answers.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CCC030-449A-F34F-8A74-1F5FBB760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487505" y="1955374"/>
            <a:ext cx="978050" cy="1095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8FCF1-B6CC-354E-A277-8CF287E16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800" y="1009333"/>
            <a:ext cx="57404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0514861-A629-764C-9029-864EC9DD1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6" r="32920"/>
          <a:stretch/>
        </p:blipFill>
        <p:spPr>
          <a:xfrm>
            <a:off x="342657" y="1766909"/>
            <a:ext cx="1920986" cy="399698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46EA239-A886-B249-806A-AC890C100075}"/>
              </a:ext>
            </a:extLst>
          </p:cNvPr>
          <p:cNvSpPr/>
          <p:nvPr/>
        </p:nvSpPr>
        <p:spPr>
          <a:xfrm>
            <a:off x="2365243" y="1763075"/>
            <a:ext cx="9175322" cy="6460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1. I like flying in the sky. I want to be a ______.</a:t>
            </a: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E8DF7F74-74E5-5A42-9304-85DB3B811615}"/>
              </a:ext>
            </a:extLst>
          </p:cNvPr>
          <p:cNvSpPr/>
          <p:nvPr/>
        </p:nvSpPr>
        <p:spPr>
          <a:xfrm>
            <a:off x="4771971" y="842269"/>
            <a:ext cx="3109286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SENTENCES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0260AE-02F7-4443-A769-D39EAB66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WARM-UP ACTIVITY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267A57-0F31-3C4F-8E21-E94E7480DE09}"/>
              </a:ext>
            </a:extLst>
          </p:cNvPr>
          <p:cNvSpPr/>
          <p:nvPr/>
        </p:nvSpPr>
        <p:spPr>
          <a:xfrm>
            <a:off x="2365243" y="2548579"/>
            <a:ext cx="9175322" cy="6974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2. I like cooking meals. I want to be a _______.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193EF7-3125-234F-BB9A-5433490B41DA}"/>
              </a:ext>
            </a:extLst>
          </p:cNvPr>
          <p:cNvSpPr/>
          <p:nvPr/>
        </p:nvSpPr>
        <p:spPr>
          <a:xfrm>
            <a:off x="2365243" y="3467045"/>
            <a:ext cx="9175322" cy="6974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3. I like dancing. I want to be a ________.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B11B8A-FB76-F14A-A419-36FACE2A6B81}"/>
              </a:ext>
            </a:extLst>
          </p:cNvPr>
          <p:cNvSpPr/>
          <p:nvPr/>
        </p:nvSpPr>
        <p:spPr>
          <a:xfrm>
            <a:off x="2365243" y="4385512"/>
            <a:ext cx="9175322" cy="697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4. I like helping people. I want to be a _______.</a:t>
            </a:r>
            <a:endParaRPr lang="en-VN" sz="3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BB44AA2-0A1A-3E41-B046-9129EF89B2E8}"/>
              </a:ext>
            </a:extLst>
          </p:cNvPr>
          <p:cNvSpPr/>
          <p:nvPr/>
        </p:nvSpPr>
        <p:spPr>
          <a:xfrm>
            <a:off x="2365243" y="5229730"/>
            <a:ext cx="9175322" cy="697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5. I</a:t>
            </a:r>
            <a:r>
              <a:rPr lang="en-VN" sz="3600" dirty="0"/>
              <a:t> like building houses. I want to be a 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97DDE-09DF-3346-8300-53E9C18C18B3}"/>
              </a:ext>
            </a:extLst>
          </p:cNvPr>
          <p:cNvSpPr txBox="1"/>
          <p:nvPr/>
        </p:nvSpPr>
        <p:spPr>
          <a:xfrm>
            <a:off x="9550401" y="1693975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pilot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84FF4-79CE-8A4C-B12B-D5455BA215D4}"/>
              </a:ext>
            </a:extLst>
          </p:cNvPr>
          <p:cNvSpPr txBox="1"/>
          <p:nvPr/>
        </p:nvSpPr>
        <p:spPr>
          <a:xfrm>
            <a:off x="9550401" y="2538191"/>
            <a:ext cx="1171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cook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9FC17-5443-1C4B-BB98-85983375855F}"/>
              </a:ext>
            </a:extLst>
          </p:cNvPr>
          <p:cNvSpPr txBox="1"/>
          <p:nvPr/>
        </p:nvSpPr>
        <p:spPr>
          <a:xfrm>
            <a:off x="8317771" y="3464385"/>
            <a:ext cx="1619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dancer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89EAA-4724-A747-A869-191F8EFB6CEA}"/>
              </a:ext>
            </a:extLst>
          </p:cNvPr>
          <p:cNvSpPr txBox="1"/>
          <p:nvPr/>
        </p:nvSpPr>
        <p:spPr>
          <a:xfrm>
            <a:off x="9550401" y="4375126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nurse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46185-1013-7C4B-95EB-9FF158A8CC16}"/>
              </a:ext>
            </a:extLst>
          </p:cNvPr>
          <p:cNvSpPr txBox="1"/>
          <p:nvPr/>
        </p:nvSpPr>
        <p:spPr>
          <a:xfrm>
            <a:off x="9550401" y="5229730"/>
            <a:ext cx="1661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builder</a:t>
            </a:r>
          </a:p>
        </p:txBody>
      </p:sp>
    </p:spTree>
    <p:extLst>
      <p:ext uri="{BB962C8B-B14F-4D97-AF65-F5344CB8AC3E}">
        <p14:creationId xmlns:p14="http://schemas.microsoft.com/office/powerpoint/2010/main" val="238734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F5EAE5-4F8E-8C43-A794-83A2E26D32FE}"/>
              </a:ext>
            </a:extLst>
          </p:cNvPr>
          <p:cNvGrpSpPr/>
          <p:nvPr/>
        </p:nvGrpSpPr>
        <p:grpSpPr>
          <a:xfrm>
            <a:off x="31929" y="1248228"/>
            <a:ext cx="12160071" cy="3425372"/>
            <a:chOff x="31929" y="1248228"/>
            <a:chExt cx="12160071" cy="34253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CCF77B-587A-374F-92A0-A0585FB22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29" y="1248228"/>
              <a:ext cx="12160071" cy="342537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1EEA8D-7E27-5E48-8BE7-BDA7638A101A}"/>
                </a:ext>
              </a:extLst>
            </p:cNvPr>
            <p:cNvSpPr/>
            <p:nvPr/>
          </p:nvSpPr>
          <p:spPr>
            <a:xfrm>
              <a:off x="11183257" y="1248228"/>
              <a:ext cx="1008743" cy="46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42B7C5-EAD2-3E4C-B0E5-E0F1117D738E}"/>
                </a:ext>
              </a:extLst>
            </p:cNvPr>
            <p:cNvSpPr/>
            <p:nvPr/>
          </p:nvSpPr>
          <p:spPr>
            <a:xfrm>
              <a:off x="6734628" y="1480456"/>
              <a:ext cx="4183740" cy="46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FDBFCC8-9773-6343-9021-964A2AC613CD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VOCABULARY: Jobs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8B1C-6A0D-B347-811B-08ABBF7AB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13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A43BC648-151B-2840-A80E-3E7EBF5B2D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89.52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555" y="6117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117684" y="3082936"/>
            <a:ext cx="24173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Calibri" panose="020F0502020204030204"/>
              </a:rPr>
              <a:t>art</a:t>
            </a:r>
            <a:r>
              <a:rPr lang="en-US" sz="8000" b="1" dirty="0">
                <a:solidFill>
                  <a:schemeClr val="accent1"/>
                </a:solidFill>
                <a:latin typeface="Calibri" panose="020F0502020204030204"/>
              </a:rPr>
              <a:t>ist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513091" y="4825351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2558656" y="45193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222568" y="4527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3892668" y="4519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577004" y="45193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226680" y="4510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84F13B50-ED32-E344-BF01-E224C43C0C3E}"/>
              </a:ext>
            </a:extLst>
          </p:cNvPr>
          <p:cNvSpPr/>
          <p:nvPr/>
        </p:nvSpPr>
        <p:spPr>
          <a:xfrm>
            <a:off x="5895374" y="45162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F583A-B745-0247-9665-C9571C17C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E3738-DEE7-E64D-AD4D-C55B943B6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8466" y="1804351"/>
            <a:ext cx="4474071" cy="3026877"/>
          </a:xfrm>
          <a:prstGeom prst="rect">
            <a:avLst/>
          </a:prstGeom>
        </p:spPr>
      </p:pic>
      <p:pic>
        <p:nvPicPr>
          <p:cNvPr id="8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63836954-4E97-F64E-8BE8-560183B474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565.3027" end="1397.117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2941" y="22786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2715557" y="3091468"/>
            <a:ext cx="3915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Calibri" panose="020F0502020204030204"/>
              </a:rPr>
              <a:t>pop</a:t>
            </a:r>
            <a:r>
              <a:rPr lang="en-US" sz="8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000" b="1" dirty="0">
                <a:solidFill>
                  <a:schemeClr val="accent1"/>
                </a:solidFill>
                <a:latin typeface="Calibri" panose="020F0502020204030204"/>
              </a:rPr>
              <a:t>star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4664">
            <a:off x="481434" y="504539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1980806" y="4519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2644718" y="45273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3314818" y="45193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300966" y="4530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4950642" y="45218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84F13B50-ED32-E344-BF01-E224C43C0C3E}"/>
              </a:ext>
            </a:extLst>
          </p:cNvPr>
          <p:cNvSpPr/>
          <p:nvPr/>
        </p:nvSpPr>
        <p:spPr>
          <a:xfrm>
            <a:off x="5619336" y="45273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F583A-B745-0247-9665-C9571C17C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  <p:pic>
        <p:nvPicPr>
          <p:cNvPr id="8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63836954-4E97-F64E-8BE8-560183B474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61.8449" end="8549.82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2941" y="2278668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AD3F2-A5C2-C647-9015-8DE1D5EE0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278" y="1829419"/>
            <a:ext cx="4424834" cy="2993566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E1234FEC-F24B-AF41-A6FA-D120D263FB04}"/>
              </a:ext>
            </a:extLst>
          </p:cNvPr>
          <p:cNvSpPr/>
          <p:nvPr/>
        </p:nvSpPr>
        <p:spPr>
          <a:xfrm>
            <a:off x="6278613" y="45193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175474" y="2946058"/>
            <a:ext cx="25622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chemeClr val="accent1"/>
                </a:solidFill>
                <a:latin typeface="Calibri" panose="020F0502020204030204"/>
              </a:rPr>
              <a:t>nurse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513091" y="4825351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2881858" y="44920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3551958" y="44840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236294" y="44840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4885970" y="44754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84F13B50-ED32-E344-BF01-E224C43C0C3E}"/>
              </a:ext>
            </a:extLst>
          </p:cNvPr>
          <p:cNvSpPr/>
          <p:nvPr/>
        </p:nvSpPr>
        <p:spPr>
          <a:xfrm>
            <a:off x="5554664" y="44809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F583A-B745-0247-9665-C9571C17C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  <p:pic>
        <p:nvPicPr>
          <p:cNvPr id="8" name="U5.06.mp3" descr="U5.06.mp3">
            <a:hlinkClick r:id="" action="ppaction://media"/>
            <a:extLst>
              <a:ext uri="{FF2B5EF4-FFF2-40B4-BE49-F238E27FC236}">
                <a16:creationId xmlns:a16="http://schemas.microsoft.com/office/drawing/2014/main" id="{63836954-4E97-F64E-8BE8-560183B474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912.3118" end="12298.610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2941" y="2278668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5E16A-526A-9049-90B6-B6B6D9A27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3713" y="1737674"/>
            <a:ext cx="4639989" cy="313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 animBg="1"/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600">
            <a:solidFill>
              <a:srgbClr val="CD6211"/>
            </a:solidFill>
            <a:latin typeface=".VnBlack" panose="020B720000000000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644</Words>
  <Application>Microsoft Office PowerPoint</Application>
  <PresentationFormat>Widescreen</PresentationFormat>
  <Paragraphs>189</Paragraphs>
  <Slides>30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.VnBlack</vt:lpstr>
      <vt:lpstr>Arial</vt:lpstr>
      <vt:lpstr>Arial Narrow</vt:lpstr>
      <vt:lpstr>Calibri</vt:lpstr>
      <vt:lpstr>Calibri Light</vt:lpstr>
      <vt:lpstr>Cooper Black</vt:lpstr>
      <vt:lpstr>Livvic SemiBold</vt:lpstr>
      <vt:lpstr>Tahoma</vt:lpstr>
      <vt:lpstr>Office Theme</vt:lpstr>
      <vt:lpstr>Office Theme</vt:lpstr>
      <vt:lpstr>1_Office Theme</vt:lpstr>
      <vt:lpstr>PowerPoint Presentation</vt:lpstr>
      <vt:lpstr>PowerPoint Presentation</vt:lpstr>
      <vt:lpstr>WARM-UP</vt:lpstr>
      <vt:lpstr>WARM-UP ACTIVITY</vt:lpstr>
      <vt:lpstr>WARM-UP ACTIVITY</vt:lpstr>
      <vt:lpstr>PowerPoint Presentation</vt:lpstr>
      <vt:lpstr>VOCABULARY: Jobs</vt:lpstr>
      <vt:lpstr>VOCABULARY: Jobs</vt:lpstr>
      <vt:lpstr>VOCABULARY: Jobs</vt:lpstr>
      <vt:lpstr>VOCABULARY: Jobs</vt:lpstr>
      <vt:lpstr>VOCABULARY: Jobs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PUPILS’ BOOK p.55</vt:lpstr>
      <vt:lpstr>GRAMMAR</vt:lpstr>
      <vt:lpstr>GRAMMAR</vt:lpstr>
      <vt:lpstr>GRAMMAR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84</cp:revision>
  <dcterms:created xsi:type="dcterms:W3CDTF">2023-02-04T10:13:12Z</dcterms:created>
  <dcterms:modified xsi:type="dcterms:W3CDTF">2025-06-06T00:55:59Z</dcterms:modified>
</cp:coreProperties>
</file>