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9" r:id="rId2"/>
    <p:sldMasterId id="2147483691" r:id="rId3"/>
  </p:sldMasterIdLst>
  <p:notesMasterIdLst>
    <p:notesMasterId r:id="rId36"/>
  </p:notesMasterIdLst>
  <p:sldIdLst>
    <p:sldId id="308" r:id="rId4"/>
    <p:sldId id="257" r:id="rId5"/>
    <p:sldId id="258" r:id="rId6"/>
    <p:sldId id="316" r:id="rId7"/>
    <p:sldId id="262" r:id="rId8"/>
    <p:sldId id="317" r:id="rId9"/>
    <p:sldId id="315" r:id="rId10"/>
    <p:sldId id="267" r:id="rId11"/>
    <p:sldId id="318" r:id="rId12"/>
    <p:sldId id="319" r:id="rId13"/>
    <p:sldId id="320" r:id="rId14"/>
    <p:sldId id="321" r:id="rId15"/>
    <p:sldId id="284" r:id="rId16"/>
    <p:sldId id="358" r:id="rId17"/>
    <p:sldId id="340" r:id="rId18"/>
    <p:sldId id="341" r:id="rId19"/>
    <p:sldId id="343" r:id="rId20"/>
    <p:sldId id="345" r:id="rId21"/>
    <p:sldId id="354" r:id="rId22"/>
    <p:sldId id="355" r:id="rId23"/>
    <p:sldId id="359" r:id="rId24"/>
    <p:sldId id="360" r:id="rId25"/>
    <p:sldId id="781" r:id="rId26"/>
    <p:sldId id="295" r:id="rId27"/>
    <p:sldId id="356" r:id="rId28"/>
    <p:sldId id="361" r:id="rId29"/>
    <p:sldId id="304" r:id="rId30"/>
    <p:sldId id="392" r:id="rId31"/>
    <p:sldId id="388" r:id="rId32"/>
    <p:sldId id="389" r:id="rId33"/>
    <p:sldId id="780" r:id="rId34"/>
    <p:sldId id="307" r:id="rId35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A1EA"/>
    <a:srgbClr val="DEBD1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61" autoAdjust="0"/>
    <p:restoredTop sz="93531" autoAdjust="0"/>
  </p:normalViewPr>
  <p:slideViewPr>
    <p:cSldViewPr snapToGrid="0">
      <p:cViewPr varScale="1">
        <p:scale>
          <a:sx n="68" d="100"/>
          <a:sy n="68" d="100"/>
        </p:scale>
        <p:origin x="38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C5BD3-07A4-4BB4-AEF2-DB75BFA196A4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002F7-6520-47F4-B336-3125957D05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9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2967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4161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2976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342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VN" dirty="0"/>
              <a:t>Have students look at the picture.</a:t>
            </a:r>
          </a:p>
          <a:p>
            <a:pPr marL="171450" indent="-171450">
              <a:buFontTx/>
              <a:buChar char="-"/>
            </a:pPr>
            <a:r>
              <a:rPr lang="en-VN" dirty="0"/>
              <a:t>Play the audio, students listen and repeat.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7488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0053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9221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4647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2484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002F7-6520-47F4-B336-3125957D058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419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10608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C0D6F71-FDC8-4112-BCA8-DAADD0FB712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6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A1434-3BC8-F7CC-F7E7-22A1904214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1C7891-F68B-D47B-C36F-7FBE12EA46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0324E-DB41-78A1-AB4F-3C9FFD82B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6140E-244E-9442-858B-DD68FF150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141AE9-8C4E-DC1D-D039-B890A86390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0472814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824395-76FC-431C-EC0F-B8BBAE146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25AA12-B6A9-CD62-3087-466BA3C688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9AAE7B-D4BC-2511-C93A-2D115D338F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0E3337-0ECE-1BF1-94FF-6B31CD17A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7A19AB-5C07-76AF-F6CB-04C27E46A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C8E75C-6567-0F4E-14DC-2550B44F2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354885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76311-DF35-D8E3-C277-660DA55E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5D65703-AB7F-155F-D0C5-0C02FA954F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2912D9-31EE-5B53-2F41-864006CD8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5287B2-18BC-98BA-FA84-0A4CB4B3B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0B633-2E5D-5CB7-16AC-3763A9CEA8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67876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67D08FD-CF03-FAE1-C135-F79192928F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92AD45-FED4-E3D0-B7E5-E1D67C7F41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EC625A-46E6-96DF-D63C-F6CF78BC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75DB07-B6B4-6E24-EAE7-7D121AF1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571F84-F994-B2CF-0945-C69AB92B8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445903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532C-A140-6D88-26BF-2EB93C54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49FDD-78E9-84AC-EF3E-D7BB60292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8CF8-D30E-8DA2-7471-4B9027B9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72E0-B72F-0660-D3FB-43D50A48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1D4CC-89AF-A40A-9965-F2C55535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3900358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9622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BA2F63D4-7E94-4C76-ABDD-BFB78E9A63EA}" type="datetimeFigureOut">
              <a:rPr lang="en-US" smtClean="0"/>
              <a:t>06/06/2025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6A2108CF-16EC-4A42-9EC4-CD5AFAFF53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647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59532C-A140-6D88-26BF-2EB93C5499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049FDD-78E9-84AC-EF3E-D7BB60292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58CF8-D30E-8DA2-7471-4B9027B9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1872E0-B72F-0660-D3FB-43D50A481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1D4CC-89AF-A40A-9965-F2C55535D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3390035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969D-B1DE-A915-4A98-4AEA8B25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73C2-6744-5350-6741-9DB113D5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CD69-3752-3E78-CEAB-3687B86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EACE9-F9D9-4772-3CEE-F46325D4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A1B4-945F-3AF6-EBA8-6068456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D24CD-3876-1504-263E-19A0B1262FBC}"/>
              </a:ext>
            </a:extLst>
          </p:cNvPr>
          <p:cNvSpPr/>
          <p:nvPr userDrawn="1"/>
        </p:nvSpPr>
        <p:spPr>
          <a:xfrm>
            <a:off x="0" y="646043"/>
            <a:ext cx="12192000" cy="6211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851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2969D-B1DE-A915-4A98-4AEA8B25D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D73C2-6744-5350-6741-9DB113D52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5CD69-3752-3E78-CEAB-3687B8683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9EACE9-F9D9-4772-3CEE-F46325D4A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DDA1B4-945F-3AF6-EBA8-6068456D8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E4D24CD-3876-1504-263E-19A0B1262FBC}"/>
              </a:ext>
            </a:extLst>
          </p:cNvPr>
          <p:cNvSpPr/>
          <p:nvPr userDrawn="1"/>
        </p:nvSpPr>
        <p:spPr>
          <a:xfrm>
            <a:off x="0" y="646043"/>
            <a:ext cx="12192000" cy="62119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50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08B51-3ADD-D6A2-9AA7-CC3A87A0A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66AFF2-B6DF-58A0-8EDA-2A67693019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496E15-C765-77A2-DF52-BD82D62371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2C2A40-DF14-9F03-A5B9-267C95642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0E7D29-5EED-6C69-2057-4C3F7FB4A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FFCA88-0E73-3736-CECA-4B9D28A8A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282251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68FDF-823F-117E-21C1-9B2C86FD6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398200-6AED-89D0-5832-BDD11AD120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641021-DDC6-80D2-6893-F03D67BF59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C411D6-9C14-581A-8990-7395F5E449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628675-1BF8-3A04-7618-102357F529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84F970F-AF0B-8D33-2D7E-8A5E9C4B2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1C66C56-EFCD-3E3C-4A38-3CF427223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F99811-2A19-F374-2DE4-6088E70A9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10060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4E233-9328-AFAD-B48C-A64493A2D8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ACA241-0A1F-ABFF-B6E9-D174BE9AE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29FF89-79E6-2A83-C343-3E0DEE79F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A46F8-0C08-8372-4D99-2E2130C91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452327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496AD3-DAFA-1630-DEDA-E54E577832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D3C03C-2031-FA15-0E8E-6DB283A9E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EC83FF-5C25-3632-5C00-CDF71E008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95113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7ECCD-0567-4F98-E4F0-1E1991202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3BEE3A-0B81-6067-8AA1-0FC9E51493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FB078E-1E6D-73DA-8AD6-7379BB91A3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71B02-8AFD-32EA-6F48-E9E0DBB561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7F2835-82AE-0D3E-6F23-E56A4781AA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025506-7616-3622-2B3E-27C370B2D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62670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microsoft.com/office/2007/relationships/hdphoto" Target="../media/hdphoto1.wdp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4E421-1E39-B4D7-C90A-472DA9B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FB8FD-1092-C5B6-2787-60A49FB96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8919-8AF6-3D55-1210-6330C909E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A9AEB-BB83-E229-D5E2-828E88FE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1DC0-C43F-D1C5-2AEE-8C713329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EC23AEEC-D14A-2819-BA28-BA016BE23208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381000" y="6037595"/>
            <a:ext cx="1271076" cy="548610"/>
          </a:xfrm>
          <a:prstGeom prst="rect">
            <a:avLst/>
          </a:prstGeom>
        </p:spPr>
      </p:pic>
      <p:pic>
        <p:nvPicPr>
          <p:cNvPr id="9" name="Picture 8" descr="A picture containing text, container&#10;&#10;Description automatically generated">
            <a:extLst>
              <a:ext uri="{FF2B5EF4-FFF2-40B4-BE49-F238E27FC236}">
                <a16:creationId xmlns:a16="http://schemas.microsoft.com/office/drawing/2014/main" id="{56E45643-5ED7-CFF4-0281-4003D1BDF8D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342" b="92632" l="2900" r="94118">
                        <a14:foregroundMark x1="28666" y1="78158" x2="28666" y2="78158"/>
                        <a14:foregroundMark x1="17399" y1="81184" x2="17399" y2="81184"/>
                        <a14:foregroundMark x1="10356" y1="81447" x2="10356" y2="81447"/>
                        <a14:foregroundMark x1="8285" y1="78158" x2="8285" y2="78158"/>
                        <a14:foregroundMark x1="13090" y1="76579" x2="13090" y2="76579"/>
                        <a14:foregroundMark x1="6462" y1="72237" x2="16404" y2="81184"/>
                        <a14:foregroundMark x1="3977" y1="78553" x2="8699" y2="92763"/>
                        <a14:foregroundMark x1="8699" y1="92763" x2="17233" y2="87105"/>
                        <a14:foregroundMark x1="2900" y1="72237" x2="3728" y2="76579"/>
                        <a14:foregroundMark x1="27589" y1="92763" x2="27589" y2="92763"/>
                        <a14:foregroundMark x1="83844" y1="82500" x2="83844" y2="82500"/>
                        <a14:foregroundMark x1="94200" y1="73289" x2="94200" y2="73289"/>
                        <a14:foregroundMark x1="87572" y1="39342" x2="87572" y2="39342"/>
                        <a14:foregroundMark x1="83679" y1="40921" x2="87987" y2="51842"/>
                        <a14:foregroundMark x1="81524" y1="14868" x2="81524" y2="14868"/>
                        <a14:foregroundMark x1="71582" y1="20263" x2="71582" y2="20263"/>
                        <a14:foregroundMark x1="67688" y1="14605" x2="67688" y2="14605"/>
                        <a14:foregroundMark x1="45070" y1="16184" x2="45070" y2="16184"/>
                        <a14:foregroundMark x1="31980" y1="19868" x2="31980" y2="19868"/>
                        <a14:foregroundMark x1="22204" y1="13947" x2="22204" y2="13947"/>
                        <a14:foregroundMark x1="17233" y1="11579" x2="17233" y2="11579"/>
                        <a14:foregroundMark x1="24109" y1="10921" x2="24109" y2="10921"/>
                        <a14:foregroundMark x1="30323" y1="6974" x2="30323" y2="6974"/>
                        <a14:foregroundMark x1="37945" y1="22895" x2="37945" y2="22895"/>
                        <a14:foregroundMark x1="43165" y1="11316" x2="43165" y2="11316"/>
                        <a14:foregroundMark x1="43165" y1="11316" x2="43165" y2="11316"/>
                        <a14:foregroundMark x1="40017" y1="11579" x2="40679" y2="11974"/>
                        <a14:foregroundMark x1="37531" y1="12237" x2="34631" y2="5000"/>
                        <a14:foregroundMark x1="31152" y1="4342" x2="21210" y2="6316"/>
                        <a14:foregroundMark x1="21210" y1="6316" x2="20298" y2="5658"/>
                        <a14:foregroundMark x1="13919" y1="13553" x2="18476" y2="22237"/>
                        <a14:foregroundMark x1="45899" y1="13553" x2="49627" y2="11974"/>
                        <a14:foregroundMark x1="47722" y1="31711" x2="48384" y2="32105"/>
                        <a14:foregroundMark x1="49213" y1="32763" x2="50456" y2="32763"/>
                        <a14:foregroundMark x1="62469" y1="9342" x2="60398" y2="18816"/>
                        <a14:foregroundMark x1="62469" y1="8289" x2="59735" y2="23553"/>
                        <a14:foregroundMark x1="62717" y1="7368" x2="60149" y2="16842"/>
                        <a14:foregroundMark x1="59983" y1="18816" x2="62883" y2="25526"/>
                        <a14:foregroundMark x1="69760" y1="14868" x2="79702" y2="13289"/>
                        <a14:foregroundMark x1="79702" y1="13289" x2="80116" y2="13289"/>
                        <a14:foregroundMark x1="80944" y1="6974" x2="84507" y2="10921"/>
                        <a14:foregroundMark x1="84921" y1="6711" x2="80116" y2="11579"/>
                        <a14:foregroundMark x1="75311" y1="18158" x2="71168" y2="24474"/>
                        <a14:foregroundMark x1="68683" y1="25132" x2="67274" y2="25132"/>
                        <a14:foregroundMark x1="59155" y1="20921" x2="62303" y2="26842"/>
                        <a14:foregroundMark x1="83264" y1="40263" x2="80696" y2="5618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00030" y="5705826"/>
            <a:ext cx="1531620" cy="96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1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4E421-1E39-B4D7-C90A-472DA9B8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7FB8FD-1092-C5B6-2787-60A49FB96F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B8919-8AF6-3D55-1210-6330C909E3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FAF5B-F90C-324C-8C51-1F7C197CBE93}" type="datetimeFigureOut">
              <a:rPr lang="en-VN" smtClean="0"/>
              <a:t>06/06/2025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0A9AEB-BB83-E229-D5E2-828E88FE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6B1DC0-C43F-D1C5-2AEE-8C7133299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1FDF79-7982-474F-8B00-4844993746B9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415616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C7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311980" y="-134718"/>
            <a:ext cx="12503980" cy="69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24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35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37.png"/><Relationship Id="rId5" Type="http://schemas.openxmlformats.org/officeDocument/2006/relationships/image" Target="../media/image11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39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35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image" Target="../media/image51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33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image" Target="../media/image5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1.jpeg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0.png"/><Relationship Id="rId11" Type="http://schemas.openxmlformats.org/officeDocument/2006/relationships/image" Target="../media/image48.png"/><Relationship Id="rId5" Type="http://schemas.openxmlformats.org/officeDocument/2006/relationships/audio" Target="../media/audio3.wav"/><Relationship Id="rId15" Type="http://schemas.openxmlformats.org/officeDocument/2006/relationships/image" Target="../media/image50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52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54.png"/><Relationship Id="rId4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6.png"/><Relationship Id="rId3" Type="http://schemas.microsoft.com/office/2007/relationships/media" Target="../media/media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6.mp3"/><Relationship Id="rId11" Type="http://schemas.openxmlformats.org/officeDocument/2006/relationships/image" Target="../media/image35.png"/><Relationship Id="rId5" Type="http://schemas.microsoft.com/office/2007/relationships/media" Target="../media/media6.mp3"/><Relationship Id="rId15" Type="http://schemas.openxmlformats.org/officeDocument/2006/relationships/image" Target="../media/image6.png"/><Relationship Id="rId10" Type="http://schemas.openxmlformats.org/officeDocument/2006/relationships/image" Target="../media/image33.png"/><Relationship Id="rId4" Type="http://schemas.openxmlformats.org/officeDocument/2006/relationships/audio" Target="../media/media5.mp3"/><Relationship Id="rId9" Type="http://schemas.openxmlformats.org/officeDocument/2006/relationships/image" Target="../media/image11.png"/><Relationship Id="rId1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56.png"/><Relationship Id="rId3" Type="http://schemas.microsoft.com/office/2007/relationships/media" Target="../media/media7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55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8.mp3"/><Relationship Id="rId11" Type="http://schemas.openxmlformats.org/officeDocument/2006/relationships/image" Target="../media/image34.png"/><Relationship Id="rId5" Type="http://schemas.microsoft.com/office/2007/relationships/media" Target="../media/media8.mp3"/><Relationship Id="rId15" Type="http://schemas.openxmlformats.org/officeDocument/2006/relationships/image" Target="../media/image6.png"/><Relationship Id="rId10" Type="http://schemas.openxmlformats.org/officeDocument/2006/relationships/image" Target="../media/image37.png"/><Relationship Id="rId4" Type="http://schemas.openxmlformats.org/officeDocument/2006/relationships/audio" Target="../media/media7.mp3"/><Relationship Id="rId9" Type="http://schemas.openxmlformats.org/officeDocument/2006/relationships/image" Target="../media/image12.png"/><Relationship Id="rId1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57.png"/><Relationship Id="rId4" Type="http://schemas.openxmlformats.org/officeDocument/2006/relationships/image" Target="../media/image1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57.png"/><Relationship Id="rId4" Type="http://schemas.openxmlformats.org/officeDocument/2006/relationships/image" Target="../media/image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0.png"/><Relationship Id="rId7" Type="http://schemas.openxmlformats.org/officeDocument/2006/relationships/image" Target="../media/image33.png"/><Relationship Id="rId12" Type="http://schemas.openxmlformats.org/officeDocument/2006/relationships/image" Target="../media/image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11" Type="http://schemas.openxmlformats.org/officeDocument/2006/relationships/image" Target="../media/image37.png"/><Relationship Id="rId5" Type="http://schemas.openxmlformats.org/officeDocument/2006/relationships/image" Target="../media/image11.png"/><Relationship Id="rId10" Type="http://schemas.openxmlformats.org/officeDocument/2006/relationships/image" Target="../media/image36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1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3.png"/><Relationship Id="rId4" Type="http://schemas.openxmlformats.org/officeDocument/2006/relationships/image" Target="../media/image1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8.png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0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10" Type="http://schemas.openxmlformats.org/officeDocument/2006/relationships/image" Target="../media/image21.png"/><Relationship Id="rId4" Type="http://schemas.openxmlformats.org/officeDocument/2006/relationships/image" Target="../media/image6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8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11" Type="http://schemas.openxmlformats.org/officeDocument/2006/relationships/image" Target="../media/image6.png"/><Relationship Id="rId5" Type="http://schemas.openxmlformats.org/officeDocument/2006/relationships/audio" Target="../media/audio1.wav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3">
            <a:extLst>
              <a:ext uri="{FF2B5EF4-FFF2-40B4-BE49-F238E27FC236}">
                <a16:creationId xmlns:a16="http://schemas.microsoft.com/office/drawing/2014/main" id="{51B5FF0A-636D-B94E-8CAB-87F782FF4A41}"/>
              </a:ext>
            </a:extLst>
          </p:cNvPr>
          <p:cNvSpPr/>
          <p:nvPr/>
        </p:nvSpPr>
        <p:spPr>
          <a:xfrm>
            <a:off x="2634343" y="1937657"/>
            <a:ext cx="7456714" cy="1988308"/>
          </a:xfrm>
          <a:prstGeom prst="roundRect">
            <a:avLst/>
          </a:prstGeom>
          <a:solidFill>
            <a:srgbClr val="E2F3DB"/>
          </a:solidFill>
          <a:ln w="28575">
            <a:solidFill>
              <a:srgbClr val="BD41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7030A0"/>
                </a:solidFill>
              </a:rPr>
              <a:t>UNIT 5 – I WANT TO BE A COOK!</a:t>
            </a:r>
          </a:p>
          <a:p>
            <a:pPr algn="ctr"/>
            <a:r>
              <a:rPr lang="en-US" sz="3600" b="1" dirty="0">
                <a:solidFill>
                  <a:srgbClr val="7030A0"/>
                </a:solidFill>
              </a:rPr>
              <a:t>Lesson 1 – Vocabulary &amp; Grammar 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8CC692-7F14-DD80-51F3-F689622D38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780" y="2949677"/>
            <a:ext cx="3835338" cy="3681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7F7A92A-B314-7B4F-B7C0-6D76242844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7372" y="2874694"/>
            <a:ext cx="3983306" cy="3983306"/>
          </a:xfrm>
          <a:prstGeom prst="rect">
            <a:avLst/>
          </a:prstGeom>
        </p:spPr>
      </p:pic>
      <p:sp>
        <p:nvSpPr>
          <p:cNvPr id="5" name="Rectangle: Rounded Corners 4">
            <a:extLst/>
          </p:cNvPr>
          <p:cNvSpPr/>
          <p:nvPr/>
        </p:nvSpPr>
        <p:spPr>
          <a:xfrm>
            <a:off x="4168006" y="4236474"/>
            <a:ext cx="3829366" cy="553724"/>
          </a:xfrm>
          <a:prstGeom prst="roundRect">
            <a:avLst/>
          </a:prstGeom>
          <a:solidFill>
            <a:srgbClr val="E2F3DB"/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>
                <a:solidFill>
                  <a:srgbClr val="7030A0"/>
                </a:solidFill>
              </a:rPr>
              <a:t>Teacher: Đoàn Ngọc Hà</a:t>
            </a:r>
          </a:p>
        </p:txBody>
      </p:sp>
    </p:spTree>
    <p:extLst>
      <p:ext uri="{BB962C8B-B14F-4D97-AF65-F5344CB8AC3E}">
        <p14:creationId xmlns:p14="http://schemas.microsoft.com/office/powerpoint/2010/main" val="25733539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34993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Jobs</a:t>
            </a:r>
            <a:endParaRPr lang="en-VN" sz="3200" b="1" dirty="0">
              <a:latin typeface="+mn-lt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78" y="2065858"/>
            <a:ext cx="1516000" cy="3026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3186263" y="2990788"/>
            <a:ext cx="31021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dan</a:t>
            </a:r>
            <a:r>
              <a:rPr lang="en-US" sz="8000" b="1" dirty="0">
                <a:solidFill>
                  <a:schemeClr val="accent1"/>
                </a:solidFill>
              </a:rPr>
              <a:t>cer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7E01850-8A56-E2E2-E2B4-831FE65F7227}"/>
              </a:ext>
            </a:extLst>
          </p:cNvPr>
          <p:cNvSpPr/>
          <p:nvPr/>
        </p:nvSpPr>
        <p:spPr>
          <a:xfrm rot="438702">
            <a:off x="1683673" y="867957"/>
            <a:ext cx="1570940" cy="104648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233688" y="1512916"/>
            <a:ext cx="4720014" cy="3626573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603438" y="4857218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D7664D55-F425-C923-D3BD-A50F9EE7A837}"/>
              </a:ext>
            </a:extLst>
          </p:cNvPr>
          <p:cNvSpPr/>
          <p:nvPr/>
        </p:nvSpPr>
        <p:spPr>
          <a:xfrm>
            <a:off x="2731483" y="444591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FEC9C20-6F4D-FF0A-C8BA-6EFC5B1F87F2}"/>
              </a:ext>
            </a:extLst>
          </p:cNvPr>
          <p:cNvSpPr/>
          <p:nvPr/>
        </p:nvSpPr>
        <p:spPr>
          <a:xfrm>
            <a:off x="3395395" y="4453936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345B6E9A-F47F-063C-F94A-7F68C4947B5A}"/>
              </a:ext>
            </a:extLst>
          </p:cNvPr>
          <p:cNvSpPr/>
          <p:nvPr/>
        </p:nvSpPr>
        <p:spPr>
          <a:xfrm>
            <a:off x="4065495" y="4445918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n</a:t>
            </a: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5554FC3B-7A78-7F51-832F-3F6DB94925DD}"/>
              </a:ext>
            </a:extLst>
          </p:cNvPr>
          <p:cNvSpPr/>
          <p:nvPr/>
        </p:nvSpPr>
        <p:spPr>
          <a:xfrm>
            <a:off x="4749831" y="44459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DDC77D6-EDA0-6B00-02FC-220F4E70FC02}"/>
              </a:ext>
            </a:extLst>
          </p:cNvPr>
          <p:cNvSpPr/>
          <p:nvPr/>
        </p:nvSpPr>
        <p:spPr>
          <a:xfrm>
            <a:off x="5413743" y="443451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pic>
        <p:nvPicPr>
          <p:cNvPr id="21" name="U5.01.mp3" descr="U5.01.mp3">
            <a:hlinkClick r:id="" action="ppaction://media"/>
            <a:extLst>
              <a:ext uri="{FF2B5EF4-FFF2-40B4-BE49-F238E27FC236}">
                <a16:creationId xmlns:a16="http://schemas.microsoft.com/office/drawing/2014/main" id="{5550A317-EF3B-054E-B008-34D68DDE85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471.098" end="5680.213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39422" y="2177988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8946AE-A641-BE40-870A-C3F2D6B2D6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01711" y="1782564"/>
            <a:ext cx="4583968" cy="3087275"/>
          </a:xfrm>
          <a:prstGeom prst="rect">
            <a:avLst/>
          </a:prstGeom>
        </p:spPr>
      </p:pic>
      <p:sp>
        <p:nvSpPr>
          <p:cNvPr id="17" name="Freeform 7">
            <a:extLst>
              <a:ext uri="{FF2B5EF4-FFF2-40B4-BE49-F238E27FC236}">
                <a16:creationId xmlns:a16="http://schemas.microsoft.com/office/drawing/2014/main" id="{116153A2-0A2C-904F-92BD-4F8A6A3BEBF4}"/>
              </a:ext>
            </a:extLst>
          </p:cNvPr>
          <p:cNvSpPr/>
          <p:nvPr/>
        </p:nvSpPr>
        <p:spPr>
          <a:xfrm>
            <a:off x="6075140" y="4434509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9A084CF5-60CE-A143-9B68-76A6E31796E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68532" y="-102922"/>
            <a:ext cx="1459322" cy="145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86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284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10" grpId="0" animBg="1"/>
      <p:bldP spid="3" grpId="0" animBg="1"/>
      <p:bldP spid="16" grpId="0" animBg="1"/>
      <p:bldP spid="18" grpId="0" animBg="1"/>
      <p:bldP spid="19" grpId="0" animBg="1"/>
      <p:bldP spid="20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34993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Jobs</a:t>
            </a:r>
            <a:endParaRPr lang="en-VN" sz="3200" b="1" dirty="0">
              <a:latin typeface="+mn-lt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78" y="2065858"/>
            <a:ext cx="1516000" cy="3026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3136246" y="3005620"/>
            <a:ext cx="321915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buil</a:t>
            </a:r>
            <a:r>
              <a:rPr lang="en-US" sz="8000" b="1" dirty="0">
                <a:solidFill>
                  <a:schemeClr val="accent1"/>
                </a:solidFill>
              </a:rPr>
              <a:t>der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7E01850-8A56-E2E2-E2B4-831FE65F7227}"/>
              </a:ext>
            </a:extLst>
          </p:cNvPr>
          <p:cNvSpPr/>
          <p:nvPr/>
        </p:nvSpPr>
        <p:spPr>
          <a:xfrm rot="438702">
            <a:off x="1683673" y="867957"/>
            <a:ext cx="1570940" cy="104648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233688" y="1512916"/>
            <a:ext cx="4720014" cy="3626573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497615" y="5019455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D7664D55-F425-C923-D3BD-A50F9EE7A837}"/>
              </a:ext>
            </a:extLst>
          </p:cNvPr>
          <p:cNvSpPr/>
          <p:nvPr/>
        </p:nvSpPr>
        <p:spPr>
          <a:xfrm>
            <a:off x="2316911" y="440404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FEC9C20-6F4D-FF0A-C8BA-6EFC5B1F87F2}"/>
              </a:ext>
            </a:extLst>
          </p:cNvPr>
          <p:cNvSpPr/>
          <p:nvPr/>
        </p:nvSpPr>
        <p:spPr>
          <a:xfrm>
            <a:off x="2980823" y="441206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u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345B6E9A-F47F-063C-F94A-7F68C4947B5A}"/>
              </a:ext>
            </a:extLst>
          </p:cNvPr>
          <p:cNvSpPr/>
          <p:nvPr/>
        </p:nvSpPr>
        <p:spPr>
          <a:xfrm>
            <a:off x="3650923" y="440404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5554FC3B-7A78-7F51-832F-3F6DB94925DD}"/>
              </a:ext>
            </a:extLst>
          </p:cNvPr>
          <p:cNvSpPr/>
          <p:nvPr/>
        </p:nvSpPr>
        <p:spPr>
          <a:xfrm>
            <a:off x="4335259" y="440404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DDC77D6-EDA0-6B00-02FC-220F4E70FC02}"/>
              </a:ext>
            </a:extLst>
          </p:cNvPr>
          <p:cNvSpPr/>
          <p:nvPr/>
        </p:nvSpPr>
        <p:spPr>
          <a:xfrm>
            <a:off x="4999171" y="439263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</a:p>
        </p:txBody>
      </p:sp>
      <p:pic>
        <p:nvPicPr>
          <p:cNvPr id="21" name="U5.01.mp3" descr="U5.01.mp3">
            <a:hlinkClick r:id="" action="ppaction://media"/>
            <a:extLst>
              <a:ext uri="{FF2B5EF4-FFF2-40B4-BE49-F238E27FC236}">
                <a16:creationId xmlns:a16="http://schemas.microsoft.com/office/drawing/2014/main" id="{5550A317-EF3B-054E-B008-34D68DDE85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852.4912" end="3827.4827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39422" y="2177988"/>
            <a:ext cx="812800" cy="812800"/>
          </a:xfrm>
          <a:prstGeom prst="rect">
            <a:avLst/>
          </a:prstGeom>
        </p:spPr>
      </p:pic>
      <p:sp>
        <p:nvSpPr>
          <p:cNvPr id="17" name="Freeform 7">
            <a:extLst>
              <a:ext uri="{FF2B5EF4-FFF2-40B4-BE49-F238E27FC236}">
                <a16:creationId xmlns:a16="http://schemas.microsoft.com/office/drawing/2014/main" id="{116153A2-0A2C-904F-92BD-4F8A6A3BEBF4}"/>
              </a:ext>
            </a:extLst>
          </p:cNvPr>
          <p:cNvSpPr/>
          <p:nvPr/>
        </p:nvSpPr>
        <p:spPr>
          <a:xfrm>
            <a:off x="5660568" y="439263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D68D78-6AFA-5243-9410-EA1A7523C3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7423" y="1894497"/>
            <a:ext cx="4540598" cy="3069006"/>
          </a:xfrm>
          <a:prstGeom prst="rect">
            <a:avLst/>
          </a:prstGeom>
        </p:spPr>
      </p:pic>
      <p:sp>
        <p:nvSpPr>
          <p:cNvPr id="22" name="Freeform 7">
            <a:extLst>
              <a:ext uri="{FF2B5EF4-FFF2-40B4-BE49-F238E27FC236}">
                <a16:creationId xmlns:a16="http://schemas.microsoft.com/office/drawing/2014/main" id="{B5BF02F0-D14F-0443-AB36-2548056953AA}"/>
              </a:ext>
            </a:extLst>
          </p:cNvPr>
          <p:cNvSpPr/>
          <p:nvPr/>
        </p:nvSpPr>
        <p:spPr>
          <a:xfrm>
            <a:off x="6282531" y="439263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B9F0488-5234-1044-B59F-3E25C84E11C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68532" y="-102922"/>
            <a:ext cx="1459322" cy="145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897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5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10" grpId="0" animBg="1"/>
      <p:bldP spid="3" grpId="0" animBg="1"/>
      <p:bldP spid="16" grpId="0" animBg="1"/>
      <p:bldP spid="18" grpId="0" animBg="1"/>
      <p:bldP spid="19" grpId="0" animBg="1"/>
      <p:bldP spid="20" grpId="0" animBg="1"/>
      <p:bldP spid="17" grpId="0" animBg="1"/>
      <p:bldP spid="2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34993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Jobs</a:t>
            </a:r>
            <a:endParaRPr lang="en-VN" sz="3200" b="1" dirty="0">
              <a:latin typeface="+mn-lt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188" y="2153180"/>
            <a:ext cx="1516000" cy="3026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3413802" y="2990788"/>
            <a:ext cx="220425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chemeClr val="accent1"/>
                </a:solidFill>
              </a:rPr>
              <a:t>cook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7E01850-8A56-E2E2-E2B4-831FE65F7227}"/>
              </a:ext>
            </a:extLst>
          </p:cNvPr>
          <p:cNvSpPr/>
          <p:nvPr/>
        </p:nvSpPr>
        <p:spPr>
          <a:xfrm rot="438702">
            <a:off x="1683673" y="867957"/>
            <a:ext cx="1570940" cy="104648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6835134" y="1346662"/>
            <a:ext cx="5118568" cy="3940233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1185319" y="4866140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reeform 7">
            <a:extLst>
              <a:ext uri="{FF2B5EF4-FFF2-40B4-BE49-F238E27FC236}">
                <a16:creationId xmlns:a16="http://schemas.microsoft.com/office/drawing/2014/main" id="{5FEC9C20-6F4D-FF0A-C8BA-6EFC5B1F87F2}"/>
              </a:ext>
            </a:extLst>
          </p:cNvPr>
          <p:cNvSpPr/>
          <p:nvPr/>
        </p:nvSpPr>
        <p:spPr>
          <a:xfrm>
            <a:off x="3348454" y="438733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345B6E9A-F47F-063C-F94A-7F68C4947B5A}"/>
              </a:ext>
            </a:extLst>
          </p:cNvPr>
          <p:cNvSpPr/>
          <p:nvPr/>
        </p:nvSpPr>
        <p:spPr>
          <a:xfrm>
            <a:off x="4018554" y="437931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5554FC3B-7A78-7F51-832F-3F6DB94925DD}"/>
              </a:ext>
            </a:extLst>
          </p:cNvPr>
          <p:cNvSpPr/>
          <p:nvPr/>
        </p:nvSpPr>
        <p:spPr>
          <a:xfrm>
            <a:off x="4702890" y="437931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DDC77D6-EDA0-6B00-02FC-220F4E70FC02}"/>
              </a:ext>
            </a:extLst>
          </p:cNvPr>
          <p:cNvSpPr/>
          <p:nvPr/>
        </p:nvSpPr>
        <p:spPr>
          <a:xfrm>
            <a:off x="5366802" y="436790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k</a:t>
            </a:r>
          </a:p>
        </p:txBody>
      </p:sp>
      <p:pic>
        <p:nvPicPr>
          <p:cNvPr id="21" name="U5.01.mp3" descr="U5.01.mp3">
            <a:hlinkClick r:id="" action="ppaction://media"/>
            <a:extLst>
              <a:ext uri="{FF2B5EF4-FFF2-40B4-BE49-F238E27FC236}">
                <a16:creationId xmlns:a16="http://schemas.microsoft.com/office/drawing/2014/main" id="{5550A317-EF3B-054E-B008-34D68DDE85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968.6814" end="1737.399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75324" y="2360472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2153DD-121A-BA40-8B16-D4E890D922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53129" y="1666701"/>
            <a:ext cx="4882578" cy="330015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FC582DA-4015-CD4B-BDD8-3CE532931D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68532" y="-102922"/>
            <a:ext cx="1459322" cy="145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01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29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10" grpId="0" animBg="1"/>
      <p:bldP spid="16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-952787" y="4663169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551F779-BA4F-E4E8-DFFE-F42D0588C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7240" y="3598401"/>
            <a:ext cx="1571544" cy="3137777"/>
          </a:xfrm>
          <a:prstGeom prst="rect">
            <a:avLst/>
          </a:prstGeom>
        </p:spPr>
      </p:pic>
      <p:pic>
        <p:nvPicPr>
          <p:cNvPr id="31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DEA066A1-DA09-71C3-6446-841590AF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2180">
            <a:off x="3961013" y="4131894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CF183E49-3DBE-4F62-5E4F-CF8BD87B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72527">
            <a:off x="4576704" y="3255952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91EA0012-9719-0E29-D57B-5E0900FD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09681" y="2709627"/>
            <a:ext cx="988259" cy="98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AF036769-B23E-570C-251C-93A6382F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7718">
            <a:off x="6836676" y="3028957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9B318A2E-6381-DC81-D17F-05DB1FE8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426" y="4098708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9A68A6-BCF6-2A5D-EBB1-401417088265}"/>
              </a:ext>
            </a:extLst>
          </p:cNvPr>
          <p:cNvSpPr txBox="1"/>
          <p:nvPr/>
        </p:nvSpPr>
        <p:spPr>
          <a:xfrm>
            <a:off x="1775742" y="5413837"/>
            <a:ext cx="1443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doctor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C3EEA-F23F-A752-14BC-A72EBB201FD8}"/>
              </a:ext>
            </a:extLst>
          </p:cNvPr>
          <p:cNvSpPr txBox="1"/>
          <p:nvPr/>
        </p:nvSpPr>
        <p:spPr>
          <a:xfrm>
            <a:off x="2655792" y="3093800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pilot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D7C4A-1548-70B6-13A7-9A3B6789A7C7}"/>
              </a:ext>
            </a:extLst>
          </p:cNvPr>
          <p:cNvSpPr txBox="1"/>
          <p:nvPr/>
        </p:nvSpPr>
        <p:spPr>
          <a:xfrm>
            <a:off x="5563620" y="2323352"/>
            <a:ext cx="14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dancer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3C221-CB82-B46C-EE04-F59B72C67606}"/>
              </a:ext>
            </a:extLst>
          </p:cNvPr>
          <p:cNvSpPr txBox="1"/>
          <p:nvPr/>
        </p:nvSpPr>
        <p:spPr>
          <a:xfrm>
            <a:off x="8606566" y="2992370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builder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1223E-CC11-EB08-6017-E24BAF47A4BE}"/>
              </a:ext>
            </a:extLst>
          </p:cNvPr>
          <p:cNvSpPr txBox="1"/>
          <p:nvPr/>
        </p:nvSpPr>
        <p:spPr>
          <a:xfrm>
            <a:off x="9494565" y="5358808"/>
            <a:ext cx="109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</a:rPr>
              <a:t>cook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FD111A-7ED4-7F48-A85D-E0E91CFCF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711" y="3938029"/>
            <a:ext cx="2257734" cy="15205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25419B-8179-554A-BCA6-484D1041D2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3213" y="1345117"/>
            <a:ext cx="2596435" cy="17486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5A1907-C885-BF47-B347-1D1ED8D438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7039" y="667024"/>
            <a:ext cx="2596435" cy="17486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7E93D8-9E02-A84F-A861-F973888D86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5117" y="1250038"/>
            <a:ext cx="2596435" cy="17549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57F0A2-8610-F24E-BD58-61B93287B4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9018" y="3768439"/>
            <a:ext cx="2505623" cy="1693560"/>
          </a:xfrm>
          <a:prstGeom prst="rect">
            <a:avLst/>
          </a:prstGeom>
        </p:spPr>
      </p:pic>
      <p:sp>
        <p:nvSpPr>
          <p:cNvPr id="26" name="Title 1">
            <a:extLst>
              <a:ext uri="{FF2B5EF4-FFF2-40B4-BE49-F238E27FC236}">
                <a16:creationId xmlns:a16="http://schemas.microsoft.com/office/drawing/2014/main" id="{AD253118-4D49-764A-AA09-8F59A5CCF9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34993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Jobs</a:t>
            </a:r>
            <a:endParaRPr lang="en-VN" sz="3200" b="1" dirty="0">
              <a:latin typeface="+mn-lt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939A9263-02E7-F84E-AD1B-2E729A16D27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68532" y="-102922"/>
            <a:ext cx="1459322" cy="145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689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PRACTICE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2AF2946-2BF7-CF6E-F2ED-2E19706F9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11" y="2540000"/>
            <a:ext cx="1762392" cy="3518830"/>
          </a:xfrm>
          <a:prstGeom prst="rect">
            <a:avLst/>
          </a:prstGeom>
        </p:spPr>
      </p:pic>
      <p:pic>
        <p:nvPicPr>
          <p:cNvPr id="9" name="Picture 8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5C0851F8-71D4-1B47-B919-D5A4BB8D0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5656" y="2717396"/>
            <a:ext cx="1762393" cy="3457003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F0F2F916-CEED-0B47-A9B6-B26C340B3481}"/>
              </a:ext>
            </a:extLst>
          </p:cNvPr>
          <p:cNvSpPr/>
          <p:nvPr/>
        </p:nvSpPr>
        <p:spPr>
          <a:xfrm>
            <a:off x="607070" y="1312977"/>
            <a:ext cx="2102292" cy="1108344"/>
          </a:xfrm>
          <a:prstGeom prst="wedgeEllipseCallout">
            <a:avLst>
              <a:gd name="adj1" fmla="val 23360"/>
              <a:gd name="adj2" fmla="val 625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D4823E37-029B-3949-A043-E4E0D46641BD}"/>
              </a:ext>
            </a:extLst>
          </p:cNvPr>
          <p:cNvSpPr/>
          <p:nvPr/>
        </p:nvSpPr>
        <p:spPr>
          <a:xfrm>
            <a:off x="3244257" y="2228766"/>
            <a:ext cx="6000749" cy="322860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FCCC99-75EE-C24F-87FC-CB0AE38DC219}"/>
              </a:ext>
            </a:extLst>
          </p:cNvPr>
          <p:cNvSpPr txBox="1"/>
          <p:nvPr/>
        </p:nvSpPr>
        <p:spPr>
          <a:xfrm>
            <a:off x="3453637" y="2604511"/>
            <a:ext cx="558198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Put students into two or three groups.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Each team takes turns playing. Students look at the picture, say a correct word aloud then spell the word.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1 correct answer = 1 point.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Calibri" panose="020F0502020204030204"/>
              </a:rPr>
              <a:t>All students repeat the answers.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1CCC030-449A-F34F-8A74-1F5FBB760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969">
            <a:off x="8493600" y="1793107"/>
            <a:ext cx="978050" cy="1095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372BA-1211-CE4E-9F55-BD9C57412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4515" y="-201702"/>
            <a:ext cx="2017485" cy="2017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392BA5-7C7A-A24A-A9A4-3DDA466AA7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2798" y="926783"/>
            <a:ext cx="5295900" cy="17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92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927" y="1927424"/>
            <a:ext cx="1550251" cy="2110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616" y="984335"/>
            <a:ext cx="1947023" cy="18861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2112" y="3013554"/>
            <a:ext cx="2110771" cy="2475736"/>
          </a:xfrm>
          <a:prstGeom prst="rect">
            <a:avLst/>
          </a:prstGeom>
        </p:spPr>
      </p:pic>
      <p:pic>
        <p:nvPicPr>
          <p:cNvPr id="17" name="Picture 1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7045" y="5382454"/>
            <a:ext cx="1887232" cy="91233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8797" y="2409301"/>
            <a:ext cx="9263727" cy="315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452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8638391" y="532714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builder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doctor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770529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cook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117A0B0-AE4B-0F4B-BB9D-149F1E2D0FF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9197" y="996745"/>
            <a:ext cx="3885597" cy="2626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98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579299" y="5345631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doctor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pilot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8709342" y="5345631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Helvetica Neue"/>
              </a:rPr>
              <a:t>dancer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86832FB-D7D3-B14E-B69D-9CB3FF9BF3C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48974" y="977326"/>
            <a:ext cx="3859996" cy="259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6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497854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dancer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8519637" y="5343820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76780" y="5339275"/>
            <a:ext cx="2650942" cy="76622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doctor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79810" y="7059536"/>
            <a:ext cx="747191" cy="876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C9C9524-1B9D-354D-81DA-C5D53394BC7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811587" y="988608"/>
            <a:ext cx="3786245" cy="2550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75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2383" y="-68477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8580743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pilot 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dancer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4651621" y="5345994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Century Gothic" panose="020B0502020202020204" pitchFamily="34" charset="0"/>
                <a:cs typeface="Arial" panose="020B0604020202020204" pitchFamily="34" charset="0"/>
              </a:rPr>
              <a:t>builder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946508" y="3260079"/>
            <a:ext cx="1357884" cy="958239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4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29901" y="7262021"/>
            <a:ext cx="747191" cy="876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B03847F-FACE-8545-91BB-184D7B49D60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88083" y="931519"/>
            <a:ext cx="3981778" cy="2691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79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6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0D9C3F-F0D5-6605-9C29-DEB644475EF4}"/>
              </a:ext>
            </a:extLst>
          </p:cNvPr>
          <p:cNvSpPr/>
          <p:nvPr/>
        </p:nvSpPr>
        <p:spPr>
          <a:xfrm>
            <a:off x="8189142" y="824228"/>
            <a:ext cx="3494314" cy="48919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D54EA-118B-4066-4A5B-E86BD3151E4D}"/>
              </a:ext>
            </a:extLst>
          </p:cNvPr>
          <p:cNvSpPr txBox="1"/>
          <p:nvPr/>
        </p:nvSpPr>
        <p:spPr>
          <a:xfrm>
            <a:off x="8437706" y="1240343"/>
            <a:ext cx="29971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UNIT 5: I WANT TO BE A COOK!</a:t>
            </a:r>
          </a:p>
          <a:p>
            <a:pPr algn="ctr"/>
            <a:r>
              <a:rPr lang="en-US" sz="2400" b="1" dirty="0"/>
              <a:t>We’re learning…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DE6EE4-3714-1E4F-7900-8180929BABF1}"/>
              </a:ext>
            </a:extLst>
          </p:cNvPr>
          <p:cNvSpPr txBox="1"/>
          <p:nvPr/>
        </p:nvSpPr>
        <p:spPr>
          <a:xfrm>
            <a:off x="8437706" y="2670020"/>
            <a:ext cx="2875280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Jobs</a:t>
            </a:r>
          </a:p>
          <a:p>
            <a:pPr marL="285750" indent="-285750">
              <a:buFontTx/>
              <a:buChar char="-"/>
            </a:pPr>
            <a:r>
              <a:rPr lang="en-US" sz="2400" dirty="0"/>
              <a:t>To ask and answer about jobs.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9792DEA-631B-FA72-87AA-29267CAF582E}"/>
              </a:ext>
            </a:extLst>
          </p:cNvPr>
          <p:cNvSpPr txBox="1"/>
          <p:nvPr/>
        </p:nvSpPr>
        <p:spPr>
          <a:xfrm>
            <a:off x="8416290" y="4101099"/>
            <a:ext cx="287528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PB pp. 52 - 53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AFE2C-F15A-1A43-8F61-66EB3B36532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98"/>
          <a:stretch/>
        </p:blipFill>
        <p:spPr>
          <a:xfrm>
            <a:off x="534638" y="696685"/>
            <a:ext cx="3794201" cy="51525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662055-F0BE-4948-90D2-093FB532FED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84" t="2540" r="7004" b="10159"/>
          <a:stretch/>
        </p:blipFill>
        <p:spPr>
          <a:xfrm>
            <a:off x="4328840" y="696686"/>
            <a:ext cx="3700014" cy="515257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88746C3-B40C-4648-963B-F37CC1A7585B}"/>
              </a:ext>
            </a:extLst>
          </p:cNvPr>
          <p:cNvSpPr txBox="1"/>
          <p:nvPr/>
        </p:nvSpPr>
        <p:spPr>
          <a:xfrm>
            <a:off x="8416290" y="4677788"/>
            <a:ext cx="2875280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/>
              <a:t>AB p. 46</a:t>
            </a:r>
          </a:p>
        </p:txBody>
      </p:sp>
    </p:spTree>
    <p:extLst>
      <p:ext uri="{BB962C8B-B14F-4D97-AF65-F5344CB8AC3E}">
        <p14:creationId xmlns:p14="http://schemas.microsoft.com/office/powerpoint/2010/main" val="153808187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186" b="7184"/>
          <a:stretch/>
        </p:blipFill>
        <p:spPr>
          <a:xfrm>
            <a:off x="-110503" y="-52754"/>
            <a:ext cx="12302503" cy="6963508"/>
          </a:xfrm>
          <a:prstGeom prst="rect">
            <a:avLst/>
          </a:prstGeom>
        </p:spPr>
      </p:pic>
      <p:sp>
        <p:nvSpPr>
          <p:cNvPr id="34" name="Rounded Rectangle 33"/>
          <p:cNvSpPr/>
          <p:nvPr/>
        </p:nvSpPr>
        <p:spPr>
          <a:xfrm>
            <a:off x="4469998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cook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729855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2060"/>
                </a:solidFill>
                <a:latin typeface="Helvetica Neue"/>
              </a:rPr>
              <a:t>dancer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/>
          <p:cNvSpPr/>
          <p:nvPr/>
        </p:nvSpPr>
        <p:spPr>
          <a:xfrm>
            <a:off x="8210142" y="5332888"/>
            <a:ext cx="2650942" cy="7952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E74B4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rPr>
              <a:t>pilot</a:t>
            </a:r>
          </a:p>
        </p:txBody>
      </p:sp>
      <p:pic>
        <p:nvPicPr>
          <p:cNvPr id="3074" name="Picture 2" descr="Mario Golf: World Tour for Nintendo 3DS - Nintendo Game Detail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2" y="2356681"/>
            <a:ext cx="1382907" cy="188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65325" y="2741158"/>
            <a:ext cx="1928328" cy="1702889"/>
            <a:chOff x="280877" y="2293062"/>
            <a:chExt cx="2474413" cy="218513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8"/>
            <a:srcRect l="15842" t="13997" r="7005" b="24734"/>
            <a:stretch/>
          </p:blipFill>
          <p:spPr>
            <a:xfrm rot="1134246">
              <a:off x="866806" y="3669700"/>
              <a:ext cx="670517" cy="469362"/>
            </a:xfrm>
            <a:prstGeom prst="rect">
              <a:avLst/>
            </a:prstGeom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9"/>
            <a:srcRect l="-27049" t="1" b="-15815"/>
            <a:stretch/>
          </p:blipFill>
          <p:spPr>
            <a:xfrm>
              <a:off x="280877" y="2293062"/>
              <a:ext cx="2474413" cy="2185133"/>
            </a:xfrm>
            <a:custGeom>
              <a:avLst/>
              <a:gdLst>
                <a:gd name="connsiteX0" fmla="*/ 0 w 1947624"/>
                <a:gd name="connsiteY0" fmla="*/ 0 h 1886761"/>
                <a:gd name="connsiteX1" fmla="*/ 1947624 w 1947624"/>
                <a:gd name="connsiteY1" fmla="*/ 0 h 1886761"/>
                <a:gd name="connsiteX2" fmla="*/ 1947624 w 1947624"/>
                <a:gd name="connsiteY2" fmla="*/ 1886761 h 1886761"/>
                <a:gd name="connsiteX3" fmla="*/ 897244 w 1947624"/>
                <a:gd name="connsiteY3" fmla="*/ 1886761 h 1886761"/>
                <a:gd name="connsiteX4" fmla="*/ 897244 w 1947624"/>
                <a:gd name="connsiteY4" fmla="*/ 1079059 h 1886761"/>
                <a:gd name="connsiteX5" fmla="*/ 0 w 1947624"/>
                <a:gd name="connsiteY5" fmla="*/ 1079059 h 1886761"/>
                <a:gd name="connsiteX6" fmla="*/ 0 w 1947624"/>
                <a:gd name="connsiteY6" fmla="*/ 0 h 18867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947624" h="1886761">
                  <a:moveTo>
                    <a:pt x="0" y="0"/>
                  </a:moveTo>
                  <a:lnTo>
                    <a:pt x="1947624" y="0"/>
                  </a:lnTo>
                  <a:lnTo>
                    <a:pt x="1947624" y="1886761"/>
                  </a:lnTo>
                  <a:lnTo>
                    <a:pt x="897244" y="1886761"/>
                  </a:lnTo>
                  <a:lnTo>
                    <a:pt x="897244" y="1079059"/>
                  </a:lnTo>
                  <a:lnTo>
                    <a:pt x="0" y="1079059"/>
                  </a:lnTo>
                  <a:lnTo>
                    <a:pt x="0" y="0"/>
                  </a:lnTo>
                  <a:close/>
                </a:path>
              </a:pathLst>
            </a:custGeom>
          </p:spPr>
        </p:pic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3213" y="2277168"/>
            <a:ext cx="1740388" cy="2041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/>
          <a:srcRect l="14490" t="-5851" r="25079" b="50423"/>
          <a:stretch/>
        </p:blipFill>
        <p:spPr>
          <a:xfrm>
            <a:off x="852267" y="4238970"/>
            <a:ext cx="437658" cy="402215"/>
          </a:xfrm>
          <a:prstGeom prst="rect">
            <a:avLst/>
          </a:prstGeom>
        </p:spPr>
      </p:pic>
      <p:pic>
        <p:nvPicPr>
          <p:cNvPr id="25" name="Picture 4" descr="http://icons.iconarchive.com/icons/kevin-andersson/sportset/128/Golf-icon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58211" y="3933150"/>
            <a:ext cx="425771" cy="426906"/>
          </a:xfrm>
          <a:prstGeom prst="rect">
            <a:avLst/>
          </a:prstGeom>
          <a:noFill/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848603" y="735648"/>
            <a:ext cx="5860739" cy="3083042"/>
            <a:chOff x="2847600" y="734815"/>
            <a:chExt cx="5862548" cy="3083993"/>
          </a:xfrm>
        </p:grpSpPr>
        <p:sp>
          <p:nvSpPr>
            <p:cNvPr id="3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Helvetica Neue"/>
                <a:ea typeface="+mn-ea"/>
                <a:cs typeface="+mn-cs"/>
              </a:endParaRPr>
            </a:p>
          </p:txBody>
        </p:sp>
        <p:sp>
          <p:nvSpPr>
            <p:cNvPr id="4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4470"/>
              </a:avLst>
            </a:prstGeom>
            <a:blipFill>
              <a:blip r:embed="rId13"/>
              <a:tile tx="0" ty="0" sx="100000" sy="100000" flip="none" algn="tl"/>
            </a:blip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599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55945" y="7134273"/>
            <a:ext cx="747191" cy="87638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2F48165-27C8-234B-A1CC-4AE295BC838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3104" y="980107"/>
            <a:ext cx="3851736" cy="259412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EAE8F5B3-6815-3848-A860-AB7702BBBF2D}"/>
              </a:ext>
            </a:extLst>
          </p:cNvPr>
          <p:cNvGrpSpPr/>
          <p:nvPr/>
        </p:nvGrpSpPr>
        <p:grpSpPr>
          <a:xfrm>
            <a:off x="9975905" y="3297823"/>
            <a:ext cx="1357884" cy="958239"/>
            <a:chOff x="9975905" y="3297823"/>
            <a:chExt cx="1357884" cy="958239"/>
          </a:xfrm>
        </p:grpSpPr>
        <p:pic>
          <p:nvPicPr>
            <p:cNvPr id="37" name="Picture 36">
              <a:hlinkClick r:id="" action="ppaction://hlinkshowjump?jump=nextslide"/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975905" y="3297823"/>
              <a:ext cx="1357884" cy="958239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B3844833-7D75-B14E-9D33-325AAF474C42}"/>
                </a:ext>
              </a:extLst>
            </p:cNvPr>
            <p:cNvSpPr/>
            <p:nvPr/>
          </p:nvSpPr>
          <p:spPr>
            <a:xfrm>
              <a:off x="10100976" y="3576362"/>
              <a:ext cx="954951" cy="356788"/>
            </a:xfrm>
            <a:prstGeom prst="rect">
              <a:avLst/>
            </a:prstGeom>
            <a:solidFill>
              <a:srgbClr val="36A1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VN" sz="2800" b="1" dirty="0"/>
                <a:t>END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165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0903 " pathEditMode="relative" rAng="0" ptsTypes="AA">
                                      <p:cBhvr>
                                        <p:cTn id="13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2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3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3.7037E-7 L 0.98138 0.21204 " pathEditMode="relative" rAng="0" ptsTypes="AA">
                                      <p:cBhvr>
                                        <p:cTn id="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62" y="1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"/>
                            </p:stCondLst>
                            <p:childTnLst>
                              <p:par>
                                <p:cTn id="4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6" dur="indefinit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7" dur="indefinite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9" dur="indefinite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0" dur="indefinite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3 -0.00139 L 0.66537 0.08125 " pathEditMode="relative" rAng="0" ptsTypes="AA">
                                      <p:cBhvr>
                                        <p:cTn id="64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125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50"/>
                            </p:stCondLst>
                            <p:childTnLst>
                              <p:par>
                                <p:cTn id="66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6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4" grpId="0" animBg="1"/>
      <p:bldP spid="34" grpId="1" animBg="1"/>
      <p:bldP spid="35" grpId="0" animBg="1"/>
      <p:bldP spid="35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VOCABULARY – Pupils’ book (pp. 52 – 53)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2AF2946-2BF7-CF6E-F2ED-2E19706F9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11" y="2540000"/>
            <a:ext cx="1762392" cy="3518830"/>
          </a:xfrm>
          <a:prstGeom prst="rect">
            <a:avLst/>
          </a:prstGeom>
        </p:spPr>
      </p:pic>
      <p:pic>
        <p:nvPicPr>
          <p:cNvPr id="9" name="Picture 8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5C0851F8-71D4-1B47-B919-D5A4BB8D0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5656" y="2717396"/>
            <a:ext cx="1762393" cy="3457003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F0F2F916-CEED-0B47-A9B6-B26C340B3481}"/>
              </a:ext>
            </a:extLst>
          </p:cNvPr>
          <p:cNvSpPr/>
          <p:nvPr/>
        </p:nvSpPr>
        <p:spPr>
          <a:xfrm>
            <a:off x="607070" y="1312977"/>
            <a:ext cx="2102292" cy="1108344"/>
          </a:xfrm>
          <a:prstGeom prst="wedgeEllipseCallout">
            <a:avLst>
              <a:gd name="adj1" fmla="val 23360"/>
              <a:gd name="adj2" fmla="val 625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D4823E37-029B-3949-A043-E4E0D46641BD}"/>
              </a:ext>
            </a:extLst>
          </p:cNvPr>
          <p:cNvSpPr/>
          <p:nvPr/>
        </p:nvSpPr>
        <p:spPr>
          <a:xfrm>
            <a:off x="3244257" y="2228766"/>
            <a:ext cx="6000749" cy="322860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FCCC99-75EE-C24F-87FC-CB0AE38DC219}"/>
              </a:ext>
            </a:extLst>
          </p:cNvPr>
          <p:cNvSpPr txBox="1"/>
          <p:nvPr/>
        </p:nvSpPr>
        <p:spPr>
          <a:xfrm>
            <a:off x="3522798" y="2700780"/>
            <a:ext cx="558198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Put students in pairs. Have students open their books to page 52.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Give them a minute to find and circle 5 jobs they have learnt.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Check the answers with the whole class. 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The pair who has all the correct answers receives 2 points.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All students repeat the answers.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US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1CCC030-449A-F34F-8A74-1F5FBB760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969">
            <a:off x="8493600" y="1793107"/>
            <a:ext cx="978050" cy="1095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372BA-1211-CE4E-9F55-BD9C57412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4515" y="-201702"/>
            <a:ext cx="2017485" cy="20174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BE1733-4CCC-7D41-BD89-4B10206AD1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1236" y="993084"/>
            <a:ext cx="44069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32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VOCABULARY – Pupils’ book (pp 52 – 53)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E372BA-1211-CE4E-9F55-BD9C57412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4515" y="-201702"/>
            <a:ext cx="2017485" cy="2017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36FB-2547-A144-BE68-D9F5447E18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7529" y="1799317"/>
            <a:ext cx="4530840" cy="5729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222DD9-C8D0-9A4C-9115-79BBBA7DCA7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2080" r="3251" b="6192"/>
          <a:stretch/>
        </p:blipFill>
        <p:spPr>
          <a:xfrm>
            <a:off x="81342" y="636309"/>
            <a:ext cx="6042446" cy="54306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0D93BF3A-07E2-8741-B2C8-F78397A06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9848" y="2621259"/>
            <a:ext cx="1861788" cy="3651970"/>
          </a:xfrm>
          <a:prstGeom prst="rect">
            <a:avLst/>
          </a:prstGeom>
        </p:spPr>
      </p:pic>
      <p:sp>
        <p:nvSpPr>
          <p:cNvPr id="17" name="Oval Callout 16">
            <a:extLst>
              <a:ext uri="{FF2B5EF4-FFF2-40B4-BE49-F238E27FC236}">
                <a16:creationId xmlns:a16="http://schemas.microsoft.com/office/drawing/2014/main" id="{C1AB98F4-2004-F94A-8CE8-F94E21E16450}"/>
              </a:ext>
            </a:extLst>
          </p:cNvPr>
          <p:cNvSpPr/>
          <p:nvPr/>
        </p:nvSpPr>
        <p:spPr>
          <a:xfrm>
            <a:off x="9732765" y="2372269"/>
            <a:ext cx="2102292" cy="1108344"/>
          </a:xfrm>
          <a:prstGeom prst="wedgeEllipseCallout">
            <a:avLst>
              <a:gd name="adj1" fmla="val -52559"/>
              <a:gd name="adj2" fmla="val 490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</a:t>
            </a:r>
            <a:r>
              <a:rPr lang="en-VN" sz="2400" dirty="0">
                <a:solidFill>
                  <a:prstClr val="black"/>
                </a:solidFill>
                <a:latin typeface="Calibri" panose="020F0502020204030204"/>
              </a:rPr>
              <a:t>find 5 jobs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480854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VOCABULARY – Pupils’ book (pp 52 – 53)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3E372BA-1211-CE4E-9F55-BD9C574123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4515" y="-201702"/>
            <a:ext cx="2017485" cy="2017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79036FB-2547-A144-BE68-D9F5447E18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627" y="636309"/>
            <a:ext cx="3826802" cy="48392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0222DD9-C8D0-9A4C-9115-79BBBA7DCA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2080" r="3251" b="6192"/>
          <a:stretch/>
        </p:blipFill>
        <p:spPr>
          <a:xfrm>
            <a:off x="81342" y="636309"/>
            <a:ext cx="6042446" cy="543069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ctangle: Rounded Corners 13">
            <a:extLst>
              <a:ext uri="{FF2B5EF4-FFF2-40B4-BE49-F238E27FC236}">
                <a16:creationId xmlns:a16="http://schemas.microsoft.com/office/drawing/2014/main" id="{672245CB-A911-204A-9349-D1A44DCFC420}"/>
              </a:ext>
            </a:extLst>
          </p:cNvPr>
          <p:cNvSpPr/>
          <p:nvPr/>
        </p:nvSpPr>
        <p:spPr>
          <a:xfrm>
            <a:off x="7868413" y="1216462"/>
            <a:ext cx="1846837" cy="556521"/>
          </a:xfrm>
          <a:prstGeom prst="roundRect">
            <a:avLst/>
          </a:prstGeom>
          <a:solidFill>
            <a:srgbClr val="C0000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SG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sym typeface="Arial"/>
              </a:rPr>
              <a:t>ANSWER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19BBDE-3278-964F-926E-DBDE10B509EF}"/>
              </a:ext>
            </a:extLst>
          </p:cNvPr>
          <p:cNvSpPr/>
          <p:nvPr/>
        </p:nvSpPr>
        <p:spPr>
          <a:xfrm>
            <a:off x="0" y="1301197"/>
            <a:ext cx="714894" cy="17412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1A6FB0C-B193-5E4D-A14A-6582B17954A2}"/>
              </a:ext>
            </a:extLst>
          </p:cNvPr>
          <p:cNvSpPr/>
          <p:nvPr/>
        </p:nvSpPr>
        <p:spPr>
          <a:xfrm>
            <a:off x="667789" y="945152"/>
            <a:ext cx="714894" cy="17412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06E3EE35-83A0-0D4B-9395-9FB4AE3D77AE}"/>
              </a:ext>
            </a:extLst>
          </p:cNvPr>
          <p:cNvSpPr/>
          <p:nvPr/>
        </p:nvSpPr>
        <p:spPr>
          <a:xfrm>
            <a:off x="1382683" y="624093"/>
            <a:ext cx="714894" cy="17412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D01E0C6D-1BB8-5747-856A-A39522432FB6}"/>
              </a:ext>
            </a:extLst>
          </p:cNvPr>
          <p:cNvSpPr/>
          <p:nvPr/>
        </p:nvSpPr>
        <p:spPr>
          <a:xfrm>
            <a:off x="5340553" y="1393907"/>
            <a:ext cx="714894" cy="174126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1099457-4289-0843-803D-5C9BFF77995E}"/>
              </a:ext>
            </a:extLst>
          </p:cNvPr>
          <p:cNvSpPr/>
          <p:nvPr/>
        </p:nvSpPr>
        <p:spPr>
          <a:xfrm rot="21242535">
            <a:off x="4281658" y="2716178"/>
            <a:ext cx="797383" cy="113121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7A6945A7-5491-8140-BE9F-E87E790A163F}"/>
              </a:ext>
            </a:extLst>
          </p:cNvPr>
          <p:cNvSpPr/>
          <p:nvPr/>
        </p:nvSpPr>
        <p:spPr>
          <a:xfrm>
            <a:off x="7727437" y="1986276"/>
            <a:ext cx="2128787" cy="5565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doctor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B91C9534-D5A9-A344-9697-826008B4D28D}"/>
              </a:ext>
            </a:extLst>
          </p:cNvPr>
          <p:cNvSpPr/>
          <p:nvPr/>
        </p:nvSpPr>
        <p:spPr>
          <a:xfrm>
            <a:off x="7727436" y="2764197"/>
            <a:ext cx="2128787" cy="5565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cook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C5CD14A2-4BB9-404E-97F5-C0F3AB7FA326}"/>
              </a:ext>
            </a:extLst>
          </p:cNvPr>
          <p:cNvSpPr/>
          <p:nvPr/>
        </p:nvSpPr>
        <p:spPr>
          <a:xfrm>
            <a:off x="7727435" y="3575510"/>
            <a:ext cx="2128787" cy="5565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builder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88F5FA6C-A2AB-F842-9B86-A33ABF69D669}"/>
              </a:ext>
            </a:extLst>
          </p:cNvPr>
          <p:cNvSpPr/>
          <p:nvPr/>
        </p:nvSpPr>
        <p:spPr>
          <a:xfrm>
            <a:off x="7727434" y="4353431"/>
            <a:ext cx="2128787" cy="5565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pilot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6D3A22C3-A6BC-2045-9B1F-DB48C9119F63}"/>
              </a:ext>
            </a:extLst>
          </p:cNvPr>
          <p:cNvSpPr/>
          <p:nvPr/>
        </p:nvSpPr>
        <p:spPr>
          <a:xfrm>
            <a:off x="7727433" y="5219476"/>
            <a:ext cx="2128787" cy="5565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3600" dirty="0"/>
              <a:t>dancer</a:t>
            </a:r>
          </a:p>
        </p:txBody>
      </p:sp>
    </p:spTree>
    <p:extLst>
      <p:ext uri="{BB962C8B-B14F-4D97-AF65-F5344CB8AC3E}">
        <p14:creationId xmlns:p14="http://schemas.microsoft.com/office/powerpoint/2010/main" val="3397219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 animBg="1"/>
      <p:bldP spid="21" grpId="0" animBg="1"/>
      <p:bldP spid="22" grpId="0" animBg="1"/>
      <p:bldP spid="3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GRAMMAR</a:t>
            </a:r>
            <a:endParaRPr lang="en-VN" sz="2800" b="1" dirty="0"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0B40D8E-7E5C-3B4C-B85D-E69214841C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92230"/>
            <a:ext cx="12192000" cy="3941523"/>
          </a:xfrm>
          <a:prstGeom prst="rect">
            <a:avLst/>
          </a:prstGeom>
        </p:spPr>
      </p:pic>
      <p:pic>
        <p:nvPicPr>
          <p:cNvPr id="15" name="U5.02.mp3" descr="U5.02.mp3">
            <a:hlinkClick r:id="" action="ppaction://media"/>
            <a:extLst>
              <a:ext uri="{FF2B5EF4-FFF2-40B4-BE49-F238E27FC236}">
                <a16:creationId xmlns:a16="http://schemas.microsoft.com/office/drawing/2014/main" id="{249B9E26-FCE5-7241-87A1-35BFC50835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87.0471" end="1106.82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832" y="512025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09F0F1-0634-144A-B2DE-0CA00A217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74515" y="-201702"/>
            <a:ext cx="2017485" cy="201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10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GRAMMAR </a:t>
            </a:r>
            <a:endParaRPr lang="en-VN" sz="2800" b="1" dirty="0">
              <a:latin typeface="+mn-lt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381D3B6-32E5-C099-CB7F-8C2411D31C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2088" y="2984911"/>
            <a:ext cx="1587823" cy="31702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D3F4D6-1A0A-DD4F-B7B3-5405669B0718}"/>
              </a:ext>
            </a:extLst>
          </p:cNvPr>
          <p:cNvSpPr txBox="1"/>
          <p:nvPr/>
        </p:nvSpPr>
        <p:spPr>
          <a:xfrm>
            <a:off x="3568383" y="702809"/>
            <a:ext cx="5448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/>
              <a:t>What do you want to be?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68A43C-5B0A-CA4A-B263-4A9E3179F65B}"/>
              </a:ext>
            </a:extLst>
          </p:cNvPr>
          <p:cNvSpPr/>
          <p:nvPr/>
        </p:nvSpPr>
        <p:spPr>
          <a:xfrm>
            <a:off x="988286" y="1863545"/>
            <a:ext cx="3730404" cy="2693323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86A50-A4D6-814D-9A9F-5182F32C2074}"/>
              </a:ext>
            </a:extLst>
          </p:cNvPr>
          <p:cNvSpPr/>
          <p:nvPr/>
        </p:nvSpPr>
        <p:spPr>
          <a:xfrm>
            <a:off x="7674490" y="1863545"/>
            <a:ext cx="3846950" cy="2693323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80D6C3-AE2D-5D43-8668-02825A9E76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0059" y="1981417"/>
            <a:ext cx="3646857" cy="24561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146A951-29ED-A14E-BACD-B4BBCB45FD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1869" y="1981417"/>
            <a:ext cx="3646857" cy="245613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5AF2BB-258B-EF44-BBE0-F37823EC5D37}"/>
              </a:ext>
            </a:extLst>
          </p:cNvPr>
          <p:cNvSpPr txBox="1"/>
          <p:nvPr/>
        </p:nvSpPr>
        <p:spPr>
          <a:xfrm>
            <a:off x="773294" y="4674740"/>
            <a:ext cx="3945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</a:t>
            </a:r>
            <a:r>
              <a:rPr lang="en-VN" sz="4000" dirty="0"/>
              <a:t> don’t want to be a doctor.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7DDF05-8781-CF44-B7A6-05FD17F3C508}"/>
              </a:ext>
            </a:extLst>
          </p:cNvPr>
          <p:cNvSpPr txBox="1"/>
          <p:nvPr/>
        </p:nvSpPr>
        <p:spPr>
          <a:xfrm>
            <a:off x="7612599" y="4674740"/>
            <a:ext cx="3945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</a:t>
            </a:r>
            <a:r>
              <a:rPr lang="en-VN" sz="4000" dirty="0"/>
              <a:t> want to be a dancer.</a:t>
            </a:r>
          </a:p>
        </p:txBody>
      </p:sp>
      <p:pic>
        <p:nvPicPr>
          <p:cNvPr id="14" name="Picture 2" descr="Red Cross Stock Illustrations – 85,282 Red Cross Stock Illustrations,  Vectors &amp; Clipart - Dreamstime">
            <a:extLst>
              <a:ext uri="{FF2B5EF4-FFF2-40B4-BE49-F238E27FC236}">
                <a16:creationId xmlns:a16="http://schemas.microsoft.com/office/drawing/2014/main" id="{03D54706-129D-EB47-9D28-0D6353E5B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783" y="766530"/>
            <a:ext cx="1000418" cy="100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Tick Green Check Mark PNG Clipart | PNG Mart">
            <a:extLst>
              <a:ext uri="{FF2B5EF4-FFF2-40B4-BE49-F238E27FC236}">
                <a16:creationId xmlns:a16="http://schemas.microsoft.com/office/drawing/2014/main" id="{ED3EB8FE-549D-664F-8937-B7287E347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262" y="275423"/>
            <a:ext cx="1869309" cy="186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What-do-you-want-to-be1678096129.mp3" descr="What-do-you-want-to-be1678096129.mp3">
            <a:hlinkClick r:id="" action="ppaction://media"/>
            <a:extLst>
              <a:ext uri="{FF2B5EF4-FFF2-40B4-BE49-F238E27FC236}">
                <a16:creationId xmlns:a16="http://schemas.microsoft.com/office/drawing/2014/main" id="{9CADC82D-52F0-3D4C-9391-D85DD90CA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079" y="6858000"/>
            <a:ext cx="812800" cy="812800"/>
          </a:xfrm>
          <a:prstGeom prst="rect">
            <a:avLst/>
          </a:prstGeom>
        </p:spPr>
      </p:pic>
      <p:pic>
        <p:nvPicPr>
          <p:cNvPr id="16" name="I-dont-want-to-be-a-doctor1678096216.mp3" descr="I-dont-want-to-be-a-doctor1678096216.mp3">
            <a:hlinkClick r:id="" action="ppaction://media"/>
            <a:extLst>
              <a:ext uri="{FF2B5EF4-FFF2-40B4-BE49-F238E27FC236}">
                <a16:creationId xmlns:a16="http://schemas.microsoft.com/office/drawing/2014/main" id="{D46F483A-C404-3A40-9476-3C033546251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328106" y="6979458"/>
            <a:ext cx="812800" cy="812800"/>
          </a:xfrm>
          <a:prstGeom prst="rect">
            <a:avLst/>
          </a:prstGeom>
        </p:spPr>
      </p:pic>
      <p:pic>
        <p:nvPicPr>
          <p:cNvPr id="17" name="I-want-to-be-a-dancer1678096490.mp3" descr="I-want-to-be-a-dancer1678096490.mp3">
            <a:hlinkClick r:id="" action="ppaction://media"/>
            <a:extLst>
              <a:ext uri="{FF2B5EF4-FFF2-40B4-BE49-F238E27FC236}">
                <a16:creationId xmlns:a16="http://schemas.microsoft.com/office/drawing/2014/main" id="{135E01DF-CFC4-6C48-A3F6-32DF643818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211733" y="7095837"/>
            <a:ext cx="812800" cy="812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840C45-7809-5446-A412-AF90FEB9C9F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04460" y="-103640"/>
            <a:ext cx="1774055" cy="177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802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4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2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GRAMMAR</a:t>
            </a:r>
            <a:endParaRPr lang="en-VN" sz="2800" b="1" dirty="0"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9D3F4D6-1A0A-DD4F-B7B3-5405669B0718}"/>
              </a:ext>
            </a:extLst>
          </p:cNvPr>
          <p:cNvSpPr txBox="1"/>
          <p:nvPr/>
        </p:nvSpPr>
        <p:spPr>
          <a:xfrm>
            <a:off x="3568383" y="702809"/>
            <a:ext cx="54482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4000" dirty="0"/>
              <a:t>What do you want to be?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68A43C-5B0A-CA4A-B263-4A9E3179F65B}"/>
              </a:ext>
            </a:extLst>
          </p:cNvPr>
          <p:cNvSpPr/>
          <p:nvPr/>
        </p:nvSpPr>
        <p:spPr>
          <a:xfrm>
            <a:off x="988286" y="1863545"/>
            <a:ext cx="3730404" cy="2693323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586A50-A4D6-814D-9A9F-5182F32C2074}"/>
              </a:ext>
            </a:extLst>
          </p:cNvPr>
          <p:cNvSpPr/>
          <p:nvPr/>
        </p:nvSpPr>
        <p:spPr>
          <a:xfrm>
            <a:off x="7674490" y="1863545"/>
            <a:ext cx="3846950" cy="2693323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AF2BB-258B-EF44-BBE0-F37823EC5D37}"/>
              </a:ext>
            </a:extLst>
          </p:cNvPr>
          <p:cNvSpPr txBox="1"/>
          <p:nvPr/>
        </p:nvSpPr>
        <p:spPr>
          <a:xfrm>
            <a:off x="773294" y="4674740"/>
            <a:ext cx="3945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</a:t>
            </a:r>
            <a:r>
              <a:rPr lang="en-VN" sz="4000" dirty="0"/>
              <a:t> don’t want to be a cook.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7DDF05-8781-CF44-B7A6-05FD17F3C508}"/>
              </a:ext>
            </a:extLst>
          </p:cNvPr>
          <p:cNvSpPr txBox="1"/>
          <p:nvPr/>
        </p:nvSpPr>
        <p:spPr>
          <a:xfrm>
            <a:off x="7612599" y="4674740"/>
            <a:ext cx="39453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</a:t>
            </a:r>
            <a:r>
              <a:rPr lang="en-VN" sz="4000" dirty="0"/>
              <a:t> want to be a pilot.</a:t>
            </a:r>
          </a:p>
        </p:txBody>
      </p:sp>
      <p:pic>
        <p:nvPicPr>
          <p:cNvPr id="14" name="Picture 13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F267F8B9-0B87-944F-AA07-9EE1CB0052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06727" y="2608753"/>
            <a:ext cx="1790300" cy="35117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B0B184-8BCC-2340-9C90-02E1790B0F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5145" y="2056739"/>
            <a:ext cx="3596686" cy="243101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71A7B8B-6F99-4D4D-AE98-11201B933B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63929" y="1978887"/>
            <a:ext cx="3668071" cy="2470424"/>
          </a:xfrm>
          <a:prstGeom prst="rect">
            <a:avLst/>
          </a:prstGeom>
        </p:spPr>
      </p:pic>
      <p:pic>
        <p:nvPicPr>
          <p:cNvPr id="3074" name="Picture 2" descr="Red Cross Stock Illustrations – 85,282 Red Cross Stock Illustrations,  Vectors &amp; Clipart - Dreamstime">
            <a:extLst>
              <a:ext uri="{FF2B5EF4-FFF2-40B4-BE49-F238E27FC236}">
                <a16:creationId xmlns:a16="http://schemas.microsoft.com/office/drawing/2014/main" id="{B54606A6-7027-2C4E-A500-E253FCB9F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783" y="766530"/>
            <a:ext cx="1000418" cy="1000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Tick Green Check Mark PNG Clipart | PNG Mart">
            <a:extLst>
              <a:ext uri="{FF2B5EF4-FFF2-40B4-BE49-F238E27FC236}">
                <a16:creationId xmlns:a16="http://schemas.microsoft.com/office/drawing/2014/main" id="{E5F3CBB0-C118-D740-8066-EF1B468F5F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F">
                  <a:alpha val="0"/>
                </a:srgbClr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2262" y="275423"/>
            <a:ext cx="1869309" cy="186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What-do-you-want-to-be1678096129.mp3" descr="What-do-you-want-to-be1678096129.mp3">
            <a:hlinkClick r:id="" action="ppaction://media"/>
            <a:extLst>
              <a:ext uri="{FF2B5EF4-FFF2-40B4-BE49-F238E27FC236}">
                <a16:creationId xmlns:a16="http://schemas.microsoft.com/office/drawing/2014/main" id="{01E1F37A-DC8D-DA49-BBAE-BB580CD59E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8079" y="6858000"/>
            <a:ext cx="812800" cy="812800"/>
          </a:xfrm>
          <a:prstGeom prst="rect">
            <a:avLst/>
          </a:prstGeom>
        </p:spPr>
      </p:pic>
      <p:pic>
        <p:nvPicPr>
          <p:cNvPr id="9" name="I-dont-want-to-be-a-cook1678096654.mp3" descr="I-dont-want-to-be-a-cook1678096654.mp3">
            <a:hlinkClick r:id="" action="ppaction://media"/>
            <a:extLst>
              <a:ext uri="{FF2B5EF4-FFF2-40B4-BE49-F238E27FC236}">
                <a16:creationId xmlns:a16="http://schemas.microsoft.com/office/drawing/2014/main" id="{B0F51F2F-9775-414C-B177-2F744A8785D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45783" y="6996084"/>
            <a:ext cx="812800" cy="812800"/>
          </a:xfrm>
          <a:prstGeom prst="rect">
            <a:avLst/>
          </a:prstGeom>
        </p:spPr>
      </p:pic>
      <p:pic>
        <p:nvPicPr>
          <p:cNvPr id="11" name="I-want-to-be-a-pilot1678096635.mp3" descr="I-want-to-be-a-pilot1678096635.mp3">
            <a:hlinkClick r:id="" action="ppaction://media"/>
            <a:extLst>
              <a:ext uri="{FF2B5EF4-FFF2-40B4-BE49-F238E27FC236}">
                <a16:creationId xmlns:a16="http://schemas.microsoft.com/office/drawing/2014/main" id="{637A04B4-3B46-D140-A01D-EBB8B88AF2E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312290" y="6996084"/>
            <a:ext cx="812800" cy="8128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365B292-5C81-A34F-8C01-004B3C2CA41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404460" y="-103640"/>
            <a:ext cx="1774055" cy="177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35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25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20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34993"/>
            <a:ext cx="10515600" cy="646044"/>
          </a:xfrm>
        </p:spPr>
        <p:txBody>
          <a:bodyPr>
            <a:normAutofit/>
          </a:bodyPr>
          <a:lstStyle/>
          <a:p>
            <a:r>
              <a:rPr lang="en-VN" sz="3200" b="1" dirty="0">
                <a:latin typeface="+mn-lt"/>
              </a:rPr>
              <a:t>PUPILS’ BOOK (p.53)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7A276-D46F-2048-9B3F-9294A62CF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7811"/>
            <a:ext cx="12192000" cy="4922378"/>
          </a:xfrm>
          <a:prstGeom prst="rect">
            <a:avLst/>
          </a:prstGeom>
        </p:spPr>
      </p:pic>
      <p:pic>
        <p:nvPicPr>
          <p:cNvPr id="6" name="U5.03.mp3" descr="U5.03.mp3">
            <a:hlinkClick r:id="" action="ppaction://media"/>
            <a:extLst>
              <a:ext uri="{FF2B5EF4-FFF2-40B4-BE49-F238E27FC236}">
                <a16:creationId xmlns:a16="http://schemas.microsoft.com/office/drawing/2014/main" id="{62D4156F-BA79-1542-8854-451CAB450F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266.6677" end="3939.800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572" y="1697778"/>
            <a:ext cx="676930" cy="6769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4F21E8-0C34-0742-B6E5-E4DAE4E8ADF9}"/>
              </a:ext>
            </a:extLst>
          </p:cNvPr>
          <p:cNvSpPr txBox="1"/>
          <p:nvPr/>
        </p:nvSpPr>
        <p:spPr>
          <a:xfrm>
            <a:off x="2755037" y="5934670"/>
            <a:ext cx="74188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Have students look at the lyric of the chant, circle the jobs and read along.</a:t>
            </a:r>
          </a:p>
          <a:p>
            <a:pPr marL="285750" indent="-285750">
              <a:buFontTx/>
              <a:buChar char="-"/>
            </a:pPr>
            <a:r>
              <a:rPr lang="en-VN" dirty="0"/>
              <a:t>Play the chant and pause after each sentence, students listen and repeat.</a:t>
            </a:r>
          </a:p>
          <a:p>
            <a:pPr marL="285750" indent="-285750">
              <a:buFontTx/>
              <a:buChar char="-"/>
            </a:pPr>
            <a:r>
              <a:rPr lang="en-US" dirty="0"/>
              <a:t>P</a:t>
            </a:r>
            <a:r>
              <a:rPr lang="en-VN" dirty="0"/>
              <a:t>lay the chant, students listen and chant.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BCA28D-D866-F748-8C47-8A3800C402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4460" y="-103640"/>
            <a:ext cx="1774055" cy="177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1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2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8782" y="0"/>
            <a:ext cx="10515600" cy="646044"/>
          </a:xfrm>
        </p:spPr>
        <p:txBody>
          <a:bodyPr>
            <a:normAutofit/>
          </a:bodyPr>
          <a:lstStyle/>
          <a:p>
            <a:r>
              <a:rPr lang="en-VN" sz="3200" b="1" dirty="0">
                <a:latin typeface="+mn-lt"/>
              </a:rPr>
              <a:t>PRODUCTION (Optional)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C7A276-D46F-2048-9B3F-9294A62CF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967811"/>
            <a:ext cx="12192000" cy="4922378"/>
          </a:xfrm>
          <a:prstGeom prst="rect">
            <a:avLst/>
          </a:prstGeom>
        </p:spPr>
      </p:pic>
      <p:pic>
        <p:nvPicPr>
          <p:cNvPr id="8" name="U5.04.mp3" descr="U5.04.mp3">
            <a:hlinkClick r:id="" action="ppaction://media"/>
            <a:extLst>
              <a:ext uri="{FF2B5EF4-FFF2-40B4-BE49-F238E27FC236}">
                <a16:creationId xmlns:a16="http://schemas.microsoft.com/office/drawing/2014/main" id="{68B0091E-F936-2C49-9C0C-57FF13F4FD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67.2205" end="2527.343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9033" y="1729259"/>
            <a:ext cx="676930" cy="6769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4F21E8-0C34-0742-B6E5-E4DAE4E8ADF9}"/>
              </a:ext>
            </a:extLst>
          </p:cNvPr>
          <p:cNvSpPr txBox="1"/>
          <p:nvPr/>
        </p:nvSpPr>
        <p:spPr>
          <a:xfrm>
            <a:off x="4056896" y="6258450"/>
            <a:ext cx="4974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VN" dirty="0"/>
              <a:t>Play audio 5.04, students listen and chant again.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34CC80-ECFF-A14F-9F54-BA93D15624B7}"/>
              </a:ext>
            </a:extLst>
          </p:cNvPr>
          <p:cNvSpPr/>
          <p:nvPr/>
        </p:nvSpPr>
        <p:spPr>
          <a:xfrm>
            <a:off x="2059668" y="1024371"/>
            <a:ext cx="3281953" cy="6460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VN" sz="3200" dirty="0">
                <a:solidFill>
                  <a:schemeClr val="tx1"/>
                </a:solidFill>
                <a:latin typeface="Vinhan" pitchFamily="2" charset="0"/>
              </a:rPr>
              <a:t>Chant along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5FED30B-0665-BF47-8835-90BB4279E5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4460" y="-103640"/>
            <a:ext cx="1774055" cy="177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4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5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614ADB-CA9F-8640-B8E4-B4916D6182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236" r="32920"/>
          <a:stretch/>
        </p:blipFill>
        <p:spPr>
          <a:xfrm>
            <a:off x="1425492" y="2278015"/>
            <a:ext cx="1960646" cy="40795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688694E-B995-9A4E-B180-9B24EC42BB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3895"/>
          <a:stretch/>
        </p:blipFill>
        <p:spPr>
          <a:xfrm>
            <a:off x="6393603" y="3886200"/>
            <a:ext cx="4824522" cy="2585620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A0A2FAE7-DA4A-384C-9E42-5AC20CF52EA9}"/>
              </a:ext>
            </a:extLst>
          </p:cNvPr>
          <p:cNvSpPr/>
          <p:nvPr/>
        </p:nvSpPr>
        <p:spPr>
          <a:xfrm>
            <a:off x="2706265" y="1156871"/>
            <a:ext cx="4094585" cy="1600200"/>
          </a:xfrm>
          <a:prstGeom prst="wedgeEllipseCallout">
            <a:avLst>
              <a:gd name="adj1" fmla="val -43916"/>
              <a:gd name="adj2" fmla="val 5668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have you learnt today?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AA624C9-C417-8746-8BD5-2000A1273786}"/>
              </a:ext>
            </a:extLst>
          </p:cNvPr>
          <p:cNvSpPr txBox="1"/>
          <p:nvPr/>
        </p:nvSpPr>
        <p:spPr>
          <a:xfrm>
            <a:off x="3283799" y="6414461"/>
            <a:ext cx="502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Students call out all the jobs they have learnt today.</a:t>
            </a:r>
          </a:p>
        </p:txBody>
      </p:sp>
      <p:sp>
        <p:nvSpPr>
          <p:cNvPr id="9" name="Oval Callout 8">
            <a:extLst>
              <a:ext uri="{FF2B5EF4-FFF2-40B4-BE49-F238E27FC236}">
                <a16:creationId xmlns:a16="http://schemas.microsoft.com/office/drawing/2014/main" id="{ECB480BB-27B0-9846-9BC9-1C7E6ABDC6E8}"/>
              </a:ext>
            </a:extLst>
          </p:cNvPr>
          <p:cNvSpPr/>
          <p:nvPr/>
        </p:nvSpPr>
        <p:spPr>
          <a:xfrm>
            <a:off x="5349792" y="2814430"/>
            <a:ext cx="3115014" cy="1014829"/>
          </a:xfrm>
          <a:prstGeom prst="wedgeEllipseCallout">
            <a:avLst>
              <a:gd name="adj1" fmla="val 23049"/>
              <a:gd name="adj2" fmla="val 8062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sz="2400" dirty="0">
                <a:solidFill>
                  <a:prstClr val="black"/>
                </a:solidFill>
                <a:latin typeface="Calibri" panose="020F0502020204030204"/>
              </a:rPr>
              <a:t>d</a:t>
            </a: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octor</a:t>
            </a:r>
          </a:p>
        </p:txBody>
      </p:sp>
      <p:sp>
        <p:nvSpPr>
          <p:cNvPr id="11" name="Oval Callout 10">
            <a:extLst>
              <a:ext uri="{FF2B5EF4-FFF2-40B4-BE49-F238E27FC236}">
                <a16:creationId xmlns:a16="http://schemas.microsoft.com/office/drawing/2014/main" id="{FB8DB90C-69C9-6442-AE06-98A15F4741FC}"/>
              </a:ext>
            </a:extLst>
          </p:cNvPr>
          <p:cNvSpPr/>
          <p:nvPr/>
        </p:nvSpPr>
        <p:spPr>
          <a:xfrm>
            <a:off x="8764504" y="2552515"/>
            <a:ext cx="3115014" cy="1014829"/>
          </a:xfrm>
          <a:prstGeom prst="wedgeEllipseCallout">
            <a:avLst>
              <a:gd name="adj1" fmla="val -11351"/>
              <a:gd name="adj2" fmla="val 84844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dancer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BCB1282-DF0B-0E46-8142-79F2C55964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58806" y="-95124"/>
            <a:ext cx="1918637" cy="191863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27F112DD-DAA6-C84F-BCE5-AEA5C41499D2}"/>
              </a:ext>
            </a:extLst>
          </p:cNvPr>
          <p:cNvSpPr txBox="1">
            <a:spLocks/>
          </p:cNvSpPr>
          <p:nvPr/>
        </p:nvSpPr>
        <p:spPr>
          <a:xfrm>
            <a:off x="232286" y="16348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WRAP-UP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99279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WARM-UP</a:t>
            </a:r>
          </a:p>
        </p:txBody>
      </p:sp>
      <p:pic>
        <p:nvPicPr>
          <p:cNvPr id="4" name="Picture 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2AF2946-2BF7-CF6E-F2ED-2E19706F9F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11" y="2540000"/>
            <a:ext cx="1762392" cy="3518830"/>
          </a:xfrm>
          <a:prstGeom prst="rect">
            <a:avLst/>
          </a:prstGeom>
        </p:spPr>
      </p:pic>
      <p:pic>
        <p:nvPicPr>
          <p:cNvPr id="9" name="Picture 8" descr="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5C0851F8-71D4-1B47-B919-D5A4BB8D05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5656" y="2717396"/>
            <a:ext cx="1762393" cy="3457003"/>
          </a:xfrm>
          <a:prstGeom prst="rect">
            <a:avLst/>
          </a:prstGeom>
        </p:spPr>
      </p:pic>
      <p:sp>
        <p:nvSpPr>
          <p:cNvPr id="10" name="Oval Callout 9">
            <a:extLst>
              <a:ext uri="{FF2B5EF4-FFF2-40B4-BE49-F238E27FC236}">
                <a16:creationId xmlns:a16="http://schemas.microsoft.com/office/drawing/2014/main" id="{F0F2F916-CEED-0B47-A9B6-B26C340B3481}"/>
              </a:ext>
            </a:extLst>
          </p:cNvPr>
          <p:cNvSpPr/>
          <p:nvPr/>
        </p:nvSpPr>
        <p:spPr>
          <a:xfrm>
            <a:off x="607070" y="1312977"/>
            <a:ext cx="2102292" cy="1108344"/>
          </a:xfrm>
          <a:prstGeom prst="wedgeEllipseCallout">
            <a:avLst>
              <a:gd name="adj1" fmla="val 23360"/>
              <a:gd name="adj2" fmla="val 62500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play!</a:t>
            </a:r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D4823E37-029B-3949-A043-E4E0D46641BD}"/>
              </a:ext>
            </a:extLst>
          </p:cNvPr>
          <p:cNvSpPr/>
          <p:nvPr/>
        </p:nvSpPr>
        <p:spPr>
          <a:xfrm>
            <a:off x="3244257" y="2228766"/>
            <a:ext cx="6000749" cy="3228605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FFCCC99-75EE-C24F-87FC-CB0AE38DC219}"/>
              </a:ext>
            </a:extLst>
          </p:cNvPr>
          <p:cNvSpPr txBox="1"/>
          <p:nvPr/>
        </p:nvSpPr>
        <p:spPr>
          <a:xfrm>
            <a:off x="3491905" y="2393910"/>
            <a:ext cx="55819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Put students into two or three teams.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teacher places all flashcards of wild animals (Unit 4).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Invite one or two members from each team to come to play.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teacher says a word aloud. Students listen, run to the board and point to it.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000" dirty="0">
                <a:solidFill>
                  <a:prstClr val="black"/>
                </a:solidFill>
                <a:latin typeface="Calibri" panose="020F0502020204030204"/>
              </a:rPr>
              <a:t>The fast student who can point to the correct picture receives 2 points for the team.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F1CCC030-449A-F34F-8A74-1F5FBB7600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969">
            <a:off x="8493600" y="1793107"/>
            <a:ext cx="978050" cy="109555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3E372BA-1211-CE4E-9F55-BD9C574123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74515" y="-201702"/>
            <a:ext cx="2017485" cy="20174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719E9F-4062-EB4F-95AA-85B4A07CA5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82525" y="893561"/>
            <a:ext cx="57531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949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-952787" y="4663169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B551F779-BA4F-E4E8-DFFE-F42D0588C6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6855" y="3562048"/>
            <a:ext cx="1476329" cy="2947669"/>
          </a:xfrm>
          <a:prstGeom prst="rect">
            <a:avLst/>
          </a:prstGeom>
        </p:spPr>
      </p:pic>
      <p:pic>
        <p:nvPicPr>
          <p:cNvPr id="31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DEA066A1-DA09-71C3-6446-841590AFB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92180">
            <a:off x="3961013" y="4131894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CF183E49-3DBE-4F62-5E4F-CF8BD87B19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72527">
            <a:off x="4576704" y="3255952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91EA0012-9719-0E29-D57B-5E0900FD60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709681" y="2709627"/>
            <a:ext cx="988259" cy="988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AF036769-B23E-570C-251C-93A6382F8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7718">
            <a:off x="6836676" y="3028957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ute Arrow Character Mascot Flat Cartoon Emoticon Vector Design  Illustration 2372483 Vector Art at Vecteezy">
            <a:extLst>
              <a:ext uri="{FF2B5EF4-FFF2-40B4-BE49-F238E27FC236}">
                <a16:creationId xmlns:a16="http://schemas.microsoft.com/office/drawing/2014/main" id="{9B318A2E-6381-DC81-D17F-05DB1FE807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426" y="4098708"/>
            <a:ext cx="1132840" cy="113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9A68A6-BCF6-2A5D-EBB1-401417088265}"/>
              </a:ext>
            </a:extLst>
          </p:cNvPr>
          <p:cNvSpPr txBox="1"/>
          <p:nvPr/>
        </p:nvSpPr>
        <p:spPr>
          <a:xfrm>
            <a:off x="1775742" y="5413837"/>
            <a:ext cx="14433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doctor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FC3EEA-F23F-A752-14BC-A72EBB201FD8}"/>
              </a:ext>
            </a:extLst>
          </p:cNvPr>
          <p:cNvSpPr txBox="1"/>
          <p:nvPr/>
        </p:nvSpPr>
        <p:spPr>
          <a:xfrm>
            <a:off x="2655792" y="3093800"/>
            <a:ext cx="10695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pilot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3D7C4A-1548-70B6-13A7-9A3B6789A7C7}"/>
              </a:ext>
            </a:extLst>
          </p:cNvPr>
          <p:cNvSpPr txBox="1"/>
          <p:nvPr/>
        </p:nvSpPr>
        <p:spPr>
          <a:xfrm>
            <a:off x="5563620" y="2323352"/>
            <a:ext cx="14991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dancer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23C221-CB82-B46C-EE04-F59B72C67606}"/>
              </a:ext>
            </a:extLst>
          </p:cNvPr>
          <p:cNvSpPr txBox="1"/>
          <p:nvPr/>
        </p:nvSpPr>
        <p:spPr>
          <a:xfrm>
            <a:off x="8606566" y="2992370"/>
            <a:ext cx="15536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builder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1223E-CC11-EB08-6017-E24BAF47A4BE}"/>
              </a:ext>
            </a:extLst>
          </p:cNvPr>
          <p:cNvSpPr txBox="1"/>
          <p:nvPr/>
        </p:nvSpPr>
        <p:spPr>
          <a:xfrm>
            <a:off x="9494565" y="5358808"/>
            <a:ext cx="10945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cook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50C4DD-9987-BEBA-2EAE-8D7B6619F008}"/>
              </a:ext>
            </a:extLst>
          </p:cNvPr>
          <p:cNvSpPr txBox="1">
            <a:spLocks/>
          </p:cNvSpPr>
          <p:nvPr/>
        </p:nvSpPr>
        <p:spPr>
          <a:xfrm>
            <a:off x="402768" y="34993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WRAP-UP</a:t>
            </a:r>
            <a:endParaRPr kumimoji="0" lang="en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0FD111A-7ED4-7F48-A85D-E0E91CFCF52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2711" y="3938029"/>
            <a:ext cx="2257734" cy="15205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725419B-8179-554A-BCA6-484D1041D2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83213" y="1345117"/>
            <a:ext cx="2596435" cy="174868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05A1907-C885-BF47-B347-1D1ED8D438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7039" y="667024"/>
            <a:ext cx="2596435" cy="174868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C17E93D8-9E02-A84F-A861-F973888D86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15117" y="1250038"/>
            <a:ext cx="2596435" cy="175493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757F0A2-8610-F24E-BD58-61B93287B45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9018" y="3768439"/>
            <a:ext cx="2505623" cy="169356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6E14B8F-770D-4646-9600-35816B453DFF}"/>
              </a:ext>
            </a:extLst>
          </p:cNvPr>
          <p:cNvSpPr txBox="1"/>
          <p:nvPr/>
        </p:nvSpPr>
        <p:spPr>
          <a:xfrm>
            <a:off x="3682239" y="6415956"/>
            <a:ext cx="526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VN" dirty="0">
                <a:solidFill>
                  <a:prstClr val="black"/>
                </a:solidFill>
                <a:latin typeface="Calibri" panose="020F0502020204030204"/>
              </a:rPr>
              <a:t>- Point to each picture, students look and spell words. </a:t>
            </a:r>
            <a:endParaRPr kumimoji="0" lang="en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3092A91-72D5-B042-A7E8-C874A9170BE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404460" y="-103640"/>
            <a:ext cx="1774055" cy="177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47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81;p15">
            <a:extLst>
              <a:ext uri="{FF2B5EF4-FFF2-40B4-BE49-F238E27FC236}">
                <a16:creationId xmlns:a16="http://schemas.microsoft.com/office/drawing/2014/main" id="{6A55D2A5-05E3-4042-AD90-321640484FCA}"/>
              </a:ext>
            </a:extLst>
          </p:cNvPr>
          <p:cNvSpPr txBox="1">
            <a:spLocks/>
          </p:cNvSpPr>
          <p:nvPr/>
        </p:nvSpPr>
        <p:spPr>
          <a:xfrm>
            <a:off x="154832" y="194349"/>
            <a:ext cx="10515600" cy="3688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472C4"/>
              </a:buClr>
              <a:buSzPts val="3600"/>
              <a:buFont typeface="Calibri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HOMEWORK</a:t>
            </a:r>
          </a:p>
        </p:txBody>
      </p:sp>
      <p:pic>
        <p:nvPicPr>
          <p:cNvPr id="14" name="Picture 4" descr="CLASS HOURS - KGS">
            <a:extLst>
              <a:ext uri="{FF2B5EF4-FFF2-40B4-BE49-F238E27FC236}">
                <a16:creationId xmlns:a16="http://schemas.microsoft.com/office/drawing/2014/main" id="{D3C4996D-DCED-A64B-B9B8-B9625BC39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16891">
            <a:off x="10147484" y="316380"/>
            <a:ext cx="1920303" cy="120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102317-9556-BE47-B1E8-9174B1858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16" y="2122233"/>
            <a:ext cx="1849600" cy="3686176"/>
          </a:xfrm>
          <a:prstGeom prst="rect">
            <a:avLst/>
          </a:prstGeom>
        </p:spPr>
      </p:pic>
      <p:sp>
        <p:nvSpPr>
          <p:cNvPr id="6" name="Rectangle: Rounded Corners 6">
            <a:extLst>
              <a:ext uri="{FF2B5EF4-FFF2-40B4-BE49-F238E27FC236}">
                <a16:creationId xmlns:a16="http://schemas.microsoft.com/office/drawing/2014/main" id="{E74DFDEB-F473-0C4E-AA2E-E1E2C55AA3D1}"/>
              </a:ext>
            </a:extLst>
          </p:cNvPr>
          <p:cNvSpPr/>
          <p:nvPr/>
        </p:nvSpPr>
        <p:spPr>
          <a:xfrm>
            <a:off x="2841945" y="2977164"/>
            <a:ext cx="6629376" cy="200269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CD348259-9936-7D40-A938-C7F007CFFB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7969">
            <a:off x="8661212" y="2297435"/>
            <a:ext cx="1115760" cy="1249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8BA32D-3F72-4A46-BE7B-DF65487E4C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94871" y="2135423"/>
            <a:ext cx="1876598" cy="36861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B34FE74-C640-D340-A4EB-A4BF709C173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0717"/>
          <a:stretch/>
        </p:blipFill>
        <p:spPr>
          <a:xfrm>
            <a:off x="3456013" y="1292305"/>
            <a:ext cx="5033337" cy="15451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EBD95D9-A2BB-4645-AD61-D14C387A41C9}"/>
              </a:ext>
            </a:extLst>
          </p:cNvPr>
          <p:cNvSpPr txBox="1"/>
          <p:nvPr/>
        </p:nvSpPr>
        <p:spPr>
          <a:xfrm>
            <a:off x="3029266" y="3965321"/>
            <a:ext cx="632078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 exercises in the Activity book (page 46).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A6A136-12A9-954B-B3A7-D7C4BB3CBCA7}"/>
              </a:ext>
            </a:extLst>
          </p:cNvPr>
          <p:cNvSpPr txBox="1"/>
          <p:nvPr/>
        </p:nvSpPr>
        <p:spPr>
          <a:xfrm>
            <a:off x="2416716" y="6229804"/>
            <a:ext cx="7606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Check answers in the Teacher’s book  (page </a:t>
            </a:r>
            <a:r>
              <a:rPr lang="en-US" sz="2000">
                <a:solidFill>
                  <a:prstClr val="black"/>
                </a:solidFill>
                <a:latin typeface="Calibri" panose="020F0502020204030204"/>
              </a:rPr>
              <a:t>108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 Active Teach.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F571E24-6BF6-7248-8CF1-22D8B85BDFCF}"/>
              </a:ext>
            </a:extLst>
          </p:cNvPr>
          <p:cNvSpPr txBox="1"/>
          <p:nvPr/>
        </p:nvSpPr>
        <p:spPr>
          <a:xfrm>
            <a:off x="3069472" y="3368048"/>
            <a:ext cx="60530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Review vocabulary and grammar.</a:t>
            </a:r>
          </a:p>
        </p:txBody>
      </p:sp>
    </p:spTree>
    <p:extLst>
      <p:ext uri="{BB962C8B-B14F-4D97-AF65-F5344CB8AC3E}">
        <p14:creationId xmlns:p14="http://schemas.microsoft.com/office/powerpoint/2010/main" val="24494381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80D9C3F-F0D5-6605-9C29-DEB644475EF4}"/>
              </a:ext>
            </a:extLst>
          </p:cNvPr>
          <p:cNvSpPr/>
          <p:nvPr/>
        </p:nvSpPr>
        <p:spPr>
          <a:xfrm>
            <a:off x="6453713" y="807602"/>
            <a:ext cx="4428782" cy="4891915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ED54EA-118B-4066-4A5B-E86BD3151E4D}"/>
              </a:ext>
            </a:extLst>
          </p:cNvPr>
          <p:cNvSpPr txBox="1"/>
          <p:nvPr/>
        </p:nvSpPr>
        <p:spPr>
          <a:xfrm>
            <a:off x="6453712" y="1158483"/>
            <a:ext cx="442878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UNIT 5: I WANT TO BE A COOK</a:t>
            </a:r>
          </a:p>
          <a:p>
            <a:pPr algn="ctr"/>
            <a:r>
              <a:rPr lang="en-US" sz="2400" b="1" dirty="0"/>
              <a:t>We’re learned…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95C28EF1-F35D-79CE-1CF6-0D52579113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195" y="3614126"/>
            <a:ext cx="2107814" cy="21078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72664D-6CF6-8D41-903D-2DF65D1D74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598"/>
          <a:stretch/>
        </p:blipFill>
        <p:spPr>
          <a:xfrm>
            <a:off x="2239571" y="635020"/>
            <a:ext cx="3856429" cy="5237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5BD07F-9027-C645-AF6C-9D75BE0BA1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94037" y="2032598"/>
            <a:ext cx="2897366" cy="16585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648F155-7FB1-2D40-8D47-2F7B7E146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2380509"/>
            <a:ext cx="2096981" cy="209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915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56765"/>
            <a:ext cx="10515600" cy="646044"/>
          </a:xfrm>
        </p:spPr>
        <p:txBody>
          <a:bodyPr>
            <a:normAutofit/>
          </a:bodyPr>
          <a:lstStyle/>
          <a:p>
            <a:r>
              <a:rPr lang="en-VN" sz="2800" b="1" dirty="0">
                <a:latin typeface="+mn-lt"/>
              </a:rPr>
              <a:t>WARM-UP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83AC1C-0817-C84A-8196-9FB00560E7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624" t="4251" r="26085" b="829"/>
          <a:stretch/>
        </p:blipFill>
        <p:spPr>
          <a:xfrm>
            <a:off x="1515025" y="2588204"/>
            <a:ext cx="1128017" cy="2364089"/>
          </a:xfrm>
          <a:prstGeom prst="rect">
            <a:avLst/>
          </a:prstGeom>
        </p:spPr>
      </p:pic>
      <p:sp>
        <p:nvSpPr>
          <p:cNvPr id="26" name="Oval Callout 25">
            <a:extLst>
              <a:ext uri="{FF2B5EF4-FFF2-40B4-BE49-F238E27FC236}">
                <a16:creationId xmlns:a16="http://schemas.microsoft.com/office/drawing/2014/main" id="{D785DB15-04CE-434E-A2E9-1BC884079884}"/>
              </a:ext>
            </a:extLst>
          </p:cNvPr>
          <p:cNvSpPr/>
          <p:nvPr/>
        </p:nvSpPr>
        <p:spPr>
          <a:xfrm>
            <a:off x="386409" y="1231887"/>
            <a:ext cx="2102292" cy="1108344"/>
          </a:xfrm>
          <a:prstGeom prst="wedgeEllipseCallout">
            <a:avLst>
              <a:gd name="adj1" fmla="val 24940"/>
              <a:gd name="adj2" fmla="val 6707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a hippo!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D1CDA2D6-BD5F-2A42-A94F-1A0F1EFDC2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98832" y="-105861"/>
            <a:ext cx="1978617" cy="19786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A6664AE-D37A-EF4B-9AAF-55986A664D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81850" y="702809"/>
            <a:ext cx="9035512" cy="472159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0BC4D7-C525-FA46-BF9C-79A042D819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8016" y="1064086"/>
            <a:ext cx="1904152" cy="12978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1D359A-8CDB-8542-8E16-C8001ECDDD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8016" y="2409630"/>
            <a:ext cx="1933287" cy="12865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C12F4F8-5C05-194F-A3C8-F42E7E316D9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71940" y="2372064"/>
            <a:ext cx="1998517" cy="132415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790D1C-EE4B-9547-970C-EF909C7ABA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99915" y="2386964"/>
            <a:ext cx="1904152" cy="128658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94430B0-7DB2-804F-A819-C420EB036C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99915" y="1047570"/>
            <a:ext cx="1904152" cy="1286589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DABFB0B0-FABE-7442-A027-B76FC55EA04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71941" y="1047570"/>
            <a:ext cx="1998517" cy="128658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5D2EEE-0CA5-AA4B-AB6E-00BE99CF679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5305" y="3757487"/>
            <a:ext cx="1873371" cy="12660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7C6DFAA-3D98-0F42-8618-254F88E6014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71940" y="3757487"/>
            <a:ext cx="1998519" cy="128659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C3996AC6-B777-644B-97B2-D6AC1178782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174217" y="3757487"/>
            <a:ext cx="1998519" cy="1286590"/>
          </a:xfrm>
          <a:prstGeom prst="rect">
            <a:avLst/>
          </a:prstGeom>
        </p:spPr>
      </p:pic>
      <p:pic>
        <p:nvPicPr>
          <p:cNvPr id="1026" name="Picture 2" descr="Bras De La Main Humaine Ouverte Soulevée Vector Illustration Dessin Design  Couleur Clip Art Libres De Droits , Svg , Vecteurs Et Illustration. Image  95503637.">
            <a:extLst>
              <a:ext uri="{FF2B5EF4-FFF2-40B4-BE49-F238E27FC236}">
                <a16:creationId xmlns:a16="http://schemas.microsoft.com/office/drawing/2014/main" id="{A72955C9-1646-BA41-B2E0-B69D32DC8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776" y="2324586"/>
            <a:ext cx="1297867" cy="129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226C96B-AA21-CA45-B13C-AB145ADBEF8D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9683" r="21852"/>
          <a:stretch/>
        </p:blipFill>
        <p:spPr>
          <a:xfrm>
            <a:off x="6121024" y="5547641"/>
            <a:ext cx="607108" cy="103841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CF625CD-5508-714D-B35F-2767996F8C87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9683" r="21852"/>
          <a:stretch/>
        </p:blipFill>
        <p:spPr>
          <a:xfrm>
            <a:off x="4173478" y="5568000"/>
            <a:ext cx="607108" cy="10384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849541C-2376-2E48-8567-ABFBDABAD44A}"/>
              </a:ext>
            </a:extLst>
          </p:cNvPr>
          <p:cNvPicPr>
            <a:picLocks noChangeAspect="1"/>
          </p:cNvPicPr>
          <p:nvPr/>
        </p:nvPicPr>
        <p:blipFill rotWithShape="1">
          <a:blip r:embed="rId16"/>
          <a:srcRect l="19683" r="21852"/>
          <a:stretch/>
        </p:blipFill>
        <p:spPr>
          <a:xfrm>
            <a:off x="8131918" y="5547640"/>
            <a:ext cx="607108" cy="1038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97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0.04974 -0.406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7" y="-2032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 L 0.07721 -0.22778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" y="-1138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2.22222E-6 L -0.04974 -0.2546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-1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45879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LEAD -IN</a:t>
            </a:r>
            <a:endParaRPr lang="en-VN" sz="3200" b="1" dirty="0">
              <a:latin typeface="+mn-lt"/>
            </a:endParaRP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91077C0-6F17-067F-D4A9-D8150C0E8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072" y="2447618"/>
            <a:ext cx="1992407" cy="3978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DD70D7-5B37-126E-5ECC-ED7749BD8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1938" y="3697192"/>
            <a:ext cx="2090932" cy="246888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274B482-5D36-CA3C-20BB-23E6E019FB5B}"/>
              </a:ext>
            </a:extLst>
          </p:cNvPr>
          <p:cNvSpPr/>
          <p:nvPr/>
        </p:nvSpPr>
        <p:spPr>
          <a:xfrm>
            <a:off x="40511" y="889443"/>
            <a:ext cx="2976441" cy="1448449"/>
          </a:xfrm>
          <a:prstGeom prst="wedgeRoundRectCallout">
            <a:avLst>
              <a:gd name="adj1" fmla="val 23055"/>
              <a:gd name="adj2" fmla="val 69514"/>
              <a:gd name="adj3" fmla="val 16667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Who is painting?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A3C53-B734-56F5-800D-DE8BFBD227E5}"/>
              </a:ext>
            </a:extLst>
          </p:cNvPr>
          <p:cNvSpPr txBox="1"/>
          <p:nvPr/>
        </p:nvSpPr>
        <p:spPr>
          <a:xfrm>
            <a:off x="9400400" y="1649985"/>
            <a:ext cx="25772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He is painting.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81A786-A65B-C360-A48E-87D834333BA9}"/>
              </a:ext>
            </a:extLst>
          </p:cNvPr>
          <p:cNvSpPr/>
          <p:nvPr/>
        </p:nvSpPr>
        <p:spPr>
          <a:xfrm>
            <a:off x="9519183" y="1391507"/>
            <a:ext cx="2339656" cy="1892769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1" name="20 -Correct Answer- Sound Variations in 30 Seconds (1)">
            <a:hlinkClick r:id="" action="ppaction://media"/>
            <a:extLst>
              <a:ext uri="{FF2B5EF4-FFF2-40B4-BE49-F238E27FC236}">
                <a16:creationId xmlns:a16="http://schemas.microsoft.com/office/drawing/2014/main" id="{92FDB784-D99F-C202-A1EC-A0ABF44030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985.69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79190" y="1915481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659C93-AC38-9144-BDBD-C8AC70DA56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2080" r="3251" b="6192"/>
          <a:stretch/>
        </p:blipFill>
        <p:spPr>
          <a:xfrm>
            <a:off x="3145997" y="646336"/>
            <a:ext cx="5969613" cy="53652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B817B4FF-7F6E-9F47-A4FF-F7FD882A66B0}"/>
              </a:ext>
            </a:extLst>
          </p:cNvPr>
          <p:cNvSpPr/>
          <p:nvPr/>
        </p:nvSpPr>
        <p:spPr>
          <a:xfrm>
            <a:off x="7010400" y="1758926"/>
            <a:ext cx="885371" cy="87126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F34393-A1A3-7368-8D93-DBA0A7936D4A}"/>
              </a:ext>
            </a:extLst>
          </p:cNvPr>
          <p:cNvCxnSpPr>
            <a:cxnSpLocks/>
          </p:cNvCxnSpPr>
          <p:nvPr/>
        </p:nvCxnSpPr>
        <p:spPr>
          <a:xfrm flipH="1" flipV="1">
            <a:off x="7895771" y="2337890"/>
            <a:ext cx="1623635" cy="63553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4477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0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3" grpId="0"/>
      <p:bldP spid="5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45879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LEAD -IN</a:t>
            </a:r>
            <a:endParaRPr lang="en-VN" sz="3200" b="1" dirty="0">
              <a:latin typeface="+mn-lt"/>
            </a:endParaRPr>
          </a:p>
        </p:txBody>
      </p:sp>
      <p:pic>
        <p:nvPicPr>
          <p:cNvPr id="10" name="Picture 9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691077C0-6F17-067F-D4A9-D8150C0E8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072" y="2447618"/>
            <a:ext cx="1992407" cy="39780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DD70D7-5B37-126E-5ECC-ED7749BD8C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31938" y="3697192"/>
            <a:ext cx="2090932" cy="246888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274B482-5D36-CA3C-20BB-23E6E019FB5B}"/>
              </a:ext>
            </a:extLst>
          </p:cNvPr>
          <p:cNvSpPr/>
          <p:nvPr/>
        </p:nvSpPr>
        <p:spPr>
          <a:xfrm>
            <a:off x="40511" y="889443"/>
            <a:ext cx="2976441" cy="1448449"/>
          </a:xfrm>
          <a:prstGeom prst="wedgeRoundRectCallout">
            <a:avLst>
              <a:gd name="adj1" fmla="val 23055"/>
              <a:gd name="adj2" fmla="val 69514"/>
              <a:gd name="adj3" fmla="val 16667"/>
            </a:avLst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ysClr val="windowText" lastClr="000000"/>
                </a:solidFill>
              </a:rPr>
              <a:t>What food can you see?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4A3C53-B734-56F5-800D-DE8BFBD227E5}"/>
              </a:ext>
            </a:extLst>
          </p:cNvPr>
          <p:cNvSpPr txBox="1"/>
          <p:nvPr/>
        </p:nvSpPr>
        <p:spPr>
          <a:xfrm>
            <a:off x="9630556" y="797200"/>
            <a:ext cx="25772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/>
              <a:t>Meat 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Fish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Tomatoes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Peas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….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381A786-A65B-C360-A48E-87D834333BA9}"/>
              </a:ext>
            </a:extLst>
          </p:cNvPr>
          <p:cNvSpPr/>
          <p:nvPr/>
        </p:nvSpPr>
        <p:spPr>
          <a:xfrm>
            <a:off x="9531938" y="691923"/>
            <a:ext cx="2632306" cy="271951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20 -Correct Answer- Sound Variations in 30 Seconds (1)">
            <a:hlinkClick r:id="" action="ppaction://media"/>
            <a:extLst>
              <a:ext uri="{FF2B5EF4-FFF2-40B4-BE49-F238E27FC236}">
                <a16:creationId xmlns:a16="http://schemas.microsoft.com/office/drawing/2014/main" id="{92FDB784-D99F-C202-A1EC-A0ABF44030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8985.693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679190" y="1915481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659C93-AC38-9144-BDBD-C8AC70DA56E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32080" r="3251" b="6192"/>
          <a:stretch/>
        </p:blipFill>
        <p:spPr>
          <a:xfrm>
            <a:off x="3145997" y="646336"/>
            <a:ext cx="5969613" cy="536523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2F34393-A1A3-7368-8D93-DBA0A7936D4A}"/>
              </a:ext>
            </a:extLst>
          </p:cNvPr>
          <p:cNvCxnSpPr>
            <a:cxnSpLocks/>
          </p:cNvCxnSpPr>
          <p:nvPr/>
        </p:nvCxnSpPr>
        <p:spPr>
          <a:xfrm flipH="1" flipV="1">
            <a:off x="4688378" y="2128058"/>
            <a:ext cx="4843560" cy="54864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1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2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 animBg="1"/>
      <p:bldP spid="3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FDBFCC8-9773-6343-9021-964A2AC613CD}"/>
              </a:ext>
            </a:extLst>
          </p:cNvPr>
          <p:cNvSpPr txBox="1">
            <a:spLocks/>
          </p:cNvSpPr>
          <p:nvPr/>
        </p:nvSpPr>
        <p:spPr>
          <a:xfrm>
            <a:off x="402768" y="34993"/>
            <a:ext cx="10515600" cy="64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latin typeface="+mn-lt"/>
              </a:rPr>
              <a:t>VOCABULARY: Jobs</a:t>
            </a:r>
            <a:endParaRPr lang="en-VN" sz="3200" b="1" dirty="0">
              <a:latin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8BA72B5-9649-4045-B62D-62619B90FC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7442" y="681037"/>
            <a:ext cx="9057116" cy="5239005"/>
          </a:xfrm>
          <a:prstGeom prst="rect">
            <a:avLst/>
          </a:prstGeom>
        </p:spPr>
      </p:pic>
      <p:pic>
        <p:nvPicPr>
          <p:cNvPr id="9" name="U5.01.mp3" descr="U5.01.mp3">
            <a:hlinkClick r:id="" action="ppaction://media"/>
            <a:extLst>
              <a:ext uri="{FF2B5EF4-FFF2-40B4-BE49-F238E27FC236}">
                <a16:creationId xmlns:a16="http://schemas.microsoft.com/office/drawing/2014/main" id="{FB204F47-ACC5-BC4B-9597-5DF7647FFA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699.3251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832" y="681037"/>
            <a:ext cx="812800" cy="812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2068B1C-6A0D-B347-811B-08ABBF7AB78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74515" y="-201702"/>
            <a:ext cx="2017485" cy="201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3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6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34993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Jobs</a:t>
            </a:r>
            <a:endParaRPr lang="en-VN" sz="3200" b="1" dirty="0">
              <a:latin typeface="+mn-lt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78" y="2065858"/>
            <a:ext cx="1516000" cy="3026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3117684" y="3082936"/>
            <a:ext cx="297831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doc</a:t>
            </a:r>
            <a:r>
              <a:rPr lang="en-US" sz="8000" b="1" dirty="0">
                <a:solidFill>
                  <a:schemeClr val="accent1"/>
                </a:solidFill>
              </a:rPr>
              <a:t>tor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7E01850-8A56-E2E2-E2B4-831FE65F7227}"/>
              </a:ext>
            </a:extLst>
          </p:cNvPr>
          <p:cNvSpPr/>
          <p:nvPr/>
        </p:nvSpPr>
        <p:spPr>
          <a:xfrm rot="438702">
            <a:off x="1683673" y="867957"/>
            <a:ext cx="1570940" cy="104648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233688" y="1512916"/>
            <a:ext cx="4720014" cy="3626573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513091" y="4825351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D7664D55-F425-C923-D3BD-A50F9EE7A837}"/>
              </a:ext>
            </a:extLst>
          </p:cNvPr>
          <p:cNvSpPr/>
          <p:nvPr/>
        </p:nvSpPr>
        <p:spPr>
          <a:xfrm>
            <a:off x="2558656" y="451932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d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FEC9C20-6F4D-FF0A-C8BA-6EFC5B1F87F2}"/>
              </a:ext>
            </a:extLst>
          </p:cNvPr>
          <p:cNvSpPr/>
          <p:nvPr/>
        </p:nvSpPr>
        <p:spPr>
          <a:xfrm>
            <a:off x="3222568" y="452734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345B6E9A-F47F-063C-F94A-7F68C4947B5A}"/>
              </a:ext>
            </a:extLst>
          </p:cNvPr>
          <p:cNvSpPr/>
          <p:nvPr/>
        </p:nvSpPr>
        <p:spPr>
          <a:xfrm>
            <a:off x="3892668" y="451932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5554FC3B-7A78-7F51-832F-3F6DB94925DD}"/>
              </a:ext>
            </a:extLst>
          </p:cNvPr>
          <p:cNvSpPr/>
          <p:nvPr/>
        </p:nvSpPr>
        <p:spPr>
          <a:xfrm>
            <a:off x="4577004" y="451932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DDC77D6-EDA0-6B00-02FC-220F4E70FC02}"/>
              </a:ext>
            </a:extLst>
          </p:cNvPr>
          <p:cNvSpPr/>
          <p:nvPr/>
        </p:nvSpPr>
        <p:spPr>
          <a:xfrm>
            <a:off x="5226680" y="4510717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3A6FA3-32E9-0C46-B435-60C6D4297DA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93719" y="1825949"/>
            <a:ext cx="4576574" cy="3082295"/>
          </a:xfrm>
          <a:prstGeom prst="rect">
            <a:avLst/>
          </a:prstGeom>
        </p:spPr>
      </p:pic>
      <p:pic>
        <p:nvPicPr>
          <p:cNvPr id="21" name="U5.01.mp3" descr="U5.01.mp3">
            <a:hlinkClick r:id="" action="ppaction://media"/>
            <a:extLst>
              <a:ext uri="{FF2B5EF4-FFF2-40B4-BE49-F238E27FC236}">
                <a16:creationId xmlns:a16="http://schemas.microsoft.com/office/drawing/2014/main" id="{5550A317-EF3B-054E-B008-34D68DDE85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655.6763" end="10334.424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339422" y="2177988"/>
            <a:ext cx="812800" cy="812800"/>
          </a:xfrm>
          <a:prstGeom prst="rect">
            <a:avLst/>
          </a:prstGeom>
        </p:spPr>
      </p:pic>
      <p:sp>
        <p:nvSpPr>
          <p:cNvPr id="22" name="Freeform 7">
            <a:extLst>
              <a:ext uri="{FF2B5EF4-FFF2-40B4-BE49-F238E27FC236}">
                <a16:creationId xmlns:a16="http://schemas.microsoft.com/office/drawing/2014/main" id="{84F13B50-ED32-E344-BF01-E224C43C0C3E}"/>
              </a:ext>
            </a:extLst>
          </p:cNvPr>
          <p:cNvSpPr/>
          <p:nvPr/>
        </p:nvSpPr>
        <p:spPr>
          <a:xfrm>
            <a:off x="5895374" y="4516235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r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4FF583A-B745-0247-9665-C9571C17C3C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68532" y="-102922"/>
            <a:ext cx="1459322" cy="145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760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45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10" grpId="0" animBg="1"/>
      <p:bldP spid="3" grpId="0" animBg="1"/>
      <p:bldP spid="16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07D4F-D328-A9FC-D0E1-2CF1088D28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768" y="34993"/>
            <a:ext cx="10515600" cy="646044"/>
          </a:xfrm>
        </p:spPr>
        <p:txBody>
          <a:bodyPr>
            <a:normAutofit/>
          </a:bodyPr>
          <a:lstStyle/>
          <a:p>
            <a:r>
              <a:rPr lang="en-US" sz="3200" b="1" dirty="0">
                <a:latin typeface="+mn-lt"/>
              </a:rPr>
              <a:t>VOCABULARY: Jobs</a:t>
            </a:r>
            <a:endParaRPr lang="en-VN" sz="3200" b="1" dirty="0">
              <a:latin typeface="+mn-lt"/>
            </a:endParaRPr>
          </a:p>
        </p:txBody>
      </p:sp>
      <p:pic>
        <p:nvPicPr>
          <p:cNvPr id="5" name="Picture 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8B65CCE1-A2CC-7B85-056A-F3C3DD2416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7178" y="2065858"/>
            <a:ext cx="1516000" cy="30268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C0D0F70-0B4F-CAC8-B9FA-6A03B1BC7E6B}"/>
              </a:ext>
            </a:extLst>
          </p:cNvPr>
          <p:cNvSpPr txBox="1"/>
          <p:nvPr/>
        </p:nvSpPr>
        <p:spPr>
          <a:xfrm>
            <a:off x="3600863" y="2990788"/>
            <a:ext cx="214513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</a:rPr>
              <a:t>pi</a:t>
            </a:r>
            <a:r>
              <a:rPr lang="en-US" sz="8000" b="1" dirty="0">
                <a:solidFill>
                  <a:schemeClr val="accent1"/>
                </a:solidFill>
              </a:rPr>
              <a:t>lot</a:t>
            </a: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57E01850-8A56-E2E2-E2B4-831FE65F7227}"/>
              </a:ext>
            </a:extLst>
          </p:cNvPr>
          <p:cNvSpPr/>
          <p:nvPr/>
        </p:nvSpPr>
        <p:spPr>
          <a:xfrm rot="438702">
            <a:off x="1683673" y="867957"/>
            <a:ext cx="1570940" cy="1046480"/>
          </a:xfrm>
          <a:prstGeom prst="wedgeRoundRect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Let’s spell!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B3825C7-F672-4676-79AA-5FC93310D0F0}"/>
              </a:ext>
            </a:extLst>
          </p:cNvPr>
          <p:cNvSpPr/>
          <p:nvPr/>
        </p:nvSpPr>
        <p:spPr>
          <a:xfrm>
            <a:off x="7233688" y="1512916"/>
            <a:ext cx="4720014" cy="3626573"/>
          </a:xfrm>
          <a:prstGeom prst="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</a:t>
            </a:r>
          </a:p>
        </p:txBody>
      </p:sp>
      <p:pic>
        <p:nvPicPr>
          <p:cNvPr id="15" name="Picture 2" descr="Why Do Bees Buzz?">
            <a:extLst>
              <a:ext uri="{FF2B5EF4-FFF2-40B4-BE49-F238E27FC236}">
                <a16:creationId xmlns:a16="http://schemas.microsoft.com/office/drawing/2014/main" id="{9AB1E40C-0015-2A22-D3D7-3963A2167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4203">
            <a:off x="678916" y="4857216"/>
            <a:ext cx="2339588" cy="91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7">
            <a:extLst>
              <a:ext uri="{FF2B5EF4-FFF2-40B4-BE49-F238E27FC236}">
                <a16:creationId xmlns:a16="http://schemas.microsoft.com/office/drawing/2014/main" id="{D7664D55-F425-C923-D3BD-A50F9EE7A837}"/>
              </a:ext>
            </a:extLst>
          </p:cNvPr>
          <p:cNvSpPr/>
          <p:nvPr/>
        </p:nvSpPr>
        <p:spPr>
          <a:xfrm>
            <a:off x="2952156" y="4429293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p</a:t>
            </a: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5FEC9C20-6F4D-FF0A-C8BA-6EFC5B1F87F2}"/>
              </a:ext>
            </a:extLst>
          </p:cNvPr>
          <p:cNvSpPr/>
          <p:nvPr/>
        </p:nvSpPr>
        <p:spPr>
          <a:xfrm>
            <a:off x="3616068" y="4437310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i</a:t>
            </a:r>
          </a:p>
        </p:txBody>
      </p:sp>
      <p:sp>
        <p:nvSpPr>
          <p:cNvPr id="18" name="Freeform 7">
            <a:extLst>
              <a:ext uri="{FF2B5EF4-FFF2-40B4-BE49-F238E27FC236}">
                <a16:creationId xmlns:a16="http://schemas.microsoft.com/office/drawing/2014/main" id="{345B6E9A-F47F-063C-F94A-7F68C4947B5A}"/>
              </a:ext>
            </a:extLst>
          </p:cNvPr>
          <p:cNvSpPr/>
          <p:nvPr/>
        </p:nvSpPr>
        <p:spPr>
          <a:xfrm>
            <a:off x="4286168" y="4429292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l</a:t>
            </a: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5554FC3B-7A78-7F51-832F-3F6DB94925DD}"/>
              </a:ext>
            </a:extLst>
          </p:cNvPr>
          <p:cNvSpPr/>
          <p:nvPr/>
        </p:nvSpPr>
        <p:spPr>
          <a:xfrm>
            <a:off x="4970504" y="4429291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o</a:t>
            </a: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9DDC77D6-EDA0-6B00-02FC-220F4E70FC02}"/>
              </a:ext>
            </a:extLst>
          </p:cNvPr>
          <p:cNvSpPr/>
          <p:nvPr/>
        </p:nvSpPr>
        <p:spPr>
          <a:xfrm>
            <a:off x="5634416" y="4417884"/>
            <a:ext cx="653978" cy="641023"/>
          </a:xfrm>
          <a:custGeom>
            <a:avLst/>
            <a:gdLst>
              <a:gd name="connsiteX0" fmla="*/ 0 w 573484"/>
              <a:gd name="connsiteY0" fmla="*/ 42474 h 424736"/>
              <a:gd name="connsiteX1" fmla="*/ 42474 w 573484"/>
              <a:gd name="connsiteY1" fmla="*/ 0 h 424736"/>
              <a:gd name="connsiteX2" fmla="*/ 531010 w 573484"/>
              <a:gd name="connsiteY2" fmla="*/ 0 h 424736"/>
              <a:gd name="connsiteX3" fmla="*/ 573484 w 573484"/>
              <a:gd name="connsiteY3" fmla="*/ 42474 h 424736"/>
              <a:gd name="connsiteX4" fmla="*/ 573484 w 573484"/>
              <a:gd name="connsiteY4" fmla="*/ 382262 h 424736"/>
              <a:gd name="connsiteX5" fmla="*/ 531010 w 573484"/>
              <a:gd name="connsiteY5" fmla="*/ 424736 h 424736"/>
              <a:gd name="connsiteX6" fmla="*/ 42474 w 573484"/>
              <a:gd name="connsiteY6" fmla="*/ 424736 h 424736"/>
              <a:gd name="connsiteX7" fmla="*/ 0 w 573484"/>
              <a:gd name="connsiteY7" fmla="*/ 382262 h 424736"/>
              <a:gd name="connsiteX8" fmla="*/ 0 w 573484"/>
              <a:gd name="connsiteY8" fmla="*/ 42474 h 424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73484" h="424736">
                <a:moveTo>
                  <a:pt x="0" y="42474"/>
                </a:moveTo>
                <a:cubicBezTo>
                  <a:pt x="0" y="19016"/>
                  <a:pt x="19016" y="0"/>
                  <a:pt x="42474" y="0"/>
                </a:cubicBezTo>
                <a:lnTo>
                  <a:pt x="531010" y="0"/>
                </a:lnTo>
                <a:cubicBezTo>
                  <a:pt x="554468" y="0"/>
                  <a:pt x="573484" y="19016"/>
                  <a:pt x="573484" y="42474"/>
                </a:cubicBezTo>
                <a:lnTo>
                  <a:pt x="573484" y="382262"/>
                </a:lnTo>
                <a:cubicBezTo>
                  <a:pt x="573484" y="405720"/>
                  <a:pt x="554468" y="424736"/>
                  <a:pt x="531010" y="424736"/>
                </a:cubicBezTo>
                <a:lnTo>
                  <a:pt x="42474" y="424736"/>
                </a:lnTo>
                <a:cubicBezTo>
                  <a:pt x="19016" y="424736"/>
                  <a:pt x="0" y="405720"/>
                  <a:pt x="0" y="382262"/>
                </a:cubicBezTo>
                <a:lnTo>
                  <a:pt x="0" y="42474"/>
                </a:lnTo>
                <a:close/>
              </a:path>
            </a:pathLst>
          </a:custGeom>
          <a:solidFill>
            <a:srgbClr val="FE7FAA"/>
          </a:solidFill>
          <a:scene3d>
            <a:camera prst="orthographicFront"/>
            <a:lightRig rig="threePt" dir="t">
              <a:rot lat="0" lon="0" rev="7500000"/>
            </a:lightRig>
          </a:scene3d>
          <a:sp3d prstMaterial="plastic">
            <a:bevelT w="127000" h="25400" prst="relaxedInset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4">
              <a:hueOff val="0"/>
              <a:satOff val="0"/>
              <a:lumOff val="0"/>
              <a:alphaOff val="0"/>
            </a:schemeClr>
          </a:fillRef>
          <a:effectRef idx="2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81020" tIns="81020" rIns="81020" bIns="81020" numCol="1" spcCol="1270" anchor="ctr" anchorCtr="0">
            <a:noAutofit/>
          </a:bodyPr>
          <a:lstStyle/>
          <a:p>
            <a:pPr algn="ctr" defTabSz="800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defRPr/>
            </a:pPr>
            <a:r>
              <a:rPr lang="en-US" sz="4000" b="1" dirty="0">
                <a:solidFill>
                  <a:prstClr val="white"/>
                </a:solidFill>
              </a:rPr>
              <a:t>t</a:t>
            </a:r>
          </a:p>
        </p:txBody>
      </p:sp>
      <p:pic>
        <p:nvPicPr>
          <p:cNvPr id="21" name="U5.01.mp3" descr="U5.01.mp3">
            <a:hlinkClick r:id="" action="ppaction://media"/>
            <a:extLst>
              <a:ext uri="{FF2B5EF4-FFF2-40B4-BE49-F238E27FC236}">
                <a16:creationId xmlns:a16="http://schemas.microsoft.com/office/drawing/2014/main" id="{5550A317-EF3B-054E-B008-34D68DDE85D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979.64" end="8023.7173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39422" y="2177988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6CBAFCE-241A-394A-B7EE-A4A23966CC9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78466" y="1815508"/>
            <a:ext cx="4434524" cy="298662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FEED7FB-FDA8-9F42-9E4D-56F99F0B7B9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68532" y="-102922"/>
            <a:ext cx="1459322" cy="1459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3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9" grpId="0"/>
      <p:bldP spid="10" grpId="0" animBg="1"/>
      <p:bldP spid="3" grpId="0" animBg="1"/>
      <p:bldP spid="16" grpId="0" animBg="1"/>
      <p:bldP spid="18" grpId="0" animBg="1"/>
      <p:bldP spid="19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5192</TotalTime>
  <Words>625</Words>
  <Application>Microsoft Office PowerPoint</Application>
  <PresentationFormat>Widescreen</PresentationFormat>
  <Paragraphs>176</Paragraphs>
  <Slides>32</Slides>
  <Notes>12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Arial</vt:lpstr>
      <vt:lpstr>Calibri</vt:lpstr>
      <vt:lpstr>Calibri Light</vt:lpstr>
      <vt:lpstr>Century Gothic</vt:lpstr>
      <vt:lpstr>Helvetica Neue</vt:lpstr>
      <vt:lpstr>Times New Roman</vt:lpstr>
      <vt:lpstr>Vinhan</vt:lpstr>
      <vt:lpstr>Office Theme</vt:lpstr>
      <vt:lpstr>Office Theme</vt:lpstr>
      <vt:lpstr>1_Office Theme</vt:lpstr>
      <vt:lpstr>PowerPoint Presentation</vt:lpstr>
      <vt:lpstr>PowerPoint Presentation</vt:lpstr>
      <vt:lpstr>WARM-UP</vt:lpstr>
      <vt:lpstr>WARM-UP</vt:lpstr>
      <vt:lpstr>LEAD -IN</vt:lpstr>
      <vt:lpstr>LEAD -IN</vt:lpstr>
      <vt:lpstr>PowerPoint Presentation</vt:lpstr>
      <vt:lpstr>VOCABULARY: Jobs</vt:lpstr>
      <vt:lpstr>VOCABULARY: Jobs</vt:lpstr>
      <vt:lpstr>VOCABULARY: Jobs</vt:lpstr>
      <vt:lpstr>VOCABULARY: Jobs</vt:lpstr>
      <vt:lpstr>VOCABULARY: Jobs</vt:lpstr>
      <vt:lpstr>VOCABULARY: Jobs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VOCABULARY – Pupils’ book (pp. 52 – 53)</vt:lpstr>
      <vt:lpstr>VOCABULARY – Pupils’ book (pp 52 – 53)</vt:lpstr>
      <vt:lpstr>VOCABULARY – Pupils’ book (pp 52 – 53)</vt:lpstr>
      <vt:lpstr>GRAMMAR</vt:lpstr>
      <vt:lpstr>GRAMMAR </vt:lpstr>
      <vt:lpstr>GRAMMAR</vt:lpstr>
      <vt:lpstr>PUPILS’ BOOK (p.53)</vt:lpstr>
      <vt:lpstr>PRODUCTION (Optional)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64</cp:revision>
  <dcterms:created xsi:type="dcterms:W3CDTF">2023-02-04T10:13:12Z</dcterms:created>
  <dcterms:modified xsi:type="dcterms:W3CDTF">2025-06-06T00:55:41Z</dcterms:modified>
</cp:coreProperties>
</file>