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83" r:id="rId2"/>
    <p:sldId id="256" r:id="rId3"/>
    <p:sldId id="260" r:id="rId4"/>
    <p:sldId id="261" r:id="rId5"/>
    <p:sldId id="290" r:id="rId6"/>
    <p:sldId id="286" r:id="rId7"/>
    <p:sldId id="287" r:id="rId8"/>
    <p:sldId id="288" r:id="rId9"/>
    <p:sldId id="289" r:id="rId10"/>
    <p:sldId id="284" r:id="rId11"/>
    <p:sldId id="285" r:id="rId12"/>
    <p:sldId id="263" r:id="rId13"/>
    <p:sldId id="262" r:id="rId14"/>
    <p:sldId id="265" r:id="rId15"/>
    <p:sldId id="264" r:id="rId16"/>
    <p:sldId id="281" r:id="rId17"/>
    <p:sldId id="266" r:id="rId18"/>
    <p:sldId id="267" r:id="rId19"/>
    <p:sldId id="268" r:id="rId20"/>
    <p:sldId id="269" r:id="rId21"/>
    <p:sldId id="270" r:id="rId22"/>
    <p:sldId id="272" r:id="rId23"/>
    <p:sldId id="273" r:id="rId24"/>
    <p:sldId id="274" r:id="rId25"/>
    <p:sldId id="275" r:id="rId26"/>
    <p:sldId id="276" r:id="rId27"/>
    <p:sldId id="277" r:id="rId28"/>
    <p:sldId id="280" r:id="rId29"/>
    <p:sldId id="279"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06D7B-8C34-46E2-8454-9F5E8DB44A20}" type="datetimeFigureOut">
              <a:rPr lang="en-US" smtClean="0"/>
              <a:t>11/26/2024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551E-B9DA-4CB1-BF44-D1EA95271EA9}" type="slidenum">
              <a:rPr lang="en-US" smtClean="0"/>
              <a:t>‹#›</a:t>
            </a:fld>
            <a:endParaRPr lang="en-US"/>
          </a:p>
        </p:txBody>
      </p:sp>
    </p:spTree>
    <p:extLst>
      <p:ext uri="{BB962C8B-B14F-4D97-AF65-F5344CB8AC3E}">
        <p14:creationId xmlns:p14="http://schemas.microsoft.com/office/powerpoint/2010/main" val="32180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6</a:t>
            </a:fld>
            <a:endParaRPr lang="zh-CN" altLang="en-US"/>
          </a:p>
        </p:txBody>
      </p:sp>
    </p:spTree>
    <p:extLst>
      <p:ext uri="{BB962C8B-B14F-4D97-AF65-F5344CB8AC3E}">
        <p14:creationId xmlns:p14="http://schemas.microsoft.com/office/powerpoint/2010/main" val="186775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330972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400159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28737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38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11</a:t>
            </a:fld>
            <a:endParaRPr lang="zh-CN" altLang="en-US"/>
          </a:p>
        </p:txBody>
      </p:sp>
    </p:spTree>
    <p:extLst>
      <p:ext uri="{BB962C8B-B14F-4D97-AF65-F5344CB8AC3E}">
        <p14:creationId xmlns:p14="http://schemas.microsoft.com/office/powerpoint/2010/main" val="266633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16</a:t>
            </a:fld>
            <a:endParaRPr lang="en-US"/>
          </a:p>
        </p:txBody>
      </p:sp>
    </p:spTree>
    <p:extLst>
      <p:ext uri="{BB962C8B-B14F-4D97-AF65-F5344CB8AC3E}">
        <p14:creationId xmlns:p14="http://schemas.microsoft.com/office/powerpoint/2010/main" val="414395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27</a:t>
            </a:fld>
            <a:endParaRPr lang="en-US"/>
          </a:p>
        </p:txBody>
      </p:sp>
    </p:spTree>
    <p:extLst>
      <p:ext uri="{BB962C8B-B14F-4D97-AF65-F5344CB8AC3E}">
        <p14:creationId xmlns:p14="http://schemas.microsoft.com/office/powerpoint/2010/main" val="271354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29</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extLst>
      <p:ext uri="{BB962C8B-B14F-4D97-AF65-F5344CB8AC3E}">
        <p14:creationId xmlns:p14="http://schemas.microsoft.com/office/powerpoint/2010/main" val="22045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91248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8710145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667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870319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277801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686332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455016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7746456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926607" y="2208886"/>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3385451" y="2208886"/>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5877748" y="2208886"/>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926607" y="4149198"/>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3385451" y="4149198"/>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5877748" y="4149198"/>
            <a:ext cx="10017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2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007741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25705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4208015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295E5-85A8-41C3-8A3B-9CBAC72B7021}"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295E5-85A8-41C3-8A3B-9CBAC72B7021}"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AE6B3-9067-4755-9A92-E766FB54C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84" r:id="rId3"/>
    <p:sldLayoutId id="2147483674" r:id="rId4"/>
    <p:sldLayoutId id="2147483693" r:id="rId5"/>
    <p:sldLayoutId id="2147483675" r:id="rId6"/>
    <p:sldLayoutId id="2147483676" r:id="rId7"/>
    <p:sldLayoutId id="2147483677" r:id="rId8"/>
    <p:sldLayoutId id="2147483678" r:id="rId9"/>
    <p:sldLayoutId id="2147483679" r:id="rId10"/>
    <p:sldLayoutId id="2147483692" r:id="rId11"/>
    <p:sldLayoutId id="2147483691" r:id="rId12"/>
    <p:sldLayoutId id="2147483690" r:id="rId13"/>
    <p:sldLayoutId id="2147483689" r:id="rId14"/>
    <p:sldLayoutId id="2147483688" r:id="rId15"/>
    <p:sldLayoutId id="2147483687" r:id="rId16"/>
    <p:sldLayoutId id="2147483685" r:id="rId17"/>
    <p:sldLayoutId id="2147483680" r:id="rId18"/>
    <p:sldLayoutId id="2147483681" r:id="rId19"/>
    <p:sldLayoutId id="2147483682" r:id="rId20"/>
    <p:sldLayoutId id="2147483683" r:id="rId21"/>
    <p:sldLayoutId id="2147483694"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1.gif"/><Relationship Id="rId5" Type="http://schemas.openxmlformats.org/officeDocument/2006/relationships/image" Target="../media/image3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31.gif"/><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31.sv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3.sv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24.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18" Type="http://schemas.openxmlformats.org/officeDocument/2006/relationships/image" Target="../media/image27.png"/><Relationship Id="rId3" Type="http://schemas.openxmlformats.org/officeDocument/2006/relationships/image" Target="../media/image26.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4.xml"/><Relationship Id="rId15" Type="http://schemas.openxmlformats.org/officeDocument/2006/relationships/image" Target="../media/image15.png"/><Relationship Id="rId19" Type="http://schemas.openxmlformats.org/officeDocument/2006/relationships/image" Target="../media/image28.png"/><Relationship Id="rId4" Type="http://schemas.openxmlformats.org/officeDocument/2006/relationships/image" Target="../media/image18.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hòng thí nghiệm Hóa lý | Công Ty Cổ Phần Thương Mại Phát Triển Hoa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525" y="685800"/>
            <a:ext cx="738208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37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7128456" y="4803814"/>
            <a:ext cx="2015544" cy="1196935"/>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705" name="Google Shape;705;p15"/>
          <p:cNvSpPr/>
          <p:nvPr/>
        </p:nvSpPr>
        <p:spPr>
          <a:xfrm>
            <a:off x="8029096" y="5580578"/>
            <a:ext cx="163896" cy="162117"/>
          </a:xfrm>
          <a:prstGeom prst="ellipse">
            <a:avLst/>
          </a:prstGeom>
          <a:noFill/>
          <a:ln>
            <a:noFill/>
          </a:ln>
        </p:spPr>
        <p:txBody>
          <a:bodyPr spcFirstLastPara="1" wrap="square" lIns="0" tIns="0" rIns="0" bIns="2700" anchor="b" anchorCtr="0">
            <a:noAutofit/>
          </a:bodyPr>
          <a:lstStyle/>
          <a:p>
            <a:pPr algn="ctr"/>
            <a:fld id="{00000000-1234-1234-1234-123412341234}" type="slidenum">
              <a:rPr lang="es-CO" sz="600">
                <a:solidFill>
                  <a:srgbClr val="553396"/>
                </a:solidFill>
                <a:latin typeface="Montserrat"/>
                <a:ea typeface="Montserrat"/>
                <a:cs typeface="Montserrat"/>
                <a:sym typeface="Montserrat"/>
              </a:rPr>
              <a:pPr algn="ctr"/>
              <a:t>10</a:t>
            </a:fld>
            <a:endParaRPr sz="600">
              <a:solidFill>
                <a:srgbClr val="553396"/>
              </a:solidFill>
              <a:latin typeface="Montserrat"/>
              <a:ea typeface="Montserrat"/>
              <a:cs typeface="Montserrat"/>
              <a:sym typeface="Montserrat"/>
            </a:endParaRPr>
          </a:p>
        </p:txBody>
      </p:sp>
      <p:sp>
        <p:nvSpPr>
          <p:cNvPr id="708" name="Google Shape;708;p15"/>
          <p:cNvSpPr/>
          <p:nvPr/>
        </p:nvSpPr>
        <p:spPr>
          <a:xfrm>
            <a:off x="0" y="857250"/>
            <a:ext cx="1342025" cy="102622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709" name="Google Shape;709;p15"/>
          <p:cNvSpPr/>
          <p:nvPr/>
        </p:nvSpPr>
        <p:spPr>
          <a:xfrm>
            <a:off x="0" y="857250"/>
            <a:ext cx="1938338" cy="1180623"/>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723" name="Google Shape;723;p15"/>
          <p:cNvSpPr/>
          <p:nvPr/>
        </p:nvSpPr>
        <p:spPr>
          <a:xfrm>
            <a:off x="1" y="5103638"/>
            <a:ext cx="1277159" cy="897112"/>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724" name="Google Shape;724;p15"/>
          <p:cNvSpPr/>
          <p:nvPr/>
        </p:nvSpPr>
        <p:spPr>
          <a:xfrm rot="-9578682">
            <a:off x="7962699" y="1289251"/>
            <a:ext cx="509990" cy="521816"/>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725" name="Google Shape;725;p15"/>
          <p:cNvSpPr/>
          <p:nvPr/>
        </p:nvSpPr>
        <p:spPr>
          <a:xfrm rot="-9578682">
            <a:off x="1635686" y="5259138"/>
            <a:ext cx="513143" cy="525043"/>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68569" tIns="34275" rIns="68569" bIns="34275" anchor="ctr" anchorCtr="0">
            <a:noAutofit/>
          </a:bodyPr>
          <a:lstStyle/>
          <a:p>
            <a:endParaRPr sz="1350">
              <a:solidFill>
                <a:schemeClr val="dk1"/>
              </a:solidFill>
              <a:latin typeface="Calibri"/>
              <a:ea typeface="Calibri"/>
              <a:cs typeface="Calibri"/>
              <a:sym typeface="Calibri"/>
            </a:endParaRPr>
          </a:p>
        </p:txBody>
      </p:sp>
      <p:sp>
        <p:nvSpPr>
          <p:cNvPr id="101" name="TextBox 100">
            <a:extLst>
              <a:ext uri="{FF2B5EF4-FFF2-40B4-BE49-F238E27FC236}">
                <a16:creationId xmlns="" xmlns:a16="http://schemas.microsoft.com/office/drawing/2014/main" id="{FC523BC8-FF23-42DC-8A0C-E6746F04E370}"/>
              </a:ext>
            </a:extLst>
          </p:cNvPr>
          <p:cNvSpPr txBox="1"/>
          <p:nvPr/>
        </p:nvSpPr>
        <p:spPr>
          <a:xfrm>
            <a:off x="1318724" y="3639708"/>
            <a:ext cx="7228796" cy="1569660"/>
          </a:xfrm>
          <a:prstGeom prst="rect">
            <a:avLst/>
          </a:prstGeom>
          <a:solidFill>
            <a:schemeClr val="bg2">
              <a:lumMod val="75000"/>
            </a:schemeClr>
          </a:solidFill>
        </p:spPr>
        <p:txBody>
          <a:bodyPr wrap="square">
            <a:spAutoFit/>
          </a:bodyPr>
          <a:lstStyle/>
          <a:p>
            <a:pPr algn="just"/>
            <a:r>
              <a:rPr lang="vi-VN" sz="2400" dirty="0">
                <a:solidFill>
                  <a:schemeClr val="tx2">
                    <a:lumMod val="50000"/>
                  </a:schemeClr>
                </a:solidFill>
                <a:latin typeface="+mj-lt"/>
              </a:rPr>
              <a:t>- Tên của đơn chất thường trùng với tên của nguyên tố, trừ một số trường hợp.</a:t>
            </a:r>
          </a:p>
          <a:p>
            <a:pPr algn="just"/>
            <a:r>
              <a:rPr lang="vi-VN" sz="2400" dirty="0">
                <a:solidFill>
                  <a:schemeClr val="tx2">
                    <a:lumMod val="50000"/>
                  </a:schemeClr>
                </a:solidFill>
                <a:latin typeface="+mj-lt"/>
              </a:rPr>
              <a:t>- Ví dụ: Ozone tạo nên từ oxygen, than chì và kim cương tạo nên từ carbon.</a:t>
            </a:r>
          </a:p>
        </p:txBody>
      </p:sp>
      <p:grpSp>
        <p:nvGrpSpPr>
          <p:cNvPr id="102" name="Group 101">
            <a:extLst>
              <a:ext uri="{FF2B5EF4-FFF2-40B4-BE49-F238E27FC236}">
                <a16:creationId xmlns="" xmlns:a16="http://schemas.microsoft.com/office/drawing/2014/main" id="{2EFC9A18-6AE3-4A75-B1C4-792710754712}"/>
              </a:ext>
            </a:extLst>
          </p:cNvPr>
          <p:cNvGrpSpPr/>
          <p:nvPr/>
        </p:nvGrpSpPr>
        <p:grpSpPr>
          <a:xfrm>
            <a:off x="980718" y="2874278"/>
            <a:ext cx="1494419" cy="646331"/>
            <a:chOff x="437960" y="-1293549"/>
            <a:chExt cx="1992558" cy="861775"/>
          </a:xfrm>
        </p:grpSpPr>
        <p:sp>
          <p:nvSpPr>
            <p:cNvPr id="103" name="Rectangle: Rounded Corners 102">
              <a:extLst>
                <a:ext uri="{FF2B5EF4-FFF2-40B4-BE49-F238E27FC236}">
                  <a16:creationId xmlns="" xmlns:a16="http://schemas.microsoft.com/office/drawing/2014/main" id="{EB5AE329-C3CB-48FF-8C49-FC6351161424}"/>
                </a:ext>
              </a:extLst>
            </p:cNvPr>
            <p:cNvSpPr/>
            <p:nvPr/>
          </p:nvSpPr>
          <p:spPr>
            <a:xfrm>
              <a:off x="437960" y="-118475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endParaRPr>
            </a:p>
          </p:txBody>
        </p:sp>
        <p:sp>
          <p:nvSpPr>
            <p:cNvPr id="104" name="TextBox 103">
              <a:extLst>
                <a:ext uri="{FF2B5EF4-FFF2-40B4-BE49-F238E27FC236}">
                  <a16:creationId xmlns="" xmlns:a16="http://schemas.microsoft.com/office/drawing/2014/main" id="{5873E26B-9B25-42E3-80BF-2651A0759EFF}"/>
                </a:ext>
              </a:extLst>
            </p:cNvPr>
            <p:cNvSpPr txBox="1"/>
            <p:nvPr/>
          </p:nvSpPr>
          <p:spPr>
            <a:xfrm>
              <a:off x="812332" y="-1293549"/>
              <a:ext cx="1618186" cy="861775"/>
            </a:xfrm>
            <a:prstGeom prst="rect">
              <a:avLst/>
            </a:prstGeom>
            <a:noFill/>
          </p:spPr>
          <p:txBody>
            <a:bodyPr wrap="square" rtlCol="0">
              <a:spAutoFit/>
            </a:bodyPr>
            <a:lstStyle/>
            <a:p>
              <a:pPr>
                <a:lnSpc>
                  <a:spcPct val="150000"/>
                </a:lnSpc>
              </a:pPr>
              <a:r>
                <a:rPr lang="en-US" sz="2400" b="1" dirty="0" err="1">
                  <a:solidFill>
                    <a:srgbClr val="FF0000"/>
                  </a:solidFill>
                  <a:ea typeface="Cambria" panose="02040503050406030204" pitchFamily="18" charset="0"/>
                </a:rPr>
                <a:t>Chú</a:t>
              </a:r>
              <a:r>
                <a:rPr lang="en-US" sz="2400" b="1" dirty="0">
                  <a:solidFill>
                    <a:srgbClr val="FF0000"/>
                  </a:solidFill>
                  <a:ea typeface="Cambria" panose="02040503050406030204" pitchFamily="18" charset="0"/>
                </a:rPr>
                <a:t> ý:</a:t>
              </a:r>
            </a:p>
          </p:txBody>
        </p:sp>
      </p:grpSp>
      <p:grpSp>
        <p:nvGrpSpPr>
          <p:cNvPr id="105" name="Group 104">
            <a:extLst>
              <a:ext uri="{FF2B5EF4-FFF2-40B4-BE49-F238E27FC236}">
                <a16:creationId xmlns="" xmlns:a16="http://schemas.microsoft.com/office/drawing/2014/main" id="{8C6A5F0F-7795-4931-B4DD-BC4535F6B9D1}"/>
              </a:ext>
            </a:extLst>
          </p:cNvPr>
          <p:cNvGrpSpPr/>
          <p:nvPr/>
        </p:nvGrpSpPr>
        <p:grpSpPr>
          <a:xfrm>
            <a:off x="1096804" y="1252279"/>
            <a:ext cx="8047196" cy="1758887"/>
            <a:chOff x="1128856" y="384455"/>
            <a:chExt cx="9934288" cy="3230942"/>
          </a:xfrm>
        </p:grpSpPr>
        <p:pic>
          <p:nvPicPr>
            <p:cNvPr id="106" name="Picture 105" descr="Clouds Clipart Thought Bubble - Transparent Speech Bubble Gif - Png  Download (#5782223) - PinClipart">
              <a:extLst>
                <a:ext uri="{FF2B5EF4-FFF2-40B4-BE49-F238E27FC236}">
                  <a16:creationId xmlns=""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 xmlns:a16="http://schemas.microsoft.com/office/drawing/2014/main" id="{6E66559A-148C-4300-9B94-196A5BEED82C}"/>
                </a:ext>
              </a:extLst>
            </p:cNvPr>
            <p:cNvSpPr txBox="1"/>
            <p:nvPr/>
          </p:nvSpPr>
          <p:spPr>
            <a:xfrm>
              <a:off x="2472397" y="1161441"/>
              <a:ext cx="7899516" cy="1526478"/>
            </a:xfrm>
            <a:prstGeom prst="rect">
              <a:avLst/>
            </a:prstGeom>
            <a:noFill/>
          </p:spPr>
          <p:txBody>
            <a:bodyPr wrap="square">
              <a:spAutoFit/>
            </a:bodyPr>
            <a:lstStyle/>
            <a:p>
              <a:r>
                <a:rPr lang="vi-VN" sz="2400" dirty="0">
                  <a:latin typeface="+mj-lt"/>
                </a:rPr>
                <a:t>Đơn chất là chất được tạo nên từ một nguyên tố hoá học. </a:t>
              </a:r>
            </a:p>
          </p:txBody>
        </p:sp>
      </p:grpSp>
      <p:pic>
        <p:nvPicPr>
          <p:cNvPr id="108" name="Picture 107">
            <a:extLst>
              <a:ext uri="{FF2B5EF4-FFF2-40B4-BE49-F238E27FC236}">
                <a16:creationId xmlns=""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746" y="1028925"/>
            <a:ext cx="1464329" cy="1512353"/>
          </a:xfrm>
          <a:prstGeom prst="rect">
            <a:avLst/>
          </a:prstGeom>
        </p:spPr>
      </p:pic>
      <p:pic>
        <p:nvPicPr>
          <p:cNvPr id="17" name="Picture 16"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1667041" y="1597269"/>
            <a:ext cx="548879"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47986" y="898073"/>
            <a:ext cx="9063356" cy="5045528"/>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10" name="组合 9"/>
          <p:cNvGrpSpPr/>
          <p:nvPr/>
        </p:nvGrpSpPr>
        <p:grpSpPr>
          <a:xfrm>
            <a:off x="652113" y="1894236"/>
            <a:ext cx="2613258" cy="3571709"/>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4" name="组合 13"/>
          <p:cNvGrpSpPr/>
          <p:nvPr/>
        </p:nvGrpSpPr>
        <p:grpSpPr>
          <a:xfrm>
            <a:off x="5878629" y="1894236"/>
            <a:ext cx="2613258" cy="3571709"/>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8" name="组合 17"/>
          <p:cNvGrpSpPr/>
          <p:nvPr/>
        </p:nvGrpSpPr>
        <p:grpSpPr>
          <a:xfrm>
            <a:off x="3265371" y="1894236"/>
            <a:ext cx="2613259" cy="3571709"/>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5" name="矩形 34"/>
          <p:cNvSpPr/>
          <p:nvPr/>
        </p:nvSpPr>
        <p:spPr>
          <a:xfrm>
            <a:off x="931771" y="2335395"/>
            <a:ext cx="2051050" cy="387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2">
                    <a:lumMod val="10000"/>
                  </a:schemeClr>
                </a:solidFill>
                <a:latin typeface="Times New Roman" panose="02020603050405020304" pitchFamily="18" charset="0"/>
                <a:cs typeface="Times New Roman" panose="02020603050405020304" pitchFamily="18" charset="0"/>
              </a:rPr>
              <a:t>Kim loại</a:t>
            </a:r>
          </a:p>
        </p:txBody>
      </p:sp>
      <p:sp>
        <p:nvSpPr>
          <p:cNvPr id="36" name="矩形 35"/>
          <p:cNvSpPr/>
          <p:nvPr/>
        </p:nvSpPr>
        <p:spPr>
          <a:xfrm>
            <a:off x="3519396" y="2335395"/>
            <a:ext cx="2051050" cy="387350"/>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2">
                    <a:lumMod val="10000"/>
                  </a:schemeClr>
                </a:solidFill>
                <a:latin typeface="Times New Roman" panose="02020603050405020304" pitchFamily="18" charset="0"/>
                <a:cs typeface="Times New Roman" panose="02020603050405020304" pitchFamily="18" charset="0"/>
              </a:rPr>
              <a:t>Phi kim</a:t>
            </a:r>
          </a:p>
        </p:txBody>
      </p:sp>
      <p:sp>
        <p:nvSpPr>
          <p:cNvPr id="37" name="矩形 36"/>
          <p:cNvSpPr/>
          <p:nvPr/>
        </p:nvSpPr>
        <p:spPr>
          <a:xfrm>
            <a:off x="6161181" y="2335395"/>
            <a:ext cx="2051050" cy="387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2">
                    <a:lumMod val="10000"/>
                  </a:schemeClr>
                </a:solidFill>
                <a:latin typeface="Times New Roman" panose="02020603050405020304" pitchFamily="18" charset="0"/>
                <a:cs typeface="Times New Roman" panose="02020603050405020304" pitchFamily="18" charset="0"/>
              </a:rPr>
              <a:t>Khí hiếm</a:t>
            </a:r>
          </a:p>
        </p:txBody>
      </p:sp>
      <p:sp>
        <p:nvSpPr>
          <p:cNvPr id="40" name="TextBox 39">
            <a:extLst>
              <a:ext uri="{FF2B5EF4-FFF2-40B4-BE49-F238E27FC236}">
                <a16:creationId xmlns="" xmlns:a16="http://schemas.microsoft.com/office/drawing/2014/main" id="{C87645CD-CF73-402C-828D-A207308FBBA2}"/>
              </a:ext>
            </a:extLst>
          </p:cNvPr>
          <p:cNvSpPr txBox="1"/>
          <p:nvPr/>
        </p:nvSpPr>
        <p:spPr>
          <a:xfrm>
            <a:off x="1763699" y="1275972"/>
            <a:ext cx="5933301" cy="461665"/>
          </a:xfrm>
          <a:prstGeom prst="rect">
            <a:avLst/>
          </a:prstGeom>
          <a:noFill/>
        </p:spPr>
        <p:txBody>
          <a:bodyPr wrap="square">
            <a:spAutoFit/>
          </a:bodyPr>
          <a:lstStyle/>
          <a:p>
            <a:pPr algn="ctr"/>
            <a:r>
              <a:rPr lang="vi-VN" sz="2400" b="1" dirty="0">
                <a:solidFill>
                  <a:schemeClr val="bg2">
                    <a:lumMod val="10000"/>
                  </a:schemeClr>
                </a:solidFill>
                <a:latin typeface="Times New Roman" panose="02020603050405020304" pitchFamily="18" charset="0"/>
                <a:cs typeface="Times New Roman" panose="02020603050405020304" pitchFamily="18" charset="0"/>
              </a:rPr>
              <a:t>Đơn chất được phân loại thành 3 loại: </a:t>
            </a:r>
          </a:p>
        </p:txBody>
      </p:sp>
      <p:pic>
        <p:nvPicPr>
          <p:cNvPr id="3" name="Picture 2">
            <a:extLst>
              <a:ext uri="{FF2B5EF4-FFF2-40B4-BE49-F238E27FC236}">
                <a16:creationId xmlns="" xmlns:a16="http://schemas.microsoft.com/office/drawing/2014/main" id="{6DDFB1FF-D2BB-4AFD-9617-819ABE4FAEC9}"/>
              </a:ext>
            </a:extLst>
          </p:cNvPr>
          <p:cNvPicPr>
            <a:picLocks noChangeAspect="1"/>
          </p:cNvPicPr>
          <p:nvPr/>
        </p:nvPicPr>
        <p:blipFill>
          <a:blip r:embed="rId3"/>
          <a:stretch>
            <a:fillRect/>
          </a:stretch>
        </p:blipFill>
        <p:spPr>
          <a:xfrm>
            <a:off x="2416665" y="2852643"/>
            <a:ext cx="794032" cy="794032"/>
          </a:xfrm>
          <a:prstGeom prst="rect">
            <a:avLst/>
          </a:prstGeom>
        </p:spPr>
      </p:pic>
      <p:pic>
        <p:nvPicPr>
          <p:cNvPr id="42" name="Picture 41">
            <a:extLst>
              <a:ext uri="{FF2B5EF4-FFF2-40B4-BE49-F238E27FC236}">
                <a16:creationId xmlns="" xmlns:a16="http://schemas.microsoft.com/office/drawing/2014/main" id="{B217C6B3-0B7A-4697-84F5-47E0CB28A398}"/>
              </a:ext>
            </a:extLst>
          </p:cNvPr>
          <p:cNvPicPr>
            <a:picLocks noChangeAspect="1"/>
          </p:cNvPicPr>
          <p:nvPr/>
        </p:nvPicPr>
        <p:blipFill>
          <a:blip r:embed="rId4"/>
          <a:stretch>
            <a:fillRect/>
          </a:stretch>
        </p:blipFill>
        <p:spPr>
          <a:xfrm>
            <a:off x="1547348" y="2937271"/>
            <a:ext cx="776235" cy="776235"/>
          </a:xfrm>
          <a:prstGeom prst="rect">
            <a:avLst/>
          </a:prstGeom>
        </p:spPr>
      </p:pic>
      <p:pic>
        <p:nvPicPr>
          <p:cNvPr id="44" name="Picture 43">
            <a:extLst>
              <a:ext uri="{FF2B5EF4-FFF2-40B4-BE49-F238E27FC236}">
                <a16:creationId xmlns="" xmlns:a16="http://schemas.microsoft.com/office/drawing/2014/main" id="{74D0F704-96BF-416C-AD3B-2CFA5C7A58AD}"/>
              </a:ext>
            </a:extLst>
          </p:cNvPr>
          <p:cNvPicPr>
            <a:picLocks noChangeAspect="1"/>
          </p:cNvPicPr>
          <p:nvPr/>
        </p:nvPicPr>
        <p:blipFill>
          <a:blip r:embed="rId5"/>
          <a:stretch>
            <a:fillRect/>
          </a:stretch>
        </p:blipFill>
        <p:spPr>
          <a:xfrm>
            <a:off x="769635" y="2937271"/>
            <a:ext cx="788573" cy="788573"/>
          </a:xfrm>
          <a:prstGeom prst="rect">
            <a:avLst/>
          </a:prstGeom>
        </p:spPr>
      </p:pic>
      <p:sp>
        <p:nvSpPr>
          <p:cNvPr id="45" name="TextBox 44">
            <a:extLst>
              <a:ext uri="{FF2B5EF4-FFF2-40B4-BE49-F238E27FC236}">
                <a16:creationId xmlns="" xmlns:a16="http://schemas.microsoft.com/office/drawing/2014/main" id="{F104DCA4-D4F1-42E1-943B-403B4C78A703}"/>
              </a:ext>
            </a:extLst>
          </p:cNvPr>
          <p:cNvSpPr txBox="1"/>
          <p:nvPr/>
        </p:nvSpPr>
        <p:spPr>
          <a:xfrm>
            <a:off x="842411" y="3713506"/>
            <a:ext cx="2051050" cy="461665"/>
          </a:xfrm>
          <a:prstGeom prst="rect">
            <a:avLst/>
          </a:prstGeom>
          <a:noFill/>
        </p:spPr>
        <p:txBody>
          <a:bodyPr wrap="square">
            <a:spAutoFit/>
          </a:bodyPr>
          <a:lstStyle/>
          <a:p>
            <a:pPr algn="ctr"/>
            <a:r>
              <a:rPr lang="vi-VN" sz="2400" dirty="0"/>
              <a:t>Thể rắn</a:t>
            </a:r>
          </a:p>
        </p:txBody>
      </p:sp>
      <p:pic>
        <p:nvPicPr>
          <p:cNvPr id="49" name="Picture 48">
            <a:extLst>
              <a:ext uri="{FF2B5EF4-FFF2-40B4-BE49-F238E27FC236}">
                <a16:creationId xmlns="" xmlns:a16="http://schemas.microsoft.com/office/drawing/2014/main" id="{C89CA14C-11FC-496E-845A-41966774B792}"/>
              </a:ext>
            </a:extLst>
          </p:cNvPr>
          <p:cNvPicPr>
            <a:picLocks noChangeAspect="1"/>
          </p:cNvPicPr>
          <p:nvPr/>
        </p:nvPicPr>
        <p:blipFill>
          <a:blip r:embed="rId6"/>
          <a:stretch>
            <a:fillRect/>
          </a:stretch>
        </p:blipFill>
        <p:spPr>
          <a:xfrm>
            <a:off x="1089471" y="4091322"/>
            <a:ext cx="748167" cy="748167"/>
          </a:xfrm>
          <a:prstGeom prst="rect">
            <a:avLst/>
          </a:prstGeom>
        </p:spPr>
      </p:pic>
      <p:pic>
        <p:nvPicPr>
          <p:cNvPr id="51" name="Picture 50">
            <a:extLst>
              <a:ext uri="{FF2B5EF4-FFF2-40B4-BE49-F238E27FC236}">
                <a16:creationId xmlns="" xmlns:a16="http://schemas.microsoft.com/office/drawing/2014/main" id="{661B7190-315E-45CC-A704-BDF900356F7C}"/>
              </a:ext>
            </a:extLst>
          </p:cNvPr>
          <p:cNvPicPr>
            <a:picLocks noChangeAspect="1"/>
          </p:cNvPicPr>
          <p:nvPr/>
        </p:nvPicPr>
        <p:blipFill>
          <a:blip r:embed="rId7"/>
          <a:stretch>
            <a:fillRect/>
          </a:stretch>
        </p:blipFill>
        <p:spPr>
          <a:xfrm>
            <a:off x="1874026" y="4177099"/>
            <a:ext cx="638015" cy="638015"/>
          </a:xfrm>
          <a:prstGeom prst="rect">
            <a:avLst/>
          </a:prstGeom>
        </p:spPr>
      </p:pic>
      <p:sp>
        <p:nvSpPr>
          <p:cNvPr id="52" name="TextBox 51">
            <a:extLst>
              <a:ext uri="{FF2B5EF4-FFF2-40B4-BE49-F238E27FC236}">
                <a16:creationId xmlns="" xmlns:a16="http://schemas.microsoft.com/office/drawing/2014/main" id="{0E753257-D73D-4207-8676-E42B8EEFF9E1}"/>
              </a:ext>
            </a:extLst>
          </p:cNvPr>
          <p:cNvSpPr txBox="1"/>
          <p:nvPr/>
        </p:nvSpPr>
        <p:spPr>
          <a:xfrm>
            <a:off x="848501" y="4864500"/>
            <a:ext cx="2051050" cy="461665"/>
          </a:xfrm>
          <a:prstGeom prst="rect">
            <a:avLst/>
          </a:prstGeom>
          <a:noFill/>
        </p:spPr>
        <p:txBody>
          <a:bodyPr wrap="square">
            <a:spAutoFit/>
          </a:bodyPr>
          <a:lstStyle/>
          <a:p>
            <a:pPr algn="ctr"/>
            <a:r>
              <a:rPr lang="vi-VN" sz="2400" dirty="0"/>
              <a:t>Thể lỏng</a:t>
            </a:r>
          </a:p>
        </p:txBody>
      </p:sp>
      <p:pic>
        <p:nvPicPr>
          <p:cNvPr id="54" name="Picture 53">
            <a:extLst>
              <a:ext uri="{FF2B5EF4-FFF2-40B4-BE49-F238E27FC236}">
                <a16:creationId xmlns="" xmlns:a16="http://schemas.microsoft.com/office/drawing/2014/main" id="{131DAA6B-3120-4924-89C4-7F741F748470}"/>
              </a:ext>
            </a:extLst>
          </p:cNvPr>
          <p:cNvPicPr>
            <a:picLocks noChangeAspect="1"/>
          </p:cNvPicPr>
          <p:nvPr/>
        </p:nvPicPr>
        <p:blipFill>
          <a:blip r:embed="rId8"/>
          <a:stretch>
            <a:fillRect/>
          </a:stretch>
        </p:blipFill>
        <p:spPr>
          <a:xfrm>
            <a:off x="4884442" y="4299888"/>
            <a:ext cx="644567" cy="644567"/>
          </a:xfrm>
          <a:prstGeom prst="rect">
            <a:avLst/>
          </a:prstGeom>
        </p:spPr>
      </p:pic>
      <p:pic>
        <p:nvPicPr>
          <p:cNvPr id="56" name="Picture 55">
            <a:extLst>
              <a:ext uri="{FF2B5EF4-FFF2-40B4-BE49-F238E27FC236}">
                <a16:creationId xmlns="" xmlns:a16="http://schemas.microsoft.com/office/drawing/2014/main" id="{B7EA3B5B-F779-4EB0-8720-364D5B71D21C}"/>
              </a:ext>
            </a:extLst>
          </p:cNvPr>
          <p:cNvPicPr>
            <a:picLocks noChangeAspect="1"/>
          </p:cNvPicPr>
          <p:nvPr/>
        </p:nvPicPr>
        <p:blipFill>
          <a:blip r:embed="rId9"/>
          <a:stretch>
            <a:fillRect/>
          </a:stretch>
        </p:blipFill>
        <p:spPr>
          <a:xfrm>
            <a:off x="4133944" y="3524512"/>
            <a:ext cx="688260" cy="688260"/>
          </a:xfrm>
          <a:prstGeom prst="rect">
            <a:avLst/>
          </a:prstGeom>
        </p:spPr>
      </p:pic>
      <p:pic>
        <p:nvPicPr>
          <p:cNvPr id="58" name="Picture 57">
            <a:extLst>
              <a:ext uri="{FF2B5EF4-FFF2-40B4-BE49-F238E27FC236}">
                <a16:creationId xmlns="" xmlns:a16="http://schemas.microsoft.com/office/drawing/2014/main" id="{06FE33EB-DEAB-408E-B0E7-CCCFB719F04B}"/>
              </a:ext>
            </a:extLst>
          </p:cNvPr>
          <p:cNvPicPr>
            <a:picLocks noChangeAspect="1"/>
          </p:cNvPicPr>
          <p:nvPr/>
        </p:nvPicPr>
        <p:blipFill>
          <a:blip r:embed="rId10"/>
          <a:stretch>
            <a:fillRect/>
          </a:stretch>
        </p:blipFill>
        <p:spPr>
          <a:xfrm>
            <a:off x="3277910" y="3502240"/>
            <a:ext cx="688260" cy="688260"/>
          </a:xfrm>
          <a:prstGeom prst="rect">
            <a:avLst/>
          </a:prstGeom>
        </p:spPr>
      </p:pic>
      <p:pic>
        <p:nvPicPr>
          <p:cNvPr id="60" name="Picture 59">
            <a:extLst>
              <a:ext uri="{FF2B5EF4-FFF2-40B4-BE49-F238E27FC236}">
                <a16:creationId xmlns="" xmlns:a16="http://schemas.microsoft.com/office/drawing/2014/main" id="{09BA8B8B-12A2-4BD3-A5C1-CA6A35F22B91}"/>
              </a:ext>
            </a:extLst>
          </p:cNvPr>
          <p:cNvPicPr>
            <a:picLocks noChangeAspect="1"/>
          </p:cNvPicPr>
          <p:nvPr/>
        </p:nvPicPr>
        <p:blipFill>
          <a:blip r:embed="rId11"/>
          <a:stretch>
            <a:fillRect/>
          </a:stretch>
        </p:blipFill>
        <p:spPr>
          <a:xfrm>
            <a:off x="4412494" y="2813326"/>
            <a:ext cx="542888" cy="542888"/>
          </a:xfrm>
          <a:prstGeom prst="rect">
            <a:avLst/>
          </a:prstGeom>
        </p:spPr>
      </p:pic>
      <p:pic>
        <p:nvPicPr>
          <p:cNvPr id="62" name="Picture 61">
            <a:extLst>
              <a:ext uri="{FF2B5EF4-FFF2-40B4-BE49-F238E27FC236}">
                <a16:creationId xmlns="" xmlns:a16="http://schemas.microsoft.com/office/drawing/2014/main" id="{52B2E03C-1E1E-4616-B22A-6A10F0567D0D}"/>
              </a:ext>
            </a:extLst>
          </p:cNvPr>
          <p:cNvPicPr>
            <a:picLocks noChangeAspect="1"/>
          </p:cNvPicPr>
          <p:nvPr/>
        </p:nvPicPr>
        <p:blipFill>
          <a:blip r:embed="rId12"/>
          <a:stretch>
            <a:fillRect/>
          </a:stretch>
        </p:blipFill>
        <p:spPr>
          <a:xfrm>
            <a:off x="5027557" y="2803355"/>
            <a:ext cx="542888" cy="542888"/>
          </a:xfrm>
          <a:prstGeom prst="rect">
            <a:avLst/>
          </a:prstGeom>
        </p:spPr>
      </p:pic>
      <p:sp>
        <p:nvSpPr>
          <p:cNvPr id="63" name="TextBox 62">
            <a:extLst>
              <a:ext uri="{FF2B5EF4-FFF2-40B4-BE49-F238E27FC236}">
                <a16:creationId xmlns="" xmlns:a16="http://schemas.microsoft.com/office/drawing/2014/main" id="{9A152A41-57CB-425D-9F09-77569CCA690C}"/>
              </a:ext>
            </a:extLst>
          </p:cNvPr>
          <p:cNvSpPr txBox="1"/>
          <p:nvPr/>
        </p:nvSpPr>
        <p:spPr>
          <a:xfrm>
            <a:off x="3192018" y="2888079"/>
            <a:ext cx="1299683" cy="461665"/>
          </a:xfrm>
          <a:prstGeom prst="rect">
            <a:avLst/>
          </a:prstGeom>
          <a:noFill/>
        </p:spPr>
        <p:txBody>
          <a:bodyPr wrap="square">
            <a:spAutoFit/>
          </a:bodyPr>
          <a:lstStyle/>
          <a:p>
            <a:pPr algn="ctr"/>
            <a:r>
              <a:rPr lang="vi-VN" sz="2400" dirty="0"/>
              <a:t>Thể rắn</a:t>
            </a:r>
          </a:p>
        </p:txBody>
      </p:sp>
      <p:sp>
        <p:nvSpPr>
          <p:cNvPr id="64" name="TextBox 63">
            <a:extLst>
              <a:ext uri="{FF2B5EF4-FFF2-40B4-BE49-F238E27FC236}">
                <a16:creationId xmlns="" xmlns:a16="http://schemas.microsoft.com/office/drawing/2014/main" id="{96E567CD-D0C0-4004-B3D0-4D41C3C11D98}"/>
              </a:ext>
            </a:extLst>
          </p:cNvPr>
          <p:cNvSpPr txBox="1"/>
          <p:nvPr/>
        </p:nvSpPr>
        <p:spPr>
          <a:xfrm>
            <a:off x="7353678" y="3907821"/>
            <a:ext cx="1299683" cy="461665"/>
          </a:xfrm>
          <a:prstGeom prst="rect">
            <a:avLst/>
          </a:prstGeom>
          <a:noFill/>
        </p:spPr>
        <p:txBody>
          <a:bodyPr wrap="square">
            <a:spAutoFit/>
          </a:bodyPr>
          <a:lstStyle/>
          <a:p>
            <a:pPr algn="ctr"/>
            <a:r>
              <a:rPr lang="vi-VN" sz="2400" dirty="0"/>
              <a:t>......</a:t>
            </a:r>
          </a:p>
        </p:txBody>
      </p:sp>
      <p:sp>
        <p:nvSpPr>
          <p:cNvPr id="65" name="TextBox 64">
            <a:extLst>
              <a:ext uri="{FF2B5EF4-FFF2-40B4-BE49-F238E27FC236}">
                <a16:creationId xmlns="" xmlns:a16="http://schemas.microsoft.com/office/drawing/2014/main" id="{58746C60-AD1F-40A0-BC16-281F455BFEEE}"/>
              </a:ext>
            </a:extLst>
          </p:cNvPr>
          <p:cNvSpPr txBox="1"/>
          <p:nvPr/>
        </p:nvSpPr>
        <p:spPr>
          <a:xfrm>
            <a:off x="3372970" y="4430839"/>
            <a:ext cx="1357379" cy="830997"/>
          </a:xfrm>
          <a:prstGeom prst="rect">
            <a:avLst/>
          </a:prstGeom>
          <a:noFill/>
        </p:spPr>
        <p:txBody>
          <a:bodyPr wrap="square">
            <a:spAutoFit/>
          </a:bodyPr>
          <a:lstStyle/>
          <a:p>
            <a:pPr algn="ctr"/>
            <a:r>
              <a:rPr lang="vi-VN" sz="2400" dirty="0"/>
              <a:t>Thể lỏng</a:t>
            </a:r>
          </a:p>
        </p:txBody>
      </p:sp>
      <p:pic>
        <p:nvPicPr>
          <p:cNvPr id="67" name="Picture 66">
            <a:extLst>
              <a:ext uri="{FF2B5EF4-FFF2-40B4-BE49-F238E27FC236}">
                <a16:creationId xmlns="" xmlns:a16="http://schemas.microsoft.com/office/drawing/2014/main" id="{EC36FFB3-776F-423B-9B79-8F19BCA7FB10}"/>
              </a:ext>
            </a:extLst>
          </p:cNvPr>
          <p:cNvPicPr>
            <a:picLocks noChangeAspect="1"/>
          </p:cNvPicPr>
          <p:nvPr/>
        </p:nvPicPr>
        <p:blipFill>
          <a:blip r:embed="rId13"/>
          <a:stretch>
            <a:fillRect/>
          </a:stretch>
        </p:blipFill>
        <p:spPr>
          <a:xfrm>
            <a:off x="6716398" y="3667391"/>
            <a:ext cx="725070" cy="725070"/>
          </a:xfrm>
          <a:prstGeom prst="rect">
            <a:avLst/>
          </a:prstGeom>
        </p:spPr>
      </p:pic>
      <p:pic>
        <p:nvPicPr>
          <p:cNvPr id="69" name="Picture 68">
            <a:extLst>
              <a:ext uri="{FF2B5EF4-FFF2-40B4-BE49-F238E27FC236}">
                <a16:creationId xmlns="" xmlns:a16="http://schemas.microsoft.com/office/drawing/2014/main" id="{4DA5F94E-1B25-4DD2-93B9-720F8BB7A98C}"/>
              </a:ext>
            </a:extLst>
          </p:cNvPr>
          <p:cNvPicPr>
            <a:picLocks noChangeAspect="1"/>
          </p:cNvPicPr>
          <p:nvPr/>
        </p:nvPicPr>
        <p:blipFill>
          <a:blip r:embed="rId14"/>
          <a:stretch>
            <a:fillRect/>
          </a:stretch>
        </p:blipFill>
        <p:spPr>
          <a:xfrm>
            <a:off x="7278449" y="2888078"/>
            <a:ext cx="725070" cy="725070"/>
          </a:xfrm>
          <a:prstGeom prst="rect">
            <a:avLst/>
          </a:prstGeom>
        </p:spPr>
      </p:pic>
      <p:pic>
        <p:nvPicPr>
          <p:cNvPr id="71" name="Picture 70">
            <a:extLst>
              <a:ext uri="{FF2B5EF4-FFF2-40B4-BE49-F238E27FC236}">
                <a16:creationId xmlns="" xmlns:a16="http://schemas.microsoft.com/office/drawing/2014/main" id="{2132A154-5B13-4F16-950D-D5DB5B6276B3}"/>
              </a:ext>
            </a:extLst>
          </p:cNvPr>
          <p:cNvPicPr>
            <a:picLocks noChangeAspect="1"/>
          </p:cNvPicPr>
          <p:nvPr/>
        </p:nvPicPr>
        <p:blipFill>
          <a:blip r:embed="rId15"/>
          <a:stretch>
            <a:fillRect/>
          </a:stretch>
        </p:blipFill>
        <p:spPr>
          <a:xfrm>
            <a:off x="6119975" y="2722745"/>
            <a:ext cx="949764" cy="949764"/>
          </a:xfrm>
          <a:prstGeom prst="rect">
            <a:avLst/>
          </a:prstGeom>
        </p:spPr>
      </p:pic>
      <p:sp>
        <p:nvSpPr>
          <p:cNvPr id="72" name="TextBox 71">
            <a:extLst>
              <a:ext uri="{FF2B5EF4-FFF2-40B4-BE49-F238E27FC236}">
                <a16:creationId xmlns="" xmlns:a16="http://schemas.microsoft.com/office/drawing/2014/main" id="{355BC780-EED4-4C7D-923B-94F3BEADE5E4}"/>
              </a:ext>
            </a:extLst>
          </p:cNvPr>
          <p:cNvSpPr txBox="1"/>
          <p:nvPr/>
        </p:nvSpPr>
        <p:spPr>
          <a:xfrm>
            <a:off x="4693105" y="3676258"/>
            <a:ext cx="1299683" cy="461665"/>
          </a:xfrm>
          <a:prstGeom prst="rect">
            <a:avLst/>
          </a:prstGeom>
          <a:noFill/>
        </p:spPr>
        <p:txBody>
          <a:bodyPr wrap="square">
            <a:spAutoFit/>
          </a:bodyPr>
          <a:lstStyle/>
          <a:p>
            <a:pPr algn="ctr"/>
            <a:r>
              <a:rPr lang="vi-VN" sz="2400" dirty="0"/>
              <a:t>Thể khí</a:t>
            </a:r>
          </a:p>
        </p:txBody>
      </p:sp>
      <p:sp>
        <p:nvSpPr>
          <p:cNvPr id="73" name="TextBox 72">
            <a:extLst>
              <a:ext uri="{FF2B5EF4-FFF2-40B4-BE49-F238E27FC236}">
                <a16:creationId xmlns="" xmlns:a16="http://schemas.microsoft.com/office/drawing/2014/main" id="{59A45BFF-DDEA-4125-9948-FBB9418FB773}"/>
              </a:ext>
            </a:extLst>
          </p:cNvPr>
          <p:cNvSpPr txBox="1"/>
          <p:nvPr/>
        </p:nvSpPr>
        <p:spPr>
          <a:xfrm>
            <a:off x="6542363" y="4540147"/>
            <a:ext cx="1299683" cy="461665"/>
          </a:xfrm>
          <a:prstGeom prst="rect">
            <a:avLst/>
          </a:prstGeom>
          <a:noFill/>
        </p:spPr>
        <p:txBody>
          <a:bodyPr wrap="square">
            <a:spAutoFit/>
          </a:bodyPr>
          <a:lstStyle/>
          <a:p>
            <a:pPr algn="ctr"/>
            <a:r>
              <a:rPr lang="vi-VN" sz="2400" dirty="0"/>
              <a:t>Thể khí</a:t>
            </a:r>
          </a:p>
        </p:txBody>
      </p:sp>
      <p:pic>
        <p:nvPicPr>
          <p:cNvPr id="39" name="Picture 38" descr="ag00218_"/>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081521">
            <a:off x="1240032" y="1248803"/>
            <a:ext cx="548879"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64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par>
                                <p:cTn id="64" presetID="16" presetClass="entr" presetSubtype="21"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arn(inVertic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par>
                                <p:cTn id="83" presetID="16" presetClass="entr" presetSubtype="21"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arn(inVertical)">
                                      <p:cBhvr>
                                        <p:cTn id="88" dur="500"/>
                                        <p:tgtEl>
                                          <p:spTgt spid="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arn(inVertical)">
                                      <p:cBhvr>
                                        <p:cTn id="91" dur="500"/>
                                        <p:tgtEl>
                                          <p:spTgt spid="6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5" grpId="0"/>
      <p:bldP spid="52" grpId="0"/>
      <p:bldP spid="63" grpId="0"/>
      <p:bldP spid="64" grpId="0"/>
      <p:bldP spid="65"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228600" y="413266"/>
            <a:ext cx="777240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0795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dạng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33400" y="3810000"/>
            <a:ext cx="41148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Đơn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phi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hiếm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a:t>
            </a:r>
            <a:endParaRPr lang="en-US" sz="2400" dirty="0" smtClean="0">
              <a:latin typeface="Times New Roman" pitchFamily="18" charset="0"/>
              <a:cs typeface="Times New Roman" pitchFamily="18" charset="0"/>
            </a:endParaRPr>
          </a:p>
        </p:txBody>
      </p:sp>
      <p:sp>
        <p:nvSpPr>
          <p:cNvPr id="6" name="Rectangle 5"/>
          <p:cNvSpPr/>
          <p:nvPr/>
        </p:nvSpPr>
        <p:spPr>
          <a:xfrm>
            <a:off x="6705600" y="1524000"/>
            <a:ext cx="20574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000" i="1" dirty="0" smtClean="0">
                <a:latin typeface="+mj-lt"/>
              </a:rPr>
              <a:t>Than chì và kim cương đều tạo nên từ nguyên tố carbon</a:t>
            </a:r>
            <a:endParaRPr lang="en-US" sz="2000" i="1" dirty="0">
              <a:latin typeface="+mj-lt"/>
            </a:endParaRPr>
          </a:p>
        </p:txBody>
      </p:sp>
      <p:sp>
        <p:nvSpPr>
          <p:cNvPr id="19459" name="AutoShape 3" descr="Câu chuyện về than chì và kim cương... ⋆ ONETECH Blo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Câu chuyện về than chì và kim cương... ⋆ ONETECH Blogs"/>
          <p:cNvPicPr>
            <a:picLocks noChangeAspect="1" noChangeArrowheads="1"/>
          </p:cNvPicPr>
          <p:nvPr/>
        </p:nvPicPr>
        <p:blipFill>
          <a:blip r:embed="rId3" cstate="print"/>
          <a:srcRect/>
          <a:stretch>
            <a:fillRect/>
          </a:stretch>
        </p:blipFill>
        <p:spPr bwMode="auto">
          <a:xfrm>
            <a:off x="1752601" y="914401"/>
            <a:ext cx="4495799" cy="2234440"/>
          </a:xfrm>
          <a:prstGeom prst="rect">
            <a:avLst/>
          </a:prstGeom>
          <a:noFill/>
        </p:spPr>
      </p:pic>
      <p:sp>
        <p:nvSpPr>
          <p:cNvPr id="10" name="Rectangle 9"/>
          <p:cNvSpPr/>
          <p:nvPr/>
        </p:nvSpPr>
        <p:spPr>
          <a:xfrm>
            <a:off x="381000" y="5867400"/>
            <a:ext cx="73914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vô</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và</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hữu</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endParaRPr lang="en-US" sz="2400" dirty="0">
              <a:latin typeface="Times New Roman" pitchFamily="18" charset="0"/>
              <a:cs typeface="Times New Roman" pitchFamily="18" charset="0"/>
            </a:endParaRPr>
          </a:p>
        </p:txBody>
      </p:sp>
      <p:pic>
        <p:nvPicPr>
          <p:cNvPr id="11" name="Picture 11" descr="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00400"/>
            <a:ext cx="1727623" cy="12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au 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581400"/>
            <a:ext cx="1676400" cy="13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Mau Hyd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572000"/>
            <a:ext cx="2209800" cy="12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43800" y="3581400"/>
            <a:ext cx="1828800" cy="369332"/>
          </a:xfrm>
          <a:prstGeom prst="rect">
            <a:avLst/>
          </a:prstGeom>
          <a:noFill/>
        </p:spPr>
        <p:txBody>
          <a:bodyPr wrap="square" rtlCol="0">
            <a:spAutoFit/>
          </a:bodyPr>
          <a:lstStyle/>
          <a:p>
            <a:r>
              <a:rPr lang="vi-VN" dirty="0" smtClean="0">
                <a:solidFill>
                  <a:srgbClr val="FF0000"/>
                </a:solidFill>
                <a:latin typeface="Times New Roman" pitchFamily="18" charset="0"/>
                <a:ea typeface="Calibri" pitchFamily="34" charset="0"/>
                <a:cs typeface="Times New Roman" pitchFamily="18" charset="0"/>
              </a:rPr>
              <a:t>S</a:t>
            </a:r>
            <a:r>
              <a:rPr lang="en-US" dirty="0" err="1" smtClean="0">
                <a:solidFill>
                  <a:srgbClr val="FF0000"/>
                </a:solidFill>
                <a:latin typeface="Times New Roman" pitchFamily="18" charset="0"/>
                <a:ea typeface="Calibri" pitchFamily="34" charset="0"/>
                <a:cs typeface="Times New Roman" pitchFamily="18" charset="0"/>
              </a:rPr>
              <a:t>ulfur</a:t>
            </a:r>
            <a:r>
              <a:rPr lang="vi-VN" dirty="0" smtClean="0">
                <a:solidFill>
                  <a:srgbClr val="FF0000"/>
                </a:solidFill>
                <a:latin typeface="Times New Roman" pitchFamily="18" charset="0"/>
                <a:cs typeface="Times New Roman" pitchFamily="18" charset="0"/>
              </a:rPr>
              <a:t> (S)</a:t>
            </a:r>
            <a:endParaRPr lang="en-US" dirty="0">
              <a:solidFill>
                <a:srgbClr val="FF0000"/>
              </a:solidFill>
              <a:latin typeface="Times New Roman" pitchFamily="18" charset="0"/>
              <a:cs typeface="Times New Roman" pitchFamily="18" charset="0"/>
            </a:endParaRPr>
          </a:p>
        </p:txBody>
      </p:sp>
      <p:sp>
        <p:nvSpPr>
          <p:cNvPr id="15" name="Rectangle 14"/>
          <p:cNvSpPr/>
          <p:nvPr/>
        </p:nvSpPr>
        <p:spPr>
          <a:xfrm>
            <a:off x="6858000" y="4876800"/>
            <a:ext cx="1219200" cy="923330"/>
          </a:xfrm>
          <a:prstGeom prst="rect">
            <a:avLst/>
          </a:prstGeom>
        </p:spPr>
        <p:txBody>
          <a:bodyPr wrap="square">
            <a:spAutoFit/>
          </a:bodyPr>
          <a:lstStyle/>
          <a:p>
            <a:pPr fontAlgn="auto">
              <a:spcBef>
                <a:spcPct val="50000"/>
              </a:spcBef>
              <a:spcAft>
                <a:spcPts val="0"/>
              </a:spcAft>
              <a:defRPr/>
            </a:pPr>
            <a:r>
              <a:rPr lang="en-US"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Khí</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vi-VN" dirty="0" smtClean="0">
                <a:solidFill>
                  <a:srgbClr val="FF3300"/>
                </a:solidFill>
                <a:effectLst>
                  <a:outerShdw blurRad="38100" dist="38100" dir="2700000" algn="tl">
                    <a:srgbClr val="C0C0C0"/>
                  </a:outerShdw>
                </a:effectLst>
                <a:latin typeface="Times New Roman" pitchFamily="18" charset="0"/>
                <a:cs typeface="Times New Roman" pitchFamily="18" charset="0"/>
              </a:rPr>
              <a:t>ydrogen</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en-US" baseline="-25000" dirty="0" smtClean="0">
                <a:solidFill>
                  <a:srgbClr val="FF3300"/>
                </a:solidFill>
                <a:effectLst>
                  <a:outerShdw blurRad="38100" dist="38100" dir="2700000" algn="tl">
                    <a:srgbClr val="C0C0C0"/>
                  </a:outerShdw>
                </a:effectLst>
                <a:latin typeface="Times New Roman" pitchFamily="18" charset="0"/>
                <a:cs typeface="Times New Roman" pitchFamily="18" charset="0"/>
              </a:rPr>
              <a:t>2</a:t>
            </a:r>
            <a:endParaRPr lang="en-US" baseline="-25000"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16" name="TextBox 15"/>
          <p:cNvSpPr txBox="1"/>
          <p:nvPr/>
        </p:nvSpPr>
        <p:spPr>
          <a:xfrm>
            <a:off x="5867400" y="3276600"/>
            <a:ext cx="1417319" cy="338554"/>
          </a:xfrm>
          <a:prstGeom prst="rect">
            <a:avLst/>
          </a:prstGeom>
          <a:noFill/>
        </p:spPr>
        <p:txBody>
          <a:bodyPr wrap="square" rtlCol="0">
            <a:spAutoFit/>
          </a:bodyPr>
          <a:lstStyle/>
          <a:p>
            <a:r>
              <a:rPr lang="vi-VN" sz="1600" dirty="0" smtClean="0">
                <a:solidFill>
                  <a:srgbClr val="FF0000"/>
                </a:solidFill>
              </a:rPr>
              <a:t>Nhôm</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5" grpId="0" animBg="1"/>
      <p:bldP spid="6" grpId="0" animBg="1"/>
      <p:bldP spid="10"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1066800" y="457200"/>
            <a:ext cx="74676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800" b="1" dirty="0" err="1" smtClean="0">
                <a:solidFill>
                  <a:schemeClr val="accent1">
                    <a:lumMod val="75000"/>
                  </a:schemeClr>
                </a:solidFill>
                <a:latin typeface="+mj-lt"/>
              </a:rPr>
              <a:t>T</a:t>
            </a:r>
            <a:r>
              <a:rPr lang="en-US" sz="2800" b="1" dirty="0" err="1" smtClean="0">
                <a:solidFill>
                  <a:schemeClr val="accent1">
                    <a:lumMod val="75000"/>
                  </a:schemeClr>
                </a:solidFill>
                <a:latin typeface="+mj-lt"/>
              </a:rPr>
              <a:t>hảo</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luận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cặp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đôi</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hoàn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thành</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phiếu</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học</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tập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số</a:t>
            </a:r>
            <a:r>
              <a:rPr lang="en-US" sz="2800" b="1" dirty="0" smtClean="0">
                <a:solidFill>
                  <a:schemeClr val="accent1">
                    <a:lumMod val="75000"/>
                  </a:schemeClr>
                </a:solidFill>
                <a:latin typeface="+mj-lt"/>
              </a:rPr>
              <a:t> 1 </a:t>
            </a:r>
            <a:endParaRPr lang="en-US" sz="2800" b="1" dirty="0">
              <a:solidFill>
                <a:schemeClr val="accent1">
                  <a:lumMod val="75000"/>
                </a:schemeClr>
              </a:solidFill>
              <a:latin typeface="+mj-lt"/>
            </a:endParaRPr>
          </a:p>
        </p:txBody>
      </p:sp>
      <p:graphicFrame>
        <p:nvGraphicFramePr>
          <p:cNvPr id="3" name="Table 2"/>
          <p:cNvGraphicFramePr>
            <a:graphicFrameLocks noGrp="1"/>
          </p:cNvGraphicFramePr>
          <p:nvPr/>
        </p:nvGraphicFramePr>
        <p:xfrm>
          <a:off x="381000" y="4114800"/>
          <a:ext cx="8305799" cy="1304544"/>
        </p:xfrm>
        <a:graphic>
          <a:graphicData uri="http://schemas.openxmlformats.org/drawingml/2006/table">
            <a:tbl>
              <a:tblPr/>
              <a:tblGrid>
                <a:gridCol w="2566722">
                  <a:extLst>
                    <a:ext uri="{9D8B030D-6E8A-4147-A177-3AD203B41FA5}">
                      <a16:colId xmlns:a16="http://schemas.microsoft.com/office/drawing/2014/main" xmlns="" val="20000"/>
                    </a:ext>
                  </a:extLst>
                </a:gridCol>
                <a:gridCol w="2566722">
                  <a:extLst>
                    <a:ext uri="{9D8B030D-6E8A-4147-A177-3AD203B41FA5}">
                      <a16:colId xmlns:a16="http://schemas.microsoft.com/office/drawing/2014/main" xmlns="" val="20001"/>
                    </a:ext>
                  </a:extLst>
                </a:gridCol>
                <a:gridCol w="3172355">
                  <a:extLst>
                    <a:ext uri="{9D8B030D-6E8A-4147-A177-3AD203B41FA5}">
                      <a16:colId xmlns:a16="http://schemas.microsoft.com/office/drawing/2014/main" xmlns="" val="20002"/>
                    </a:ext>
                  </a:extLst>
                </a:gridCol>
              </a:tblGrid>
              <a:tr h="0">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8433" name="Rectangle 1"/>
          <p:cNvSpPr>
            <a:spLocks noChangeArrowheads="1"/>
          </p:cNvSpPr>
          <p:nvPr/>
        </p:nvSpPr>
        <p:spPr bwMode="auto">
          <a:xfrm>
            <a:off x="152400" y="1143000"/>
            <a:ext cx="5410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5.2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carbon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biết</a:t>
            </a:r>
            <a:r>
              <a:rPr kumimoji="0" lang="vi-VN"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vi-VN"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4"/>
          <p:cNvSpPr/>
          <p:nvPr/>
        </p:nvSpPr>
        <p:spPr>
          <a:xfrm>
            <a:off x="381000" y="5562600"/>
            <a:ext cx="8153400" cy="830997"/>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Hãy</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đoán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hay </a:t>
            </a:r>
            <a:r>
              <a:rPr lang="en-US" sz="2400" dirty="0" err="1" smtClean="0">
                <a:latin typeface="Times New Roman" pitchFamily="18" charset="0"/>
                <a:ea typeface="Calibri" pitchFamily="34" charset="0"/>
                <a:cs typeface="Times New Roman" pitchFamily="18" charset="0"/>
              </a:rPr>
              <a:t>ít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Giải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thích</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5562600" y="1066800"/>
            <a:ext cx="3581401" cy="2362200"/>
          </a:xfrm>
          <a:prstGeom prst="rect">
            <a:avLst/>
          </a:prstGeom>
          <a:noFill/>
          <a:ln w="9525">
            <a:noFill/>
            <a:miter lim="800000"/>
            <a:headEnd/>
            <a:tailEnd/>
          </a:ln>
          <a:effectLst/>
        </p:spPr>
      </p:pic>
      <p:sp>
        <p:nvSpPr>
          <p:cNvPr id="8" name="Rectangle 7"/>
          <p:cNvSpPr/>
          <p:nvPr/>
        </p:nvSpPr>
        <p:spPr>
          <a:xfrm>
            <a:off x="228600" y="2514600"/>
            <a:ext cx="5334000" cy="1569660"/>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2: </a:t>
            </a:r>
            <a:r>
              <a:rPr lang="en-US" sz="2400" dirty="0" smtClean="0">
                <a:latin typeface="Times New Roman" pitchFamily="18" charset="0"/>
                <a:ea typeface="Calibri" pitchFamily="34" charset="0"/>
                <a:cs typeface="Times New Roman" pitchFamily="18" charset="0"/>
              </a:rPr>
              <a:t>So </a:t>
            </a:r>
            <a:r>
              <a:rPr lang="en-US" sz="2400" dirty="0" err="1" smtClean="0">
                <a:latin typeface="Times New Roman" pitchFamily="18" charset="0"/>
                <a:ea typeface="Calibri" pitchFamily="34" charset="0"/>
                <a:cs typeface="Times New Roman" pitchFamily="18" charset="0"/>
              </a:rPr>
              <a:t>sánh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oxygen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carbon dioxide </a:t>
            </a:r>
            <a:r>
              <a:rPr lang="en-US" sz="2400" dirty="0" err="1" smtClean="0">
                <a:latin typeface="Times New Roman" pitchFamily="18" charset="0"/>
                <a:ea typeface="Calibri" pitchFamily="34" charset="0"/>
                <a:cs typeface="Times New Roman" pitchFamily="18" charset="0"/>
              </a:rPr>
              <a:t>th</a:t>
            </a:r>
            <a:r>
              <a:rPr lang="vi-VN" sz="2400" dirty="0" smtClean="0">
                <a:latin typeface="Times New Roman" pitchFamily="18" charset="0"/>
                <a:ea typeface="Calibri" pitchFamily="34" charset="0"/>
                <a:cs typeface="Times New Roman" pitchFamily="18" charset="0"/>
              </a:rPr>
              <a:t>eo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Rút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kết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luận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cstate="print"/>
          <a:srcRect/>
          <a:stretch>
            <a:fillRect/>
          </a:stretch>
        </p:blipFill>
        <p:spPr bwMode="auto">
          <a:xfrm>
            <a:off x="152400" y="1143000"/>
            <a:ext cx="564445" cy="3810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228600" y="2438400"/>
            <a:ext cx="571500" cy="385763"/>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304800" y="5562600"/>
            <a:ext cx="564444"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wipe(down)">
                                      <p:cBhvr>
                                        <p:cTn id="17" dur="500"/>
                                        <p:tgtEl>
                                          <p:spTgt spid="184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wipe(down)">
                                      <p:cBhvr>
                                        <p:cTn id="22" dur="500"/>
                                        <p:tgtEl>
                                          <p:spTgt spid="184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3"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2514600" y="228600"/>
            <a:ext cx="412837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err="1" smtClean="0">
                <a:solidFill>
                  <a:schemeClr val="tx2">
                    <a:lumMod val="75000"/>
                  </a:schemeClr>
                </a:solidFill>
              </a:rPr>
              <a:t>Câu</a:t>
            </a:r>
            <a:r>
              <a:rPr lang="en-US" sz="2400" dirty="0" smtClean="0">
                <a:solidFill>
                  <a:schemeClr val="tx2">
                    <a:lumMod val="75000"/>
                  </a:schemeClr>
                </a:solidFill>
              </a:rPr>
              <a:t> </a:t>
            </a:r>
            <a:r>
              <a:rPr lang="en-US" sz="2400" dirty="0" err="1" smtClean="0">
                <a:solidFill>
                  <a:schemeClr val="tx2">
                    <a:lumMod val="75000"/>
                  </a:schemeClr>
                </a:solidFill>
              </a:rPr>
              <a:t>trả</a:t>
            </a:r>
            <a:r>
              <a:rPr lang="en-US" sz="2400" dirty="0" smtClean="0">
                <a:solidFill>
                  <a:schemeClr val="tx2">
                    <a:lumMod val="75000"/>
                  </a:schemeClr>
                </a:solidFill>
              </a:rPr>
              <a:t> </a:t>
            </a:r>
            <a:r>
              <a:rPr lang="en-US" sz="2400" dirty="0" err="1" smtClean="0">
                <a:solidFill>
                  <a:schemeClr val="tx2">
                    <a:lumMod val="75000"/>
                  </a:schemeClr>
                </a:solidFill>
              </a:rPr>
              <a:t>lời</a:t>
            </a:r>
            <a:r>
              <a:rPr lang="en-US" sz="2400" dirty="0" smtClean="0">
                <a:solidFill>
                  <a:schemeClr val="tx2">
                    <a:lumMod val="75000"/>
                  </a:schemeClr>
                </a:solidFill>
              </a:rPr>
              <a:t> </a:t>
            </a:r>
            <a:r>
              <a:rPr lang="en-US" sz="2400" b="1" dirty="0" smtClean="0">
                <a:solidFill>
                  <a:schemeClr val="tx2">
                    <a:lumMod val="75000"/>
                  </a:schemeClr>
                </a:solidFill>
              </a:rPr>
              <a:t>“</a:t>
            </a:r>
            <a:r>
              <a:rPr lang="en-US" sz="2400" b="1" dirty="0" err="1" smtClean="0">
                <a:solidFill>
                  <a:schemeClr val="tx2">
                    <a:lumMod val="75000"/>
                  </a:schemeClr>
                </a:solidFill>
              </a:rPr>
              <a:t>Phiếu</a:t>
            </a:r>
            <a:r>
              <a:rPr lang="en-US" sz="2400" b="1" dirty="0" smtClean="0">
                <a:solidFill>
                  <a:schemeClr val="tx2">
                    <a:lumMod val="75000"/>
                  </a:schemeClr>
                </a:solidFill>
              </a:rPr>
              <a:t> </a:t>
            </a:r>
            <a:r>
              <a:rPr lang="en-US" sz="2400" b="1" dirty="0" err="1" smtClean="0">
                <a:solidFill>
                  <a:schemeClr val="tx2">
                    <a:lumMod val="75000"/>
                  </a:schemeClr>
                </a:solidFill>
              </a:rPr>
              <a:t>học</a:t>
            </a:r>
            <a:r>
              <a:rPr lang="en-US" sz="2400" b="1" dirty="0" smtClean="0">
                <a:solidFill>
                  <a:schemeClr val="tx2">
                    <a:lumMod val="75000"/>
                  </a:schemeClr>
                </a:solidFill>
              </a:rPr>
              <a:t> </a:t>
            </a:r>
            <a:r>
              <a:rPr lang="en-US" sz="2400" b="1" dirty="0" err="1" smtClean="0">
                <a:solidFill>
                  <a:schemeClr val="tx2">
                    <a:lumMod val="75000"/>
                  </a:schemeClr>
                </a:solidFill>
              </a:rPr>
              <a:t>tập</a:t>
            </a:r>
            <a:r>
              <a:rPr lang="en-US" sz="2400" b="1" dirty="0" smtClean="0">
                <a:solidFill>
                  <a:schemeClr val="tx2">
                    <a:lumMod val="75000"/>
                  </a:schemeClr>
                </a:solidFill>
              </a:rPr>
              <a:t> </a:t>
            </a:r>
            <a:r>
              <a:rPr lang="en-US" sz="2400" b="1" dirty="0" err="1" smtClean="0">
                <a:solidFill>
                  <a:schemeClr val="tx2">
                    <a:lumMod val="75000"/>
                  </a:schemeClr>
                </a:solidFill>
              </a:rPr>
              <a:t>số</a:t>
            </a:r>
            <a:r>
              <a:rPr lang="en-US" sz="2400" b="1" dirty="0" smtClean="0">
                <a:solidFill>
                  <a:schemeClr val="tx2">
                    <a:lumMod val="75000"/>
                  </a:schemeClr>
                </a:solidFill>
              </a:rPr>
              <a:t> 1”</a:t>
            </a:r>
            <a:endParaRPr lang="en-US" sz="2400" dirty="0">
              <a:solidFill>
                <a:schemeClr val="tx2">
                  <a:lumMod val="75000"/>
                </a:schemeClr>
              </a:solidFill>
            </a:endParaRPr>
          </a:p>
        </p:txBody>
      </p:sp>
      <p:sp>
        <p:nvSpPr>
          <p:cNvPr id="1025" name="Rectangle 1"/>
          <p:cNvSpPr>
            <a:spLocks noChangeArrowheads="1"/>
          </p:cNvSpPr>
          <p:nvPr/>
        </p:nvSpPr>
        <p:spPr bwMode="auto">
          <a:xfrm>
            <a:off x="-228600" y="700445"/>
            <a:ext cx="9372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lõi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cơ</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loại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cụ</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liệu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bơm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cầu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bong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bóng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bay,…</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ồ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sức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ruột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bút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chì</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346487"/>
              </p:ext>
            </p:extLst>
          </p:nvPr>
        </p:nvGraphicFramePr>
        <p:xfrm>
          <a:off x="914400" y="2514600"/>
          <a:ext cx="7239000" cy="1956816"/>
        </p:xfrm>
        <a:graphic>
          <a:graphicData uri="http://schemas.openxmlformats.org/drawingml/2006/table">
            <a:tbl>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tblGrid>
              <a:tr h="304801">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Chỉ</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một</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2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carbon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Duy</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trì</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sống</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Không</a:t>
                      </a:r>
                      <a:r>
                        <a:rPr lang="en-US" sz="2000" dirty="0">
                          <a:solidFill>
                            <a:srgbClr val="FF0000"/>
                          </a:solidFill>
                          <a:latin typeface="Times New Roman"/>
                          <a:ea typeface="Calibri"/>
                          <a:cs typeface="Times New Roman"/>
                        </a:rPr>
                        <a:t> </a:t>
                      </a:r>
                      <a:r>
                        <a:rPr lang="vi-VN" sz="2000" dirty="0">
                          <a:solidFill>
                            <a:srgbClr val="FF0000"/>
                          </a:solidFill>
                          <a:latin typeface="Times New Roman"/>
                          <a:ea typeface="Calibri"/>
                          <a:cs typeface="Times New Roman"/>
                        </a:rPr>
                        <a:t>duy trì sự sống và sự 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026" name="Rectangle 2"/>
          <p:cNvSpPr>
            <a:spLocks noChangeArrowheads="1"/>
          </p:cNvSpPr>
          <p:nvPr/>
        </p:nvSpPr>
        <p:spPr bwMode="auto">
          <a:xfrm>
            <a:off x="381000" y="2133600"/>
            <a:ext cx="838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5410200"/>
            <a:ext cx="8305800" cy="1200329"/>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vì</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chỉ</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1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còn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từ</a:t>
            </a:r>
            <a:r>
              <a:rPr lang="en-US" sz="2400" dirty="0" smtClean="0">
                <a:latin typeface="Times New Roman" pitchFamily="18" charset="0"/>
                <a:ea typeface="Calibri" pitchFamily="34" charset="0"/>
                <a:cs typeface="Times New Roman" pitchFamily="18" charset="0"/>
              </a:rPr>
              <a:t> 2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trở</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lên</a:t>
            </a:r>
            <a:endParaRPr lang="en-US" sz="2400" dirty="0" smtClean="0">
              <a:latin typeface="Times New Roman" pitchFamily="18" charset="0"/>
              <a:cs typeface="Times New Roman" pitchFamily="18" charset="0"/>
            </a:endParaRPr>
          </a:p>
        </p:txBody>
      </p:sp>
      <p:sp>
        <p:nvSpPr>
          <p:cNvPr id="7" name="Rectangle 6"/>
          <p:cNvSpPr/>
          <p:nvPr/>
        </p:nvSpPr>
        <p:spPr>
          <a:xfrm>
            <a:off x="228600" y="4572000"/>
            <a:ext cx="8229600" cy="954107"/>
          </a:xfrm>
          <a:prstGeom prst="rect">
            <a:avLst/>
          </a:prstGeom>
        </p:spPr>
        <p:txBody>
          <a:bodyPr wrap="square">
            <a:spAutoFit/>
          </a:bodyPr>
          <a:lstStyle/>
          <a:p>
            <a:pPr lvl="0" indent="450850" algn="just" eaLnBrk="0" fontAlgn="base" hangingPunct="0">
              <a:spcBef>
                <a:spcPct val="0"/>
              </a:spcBef>
              <a:spcAft>
                <a:spcPct val="0"/>
              </a:spcAft>
            </a:pPr>
            <a:r>
              <a:rPr lang="en-US" sz="2800" dirty="0" err="1" smtClean="0">
                <a:solidFill>
                  <a:srgbClr val="FF0000"/>
                </a:solidFill>
                <a:latin typeface="Times New Roman" pitchFamily="18" charset="0"/>
                <a:ea typeface="Calibri" pitchFamily="34" charset="0"/>
                <a:cs typeface="Times New Roman" pitchFamily="18" charset="0"/>
              </a:rPr>
              <a:t>Kết</a:t>
            </a:r>
            <a:r>
              <a:rPr lang="en-US" sz="2800" dirty="0" smtClean="0">
                <a:solidFill>
                  <a:srgbClr val="FF0000"/>
                </a:solidFill>
                <a:latin typeface="Times New Roman" pitchFamily="18" charset="0"/>
                <a:ea typeface="Calibri" pitchFamily="34" charset="0"/>
                <a:cs typeface="Times New Roman" pitchFamily="18" charset="0"/>
              </a:rPr>
              <a:t> </a:t>
            </a:r>
            <a:r>
              <a:rPr lang="en-US" sz="2800" dirty="0" err="1" smtClean="0">
                <a:solidFill>
                  <a:srgbClr val="FF0000"/>
                </a:solidFill>
                <a:latin typeface="Times New Roman" pitchFamily="18" charset="0"/>
                <a:ea typeface="Calibri" pitchFamily="34" charset="0"/>
                <a:cs typeface="Times New Roman" pitchFamily="18" charset="0"/>
              </a:rPr>
              <a:t>luận</a:t>
            </a:r>
            <a:r>
              <a:rPr lang="en-US" sz="2800" dirty="0" smtClean="0">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Hợp</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đơn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không</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chỉ</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thành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phần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nguyên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tố</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mà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còn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tính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endParaRPr lang="en-US" sz="28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wipe(down)">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p:bldP spid="1026"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smtClean="0">
                <a:solidFill>
                  <a:srgbClr val="FF0000"/>
                </a:solidFill>
                <a:latin typeface="+mj-lt"/>
              </a:rPr>
              <a:t>Kết luận</a:t>
            </a:r>
            <a:endParaRPr lang="en-US" sz="2800" b="1" dirty="0">
              <a:solidFill>
                <a:srgbClr val="FF0000"/>
              </a:solidFill>
              <a:latin typeface="+mj-lt"/>
            </a:endParaRPr>
          </a:p>
        </p:txBody>
      </p:sp>
      <p:sp>
        <p:nvSpPr>
          <p:cNvPr id="20481" name="Rectangle 1"/>
          <p:cNvSpPr>
            <a:spLocks noChangeArrowheads="1"/>
          </p:cNvSpPr>
          <p:nvPr/>
        </p:nvSpPr>
        <p:spPr bwMode="auto">
          <a:xfrm>
            <a:off x="457200" y="838200"/>
            <a:ext cx="8153400"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Đơn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chất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(Cu),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 (O),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 (He), …  </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Kim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sắt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nhôm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+Phi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kim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sulfur, carbon,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hiếm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hai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trở</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lên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(Na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Cl</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 (C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 glucose (C, H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vô</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hữu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glucose, protein,…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3" name="Rectangle 2"/>
          <p:cNvSpPr/>
          <p:nvPr/>
        </p:nvSpPr>
        <p:spPr>
          <a:xfrm>
            <a:off x="2057400" y="458688"/>
            <a:ext cx="3613490" cy="461665"/>
          </a:xfrm>
          <a:prstGeom prst="rect">
            <a:avLst/>
          </a:prstGeom>
        </p:spPr>
        <p:txBody>
          <a:bodyPr wrap="none">
            <a:spAutoFit/>
          </a:bodyPr>
          <a:lstStyle/>
          <a:p>
            <a:r>
              <a:rPr lang="vi-VN" sz="2400" b="1" dirty="0">
                <a:solidFill>
                  <a:srgbClr val="0070C0"/>
                </a:solidFill>
              </a:rPr>
              <a:t>I. Đơn chất và hợp chất</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481"/>
                                        </p:tgtEl>
                                        <p:attrNameLst>
                                          <p:attrName>style.visibility</p:attrName>
                                        </p:attrNameLst>
                                      </p:cBhvr>
                                      <p:to>
                                        <p:strVal val="visible"/>
                                      </p:to>
                                    </p:set>
                                    <p:animEffect transition="in" filter="wipe(down)">
                                      <p:cBhvr>
                                        <p:cTn id="13"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8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dirty="0" err="1" smtClean="0">
                <a:solidFill>
                  <a:srgbClr val="C00000"/>
                </a:solidFill>
                <a:latin typeface="Times New Roman" pitchFamily="18" charset="0"/>
                <a:cs typeface="Times New Roman" pitchFamily="18" charset="0"/>
              </a:rPr>
              <a:t>Câu</a:t>
            </a:r>
            <a:r>
              <a:rPr lang="en-US" dirty="0" smtClean="0">
                <a:solidFill>
                  <a:srgbClr val="C00000"/>
                </a:solidFill>
                <a:latin typeface="Times New Roman" pitchFamily="18" charset="0"/>
                <a:cs typeface="Times New Roman" pitchFamily="18" charset="0"/>
              </a:rPr>
              <a:t> 5: </a:t>
            </a:r>
            <a:r>
              <a:rPr lang="en-US" dirty="0" err="1" smtClean="0">
                <a:solidFill>
                  <a:schemeClr val="tx1">
                    <a:lumMod val="95000"/>
                    <a:lumOff val="5000"/>
                  </a:schemeClr>
                </a:solidFill>
                <a:latin typeface="Times New Roman" pitchFamily="18" charset="0"/>
                <a:cs typeface="Times New Roman" pitchFamily="18" charset="0"/>
              </a:rPr>
              <a:t>Trong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dưới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hãy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chỉ</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hợp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a:solidFill>
                  <a:schemeClr val="tx1">
                    <a:lumMod val="95000"/>
                    <a:lumOff val="5000"/>
                  </a:schemeClr>
                </a:solidFill>
                <a:latin typeface="Times New Roman" pitchFamily="18" charset="0"/>
                <a:cs typeface="Times New Roman" pitchFamily="18" charset="0"/>
              </a:rPr>
              <a:t>?</a:t>
            </a:r>
            <a:endParaRPr lang="en-US" dirty="0" smtClean="0">
              <a:solidFill>
                <a:schemeClr val="tx1">
                  <a:lumMod val="95000"/>
                  <a:lumOff val="5000"/>
                </a:schemeClr>
              </a:solidFill>
              <a:latin typeface="Times New Roman" pitchFamily="18" charset="0"/>
              <a:cs typeface="Times New Roman" pitchFamily="18" charset="0"/>
            </a:endParaRP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Khí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amoniac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Phosphorus </a:t>
            </a:r>
            <a:r>
              <a:rPr lang="en-US" dirty="0" err="1" smtClean="0">
                <a:solidFill>
                  <a:schemeClr val="tx1">
                    <a:lumMod val="95000"/>
                    <a:lumOff val="5000"/>
                  </a:schemeClr>
                </a:solidFill>
                <a:latin typeface="Times New Roman" pitchFamily="18" charset="0"/>
                <a:cs typeface="Times New Roman" pitchFamily="18" charset="0"/>
              </a:rPr>
              <a:t>đỏ</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Acid </a:t>
            </a:r>
            <a:r>
              <a:rPr lang="en-US" dirty="0" err="1" smtClean="0">
                <a:solidFill>
                  <a:schemeClr val="tx1">
                    <a:lumMod val="95000"/>
                    <a:lumOff val="5000"/>
                  </a:schemeClr>
                </a:solidFill>
                <a:latin typeface="Times New Roman" pitchFamily="18" charset="0"/>
                <a:cs typeface="Times New Roman" pitchFamily="18" charset="0"/>
              </a:rPr>
              <a:t>chlohiđric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Calcium </a:t>
            </a:r>
            <a:r>
              <a:rPr lang="en-US" dirty="0" err="1" smtClean="0">
                <a:solidFill>
                  <a:schemeClr val="tx1">
                    <a:lumMod val="95000"/>
                    <a:lumOff val="5000"/>
                  </a:schemeClr>
                </a:solidFill>
                <a:latin typeface="Times New Roman" pitchFamily="18" charset="0"/>
                <a:cs typeface="Times New Roman" pitchFamily="18" charset="0"/>
              </a:rPr>
              <a:t>carbonat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Glucozo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Kim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a:solidFill>
                  <a:schemeClr val="tx1">
                    <a:lumMod val="95000"/>
                    <a:lumOff val="5000"/>
                  </a:schemeClr>
                </a:solidFill>
                <a:latin typeface="Times New Roman" pitchFamily="18" charset="0"/>
                <a:cs typeface="Times New Roman" pitchFamily="18" charset="0"/>
              </a:rPr>
              <a:t> </a:t>
            </a:r>
            <a:r>
              <a:rPr lang="vi-VN" sz="2800" b="1" dirty="0" smtClean="0">
                <a:latin typeface="Times New Roman" panose="02020603050405020304" pitchFamily="18" charset="0"/>
                <a:cs typeface="Times New Roman" panose="02020603050405020304" pitchFamily="18" charset="0"/>
              </a:rPr>
              <a:t>Magnesium</a:t>
            </a:r>
            <a:r>
              <a:rPr lang="en-US" sz="2800" dirty="0" smtClean="0">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smtClean="0">
                <a:latin typeface="Times New Roman" pitchFamily="18" charset="0"/>
                <a:cs typeface="Times New Roman" pitchFamily="18" charset="0"/>
              </a:rPr>
              <a:pPr eaLnBrk="1" hangingPunct="1"/>
              <a:t>16</a:t>
            </a:fld>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352838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533400" y="838200"/>
            <a:ext cx="2362200" cy="553998"/>
          </a:xfrm>
          <a:prstGeom prst="rect">
            <a:avLst/>
          </a:prstGeom>
          <a:noFill/>
        </p:spPr>
        <p:txBody>
          <a:bodyPr wrap="square" rtlCol="0">
            <a:spAutoFit/>
          </a:bodyPr>
          <a:lstStyle/>
          <a:p>
            <a:r>
              <a:rPr lang="vi-VN" sz="3000" b="1" dirty="0" smtClean="0">
                <a:latin typeface="+mj-lt"/>
              </a:rPr>
              <a:t>II. Phân tử</a:t>
            </a:r>
            <a:endParaRPr lang="en-US" sz="3000" b="1" dirty="0">
              <a:latin typeface="+mj-lt"/>
            </a:endParaRPr>
          </a:p>
        </p:txBody>
      </p:sp>
      <p:sp>
        <p:nvSpPr>
          <p:cNvPr id="4" name="Cloud Callout 3"/>
          <p:cNvSpPr/>
          <p:nvPr/>
        </p:nvSpPr>
        <p:spPr>
          <a:xfrm>
            <a:off x="2590800" y="0"/>
            <a:ext cx="2667000" cy="19050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smtClean="0">
                <a:solidFill>
                  <a:srgbClr val="C00000"/>
                </a:solidFill>
                <a:latin typeface="Times New Roman" pitchFamily="18" charset="0"/>
                <a:cs typeface="Times New Roman" pitchFamily="18" charset="0"/>
              </a:rPr>
              <a:t>Phân tử là gì?</a:t>
            </a:r>
            <a:endParaRPr lang="en-US" sz="2800" b="1" dirty="0">
              <a:solidFill>
                <a:srgbClr val="C00000"/>
              </a:solidFill>
              <a:latin typeface="Times New Roman" pitchFamily="18" charset="0"/>
              <a:cs typeface="Times New Roman" pitchFamily="18" charset="0"/>
            </a:endParaRPr>
          </a:p>
        </p:txBody>
      </p:sp>
      <p:sp>
        <p:nvSpPr>
          <p:cNvPr id="5" name="TextBox 4"/>
          <p:cNvSpPr txBox="1"/>
          <p:nvPr/>
        </p:nvSpPr>
        <p:spPr>
          <a:xfrm>
            <a:off x="762000" y="1600200"/>
            <a:ext cx="4267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1. Khái niệm</a:t>
            </a:r>
            <a:endParaRPr lang="en-US" sz="2800" b="1" i="1" dirty="0">
              <a:latin typeface="Times New Roman" pitchFamily="18" charset="0"/>
              <a:cs typeface="Times New Roman" pitchFamily="18" charset="0"/>
            </a:endParaRPr>
          </a:p>
        </p:txBody>
      </p:sp>
      <p:sp>
        <p:nvSpPr>
          <p:cNvPr id="22529" name="Rectangle 1"/>
          <p:cNvSpPr>
            <a:spLocks noChangeArrowheads="1"/>
          </p:cNvSpPr>
          <p:nvPr/>
        </p:nvSpPr>
        <p:spPr bwMode="auto">
          <a:xfrm>
            <a:off x="914400" y="22860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Phân tử là hạt đại diện cho chất, gồm một số nguyên tử liên kết với nhau và thể hiện đầy đủ tính chất hoá học của chất</a:t>
            </a:r>
            <a:endParaRPr kumimoji="0" lang="de-DE"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529"/>
                                        </p:tgtEl>
                                        <p:attrNameLst>
                                          <p:attrName>style.visibility</p:attrName>
                                        </p:attrNameLst>
                                      </p:cBhvr>
                                      <p:to>
                                        <p:strVal val="visible"/>
                                      </p:to>
                                    </p:set>
                                    <p:animEffect transition="in" filter="wipe(down)">
                                      <p:cBhvr>
                                        <p:cTn id="2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225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609600" y="304800"/>
            <a:ext cx="8077200" cy="1569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cặp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đôi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quan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sát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ảnh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5.3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biết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Giải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thích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Từ</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đó</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xét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sự</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khác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nhau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về</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và</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endParaRPr kumimoji="0" lang="en-US" sz="2400" b="1" i="0" u="none" strike="noStrike" cap="none" normalizeH="0" baseline="0" dirty="0" smtClean="0">
              <a:ln>
                <a:noFill/>
              </a:ln>
              <a:solidFill>
                <a:srgbClr val="FF0000"/>
              </a:solidFill>
              <a:effectLst/>
              <a:latin typeface="+mj-lt"/>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762000" y="2209800"/>
            <a:ext cx="8250493"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dow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09600" y="5334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24577" name="Rectangle 1"/>
          <p:cNvSpPr>
            <a:spLocks noChangeArrowheads="1"/>
          </p:cNvSpPr>
          <p:nvPr/>
        </p:nvSpPr>
        <p:spPr bwMode="auto">
          <a:xfrm>
            <a:off x="1219200" y="1905000"/>
            <a:ext cx="6262612"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nhóm</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4 HS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để</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trả</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lời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mục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trang</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35</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2438400"/>
            <a:ext cx="8001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dirty="0" smtClean="0"/>
              <a:t>Sử dụng giá trị khối lượng nguyên tử của một số nguyên tố trong bảng tuần hoàn để tính khối lượng phân tử của các chất được biểu diễn trong Hình 5.3a và Hình 5.3b.</a:t>
            </a:r>
            <a:endParaRPr lang="en-US" sz="2400" dirty="0"/>
          </a:p>
        </p:txBody>
      </p:sp>
      <p:pic>
        <p:nvPicPr>
          <p:cNvPr id="5" name="Picture 3"/>
          <p:cNvPicPr>
            <a:picLocks noChangeAspect="1" noChangeArrowheads="1"/>
          </p:cNvPicPr>
          <p:nvPr/>
        </p:nvPicPr>
        <p:blipFill>
          <a:blip r:embed="rId3" cstate="print"/>
          <a:srcRect/>
          <a:stretch>
            <a:fillRect/>
          </a:stretch>
        </p:blipFill>
        <p:spPr bwMode="auto">
          <a:xfrm>
            <a:off x="533400" y="2133600"/>
            <a:ext cx="564444" cy="381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r="32113" b="27340"/>
          <a:stretch>
            <a:fillRect/>
          </a:stretch>
        </p:blipFill>
        <p:spPr bwMode="auto">
          <a:xfrm>
            <a:off x="1524000" y="3657600"/>
            <a:ext cx="5820697" cy="2819400"/>
          </a:xfrm>
          <a:prstGeom prst="rect">
            <a:avLst/>
          </a:prstGeom>
          <a:noFill/>
          <a:ln w="9525">
            <a:noFill/>
            <a:miter lim="800000"/>
            <a:headEnd/>
            <a:tailEnd/>
          </a:ln>
          <a:effectLst/>
        </p:spPr>
      </p:pic>
      <p:sp>
        <p:nvSpPr>
          <p:cNvPr id="24578" name="Rectangle 2"/>
          <p:cNvSpPr>
            <a:spLocks noChangeArrowheads="1"/>
          </p:cNvSpPr>
          <p:nvPr/>
        </p:nvSpPr>
        <p:spPr bwMode="auto">
          <a:xfrm>
            <a:off x="1066800" y="1066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7"/>
                                        </p:tgtEl>
                                        <p:attrNameLst>
                                          <p:attrName>style.visibility</p:attrName>
                                        </p:attrNameLst>
                                      </p:cBhvr>
                                      <p:to>
                                        <p:strVal val="visible"/>
                                      </p:to>
                                    </p:set>
                                    <p:animEffect transition="in" filter="wipe(down)">
                                      <p:cBhvr>
                                        <p:cTn id="17" dur="500"/>
                                        <p:tgtEl>
                                          <p:spTgt spid="2457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4577"/>
                                        </p:tgtEl>
                                        <p:attrNameLst>
                                          <p:attrName>ppt_x</p:attrName>
                                        </p:attrNameLst>
                                      </p:cBhvr>
                                      <p:tavLst>
                                        <p:tav tm="0">
                                          <p:val>
                                            <p:strVal val="ppt_x"/>
                                          </p:val>
                                        </p:tav>
                                        <p:tav tm="100000">
                                          <p:val>
                                            <p:strVal val="ppt_x"/>
                                          </p:val>
                                        </p:tav>
                                      </p:tavLst>
                                    </p:anim>
                                    <p:anim calcmode="lin" valueType="num">
                                      <p:cBhvr additive="base">
                                        <p:cTn id="22" dur="500"/>
                                        <p:tgtEl>
                                          <p:spTgt spid="24577"/>
                                        </p:tgtEl>
                                        <p:attrNameLst>
                                          <p:attrName>ppt_y</p:attrName>
                                        </p:attrNameLst>
                                      </p:cBhvr>
                                      <p:tavLst>
                                        <p:tav tm="0">
                                          <p:val>
                                            <p:strVal val="ppt_y"/>
                                          </p:val>
                                        </p:tav>
                                        <p:tav tm="100000">
                                          <p:val>
                                            <p:strVal val="1+ppt_h/2"/>
                                          </p:val>
                                        </p:tav>
                                      </p:tavLst>
                                    </p:anim>
                                    <p:set>
                                      <p:cBhvr>
                                        <p:cTn id="23" dur="1" fill="hold">
                                          <p:stCondLst>
                                            <p:cond delay="499"/>
                                          </p:stCondLst>
                                        </p:cTn>
                                        <p:tgtEl>
                                          <p:spTgt spid="2457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7" grpId="0" animBg="1"/>
      <p:bldP spid="24577" grpId="1" animBg="1"/>
      <p:bldP spid="4" grpId="0" animBg="1"/>
      <p:bldP spid="245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685800"/>
            <a:ext cx="7772400" cy="1470025"/>
          </a:xfrm>
        </p:spPr>
        <p:txBody>
          <a:bodyPr>
            <a:normAutofit fontScale="90000"/>
          </a:bodyPr>
          <a:lstStyle/>
          <a:p>
            <a:r>
              <a:rPr lang="vi-VN" sz="4000" b="1" dirty="0" smtClean="0"/>
              <a:t>CHƯƠNG II </a:t>
            </a:r>
            <a:r>
              <a:rPr lang="en-US" sz="4000" b="1" dirty="0" smtClean="0"/>
              <a:t/>
            </a:r>
            <a:br>
              <a:rPr lang="en-US" sz="4000" b="1" dirty="0" smtClean="0"/>
            </a:br>
            <a:r>
              <a:rPr lang="vi-VN" sz="4000" b="1" dirty="0" smtClean="0"/>
              <a:t>PHÂN TỬ</a:t>
            </a:r>
            <a:r>
              <a:rPr lang="en-US" sz="4000" b="1" dirty="0" smtClean="0"/>
              <a:t/>
            </a:r>
            <a:br>
              <a:rPr lang="en-US" sz="4000" b="1" dirty="0" smtClean="0"/>
            </a:br>
            <a:r>
              <a:rPr lang="vi-VN" sz="4000" b="1" dirty="0" smtClean="0"/>
              <a:t> LIÊN KẾT HÓA HỌC</a:t>
            </a:r>
            <a:endParaRPr lang="en-US" sz="4000" b="1" dirty="0"/>
          </a:p>
        </p:txBody>
      </p:sp>
      <p:sp>
        <p:nvSpPr>
          <p:cNvPr id="4" name="TextBox 3"/>
          <p:cNvSpPr txBox="1"/>
          <p:nvPr/>
        </p:nvSpPr>
        <p:spPr>
          <a:xfrm>
            <a:off x="914400" y="2590800"/>
            <a:ext cx="7620000" cy="1938992"/>
          </a:xfrm>
          <a:prstGeom prst="rect">
            <a:avLst/>
          </a:prstGeom>
          <a:noFill/>
        </p:spPr>
        <p:txBody>
          <a:bodyPr wrap="square" rtlCol="0">
            <a:spAutoFit/>
          </a:bodyPr>
          <a:lstStyle/>
          <a:p>
            <a:pPr algn="ctr"/>
            <a:r>
              <a:rPr lang="en-US" sz="4000" b="1" dirty="0" err="1" smtClean="0">
                <a:solidFill>
                  <a:srgbClr val="FF0000"/>
                </a:solidFill>
                <a:latin typeface="+mj-lt"/>
              </a:rPr>
              <a:t>Tiết</a:t>
            </a:r>
            <a:r>
              <a:rPr lang="en-US" sz="4000" b="1" dirty="0" smtClean="0">
                <a:solidFill>
                  <a:srgbClr val="FF0000"/>
                </a:solidFill>
                <a:latin typeface="+mj-lt"/>
              </a:rPr>
              <a:t> 21 – 24: </a:t>
            </a:r>
            <a:r>
              <a:rPr lang="vi-VN" sz="4000" b="1" dirty="0" smtClean="0">
                <a:solidFill>
                  <a:srgbClr val="FF0000"/>
                </a:solidFill>
                <a:latin typeface="+mj-lt"/>
              </a:rPr>
              <a:t>BÀI 5</a:t>
            </a:r>
          </a:p>
          <a:p>
            <a:pPr algn="ctr"/>
            <a:r>
              <a:rPr lang="vi-VN" sz="4000" b="1" dirty="0" smtClean="0">
                <a:solidFill>
                  <a:srgbClr val="FF0000"/>
                </a:solidFill>
                <a:latin typeface="+mj-lt"/>
              </a:rPr>
              <a:t>PHÂN TỬ - ĐƠN CHẤT – HỢP CHẤT</a:t>
            </a:r>
            <a:endParaRPr lang="en-US" sz="4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85800" y="8382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3" name="Rectangle 2"/>
          <p:cNvSpPr>
            <a:spLocks noChangeArrowheads="1"/>
          </p:cNvSpPr>
          <p:nvPr/>
        </p:nvSpPr>
        <p:spPr bwMode="auto">
          <a:xfrm>
            <a:off x="990600" y="1447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1066800" y="2438400"/>
            <a:ext cx="754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nitrogen: 2</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14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28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methane: 12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4</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16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LUYỆN TẬP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173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spcAft>
                <a:spcPct val="0"/>
              </a:spcAft>
            </a:pPr>
            <a:endParaRPr lang="en-US" sz="2400" dirty="0"/>
          </a:p>
        </p:txBody>
      </p:sp>
      <p:sp>
        <p:nvSpPr>
          <p:cNvPr id="3" name="Content Placeholder 2"/>
          <p:cNvSpPr>
            <a:spLocks noGrp="1"/>
          </p:cNvSpPr>
          <p:nvPr>
            <p:ph idx="1"/>
          </p:nvPr>
        </p:nvSpPr>
        <p:spPr/>
        <p:txBody>
          <a:bodyPr>
            <a:normAutofit/>
          </a:bodyPr>
          <a:lstStyle/>
          <a:p>
            <a:pPr marL="0" indent="0">
              <a:buNone/>
            </a:pPr>
            <a:r>
              <a:rPr lang="en-US" sz="2400" b="1" dirty="0" err="1">
                <a:latin typeface="Calibri" panose="020F0502020204030204" pitchFamily="34" charset="0"/>
                <a:ea typeface="Calibri" panose="020F0502020204030204" pitchFamily="34" charset="0"/>
                <a:cs typeface="Times New Roman" panose="02020603050405020304" pitchFamily="18" charset="0"/>
              </a:rPr>
              <a:t>Câu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ho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biết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đơn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hợp</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Giải</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thích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và</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Tính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khối</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lượng</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phân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tử</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sau</a:t>
            </a:r>
            <a:r>
              <a:rPr lang="en-US" sz="2400" dirty="0">
                <a:solidFill>
                  <a:srgbClr val="FF0000"/>
                </a:solidFill>
              </a:rPr>
              <a:t/>
            </a:r>
            <a:br>
              <a:rPr lang="en-US" sz="2400" dirty="0">
                <a:solidFill>
                  <a:srgbClr val="FF0000"/>
                </a:solidFill>
              </a:rPr>
            </a:br>
            <a:r>
              <a:rPr lang="en-US" sz="2400" dirty="0" smtClean="0">
                <a:solidFill>
                  <a:srgbClr val="FF0000"/>
                </a:solidFill>
              </a:rPr>
              <a:t>a/</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c/</a:t>
            </a:r>
            <a:r>
              <a:rPr lang="en-US" sz="2400" dirty="0" err="1" smtClean="0">
                <a:latin typeface="Arial" panose="020B0604020202020204" pitchFamily="34" charset="0"/>
                <a:ea typeface="Calibri" panose="020F0502020204030204" pitchFamily="34" charset="0"/>
              </a:rPr>
              <a:t>Muối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ăn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Na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Cl</a:t>
            </a:r>
            <a:r>
              <a:rPr lang="en-US" sz="2400" dirty="0" smtClean="0">
                <a:latin typeface="Arial" panose="020B0604020202020204" pitchFamily="34" charset="0"/>
                <a:ea typeface="Calibri" panose="020F0502020204030204" pitchFamily="34" charset="0"/>
              </a:rPr>
              <a:t> </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d/</a:t>
            </a:r>
            <a:r>
              <a:rPr lang="en-US" sz="2400" dirty="0" err="1" smtClean="0">
                <a:latin typeface="Arial" panose="020B0604020202020204" pitchFamily="34" charset="0"/>
                <a:ea typeface="Calibri" panose="020F0502020204030204" pitchFamily="34" charset="0"/>
              </a:rPr>
              <a:t>Khí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amoniac</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3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H</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Bromine: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2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Br</a:t>
            </a:r>
            <a:r>
              <a:rPr lang="en-US" sz="2400" dirty="0" smtClean="0">
                <a:latin typeface="Arial" panose="020B0604020202020204" pitchFamily="34" charset="0"/>
              </a:rPr>
              <a:t/>
            </a:r>
            <a:br>
              <a:rPr lang="en-US" sz="2400" dirty="0" smtClean="0">
                <a:latin typeface="Arial" panose="020B0604020202020204" pitchFamily="34" charset="0"/>
              </a:rPr>
            </a:br>
            <a:endParaRPr lang="en-US" sz="2400" dirty="0"/>
          </a:p>
        </p:txBody>
      </p:sp>
    </p:spTree>
    <p:extLst>
      <p:ext uri="{BB962C8B-B14F-4D97-AF65-F5344CB8AC3E}">
        <p14:creationId xmlns:p14="http://schemas.microsoft.com/office/powerpoint/2010/main" val="295531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277102"/>
            <a:ext cx="8229600" cy="1143000"/>
          </a:xfrm>
        </p:spPr>
        <p:txBody>
          <a:bodyPr>
            <a:noAutofit/>
          </a:bodyPr>
          <a:lstStyle/>
          <a:p>
            <a:pPr algn="l"/>
            <a:r>
              <a:rPr lang="en-US" sz="2400" dirty="0">
                <a:solidFill>
                  <a:srgbClr val="FF0000"/>
                </a:solidFill>
              </a:rPr>
              <a:t>a</a:t>
            </a:r>
            <a:r>
              <a:rPr lang="en-US" sz="2400" dirty="0" smtClean="0">
                <a:solidFill>
                  <a:srgbClr val="FF0000"/>
                </a:solidFill>
              </a:rPr>
              <a:t>/ </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solidFill>
                  <a:srgbClr val="FF0000"/>
                </a:solidFill>
                <a:latin typeface="Arial" panose="020B0604020202020204" pitchFamily="34" charset="0"/>
              </a:rPr>
              <a:t>b</a:t>
            </a:r>
            <a:r>
              <a:rPr lang="en-US" sz="2400" dirty="0" smtClean="0">
                <a:solidFill>
                  <a:srgbClr val="FF0000"/>
                </a:solidFill>
                <a:latin typeface="Arial" panose="020B0604020202020204" pitchFamily="34" charset="0"/>
              </a:rPr>
              <a:t>/ </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latin typeface="Arial" panose="020B0604020202020204" pitchFamily="34" charset="0"/>
              </a:rPr>
              <a:t>c/</a:t>
            </a:r>
            <a:r>
              <a:rPr lang="en-US" sz="2400" dirty="0" err="1">
                <a:latin typeface="Arial" panose="020B0604020202020204" pitchFamily="34" charset="0"/>
                <a:ea typeface="Calibri" panose="020F0502020204030204" pitchFamily="34" charset="0"/>
              </a:rPr>
              <a:t>Muối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ăn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Na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Cl</a:t>
            </a:r>
            <a:r>
              <a:rPr lang="en-US" sz="2400" dirty="0">
                <a:latin typeface="Arial" panose="020B0604020202020204" pitchFamily="34" charset="0"/>
                <a:ea typeface="Calibri" panose="020F0502020204030204" pitchFamily="34" charset="0"/>
              </a:rPr>
              <a:t> </a:t>
            </a: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3" name="Content Placeholder 2"/>
          <p:cNvSpPr>
            <a:spLocks noGrp="1"/>
          </p:cNvSpPr>
          <p:nvPr>
            <p:ph idx="1"/>
          </p:nvPr>
        </p:nvSpPr>
        <p:spPr>
          <a:xfrm>
            <a:off x="469900" y="2667000"/>
            <a:ext cx="8229600" cy="4525963"/>
          </a:xfrm>
        </p:spPr>
        <p:txBody>
          <a:bodyPr>
            <a:normAutofit/>
          </a:bodyPr>
          <a:lstStyle/>
          <a:p>
            <a:pPr marL="0" indent="0">
              <a:buNone/>
            </a:pPr>
            <a:r>
              <a:rPr lang="en-US" sz="2400" dirty="0" smtClean="0">
                <a:solidFill>
                  <a:srgbClr val="002060"/>
                </a:solidFill>
              </a:rPr>
              <a:t>a/</a:t>
            </a:r>
            <a:r>
              <a:rPr lang="en-US" sz="2400" dirty="0">
                <a:solidFill>
                  <a:srgbClr val="002060"/>
                </a:solidFill>
                <a:latin typeface="Arial" panose="020B0604020202020204" pitchFamily="34" charset="0"/>
                <a:ea typeface="Calibri" panose="020F0502020204030204" pitchFamily="34" charset="0"/>
              </a:rPr>
              <a:t> Copper sulfate </a:t>
            </a:r>
            <a:r>
              <a:rPr lang="en-US" sz="2400" dirty="0" smtClean="0">
                <a:solidFill>
                  <a:srgbClr val="002060"/>
                </a:solidFill>
                <a:latin typeface="Arial" panose="020B0604020202020204" pitchFamily="34" charset="0"/>
                <a:ea typeface="Calibri" panose="020F0502020204030204" pitchFamily="34" charset="0"/>
              </a:rPr>
              <a:t>:</a:t>
            </a:r>
            <a:r>
              <a:rPr lang="en-US" sz="2400" dirty="0" err="1" smtClean="0">
                <a:solidFill>
                  <a:srgbClr val="002060"/>
                </a:solidFill>
              </a:rPr>
              <a:t>Hợp</a:t>
            </a:r>
            <a:r>
              <a:rPr lang="en-US" sz="2400" dirty="0" smtClean="0">
                <a:solidFill>
                  <a:srgbClr val="002060"/>
                </a:solidFill>
              </a:rPr>
              <a:t> </a:t>
            </a:r>
            <a:r>
              <a:rPr lang="en-US" sz="2400" dirty="0" err="1" smtClean="0">
                <a:solidFill>
                  <a:srgbClr val="002060"/>
                </a:solidFill>
              </a:rPr>
              <a:t>chất</a:t>
            </a:r>
            <a:r>
              <a:rPr lang="en-US" sz="2400" dirty="0" smtClean="0">
                <a:solidFill>
                  <a:srgbClr val="002060"/>
                </a:solidFill>
              </a:rPr>
              <a:t> </a:t>
            </a:r>
            <a:r>
              <a:rPr lang="en-US" sz="2400" dirty="0" err="1" smtClean="0">
                <a:solidFill>
                  <a:srgbClr val="002060"/>
                </a:solidFill>
              </a:rPr>
              <a:t>vì</a:t>
            </a:r>
            <a:r>
              <a:rPr lang="en-US" sz="2400" dirty="0" smtClean="0">
                <a:solidFill>
                  <a:srgbClr val="002060"/>
                </a:solidFill>
              </a:rPr>
              <a:t> </a:t>
            </a:r>
            <a:r>
              <a:rPr lang="en-US" sz="2400" dirty="0" err="1" smtClean="0">
                <a:solidFill>
                  <a:srgbClr val="002060"/>
                </a:solidFill>
              </a:rPr>
              <a:t>tạo</a:t>
            </a:r>
            <a:r>
              <a:rPr lang="en-US" sz="2400" dirty="0" smtClean="0">
                <a:solidFill>
                  <a:srgbClr val="002060"/>
                </a:solidFill>
              </a:rPr>
              <a:t> 3 </a:t>
            </a:r>
            <a:r>
              <a:rPr lang="en-US" sz="2400" dirty="0" err="1" smtClean="0">
                <a:solidFill>
                  <a:srgbClr val="002060"/>
                </a:solidFill>
              </a:rPr>
              <a:t>nguyên</a:t>
            </a:r>
            <a:r>
              <a:rPr lang="en-US" sz="2400" dirty="0" smtClean="0">
                <a:solidFill>
                  <a:srgbClr val="002060"/>
                </a:solidFill>
              </a:rPr>
              <a:t> </a:t>
            </a:r>
            <a:r>
              <a:rPr lang="en-US" sz="2400" dirty="0" err="1" smtClean="0">
                <a:solidFill>
                  <a:srgbClr val="002060"/>
                </a:solidFill>
              </a:rPr>
              <a:t>tố</a:t>
            </a:r>
            <a:r>
              <a:rPr lang="en-US" sz="2400" dirty="0" smtClean="0">
                <a:solidFill>
                  <a:srgbClr val="002060"/>
                </a:solidFill>
              </a:rPr>
              <a:t> </a:t>
            </a:r>
            <a:r>
              <a:rPr lang="en-US" sz="2400" dirty="0" err="1" smtClean="0">
                <a:solidFill>
                  <a:srgbClr val="002060"/>
                </a:solidFill>
              </a:rPr>
              <a:t>là</a:t>
            </a:r>
            <a:r>
              <a:rPr lang="en-US" sz="2400" dirty="0" smtClean="0">
                <a:solidFill>
                  <a:srgbClr val="002060"/>
                </a:solidFill>
              </a:rPr>
              <a:t> Cu ( copper), S ( sulfur) </a:t>
            </a:r>
            <a:r>
              <a:rPr lang="en-US" sz="2400" dirty="0" err="1" smtClean="0">
                <a:solidFill>
                  <a:srgbClr val="002060"/>
                </a:solidFill>
              </a:rPr>
              <a:t>và</a:t>
            </a:r>
            <a:r>
              <a:rPr lang="en-US" sz="2400" dirty="0" smtClean="0">
                <a:solidFill>
                  <a:srgbClr val="002060"/>
                </a:solidFill>
              </a:rPr>
              <a:t> oxygen</a:t>
            </a:r>
          </a:p>
          <a:p>
            <a:pPr marL="0" indent="0">
              <a:buNone/>
            </a:pPr>
            <a:r>
              <a:rPr lang="en-US" sz="2400" dirty="0" smtClean="0">
                <a:solidFill>
                  <a:srgbClr val="002060"/>
                </a:solidFill>
              </a:rPr>
              <a:t>PTK = Cu + S + 4 O = 64 + 32 + 4. 16 = 160 </a:t>
            </a:r>
            <a:r>
              <a:rPr lang="en-US" sz="2400" dirty="0" err="1" smtClean="0">
                <a:solidFill>
                  <a:srgbClr val="002060"/>
                </a:solidFill>
              </a:rPr>
              <a:t>amu</a:t>
            </a:r>
            <a:r>
              <a:rPr lang="en-US" sz="2400" dirty="0" smtClean="0">
                <a:solidFill>
                  <a:srgbClr val="002060"/>
                </a:solidFill>
              </a:rPr>
              <a:t> </a:t>
            </a:r>
            <a:endParaRPr lang="en-US" sz="2400" dirty="0">
              <a:solidFill>
                <a:srgbClr val="002060"/>
              </a:solidFill>
            </a:endParaRPr>
          </a:p>
        </p:txBody>
      </p:sp>
      <p:sp>
        <p:nvSpPr>
          <p:cNvPr id="4" name="Rectangle 3"/>
          <p:cNvSpPr/>
          <p:nvPr/>
        </p:nvSpPr>
        <p:spPr>
          <a:xfrm>
            <a:off x="520700" y="4075196"/>
            <a:ext cx="7239000" cy="1200329"/>
          </a:xfrm>
          <a:prstGeom prst="rect">
            <a:avLst/>
          </a:prstGeom>
        </p:spPr>
        <p:txBody>
          <a:bodyPr wrap="square">
            <a:spAutoFit/>
          </a:bodyPr>
          <a:lstStyle/>
          <a:p>
            <a:r>
              <a:rPr lang="en-US" sz="2400" dirty="0">
                <a:solidFill>
                  <a:srgbClr val="FF0000"/>
                </a:solidFill>
                <a:latin typeface="Arial" panose="020B0604020202020204" pitchFamily="34" charset="0"/>
              </a:rPr>
              <a:t>b/ </a:t>
            </a:r>
            <a:r>
              <a:rPr lang="en-US" sz="2400" dirty="0" smtClean="0">
                <a:latin typeface="Arial" panose="020B0604020202020204" pitchFamily="34" charset="0"/>
                <a:ea typeface="Calibri" panose="020F0502020204030204" pitchFamily="34" charset="0"/>
              </a:rPr>
              <a:t>Oxygen: </a:t>
            </a:r>
            <a:r>
              <a:rPr lang="en-US" sz="2400" dirty="0" err="1" smtClean="0">
                <a:latin typeface="Arial" panose="020B0604020202020204" pitchFamily="34" charset="0"/>
                <a:ea typeface="Calibri" panose="020F0502020204030204" pitchFamily="34" charset="0"/>
              </a:rPr>
              <a:t>đơn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chất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tạo</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bởi</a:t>
            </a:r>
            <a:r>
              <a:rPr lang="en-US" sz="2400" dirty="0" smtClean="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tố</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là</a:t>
            </a:r>
            <a:r>
              <a:rPr lang="en-US" sz="2400" dirty="0" smtClean="0">
                <a:latin typeface="Arial" panose="020B0604020202020204" pitchFamily="34" charset="0"/>
                <a:ea typeface="Calibri" panose="020F0502020204030204" pitchFamily="34" charset="0"/>
              </a:rPr>
              <a:t> O</a:t>
            </a:r>
          </a:p>
          <a:p>
            <a:r>
              <a:rPr lang="en-US" sz="2400" dirty="0" smtClean="0">
                <a:latin typeface="Arial" panose="020B0604020202020204" pitchFamily="34" charset="0"/>
              </a:rPr>
              <a:t>PTK = 2 . O = 16.2 =32 </a:t>
            </a:r>
            <a:r>
              <a:rPr lang="en-US" sz="2400" dirty="0" err="1" smtClean="0">
                <a:latin typeface="Arial" panose="020B0604020202020204" pitchFamily="34" charset="0"/>
              </a:rPr>
              <a:t>amu</a:t>
            </a: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5" name="Rectangle 4"/>
          <p:cNvSpPr/>
          <p:nvPr/>
        </p:nvSpPr>
        <p:spPr>
          <a:xfrm>
            <a:off x="457200" y="5358516"/>
            <a:ext cx="8686800" cy="1200329"/>
          </a:xfrm>
          <a:prstGeom prst="rect">
            <a:avLst/>
          </a:prstGeom>
        </p:spPr>
        <p:txBody>
          <a:bodyPr wrap="square">
            <a:spAutoFit/>
          </a:bodyPr>
          <a:lstStyle/>
          <a:p>
            <a:r>
              <a:rPr lang="en-US" sz="2400" dirty="0">
                <a:solidFill>
                  <a:srgbClr val="002060"/>
                </a:solidFill>
                <a:latin typeface="Arial" panose="020B0604020202020204" pitchFamily="34" charset="0"/>
              </a:rPr>
              <a:t>c/</a:t>
            </a:r>
            <a:r>
              <a:rPr lang="en-US" sz="2400" dirty="0" err="1">
                <a:solidFill>
                  <a:srgbClr val="002060"/>
                </a:solidFill>
                <a:latin typeface="Arial" panose="020B0604020202020204" pitchFamily="34" charset="0"/>
                <a:ea typeface="Calibri" panose="020F0502020204030204" pitchFamily="34" charset="0"/>
              </a:rPr>
              <a:t>Muối</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ăn</a:t>
            </a:r>
            <a:r>
              <a:rPr lang="en-US" sz="2400" dirty="0" smtClean="0">
                <a:solidFill>
                  <a:srgbClr val="002060"/>
                </a:solidFill>
                <a:latin typeface="Arial" panose="020B0604020202020204" pitchFamily="34" charset="0"/>
                <a:ea typeface="Calibri" panose="020F0502020204030204" pitchFamily="34" charset="0"/>
              </a:rPr>
              <a:t> : </a:t>
            </a:r>
            <a:r>
              <a:rPr lang="en-US" sz="2400" dirty="0" err="1" smtClean="0">
                <a:solidFill>
                  <a:srgbClr val="002060"/>
                </a:solidFill>
                <a:latin typeface="Arial" panose="020B0604020202020204" pitchFamily="34" charset="0"/>
                <a:ea typeface="Calibri" panose="020F0502020204030204" pitchFamily="34" charset="0"/>
              </a:rPr>
              <a:t>hợp</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chất</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vì</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tạo</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bởi</a:t>
            </a:r>
            <a:r>
              <a:rPr lang="en-US" sz="2400" dirty="0" smtClean="0">
                <a:solidFill>
                  <a:srgbClr val="002060"/>
                </a:solidFill>
                <a:latin typeface="Arial" panose="020B0604020202020204" pitchFamily="34" charset="0"/>
                <a:ea typeface="Calibri" panose="020F0502020204030204" pitchFamily="34" charset="0"/>
              </a:rPr>
              <a:t> 2 </a:t>
            </a:r>
            <a:r>
              <a:rPr lang="en-US" sz="2400" dirty="0" err="1" smtClean="0">
                <a:solidFill>
                  <a:srgbClr val="002060"/>
                </a:solidFill>
                <a:latin typeface="Arial" panose="020B0604020202020204" pitchFamily="34" charset="0"/>
                <a:ea typeface="Calibri" panose="020F0502020204030204" pitchFamily="34" charset="0"/>
              </a:rPr>
              <a:t>nguyên</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tố</a:t>
            </a:r>
            <a:r>
              <a:rPr lang="en-US" sz="2400" dirty="0" smtClean="0">
                <a:solidFill>
                  <a:srgbClr val="002060"/>
                </a:solidFill>
                <a:latin typeface="Arial" panose="020B0604020202020204" pitchFamily="34" charset="0"/>
                <a:ea typeface="Calibri" panose="020F0502020204030204" pitchFamily="34" charset="0"/>
              </a:rPr>
              <a:t>   </a:t>
            </a:r>
            <a:r>
              <a:rPr lang="en-US" sz="2400" dirty="0" err="1">
                <a:solidFill>
                  <a:srgbClr val="002060"/>
                </a:solidFill>
                <a:latin typeface="Arial" panose="020B0604020202020204" pitchFamily="34" charset="0"/>
                <a:ea typeface="Calibri" panose="020F0502020204030204" pitchFamily="34" charset="0"/>
              </a:rPr>
              <a:t>gồm</a:t>
            </a:r>
            <a:r>
              <a:rPr lang="en-US" sz="2400" dirty="0">
                <a:solidFill>
                  <a:srgbClr val="002060"/>
                </a:solidFill>
                <a:latin typeface="Arial" panose="020B0604020202020204" pitchFamily="34" charset="0"/>
                <a:ea typeface="Calibri" panose="020F0502020204030204" pitchFamily="34" charset="0"/>
              </a:rPr>
              <a:t> </a:t>
            </a:r>
            <a:r>
              <a:rPr lang="en-US" sz="2400" dirty="0" smtClean="0">
                <a:solidFill>
                  <a:srgbClr val="002060"/>
                </a:solidFill>
                <a:latin typeface="Arial" panose="020B0604020202020204" pitchFamily="34" charset="0"/>
                <a:ea typeface="Calibri" panose="020F0502020204030204" pitchFamily="34" charset="0"/>
              </a:rPr>
              <a:t> Na( sodium) </a:t>
            </a:r>
            <a:r>
              <a:rPr lang="en-US" sz="2400" dirty="0" err="1">
                <a:solidFill>
                  <a:srgbClr val="002060"/>
                </a:solidFill>
                <a:latin typeface="Arial" panose="020B0604020202020204" pitchFamily="34" charset="0"/>
                <a:ea typeface="Calibri" panose="020F0502020204030204" pitchFamily="34" charset="0"/>
              </a:rPr>
              <a:t>và</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chlorine)</a:t>
            </a:r>
          </a:p>
          <a:p>
            <a:r>
              <a:rPr lang="en-US" sz="2400" dirty="0" smtClean="0">
                <a:solidFill>
                  <a:srgbClr val="002060"/>
                </a:solidFill>
                <a:latin typeface="Arial" panose="020B0604020202020204" pitchFamily="34" charset="0"/>
                <a:ea typeface="Calibri" panose="020F0502020204030204" pitchFamily="34" charset="0"/>
              </a:rPr>
              <a:t>PTK = Na +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23 + 35,5 = 58,5 </a:t>
            </a:r>
            <a:r>
              <a:rPr lang="en-US" sz="2400" dirty="0" err="1" smtClean="0">
                <a:solidFill>
                  <a:srgbClr val="002060"/>
                </a:solidFill>
                <a:latin typeface="Arial" panose="020B0604020202020204" pitchFamily="34" charset="0"/>
                <a:ea typeface="Calibri" panose="020F0502020204030204" pitchFamily="34" charset="0"/>
              </a:rPr>
              <a:t>amu</a:t>
            </a:r>
            <a:r>
              <a:rPr lang="en-US" sz="2400" dirty="0" smtClean="0">
                <a:solidFill>
                  <a:srgbClr val="002060"/>
                </a:solidFill>
                <a:latin typeface="Arial" panose="020B0604020202020204" pitchFamily="34" charset="0"/>
                <a:ea typeface="Calibri" panose="020F0502020204030204" pitchFamily="34" charset="0"/>
              </a:rPr>
              <a:t>  </a:t>
            </a:r>
            <a:endParaRPr lang="en-US" sz="2400" dirty="0">
              <a:solidFill>
                <a:srgbClr val="002060"/>
              </a:solidFill>
            </a:endParaRPr>
          </a:p>
        </p:txBody>
      </p:sp>
    </p:spTree>
    <p:extLst>
      <p:ext uri="{BB962C8B-B14F-4D97-AF65-F5344CB8AC3E}">
        <p14:creationId xmlns:p14="http://schemas.microsoft.com/office/powerpoint/2010/main" val="29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438400"/>
          </a:xfrm>
        </p:spPr>
        <p:txBody>
          <a:bodyPr>
            <a:noAutofit/>
          </a:bodyPr>
          <a:lstStyle/>
          <a:p>
            <a:pPr algn="l"/>
            <a:r>
              <a:rPr lang="en-US" sz="3200" dirty="0">
                <a:latin typeface="Arial" panose="020B0604020202020204" pitchFamily="34" charset="0"/>
              </a:rPr>
              <a:t>d</a:t>
            </a:r>
            <a:r>
              <a:rPr lang="en-US" sz="3200" dirty="0" smtClean="0">
                <a:latin typeface="Arial" panose="020B0604020202020204" pitchFamily="34" charset="0"/>
              </a:rPr>
              <a:t>/ </a:t>
            </a:r>
            <a:r>
              <a:rPr lang="en-US" sz="3200" dirty="0" err="1" smtClean="0">
                <a:latin typeface="Arial" panose="020B0604020202020204" pitchFamily="34" charset="0"/>
                <a:ea typeface="Calibri" panose="020F0502020204030204" pitchFamily="34" charset="0"/>
              </a:rPr>
              <a:t>Khí</a:t>
            </a:r>
            <a:r>
              <a:rPr lang="en-US" sz="3200" dirty="0" smtClean="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amoniac</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biết</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mỗi</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phân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gồm</a:t>
            </a:r>
            <a:r>
              <a:rPr lang="en-US" sz="3200" dirty="0">
                <a:latin typeface="Arial" panose="020B0604020202020204" pitchFamily="34" charset="0"/>
                <a:ea typeface="Calibri" panose="020F0502020204030204" pitchFamily="34" charset="0"/>
              </a:rPr>
              <a:t> 1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N </a:t>
            </a:r>
            <a:r>
              <a:rPr lang="en-US" sz="3200" dirty="0" err="1">
                <a:latin typeface="Arial" panose="020B0604020202020204" pitchFamily="34" charset="0"/>
                <a:ea typeface="Calibri" panose="020F0502020204030204" pitchFamily="34" charset="0"/>
              </a:rPr>
              <a:t>và</a:t>
            </a:r>
            <a:r>
              <a:rPr lang="en-US" sz="3200" dirty="0">
                <a:latin typeface="Arial" panose="020B0604020202020204" pitchFamily="34" charset="0"/>
                <a:ea typeface="Calibri" panose="020F0502020204030204" pitchFamily="34" charset="0"/>
              </a:rPr>
              <a:t> 3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H</a:t>
            </a:r>
            <a:r>
              <a:rPr lang="en-US" sz="3200" dirty="0">
                <a:latin typeface="Arial" panose="020B0604020202020204" pitchFamily="34" charset="0"/>
              </a:rPr>
              <a:t/>
            </a:r>
            <a:br>
              <a:rPr lang="en-US" sz="3200" dirty="0">
                <a:latin typeface="Arial" panose="020B0604020202020204" pitchFamily="34" charset="0"/>
              </a:rPr>
            </a:br>
            <a:r>
              <a:rPr lang="en-US" sz="3200" dirty="0" smtClean="0">
                <a:latin typeface="Arial" panose="020B0604020202020204" pitchFamily="34" charset="0"/>
              </a:rPr>
              <a:t>e/ </a:t>
            </a:r>
            <a:r>
              <a:rPr lang="en-US" sz="3200" dirty="0" smtClean="0">
                <a:latin typeface="Arial" panose="020B0604020202020204" pitchFamily="34" charset="0"/>
                <a:ea typeface="Calibri" panose="020F0502020204030204" pitchFamily="34" charset="0"/>
              </a:rPr>
              <a:t>Bromine: </a:t>
            </a:r>
            <a:r>
              <a:rPr lang="en-US" sz="3200" dirty="0" err="1" smtClean="0">
                <a:latin typeface="Arial" panose="020B0604020202020204" pitchFamily="34" charset="0"/>
                <a:ea typeface="Calibri" panose="020F0502020204030204" pitchFamily="34" charset="0"/>
              </a:rPr>
              <a:t>biết</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mỗi</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phân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gồm</a:t>
            </a:r>
            <a:r>
              <a:rPr lang="en-US" sz="3200" dirty="0" smtClean="0">
                <a:latin typeface="Arial" panose="020B0604020202020204" pitchFamily="34" charset="0"/>
                <a:ea typeface="Calibri" panose="020F0502020204030204" pitchFamily="34" charset="0"/>
              </a:rPr>
              <a:t> 2 </a:t>
            </a:r>
            <a:r>
              <a:rPr lang="en-US" sz="3200" dirty="0" err="1" smtClean="0">
                <a:latin typeface="Arial" panose="020B0604020202020204" pitchFamily="34" charset="0"/>
                <a:ea typeface="Calibri" panose="020F0502020204030204" pitchFamily="34" charset="0"/>
              </a:rPr>
              <a:t>nguyên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Br</a:t>
            </a:r>
            <a:r>
              <a:rPr lang="en-US" sz="3200" dirty="0" smtClean="0">
                <a:latin typeface="Arial" panose="020B0604020202020204" pitchFamily="34" charset="0"/>
              </a:rPr>
              <a:t/>
            </a:r>
            <a:br>
              <a:rPr lang="en-US" sz="3200" dirty="0" smtClean="0">
                <a:latin typeface="Arial" panose="020B0604020202020204" pitchFamily="34" charset="0"/>
              </a:rPr>
            </a:br>
            <a:r>
              <a:rPr lang="en-US" sz="3200" dirty="0"/>
              <a:t/>
            </a:r>
            <a:br>
              <a:rPr lang="en-US" sz="3200" dirty="0"/>
            </a:br>
            <a:endParaRPr lang="en-US" sz="3200" dirty="0"/>
          </a:p>
        </p:txBody>
      </p:sp>
      <p:sp>
        <p:nvSpPr>
          <p:cNvPr id="3" name="Content Placeholder 2"/>
          <p:cNvSpPr>
            <a:spLocks noGrp="1"/>
          </p:cNvSpPr>
          <p:nvPr>
            <p:ph idx="1"/>
          </p:nvPr>
        </p:nvSpPr>
        <p:spPr>
          <a:xfrm>
            <a:off x="457200" y="2667000"/>
            <a:ext cx="8229600" cy="1905000"/>
          </a:xfrm>
        </p:spPr>
        <p:txBody>
          <a:bodyPr>
            <a:normAutofit fontScale="92500" lnSpcReduction="20000"/>
          </a:bodyPr>
          <a:lstStyle/>
          <a:p>
            <a:pPr marL="0" indent="0">
              <a:buNone/>
            </a:pPr>
            <a:r>
              <a:rPr lang="en-US" dirty="0" smtClean="0">
                <a:solidFill>
                  <a:srgbClr val="0070C0"/>
                </a:solidFill>
                <a:latin typeface="Arial" panose="020B0604020202020204" pitchFamily="34" charset="0"/>
                <a:ea typeface="Calibri" panose="020F0502020204030204" pitchFamily="34" charset="0"/>
              </a:rPr>
              <a:t>d/ </a:t>
            </a:r>
            <a:r>
              <a:rPr lang="en-US" dirty="0" err="1" smtClean="0">
                <a:solidFill>
                  <a:srgbClr val="0070C0"/>
                </a:solidFill>
                <a:latin typeface="Arial" panose="020B0604020202020204" pitchFamily="34" charset="0"/>
                <a:ea typeface="Calibri" panose="020F0502020204030204" pitchFamily="34" charset="0"/>
              </a:rPr>
              <a:t>Khí</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amoniac</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hợp</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chất</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vì</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tạo</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bởi</a:t>
            </a:r>
            <a:r>
              <a:rPr lang="en-US" dirty="0" smtClean="0">
                <a:solidFill>
                  <a:srgbClr val="0070C0"/>
                </a:solidFill>
                <a:latin typeface="Arial" panose="020B0604020202020204" pitchFamily="34" charset="0"/>
                <a:ea typeface="Calibri" panose="020F0502020204030204" pitchFamily="34" charset="0"/>
              </a:rPr>
              <a:t> 2 </a:t>
            </a:r>
            <a:r>
              <a:rPr lang="en-US" dirty="0" err="1" smtClean="0">
                <a:solidFill>
                  <a:srgbClr val="0070C0"/>
                </a:solidFill>
                <a:latin typeface="Arial" panose="020B0604020202020204" pitchFamily="34" charset="0"/>
                <a:ea typeface="Calibri" panose="020F0502020204030204" pitchFamily="34" charset="0"/>
              </a:rPr>
              <a:t>nguyên</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tố</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là</a:t>
            </a:r>
            <a:r>
              <a:rPr lang="en-US" dirty="0" smtClean="0">
                <a:solidFill>
                  <a:srgbClr val="0070C0"/>
                </a:solidFill>
                <a:latin typeface="Arial" panose="020B0604020202020204" pitchFamily="34" charset="0"/>
                <a:ea typeface="Calibri" panose="020F0502020204030204" pitchFamily="34" charset="0"/>
              </a:rPr>
              <a:t> N </a:t>
            </a:r>
            <a:r>
              <a:rPr lang="en-US" dirty="0" err="1">
                <a:solidFill>
                  <a:srgbClr val="0070C0"/>
                </a:solidFill>
                <a:latin typeface="Arial" panose="020B0604020202020204" pitchFamily="34" charset="0"/>
                <a:ea typeface="Calibri" panose="020F0502020204030204" pitchFamily="34" charset="0"/>
              </a:rPr>
              <a:t>và</a:t>
            </a:r>
            <a:r>
              <a:rPr lang="en-US" dirty="0">
                <a:solidFill>
                  <a:srgbClr val="0070C0"/>
                </a:solidFill>
                <a:latin typeface="Arial" panose="020B0604020202020204" pitchFamily="34" charset="0"/>
                <a:ea typeface="Calibri" panose="020F0502020204030204" pitchFamily="34" charset="0"/>
              </a:rPr>
              <a:t> </a:t>
            </a:r>
            <a:r>
              <a:rPr lang="en-US" dirty="0" smtClean="0">
                <a:solidFill>
                  <a:srgbClr val="0070C0"/>
                </a:solidFill>
                <a:latin typeface="Arial" panose="020B0604020202020204" pitchFamily="34" charset="0"/>
                <a:ea typeface="Calibri" panose="020F0502020204030204" pitchFamily="34" charset="0"/>
              </a:rPr>
              <a:t>H</a:t>
            </a:r>
          </a:p>
          <a:p>
            <a:pPr marL="0" indent="0">
              <a:buNone/>
            </a:pPr>
            <a:endParaRPr lang="en-US" dirty="0" smtClean="0">
              <a:solidFill>
                <a:srgbClr val="0070C0"/>
              </a:solidFill>
              <a:latin typeface="Arial" panose="020B0604020202020204" pitchFamily="34" charset="0"/>
            </a:endParaRPr>
          </a:p>
          <a:p>
            <a:pPr marL="0" indent="0">
              <a:buNone/>
            </a:pPr>
            <a:r>
              <a:rPr lang="en-US" dirty="0" smtClean="0">
                <a:solidFill>
                  <a:srgbClr val="0070C0"/>
                </a:solidFill>
                <a:latin typeface="Arial" panose="020B0604020202020204" pitchFamily="34" charset="0"/>
              </a:rPr>
              <a:t>PTK = N + 3H = 14 + 3.1 =17amu</a:t>
            </a:r>
          </a:p>
        </p:txBody>
      </p:sp>
      <p:sp>
        <p:nvSpPr>
          <p:cNvPr id="4" name="Rectangle 3"/>
          <p:cNvSpPr/>
          <p:nvPr/>
        </p:nvSpPr>
        <p:spPr>
          <a:xfrm>
            <a:off x="342900" y="4539175"/>
            <a:ext cx="8648700" cy="2062103"/>
          </a:xfrm>
          <a:prstGeom prst="rect">
            <a:avLst/>
          </a:prstGeom>
        </p:spPr>
        <p:txBody>
          <a:bodyPr wrap="square">
            <a:spAutoFit/>
          </a:bodyPr>
          <a:lstStyle/>
          <a:p>
            <a:r>
              <a:rPr lang="en-US" sz="3200" dirty="0" smtClean="0">
                <a:solidFill>
                  <a:srgbClr val="0070C0"/>
                </a:solidFill>
                <a:latin typeface="Arial" panose="020B0604020202020204" pitchFamily="34" charset="0"/>
                <a:ea typeface="Calibri" panose="020F0502020204030204" pitchFamily="34" charset="0"/>
              </a:rPr>
              <a:t>e/ Bromine</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đơn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chất</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vì</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tạo</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bởi</a:t>
            </a:r>
            <a:r>
              <a:rPr lang="en-US" sz="3200" dirty="0">
                <a:solidFill>
                  <a:srgbClr val="0070C0"/>
                </a:solidFill>
                <a:latin typeface="Arial" panose="020B0604020202020204" pitchFamily="34" charset="0"/>
                <a:ea typeface="Calibri" panose="020F0502020204030204" pitchFamily="34" charset="0"/>
              </a:rPr>
              <a:t> 1 </a:t>
            </a:r>
            <a:r>
              <a:rPr lang="en-US" sz="3200" dirty="0" err="1">
                <a:solidFill>
                  <a:srgbClr val="0070C0"/>
                </a:solidFill>
                <a:latin typeface="Arial" panose="020B0604020202020204" pitchFamily="34" charset="0"/>
                <a:ea typeface="Calibri" panose="020F0502020204030204" pitchFamily="34" charset="0"/>
              </a:rPr>
              <a:t>nguyên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tố</a:t>
            </a:r>
            <a:r>
              <a:rPr lang="en-US" sz="3200" dirty="0">
                <a:solidFill>
                  <a:srgbClr val="0070C0"/>
                </a:solidFill>
                <a:latin typeface="Arial" panose="020B0604020202020204" pitchFamily="34" charset="0"/>
                <a:ea typeface="Calibri" panose="020F0502020204030204" pitchFamily="34" charset="0"/>
              </a:rPr>
              <a:t> Br</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smtClean="0">
              <a:solidFill>
                <a:srgbClr val="0070C0"/>
              </a:solidFill>
              <a:latin typeface="Arial" panose="020B0604020202020204" pitchFamily="34" charset="0"/>
            </a:endParaRPr>
          </a:p>
          <a:p>
            <a:r>
              <a:rPr lang="en-US" sz="3200" dirty="0">
                <a:solidFill>
                  <a:srgbClr val="0070C0"/>
                </a:solidFill>
                <a:latin typeface="Arial" panose="020B0604020202020204" pitchFamily="34" charset="0"/>
              </a:rPr>
              <a:t> </a:t>
            </a:r>
            <a:r>
              <a:rPr lang="en-US" sz="3200" dirty="0" smtClean="0">
                <a:solidFill>
                  <a:srgbClr val="0070C0"/>
                </a:solidFill>
                <a:latin typeface="Arial" panose="020B0604020202020204" pitchFamily="34" charset="0"/>
              </a:rPr>
              <a:t>PTK </a:t>
            </a:r>
            <a:r>
              <a:rPr lang="en-US" sz="3200" dirty="0">
                <a:solidFill>
                  <a:srgbClr val="0070C0"/>
                </a:solidFill>
                <a:latin typeface="Arial" panose="020B0604020202020204" pitchFamily="34" charset="0"/>
              </a:rPr>
              <a:t>= 2 Br = 2.80 = 160 </a:t>
            </a:r>
            <a:r>
              <a:rPr lang="en-US" sz="3200" dirty="0" err="1">
                <a:solidFill>
                  <a:srgbClr val="0070C0"/>
                </a:solidFill>
                <a:latin typeface="Arial" panose="020B0604020202020204" pitchFamily="34" charset="0"/>
              </a:rPr>
              <a:t>amu</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a:solidFill>
                <a:srgbClr val="0070C0"/>
              </a:solidFill>
            </a:endParaRPr>
          </a:p>
        </p:txBody>
      </p:sp>
    </p:spTree>
    <p:extLst>
      <p:ext uri="{BB962C8B-B14F-4D97-AF65-F5344CB8AC3E}">
        <p14:creationId xmlns:p14="http://schemas.microsoft.com/office/powerpoint/2010/main" val="42090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3733800" y="533400"/>
            <a:ext cx="11430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CHẤT</a:t>
            </a:r>
          </a:p>
        </p:txBody>
      </p:sp>
      <p:sp>
        <p:nvSpPr>
          <p:cNvPr id="19462" name="Text Box 6"/>
          <p:cNvSpPr txBox="1">
            <a:spLocks noChangeArrowheads="1"/>
          </p:cNvSpPr>
          <p:nvPr/>
        </p:nvSpPr>
        <p:spPr bwMode="auto">
          <a:xfrm>
            <a:off x="1490663" y="22098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ĐƠN CHẤT</a:t>
            </a:r>
          </a:p>
        </p:txBody>
      </p:sp>
      <p:sp>
        <p:nvSpPr>
          <p:cNvPr id="19463" name="Text Box 7"/>
          <p:cNvSpPr txBox="1">
            <a:spLocks noChangeArrowheads="1"/>
          </p:cNvSpPr>
          <p:nvPr/>
        </p:nvSpPr>
        <p:spPr bwMode="auto">
          <a:xfrm>
            <a:off x="4953000" y="21336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a:t>
            </a:r>
          </a:p>
        </p:txBody>
      </p:sp>
      <p:sp>
        <p:nvSpPr>
          <p:cNvPr id="19464" name="Text Box 8"/>
          <p:cNvSpPr txBox="1">
            <a:spLocks noChangeArrowheads="1"/>
          </p:cNvSpPr>
          <p:nvPr/>
        </p:nvSpPr>
        <p:spPr bwMode="auto">
          <a:xfrm>
            <a:off x="13382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KIM LOẠI </a:t>
            </a:r>
          </a:p>
        </p:txBody>
      </p:sp>
      <p:sp>
        <p:nvSpPr>
          <p:cNvPr id="19465" name="Text Box 9"/>
          <p:cNvSpPr txBox="1">
            <a:spLocks noChangeArrowheads="1"/>
          </p:cNvSpPr>
          <p:nvPr/>
        </p:nvSpPr>
        <p:spPr bwMode="auto">
          <a:xfrm>
            <a:off x="26336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PHI KIM</a:t>
            </a:r>
          </a:p>
        </p:txBody>
      </p:sp>
      <p:sp>
        <p:nvSpPr>
          <p:cNvPr id="19466" name="Text Box 10"/>
          <p:cNvSpPr txBox="1">
            <a:spLocks noChangeArrowheads="1"/>
          </p:cNvSpPr>
          <p:nvPr/>
        </p:nvSpPr>
        <p:spPr bwMode="auto">
          <a:xfrm>
            <a:off x="4419600" y="3581400"/>
            <a:ext cx="11430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VÔ   CƠ</a:t>
            </a:r>
          </a:p>
        </p:txBody>
      </p:sp>
      <p:sp>
        <p:nvSpPr>
          <p:cNvPr id="19467" name="Text Box 11"/>
          <p:cNvSpPr txBox="1">
            <a:spLocks noChangeArrowheads="1"/>
          </p:cNvSpPr>
          <p:nvPr/>
        </p:nvSpPr>
        <p:spPr bwMode="auto">
          <a:xfrm>
            <a:off x="6400800" y="3505200"/>
            <a:ext cx="12192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HỮU CƠ</a:t>
            </a:r>
          </a:p>
        </p:txBody>
      </p:sp>
      <p:sp>
        <p:nvSpPr>
          <p:cNvPr id="19468" name="Line 12"/>
          <p:cNvSpPr>
            <a:spLocks noChangeShapeType="1"/>
          </p:cNvSpPr>
          <p:nvPr/>
        </p:nvSpPr>
        <p:spPr bwMode="auto">
          <a:xfrm flipH="1">
            <a:off x="2438400" y="1066800"/>
            <a:ext cx="1752600" cy="9906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69" name="Line 13"/>
          <p:cNvSpPr>
            <a:spLocks noChangeShapeType="1"/>
          </p:cNvSpPr>
          <p:nvPr/>
        </p:nvSpPr>
        <p:spPr bwMode="auto">
          <a:xfrm>
            <a:off x="4191000" y="1085850"/>
            <a:ext cx="1676400" cy="89535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0" name="Line 14"/>
          <p:cNvSpPr>
            <a:spLocks noChangeShapeType="1"/>
          </p:cNvSpPr>
          <p:nvPr/>
        </p:nvSpPr>
        <p:spPr bwMode="auto">
          <a:xfrm flipH="1">
            <a:off x="18716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1" name="Line 15"/>
          <p:cNvSpPr>
            <a:spLocks noChangeShapeType="1"/>
          </p:cNvSpPr>
          <p:nvPr/>
        </p:nvSpPr>
        <p:spPr bwMode="auto">
          <a:xfrm>
            <a:off x="24050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2" name="Line 16"/>
          <p:cNvSpPr>
            <a:spLocks noChangeShapeType="1"/>
          </p:cNvSpPr>
          <p:nvPr/>
        </p:nvSpPr>
        <p:spPr bwMode="auto">
          <a:xfrm flipH="1">
            <a:off x="5257800" y="2667000"/>
            <a:ext cx="685800" cy="7620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3" name="Line 17"/>
          <p:cNvSpPr>
            <a:spLocks noChangeShapeType="1"/>
          </p:cNvSpPr>
          <p:nvPr/>
        </p:nvSpPr>
        <p:spPr bwMode="auto">
          <a:xfrm>
            <a:off x="6019800" y="2667000"/>
            <a:ext cx="762000" cy="7620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4" name="Text Box 18"/>
          <p:cNvSpPr txBox="1">
            <a:spLocks noChangeArrowheads="1"/>
          </p:cNvSpPr>
          <p:nvPr/>
        </p:nvSpPr>
        <p:spPr bwMode="auto">
          <a:xfrm>
            <a:off x="685800" y="5486400"/>
            <a:ext cx="7848600" cy="1077218"/>
          </a:xfrm>
          <a:prstGeom prst="rect">
            <a:avLst/>
          </a:prstGeom>
          <a:solidFill>
            <a:schemeClr val="accent3"/>
          </a:solidFill>
          <a:ln w="9525">
            <a:solidFill>
              <a:srgbClr val="0000FF"/>
            </a:solidFill>
            <a:miter lim="800000"/>
            <a:headEnd/>
            <a:tailEnd/>
          </a:ln>
          <a:effectLst/>
          <a:scene3d>
            <a:camera prst="orthographicFront"/>
            <a:lightRig rig="threePt" dir="t"/>
          </a:scene3d>
          <a:sp3d>
            <a:bevelT/>
          </a:sp3d>
        </p:spPr>
        <p:txBody>
          <a:bodyPr wrap="square">
            <a:spAutoFit/>
          </a:bodyPr>
          <a:lstStyle/>
          <a:p>
            <a:pPr algn="ctr" fontAlgn="auto">
              <a:spcBef>
                <a:spcPct val="50000"/>
              </a:spcBef>
              <a:spcAft>
                <a:spcPts val="0"/>
              </a:spcAft>
              <a:defRPr/>
            </a:pPr>
            <a:r>
              <a:rPr lang="en-US" sz="3200" b="1" dirty="0">
                <a:solidFill>
                  <a:srgbClr val="FF0000"/>
                </a:solidFill>
                <a:latin typeface="Times New Roman" pitchFamily="18" charset="0"/>
                <a:cs typeface="Times New Roman" pitchFamily="18" charset="0"/>
              </a:rPr>
              <a:t>Điền cụm từ thích hợp vào các ô số trong sơ đồ  thể hiện sự phân loại chất ở trên .</a:t>
            </a:r>
          </a:p>
        </p:txBody>
      </p:sp>
      <p:sp>
        <p:nvSpPr>
          <p:cNvPr id="19475" name="AutoShape 19"/>
          <p:cNvSpPr>
            <a:spLocks noChangeArrowheads="1"/>
          </p:cNvSpPr>
          <p:nvPr/>
        </p:nvSpPr>
        <p:spPr bwMode="auto">
          <a:xfrm>
            <a:off x="1490663" y="20701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1</a:t>
            </a:r>
          </a:p>
        </p:txBody>
      </p:sp>
      <p:sp>
        <p:nvSpPr>
          <p:cNvPr id="19476" name="AutoShape 20"/>
          <p:cNvSpPr>
            <a:spLocks noChangeArrowheads="1"/>
          </p:cNvSpPr>
          <p:nvPr/>
        </p:nvSpPr>
        <p:spPr bwMode="auto">
          <a:xfrm>
            <a:off x="4953000" y="20574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chemeClr val="bg1"/>
                </a:solidFill>
                <a:latin typeface="Times New Roman" pitchFamily="18" charset="0"/>
                <a:cs typeface="Times New Roman" pitchFamily="18" charset="0"/>
              </a:rPr>
              <a:t>2</a:t>
            </a:r>
            <a:r>
              <a:rPr lang="en-US" sz="2400" b="1">
                <a:solidFill>
                  <a:srgbClr val="FF0000"/>
                </a:solidFill>
                <a:latin typeface="Times New Roman" pitchFamily="18" charset="0"/>
                <a:cs typeface="Times New Roman" pitchFamily="18" charset="0"/>
              </a:rPr>
              <a:t>1</a:t>
            </a:r>
          </a:p>
        </p:txBody>
      </p:sp>
      <p:sp>
        <p:nvSpPr>
          <p:cNvPr id="19477" name="AutoShape 21"/>
          <p:cNvSpPr>
            <a:spLocks noChangeArrowheads="1"/>
          </p:cNvSpPr>
          <p:nvPr/>
        </p:nvSpPr>
        <p:spPr bwMode="auto">
          <a:xfrm>
            <a:off x="1262063" y="3490913"/>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3</a:t>
            </a:r>
          </a:p>
        </p:txBody>
      </p:sp>
      <p:sp>
        <p:nvSpPr>
          <p:cNvPr id="19478" name="AutoShape 22"/>
          <p:cNvSpPr>
            <a:spLocks noChangeArrowheads="1"/>
          </p:cNvSpPr>
          <p:nvPr/>
        </p:nvSpPr>
        <p:spPr bwMode="auto">
          <a:xfrm>
            <a:off x="2590800" y="3429000"/>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4</a:t>
            </a:r>
          </a:p>
        </p:txBody>
      </p:sp>
      <p:sp>
        <p:nvSpPr>
          <p:cNvPr id="19479" name="AutoShape 23"/>
          <p:cNvSpPr>
            <a:spLocks noChangeArrowheads="1"/>
          </p:cNvSpPr>
          <p:nvPr/>
        </p:nvSpPr>
        <p:spPr bwMode="auto">
          <a:xfrm>
            <a:off x="4343400" y="35052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5</a:t>
            </a:r>
          </a:p>
        </p:txBody>
      </p:sp>
      <p:sp>
        <p:nvSpPr>
          <p:cNvPr id="19480" name="AutoShape 24"/>
          <p:cNvSpPr>
            <a:spLocks noChangeArrowheads="1"/>
          </p:cNvSpPr>
          <p:nvPr/>
        </p:nvSpPr>
        <p:spPr bwMode="auto">
          <a:xfrm>
            <a:off x="6434138" y="34290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6</a:t>
            </a:r>
          </a:p>
        </p:txBody>
      </p:sp>
    </p:spTree>
    <p:extLst>
      <p:ext uri="{BB962C8B-B14F-4D97-AF65-F5344CB8AC3E}">
        <p14:creationId xmlns:p14="http://schemas.microsoft.com/office/powerpoint/2010/main" val="5440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
                                        <p:tgtEl>
                                          <p:spTgt spid="19475"/>
                                        </p:tgtEl>
                                      </p:cBhvr>
                                    </p:animEffect>
                                    <p:set>
                                      <p:cBhvr>
                                        <p:cTn id="7" dur="1" fill="hold">
                                          <p:stCondLst>
                                            <p:cond delay="499"/>
                                          </p:stCondLst>
                                        </p:cTn>
                                        <p:tgtEl>
                                          <p:spTgt spid="194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nodeType="clickEffect">
                                  <p:stCondLst>
                                    <p:cond delay="0"/>
                                  </p:stCondLst>
                                  <p:childTnLst>
                                    <p:animEffect transition="out" filter="strips(downLeft)">
                                      <p:cBhvr>
                                        <p:cTn id="11" dur="500"/>
                                        <p:tgtEl>
                                          <p:spTgt spid="19476"/>
                                        </p:tgtEl>
                                      </p:cBhvr>
                                    </p:animEffect>
                                    <p:set>
                                      <p:cBhvr>
                                        <p:cTn id="12" dur="1" fill="hold">
                                          <p:stCondLst>
                                            <p:cond delay="499"/>
                                          </p:stCondLst>
                                        </p:cTn>
                                        <p:tgtEl>
                                          <p:spTgt spid="194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19477"/>
                                        </p:tgtEl>
                                      </p:cBhvr>
                                    </p:animEffect>
                                    <p:set>
                                      <p:cBhvr>
                                        <p:cTn id="17" dur="1" fill="hold">
                                          <p:stCondLst>
                                            <p:cond delay="499"/>
                                          </p:stCondLst>
                                        </p:cTn>
                                        <p:tgtEl>
                                          <p:spTgt spid="194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nodeType="clickEffect">
                                  <p:stCondLst>
                                    <p:cond delay="0"/>
                                  </p:stCondLst>
                                  <p:childTnLst>
                                    <p:animEffect transition="out" filter="strips(downLeft)">
                                      <p:cBhvr>
                                        <p:cTn id="21" dur="500"/>
                                        <p:tgtEl>
                                          <p:spTgt spid="19478"/>
                                        </p:tgtEl>
                                      </p:cBhvr>
                                    </p:animEffect>
                                    <p:set>
                                      <p:cBhvr>
                                        <p:cTn id="22" dur="1" fill="hold">
                                          <p:stCondLst>
                                            <p:cond delay="499"/>
                                          </p:stCondLst>
                                        </p:cTn>
                                        <p:tgtEl>
                                          <p:spTgt spid="1947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12" fill="hold" nodeType="clickEffect">
                                  <p:stCondLst>
                                    <p:cond delay="0"/>
                                  </p:stCondLst>
                                  <p:childTnLst>
                                    <p:animEffect transition="out" filter="strips(downLeft)">
                                      <p:cBhvr>
                                        <p:cTn id="26" dur="500"/>
                                        <p:tgtEl>
                                          <p:spTgt spid="19479"/>
                                        </p:tgtEl>
                                      </p:cBhvr>
                                    </p:animEffect>
                                    <p:set>
                                      <p:cBhvr>
                                        <p:cTn id="27" dur="1" fill="hold">
                                          <p:stCondLst>
                                            <p:cond delay="499"/>
                                          </p:stCondLst>
                                        </p:cTn>
                                        <p:tgtEl>
                                          <p:spTgt spid="194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xit" presetSubtype="12" fill="hold" nodeType="clickEffect">
                                  <p:stCondLst>
                                    <p:cond delay="0"/>
                                  </p:stCondLst>
                                  <p:childTnLst>
                                    <p:animEffect transition="out" filter="strips(downLeft)">
                                      <p:cBhvr>
                                        <p:cTn id="31" dur="500"/>
                                        <p:tgtEl>
                                          <p:spTgt spid="19480"/>
                                        </p:tgtEl>
                                      </p:cBhvr>
                                    </p:animEffect>
                                    <p:set>
                                      <p:cBhvr>
                                        <p:cTn id="32" dur="1" fill="hold">
                                          <p:stCondLst>
                                            <p:cond delay="499"/>
                                          </p:stCondLst>
                                        </p:cTn>
                                        <p:tgtEl>
                                          <p:spTgt spid="19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0"/>
            <a:ext cx="8686800" cy="6858000"/>
          </a:xfrm>
        </p:spPr>
        <p:txBody>
          <a:bodyPr/>
          <a:lstStyle/>
          <a:p>
            <a:pPr marL="857250" lvl="2" indent="0" defTabSz="119063">
              <a:buFontTx/>
              <a:buNone/>
            </a:pPr>
            <a:r>
              <a:rPr lang="en-US" sz="3200" b="1" dirty="0" err="1" smtClean="0">
                <a:solidFill>
                  <a:srgbClr val="FF0066"/>
                </a:solidFill>
                <a:latin typeface="Times New Roman" pitchFamily="18" charset="0"/>
              </a:rPr>
              <a:t>Câu</a:t>
            </a:r>
            <a:r>
              <a:rPr lang="en-US" sz="3200" b="1" dirty="0" smtClean="0">
                <a:solidFill>
                  <a:srgbClr val="FF0066"/>
                </a:solidFill>
                <a:latin typeface="Times New Roman" pitchFamily="18" charset="0"/>
              </a:rPr>
              <a:t> </a:t>
            </a:r>
            <a:r>
              <a:rPr lang="en-US" sz="3200" b="1" dirty="0">
                <a:solidFill>
                  <a:srgbClr val="FF0066"/>
                </a:solidFill>
                <a:latin typeface="Times New Roman" pitchFamily="18" charset="0"/>
              </a:rPr>
              <a:t>4</a:t>
            </a:r>
            <a:r>
              <a:rPr lang="en-US" sz="3200" b="1" dirty="0" smtClean="0">
                <a:solidFill>
                  <a:srgbClr val="FF0066"/>
                </a:solidFill>
                <a:latin typeface="Times New Roman" pitchFamily="18" charset="0"/>
              </a:rPr>
              <a:t>: </a:t>
            </a:r>
            <a:r>
              <a:rPr lang="en-US" sz="3200" b="1" dirty="0" err="1" smtClean="0">
                <a:latin typeface="Times New Roman" pitchFamily="18" charset="0"/>
              </a:rPr>
              <a:t>Hãy</a:t>
            </a:r>
            <a:r>
              <a:rPr lang="en-US" sz="3200" b="1" dirty="0" smtClean="0">
                <a:latin typeface="Times New Roman" pitchFamily="18" charset="0"/>
              </a:rPr>
              <a:t> </a:t>
            </a:r>
            <a:r>
              <a:rPr lang="en-US" sz="3200" b="1" dirty="0" err="1" smtClean="0">
                <a:latin typeface="Times New Roman" pitchFamily="18" charset="0"/>
              </a:rPr>
              <a:t>chọn</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đúng</a:t>
            </a:r>
            <a:r>
              <a:rPr lang="en-US" sz="3200" b="1" dirty="0" smtClean="0">
                <a:latin typeface="Times New Roman" pitchFamily="18" charset="0"/>
              </a:rPr>
              <a:t> </a:t>
            </a:r>
            <a:r>
              <a:rPr lang="en-US" sz="3200" b="1" dirty="0" err="1" smtClean="0">
                <a:latin typeface="Times New Roman" pitchFamily="18" charset="0"/>
              </a:rPr>
              <a:t>trong</a:t>
            </a:r>
            <a:r>
              <a:rPr lang="en-US" sz="3200" b="1" dirty="0" smtClean="0">
                <a:latin typeface="Times New Roman" pitchFamily="18" charset="0"/>
              </a:rPr>
              <a:t> </a:t>
            </a:r>
            <a:r>
              <a:rPr lang="en-US" sz="3200" b="1" dirty="0" err="1" smtClean="0">
                <a:latin typeface="Times New Roman" pitchFamily="18" charset="0"/>
              </a:rPr>
              <a:t>các</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sau</a:t>
            </a:r>
            <a:r>
              <a:rPr lang="en-US" sz="3200" b="1" dirty="0" smtClean="0">
                <a:latin typeface="Times New Roman" pitchFamily="18" charset="0"/>
              </a:rPr>
              <a:t>:</a:t>
            </a:r>
          </a:p>
          <a:p>
            <a:pPr marL="857250" lvl="2" indent="0" defTabSz="119063">
              <a:buFontTx/>
              <a:buNone/>
            </a:pPr>
            <a:r>
              <a:rPr lang="en-US" sz="3200" b="1" dirty="0" smtClean="0">
                <a:solidFill>
                  <a:srgbClr val="FF0066"/>
                </a:solidFill>
                <a:latin typeface="Times New Roman" pitchFamily="18" charset="0"/>
              </a:rPr>
              <a:t>a-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2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trở</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lên</a:t>
            </a:r>
            <a:r>
              <a:rPr lang="en-US" sz="3200" b="1" dirty="0" smtClean="0">
                <a:solidFill>
                  <a:srgbClr val="0000FF"/>
                </a:solidFill>
                <a:latin typeface="Times New Roman" pitchFamily="18" charset="0"/>
              </a:rPr>
              <a:t>.</a:t>
            </a: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b-</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Hợp</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d- </a:t>
            </a:r>
            <a:r>
              <a:rPr lang="en-US" sz="3200" b="1" dirty="0" err="1" smtClean="0">
                <a:solidFill>
                  <a:srgbClr val="0000FF"/>
                </a:solidFill>
                <a:latin typeface="Times New Roman" pitchFamily="18" charset="0"/>
              </a:rPr>
              <a:t>Cả</a:t>
            </a:r>
            <a:r>
              <a:rPr lang="en-US" sz="3200" b="1" dirty="0" smtClean="0">
                <a:solidFill>
                  <a:srgbClr val="0000FF"/>
                </a:solidFill>
                <a:latin typeface="Times New Roman" pitchFamily="18" charset="0"/>
              </a:rPr>
              <a:t> 3 ý </a:t>
            </a:r>
            <a:r>
              <a:rPr lang="en-US" sz="3200" b="1" dirty="0" err="1" smtClean="0">
                <a:solidFill>
                  <a:srgbClr val="0000FF"/>
                </a:solidFill>
                <a:latin typeface="Times New Roman" pitchFamily="18" charset="0"/>
              </a:rPr>
              <a:t>trên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đều</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đúng</a:t>
            </a:r>
            <a:r>
              <a:rPr lang="en-US" sz="3200" b="1" dirty="0" smtClean="0">
                <a:solidFill>
                  <a:srgbClr val="0000FF"/>
                </a:solidFill>
                <a:latin typeface="Times New Roman" pitchFamily="18" charset="0"/>
              </a:rPr>
              <a:t>.</a:t>
            </a:r>
          </a:p>
        </p:txBody>
      </p:sp>
      <p:sp>
        <p:nvSpPr>
          <p:cNvPr id="20485" name="Oval 5"/>
          <p:cNvSpPr>
            <a:spLocks noChangeArrowheads="1"/>
          </p:cNvSpPr>
          <p:nvPr/>
        </p:nvSpPr>
        <p:spPr bwMode="auto">
          <a:xfrm>
            <a:off x="838200" y="4343400"/>
            <a:ext cx="685800" cy="685800"/>
          </a:xfrm>
          <a:prstGeom prst="ellipse">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r>
              <a:rPr lang="en-US" sz="3200" b="1"/>
              <a:t> </a:t>
            </a:r>
            <a:r>
              <a:rPr lang="en-US" sz="3600" b="1"/>
              <a:t>c</a:t>
            </a:r>
          </a:p>
        </p:txBody>
      </p:sp>
    </p:spTree>
    <p:extLst>
      <p:ext uri="{BB962C8B-B14F-4D97-AF65-F5344CB8AC3E}">
        <p14:creationId xmlns:p14="http://schemas.microsoft.com/office/powerpoint/2010/main" val="10786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bg/>
                                          </p:spTgt>
                                        </p:tgtEl>
                                        <p:attrNameLst>
                                          <p:attrName>style.visibility</p:attrName>
                                        </p:attrNameLst>
                                      </p:cBhvr>
                                      <p:to>
                                        <p:strVal val="visible"/>
                                      </p:to>
                                    </p:set>
                                    <p:animEffect transition="in" filter="blinds(horizontal)">
                                      <p:cBhvr>
                                        <p:cTn id="7" dur="500"/>
                                        <p:tgtEl>
                                          <p:spTgt spid="20485">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10"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dirty="0" err="1" smtClean="0">
                <a:solidFill>
                  <a:srgbClr val="C00000"/>
                </a:solidFill>
                <a:latin typeface="Times New Roman" pitchFamily="18" charset="0"/>
                <a:cs typeface="Times New Roman" pitchFamily="18" charset="0"/>
              </a:rPr>
              <a:t>Câu</a:t>
            </a:r>
            <a:r>
              <a:rPr lang="en-US" dirty="0" smtClean="0">
                <a:solidFill>
                  <a:srgbClr val="C00000"/>
                </a:solidFill>
                <a:latin typeface="Times New Roman" pitchFamily="18" charset="0"/>
                <a:cs typeface="Times New Roman" pitchFamily="18" charset="0"/>
              </a:rPr>
              <a:t> 5: </a:t>
            </a:r>
            <a:r>
              <a:rPr lang="en-US" dirty="0" err="1" smtClean="0">
                <a:solidFill>
                  <a:schemeClr val="tx1">
                    <a:lumMod val="95000"/>
                    <a:lumOff val="5000"/>
                  </a:schemeClr>
                </a:solidFill>
                <a:latin typeface="Times New Roman" pitchFamily="18" charset="0"/>
                <a:cs typeface="Times New Roman" pitchFamily="18" charset="0"/>
              </a:rPr>
              <a:t>Trong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dưới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hãy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chỉ</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hợp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a:solidFill>
                  <a:schemeClr val="tx1">
                    <a:lumMod val="95000"/>
                    <a:lumOff val="5000"/>
                  </a:schemeClr>
                </a:solidFill>
                <a:latin typeface="Times New Roman" pitchFamily="18" charset="0"/>
                <a:cs typeface="Times New Roman" pitchFamily="18" charset="0"/>
              </a:rPr>
              <a:t>?</a:t>
            </a:r>
            <a:endParaRPr lang="en-US" dirty="0" smtClean="0">
              <a:solidFill>
                <a:schemeClr val="tx1">
                  <a:lumMod val="95000"/>
                  <a:lumOff val="5000"/>
                </a:schemeClr>
              </a:solidFill>
              <a:latin typeface="Times New Roman" pitchFamily="18" charset="0"/>
              <a:cs typeface="Times New Roman" pitchFamily="18" charset="0"/>
            </a:endParaRP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Khí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amoniac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Phosphorus </a:t>
            </a:r>
            <a:r>
              <a:rPr lang="en-US" dirty="0" err="1" smtClean="0">
                <a:solidFill>
                  <a:schemeClr val="tx1">
                    <a:lumMod val="95000"/>
                    <a:lumOff val="5000"/>
                  </a:schemeClr>
                </a:solidFill>
                <a:latin typeface="Times New Roman" pitchFamily="18" charset="0"/>
                <a:cs typeface="Times New Roman" pitchFamily="18" charset="0"/>
              </a:rPr>
              <a:t>đỏ</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Acid </a:t>
            </a:r>
            <a:r>
              <a:rPr lang="en-US" dirty="0" err="1" smtClean="0">
                <a:solidFill>
                  <a:schemeClr val="tx1">
                    <a:lumMod val="95000"/>
                    <a:lumOff val="5000"/>
                  </a:schemeClr>
                </a:solidFill>
                <a:latin typeface="Times New Roman" pitchFamily="18" charset="0"/>
                <a:cs typeface="Times New Roman" pitchFamily="18" charset="0"/>
              </a:rPr>
              <a:t>chlohiđric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Calcium </a:t>
            </a:r>
            <a:r>
              <a:rPr lang="en-US" dirty="0" err="1" smtClean="0">
                <a:solidFill>
                  <a:schemeClr val="tx1">
                    <a:lumMod val="95000"/>
                    <a:lumOff val="5000"/>
                  </a:schemeClr>
                </a:solidFill>
                <a:latin typeface="Times New Roman" pitchFamily="18" charset="0"/>
                <a:cs typeface="Times New Roman" pitchFamily="18" charset="0"/>
              </a:rPr>
              <a:t>carbonat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Glucozo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Kim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a:solidFill>
                  <a:schemeClr val="tx1">
                    <a:lumMod val="95000"/>
                    <a:lumOff val="5000"/>
                  </a:schemeClr>
                </a:solidFill>
                <a:latin typeface="Times New Roman" pitchFamily="18" charset="0"/>
                <a:cs typeface="Times New Roman" pitchFamily="18" charset="0"/>
              </a:rPr>
              <a:t> </a:t>
            </a:r>
            <a:r>
              <a:rPr lang="vi-VN" sz="2800" b="1" dirty="0" smtClean="0">
                <a:latin typeface="Times New Roman" panose="02020603050405020304" pitchFamily="18" charset="0"/>
                <a:cs typeface="Times New Roman" panose="02020603050405020304" pitchFamily="18" charset="0"/>
              </a:rPr>
              <a:t>Magnesium</a:t>
            </a:r>
            <a:r>
              <a:rPr lang="en-US" sz="2800" dirty="0" smtClean="0">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smtClean="0">
                <a:latin typeface="Times New Roman" pitchFamily="18" charset="0"/>
                <a:cs typeface="Times New Roman" pitchFamily="18" charset="0"/>
              </a:rPr>
              <a:pPr eaLnBrk="1" hangingPunct="1"/>
              <a:t>27</a:t>
            </a:fld>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10698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smtClean="0"/>
              <a:t>VẬN DỤNG</a:t>
            </a:r>
            <a:endParaRPr lang="en-US" dirty="0"/>
          </a:p>
        </p:txBody>
      </p:sp>
      <p:sp>
        <p:nvSpPr>
          <p:cNvPr id="3" name="Subtitle 2"/>
          <p:cNvSpPr>
            <a:spLocks noGrp="1"/>
          </p:cNvSpPr>
          <p:nvPr>
            <p:ph type="subTitle" idx="1"/>
          </p:nvPr>
        </p:nvSpPr>
        <p:spPr>
          <a:xfrm>
            <a:off x="571500" y="1676400"/>
            <a:ext cx="8305800" cy="3699803"/>
          </a:xfrm>
        </p:spPr>
        <p:txBody>
          <a:bodyPr>
            <a:normAutofit fontScale="92500" lnSpcReduction="10000"/>
          </a:bodyPr>
          <a:lstStyle/>
          <a:p>
            <a:r>
              <a:rPr lang="en-US" b="1" dirty="0" smtClean="0">
                <a:solidFill>
                  <a:srgbClr val="0070C0"/>
                </a:solidFill>
              </a:rPr>
              <a:t>VỀ NHÀ HOÀN THÀNH </a:t>
            </a:r>
          </a:p>
          <a:p>
            <a:r>
              <a:rPr lang="en-US" b="1" dirty="0">
                <a:solidFill>
                  <a:srgbClr val="0070C0"/>
                </a:solidFill>
              </a:rPr>
              <a:t> </a:t>
            </a:r>
            <a:r>
              <a:rPr lang="en-US" b="1" dirty="0" smtClean="0">
                <a:solidFill>
                  <a:srgbClr val="0070C0"/>
                </a:solidFill>
              </a:rPr>
              <a:t>PHIẾU </a:t>
            </a:r>
            <a:r>
              <a:rPr lang="en-US" b="1" dirty="0">
                <a:solidFill>
                  <a:srgbClr val="0070C0"/>
                </a:solidFill>
              </a:rPr>
              <a:t>HỌC TẬP SỐ 3</a:t>
            </a:r>
            <a:endParaRPr lang="en-US" dirty="0">
              <a:solidFill>
                <a:srgbClr val="0070C0"/>
              </a:solidFill>
            </a:endParaRPr>
          </a:p>
          <a:p>
            <a:r>
              <a:rPr lang="en-US" b="1" dirty="0" err="1">
                <a:solidFill>
                  <a:srgbClr val="0070C0"/>
                </a:solidFill>
              </a:rPr>
              <a:t>Câu</a:t>
            </a:r>
            <a:r>
              <a:rPr lang="en-US" b="1" dirty="0">
                <a:solidFill>
                  <a:srgbClr val="0070C0"/>
                </a:solidFill>
              </a:rPr>
              <a:t> 1:</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hãy</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vì</a:t>
            </a:r>
            <a:r>
              <a:rPr lang="en-US" dirty="0">
                <a:solidFill>
                  <a:srgbClr val="0070C0"/>
                </a:solidFill>
              </a:rPr>
              <a:t> </a:t>
            </a:r>
            <a:r>
              <a:rPr lang="en-US" dirty="0" err="1">
                <a:solidFill>
                  <a:srgbClr val="0070C0"/>
                </a:solidFill>
              </a:rPr>
              <a:t>sao</a:t>
            </a:r>
            <a:r>
              <a:rPr lang="en-US" dirty="0">
                <a:solidFill>
                  <a:srgbClr val="0070C0"/>
                </a:solidFill>
              </a:rPr>
              <a:t> </a:t>
            </a:r>
            <a:r>
              <a:rPr lang="en-US" dirty="0" err="1">
                <a:solidFill>
                  <a:srgbClr val="0070C0"/>
                </a:solidFill>
              </a:rPr>
              <a:t>khi</a:t>
            </a:r>
            <a:r>
              <a:rPr lang="en-US" dirty="0">
                <a:solidFill>
                  <a:srgbClr val="0070C0"/>
                </a:solidFill>
              </a:rPr>
              <a:t> </a:t>
            </a:r>
            <a:r>
              <a:rPr lang="en-US" dirty="0" err="1">
                <a:solidFill>
                  <a:srgbClr val="0070C0"/>
                </a:solidFill>
              </a:rPr>
              <a:t>mở</a:t>
            </a:r>
            <a:r>
              <a:rPr lang="en-US" dirty="0">
                <a:solidFill>
                  <a:srgbClr val="0070C0"/>
                </a:solidFill>
              </a:rPr>
              <a:t> </a:t>
            </a:r>
            <a:r>
              <a:rPr lang="en-US" dirty="0" err="1">
                <a:solidFill>
                  <a:srgbClr val="0070C0"/>
                </a:solidFill>
              </a:rPr>
              <a:t>lọ</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lát</a:t>
            </a:r>
            <a:r>
              <a:rPr lang="en-US" dirty="0">
                <a:solidFill>
                  <a:srgbClr val="0070C0"/>
                </a:solidFill>
              </a:rPr>
              <a:t> </a:t>
            </a:r>
            <a:r>
              <a:rPr lang="en-US" dirty="0" err="1">
                <a:solidFill>
                  <a:srgbClr val="0070C0"/>
                </a:solidFill>
              </a:rPr>
              <a:t>sau</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ngửi</a:t>
            </a:r>
            <a:r>
              <a:rPr lang="en-US" dirty="0">
                <a:solidFill>
                  <a:srgbClr val="0070C0"/>
                </a:solidFill>
              </a:rPr>
              <a:t> </a:t>
            </a:r>
            <a:r>
              <a:rPr lang="en-US" dirty="0" err="1">
                <a:solidFill>
                  <a:srgbClr val="0070C0"/>
                </a:solidFill>
              </a:rPr>
              <a:t>thấy</a:t>
            </a:r>
            <a:r>
              <a:rPr lang="en-US" dirty="0">
                <a:solidFill>
                  <a:srgbClr val="0070C0"/>
                </a:solidFill>
              </a:rPr>
              <a:t> </a:t>
            </a:r>
            <a:r>
              <a:rPr lang="en-US" dirty="0" err="1">
                <a:solidFill>
                  <a:srgbClr val="0070C0"/>
                </a:solidFill>
              </a:rPr>
              <a:t>mùi</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i="1" dirty="0">
                <a:solidFill>
                  <a:srgbClr val="0070C0"/>
                </a:solidFill>
              </a:rPr>
              <a:t> </a:t>
            </a:r>
            <a:endParaRPr lang="en-US" dirty="0">
              <a:solidFill>
                <a:srgbClr val="0070C0"/>
              </a:solidFill>
            </a:endParaRPr>
          </a:p>
          <a:p>
            <a:r>
              <a:rPr lang="en-US" b="1" dirty="0" err="1">
                <a:solidFill>
                  <a:srgbClr val="0070C0"/>
                </a:solidFill>
              </a:rPr>
              <a:t>Câu</a:t>
            </a:r>
            <a:r>
              <a:rPr lang="en-US" b="1" dirty="0">
                <a:solidFill>
                  <a:srgbClr val="0070C0"/>
                </a:solidFill>
              </a:rPr>
              <a:t> 2:</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video </a:t>
            </a:r>
            <a:r>
              <a:rPr lang="en-US" dirty="0" err="1">
                <a:solidFill>
                  <a:srgbClr val="0070C0"/>
                </a:solidFill>
              </a:rPr>
              <a:t>thí</a:t>
            </a:r>
            <a:r>
              <a:rPr lang="en-US" dirty="0">
                <a:solidFill>
                  <a:srgbClr val="0070C0"/>
                </a:solidFill>
              </a:rPr>
              <a:t> </a:t>
            </a:r>
            <a:r>
              <a:rPr lang="en-US" dirty="0" err="1">
                <a:solidFill>
                  <a:srgbClr val="0070C0"/>
                </a:solidFill>
              </a:rPr>
              <a:t>nghiệm</a:t>
            </a:r>
            <a:r>
              <a:rPr lang="en-US" dirty="0">
                <a:solidFill>
                  <a:srgbClr val="0070C0"/>
                </a:solidFill>
              </a:rPr>
              <a:t>: </a:t>
            </a:r>
            <a:r>
              <a:rPr lang="en-US" dirty="0" err="1">
                <a:solidFill>
                  <a:srgbClr val="0070C0"/>
                </a:solidFill>
              </a:rPr>
              <a:t>hoà</a:t>
            </a:r>
            <a:r>
              <a:rPr lang="en-US" dirty="0">
                <a:solidFill>
                  <a:srgbClr val="0070C0"/>
                </a:solidFill>
              </a:rPr>
              <a:t> tan </a:t>
            </a:r>
            <a:r>
              <a:rPr lang="en-US" dirty="0" err="1">
                <a:solidFill>
                  <a:srgbClr val="0070C0"/>
                </a:solidFill>
              </a:rPr>
              <a:t>thuốc</a:t>
            </a:r>
            <a:r>
              <a:rPr lang="en-US" dirty="0">
                <a:solidFill>
                  <a:srgbClr val="0070C0"/>
                </a:solidFill>
              </a:rPr>
              <a:t> </a:t>
            </a:r>
            <a:r>
              <a:rPr lang="en-US" dirty="0" err="1">
                <a:solidFill>
                  <a:srgbClr val="0070C0"/>
                </a:solidFill>
              </a:rPr>
              <a:t>tím</a:t>
            </a:r>
            <a:r>
              <a:rPr lang="en-US" dirty="0">
                <a:solidFill>
                  <a:srgbClr val="0070C0"/>
                </a:solidFill>
              </a:rPr>
              <a:t> </a:t>
            </a:r>
            <a:r>
              <a:rPr lang="en-US" dirty="0" err="1">
                <a:solidFill>
                  <a:srgbClr val="0070C0"/>
                </a:solidFill>
              </a:rPr>
              <a:t>vào</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hiện</a:t>
            </a:r>
            <a:r>
              <a:rPr lang="en-US" dirty="0">
                <a:solidFill>
                  <a:srgbClr val="0070C0"/>
                </a:solidFill>
              </a:rPr>
              <a:t> </a:t>
            </a:r>
            <a:r>
              <a:rPr lang="en-US" dirty="0" err="1">
                <a:solidFill>
                  <a:srgbClr val="0070C0"/>
                </a:solidFill>
              </a:rPr>
              <a:t>tượng</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a:t>
            </a:r>
            <a:r>
              <a:rPr lang="en-US" dirty="0" err="1">
                <a:solidFill>
                  <a:srgbClr val="0070C0"/>
                </a:solidFill>
              </a:rPr>
              <a:t>được</a:t>
            </a:r>
            <a:r>
              <a:rPr lang="en-US" dirty="0">
                <a:solidFill>
                  <a:srgbClr val="0070C0"/>
                </a:solidFill>
              </a:rPr>
              <a:t> (Link </a:t>
            </a:r>
            <a:r>
              <a:rPr lang="en-US" dirty="0">
                <a:solidFill>
                  <a:srgbClr val="FF0000"/>
                </a:solidFill>
              </a:rPr>
              <a:t>https://</a:t>
            </a:r>
            <a:r>
              <a:rPr lang="en-US" dirty="0" smtClean="0">
                <a:solidFill>
                  <a:srgbClr val="FF0000"/>
                </a:solidFill>
              </a:rPr>
              <a:t>www.youtube.com/watch?v=O2uyagAE-BA)</a:t>
            </a:r>
            <a:endParaRPr lang="en-US" dirty="0">
              <a:solidFill>
                <a:srgbClr val="FF0000"/>
              </a:solidFill>
            </a:endParaRPr>
          </a:p>
        </p:txBody>
      </p:sp>
    </p:spTree>
    <p:extLst>
      <p:ext uri="{BB962C8B-B14F-4D97-AF65-F5344CB8AC3E}">
        <p14:creationId xmlns:p14="http://schemas.microsoft.com/office/powerpoint/2010/main" val="1294019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29</a:t>
            </a:fld>
            <a:endParaRPr lang="en-US"/>
          </a:p>
        </p:txBody>
      </p:sp>
      <p:pic>
        <p:nvPicPr>
          <p:cNvPr id="137226" name="Picture 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50800" y="12700"/>
            <a:ext cx="3482975" cy="3306763"/>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1447800" y="2857500"/>
            <a:ext cx="6238875" cy="666750"/>
          </a:xfrm>
          <a:prstGeom prst="rect">
            <a:avLst/>
          </a:prstGeom>
        </p:spPr>
        <p:txBody>
          <a:bodyPr wrap="none" fromWordArt="1">
            <a:prstTxWarp prst="textPlain">
              <a:avLst>
                <a:gd name="adj" fmla="val 50000"/>
              </a:avLst>
            </a:prstTxWarp>
          </a:bodyPr>
          <a:lstStyle/>
          <a:p>
            <a:pPr algn="ctr"/>
            <a:r>
              <a:rPr lang="vi-VN"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HỌC BÀI VÀ LÀM ……..</a:t>
            </a:r>
            <a:endParaRPr lang="en-US" sz="28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endParaRPr>
          </a:p>
        </p:txBody>
      </p:sp>
      <p:sp>
        <p:nvSpPr>
          <p:cNvPr id="137233" name="WordArt 17"/>
          <p:cNvSpPr>
            <a:spLocks noChangeArrowheads="1" noChangeShapeType="1" noTextEdit="1"/>
          </p:cNvSpPr>
          <p:nvPr/>
        </p:nvSpPr>
        <p:spPr bwMode="auto">
          <a:xfrm>
            <a:off x="1533525" y="3676650"/>
            <a:ext cx="6238875" cy="6667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Đọc và tìm hiểu trước </a:t>
            </a:r>
            <a:r>
              <a:rPr lang="en-US"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a:t>
            </a:r>
            <a:r>
              <a:rPr lang="vi-VN"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a:t>
            </a:r>
            <a:endParaRPr lang="en-US"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8389938" y="0"/>
            <a:ext cx="754062" cy="762000"/>
          </a:xfrm>
          <a:prstGeom prst="rect">
            <a:avLst/>
          </a:prstGeom>
          <a:noFill/>
          <a:ln w="9525">
            <a:noFill/>
            <a:miter lim="800000"/>
            <a:headEnd/>
            <a:tailEnd/>
          </a:ln>
        </p:spPr>
      </p:pic>
      <p:grpSp>
        <p:nvGrpSpPr>
          <p:cNvPr id="2" name="Group 21"/>
          <p:cNvGrpSpPr>
            <a:grpSpLocks/>
          </p:cNvGrpSpPr>
          <p:nvPr/>
        </p:nvGrpSpPr>
        <p:grpSpPr bwMode="auto">
          <a:xfrm>
            <a:off x="3200400" y="1143000"/>
            <a:ext cx="2590800" cy="1384300"/>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fontAlgn="auto">
                    <a:spcBef>
                      <a:spcPts val="0"/>
                    </a:spcBef>
                    <a:spcAft>
                      <a:spcPts val="0"/>
                    </a:spcAft>
                    <a:defRPr/>
                  </a:pPr>
                  <a:endParaRPr lang="en-US">
                    <a:latin typeface="+mn-lt"/>
                  </a:endParaRPr>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grpSp>
        <p:sp>
          <p:nvSpPr>
            <p:cNvPr id="21516" name="Text Box 20"/>
            <p:cNvSpPr txBox="1">
              <a:spLocks noChangeArrowheads="1"/>
            </p:cNvSpPr>
            <p:nvPr/>
          </p:nvSpPr>
          <p:spPr bwMode="auto">
            <a:xfrm>
              <a:off x="2411" y="217"/>
              <a:ext cx="1000" cy="327"/>
            </a:xfrm>
            <a:prstGeom prst="rect">
              <a:avLst/>
            </a:prstGeom>
            <a:noFill/>
            <a:ln w="9525" algn="ctr">
              <a:noFill/>
              <a:miter lim="800000"/>
              <a:headEnd/>
              <a:tailEnd/>
            </a:ln>
          </p:spPr>
          <p:txBody>
            <a:bodyPr wrap="none">
              <a:spAutoFit/>
            </a:bodyPr>
            <a:lstStyle/>
            <a:p>
              <a:pPr algn="ctr" eaLnBrk="0" hangingPunct="0"/>
              <a:r>
                <a:rPr lang="en-US" sz="2800" b="1">
                  <a:latin typeface="Calibri" pitchFamily="34" charset="0"/>
                </a:rPr>
                <a:t>DẶN DÒ</a:t>
              </a:r>
            </a:p>
          </p:txBody>
        </p:sp>
      </p:grpSp>
    </p:spTree>
    <p:extLst>
      <p:ext uri="{BB962C8B-B14F-4D97-AF65-F5344CB8AC3E}">
        <p14:creationId xmlns:p14="http://schemas.microsoft.com/office/powerpoint/2010/main" val="20906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029200" cy="553998"/>
          </a:xfrm>
          <a:prstGeom prst="rect">
            <a:avLst/>
          </a:prstGeom>
          <a:noFill/>
        </p:spPr>
        <p:txBody>
          <a:bodyPr wrap="square" rtlCol="0">
            <a:spAutoFit/>
          </a:bodyPr>
          <a:lstStyle/>
          <a:p>
            <a:r>
              <a:rPr lang="vi-VN" sz="3000" b="1" dirty="0" smtClean="0">
                <a:latin typeface="+mj-lt"/>
              </a:rPr>
              <a:t>I. Đơn chất và hợp chất</a:t>
            </a:r>
            <a:endParaRPr lang="en-US" sz="3000" b="1" dirty="0">
              <a:latin typeface="+mj-lt"/>
            </a:endParaRPr>
          </a:p>
        </p:txBody>
      </p:sp>
      <p:pic>
        <p:nvPicPr>
          <p:cNvPr id="16386" name="Picture 2"/>
          <p:cNvPicPr>
            <a:picLocks noChangeAspect="1" noChangeArrowheads="1"/>
          </p:cNvPicPr>
          <p:nvPr/>
        </p:nvPicPr>
        <p:blipFill>
          <a:blip r:embed="rId2" cstate="print"/>
          <a:srcRect/>
          <a:stretch>
            <a:fillRect/>
          </a:stretch>
        </p:blipFill>
        <p:spPr bwMode="auto">
          <a:xfrm>
            <a:off x="914400" y="533400"/>
            <a:ext cx="7010400" cy="4403970"/>
          </a:xfrm>
          <a:prstGeom prst="rect">
            <a:avLst/>
          </a:prstGeom>
          <a:noFill/>
          <a:ln w="9525">
            <a:noFill/>
            <a:miter lim="800000"/>
            <a:headEnd/>
            <a:tailEnd/>
          </a:ln>
          <a:effectLst/>
        </p:spPr>
      </p:pic>
      <p:sp>
        <p:nvSpPr>
          <p:cNvPr id="6" name="TextBox 5"/>
          <p:cNvSpPr txBox="1"/>
          <p:nvPr/>
        </p:nvSpPr>
        <p:spPr>
          <a:xfrm>
            <a:off x="381000" y="4919008"/>
            <a:ext cx="8610600" cy="1938992"/>
          </a:xfrm>
          <a:prstGeom prst="rect">
            <a:avLst/>
          </a:prstGeom>
          <a:noFill/>
        </p:spPr>
        <p:txBody>
          <a:bodyPr wrap="square" rtlCol="0">
            <a:spAutoFit/>
          </a:bodyPr>
          <a:lstStyle/>
          <a:p>
            <a:pPr algn="just"/>
            <a:r>
              <a:rPr lang="vi-VN" sz="2400" b="1" i="1" dirty="0">
                <a:solidFill>
                  <a:schemeClr val="accent1">
                    <a:lumMod val="75000"/>
                  </a:schemeClr>
                </a:solidFill>
                <a:latin typeface="+mj-lt"/>
              </a:rPr>
              <a:t>Quan sát các </a:t>
            </a:r>
            <a:r>
              <a:rPr lang="vi-VN" sz="2400" b="1" i="1" dirty="0" smtClean="0">
                <a:solidFill>
                  <a:schemeClr val="accent1">
                    <a:lumMod val="75000"/>
                  </a:schemeClr>
                </a:solidFill>
                <a:latin typeface="+mj-lt"/>
              </a:rPr>
              <a:t>mô </a:t>
            </a:r>
            <a:r>
              <a:rPr lang="vi-VN" sz="2400" b="1" i="1" dirty="0">
                <a:solidFill>
                  <a:schemeClr val="accent1">
                    <a:lumMod val="75000"/>
                  </a:schemeClr>
                </a:solidFill>
                <a:latin typeface="+mj-lt"/>
              </a:rPr>
              <a:t>hình trong Hình 5.1, thào luận </a:t>
            </a:r>
            <a:r>
              <a:rPr lang="vi-VN" sz="2400" b="1" i="1" dirty="0" smtClean="0">
                <a:solidFill>
                  <a:schemeClr val="accent1">
                    <a:lumMod val="75000"/>
                  </a:schemeClr>
                </a:solidFill>
                <a:latin typeface="+mj-lt"/>
              </a:rPr>
              <a:t>và </a:t>
            </a:r>
            <a:r>
              <a:rPr lang="vi-VN" sz="2400" b="1" i="1" dirty="0">
                <a:solidFill>
                  <a:schemeClr val="accent1">
                    <a:lumMod val="75000"/>
                  </a:schemeClr>
                </a:solidFill>
                <a:latin typeface="+mj-lt"/>
              </a:rPr>
              <a:t>thực hiện yêu </a:t>
            </a:r>
            <a:r>
              <a:rPr lang="vi-VN" sz="2400" b="1" i="1" dirty="0" smtClean="0">
                <a:solidFill>
                  <a:schemeClr val="accent1">
                    <a:lumMod val="75000"/>
                  </a:schemeClr>
                </a:solidFill>
                <a:latin typeface="+mj-lt"/>
              </a:rPr>
              <a:t>cầu </a:t>
            </a:r>
            <a:r>
              <a:rPr lang="vi-VN" sz="2400" b="1" i="1" dirty="0">
                <a:solidFill>
                  <a:schemeClr val="accent1">
                    <a:lumMod val="75000"/>
                  </a:schemeClr>
                </a:solidFill>
                <a:latin typeface="+mj-lt"/>
              </a:rPr>
              <a:t>sau:</a:t>
            </a:r>
            <a:endParaRPr lang="en-US" sz="2400" b="1" dirty="0">
              <a:solidFill>
                <a:schemeClr val="accent1">
                  <a:lumMod val="75000"/>
                </a:schemeClr>
              </a:solidFill>
              <a:latin typeface="+mj-lt"/>
            </a:endParaRPr>
          </a:p>
          <a:p>
            <a:pPr algn="just"/>
            <a:r>
              <a:rPr lang="vi-VN" sz="2400" dirty="0">
                <a:latin typeface="+mj-lt"/>
              </a:rPr>
              <a:t>Dựa vào thành </a:t>
            </a:r>
            <a:r>
              <a:rPr lang="vi-VN" sz="2400" dirty="0" smtClean="0">
                <a:latin typeface="+mj-lt"/>
              </a:rPr>
              <a:t>phần </a:t>
            </a:r>
            <a:r>
              <a:rPr lang="vi-VN" sz="2400" dirty="0">
                <a:latin typeface="+mj-lt"/>
              </a:rPr>
              <a:t>nguyên </a:t>
            </a:r>
            <a:r>
              <a:rPr lang="vi-VN" sz="2400" dirty="0" smtClean="0">
                <a:latin typeface="+mj-lt"/>
              </a:rPr>
              <a:t>tố, </a:t>
            </a:r>
            <a:r>
              <a:rPr lang="vi-VN" sz="2400" dirty="0">
                <a:latin typeface="+mj-lt"/>
              </a:rPr>
              <a:t>em hãy </a:t>
            </a:r>
            <a:r>
              <a:rPr lang="vi-VN" sz="2400" dirty="0" smtClean="0">
                <a:latin typeface="+mj-lt"/>
              </a:rPr>
              <a:t>phân </a:t>
            </a:r>
            <a:r>
              <a:rPr lang="vi-VN" sz="2400" dirty="0">
                <a:latin typeface="+mj-lt"/>
              </a:rPr>
              <a:t>loại các </a:t>
            </a:r>
            <a:r>
              <a:rPr lang="vi-VN" sz="2400" dirty="0" smtClean="0">
                <a:latin typeface="+mj-lt"/>
              </a:rPr>
              <a:t>chất </a:t>
            </a:r>
            <a:r>
              <a:rPr lang="vi-VN" sz="2400" dirty="0">
                <a:latin typeface="+mj-lt"/>
              </a:rPr>
              <a:t>trên thành hai </a:t>
            </a:r>
            <a:r>
              <a:rPr lang="vi-VN" sz="2400" dirty="0" smtClean="0">
                <a:latin typeface="+mj-lt"/>
              </a:rPr>
              <a:t>loại chất </a:t>
            </a:r>
            <a:r>
              <a:rPr lang="vi-VN" sz="2400" dirty="0">
                <a:latin typeface="+mj-lt"/>
              </a:rPr>
              <a:t>được tạo nên từ một nguyên </a:t>
            </a:r>
            <a:r>
              <a:rPr lang="vi-VN" sz="2400" dirty="0" smtClean="0">
                <a:latin typeface="+mj-lt"/>
              </a:rPr>
              <a:t>tố </a:t>
            </a:r>
            <a:r>
              <a:rPr lang="vi-VN" sz="2400" dirty="0">
                <a:latin typeface="+mj-lt"/>
              </a:rPr>
              <a:t>hoá học và chất </a:t>
            </a:r>
            <a:r>
              <a:rPr lang="vi-VN" sz="2400" dirty="0" smtClean="0">
                <a:latin typeface="+mj-lt"/>
              </a:rPr>
              <a:t>được </a:t>
            </a:r>
            <a:r>
              <a:rPr lang="vi-VN" sz="2400" dirty="0">
                <a:latin typeface="+mj-lt"/>
              </a:rPr>
              <a:t>tạo nên từ hai nguyên </a:t>
            </a:r>
            <a:r>
              <a:rPr lang="vi-VN" sz="2400" dirty="0" smtClean="0">
                <a:latin typeface="+mj-lt"/>
              </a:rPr>
              <a:t>tố </a:t>
            </a:r>
            <a:r>
              <a:rPr lang="vi-VN" sz="2400" dirty="0">
                <a:latin typeface="+mj-lt"/>
              </a:rPr>
              <a:t>hoá học</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1905000"/>
            <a:ext cx="4143152" cy="1524000"/>
          </a:xfrm>
          <a:prstGeom prst="rect">
            <a:avLst/>
          </a:prstGeom>
          <a:noFill/>
          <a:ln w="9525">
            <a:noFill/>
            <a:miter lim="800000"/>
            <a:headEnd/>
            <a:tailEnd/>
          </a:ln>
          <a:effectLst/>
        </p:spPr>
      </p:pic>
      <p:cxnSp>
        <p:nvCxnSpPr>
          <p:cNvPr id="7" name="Straight Connector 6"/>
          <p:cNvCxnSpPr/>
          <p:nvPr/>
        </p:nvCxnSpPr>
        <p:spPr>
          <a:xfrm>
            <a:off x="44196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3" cstate="print"/>
          <a:srcRect/>
          <a:stretch>
            <a:fillRect/>
          </a:stretch>
        </p:blipFill>
        <p:spPr bwMode="auto">
          <a:xfrm>
            <a:off x="4572000" y="1905000"/>
            <a:ext cx="4286250" cy="1524000"/>
          </a:xfrm>
          <a:prstGeom prst="rect">
            <a:avLst/>
          </a:prstGeom>
          <a:noFill/>
          <a:ln w="9525">
            <a:noFill/>
            <a:miter lim="800000"/>
            <a:headEnd/>
            <a:tailEnd/>
          </a:ln>
          <a:effectLst/>
        </p:spPr>
      </p:pic>
      <p:sp>
        <p:nvSpPr>
          <p:cNvPr id="10" name="Rectangle 9"/>
          <p:cNvSpPr/>
          <p:nvPr/>
        </p:nvSpPr>
        <p:spPr>
          <a:xfrm>
            <a:off x="152400" y="200464"/>
            <a:ext cx="4191000" cy="1785104"/>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một nguyên tố hoá </a:t>
            </a:r>
            <a:r>
              <a:rPr lang="vi-VN" sz="2200" dirty="0" smtClean="0">
                <a:solidFill>
                  <a:schemeClr val="accent1">
                    <a:lumMod val="75000"/>
                  </a:schemeClr>
                </a:solidFill>
                <a:latin typeface="+mj-lt"/>
              </a:rPr>
              <a:t>học: </a:t>
            </a:r>
          </a:p>
          <a:p>
            <a:pPr marL="457200" indent="-457200" algn="just">
              <a:buAutoNum type="alphaLcParenR"/>
            </a:pPr>
            <a:r>
              <a:rPr lang="vi-VN" sz="2200" dirty="0" smtClean="0">
                <a:latin typeface="+mj-lt"/>
              </a:rPr>
              <a:t>Đồng ở thể rắn	</a:t>
            </a:r>
            <a:endParaRPr lang="en-US" sz="2200" dirty="0" smtClean="0">
              <a:latin typeface="+mj-lt"/>
            </a:endParaRPr>
          </a:p>
          <a:p>
            <a:pPr algn="just"/>
            <a:r>
              <a:rPr lang="vi-VN" sz="2200" dirty="0" smtClean="0">
                <a:latin typeface="+mj-lt"/>
              </a:rPr>
              <a:t>b) Khí oxygen</a:t>
            </a:r>
          </a:p>
          <a:p>
            <a:pPr algn="just"/>
            <a:r>
              <a:rPr lang="vi-VN" sz="2200" dirty="0" smtClean="0">
                <a:latin typeface="+mj-lt"/>
              </a:rPr>
              <a:t>c) Khí helium</a:t>
            </a:r>
            <a:endParaRPr lang="en-US" sz="2200" dirty="0">
              <a:latin typeface="+mj-lt"/>
            </a:endParaRPr>
          </a:p>
        </p:txBody>
      </p:sp>
      <p:sp>
        <p:nvSpPr>
          <p:cNvPr id="11" name="Rectangle 10"/>
          <p:cNvSpPr/>
          <p:nvPr/>
        </p:nvSpPr>
        <p:spPr>
          <a:xfrm>
            <a:off x="4638822" y="257086"/>
            <a:ext cx="4419600" cy="1446550"/>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hai</a:t>
            </a:r>
            <a:r>
              <a:rPr lang="vi-VN" sz="2200" dirty="0" smtClean="0">
                <a:solidFill>
                  <a:schemeClr val="accent1">
                    <a:lumMod val="75000"/>
                  </a:schemeClr>
                </a:solidFill>
                <a:latin typeface="+mj-lt"/>
              </a:rPr>
              <a:t> </a:t>
            </a:r>
            <a:r>
              <a:rPr lang="vi-VN" sz="2200" dirty="0">
                <a:solidFill>
                  <a:schemeClr val="accent1">
                    <a:lumMod val="75000"/>
                  </a:schemeClr>
                </a:solidFill>
                <a:latin typeface="+mj-lt"/>
              </a:rPr>
              <a:t>nguyên tố hoá </a:t>
            </a:r>
            <a:r>
              <a:rPr lang="vi-VN" sz="2200" dirty="0" smtClean="0">
                <a:solidFill>
                  <a:schemeClr val="accent1">
                    <a:lumMod val="75000"/>
                  </a:schemeClr>
                </a:solidFill>
                <a:latin typeface="+mj-lt"/>
              </a:rPr>
              <a:t>học:</a:t>
            </a:r>
          </a:p>
          <a:p>
            <a:pPr algn="just"/>
            <a:r>
              <a:rPr lang="vi-VN" sz="2200" dirty="0" smtClean="0">
                <a:latin typeface="+mj-lt"/>
              </a:rPr>
              <a:t>d) Khí carbon dioxide</a:t>
            </a:r>
          </a:p>
          <a:p>
            <a:pPr algn="just"/>
            <a:r>
              <a:rPr lang="vi-VN" sz="2200" dirty="0" smtClean="0">
                <a:latin typeface="+mj-lt"/>
              </a:rPr>
              <a:t>e) Muối ở thể rắn</a:t>
            </a:r>
            <a:endParaRPr lang="en-US" sz="2200" dirty="0">
              <a:latin typeface="+mj-lt"/>
            </a:endParaRPr>
          </a:p>
        </p:txBody>
      </p:sp>
      <p:sp>
        <p:nvSpPr>
          <p:cNvPr id="9" name="Rectangle 8"/>
          <p:cNvSpPr/>
          <p:nvPr/>
        </p:nvSpPr>
        <p:spPr>
          <a:xfrm>
            <a:off x="152400" y="3733800"/>
            <a:ext cx="4114800"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25" name="Rectangle 1"/>
          <p:cNvSpPr>
            <a:spLocks noChangeArrowheads="1"/>
          </p:cNvSpPr>
          <p:nvPr/>
        </p:nvSpPr>
        <p:spPr bwMode="auto">
          <a:xfrm>
            <a:off x="4648200" y="3733800"/>
            <a:ext cx="4495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tố</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hoá</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trở</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lên</a:t>
            </a:r>
            <a:r>
              <a:rPr kumimoji="0" lang="vi-VN"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228600" y="5486400"/>
            <a:ext cx="373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hydro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helium (He), …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4724400" y="5408712"/>
            <a:ext cx="419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Muối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dioxide (C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 glucose (C, 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Cloud 12"/>
          <p:cNvSpPr/>
          <p:nvPr/>
        </p:nvSpPr>
        <p:spPr>
          <a:xfrm>
            <a:off x="3124200" y="3429000"/>
            <a:ext cx="2895600" cy="1066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dirty="0" smtClean="0">
                <a:solidFill>
                  <a:srgbClr val="FF0000"/>
                </a:solidFill>
              </a:rPr>
              <a:t>Đơn chất là gì? Hợp chất là gì?</a:t>
            </a:r>
            <a:endParaRPr lang="en-US" b="1" dirty="0" smtClean="0">
              <a:solidFill>
                <a:srgbClr val="FF0000"/>
              </a:solidFill>
            </a:endParaRPr>
          </a:p>
        </p:txBody>
      </p:sp>
      <p:sp>
        <p:nvSpPr>
          <p:cNvPr id="14" name="Rounded Rectangle 13"/>
          <p:cNvSpPr/>
          <p:nvPr/>
        </p:nvSpPr>
        <p:spPr>
          <a:xfrm>
            <a:off x="609600" y="4777026"/>
            <a:ext cx="8077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vi-VN" b="1" dirty="0" smtClean="0">
                <a:solidFill>
                  <a:srgbClr val="FF0000"/>
                </a:solidFill>
                <a:latin typeface="Times New Roman" pitchFamily="18" charset="0"/>
                <a:ea typeface="Arial" pitchFamily="34" charset="0"/>
                <a:cs typeface="Times New Roman" pitchFamily="18" charset="0"/>
              </a:rPr>
              <a:t>T</a:t>
            </a:r>
            <a:r>
              <a:rPr lang="en-US" b="1" dirty="0" err="1" smtClean="0">
                <a:solidFill>
                  <a:srgbClr val="FF0000"/>
                </a:solidFill>
                <a:latin typeface="Times New Roman" pitchFamily="18" charset="0"/>
                <a:ea typeface="Arial" pitchFamily="34" charset="0"/>
                <a:cs typeface="Times New Roman" pitchFamily="18" charset="0"/>
              </a:rPr>
              <a:t>hảo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luận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cặp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đôi</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ví</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dụ</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về</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a:t>
            </a:r>
            <a:r>
              <a:rPr lang="en-US" b="1" dirty="0" smtClean="0">
                <a:solidFill>
                  <a:srgbClr val="FF0000"/>
                </a:solidFill>
                <a:latin typeface="Times New Roman" pitchFamily="18" charset="0"/>
                <a:ea typeface="Times New Roman" pitchFamily="18"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biết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hợp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đó</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tạo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từ</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nguyên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tố</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nào</a:t>
            </a:r>
            <a:r>
              <a:rPr lang="en-US" b="1" dirty="0" smtClean="0">
                <a:solidFill>
                  <a:srgbClr val="FF0000"/>
                </a:solidFill>
                <a:latin typeface="Times New Roman" pitchFamily="18" charset="0"/>
                <a:ea typeface="Arial" pitchFamily="34"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
        <p:nvSpPr>
          <p:cNvPr id="2" name="Right Brace 1"/>
          <p:cNvSpPr/>
          <p:nvPr/>
        </p:nvSpPr>
        <p:spPr>
          <a:xfrm>
            <a:off x="2595825" y="844308"/>
            <a:ext cx="514350" cy="1072850"/>
          </a:xfrm>
          <a:prstGeom prst="rightBrace">
            <a:avLst>
              <a:gd name="adj1" fmla="val 8333"/>
              <a:gd name="adj2" fmla="val 455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3124200" y="1121413"/>
            <a:ext cx="1390124" cy="461665"/>
          </a:xfrm>
          <a:prstGeom prst="rect">
            <a:avLst/>
          </a:prstGeom>
        </p:spPr>
        <p:txBody>
          <a:bodyPr wrap="none">
            <a:spAutoFit/>
          </a:bodyPr>
          <a:lstStyle/>
          <a:p>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
        <p:nvSpPr>
          <p:cNvPr id="15" name="Right Brace 14"/>
          <p:cNvSpPr/>
          <p:nvPr/>
        </p:nvSpPr>
        <p:spPr>
          <a:xfrm>
            <a:off x="7067551" y="777568"/>
            <a:ext cx="419099" cy="953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7452359" y="1137573"/>
            <a:ext cx="1467068" cy="461665"/>
          </a:xfrm>
          <a:prstGeom prst="rect">
            <a:avLst/>
          </a:prstGeom>
        </p:spPr>
        <p:txBody>
          <a:bodyPr wrap="none">
            <a:spAutoFit/>
          </a:bodyPr>
          <a:lstStyle/>
          <a:p>
            <a:r>
              <a:rPr lang="en-US" sz="2400" dirty="0" err="1" smtClean="0">
                <a:solidFill>
                  <a:srgbClr val="FF0000"/>
                </a:solidFill>
                <a:latin typeface="Times New Roman" pitchFamily="18" charset="0"/>
                <a:cs typeface="Times New Roman" pitchFamily="18" charset="0"/>
              </a:rPr>
              <a:t>Hợp</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wipe(dow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14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25"/>
                                        </p:tgtEl>
                                        <p:attrNameLst>
                                          <p:attrName>style.visibility</p:attrName>
                                        </p:attrNameLst>
                                      </p:cBhvr>
                                      <p:to>
                                        <p:strVal val="visible"/>
                                      </p:to>
                                    </p:set>
                                    <p:animEffect transition="in" filter="wipe(down)">
                                      <p:cBhvr>
                                        <p:cTn id="65" dur="500"/>
                                        <p:tgtEl>
                                          <p:spTgt spid="10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27"/>
                                        </p:tgtEl>
                                        <p:attrNameLst>
                                          <p:attrName>style.visibility</p:attrName>
                                        </p:attrNameLst>
                                      </p:cBhvr>
                                      <p:to>
                                        <p:strVal val="visible"/>
                                      </p:to>
                                    </p:set>
                                    <p:animEffect transition="in" filter="wipe(down)">
                                      <p:cBhvr>
                                        <p:cTn id="75" dur="500"/>
                                        <p:tgtEl>
                                          <p:spTgt spid="10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028"/>
                                        </p:tgtEl>
                                        <p:attrNameLst>
                                          <p:attrName>style.visibility</p:attrName>
                                        </p:attrNameLst>
                                      </p:cBhvr>
                                      <p:to>
                                        <p:strVal val="visible"/>
                                      </p:to>
                                    </p:set>
                                    <p:animEffect transition="in" filter="wipe(down)">
                                      <p:cBhvr>
                                        <p:cTn id="8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025" grpId="0"/>
      <p:bldP spid="1027" grpId="0"/>
      <p:bldP spid="1028" grpId="0"/>
      <p:bldP spid="13" grpId="0" animBg="1"/>
      <p:bldP spid="13" grpId="1" animBg="1"/>
      <p:bldP spid="14" grpId="0" animBg="1"/>
      <p:bldP spid="2" grpId="0" animBg="1"/>
      <p:bldP spid="3"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Nhẫn nam bạc đính đá pnjsilver xmxmk000171 | pnj.com.vn">
            <a:extLst>
              <a:ext uri="{FF2B5EF4-FFF2-40B4-BE49-F238E27FC236}">
                <a16:creationId xmlns:a16="http://schemas.microsoft.com/office/drawing/2014/main" xmlns="" id="{A68CF4EF-4630-4EDD-AC61-1D65B0120B5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66215" y="990600"/>
            <a:ext cx="2677585" cy="25909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Diễn đàn Tin học Công nghệ - Vforum.vn">
            <a:extLst>
              <a:ext uri="{FF2B5EF4-FFF2-40B4-BE49-F238E27FC236}">
                <a16:creationId xmlns:a16="http://schemas.microsoft.com/office/drawing/2014/main" xmlns="" id="{47E3F7B2-1102-45E6-AA10-CBEDF6EA441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914" t="26188" r="41242" b="17729"/>
          <a:stretch/>
        </p:blipFill>
        <p:spPr bwMode="auto">
          <a:xfrm>
            <a:off x="2864805" y="2984480"/>
            <a:ext cx="3980868" cy="3732664"/>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6">
            <a:extLst>
              <a:ext uri="{FF2B5EF4-FFF2-40B4-BE49-F238E27FC236}">
                <a16:creationId xmlns:a16="http://schemas.microsoft.com/office/drawing/2014/main" xmlns="" id="{718305C0-D59D-43F4-82EF-99A03F19A46E}"/>
              </a:ext>
            </a:extLst>
          </p:cNvPr>
          <p:cNvSpPr/>
          <p:nvPr/>
        </p:nvSpPr>
        <p:spPr>
          <a:xfrm>
            <a:off x="5782357" y="1906271"/>
            <a:ext cx="1181734"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Ag</a:t>
            </a:r>
            <a:endParaRPr lang="vi-VN" sz="7200" b="1" cap="none" spc="0" dirty="0">
              <a:ln w="0"/>
              <a:solidFill>
                <a:srgbClr val="FF0000"/>
              </a:solidFill>
              <a:effectLst>
                <a:outerShdw blurRad="38100" dist="19050" dir="2700000" algn="tl" rotWithShape="0">
                  <a:schemeClr val="dk1">
                    <a:alpha val="40000"/>
                  </a:schemeClr>
                </a:outerShdw>
              </a:effectLst>
            </a:endParaRPr>
          </a:p>
        </p:txBody>
      </p:sp>
      <p:sp>
        <p:nvSpPr>
          <p:cNvPr id="5" name="Hình chữ nhật 7">
            <a:extLst>
              <a:ext uri="{FF2B5EF4-FFF2-40B4-BE49-F238E27FC236}">
                <a16:creationId xmlns:a16="http://schemas.microsoft.com/office/drawing/2014/main" xmlns="" id="{AFF46A35-BF36-4F5D-ABCB-05E396FC4E07}"/>
              </a:ext>
            </a:extLst>
          </p:cNvPr>
          <p:cNvSpPr/>
          <p:nvPr/>
        </p:nvSpPr>
        <p:spPr>
          <a:xfrm>
            <a:off x="907184" y="4133639"/>
            <a:ext cx="673582" cy="1200329"/>
          </a:xfrm>
          <a:prstGeom prst="rect">
            <a:avLst/>
          </a:prstGeom>
          <a:noFill/>
        </p:spPr>
        <p:txBody>
          <a:bodyPr wrap="none" lIns="91440" tIns="45720" rIns="91440" bIns="45720">
            <a:spAutoFit/>
          </a:bodyPr>
          <a:lstStyle/>
          <a:p>
            <a:pPr algn="ctr"/>
            <a:r>
              <a:rPr lang="en-US" sz="7200" b="1" dirty="0">
                <a:ln w="0"/>
                <a:solidFill>
                  <a:srgbClr val="FF0000"/>
                </a:solidFill>
                <a:effectLst>
                  <a:outerShdw blurRad="38100" dist="19050" dir="2700000" algn="tl" rotWithShape="0">
                    <a:schemeClr val="dk1">
                      <a:alpha val="40000"/>
                    </a:schemeClr>
                  </a:outerShdw>
                </a:effectLst>
              </a:rPr>
              <a:t>C</a:t>
            </a:r>
            <a:endParaRPr lang="vi-VN" sz="7200" b="1" cap="none" spc="0" dirty="0">
              <a:ln w="0"/>
              <a:solidFill>
                <a:srgbClr val="FF0000"/>
              </a:solidFill>
              <a:effectLst>
                <a:outerShdw blurRad="38100" dist="19050" dir="2700000" algn="tl" rotWithShape="0">
                  <a:schemeClr val="dk1">
                    <a:alpha val="40000"/>
                  </a:schemeClr>
                </a:outerShdw>
              </a:effectLst>
            </a:endParaRPr>
          </a:p>
        </p:txBody>
      </p:sp>
      <p:sp>
        <p:nvSpPr>
          <p:cNvPr id="6" name="Hình chữ nhật 8">
            <a:extLst>
              <a:ext uri="{FF2B5EF4-FFF2-40B4-BE49-F238E27FC236}">
                <a16:creationId xmlns:a16="http://schemas.microsoft.com/office/drawing/2014/main" xmlns="" id="{0253925C-A038-4A8B-9C7A-D1CA6478E7D2}"/>
              </a:ext>
            </a:extLst>
          </p:cNvPr>
          <p:cNvSpPr/>
          <p:nvPr/>
        </p:nvSpPr>
        <p:spPr>
          <a:xfrm>
            <a:off x="6472443" y="4472089"/>
            <a:ext cx="766557"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H</a:t>
            </a:r>
            <a:endParaRPr lang="vi-VN" sz="7200" b="1" cap="none" spc="0" dirty="0">
              <a:ln w="0"/>
              <a:solidFill>
                <a:srgbClr val="FF0000"/>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rotWithShape="1">
          <a:blip r:embed="rId6"/>
          <a:srcRect l="58169" t="2959" r="1726"/>
          <a:stretch/>
        </p:blipFill>
        <p:spPr>
          <a:xfrm>
            <a:off x="1641492" y="3886200"/>
            <a:ext cx="1557145" cy="2732049"/>
          </a:xfrm>
          <a:prstGeom prst="rect">
            <a:avLst/>
          </a:prstGeom>
          <a:ln>
            <a:noFill/>
          </a:ln>
          <a:effectLst>
            <a:softEdge rad="112500"/>
          </a:effectLst>
        </p:spPr>
      </p:pic>
      <p:pic>
        <p:nvPicPr>
          <p:cNvPr id="1026" name="Picture 2" descr="Cách phân biệt dây điện 2-3-4 lõi, ruột đồng, cách điện PV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819322"/>
            <a:ext cx="2894639" cy="276225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7">
            <a:extLst>
              <a:ext uri="{FF2B5EF4-FFF2-40B4-BE49-F238E27FC236}">
                <a16:creationId xmlns:a16="http://schemas.microsoft.com/office/drawing/2014/main" xmlns="" id="{AFF46A35-BF36-4F5D-ABCB-05E396FC4E07}"/>
              </a:ext>
            </a:extLst>
          </p:cNvPr>
          <p:cNvSpPr/>
          <p:nvPr/>
        </p:nvSpPr>
        <p:spPr>
          <a:xfrm>
            <a:off x="2498723" y="2057113"/>
            <a:ext cx="1168910" cy="1200329"/>
          </a:xfrm>
          <a:prstGeom prst="rect">
            <a:avLst/>
          </a:prstGeom>
          <a:noFill/>
        </p:spPr>
        <p:txBody>
          <a:bodyPr wrap="none" lIns="91440" tIns="45720" rIns="91440" bIns="45720">
            <a:spAutoFit/>
          </a:bodyPr>
          <a:lstStyle/>
          <a:p>
            <a:pPr algn="ctr"/>
            <a:r>
              <a:rPr lang="en-US" sz="7200" b="1" dirty="0" smtClean="0">
                <a:ln w="0"/>
                <a:solidFill>
                  <a:srgbClr val="FF0000"/>
                </a:solidFill>
                <a:effectLst>
                  <a:outerShdw blurRad="38100" dist="19050" dir="2700000" algn="tl" rotWithShape="0">
                    <a:schemeClr val="dk1">
                      <a:alpha val="40000"/>
                    </a:schemeClr>
                  </a:outerShdw>
                </a:effectLst>
              </a:rPr>
              <a:t>Cu</a:t>
            </a:r>
            <a:endParaRPr lang="vi-VN" sz="72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114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47986" y="898073"/>
            <a:ext cx="9063356" cy="5045528"/>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Rectangle 250"/>
          <p:cNvSpPr>
            <a:spLocks noChangeArrowheads="1"/>
          </p:cNvSpPr>
          <p:nvPr/>
        </p:nvSpPr>
        <p:spPr bwMode="auto">
          <a:xfrm>
            <a:off x="1090613" y="3392091"/>
            <a:ext cx="6965156" cy="64294"/>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56"/>
          <p:cNvSpPr>
            <a:spLocks/>
          </p:cNvSpPr>
          <p:nvPr/>
        </p:nvSpPr>
        <p:spPr bwMode="auto">
          <a:xfrm>
            <a:off x="5824538" y="3392092"/>
            <a:ext cx="297656" cy="297656"/>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57" name="Group 56">
            <a:extLst>
              <a:ext uri="{FF2B5EF4-FFF2-40B4-BE49-F238E27FC236}">
                <a16:creationId xmlns="" xmlns:a16="http://schemas.microsoft.com/office/drawing/2014/main" id="{4E905579-F90C-47B0-A726-F67BA0660066}"/>
              </a:ext>
            </a:extLst>
          </p:cNvPr>
          <p:cNvGrpSpPr/>
          <p:nvPr/>
        </p:nvGrpSpPr>
        <p:grpSpPr>
          <a:xfrm>
            <a:off x="5634911" y="1178179"/>
            <a:ext cx="1959315" cy="2511569"/>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pic>
        <p:nvPicPr>
          <p:cNvPr id="3" name="Picture 2">
            <a:extLst>
              <a:ext uri="{FF2B5EF4-FFF2-40B4-BE49-F238E27FC236}">
                <a16:creationId xmlns="" xmlns:a16="http://schemas.microsoft.com/office/drawing/2014/main" id="{A2CB074A-A3E8-4600-9ADF-B4A9C61BE081}"/>
              </a:ext>
            </a:extLst>
          </p:cNvPr>
          <p:cNvPicPr>
            <a:picLocks noChangeAspect="1"/>
          </p:cNvPicPr>
          <p:nvPr/>
        </p:nvPicPr>
        <p:blipFill>
          <a:blip r:embed="rId3"/>
          <a:stretch>
            <a:fillRect/>
          </a:stretch>
        </p:blipFill>
        <p:spPr>
          <a:xfrm>
            <a:off x="5644024" y="1664086"/>
            <a:ext cx="1828721" cy="1847507"/>
          </a:xfrm>
          <a:prstGeom prst="rect">
            <a:avLst/>
          </a:prstGeom>
        </p:spPr>
      </p:pic>
      <p:pic>
        <p:nvPicPr>
          <p:cNvPr id="33" name="Picture 32">
            <a:extLst>
              <a:ext uri="{FF2B5EF4-FFF2-40B4-BE49-F238E27FC236}">
                <a16:creationId xmlns="" xmlns:a16="http://schemas.microsoft.com/office/drawing/2014/main" id="{B9BF7305-B912-4B79-99C2-329BB414F991}"/>
              </a:ext>
            </a:extLst>
          </p:cNvPr>
          <p:cNvPicPr>
            <a:picLocks noChangeAspect="1"/>
          </p:cNvPicPr>
          <p:nvPr/>
        </p:nvPicPr>
        <p:blipFill>
          <a:blip r:embed="rId4"/>
          <a:stretch>
            <a:fillRect/>
          </a:stretch>
        </p:blipFill>
        <p:spPr>
          <a:xfrm>
            <a:off x="499151" y="2579665"/>
            <a:ext cx="1546160" cy="1681604"/>
          </a:xfrm>
          <a:prstGeom prst="rect">
            <a:avLst/>
          </a:prstGeom>
        </p:spPr>
      </p:pic>
      <p:pic>
        <p:nvPicPr>
          <p:cNvPr id="35" name="Picture 34">
            <a:extLst>
              <a:ext uri="{FF2B5EF4-FFF2-40B4-BE49-F238E27FC236}">
                <a16:creationId xmlns="" xmlns:a16="http://schemas.microsoft.com/office/drawing/2014/main" id="{364FB729-FB32-4B15-838F-B0B062A005F8}"/>
              </a:ext>
            </a:extLst>
          </p:cNvPr>
          <p:cNvPicPr>
            <a:picLocks noChangeAspect="1"/>
          </p:cNvPicPr>
          <p:nvPr/>
        </p:nvPicPr>
        <p:blipFill>
          <a:blip r:embed="rId5"/>
          <a:stretch>
            <a:fillRect/>
          </a:stretch>
        </p:blipFill>
        <p:spPr>
          <a:xfrm>
            <a:off x="3254544" y="1124384"/>
            <a:ext cx="1508062" cy="1681604"/>
          </a:xfrm>
          <a:prstGeom prst="rect">
            <a:avLst/>
          </a:prstGeom>
        </p:spPr>
      </p:pic>
      <p:pic>
        <p:nvPicPr>
          <p:cNvPr id="37" name="Graphic 36" descr="Arrow Straight">
            <a:extLst>
              <a:ext uri="{FF2B5EF4-FFF2-40B4-BE49-F238E27FC236}">
                <a16:creationId xmlns=""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714758" y="1528102"/>
            <a:ext cx="553421" cy="1060700"/>
          </a:xfrm>
          <a:prstGeom prst="rect">
            <a:avLst/>
          </a:prstGeom>
        </p:spPr>
      </p:pic>
      <p:pic>
        <p:nvPicPr>
          <p:cNvPr id="39" name="Graphic 38" descr="Arrow Slight curve">
            <a:extLst>
              <a:ext uri="{FF2B5EF4-FFF2-40B4-BE49-F238E27FC236}">
                <a16:creationId xmlns=""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986274" y="2993083"/>
            <a:ext cx="541066" cy="1037021"/>
          </a:xfrm>
          <a:prstGeom prst="rect">
            <a:avLst/>
          </a:prstGeom>
        </p:spPr>
      </p:pic>
      <p:pic>
        <p:nvPicPr>
          <p:cNvPr id="41" name="Picture 40">
            <a:extLst>
              <a:ext uri="{FF2B5EF4-FFF2-40B4-BE49-F238E27FC236}">
                <a16:creationId xmlns="" xmlns:a16="http://schemas.microsoft.com/office/drawing/2014/main" id="{C2480D47-2924-4204-9134-9625DFD8ADC3}"/>
              </a:ext>
            </a:extLst>
          </p:cNvPr>
          <p:cNvPicPr>
            <a:picLocks noChangeAspect="1"/>
          </p:cNvPicPr>
          <p:nvPr/>
        </p:nvPicPr>
        <p:blipFill>
          <a:blip r:embed="rId10"/>
          <a:stretch>
            <a:fillRect/>
          </a:stretch>
        </p:blipFill>
        <p:spPr>
          <a:xfrm>
            <a:off x="1997217" y="1131770"/>
            <a:ext cx="783395" cy="1235058"/>
          </a:xfrm>
          <a:prstGeom prst="rect">
            <a:avLst/>
          </a:prstGeom>
        </p:spPr>
      </p:pic>
      <p:pic>
        <p:nvPicPr>
          <p:cNvPr id="43" name="Picture 42">
            <a:extLst>
              <a:ext uri="{FF2B5EF4-FFF2-40B4-BE49-F238E27FC236}">
                <a16:creationId xmlns="" xmlns:a16="http://schemas.microsoft.com/office/drawing/2014/main" id="{F2E9342A-645A-43FB-9C15-DD6981369BE9}"/>
              </a:ext>
            </a:extLst>
          </p:cNvPr>
          <p:cNvPicPr>
            <a:picLocks noChangeAspect="1"/>
          </p:cNvPicPr>
          <p:nvPr/>
        </p:nvPicPr>
        <p:blipFill>
          <a:blip r:embed="rId11"/>
          <a:stretch>
            <a:fillRect/>
          </a:stretch>
        </p:blipFill>
        <p:spPr>
          <a:xfrm>
            <a:off x="2566071" y="2869458"/>
            <a:ext cx="897238" cy="1344463"/>
          </a:xfrm>
          <a:prstGeom prst="rect">
            <a:avLst/>
          </a:prstGeom>
        </p:spPr>
      </p:pic>
      <p:pic>
        <p:nvPicPr>
          <p:cNvPr id="45" name="Picture 44">
            <a:extLst>
              <a:ext uri="{FF2B5EF4-FFF2-40B4-BE49-F238E27FC236}">
                <a16:creationId xmlns="" xmlns:a16="http://schemas.microsoft.com/office/drawing/2014/main" id="{9A5D9661-2320-4E38-8AC1-3E7DDA5C9AA3}"/>
              </a:ext>
            </a:extLst>
          </p:cNvPr>
          <p:cNvPicPr>
            <a:picLocks noChangeAspect="1"/>
          </p:cNvPicPr>
          <p:nvPr/>
        </p:nvPicPr>
        <p:blipFill>
          <a:blip r:embed="rId12"/>
          <a:stretch>
            <a:fillRect/>
          </a:stretch>
        </p:blipFill>
        <p:spPr>
          <a:xfrm>
            <a:off x="784910" y="1124385"/>
            <a:ext cx="952517" cy="1242443"/>
          </a:xfrm>
          <a:prstGeom prst="rect">
            <a:avLst/>
          </a:prstGeom>
        </p:spPr>
      </p:pic>
      <p:pic>
        <p:nvPicPr>
          <p:cNvPr id="46" name="Picture 45">
            <a:extLst>
              <a:ext uri="{FF2B5EF4-FFF2-40B4-BE49-F238E27FC236}">
                <a16:creationId xmlns="" xmlns:a16="http://schemas.microsoft.com/office/drawing/2014/main" id="{5A594227-138A-4818-89CC-E729E3CD57F3}"/>
              </a:ext>
            </a:extLst>
          </p:cNvPr>
          <p:cNvPicPr>
            <a:picLocks noChangeAspect="1"/>
          </p:cNvPicPr>
          <p:nvPr/>
        </p:nvPicPr>
        <p:blipFill>
          <a:blip r:embed="rId10"/>
          <a:stretch>
            <a:fillRect/>
          </a:stretch>
        </p:blipFill>
        <p:spPr>
          <a:xfrm>
            <a:off x="3451968" y="2864688"/>
            <a:ext cx="1277189" cy="1344463"/>
          </a:xfrm>
          <a:prstGeom prst="rect">
            <a:avLst/>
          </a:prstGeom>
        </p:spPr>
      </p:pic>
      <p:pic>
        <p:nvPicPr>
          <p:cNvPr id="48" name="Graphic 47" descr="Arrow Rotate right">
            <a:extLst>
              <a:ext uri="{FF2B5EF4-FFF2-40B4-BE49-F238E27FC236}">
                <a16:creationId xmlns=""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20055471">
            <a:off x="4670453" y="1443817"/>
            <a:ext cx="1172981" cy="2248167"/>
          </a:xfrm>
          <a:prstGeom prst="rect">
            <a:avLst/>
          </a:prstGeom>
        </p:spPr>
      </p:pic>
      <p:sp>
        <p:nvSpPr>
          <p:cNvPr id="44" name="TextBox 43">
            <a:extLst>
              <a:ext uri="{FF2B5EF4-FFF2-40B4-BE49-F238E27FC236}">
                <a16:creationId xmlns="" xmlns:a16="http://schemas.microsoft.com/office/drawing/2014/main" id="{98C5A28A-826E-4539-9BE7-BEAAEF7C11E4}"/>
              </a:ext>
            </a:extLst>
          </p:cNvPr>
          <p:cNvSpPr txBox="1"/>
          <p:nvPr/>
        </p:nvSpPr>
        <p:spPr>
          <a:xfrm>
            <a:off x="623295" y="4213921"/>
            <a:ext cx="7384179" cy="738664"/>
          </a:xfrm>
          <a:prstGeom prst="rect">
            <a:avLst/>
          </a:prstGeom>
          <a:noFill/>
        </p:spPr>
        <p:txBody>
          <a:bodyPr wrap="square">
            <a:spAutoFit/>
          </a:bodyPr>
          <a:lstStyle/>
          <a:p>
            <a:r>
              <a:rPr lang="vi-VN" sz="2100" dirty="0">
                <a:solidFill>
                  <a:schemeClr val="tx2">
                    <a:lumMod val="50000"/>
                  </a:schemeClr>
                </a:solidFill>
                <a:latin typeface="Times New Roman" panose="02020603050405020304" pitchFamily="18" charset="0"/>
                <a:cs typeface="Times New Roman" panose="02020603050405020304" pitchFamily="18" charset="0"/>
              </a:rPr>
              <a:t>Hợp chất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hai</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tố</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như</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H </a:t>
            </a:r>
            <a:r>
              <a:rPr lang="en-US" sz="2100" dirty="0" err="1">
                <a:solidFill>
                  <a:schemeClr val="tx2">
                    <a:lumMod val="50000"/>
                  </a:schemeClr>
                </a:solidFill>
                <a:latin typeface="Times New Roman" panose="02020603050405020304" pitchFamily="18" charset="0"/>
                <a:cs typeface="Times New Roman" panose="02020603050405020304" pitchFamily="18" charset="0"/>
              </a:rPr>
              <a:t>và</a:t>
            </a:r>
            <a:r>
              <a:rPr lang="en-US" sz="2100" dirty="0">
                <a:solidFill>
                  <a:schemeClr val="tx2">
                    <a:lumMod val="50000"/>
                  </a:schemeClr>
                </a:solidFill>
                <a:latin typeface="Times New Roman" panose="02020603050405020304" pitchFamily="18" charset="0"/>
                <a:cs typeface="Times New Roman" panose="02020603050405020304" pitchFamily="18" charset="0"/>
              </a:rPr>
              <a:t> O, </a:t>
            </a:r>
          </a:p>
          <a:p>
            <a:r>
              <a:rPr lang="en-US" sz="2100" dirty="0">
                <a:solidFill>
                  <a:schemeClr val="tx2">
                    <a:lumMod val="50000"/>
                  </a:schemeClr>
                </a:solidFill>
                <a:latin typeface="Times New Roman" panose="02020603050405020304" pitchFamily="18" charset="0"/>
                <a:cs typeface="Times New Roman" panose="02020603050405020304" pitchFamily="18" charset="0"/>
              </a:rPr>
              <a:t>carbon dioxide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C </a:t>
            </a:r>
            <a:r>
              <a:rPr lang="en-US" sz="2100" dirty="0" err="1">
                <a:solidFill>
                  <a:schemeClr val="tx2">
                    <a:lumMod val="50000"/>
                  </a:schemeClr>
                </a:solidFill>
                <a:latin typeface="Times New Roman" panose="02020603050405020304" pitchFamily="18" charset="0"/>
                <a:cs typeface="Times New Roman" panose="02020603050405020304" pitchFamily="18" charset="0"/>
              </a:rPr>
              <a:t>và</a:t>
            </a:r>
            <a:r>
              <a:rPr lang="en-US" sz="2100" dirty="0">
                <a:solidFill>
                  <a:schemeClr val="tx2">
                    <a:lumMod val="50000"/>
                  </a:schemeClr>
                </a:solidFill>
                <a:latin typeface="Times New Roman" panose="02020603050405020304" pitchFamily="18" charset="0"/>
                <a:cs typeface="Times New Roman" panose="02020603050405020304" pitchFamily="18" charset="0"/>
              </a:rPr>
              <a:t>  O </a:t>
            </a:r>
            <a:r>
              <a:rPr lang="en-US" sz="2100" dirty="0" err="1">
                <a:solidFill>
                  <a:schemeClr val="tx2">
                    <a:lumMod val="50000"/>
                  </a:schemeClr>
                </a:solidFill>
                <a:latin typeface="Times New Roman" panose="02020603050405020304" pitchFamily="18" charset="0"/>
                <a:cs typeface="Times New Roman" panose="02020603050405020304" pitchFamily="18" charset="0"/>
              </a:rPr>
              <a:t>cần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thiết</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cho</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quá</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quang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hợp</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4828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47986" y="898073"/>
            <a:ext cx="9063356" cy="5045528"/>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Rectangle 250"/>
          <p:cNvSpPr>
            <a:spLocks noChangeArrowheads="1"/>
          </p:cNvSpPr>
          <p:nvPr/>
        </p:nvSpPr>
        <p:spPr bwMode="auto">
          <a:xfrm>
            <a:off x="1090613" y="3392091"/>
            <a:ext cx="6965156" cy="64294"/>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51"/>
          <p:cNvSpPr>
            <a:spLocks/>
          </p:cNvSpPr>
          <p:nvPr/>
        </p:nvSpPr>
        <p:spPr bwMode="auto">
          <a:xfrm>
            <a:off x="1438275" y="3399235"/>
            <a:ext cx="1359694" cy="1725216"/>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52"/>
          <p:cNvSpPr>
            <a:spLocks/>
          </p:cNvSpPr>
          <p:nvPr/>
        </p:nvSpPr>
        <p:spPr bwMode="auto">
          <a:xfrm>
            <a:off x="2501504" y="3399235"/>
            <a:ext cx="296466" cy="300038"/>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56"/>
          <p:cNvSpPr>
            <a:spLocks/>
          </p:cNvSpPr>
          <p:nvPr/>
        </p:nvSpPr>
        <p:spPr bwMode="auto">
          <a:xfrm>
            <a:off x="5824538" y="3392092"/>
            <a:ext cx="297656" cy="297656"/>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pic>
        <p:nvPicPr>
          <p:cNvPr id="64" name="Picture 63">
            <a:extLst>
              <a:ext uri="{FF2B5EF4-FFF2-40B4-BE49-F238E27FC236}">
                <a16:creationId xmlns="" xmlns:a16="http://schemas.microsoft.com/office/drawing/2014/main" id="{2F1F1958-4D2F-4677-82B4-024D01FF2603}"/>
              </a:ext>
            </a:extLst>
          </p:cNvPr>
          <p:cNvPicPr>
            <a:picLocks noChangeAspect="1"/>
          </p:cNvPicPr>
          <p:nvPr/>
        </p:nvPicPr>
        <p:blipFill>
          <a:blip r:embed="rId3"/>
          <a:stretch>
            <a:fillRect/>
          </a:stretch>
        </p:blipFill>
        <p:spPr>
          <a:xfrm>
            <a:off x="3326202" y="3446720"/>
            <a:ext cx="803093" cy="803093"/>
          </a:xfrm>
          <a:prstGeom prst="rect">
            <a:avLst/>
          </a:prstGeom>
        </p:spPr>
      </p:pic>
      <p:pic>
        <p:nvPicPr>
          <p:cNvPr id="66" name="Picture 65">
            <a:extLst>
              <a:ext uri="{FF2B5EF4-FFF2-40B4-BE49-F238E27FC236}">
                <a16:creationId xmlns="" xmlns:a16="http://schemas.microsoft.com/office/drawing/2014/main" id="{38958097-871D-42C1-93A6-962EDE425876}"/>
              </a:ext>
            </a:extLst>
          </p:cNvPr>
          <p:cNvPicPr>
            <a:picLocks noChangeAspect="1"/>
          </p:cNvPicPr>
          <p:nvPr/>
        </p:nvPicPr>
        <p:blipFill>
          <a:blip r:embed="rId4"/>
          <a:stretch>
            <a:fillRect/>
          </a:stretch>
        </p:blipFill>
        <p:spPr>
          <a:xfrm>
            <a:off x="2996337" y="4295853"/>
            <a:ext cx="754070" cy="754070"/>
          </a:xfrm>
          <a:prstGeom prst="rect">
            <a:avLst/>
          </a:prstGeom>
        </p:spPr>
      </p:pic>
      <p:pic>
        <p:nvPicPr>
          <p:cNvPr id="68" name="Picture 67">
            <a:extLst>
              <a:ext uri="{FF2B5EF4-FFF2-40B4-BE49-F238E27FC236}">
                <a16:creationId xmlns="" xmlns:a16="http://schemas.microsoft.com/office/drawing/2014/main" id="{6D4B45E8-9CD1-44D5-A690-2D06DF54B74B}"/>
              </a:ext>
            </a:extLst>
          </p:cNvPr>
          <p:cNvPicPr>
            <a:picLocks noChangeAspect="1"/>
          </p:cNvPicPr>
          <p:nvPr/>
        </p:nvPicPr>
        <p:blipFill>
          <a:blip r:embed="rId5"/>
          <a:stretch>
            <a:fillRect/>
          </a:stretch>
        </p:blipFill>
        <p:spPr>
          <a:xfrm>
            <a:off x="3793888" y="4245050"/>
            <a:ext cx="754070" cy="754070"/>
          </a:xfrm>
          <a:prstGeom prst="rect">
            <a:avLst/>
          </a:prstGeom>
        </p:spPr>
      </p:pic>
      <p:pic>
        <p:nvPicPr>
          <p:cNvPr id="70" name="Picture 69">
            <a:extLst>
              <a:ext uri="{FF2B5EF4-FFF2-40B4-BE49-F238E27FC236}">
                <a16:creationId xmlns="" xmlns:a16="http://schemas.microsoft.com/office/drawing/2014/main" id="{50A3808C-7AC0-4E2D-8015-F502EE267999}"/>
              </a:ext>
            </a:extLst>
          </p:cNvPr>
          <p:cNvPicPr>
            <a:picLocks noChangeAspect="1"/>
          </p:cNvPicPr>
          <p:nvPr/>
        </p:nvPicPr>
        <p:blipFill>
          <a:blip r:embed="rId6"/>
          <a:stretch>
            <a:fillRect/>
          </a:stretch>
        </p:blipFill>
        <p:spPr>
          <a:xfrm>
            <a:off x="1413902" y="3643073"/>
            <a:ext cx="1356047" cy="1356047"/>
          </a:xfrm>
          <a:prstGeom prst="rect">
            <a:avLst/>
          </a:prstGeom>
        </p:spPr>
      </p:pic>
      <p:pic>
        <p:nvPicPr>
          <p:cNvPr id="73" name="Graphic 72" descr="Arrow Rotate right">
            <a:extLst>
              <a:ext uri="{FF2B5EF4-FFF2-40B4-BE49-F238E27FC236}">
                <a16:creationId xmlns="" xmlns:a16="http://schemas.microsoft.com/office/drawing/2014/main" id="{BFCFF427-966B-4D67-8B8D-EE1533CCE370}"/>
              </a:ext>
            </a:extLst>
          </p:cNvPr>
          <p:cNvPicPr>
            <a:picLocks noChangeAspect="1"/>
          </p:cNvPicPr>
          <p:nvPr/>
        </p:nvPicPr>
        <p:blipFill>
          <a:blip r:embed="rId7">
            <a:extLst>
              <a:ext uri="{96DAC541-7B7A-43D3-8B79-37D633B846F1}">
                <asvg:svgBlip xmlns:asvg="http://schemas.microsoft.com/office/drawing/2016/SVG/main" xmlns="" r:embed="rId14"/>
              </a:ext>
            </a:extLst>
          </a:blip>
          <a:stretch>
            <a:fillRect/>
          </a:stretch>
        </p:blipFill>
        <p:spPr>
          <a:xfrm rot="9294803">
            <a:off x="2323369" y="4781384"/>
            <a:ext cx="1172981" cy="1172981"/>
          </a:xfrm>
          <a:prstGeom prst="rect">
            <a:avLst/>
          </a:prstGeom>
        </p:spPr>
      </p:pic>
      <p:pic>
        <p:nvPicPr>
          <p:cNvPr id="81" name="Graphic 80" descr="Arrow Rotate right">
            <a:extLst>
              <a:ext uri="{FF2B5EF4-FFF2-40B4-BE49-F238E27FC236}">
                <a16:creationId xmlns="" xmlns:a16="http://schemas.microsoft.com/office/drawing/2014/main" id="{71522FDF-CB1B-47F6-9ED9-7CE928A04D25}"/>
              </a:ext>
            </a:extLst>
          </p:cNvPr>
          <p:cNvPicPr>
            <a:picLocks noChangeAspect="1"/>
          </p:cNvPicPr>
          <p:nvPr/>
        </p:nvPicPr>
        <p:blipFill>
          <a:blip r:embed="rId7">
            <a:extLst>
              <a:ext uri="{96DAC541-7B7A-43D3-8B79-37D633B846F1}">
                <asvg:svgBlip xmlns:asvg="http://schemas.microsoft.com/office/drawing/2016/SVG/main" xmlns="" r:embed="rId14"/>
              </a:ext>
            </a:extLst>
          </a:blip>
          <a:stretch>
            <a:fillRect/>
          </a:stretch>
        </p:blipFill>
        <p:spPr>
          <a:xfrm rot="9294803">
            <a:off x="5883592" y="4815424"/>
            <a:ext cx="1172981" cy="1172981"/>
          </a:xfrm>
          <a:prstGeom prst="rect">
            <a:avLst/>
          </a:prstGeom>
        </p:spPr>
      </p:pic>
      <p:sp>
        <p:nvSpPr>
          <p:cNvPr id="44" name="TextBox 43">
            <a:extLst>
              <a:ext uri="{FF2B5EF4-FFF2-40B4-BE49-F238E27FC236}">
                <a16:creationId xmlns="" xmlns:a16="http://schemas.microsoft.com/office/drawing/2014/main" id="{98C5A28A-826E-4539-9BE7-BEAAEF7C11E4}"/>
              </a:ext>
            </a:extLst>
          </p:cNvPr>
          <p:cNvSpPr txBox="1"/>
          <p:nvPr/>
        </p:nvSpPr>
        <p:spPr>
          <a:xfrm>
            <a:off x="887575" y="1924388"/>
            <a:ext cx="7384179" cy="415498"/>
          </a:xfrm>
          <a:prstGeom prst="rect">
            <a:avLst/>
          </a:prstGeom>
          <a:noFill/>
        </p:spPr>
        <p:txBody>
          <a:bodyPr wrap="square">
            <a:spAutoFit/>
          </a:bodyPr>
          <a:lstStyle/>
          <a:p>
            <a:r>
              <a:rPr lang="en-US" sz="21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ăn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Na </a:t>
            </a:r>
            <a:r>
              <a:rPr lang="en-US" sz="2100" dirty="0" err="1">
                <a:solidFill>
                  <a:schemeClr val="tx2">
                    <a:lumMod val="50000"/>
                  </a:schemeClr>
                </a:solidFill>
                <a:latin typeface="Times New Roman" panose="02020603050405020304" pitchFamily="18" charset="0"/>
                <a:cs typeface="Times New Roman" panose="02020603050405020304" pitchFamily="18" charset="0"/>
              </a:rPr>
              <a:t>và</a:t>
            </a:r>
            <a:r>
              <a:rPr lang="en-US" sz="2100" dirty="0">
                <a:solidFill>
                  <a:schemeClr val="tx2">
                    <a:lumMod val="50000"/>
                  </a:schemeClr>
                </a:solidFill>
                <a:latin typeface="Times New Roman" panose="02020603050405020304" pitchFamily="18" charset="0"/>
                <a:cs typeface="Times New Roman" panose="02020603050405020304" pitchFamily="18" charset="0"/>
              </a:rPr>
              <a:t> Cl </a:t>
            </a:r>
            <a:r>
              <a:rPr lang="en-US" sz="2100" dirty="0" err="1">
                <a:solidFill>
                  <a:schemeClr val="tx2">
                    <a:lumMod val="50000"/>
                  </a:schemeClr>
                </a:solidFill>
                <a:latin typeface="Times New Roman" panose="02020603050405020304" pitchFamily="18" charset="0"/>
                <a:cs typeface="Times New Roman" panose="02020603050405020304" pitchFamily="18" charset="0"/>
              </a:rPr>
              <a:t>có</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vai</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trò</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giữ</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cân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cơ</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100" dirty="0">
                <a:solidFill>
                  <a:schemeClr val="tx2">
                    <a:lumMod val="50000"/>
                  </a:schemeClr>
                </a:solidFill>
                <a:latin typeface="Times New Roman" panose="02020603050405020304" pitchFamily="18" charset="0"/>
                <a:cs typeface="Times New Roman" panose="02020603050405020304" pitchFamily="18" charset="0"/>
              </a:rPr>
              <a:t>.</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3773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par>
                                <p:cTn id="14" presetID="16" presetClass="entr" presetSubtype="21"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47986" y="898073"/>
            <a:ext cx="9063356" cy="5045528"/>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Rectangle 250"/>
          <p:cNvSpPr>
            <a:spLocks noChangeArrowheads="1"/>
          </p:cNvSpPr>
          <p:nvPr/>
        </p:nvSpPr>
        <p:spPr bwMode="auto">
          <a:xfrm>
            <a:off x="1090613" y="3392091"/>
            <a:ext cx="6965156" cy="64294"/>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52"/>
          <p:cNvSpPr>
            <a:spLocks/>
          </p:cNvSpPr>
          <p:nvPr/>
        </p:nvSpPr>
        <p:spPr bwMode="auto">
          <a:xfrm>
            <a:off x="2501504" y="3399235"/>
            <a:ext cx="296466" cy="300038"/>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58" name="Group 57">
            <a:extLst>
              <a:ext uri="{FF2B5EF4-FFF2-40B4-BE49-F238E27FC236}">
                <a16:creationId xmlns="" xmlns:a16="http://schemas.microsoft.com/office/drawing/2014/main" id="{4E67AA1C-D407-4C74-83E3-0BD3D1EBAB21}"/>
              </a:ext>
            </a:extLst>
          </p:cNvPr>
          <p:cNvGrpSpPr/>
          <p:nvPr/>
        </p:nvGrpSpPr>
        <p:grpSpPr>
          <a:xfrm>
            <a:off x="6664633" y="1721503"/>
            <a:ext cx="1833567" cy="2050397"/>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sp>
        <p:nvSpPr>
          <p:cNvPr id="16" name="Freeform 256"/>
          <p:cNvSpPr>
            <a:spLocks/>
          </p:cNvSpPr>
          <p:nvPr/>
        </p:nvSpPr>
        <p:spPr bwMode="auto">
          <a:xfrm>
            <a:off x="5824538" y="3392092"/>
            <a:ext cx="297656" cy="297656"/>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pic>
        <p:nvPicPr>
          <p:cNvPr id="50" name="Picture 49">
            <a:extLst>
              <a:ext uri="{FF2B5EF4-FFF2-40B4-BE49-F238E27FC236}">
                <a16:creationId xmlns="" xmlns:a16="http://schemas.microsoft.com/office/drawing/2014/main" id="{D822D37B-F52B-41F7-952C-117958DBA8B2}"/>
              </a:ext>
            </a:extLst>
          </p:cNvPr>
          <p:cNvPicPr>
            <a:picLocks noChangeAspect="1"/>
          </p:cNvPicPr>
          <p:nvPr/>
        </p:nvPicPr>
        <p:blipFill>
          <a:blip r:embed="rId3"/>
          <a:stretch>
            <a:fillRect/>
          </a:stretch>
        </p:blipFill>
        <p:spPr>
          <a:xfrm>
            <a:off x="4457006" y="1452282"/>
            <a:ext cx="1889464" cy="1473490"/>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 xmlns:a16="http://schemas.microsoft.com/office/drawing/2014/main" id="{1941F5BD-CB2E-4164-9C60-872833C2C49D}"/>
              </a:ext>
            </a:extLst>
          </p:cNvPr>
          <p:cNvPicPr>
            <a:picLocks noChangeAspect="1"/>
          </p:cNvPicPr>
          <p:nvPr/>
        </p:nvPicPr>
        <p:blipFill>
          <a:blip r:embed="rId4"/>
          <a:stretch>
            <a:fillRect/>
          </a:stretch>
        </p:blipFill>
        <p:spPr>
          <a:xfrm>
            <a:off x="4034213" y="3097414"/>
            <a:ext cx="1018027" cy="1490630"/>
          </a:xfrm>
          <a:prstGeom prst="rect">
            <a:avLst/>
          </a:prstGeom>
        </p:spPr>
      </p:pic>
      <p:pic>
        <p:nvPicPr>
          <p:cNvPr id="53" name="Picture 52">
            <a:extLst>
              <a:ext uri="{FF2B5EF4-FFF2-40B4-BE49-F238E27FC236}">
                <a16:creationId xmlns="" xmlns:a16="http://schemas.microsoft.com/office/drawing/2014/main" id="{E4257C96-B684-4499-AF38-B3315C40E7DA}"/>
              </a:ext>
            </a:extLst>
          </p:cNvPr>
          <p:cNvPicPr>
            <a:picLocks noChangeAspect="1"/>
          </p:cNvPicPr>
          <p:nvPr/>
        </p:nvPicPr>
        <p:blipFill>
          <a:blip r:embed="rId5"/>
          <a:stretch>
            <a:fillRect/>
          </a:stretch>
        </p:blipFill>
        <p:spPr>
          <a:xfrm>
            <a:off x="4707250" y="3145262"/>
            <a:ext cx="848792" cy="1442782"/>
          </a:xfrm>
          <a:prstGeom prst="rect">
            <a:avLst/>
          </a:prstGeom>
        </p:spPr>
      </p:pic>
      <p:pic>
        <p:nvPicPr>
          <p:cNvPr id="54" name="Picture 53">
            <a:extLst>
              <a:ext uri="{FF2B5EF4-FFF2-40B4-BE49-F238E27FC236}">
                <a16:creationId xmlns="" xmlns:a16="http://schemas.microsoft.com/office/drawing/2014/main" id="{CAE5EDFF-8F48-4A0A-9BA0-E5A97460C16E}"/>
              </a:ext>
            </a:extLst>
          </p:cNvPr>
          <p:cNvPicPr>
            <a:picLocks noChangeAspect="1"/>
          </p:cNvPicPr>
          <p:nvPr/>
        </p:nvPicPr>
        <p:blipFill>
          <a:blip r:embed="rId6"/>
          <a:stretch>
            <a:fillRect/>
          </a:stretch>
        </p:blipFill>
        <p:spPr>
          <a:xfrm>
            <a:off x="5494670" y="3143659"/>
            <a:ext cx="851799" cy="1444385"/>
          </a:xfrm>
          <a:prstGeom prst="rect">
            <a:avLst/>
          </a:prstGeom>
        </p:spPr>
      </p:pic>
      <p:pic>
        <p:nvPicPr>
          <p:cNvPr id="56" name="Picture 55">
            <a:extLst>
              <a:ext uri="{FF2B5EF4-FFF2-40B4-BE49-F238E27FC236}">
                <a16:creationId xmlns="" xmlns:a16="http://schemas.microsoft.com/office/drawing/2014/main" id="{A3A25BF8-6454-4A7C-B94F-5C2B5E39D255}"/>
              </a:ext>
            </a:extLst>
          </p:cNvPr>
          <p:cNvPicPr>
            <a:picLocks noChangeAspect="1"/>
          </p:cNvPicPr>
          <p:nvPr/>
        </p:nvPicPr>
        <p:blipFill>
          <a:blip r:embed="rId7"/>
          <a:stretch>
            <a:fillRect/>
          </a:stretch>
        </p:blipFill>
        <p:spPr>
          <a:xfrm>
            <a:off x="6634382" y="2005938"/>
            <a:ext cx="1915083" cy="1689299"/>
          </a:xfrm>
          <a:prstGeom prst="rect">
            <a:avLst/>
          </a:prstGeom>
        </p:spPr>
      </p:pic>
      <p:pic>
        <p:nvPicPr>
          <p:cNvPr id="60" name="Graphic 59" descr="Arrow Rotate right">
            <a:extLst>
              <a:ext uri="{FF2B5EF4-FFF2-40B4-BE49-F238E27FC236}">
                <a16:creationId xmlns="" xmlns:a16="http://schemas.microsoft.com/office/drawing/2014/main" id="{03F9DBF8-B42B-4706-A64B-C126FB7B2E07}"/>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rot="20055471">
            <a:off x="5873003" y="783371"/>
            <a:ext cx="1580399" cy="1394073"/>
          </a:xfrm>
          <a:prstGeom prst="rect">
            <a:avLst/>
          </a:prstGeom>
        </p:spPr>
      </p:pic>
      <p:pic>
        <p:nvPicPr>
          <p:cNvPr id="73" name="Graphic 72" descr="Arrow Rotate right">
            <a:extLst>
              <a:ext uri="{FF2B5EF4-FFF2-40B4-BE49-F238E27FC236}">
                <a16:creationId xmlns="" xmlns:a16="http://schemas.microsoft.com/office/drawing/2014/main" id="{BFCFF427-966B-4D67-8B8D-EE1533CCE370}"/>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rot="9294803">
            <a:off x="2323369" y="4781384"/>
            <a:ext cx="1172981" cy="1172981"/>
          </a:xfrm>
          <a:prstGeom prst="rect">
            <a:avLst/>
          </a:prstGeom>
        </p:spPr>
      </p:pic>
      <p:sp>
        <p:nvSpPr>
          <p:cNvPr id="2" name="TextBox 1"/>
          <p:cNvSpPr txBox="1"/>
          <p:nvPr/>
        </p:nvSpPr>
        <p:spPr>
          <a:xfrm>
            <a:off x="4987451" y="1084388"/>
            <a:ext cx="622286" cy="300082"/>
          </a:xfrm>
          <a:prstGeom prst="rect">
            <a:avLst/>
          </a:prstGeom>
          <a:noFill/>
        </p:spPr>
        <p:txBody>
          <a:bodyPr wrap="none" rtlCol="0">
            <a:spAutoFit/>
          </a:bodyPr>
          <a:lstStyle/>
          <a:p>
            <a:r>
              <a:rPr lang="en-US" sz="1350" dirty="0" err="1"/>
              <a:t>Đá</a:t>
            </a:r>
            <a:r>
              <a:rPr lang="en-US" sz="1350" dirty="0"/>
              <a:t> </a:t>
            </a:r>
            <a:r>
              <a:rPr lang="en-US" sz="1350" dirty="0" err="1"/>
              <a:t>vôi</a:t>
            </a:r>
            <a:endParaRPr lang="en-US" sz="1350" dirty="0"/>
          </a:p>
        </p:txBody>
      </p:sp>
      <p:sp>
        <p:nvSpPr>
          <p:cNvPr id="44" name="TextBox 43">
            <a:extLst>
              <a:ext uri="{FF2B5EF4-FFF2-40B4-BE49-F238E27FC236}">
                <a16:creationId xmlns="" xmlns:a16="http://schemas.microsoft.com/office/drawing/2014/main" id="{98C5A28A-826E-4539-9BE7-BEAAEF7C11E4}"/>
              </a:ext>
            </a:extLst>
          </p:cNvPr>
          <p:cNvSpPr txBox="1"/>
          <p:nvPr/>
        </p:nvSpPr>
        <p:spPr>
          <a:xfrm>
            <a:off x="240099" y="2237628"/>
            <a:ext cx="3904957" cy="1708160"/>
          </a:xfrm>
          <a:prstGeom prst="rect">
            <a:avLst/>
          </a:prstGeom>
          <a:noFill/>
        </p:spPr>
        <p:txBody>
          <a:bodyPr wrap="square">
            <a:spAutoFit/>
          </a:bodyPr>
          <a:lstStyle/>
          <a:p>
            <a:r>
              <a:rPr lang="en-US" sz="2100" dirty="0" err="1">
                <a:solidFill>
                  <a:schemeClr val="tx2">
                    <a:lumMod val="50000"/>
                  </a:schemeClr>
                </a:solidFill>
                <a:latin typeface="Times New Roman" panose="02020603050405020304" pitchFamily="18" charset="0"/>
                <a:cs typeface="Times New Roman" panose="02020603050405020304" pitchFamily="18" charset="0"/>
              </a:rPr>
              <a:t>Các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ba</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tố</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như</a:t>
            </a:r>
            <a:r>
              <a:rPr lang="en-US" sz="2100" dirty="0">
                <a:solidFill>
                  <a:schemeClr val="tx2">
                    <a:lumMod val="50000"/>
                  </a:schemeClr>
                </a:solidFill>
                <a:latin typeface="Times New Roman" panose="02020603050405020304" pitchFamily="18" charset="0"/>
                <a:cs typeface="Times New Roman" panose="02020603050405020304" pitchFamily="18" charset="0"/>
              </a:rPr>
              <a:t> calcium carbonate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Ca, C, O </a:t>
            </a:r>
            <a:r>
              <a:rPr lang="en-US" sz="2100" dirty="0" err="1">
                <a:solidFill>
                  <a:schemeClr val="tx2">
                    <a:lumMod val="50000"/>
                  </a:schemeClr>
                </a:solidFill>
                <a:latin typeface="Times New Roman" panose="02020603050405020304" pitchFamily="18" charset="0"/>
                <a:cs typeface="Times New Roman" panose="02020603050405020304" pitchFamily="18" charset="0"/>
              </a:rPr>
              <a:t>là</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thành</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phần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chính</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của</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đá</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vôi</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sử</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dụng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các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công</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xây</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dựng</a:t>
            </a:r>
            <a:r>
              <a:rPr lang="en-US" sz="2100" dirty="0">
                <a:solidFill>
                  <a:schemeClr val="tx2">
                    <a:lumMod val="50000"/>
                  </a:schemeClr>
                </a:solidFill>
                <a:latin typeface="Times New Roman" panose="02020603050405020304" pitchFamily="18" charset="0"/>
                <a:cs typeface="Times New Roman" panose="02020603050405020304" pitchFamily="18" charset="0"/>
              </a:rPr>
              <a:t>.</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8544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par>
                                <p:cTn id="23" presetID="16" presetClass="entr" presetSubtype="21"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par>
                                <p:cTn id="26" presetID="16" presetClass="entr" presetSubtype="2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47986" y="898073"/>
            <a:ext cx="9063356" cy="5045528"/>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Rectangle 250"/>
          <p:cNvSpPr>
            <a:spLocks noChangeArrowheads="1"/>
          </p:cNvSpPr>
          <p:nvPr/>
        </p:nvSpPr>
        <p:spPr bwMode="auto">
          <a:xfrm>
            <a:off x="1090613" y="3392091"/>
            <a:ext cx="6965156" cy="64294"/>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52"/>
          <p:cNvSpPr>
            <a:spLocks/>
          </p:cNvSpPr>
          <p:nvPr/>
        </p:nvSpPr>
        <p:spPr bwMode="auto">
          <a:xfrm>
            <a:off x="2501504" y="3399235"/>
            <a:ext cx="296466" cy="300038"/>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55"/>
          <p:cNvSpPr>
            <a:spLocks/>
          </p:cNvSpPr>
          <p:nvPr/>
        </p:nvSpPr>
        <p:spPr bwMode="auto">
          <a:xfrm>
            <a:off x="3180460" y="1235599"/>
            <a:ext cx="1840493" cy="2525387"/>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56"/>
          <p:cNvSpPr>
            <a:spLocks/>
          </p:cNvSpPr>
          <p:nvPr/>
        </p:nvSpPr>
        <p:spPr bwMode="auto">
          <a:xfrm>
            <a:off x="5824538" y="3392092"/>
            <a:ext cx="297656" cy="297656"/>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pic>
        <p:nvPicPr>
          <p:cNvPr id="62" name="Picture 61">
            <a:extLst>
              <a:ext uri="{FF2B5EF4-FFF2-40B4-BE49-F238E27FC236}">
                <a16:creationId xmlns="" xmlns:a16="http://schemas.microsoft.com/office/drawing/2014/main" id="{C1D505B3-A8E4-407C-A474-A9F9736AA3AF}"/>
              </a:ext>
            </a:extLst>
          </p:cNvPr>
          <p:cNvPicPr>
            <a:picLocks noChangeAspect="1"/>
          </p:cNvPicPr>
          <p:nvPr/>
        </p:nvPicPr>
        <p:blipFill>
          <a:blip r:embed="rId3"/>
          <a:stretch>
            <a:fillRect/>
          </a:stretch>
        </p:blipFill>
        <p:spPr>
          <a:xfrm>
            <a:off x="6377919" y="1422344"/>
            <a:ext cx="1376458" cy="1017770"/>
          </a:xfrm>
          <a:prstGeom prst="rect">
            <a:avLst/>
          </a:prstGeom>
        </p:spPr>
      </p:pic>
      <p:pic>
        <p:nvPicPr>
          <p:cNvPr id="73" name="Graphic 72" descr="Arrow Rotate right">
            <a:extLst>
              <a:ext uri="{FF2B5EF4-FFF2-40B4-BE49-F238E27FC236}">
                <a16:creationId xmlns="" xmlns:a16="http://schemas.microsoft.com/office/drawing/2014/main" id="{BFCFF427-966B-4D67-8B8D-EE1533CCE370}"/>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rot="9294803">
            <a:off x="2323369" y="4781384"/>
            <a:ext cx="1172981" cy="1172981"/>
          </a:xfrm>
          <a:prstGeom prst="rect">
            <a:avLst/>
          </a:prstGeom>
        </p:spPr>
      </p:pic>
      <p:pic>
        <p:nvPicPr>
          <p:cNvPr id="74" name="Picture 73">
            <a:extLst>
              <a:ext uri="{FF2B5EF4-FFF2-40B4-BE49-F238E27FC236}">
                <a16:creationId xmlns="" xmlns:a16="http://schemas.microsoft.com/office/drawing/2014/main" id="{8C5E0540-7C76-41A4-9CD6-0C7B81C6BEF1}"/>
              </a:ext>
            </a:extLst>
          </p:cNvPr>
          <p:cNvPicPr>
            <a:picLocks noChangeAspect="1"/>
          </p:cNvPicPr>
          <p:nvPr/>
        </p:nvPicPr>
        <p:blipFill>
          <a:blip r:embed="rId15"/>
          <a:stretch>
            <a:fillRect/>
          </a:stretch>
        </p:blipFill>
        <p:spPr>
          <a:xfrm>
            <a:off x="7175360" y="3124176"/>
            <a:ext cx="898574" cy="664418"/>
          </a:xfrm>
          <a:prstGeom prst="rect">
            <a:avLst/>
          </a:prstGeom>
        </p:spPr>
      </p:pic>
      <p:pic>
        <p:nvPicPr>
          <p:cNvPr id="75" name="Picture 74">
            <a:extLst>
              <a:ext uri="{FF2B5EF4-FFF2-40B4-BE49-F238E27FC236}">
                <a16:creationId xmlns="" xmlns:a16="http://schemas.microsoft.com/office/drawing/2014/main" id="{FA475534-35AE-4DC5-A8BD-C57047106D0E}"/>
              </a:ext>
            </a:extLst>
          </p:cNvPr>
          <p:cNvPicPr>
            <a:picLocks noChangeAspect="1"/>
          </p:cNvPicPr>
          <p:nvPr/>
        </p:nvPicPr>
        <p:blipFill>
          <a:blip r:embed="rId16"/>
          <a:stretch>
            <a:fillRect/>
          </a:stretch>
        </p:blipFill>
        <p:spPr>
          <a:xfrm>
            <a:off x="5242551" y="3098914"/>
            <a:ext cx="895401" cy="662072"/>
          </a:xfrm>
          <a:prstGeom prst="rect">
            <a:avLst/>
          </a:prstGeom>
        </p:spPr>
      </p:pic>
      <p:pic>
        <p:nvPicPr>
          <p:cNvPr id="76" name="Picture 75">
            <a:extLst>
              <a:ext uri="{FF2B5EF4-FFF2-40B4-BE49-F238E27FC236}">
                <a16:creationId xmlns="" xmlns:a16="http://schemas.microsoft.com/office/drawing/2014/main" id="{05BB4436-144D-4494-AB08-AE62DC3225FD}"/>
              </a:ext>
            </a:extLst>
          </p:cNvPr>
          <p:cNvPicPr>
            <a:picLocks noChangeAspect="1"/>
          </p:cNvPicPr>
          <p:nvPr/>
        </p:nvPicPr>
        <p:blipFill>
          <a:blip r:embed="rId17"/>
          <a:stretch>
            <a:fillRect/>
          </a:stretch>
        </p:blipFill>
        <p:spPr>
          <a:xfrm>
            <a:off x="6254893" y="3124176"/>
            <a:ext cx="898574" cy="664418"/>
          </a:xfrm>
          <a:prstGeom prst="rect">
            <a:avLst/>
          </a:prstGeom>
        </p:spPr>
      </p:pic>
      <p:pic>
        <p:nvPicPr>
          <p:cNvPr id="78" name="Picture 77">
            <a:extLst>
              <a:ext uri="{FF2B5EF4-FFF2-40B4-BE49-F238E27FC236}">
                <a16:creationId xmlns="" xmlns:a16="http://schemas.microsoft.com/office/drawing/2014/main" id="{F4CB47AE-02E4-4112-B950-B77935D23D64}"/>
              </a:ext>
            </a:extLst>
          </p:cNvPr>
          <p:cNvPicPr>
            <a:picLocks noChangeAspect="1"/>
          </p:cNvPicPr>
          <p:nvPr/>
        </p:nvPicPr>
        <p:blipFill>
          <a:blip r:embed="rId18"/>
          <a:stretch>
            <a:fillRect/>
          </a:stretch>
        </p:blipFill>
        <p:spPr>
          <a:xfrm>
            <a:off x="2929560" y="1651586"/>
            <a:ext cx="2566453" cy="1897668"/>
          </a:xfrm>
          <a:prstGeom prst="rect">
            <a:avLst/>
          </a:prstGeom>
        </p:spPr>
      </p:pic>
      <p:pic>
        <p:nvPicPr>
          <p:cNvPr id="80" name="Picture 79">
            <a:extLst>
              <a:ext uri="{FF2B5EF4-FFF2-40B4-BE49-F238E27FC236}">
                <a16:creationId xmlns="" xmlns:a16="http://schemas.microsoft.com/office/drawing/2014/main" id="{964B51FA-2FE9-4EBF-9F39-4F5AF6DB50B2}"/>
              </a:ext>
            </a:extLst>
          </p:cNvPr>
          <p:cNvPicPr>
            <a:picLocks noChangeAspect="1"/>
          </p:cNvPicPr>
          <p:nvPr/>
        </p:nvPicPr>
        <p:blipFill>
          <a:blip r:embed="rId19"/>
          <a:stretch>
            <a:fillRect/>
          </a:stretch>
        </p:blipFill>
        <p:spPr>
          <a:xfrm>
            <a:off x="8124938" y="3123810"/>
            <a:ext cx="899070" cy="664784"/>
          </a:xfrm>
          <a:prstGeom prst="rect">
            <a:avLst/>
          </a:prstGeom>
        </p:spPr>
      </p:pic>
      <p:pic>
        <p:nvPicPr>
          <p:cNvPr id="81" name="Graphic 80" descr="Arrow Rotate right">
            <a:extLst>
              <a:ext uri="{FF2B5EF4-FFF2-40B4-BE49-F238E27FC236}">
                <a16:creationId xmlns="" xmlns:a16="http://schemas.microsoft.com/office/drawing/2014/main" id="{71522FDF-CB1B-47F6-9ED9-7CE928A04D25}"/>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rot="9294803">
            <a:off x="5883592" y="4815424"/>
            <a:ext cx="1172981" cy="1172981"/>
          </a:xfrm>
          <a:prstGeom prst="rect">
            <a:avLst/>
          </a:prstGeom>
        </p:spPr>
      </p:pic>
      <p:sp>
        <p:nvSpPr>
          <p:cNvPr id="44" name="TextBox 43">
            <a:extLst>
              <a:ext uri="{FF2B5EF4-FFF2-40B4-BE49-F238E27FC236}">
                <a16:creationId xmlns="" xmlns:a16="http://schemas.microsoft.com/office/drawing/2014/main" id="{98C5A28A-826E-4539-9BE7-BEAAEF7C11E4}"/>
              </a:ext>
            </a:extLst>
          </p:cNvPr>
          <p:cNvSpPr txBox="1"/>
          <p:nvPr/>
        </p:nvSpPr>
        <p:spPr>
          <a:xfrm>
            <a:off x="783690" y="3997382"/>
            <a:ext cx="7790783" cy="738664"/>
          </a:xfrm>
          <a:prstGeom prst="rect">
            <a:avLst/>
          </a:prstGeom>
          <a:noFill/>
        </p:spPr>
        <p:txBody>
          <a:bodyPr wrap="square">
            <a:spAutoFit/>
          </a:bodyPr>
          <a:lstStyle/>
          <a:p>
            <a:r>
              <a:rPr lang="en-US" sz="2100" dirty="0" err="1">
                <a:solidFill>
                  <a:schemeClr val="tx2">
                    <a:lumMod val="50000"/>
                  </a:schemeClr>
                </a:solidFill>
                <a:latin typeface="Times New Roman" panose="02020603050405020304" pitchFamily="18" charset="0"/>
                <a:cs typeface="Times New Roman" panose="02020603050405020304" pitchFamily="18" charset="0"/>
              </a:rPr>
              <a:t>Các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phức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tạp</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như</a:t>
            </a:r>
            <a:r>
              <a:rPr lang="en-US" sz="2100" dirty="0">
                <a:solidFill>
                  <a:schemeClr val="tx2">
                    <a:lumMod val="50000"/>
                  </a:schemeClr>
                </a:solidFill>
                <a:latin typeface="Times New Roman" panose="02020603050405020304" pitchFamily="18" charset="0"/>
                <a:cs typeface="Times New Roman" panose="02020603050405020304" pitchFamily="18" charset="0"/>
              </a:rPr>
              <a:t> protein </a:t>
            </a:r>
            <a:r>
              <a:rPr lang="en-US" sz="2100" dirty="0" err="1">
                <a:solidFill>
                  <a:schemeClr val="tx2">
                    <a:lumMod val="50000"/>
                  </a:schemeClr>
                </a:solidFill>
                <a:latin typeface="Times New Roman" panose="02020603050405020304" pitchFamily="18" charset="0"/>
                <a:cs typeface="Times New Roman" panose="02020603050405020304" pitchFamily="18" charset="0"/>
              </a:rPr>
              <a:t>có</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vai</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trò</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cấu</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duy</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trì</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và</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phát</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triển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cơ</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các</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100" dirty="0">
                <a:solidFill>
                  <a:schemeClr val="tx2">
                    <a:lumMod val="50000"/>
                  </a:schemeClr>
                </a:solidFill>
                <a:latin typeface="Times New Roman" panose="02020603050405020304" pitchFamily="18" charset="0"/>
                <a:cs typeface="Times New Roman" panose="02020603050405020304" pitchFamily="18" charset="0"/>
              </a:rPr>
              <a:t> </a:t>
            </a:r>
            <a:r>
              <a:rPr lang="en-US" sz="2100" dirty="0" err="1">
                <a:solidFill>
                  <a:schemeClr val="tx2">
                    <a:lumMod val="50000"/>
                  </a:schemeClr>
                </a:solidFill>
                <a:latin typeface="Times New Roman" panose="02020603050405020304" pitchFamily="18" charset="0"/>
                <a:cs typeface="Times New Roman" panose="02020603050405020304" pitchFamily="18" charset="0"/>
              </a:rPr>
              <a:t>tố</a:t>
            </a:r>
            <a:r>
              <a:rPr lang="en-US" sz="2100" dirty="0">
                <a:solidFill>
                  <a:schemeClr val="tx2">
                    <a:lumMod val="50000"/>
                  </a:schemeClr>
                </a:solidFill>
                <a:latin typeface="Times New Roman" panose="02020603050405020304" pitchFamily="18" charset="0"/>
                <a:cs typeface="Times New Roman" panose="02020603050405020304" pitchFamily="18" charset="0"/>
              </a:rPr>
              <a:t> C, H, O, N…</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8180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16" presetClass="entr" presetSubtype="21"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par>
                                <p:cTn id="26" presetID="16" presetClass="entr" presetSubtype="2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Vertical)">
                                      <p:cBhvr>
                                        <p:cTn id="28" dur="500"/>
                                        <p:tgtEl>
                                          <p:spTgt spid="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381898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TotalTime>
  <Words>1819</Words>
  <Application>Microsoft Office PowerPoint</Application>
  <PresentationFormat>On-screen Show (4:3)</PresentationFormat>
  <Paragraphs>190</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CHƯƠNG II  PHÂN TỬ  LIÊN KẾT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PowerPoint Presentation</vt:lpstr>
      <vt:lpstr>a/ Copper sulfate biết mỗi phân tử gồm 1 nguyên tử Cu, 1 nguyên tử S và 4 nguyên tử O b/ Oxygen biết mỗi phân tử gồm 2 nguyên tử O c/Muối ăn biết mỗi phân tử gồm 1 nguyên tử Na và 1 nguyên tử Cl    </vt:lpstr>
      <vt:lpstr>d/ Khí amoniac biết mỗi phân tử gồm 1 nguyên tử N và 3 nguyên tử H e/ Bromine: biết mỗi phân tử gồm 2 nguyên tử Br  </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PHÂN TỬ. LIÊN KẾT HÓA HỌC</dc:title>
  <dc:creator>PC</dc:creator>
  <cp:lastModifiedBy>ADMIN</cp:lastModifiedBy>
  <cp:revision>30</cp:revision>
  <dcterms:created xsi:type="dcterms:W3CDTF">2022-06-22T03:25:52Z</dcterms:created>
  <dcterms:modified xsi:type="dcterms:W3CDTF">2024-11-26T01:36:33Z</dcterms:modified>
</cp:coreProperties>
</file>