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9" r:id="rId5"/>
    <p:sldId id="258" r:id="rId6"/>
    <p:sldId id="263" r:id="rId7"/>
    <p:sldId id="257" r:id="rId8"/>
    <p:sldId id="266" r:id="rId9"/>
    <p:sldId id="261" r:id="rId10"/>
    <p:sldId id="259" r:id="rId11"/>
    <p:sldId id="264" r:id="rId12"/>
    <p:sldId id="265" r:id="rId13"/>
    <p:sldId id="260" r:id="rId14"/>
    <p:sldId id="274" r:id="rId15"/>
    <p:sldId id="267" r:id="rId16"/>
    <p:sldId id="299" r:id="rId17"/>
    <p:sldId id="268" r:id="rId18"/>
    <p:sldId id="269" r:id="rId19"/>
    <p:sldId id="275" r:id="rId20"/>
    <p:sldId id="276" r:id="rId21"/>
    <p:sldId id="271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81" r:id="rId32"/>
    <p:sldId id="277" r:id="rId33"/>
    <p:sldId id="272" r:id="rId34"/>
    <p:sldId id="273" r:id="rId35"/>
    <p:sldId id="2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4180B1F-C1D0-44DD-83EB-1A3D89EA663A}">
          <p14:sldIdLst>
            <p14:sldId id="279"/>
            <p14:sldId id="258"/>
            <p14:sldId id="263"/>
            <p14:sldId id="257"/>
            <p14:sldId id="266"/>
            <p14:sldId id="261"/>
            <p14:sldId id="259"/>
            <p14:sldId id="264"/>
            <p14:sldId id="265"/>
            <p14:sldId id="260"/>
            <p14:sldId id="274"/>
            <p14:sldId id="267"/>
            <p14:sldId id="299"/>
            <p14:sldId id="268"/>
            <p14:sldId id="269"/>
            <p14:sldId id="275"/>
            <p14:sldId id="276"/>
            <p14:sldId id="271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81"/>
            <p14:sldId id="277"/>
            <p14:sldId id="272"/>
            <p14:sldId id="273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95A"/>
    <a:srgbClr val="CC0000"/>
    <a:srgbClr val="F47C56"/>
    <a:srgbClr val="EB257A"/>
    <a:srgbClr val="2964DB"/>
    <a:srgbClr val="45EDA1"/>
    <a:srgbClr val="C1765F"/>
    <a:srgbClr val="C59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5729A4-6F0F-4423-AD0C-EF27345E6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4CB79E-F775-42E6-994C-D5FA8C176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AAB5B94-95EF-4963-859C-1FA406D62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902339-706A-77C9-E347-BBC5957E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FBE9A67-3325-2774-5E13-539C05D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4891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2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19402DD-B46A-9023-8C38-21336E11AE0C}"/>
              </a:ext>
            </a:extLst>
          </p:cNvPr>
          <p:cNvSpPr/>
          <p:nvPr/>
        </p:nvSpPr>
        <p:spPr>
          <a:xfrm>
            <a:off x="1329896" y="1750325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0A582B4-9818-1DA1-AD4C-B53CFCCDE8C8}"/>
              </a:ext>
            </a:extLst>
          </p:cNvPr>
          <p:cNvSpPr/>
          <p:nvPr/>
        </p:nvSpPr>
        <p:spPr>
          <a:xfrm>
            <a:off x="8985956" y="1741467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C34DAEC-5227-C977-7912-55827A9C92E8}"/>
              </a:ext>
            </a:extLst>
          </p:cNvPr>
          <p:cNvSpPr/>
          <p:nvPr/>
        </p:nvSpPr>
        <p:spPr>
          <a:xfrm>
            <a:off x="4254473" y="5160698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0697454-5A59-653A-05A0-9E334D40FC4D}"/>
              </a:ext>
            </a:extLst>
          </p:cNvPr>
          <p:cNvSpPr/>
          <p:nvPr/>
        </p:nvSpPr>
        <p:spPr>
          <a:xfrm>
            <a:off x="1630945" y="4904993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1B0C164-EBD5-3E33-988F-ABD9E063794A}"/>
              </a:ext>
            </a:extLst>
          </p:cNvPr>
          <p:cNvSpPr/>
          <p:nvPr/>
        </p:nvSpPr>
        <p:spPr>
          <a:xfrm>
            <a:off x="243382" y="3362139"/>
            <a:ext cx="1680952" cy="10235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(19,21)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B889146-CD76-C557-88B1-525EEF25DD5A}"/>
              </a:ext>
            </a:extLst>
          </p:cNvPr>
          <p:cNvSpPr/>
          <p:nvPr/>
        </p:nvSpPr>
        <p:spPr>
          <a:xfrm>
            <a:off x="6518964" y="1463065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DA1BAFEB-1B1C-9210-BF7B-AEECE7C6BEF8}"/>
              </a:ext>
            </a:extLst>
          </p:cNvPr>
          <p:cNvSpPr/>
          <p:nvPr/>
        </p:nvSpPr>
        <p:spPr>
          <a:xfrm>
            <a:off x="3891146" y="1463065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1E5DE2F-AA4E-84AB-1CDC-51EAD9FFED7D}"/>
              </a:ext>
            </a:extLst>
          </p:cNvPr>
          <p:cNvSpPr/>
          <p:nvPr/>
        </p:nvSpPr>
        <p:spPr>
          <a:xfrm>
            <a:off x="10380278" y="3362139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B22DA27-1FAC-4EAB-FD16-D42C09874FA3}"/>
              </a:ext>
            </a:extLst>
          </p:cNvPr>
          <p:cNvSpPr/>
          <p:nvPr/>
        </p:nvSpPr>
        <p:spPr>
          <a:xfrm>
            <a:off x="6779274" y="5160698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49948B9-D19F-BBE4-ECDE-6B66DAE0A17D}"/>
              </a:ext>
            </a:extLst>
          </p:cNvPr>
          <p:cNvSpPr/>
          <p:nvPr/>
        </p:nvSpPr>
        <p:spPr>
          <a:xfrm>
            <a:off x="8915179" y="4633882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(7,7)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4E0DDE-A426-8D68-5A0D-DE0C3335E64A}"/>
              </a:ext>
            </a:extLst>
          </p:cNvPr>
          <p:cNvSpPr txBox="1"/>
          <p:nvPr/>
        </p:nvSpPr>
        <p:spPr>
          <a:xfrm>
            <a:off x="3521122" y="2906852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NÀO ĐƯỢC XẾP VÀO CÙNG 1 Ô VUÔNG?</a:t>
            </a:r>
          </a:p>
        </p:txBody>
      </p:sp>
    </p:spTree>
    <p:extLst>
      <p:ext uri="{BB962C8B-B14F-4D97-AF65-F5344CB8AC3E}">
        <p14:creationId xmlns:p14="http://schemas.microsoft.com/office/powerpoint/2010/main" val="32207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19402DD-B46A-9023-8C38-21336E11AE0C}"/>
              </a:ext>
            </a:extLst>
          </p:cNvPr>
          <p:cNvSpPr/>
          <p:nvPr/>
        </p:nvSpPr>
        <p:spPr>
          <a:xfrm>
            <a:off x="1329896" y="1559253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0A582B4-9818-1DA1-AD4C-B53CFCCDE8C8}"/>
              </a:ext>
            </a:extLst>
          </p:cNvPr>
          <p:cNvSpPr/>
          <p:nvPr/>
        </p:nvSpPr>
        <p:spPr>
          <a:xfrm>
            <a:off x="4955950" y="1550395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C34DAEC-5227-C977-7912-55827A9C92E8}"/>
              </a:ext>
            </a:extLst>
          </p:cNvPr>
          <p:cNvSpPr/>
          <p:nvPr/>
        </p:nvSpPr>
        <p:spPr>
          <a:xfrm>
            <a:off x="8780083" y="2927443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0697454-5A59-653A-05A0-9E334D40FC4D}"/>
              </a:ext>
            </a:extLst>
          </p:cNvPr>
          <p:cNvSpPr/>
          <p:nvPr/>
        </p:nvSpPr>
        <p:spPr>
          <a:xfrm>
            <a:off x="8780083" y="4288669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B889146-CD76-C557-88B1-525EEF25DD5A}"/>
              </a:ext>
            </a:extLst>
          </p:cNvPr>
          <p:cNvSpPr/>
          <p:nvPr/>
        </p:nvSpPr>
        <p:spPr>
          <a:xfrm>
            <a:off x="1329896" y="4288669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DA1BAFEB-1B1C-9210-BF7B-AEECE7C6BEF8}"/>
              </a:ext>
            </a:extLst>
          </p:cNvPr>
          <p:cNvSpPr/>
          <p:nvPr/>
        </p:nvSpPr>
        <p:spPr>
          <a:xfrm>
            <a:off x="1329896" y="2923961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1E5DE2F-AA4E-84AB-1CDC-51EAD9FFED7D}"/>
              </a:ext>
            </a:extLst>
          </p:cNvPr>
          <p:cNvSpPr/>
          <p:nvPr/>
        </p:nvSpPr>
        <p:spPr>
          <a:xfrm>
            <a:off x="4955950" y="2923961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B22DA27-1FAC-4EAB-FD16-D42C09874FA3}"/>
              </a:ext>
            </a:extLst>
          </p:cNvPr>
          <p:cNvSpPr/>
          <p:nvPr/>
        </p:nvSpPr>
        <p:spPr>
          <a:xfrm>
            <a:off x="8780083" y="1559253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4E0DDE-A426-8D68-5A0D-DE0C3335E64A}"/>
              </a:ext>
            </a:extLst>
          </p:cNvPr>
          <p:cNvSpPr txBox="1"/>
          <p:nvPr/>
        </p:nvSpPr>
        <p:spPr>
          <a:xfrm>
            <a:off x="3230650" y="4494091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CÓ CÙNG SỐ PROTONS ĐƯỢC GỌI LÀ GÌ?</a:t>
            </a:r>
          </a:p>
        </p:txBody>
      </p:sp>
    </p:spTree>
    <p:extLst>
      <p:ext uri="{BB962C8B-B14F-4D97-AF65-F5344CB8AC3E}">
        <p14:creationId xmlns:p14="http://schemas.microsoft.com/office/powerpoint/2010/main" val="38309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8876" y="1071835"/>
            <a:ext cx="9648967" cy="1378418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BF8BDB2-CF58-59DF-E75B-67D10519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1DEBB60-ACEA-DF20-1E34-095A6493A60C}"/>
              </a:ext>
            </a:extLst>
          </p:cNvPr>
          <p:cNvSpPr txBox="1">
            <a:spLocks/>
          </p:cNvSpPr>
          <p:nvPr/>
        </p:nvSpPr>
        <p:spPr>
          <a:xfrm>
            <a:off x="1348878" y="3095295"/>
            <a:ext cx="9648967" cy="1378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33EFE644-F042-406D-A169-94123784D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92263"/>
              </p:ext>
            </p:extLst>
          </p:nvPr>
        </p:nvGraphicFramePr>
        <p:xfrm>
          <a:off x="1348876" y="2328311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xmlns="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xmlns="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xmlns="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xmlns="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xmlns="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4201488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xmlns="" id="{2CF7DB16-2E43-C688-EC6C-7CF4C7DC8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40428"/>
              </p:ext>
            </p:extLst>
          </p:nvPr>
        </p:nvGraphicFramePr>
        <p:xfrm>
          <a:off x="1348876" y="5240697"/>
          <a:ext cx="9648965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48965">
                  <a:extLst>
                    <a:ext uri="{9D8B030D-6E8A-4147-A177-3AD203B41FA5}">
                      <a16:colId xmlns:a16="http://schemas.microsoft.com/office/drawing/2014/main" xmlns="" val="1444424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257663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501E3B-1477-CC45-E89F-81368C9F7E42}"/>
              </a:ext>
            </a:extLst>
          </p:cNvPr>
          <p:cNvSpPr txBox="1"/>
          <p:nvPr/>
        </p:nvSpPr>
        <p:spPr>
          <a:xfrm>
            <a:off x="2343546" y="5444488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xmlns="" id="{356D0104-96FD-C666-C52A-ED4D6DBCE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10100"/>
              </p:ext>
            </p:extLst>
          </p:nvPr>
        </p:nvGraphicFramePr>
        <p:xfrm>
          <a:off x="1765335" y="766193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xmlns="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xmlns="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xmlns="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xmlns="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xmlns="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420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0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6129578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xmlns="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xmlns="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xmlns="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xmlns="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xmlns="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598901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xmlns="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09356"/>
              </p:ext>
            </p:extLst>
          </p:nvPr>
        </p:nvGraphicFramePr>
        <p:xfrm>
          <a:off x="3218596" y="5777785"/>
          <a:ext cx="5900382" cy="50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382">
                  <a:extLst>
                    <a:ext uri="{9D8B030D-6E8A-4147-A177-3AD203B41FA5}">
                      <a16:colId xmlns:a16="http://schemas.microsoft.com/office/drawing/2014/main" xmlns="" val="1165274559"/>
                    </a:ext>
                  </a:extLst>
                </a:gridCol>
              </a:tblGrid>
              <a:tr h="5008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TẬP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29829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6D4662-4AD1-50F5-A11A-5EB479E7E5AE}"/>
              </a:ext>
            </a:extLst>
          </p:cNvPr>
          <p:cNvSpPr txBox="1"/>
          <p:nvPr/>
        </p:nvSpPr>
        <p:spPr>
          <a:xfrm>
            <a:off x="2784143" y="1351128"/>
            <a:ext cx="6769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xmlns="" id="{C253292A-88A3-B2A0-B626-C8A5D687D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203350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xmlns="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xmlns="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xmlns="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xmlns="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xmlns="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598901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5CF72B36-3020-E4AA-6BFE-14EB7FA76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16811"/>
              </p:ext>
            </p:extLst>
          </p:nvPr>
        </p:nvGraphicFramePr>
        <p:xfrm>
          <a:off x="832941" y="2622688"/>
          <a:ext cx="10671691" cy="2138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671691">
                  <a:extLst>
                    <a:ext uri="{9D8B030D-6E8A-4147-A177-3AD203B41FA5}">
                      <a16:colId xmlns:a16="http://schemas.microsoft.com/office/drawing/2014/main" xmlns="" val="31815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khối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duy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911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1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5743884"/>
              </p:ext>
            </p:extLst>
          </p:nvPr>
        </p:nvGraphicFramePr>
        <p:xfrm>
          <a:off x="1188214" y="1425454"/>
          <a:ext cx="9842867" cy="4255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279">
                  <a:extLst>
                    <a:ext uri="{9D8B030D-6E8A-4147-A177-3AD203B41FA5}">
                      <a16:colId xmlns:a16="http://schemas.microsoft.com/office/drawing/2014/main" xmlns="" val="655217260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xmlns="" val="2237341000"/>
                    </a:ext>
                  </a:extLst>
                </a:gridCol>
                <a:gridCol w="1105469">
                  <a:extLst>
                    <a:ext uri="{9D8B030D-6E8A-4147-A177-3AD203B41FA5}">
                      <a16:colId xmlns:a16="http://schemas.microsoft.com/office/drawing/2014/main" xmlns="" val="4072082544"/>
                    </a:ext>
                  </a:extLst>
                </a:gridCol>
                <a:gridCol w="968991">
                  <a:extLst>
                    <a:ext uri="{9D8B030D-6E8A-4147-A177-3AD203B41FA5}">
                      <a16:colId xmlns:a16="http://schemas.microsoft.com/office/drawing/2014/main" xmlns="" val="577884890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xmlns="" val="3779236296"/>
                    </a:ext>
                  </a:extLst>
                </a:gridCol>
                <a:gridCol w="2347415">
                  <a:extLst>
                    <a:ext uri="{9D8B030D-6E8A-4147-A177-3AD203B41FA5}">
                      <a16:colId xmlns:a16="http://schemas.microsoft.com/office/drawing/2014/main" xmlns="" val="4250348418"/>
                    </a:ext>
                  </a:extLst>
                </a:gridCol>
              </a:tblGrid>
              <a:tr h="607918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9972740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262466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7789286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5989018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9906443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363103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74185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xmlns="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45022"/>
              </p:ext>
            </p:extLst>
          </p:nvPr>
        </p:nvGraphicFramePr>
        <p:xfrm>
          <a:off x="3310302" y="601447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xmlns="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233" y="2149529"/>
            <a:ext cx="5194767" cy="3309571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silver;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natrium.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246125" y="1987790"/>
            <a:ext cx="5194767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sodium.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GỌI CÁC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9361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224262"/>
            <a:ext cx="5194767" cy="1412537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191534" y="2224262"/>
            <a:ext cx="5194767" cy="175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(IUPAC).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KÍ HIỆU CỦA NGUYÊN TỐ HÓA HỌC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54B06A0-6EE8-007E-3982-84CE0ED65066}"/>
              </a:ext>
            </a:extLst>
          </p:cNvPr>
          <p:cNvSpPr txBox="1">
            <a:spLocks/>
          </p:cNvSpPr>
          <p:nvPr/>
        </p:nvSpPr>
        <p:spPr>
          <a:xfrm>
            <a:off x="2378656" y="3975959"/>
            <a:ext cx="7936367" cy="1985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Calcium ">
            <a:extLst>
              <a:ext uri="{FF2B5EF4-FFF2-40B4-BE49-F238E27FC236}">
                <a16:creationId xmlns:a16="http://schemas.microsoft.com/office/drawing/2014/main" xmlns="" id="{3163DB19-382D-3896-2DE2-2103CE9A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549" y="54807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0ED02AE-4C80-84C5-F375-E79D24637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5" y="363679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A63D0C1-4758-55B8-1430-202B46CC1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549" y="73289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0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1D97C911-3D17-429B-DFE1-7F25D17428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7761171"/>
              </p:ext>
            </p:extLst>
          </p:nvPr>
        </p:nvGraphicFramePr>
        <p:xfrm>
          <a:off x="855255" y="-27296"/>
          <a:ext cx="9062116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xmlns="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xmlns="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xmlns="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xmlns="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99810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421308-70B2-FC4D-12D3-97AAED520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1002AF-AEA1-702D-A8AF-4B6DBD16A6E5}"/>
              </a:ext>
            </a:extLst>
          </p:cNvPr>
          <p:cNvSpPr txBox="1"/>
          <p:nvPr/>
        </p:nvSpPr>
        <p:spPr>
          <a:xfrm>
            <a:off x="10160727" y="1978926"/>
            <a:ext cx="1596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xmlns="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xmlns="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01587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xmlns="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5" grpId="0" animBg="1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xmlns="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xmlns="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Number 2 ">
            <a:extLst>
              <a:ext uri="{FF2B5EF4-FFF2-40B4-BE49-F238E27FC236}">
                <a16:creationId xmlns:a16="http://schemas.microsoft.com/office/drawing/2014/main" xmlns="" id="{30AAF40D-B429-C646-055E-E8988CC0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C6DF745-678E-C423-060D-4A9B02E49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16" y="3612107"/>
            <a:ext cx="3161889" cy="3161889"/>
          </a:xfrm>
          <a:prstGeom prst="rect">
            <a:avLst/>
          </a:prstGeom>
        </p:spPr>
      </p:pic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xmlns="" id="{9DE80032-3D42-3B25-B2DA-BA1807872D2D}"/>
              </a:ext>
            </a:extLst>
          </p:cNvPr>
          <p:cNvSpPr/>
          <p:nvPr/>
        </p:nvSpPr>
        <p:spPr>
          <a:xfrm>
            <a:off x="9280480" y="789490"/>
            <a:ext cx="2893325" cy="231033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Ơ, GÌ THẾ NHỈ?</a:t>
            </a:r>
          </a:p>
          <a:p>
            <a:pPr algn="ctr"/>
            <a:endParaRPr lang="en-US" dirty="0"/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xmlns="" id="{92505285-7BD2-49C9-C07C-142CA3B8B6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1956570"/>
              </p:ext>
            </p:extLst>
          </p:nvPr>
        </p:nvGraphicFramePr>
        <p:xfrm>
          <a:off x="48046" y="-45720"/>
          <a:ext cx="9062116" cy="694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xmlns="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xmlns="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xmlns="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xmlns="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998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3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xmlns="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xmlns="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Number 3 ">
            <a:extLst>
              <a:ext uri="{FF2B5EF4-FFF2-40B4-BE49-F238E27FC236}">
                <a16:creationId xmlns:a16="http://schemas.microsoft.com/office/drawing/2014/main" xmlns="" id="{C3132B19-E504-9666-D3D4-676FD53A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xmlns="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xmlns="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7BE8C3-151A-0298-E04C-C41D7F24E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814" y="5690814"/>
            <a:ext cx="1167186" cy="1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xmlns="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xmlns="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Number 5 ">
            <a:extLst>
              <a:ext uri="{FF2B5EF4-FFF2-40B4-BE49-F238E27FC236}">
                <a16:creationId xmlns:a16="http://schemas.microsoft.com/office/drawing/2014/main" xmlns="" id="{2B6B4DBF-6FA4-F415-049B-B284642E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xmlns="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xmlns="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Six ">
            <a:extLst>
              <a:ext uri="{FF2B5EF4-FFF2-40B4-BE49-F238E27FC236}">
                <a16:creationId xmlns:a16="http://schemas.microsoft.com/office/drawing/2014/main" xmlns="" id="{AD64C75D-F48B-3A31-7603-98AD65A5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xmlns="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xmlns="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Seven ">
            <a:extLst>
              <a:ext uri="{FF2B5EF4-FFF2-40B4-BE49-F238E27FC236}">
                <a16:creationId xmlns:a16="http://schemas.microsoft.com/office/drawing/2014/main" xmlns="" id="{471094EC-EA97-C6BF-9820-63104BC0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xmlns="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xmlns="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Number 8 ">
            <a:extLst>
              <a:ext uri="{FF2B5EF4-FFF2-40B4-BE49-F238E27FC236}">
                <a16:creationId xmlns:a16="http://schemas.microsoft.com/office/drawing/2014/main" xmlns="" id="{9CC77C6C-94B2-37CA-6272-D4AF9D1D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xmlns="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xmlns="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8" descr="Number 9 ">
            <a:extLst>
              <a:ext uri="{FF2B5EF4-FFF2-40B4-BE49-F238E27FC236}">
                <a16:creationId xmlns:a16="http://schemas.microsoft.com/office/drawing/2014/main" xmlns="" id="{C942EFA5-91DE-204E-518F-B5957247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xmlns="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551146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xmlns="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0" descr="Number 10 ">
            <a:extLst>
              <a:ext uri="{FF2B5EF4-FFF2-40B4-BE49-F238E27FC236}">
                <a16:creationId xmlns:a16="http://schemas.microsoft.com/office/drawing/2014/main" xmlns="" id="{F8C56657-AEEE-6F9C-64A7-BDCDA091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366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07522527-A229-282E-94C6-5D08E5D5D4A1}"/>
              </a:ext>
            </a:extLst>
          </p:cNvPr>
          <p:cNvSpPr/>
          <p:nvPr/>
        </p:nvSpPr>
        <p:spPr>
          <a:xfrm>
            <a:off x="3411940" y="507815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xmlns="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73" y="5078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xmlns="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078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mber 2 ">
            <a:extLst>
              <a:ext uri="{FF2B5EF4-FFF2-40B4-BE49-F238E27FC236}">
                <a16:creationId xmlns:a16="http://schemas.microsoft.com/office/drawing/2014/main" xmlns="" id="{00745C62-3BB7-21D8-DBB4-23DC3A0B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103784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3 ">
            <a:extLst>
              <a:ext uri="{FF2B5EF4-FFF2-40B4-BE49-F238E27FC236}">
                <a16:creationId xmlns:a16="http://schemas.microsoft.com/office/drawing/2014/main" xmlns="" id="{8C0069D4-C03D-74CE-0997-86EADE47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897" y="1612711"/>
            <a:ext cx="622680" cy="6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13B84E2-8A97-959A-B5D0-A2E584C5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4120" y="2347175"/>
            <a:ext cx="613901" cy="613901"/>
          </a:xfrm>
          <a:prstGeom prst="rect">
            <a:avLst/>
          </a:prstGeom>
        </p:spPr>
      </p:pic>
      <p:pic>
        <p:nvPicPr>
          <p:cNvPr id="16" name="Picture 10" descr="Number 5 ">
            <a:extLst>
              <a:ext uri="{FF2B5EF4-FFF2-40B4-BE49-F238E27FC236}">
                <a16:creationId xmlns:a16="http://schemas.microsoft.com/office/drawing/2014/main" xmlns="" id="{A3911CC7-354E-FEAB-A99A-7CFE21A5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40" y="2989652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x ">
            <a:extLst>
              <a:ext uri="{FF2B5EF4-FFF2-40B4-BE49-F238E27FC236}">
                <a16:creationId xmlns:a16="http://schemas.microsoft.com/office/drawing/2014/main" xmlns="" id="{9BF2D392-AEC9-C4AE-BEC0-79E6469A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363576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ven ">
            <a:extLst>
              <a:ext uri="{FF2B5EF4-FFF2-40B4-BE49-F238E27FC236}">
                <a16:creationId xmlns:a16="http://schemas.microsoft.com/office/drawing/2014/main" xmlns="" id="{B4EF1632-C3CA-8504-3D90-B28B5C39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87" y="4290831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umber 8 ">
            <a:extLst>
              <a:ext uri="{FF2B5EF4-FFF2-40B4-BE49-F238E27FC236}">
                <a16:creationId xmlns:a16="http://schemas.microsoft.com/office/drawing/2014/main" xmlns="" id="{5B5E8586-8A34-9A78-259B-4DE69BDC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4942886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umber 9 ">
            <a:extLst>
              <a:ext uri="{FF2B5EF4-FFF2-40B4-BE49-F238E27FC236}">
                <a16:creationId xmlns:a16="http://schemas.microsoft.com/office/drawing/2014/main" xmlns="" id="{0AAC0DCD-0A92-E680-5F42-9ED74FC4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505748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umber 10 ">
            <a:extLst>
              <a:ext uri="{FF2B5EF4-FFF2-40B4-BE49-F238E27FC236}">
                <a16:creationId xmlns:a16="http://schemas.microsoft.com/office/drawing/2014/main" xmlns="" id="{E7AE89C9-BD3E-89D8-04F6-C8AA8D1A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6213465"/>
            <a:ext cx="622495" cy="6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91133F8D-C531-BB1F-56E3-7E534E3A654B}"/>
              </a:ext>
            </a:extLst>
          </p:cNvPr>
          <p:cNvSpPr/>
          <p:nvPr/>
        </p:nvSpPr>
        <p:spPr>
          <a:xfrm>
            <a:off x="901587" y="207422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xmlns="" id="{33005C72-D829-6AC0-E7F9-ED9049827F91}"/>
              </a:ext>
            </a:extLst>
          </p:cNvPr>
          <p:cNvSpPr/>
          <p:nvPr/>
        </p:nvSpPr>
        <p:spPr>
          <a:xfrm>
            <a:off x="901587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xmlns="" id="{8835058A-6DD7-27D6-CD6B-0EA2FEAF2248}"/>
              </a:ext>
            </a:extLst>
          </p:cNvPr>
          <p:cNvSpPr/>
          <p:nvPr/>
        </p:nvSpPr>
        <p:spPr>
          <a:xfrm>
            <a:off x="2896349" y="2080601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xmlns="" id="{DC6BB733-3EBD-6138-9AFE-34066482A34C}"/>
              </a:ext>
            </a:extLst>
          </p:cNvPr>
          <p:cNvSpPr/>
          <p:nvPr/>
        </p:nvSpPr>
        <p:spPr>
          <a:xfrm>
            <a:off x="2896349" y="3251382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xmlns="" id="{F36F8F9B-B10D-7689-6B83-1FAD8A1032D4}"/>
              </a:ext>
            </a:extLst>
          </p:cNvPr>
          <p:cNvSpPr/>
          <p:nvPr/>
        </p:nvSpPr>
        <p:spPr>
          <a:xfrm>
            <a:off x="8753626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xmlns="" id="{647D82FC-B2E6-89F8-E9C6-51F16CCEA8E0}"/>
              </a:ext>
            </a:extLst>
          </p:cNvPr>
          <p:cNvSpPr/>
          <p:nvPr/>
        </p:nvSpPr>
        <p:spPr>
          <a:xfrm>
            <a:off x="6820209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xmlns="" id="{545CAF7D-730E-260E-0873-9CF26C08332A}"/>
              </a:ext>
            </a:extLst>
          </p:cNvPr>
          <p:cNvSpPr/>
          <p:nvPr/>
        </p:nvSpPr>
        <p:spPr>
          <a:xfrm>
            <a:off x="4824625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xmlns="" id="{B08721B5-660F-02EF-F68E-0741AC6B7806}"/>
              </a:ext>
            </a:extLst>
          </p:cNvPr>
          <p:cNvSpPr/>
          <p:nvPr/>
        </p:nvSpPr>
        <p:spPr>
          <a:xfrm>
            <a:off x="2891397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xmlns="" id="{3A33417C-B069-760B-ED87-7D5B52292248}"/>
              </a:ext>
            </a:extLst>
          </p:cNvPr>
          <p:cNvSpPr/>
          <p:nvPr/>
        </p:nvSpPr>
        <p:spPr>
          <a:xfrm>
            <a:off x="903388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xmlns="" id="{B7BC1485-F284-3F7D-9BAA-32367D5C007F}"/>
              </a:ext>
            </a:extLst>
          </p:cNvPr>
          <p:cNvSpPr/>
          <p:nvPr/>
        </p:nvSpPr>
        <p:spPr>
          <a:xfrm>
            <a:off x="8758578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xmlns="" id="{E84A1222-F8BA-27E8-42B5-88BD814938FB}"/>
              </a:ext>
            </a:extLst>
          </p:cNvPr>
          <p:cNvSpPr/>
          <p:nvPr/>
        </p:nvSpPr>
        <p:spPr>
          <a:xfrm>
            <a:off x="6828075" y="207706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xmlns="" id="{5E8B1465-4961-F93A-8418-4AB705D18D16}"/>
              </a:ext>
            </a:extLst>
          </p:cNvPr>
          <p:cNvSpPr/>
          <p:nvPr/>
        </p:nvSpPr>
        <p:spPr>
          <a:xfrm>
            <a:off x="4824756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xmlns="" id="{A7319DE1-2A50-1053-0B25-C8D3A6E93C9F}"/>
              </a:ext>
            </a:extLst>
          </p:cNvPr>
          <p:cNvSpPr/>
          <p:nvPr/>
        </p:nvSpPr>
        <p:spPr>
          <a:xfrm>
            <a:off x="6776242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xmlns="" id="{04C9D081-DF01-77D8-36F3-1AA6B23AAC20}"/>
              </a:ext>
            </a:extLst>
          </p:cNvPr>
          <p:cNvSpPr/>
          <p:nvPr/>
        </p:nvSpPr>
        <p:spPr>
          <a:xfrm>
            <a:off x="4824725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xmlns="" id="{6E7A34ED-464A-25E8-E276-FD315004B6C6}"/>
              </a:ext>
            </a:extLst>
          </p:cNvPr>
          <p:cNvSpPr/>
          <p:nvPr/>
        </p:nvSpPr>
        <p:spPr>
          <a:xfrm>
            <a:off x="2890306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xmlns="" id="{CAAF4653-F3EA-D4D4-0117-446EF50E4412}"/>
              </a:ext>
            </a:extLst>
          </p:cNvPr>
          <p:cNvSpPr/>
          <p:nvPr/>
        </p:nvSpPr>
        <p:spPr>
          <a:xfrm>
            <a:off x="4824756" y="3247879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xmlns="" id="{E7332D8B-C8D3-CABD-7A8F-2EA53C9F0BEF}"/>
              </a:ext>
            </a:extLst>
          </p:cNvPr>
          <p:cNvSpPr/>
          <p:nvPr/>
        </p:nvSpPr>
        <p:spPr>
          <a:xfrm>
            <a:off x="6824845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xmlns="" id="{C5B3B5AB-E814-CC72-D6CD-3A49B3FD51C5}"/>
              </a:ext>
            </a:extLst>
          </p:cNvPr>
          <p:cNvSpPr/>
          <p:nvPr/>
        </p:nvSpPr>
        <p:spPr>
          <a:xfrm>
            <a:off x="8777866" y="5618260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xmlns="" id="{2FF15C1F-7607-93BE-0AE4-BCB608E08BFF}"/>
              </a:ext>
            </a:extLst>
          </p:cNvPr>
          <p:cNvSpPr/>
          <p:nvPr/>
        </p:nvSpPr>
        <p:spPr>
          <a:xfrm>
            <a:off x="8758578" y="3226066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xmlns="" id="{8D0008BD-7C7B-4757-6364-AA79806ED042}"/>
              </a:ext>
            </a:extLst>
          </p:cNvPr>
          <p:cNvSpPr/>
          <p:nvPr/>
        </p:nvSpPr>
        <p:spPr>
          <a:xfrm>
            <a:off x="894898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63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651" y="538308"/>
            <a:ext cx="3362013" cy="235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142" y="3941438"/>
            <a:ext cx="3397753" cy="255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1" y="4018876"/>
            <a:ext cx="3435687" cy="24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771" y="553497"/>
            <a:ext cx="3052461" cy="229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470168" y="527754"/>
            <a:ext cx="3286799" cy="243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25ADF0-D6A8-500C-6A5A-5018BBB9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107" y="4005496"/>
            <a:ext cx="3922102" cy="249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D1C6F5-6C31-254F-57FD-C8997E604C15}"/>
              </a:ext>
            </a:extLst>
          </p:cNvPr>
          <p:cNvSpPr txBox="1"/>
          <p:nvPr/>
        </p:nvSpPr>
        <p:spPr>
          <a:xfrm>
            <a:off x="1825360" y="3022211"/>
            <a:ext cx="796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CÁC NGUYÊN TỐ CÓ TRONG THÀNH PHẦN CỦA CÁC SẢN PHẨM TRÊN?</a:t>
            </a:r>
          </a:p>
        </p:txBody>
      </p:sp>
    </p:spTree>
    <p:extLst>
      <p:ext uri="{BB962C8B-B14F-4D97-AF65-F5344CB8AC3E}">
        <p14:creationId xmlns:p14="http://schemas.microsoft.com/office/powerpoint/2010/main" val="12514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23" y="826454"/>
            <a:ext cx="3948405" cy="276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693" y="3791586"/>
            <a:ext cx="3682382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7" y="3733569"/>
            <a:ext cx="3913771" cy="282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731" y="826453"/>
            <a:ext cx="3682381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183808" y="1707107"/>
            <a:ext cx="4191161" cy="310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Question ">
            <a:extLst>
              <a:ext uri="{FF2B5EF4-FFF2-40B4-BE49-F238E27FC236}">
                <a16:creationId xmlns:a16="http://schemas.microsoft.com/office/drawing/2014/main" xmlns="" id="{BF8F8C87-8D1A-9795-74F9-6054B8D0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13" y="5039225"/>
            <a:ext cx="1272373" cy="12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97" y="656569"/>
            <a:ext cx="5194132" cy="653465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TẠI NHÀ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1FDEAA2B-88E1-A08F-22B4-682EC84FE0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222884"/>
              </p:ext>
            </p:extLst>
          </p:nvPr>
        </p:nvGraphicFramePr>
        <p:xfrm>
          <a:off x="1348878" y="1640409"/>
          <a:ext cx="9021171" cy="4085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7057">
                  <a:extLst>
                    <a:ext uri="{9D8B030D-6E8A-4147-A177-3AD203B41FA5}">
                      <a16:colId xmlns:a16="http://schemas.microsoft.com/office/drawing/2014/main" xmlns="" val="610139828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xmlns="" val="2091257769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xmlns="" val="2890200471"/>
                    </a:ext>
                  </a:extLst>
                </a:gridCol>
              </a:tblGrid>
              <a:tr h="1157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KHHH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NTHH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6837774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1782897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40236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0C4AC5-5894-DDC1-1CFF-77620D118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122" y="5480713"/>
            <a:ext cx="1219200" cy="1219200"/>
          </a:xfrm>
          <a:prstGeom prst="rect">
            <a:avLst/>
          </a:prstGeom>
        </p:spPr>
      </p:pic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xmlns="" id="{20D99F8B-253F-0E5E-B369-DFEB8A2FF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03538"/>
              </p:ext>
            </p:extLst>
          </p:nvPr>
        </p:nvGraphicFramePr>
        <p:xfrm>
          <a:off x="3076701" y="6041184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xmlns="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sh card là gì">
            <a:extLst>
              <a:ext uri="{FF2B5EF4-FFF2-40B4-BE49-F238E27FC236}">
                <a16:creationId xmlns:a16="http://schemas.microsoft.com/office/drawing/2014/main" xmlns="" id="{D70A33F6-CFBA-6929-93EA-F8EA47F9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" y="3975848"/>
            <a:ext cx="3077894" cy="2666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318" y="2346473"/>
            <a:ext cx="6137344" cy="2254496"/>
          </a:xfrm>
        </p:spPr>
        <p:txBody>
          <a:bodyPr>
            <a:normAutofit/>
          </a:bodyPr>
          <a:lstStyle/>
          <a:p>
            <a:pPr algn="ctr"/>
            <a:r>
              <a:rPr lang="en-US" sz="3000" b="1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FLASHCARD TỰ HỌC – TÊN GỌI, KÍ HIỆU HÓA HỌC VÀ KHỐI LƯỢNG NGUYÊN TỬ CỦA 20 NGUYÊN TỐ ĐẦU TIÊN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00CA5D-7584-0759-EA95-D576D07E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1" y="675415"/>
            <a:ext cx="3324388" cy="216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E14C26-4CD1-A36D-323A-E903AB9D2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952" y="675415"/>
            <a:ext cx="5244581" cy="209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692923-8F0A-B40E-5F53-794ACD52A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300" y="3583940"/>
            <a:ext cx="3288128" cy="328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0151A8B-191B-7BE7-D58F-B2F80A4A6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190" y="4659762"/>
            <a:ext cx="3733178" cy="217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xmlns="" id="{40A0F4CC-F443-40C1-B000-840650808C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xmlns="" id="{8FF3DAE6-FFD2-4E7C-8FB8-E958A25860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xmlns="" id="{A2F7A394-B482-4D36-A98E-11A3212A1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xmlns="" id="{69C7CAB8-D495-4055-B3B2-3259801765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xmlns="" id="{DA440309-65B1-4ED4-BB9E-4CB01F7C31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xmlns="" id="{979B1BFD-225D-4FC8-9D3D-BD890ED79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xmlns="" id="{9EDEDA21-C986-4C86-85B8-2C03659F1D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xmlns="" id="{15A8EF6B-4B50-442B-BF0D-8628A887D6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733" y="599723"/>
            <a:ext cx="370112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1671056"/>
            <a:ext cx="3057655" cy="3057655"/>
          </a:xfrm>
          <a:prstGeom prst="rect">
            <a:avLst/>
          </a:prstGeom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xmlns="" id="{E75485DA-F4C9-4EA7-9A56-ECC28CE3F3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4338" y="599723"/>
            <a:ext cx="750113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lide kết thúc trong PowerPoint đẹp (3)">
            <a:extLst>
              <a:ext uri="{FF2B5EF4-FFF2-40B4-BE49-F238E27FC236}">
                <a16:creationId xmlns:a16="http://schemas.microsoft.com/office/drawing/2014/main" xmlns="" id="{33CCBCD2-2CB9-112D-15D2-DC97F542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573" y="1170758"/>
            <a:ext cx="6849366" cy="40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xmlns="" id="{B6DE96F1-A675-47D2-8014-4F8849A91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734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431DD9A-E099-E5F7-5646-1CAD0A73E728}"/>
              </a:ext>
            </a:extLst>
          </p:cNvPr>
          <p:cNvSpPr txBox="1"/>
          <p:nvPr/>
        </p:nvSpPr>
        <p:spPr>
          <a:xfrm>
            <a:off x="1351091" y="5899095"/>
            <a:ext cx="894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ĐÃ THEO DÕI!</a:t>
            </a:r>
          </a:p>
        </p:txBody>
      </p:sp>
    </p:spTree>
    <p:extLst>
      <p:ext uri="{BB962C8B-B14F-4D97-AF65-F5344CB8AC3E}">
        <p14:creationId xmlns:p14="http://schemas.microsoft.com/office/powerpoint/2010/main" val="137654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307430F-0DD8-2AE8-DAEE-29ECBAF3E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735342"/>
              </p:ext>
            </p:extLst>
          </p:nvPr>
        </p:nvGraphicFramePr>
        <p:xfrm>
          <a:off x="846160" y="2156346"/>
          <a:ext cx="10590664" cy="4510086"/>
        </p:xfrm>
        <a:graphic>
          <a:graphicData uri="http://schemas.openxmlformats.org/drawingml/2006/table">
            <a:tbl>
              <a:tblPr firstRow="1" firstCol="1" bandRow="1"/>
              <a:tblGrid>
                <a:gridCol w="3529462">
                  <a:extLst>
                    <a:ext uri="{9D8B030D-6E8A-4147-A177-3AD203B41FA5}">
                      <a16:colId xmlns:a16="http://schemas.microsoft.com/office/drawing/2014/main" xmlns="" val="1029441448"/>
                    </a:ext>
                  </a:extLst>
                </a:gridCol>
                <a:gridCol w="3530601">
                  <a:extLst>
                    <a:ext uri="{9D8B030D-6E8A-4147-A177-3AD203B41FA5}">
                      <a16:colId xmlns:a16="http://schemas.microsoft.com/office/drawing/2014/main" xmlns="" val="151787415"/>
                    </a:ext>
                  </a:extLst>
                </a:gridCol>
                <a:gridCol w="3530601">
                  <a:extLst>
                    <a:ext uri="{9D8B030D-6E8A-4147-A177-3AD203B41FA5}">
                      <a16:colId xmlns:a16="http://schemas.microsoft.com/office/drawing/2014/main" xmlns="" val="2956619726"/>
                    </a:ext>
                  </a:extLst>
                </a:gridCol>
              </a:tblGrid>
              <a:tr h="1608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muốn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5077365"/>
                  </a:ext>
                </a:extLst>
              </a:tr>
              <a:tr h="2139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70821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618CBE-8982-B240-2010-6105CC2F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340798EE-C5AD-EA03-96E2-9CF46DD41921}"/>
              </a:ext>
            </a:extLst>
          </p:cNvPr>
          <p:cNvSpPr/>
          <p:nvPr/>
        </p:nvSpPr>
        <p:spPr>
          <a:xfrm>
            <a:off x="2388358" y="928048"/>
            <a:ext cx="504967" cy="9917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9C9361FE-0B2A-B672-56BE-1D7540757438}"/>
              </a:ext>
            </a:extLst>
          </p:cNvPr>
          <p:cNvSpPr/>
          <p:nvPr/>
        </p:nvSpPr>
        <p:spPr>
          <a:xfrm>
            <a:off x="5843516" y="928048"/>
            <a:ext cx="504967" cy="9917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lipboard icon">
            <a:extLst>
              <a:ext uri="{FF2B5EF4-FFF2-40B4-BE49-F238E27FC236}">
                <a16:creationId xmlns:a16="http://schemas.microsoft.com/office/drawing/2014/main" xmlns="" id="{39DA6E83-EE9B-0192-5E06-7A04A6DA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26" y="69036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inus Sign 7">
            <a:extLst>
              <a:ext uri="{FF2B5EF4-FFF2-40B4-BE49-F238E27FC236}">
                <a16:creationId xmlns:a16="http://schemas.microsoft.com/office/drawing/2014/main" xmlns="" id="{162CE1C6-D95A-261A-E38E-C502B3915F8C}"/>
              </a:ext>
            </a:extLst>
          </p:cNvPr>
          <p:cNvSpPr/>
          <p:nvPr/>
        </p:nvSpPr>
        <p:spPr>
          <a:xfrm>
            <a:off x="2687469" y="975849"/>
            <a:ext cx="1219200" cy="238801"/>
          </a:xfrm>
          <a:prstGeom prst="mathMinu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xmlns="" id="{9A85957C-CAC9-13B2-60D8-BE6C8DA3DC1E}"/>
              </a:ext>
            </a:extLst>
          </p:cNvPr>
          <p:cNvSpPr/>
          <p:nvPr/>
        </p:nvSpPr>
        <p:spPr>
          <a:xfrm>
            <a:off x="4799460" y="975849"/>
            <a:ext cx="1219200" cy="238801"/>
          </a:xfrm>
          <a:prstGeom prst="mathMinu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BE2A817-A388-A401-D95D-4F8CBC493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370" y="1405720"/>
            <a:ext cx="4986017" cy="449991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E8D0CD40-18F6-41FD-41D7-FA82B32F0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2485" y="1310184"/>
            <a:ext cx="6839515" cy="444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ADD4392A-E8B1-9565-CE18-AC20B259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A86892-26FD-5833-CB7E-0E8257C447E4}"/>
              </a:ext>
            </a:extLst>
          </p:cNvPr>
          <p:cNvSpPr txBox="1"/>
          <p:nvPr/>
        </p:nvSpPr>
        <p:spPr>
          <a:xfrm>
            <a:off x="5469483" y="5767147"/>
            <a:ext cx="66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TRĂM KHỐI LƯỢNG CÁC NGUYÊN TỐ 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LỚP VỎ TRÁI ĐẤT</a:t>
            </a:r>
          </a:p>
        </p:txBody>
      </p:sp>
    </p:spTree>
    <p:extLst>
      <p:ext uri="{BB962C8B-B14F-4D97-AF65-F5344CB8AC3E}">
        <p14:creationId xmlns:p14="http://schemas.microsoft.com/office/powerpoint/2010/main" val="31998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E0E6DA5-0673-310B-38CC-853835B08E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81328" y="1076308"/>
            <a:ext cx="7544357" cy="53635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83017-219C-5D86-5446-713D85A6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49" y="454838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11220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419" y="2681216"/>
            <a:ext cx="7438030" cy="1219201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u="sng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200" b="1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400" b="1" cap="none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HÓA HỌC </a:t>
            </a:r>
            <a:endParaRPr lang="en-US" b="1" cap="none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103F2A9-B24F-59E5-3E0E-6F833EC28A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83357" y="675066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D1C948B-DC38-F7C3-6195-EF02C9C4C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43962" y="505865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C898A1-28C8-CD77-2CEB-3D66D2A63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849" y="63096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984137-981F-A361-CD2E-5BB3F1FC1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51" y="2089814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677D6F-D9ED-ACCC-0EDF-EE7D92B97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405" y="453470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8709095-145D-D0FC-DCCC-7D38B4676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133" y="75865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08E5EBD-3C3A-99AC-B73F-25AE70B3A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4291" y="48711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alcium ">
            <a:extLst>
              <a:ext uri="{FF2B5EF4-FFF2-40B4-BE49-F238E27FC236}">
                <a16:creationId xmlns:a16="http://schemas.microsoft.com/office/drawing/2014/main" xmlns="" id="{56A85AD0-20B5-56A0-7EF9-EDAA0647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49" y="3192435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k ">
            <a:extLst>
              <a:ext uri="{FF2B5EF4-FFF2-40B4-BE49-F238E27FC236}">
                <a16:creationId xmlns:a16="http://schemas.microsoft.com/office/drawing/2014/main" xmlns="" id="{2CDC8C0B-3D3B-90FE-7088-283450BE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46" y="54206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xmlns="" id="{90DE24B2-4713-07F7-1B0E-9BC372BF7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13" y="1610440"/>
            <a:ext cx="7702093" cy="33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E965D7E-372D-22D8-C9B8-CC3712D5FE1C}"/>
              </a:ext>
            </a:extLst>
          </p:cNvPr>
          <p:cNvSpPr/>
          <p:nvPr/>
        </p:nvSpPr>
        <p:spPr>
          <a:xfrm>
            <a:off x="9200271" y="2154590"/>
            <a:ext cx="281354" cy="273874"/>
          </a:xfrm>
          <a:prstGeom prst="ellipse">
            <a:avLst/>
          </a:prstGeom>
          <a:solidFill>
            <a:srgbClr val="45E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718B493-4182-BFAC-2F75-526A88D815DE}"/>
              </a:ext>
            </a:extLst>
          </p:cNvPr>
          <p:cNvSpPr/>
          <p:nvPr/>
        </p:nvSpPr>
        <p:spPr>
          <a:xfrm>
            <a:off x="9200271" y="2868906"/>
            <a:ext cx="281354" cy="2738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F80F64DD-D732-64B0-D90E-3525630A1FF9}"/>
              </a:ext>
            </a:extLst>
          </p:cNvPr>
          <p:cNvSpPr/>
          <p:nvPr/>
        </p:nvSpPr>
        <p:spPr>
          <a:xfrm>
            <a:off x="9241215" y="3643038"/>
            <a:ext cx="179310" cy="172275"/>
          </a:xfrm>
          <a:prstGeom prst="ellipse">
            <a:avLst/>
          </a:prstGeom>
          <a:solidFill>
            <a:srgbClr val="2964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663EA78-0418-417F-701B-1A0D7D40CA27}"/>
              </a:ext>
            </a:extLst>
          </p:cNvPr>
          <p:cNvSpPr txBox="1"/>
          <p:nvPr/>
        </p:nvSpPr>
        <p:spPr>
          <a:xfrm>
            <a:off x="9662615" y="2006225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9167D0-5D35-A114-5C37-FB83FE004983}"/>
              </a:ext>
            </a:extLst>
          </p:cNvPr>
          <p:cNvSpPr txBox="1"/>
          <p:nvPr/>
        </p:nvSpPr>
        <p:spPr>
          <a:xfrm>
            <a:off x="9662615" y="2788660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06E13DF-3C86-8354-D4FB-F3892FBC3354}"/>
              </a:ext>
            </a:extLst>
          </p:cNvPr>
          <p:cNvSpPr txBox="1"/>
          <p:nvPr/>
        </p:nvSpPr>
        <p:spPr>
          <a:xfrm>
            <a:off x="9662615" y="3471048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</a:p>
        </p:txBody>
      </p:sp>
      <p:pic>
        <p:nvPicPr>
          <p:cNvPr id="23" name="Picture 2" descr="Rabbit ">
            <a:extLst>
              <a:ext uri="{FF2B5EF4-FFF2-40B4-BE49-F238E27FC236}">
                <a16:creationId xmlns:a16="http://schemas.microsoft.com/office/drawing/2014/main" xmlns="" id="{E6F5A42D-E193-0F33-7A39-72D2CEC4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41" y="5109925"/>
            <a:ext cx="1466625" cy="14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Question Zutto">
            <a:extLst>
              <a:ext uri="{FF2B5EF4-FFF2-40B4-BE49-F238E27FC236}">
                <a16:creationId xmlns:a16="http://schemas.microsoft.com/office/drawing/2014/main" xmlns="" id="{138C2C23-C267-22F2-016A-46559DE2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002" y="4728297"/>
            <a:ext cx="717585" cy="7175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6A7F110-F8AA-BECC-45DE-E38CD95297F4}"/>
              </a:ext>
            </a:extLst>
          </p:cNvPr>
          <p:cNvSpPr txBox="1"/>
          <p:nvPr/>
        </p:nvSpPr>
        <p:spPr>
          <a:xfrm>
            <a:off x="2956823" y="5628648"/>
            <a:ext cx="602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</p:spTree>
    <p:extLst>
      <p:ext uri="{BB962C8B-B14F-4D97-AF65-F5344CB8AC3E}">
        <p14:creationId xmlns:p14="http://schemas.microsoft.com/office/powerpoint/2010/main" val="679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2DC9E0CB-9964-0330-0373-2FB3D96DC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4889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xmlns="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xmlns="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xmlns="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xmlns="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3630896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55AE43-5FF2-78B1-E6E6-49B83E8C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411" y="5054873"/>
            <a:ext cx="1535373" cy="1535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665CB96-4F7C-E47E-1430-9987B3969D54}"/>
              </a:ext>
            </a:extLst>
          </p:cNvPr>
          <p:cNvCxnSpPr/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xmlns="" id="{929D7E14-BFC3-A77D-8C31-D4BF99E0D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4560"/>
              </p:ext>
            </p:extLst>
          </p:nvPr>
        </p:nvGraphicFramePr>
        <p:xfrm>
          <a:off x="3269554" y="630161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xmlns="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2982969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xmlns="" id="{555E167E-8B91-231A-F4F8-FC5DD8E55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19971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xmlns="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xmlns="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xmlns="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xmlns="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363089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8B25946-F989-A272-888C-AB42DE71A03E}"/>
              </a:ext>
            </a:extLst>
          </p:cNvPr>
          <p:cNvCxnSpPr>
            <a:cxnSpLocks/>
          </p:cNvCxnSpPr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{428C4EDF-7F4F-43F4-AA6E-A515AEA4317B}tf67061901_win32</Template>
  <TotalTime>765</TotalTime>
  <Words>1306</Words>
  <Application>Microsoft Office PowerPoint</Application>
  <PresentationFormat>Widescreen</PresentationFormat>
  <Paragraphs>458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Franklin Gothic Book</vt:lpstr>
      <vt:lpstr>Franklin Gothic Demi</vt:lpstr>
      <vt:lpstr>Times New Roman</vt:lpstr>
      <vt:lpstr>Wingdings 2</vt:lpstr>
      <vt:lpstr>DividendVTI</vt:lpstr>
      <vt:lpstr>PowerPoint Presentation</vt:lpstr>
      <vt:lpstr>PowerPoint Presentation</vt:lpstr>
      <vt:lpstr>PowerPoint Presentation</vt:lpstr>
      <vt:lpstr>PowerPoint Presentation</vt:lpstr>
      <vt:lpstr>I - NGUYÊN TỐ HÓA HỌC</vt:lpstr>
      <vt:lpstr>I - NGUYÊN TỐ HÓA HỌC</vt:lpstr>
      <vt:lpstr>BÀI 3:     NGUYÊN TỐ HÓA HỌC </vt:lpstr>
      <vt:lpstr>I - NGUYÊN TỐ HÓA HỌC</vt:lpstr>
      <vt:lpstr>I - NGUYÊN TỐ HÓA HỌC</vt:lpstr>
      <vt:lpstr>I - NGUYÊN TỐ HÓA HỌC</vt:lpstr>
      <vt:lpstr>I - NGUYÊN TỐ HÓA HỌC</vt:lpstr>
      <vt:lpstr>I - NGUYÊN TỐ HÓA HỌC</vt:lpstr>
      <vt:lpstr>I –NGUYÊN TỐ HÓA HỌC </vt:lpstr>
      <vt:lpstr>II – TÊN GỌI VÀ KÍ HIỆU NGUYÊN TỐ HÓA HỌC </vt:lpstr>
      <vt:lpstr>II – TÊN GỌI VÀ KÍ HIỆU NGUYÊN TỐ HÓA HỌC </vt:lpstr>
      <vt:lpstr>II – TÊN GỌI VÀ KÍ HIỆU NGUYÊN TỐ HÓA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TẠI NHÀ</vt:lpstr>
      <vt:lpstr>THIẾT KẾ FLASHCARD TỰ HỌC – TÊN GỌI, KÍ HIỆU HÓA HỌC VÀ KHỐI LƯỢNG NGUYÊN TỬ CỦA 20 NGUYÊN TỐ ĐẦU TIÊN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67</cp:revision>
  <dcterms:created xsi:type="dcterms:W3CDTF">2022-06-25T14:56:10Z</dcterms:created>
  <dcterms:modified xsi:type="dcterms:W3CDTF">2022-09-19T23:01:44Z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