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12" r:id="rId24"/>
    <p:sldId id="280" r:id="rId25"/>
    <p:sldId id="281" r:id="rId26"/>
    <p:sldId id="278" r:id="rId27"/>
    <p:sldId id="282" r:id="rId28"/>
    <p:sldId id="284" r:id="rId29"/>
    <p:sldId id="310" r:id="rId30"/>
    <p:sldId id="309" r:id="rId31"/>
    <p:sldId id="285" r:id="rId32"/>
    <p:sldId id="287" r:id="rId33"/>
    <p:sldId id="286" r:id="rId34"/>
    <p:sldId id="288" r:id="rId35"/>
    <p:sldId id="291" r:id="rId36"/>
    <p:sldId id="290" r:id="rId37"/>
    <p:sldId id="292" r:id="rId38"/>
    <p:sldId id="300" r:id="rId39"/>
    <p:sldId id="301" r:id="rId40"/>
    <p:sldId id="302" r:id="rId41"/>
    <p:sldId id="303" r:id="rId42"/>
    <p:sldId id="308" r:id="rId43"/>
    <p:sldId id="306" r:id="rId44"/>
  </p:sldIdLst>
  <p:sldSz cx="18288000" cy="10287000"/>
  <p:notesSz cx="6858000" cy="9144000"/>
  <p:embeddedFontLst>
    <p:embeddedFont>
      <p:font typeface="Modak" panose="020B0604020202020204" charset="0"/>
      <p:regular r:id="rId46"/>
    </p:embeddedFont>
    <p:embeddedFont>
      <p:font typeface="Trocchi" panose="020B0604020202020204" charset="0"/>
      <p:regular r:id="rId47"/>
    </p:embeddedFont>
    <p:embeddedFont>
      <p:font typeface="Cagliostro" panose="020B0604020202020204" charset="0"/>
      <p:regular r:id="rId48"/>
    </p:embeddedFont>
    <p:embeddedFont>
      <p:font typeface="UTM Avo Bold" panose="020B0604020202020204"/>
      <p:regular r:id="rId49"/>
    </p:embeddedFont>
    <p:embeddedFont>
      <p:font typeface="Paytone One" panose="020B0604020202020204" charset="-93"/>
      <p:regular r:id="rId50"/>
    </p:embeddedFont>
    <p:embeddedFont>
      <p:font typeface="BHN Bonello" panose="020B0604020202020204" charset="0"/>
      <p:regular r:id="rId51"/>
    </p:embeddedFont>
    <p:embeddedFont>
      <p:font typeface="Montserrat" panose="020B0604020202020204" charset="-93"/>
      <p:regular r:id="rId52"/>
    </p:embeddedFont>
    <p:embeddedFont>
      <p:font typeface="UTM Avo" panose="020B0604020202020204"/>
      <p:regular r:id="rId53"/>
    </p:embeddedFont>
    <p:embeddedFont>
      <p:font typeface="Anton" panose="020B0604020202020204" charset="-93"/>
      <p:regular r:id="rId54"/>
    </p:embeddedFont>
    <p:embeddedFont>
      <p:font typeface="Sigmar One" panose="020B0604020202020204" charset="-93"/>
      <p:regular r:id="rId55"/>
    </p:embeddedFont>
    <p:embeddedFont>
      <p:font typeface="#9Slide03 Cabin Condensed Bold" panose="00000806000000000000" pitchFamily="2" charset="-93"/>
      <p:bold r:id="rId56"/>
    </p:embeddedFont>
    <p:embeddedFont>
      <p:font typeface="Kawaii RT Shine" panose="020B060402020202020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Sedgwick Ave" panose="020B0604020202020204" charset="-93"/>
      <p:regular r:id="rId62"/>
    </p:embeddedFont>
    <p:embeddedFont>
      <p:font typeface="Arimo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FF"/>
    <a:srgbClr val="C4791C"/>
    <a:srgbClr val="797A1D"/>
    <a:srgbClr val="CA8631"/>
    <a:srgbClr val="C62828"/>
    <a:srgbClr val="F4F6E9"/>
    <a:srgbClr val="B5C677"/>
    <a:srgbClr val="81C2F8"/>
    <a:srgbClr val="088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3" autoAdjust="0"/>
    <p:restoredTop sz="83301" autoAdjust="0"/>
  </p:normalViewPr>
  <p:slideViewPr>
    <p:cSldViewPr>
      <p:cViewPr>
        <p:scale>
          <a:sx n="33" d="100"/>
          <a:sy n="33" d="100"/>
        </p:scale>
        <p:origin x="127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ownloads\POP_VN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TỈ TRỌNG DÂN SỐ NAM TRONG TỔNG DÂN SỐ CỦA VIỆT NAM</a:t>
            </a:r>
            <a:endParaRPr lang="en-US" sz="40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12689848652432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[POP_VNM.xlsx]Sheet1!$A$38:$A$70</c:f>
              <c:strCach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Sơ bộ 2022</c:v>
                </c:pt>
              </c:strCache>
            </c:strRef>
          </c:cat>
          <c:val>
            <c:numRef>
              <c:f>[POP_VNM.xlsx]Sheet1!$C$38:$C$70</c:f>
              <c:numCache>
                <c:formatCode>General</c:formatCode>
                <c:ptCount val="33"/>
                <c:pt idx="0">
                  <c:v>48.78</c:v>
                </c:pt>
                <c:pt idx="1">
                  <c:v>48.8</c:v>
                </c:pt>
                <c:pt idx="2">
                  <c:v>48.83</c:v>
                </c:pt>
                <c:pt idx="3">
                  <c:v>48.86</c:v>
                </c:pt>
                <c:pt idx="4">
                  <c:v>48.9</c:v>
                </c:pt>
                <c:pt idx="5">
                  <c:v>48.94</c:v>
                </c:pt>
                <c:pt idx="6">
                  <c:v>49.01</c:v>
                </c:pt>
                <c:pt idx="7">
                  <c:v>49.08</c:v>
                </c:pt>
                <c:pt idx="8">
                  <c:v>49.15</c:v>
                </c:pt>
                <c:pt idx="9">
                  <c:v>49.17</c:v>
                </c:pt>
                <c:pt idx="10">
                  <c:v>49.16</c:v>
                </c:pt>
                <c:pt idx="11">
                  <c:v>49.17</c:v>
                </c:pt>
                <c:pt idx="12">
                  <c:v>49.17</c:v>
                </c:pt>
                <c:pt idx="13">
                  <c:v>49.13</c:v>
                </c:pt>
                <c:pt idx="14">
                  <c:v>49.17</c:v>
                </c:pt>
                <c:pt idx="15">
                  <c:v>49.18</c:v>
                </c:pt>
                <c:pt idx="16">
                  <c:v>49.21</c:v>
                </c:pt>
                <c:pt idx="17">
                  <c:v>49.21</c:v>
                </c:pt>
                <c:pt idx="18">
                  <c:v>49.29</c:v>
                </c:pt>
                <c:pt idx="19">
                  <c:v>49.43</c:v>
                </c:pt>
                <c:pt idx="20">
                  <c:v>49.46</c:v>
                </c:pt>
                <c:pt idx="21">
                  <c:v>49.49</c:v>
                </c:pt>
                <c:pt idx="22">
                  <c:v>49.51</c:v>
                </c:pt>
                <c:pt idx="23">
                  <c:v>49.55</c:v>
                </c:pt>
                <c:pt idx="24">
                  <c:v>49.57</c:v>
                </c:pt>
                <c:pt idx="25">
                  <c:v>49.61</c:v>
                </c:pt>
                <c:pt idx="26">
                  <c:v>49.65</c:v>
                </c:pt>
                <c:pt idx="27">
                  <c:v>49.69</c:v>
                </c:pt>
                <c:pt idx="28">
                  <c:v>49.72</c:v>
                </c:pt>
                <c:pt idx="29">
                  <c:v>49.77</c:v>
                </c:pt>
                <c:pt idx="30">
                  <c:v>49.83</c:v>
                </c:pt>
                <c:pt idx="31">
                  <c:v>49.84</c:v>
                </c:pt>
                <c:pt idx="32">
                  <c:v>49.85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D0-411D-8FBF-1205D4181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1123136"/>
        <c:axId val="391124120"/>
      </c:lineChart>
      <c:catAx>
        <c:axId val="39112313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Năm</a:t>
                </a:r>
              </a:p>
            </c:rich>
          </c:tx>
          <c:layout>
            <c:manualLayout>
              <c:xMode val="edge"/>
              <c:yMode val="edge"/>
              <c:x val="0.95853900027919436"/>
              <c:y val="0.6958346241555870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91124120"/>
        <c:crosses val="autoZero"/>
        <c:auto val="1"/>
        <c:lblAlgn val="ctr"/>
        <c:lblOffset val="100"/>
        <c:noMultiLvlLbl val="0"/>
      </c:catAx>
      <c:valAx>
        <c:axId val="391124120"/>
        <c:scaling>
          <c:orientation val="minMax"/>
        </c:scaling>
        <c:delete val="0"/>
        <c:axPos val="l"/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7.7082864319476613E-2"/>
              <c:y val="5.9336947635643929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91123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800">
          <a:solidFill>
            <a:sysClr val="windowText" lastClr="000000"/>
          </a:solidFill>
          <a:latin typeface="#9Slide03 Cabin Condensed Bold" panose="00000806000000000000" pitchFamily="2" charset="-93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767A6-39DB-4A47-A0F4-F77D248F614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92B39-2A74-415A-9398-21ECD3DF9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92B39-2A74-415A-9398-21ECD3DF91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1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92B39-2A74-415A-9398-21ECD3DF91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92B39-2A74-415A-9398-21ECD3DF91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7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57.svg"/><Relationship Id="rId1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8.svg"/><Relationship Id="rId4" Type="http://schemas.openxmlformats.org/officeDocument/2006/relationships/image" Target="../media/image53.png"/><Relationship Id="rId9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2.svg"/><Relationship Id="rId18" Type="http://schemas.openxmlformats.org/officeDocument/2006/relationships/image" Target="../media/image62.png"/><Relationship Id="rId3" Type="http://schemas.openxmlformats.org/officeDocument/2006/relationships/image" Target="../media/image51.svg"/><Relationship Id="rId21" Type="http://schemas.openxmlformats.org/officeDocument/2006/relationships/image" Target="../media/image88.svg"/><Relationship Id="rId7" Type="http://schemas.openxmlformats.org/officeDocument/2006/relationships/image" Target="../media/image76.svg"/><Relationship Id="rId12" Type="http://schemas.openxmlformats.org/officeDocument/2006/relationships/image" Target="../media/image60.png"/><Relationship Id="rId17" Type="http://schemas.openxmlformats.org/officeDocument/2006/relationships/image" Target="../media/image53.svg"/><Relationship Id="rId2" Type="http://schemas.openxmlformats.org/officeDocument/2006/relationships/image" Target="../media/image44.png"/><Relationship Id="rId16" Type="http://schemas.openxmlformats.org/officeDocument/2006/relationships/image" Target="../media/image45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90.svg"/><Relationship Id="rId10" Type="http://schemas.openxmlformats.org/officeDocument/2006/relationships/image" Target="../media/image59.png"/><Relationship Id="rId19" Type="http://schemas.openxmlformats.org/officeDocument/2006/relationships/image" Target="../media/image86.svg"/><Relationship Id="rId4" Type="http://schemas.openxmlformats.org/officeDocument/2006/relationships/image" Target="../media/image56.png"/><Relationship Id="rId9" Type="http://schemas.openxmlformats.org/officeDocument/2006/relationships/image" Target="../media/image78.svg"/><Relationship Id="rId14" Type="http://schemas.openxmlformats.org/officeDocument/2006/relationships/image" Target="../media/image61.png"/><Relationship Id="rId22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93.svg"/><Relationship Id="rId12" Type="http://schemas.openxmlformats.org/officeDocument/2006/relationships/image" Target="../media/image98.svg"/><Relationship Id="rId2" Type="http://schemas.openxmlformats.org/officeDocument/2006/relationships/audio" Target="../media/audio1.wav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image" Target="../media/image96.sv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10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12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06.sv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svg"/><Relationship Id="rId9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3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3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135.svg"/><Relationship Id="rId3" Type="http://schemas.openxmlformats.org/officeDocument/2006/relationships/image" Target="../media/image510.svg"/><Relationship Id="rId21" Type="http://schemas.openxmlformats.org/officeDocument/2006/relationships/image" Target="../media/image78.png"/><Relationship Id="rId12" Type="http://schemas.openxmlformats.org/officeDocument/2006/relationships/image" Target="../media/image79.png"/><Relationship Id="rId17" Type="http://schemas.openxmlformats.org/officeDocument/2006/relationships/image" Target="../media/image90.png"/><Relationship Id="rId2" Type="http://schemas.openxmlformats.org/officeDocument/2006/relationships/image" Target="../media/image44.png"/><Relationship Id="rId16" Type="http://schemas.openxmlformats.org/officeDocument/2006/relationships/image" Target="../media/image113.svg"/><Relationship Id="rId20" Type="http://schemas.openxmlformats.org/officeDocument/2006/relationships/image" Target="../media/image5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530.svg"/><Relationship Id="rId10" Type="http://schemas.openxmlformats.org/officeDocument/2006/relationships/image" Target="../media/image87.png"/><Relationship Id="rId19" Type="http://schemas.openxmlformats.org/officeDocument/2006/relationships/image" Target="../media/image91.png"/><Relationship Id="rId4" Type="http://schemas.openxmlformats.org/officeDocument/2006/relationships/image" Target="../media/image45.png"/><Relationship Id="rId9" Type="http://schemas.openxmlformats.org/officeDocument/2006/relationships/image" Target="../media/image129.svg"/><Relationship Id="rId22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42.svg"/><Relationship Id="rId3" Type="http://schemas.openxmlformats.org/officeDocument/2006/relationships/image" Target="../media/image3.png"/><Relationship Id="rId7" Type="http://schemas.openxmlformats.org/officeDocument/2006/relationships/image" Target="../media/image103.svg"/><Relationship Id="rId12" Type="http://schemas.openxmlformats.org/officeDocument/2006/relationships/image" Target="../media/image94.png"/><Relationship Id="rId2" Type="http://schemas.openxmlformats.org/officeDocument/2006/relationships/image" Target="../media/image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40.svg"/><Relationship Id="rId5" Type="http://schemas.openxmlformats.org/officeDocument/2006/relationships/image" Target="../media/image71.png"/><Relationship Id="rId15" Type="http://schemas.openxmlformats.org/officeDocument/2006/relationships/image" Target="../media/image144.svg"/><Relationship Id="rId4" Type="http://schemas.openxmlformats.org/officeDocument/2006/relationships/image" Target="../media/image6.png"/><Relationship Id="rId1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4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49.svg"/><Relationship Id="rId5" Type="http://schemas.openxmlformats.org/officeDocument/2006/relationships/image" Target="../media/image45.png"/><Relationship Id="rId10" Type="http://schemas.openxmlformats.org/officeDocument/2006/relationships/image" Target="../media/image99.png"/><Relationship Id="rId4" Type="http://schemas.openxmlformats.org/officeDocument/2006/relationships/image" Target="../media/image51.svg"/><Relationship Id="rId9" Type="http://schemas.openxmlformats.org/officeDocument/2006/relationships/image" Target="../media/image14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53.sv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1.svg"/><Relationship Id="rId7" Type="http://schemas.openxmlformats.org/officeDocument/2006/relationships/image" Target="../media/image1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hyperlink" Target="https://baotintuc.vn/infographics/quy-mo-va-co-cau-dan-so-viet-nam-20221226083409423.htm" TargetMode="External"/><Relationship Id="rId5" Type="http://schemas.openxmlformats.org/officeDocument/2006/relationships/image" Target="../media/image53.svg"/><Relationship Id="rId10" Type="http://schemas.openxmlformats.org/officeDocument/2006/relationships/image" Target="../media/image110.png"/><Relationship Id="rId4" Type="http://schemas.openxmlformats.org/officeDocument/2006/relationships/image" Target="../media/image45.png"/><Relationship Id="rId9" Type="http://schemas.openxmlformats.org/officeDocument/2006/relationships/image" Target="../media/image14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aotintuc.vn/infographics/quy-mo-va-co-cau-dan-so-viet-nam-20221226083409423.htm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8" Type="http://schemas.openxmlformats.org/officeDocument/2006/relationships/image" Target="../media/image28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6.sv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6.sv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8.sv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openxmlformats.org/officeDocument/2006/relationships/hyperlink" Target="https://baotintuc.vn/infographics/quy-mo-va-co-cau-dan-so-viet-nam-20221226083409423.htm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10.png"/><Relationship Id="rId5" Type="http://schemas.openxmlformats.org/officeDocument/2006/relationships/image" Target="../media/image45.png"/><Relationship Id="rId10" Type="http://schemas.openxmlformats.org/officeDocument/2006/relationships/image" Target="../media/image149.svg"/><Relationship Id="rId4" Type="http://schemas.openxmlformats.org/officeDocument/2006/relationships/image" Target="../media/image51.sv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5" Type="http://schemas.openxmlformats.org/officeDocument/2006/relationships/image" Target="../media/image117.png"/><Relationship Id="rId4" Type="http://schemas.openxmlformats.org/officeDocument/2006/relationships/image" Target="../media/image16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74.svg"/><Relationship Id="rId3" Type="http://schemas.openxmlformats.org/officeDocument/2006/relationships/image" Target="../media/image51.svg"/><Relationship Id="rId7" Type="http://schemas.openxmlformats.org/officeDocument/2006/relationships/image" Target="../media/image168.svg"/><Relationship Id="rId12" Type="http://schemas.openxmlformats.org/officeDocument/2006/relationships/image" Target="../media/image123.png"/><Relationship Id="rId2" Type="http://schemas.openxmlformats.org/officeDocument/2006/relationships/image" Target="../media/image44.png"/><Relationship Id="rId16" Type="http://schemas.openxmlformats.org/officeDocument/2006/relationships/image" Target="../media/image1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72.svg"/><Relationship Id="rId5" Type="http://schemas.openxmlformats.org/officeDocument/2006/relationships/image" Target="../media/image53.svg"/><Relationship Id="rId15" Type="http://schemas.openxmlformats.org/officeDocument/2006/relationships/image" Target="../media/image125.png"/><Relationship Id="rId10" Type="http://schemas.openxmlformats.org/officeDocument/2006/relationships/image" Target="../media/image122.png"/><Relationship Id="rId4" Type="http://schemas.openxmlformats.org/officeDocument/2006/relationships/image" Target="../media/image45.png"/><Relationship Id="rId9" Type="http://schemas.openxmlformats.org/officeDocument/2006/relationships/image" Target="../media/image170.sv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51.svg"/><Relationship Id="rId7" Type="http://schemas.openxmlformats.org/officeDocument/2006/relationships/image" Target="../media/image168.svg"/><Relationship Id="rId12" Type="http://schemas.openxmlformats.org/officeDocument/2006/relationships/image" Target="../media/image18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53.svg"/><Relationship Id="rId10" Type="http://schemas.openxmlformats.org/officeDocument/2006/relationships/image" Target="../media/image126.png"/><Relationship Id="rId4" Type="http://schemas.openxmlformats.org/officeDocument/2006/relationships/image" Target="../media/image45.png"/><Relationship Id="rId9" Type="http://schemas.openxmlformats.org/officeDocument/2006/relationships/image" Target="../media/image174.svg"/><Relationship Id="rId1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13" Type="http://schemas.openxmlformats.org/officeDocument/2006/relationships/image" Target="../media/image227.svg"/><Relationship Id="rId3" Type="http://schemas.openxmlformats.org/officeDocument/2006/relationships/image" Target="../media/image3.png"/><Relationship Id="rId7" Type="http://schemas.openxmlformats.org/officeDocument/2006/relationships/image" Target="../media/image130.png"/><Relationship Id="rId12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svg"/><Relationship Id="rId11" Type="http://schemas.openxmlformats.org/officeDocument/2006/relationships/image" Target="../media/image225.svg"/><Relationship Id="rId5" Type="http://schemas.openxmlformats.org/officeDocument/2006/relationships/image" Target="../media/image129.png"/><Relationship Id="rId10" Type="http://schemas.openxmlformats.org/officeDocument/2006/relationships/image" Target="../media/image132.png"/><Relationship Id="rId4" Type="http://schemas.openxmlformats.org/officeDocument/2006/relationships/image" Target="../media/image6.png"/><Relationship Id="rId9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13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image" Target="../media/image134.png"/><Relationship Id="rId12" Type="http://schemas.openxmlformats.org/officeDocument/2006/relationships/image" Target="../media/image222.svg"/><Relationship Id="rId2" Type="http://schemas.openxmlformats.org/officeDocument/2006/relationships/image" Target="../media/image2.png"/><Relationship Id="rId16" Type="http://schemas.openxmlformats.org/officeDocument/2006/relationships/image" Target="../media/image2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svg"/><Relationship Id="rId11" Type="http://schemas.openxmlformats.org/officeDocument/2006/relationships/image" Target="../media/image130.png"/><Relationship Id="rId5" Type="http://schemas.openxmlformats.org/officeDocument/2006/relationships/image" Target="../media/image129.png"/><Relationship Id="rId15" Type="http://schemas.openxmlformats.org/officeDocument/2006/relationships/image" Target="../media/image137.png"/><Relationship Id="rId10" Type="http://schemas.openxmlformats.org/officeDocument/2006/relationships/image" Target="../media/image231.svg"/><Relationship Id="rId4" Type="http://schemas.openxmlformats.org/officeDocument/2006/relationships/image" Target="../media/image6.png"/><Relationship Id="rId9" Type="http://schemas.openxmlformats.org/officeDocument/2006/relationships/image" Target="../media/image135.png"/><Relationship Id="rId14" Type="http://schemas.openxmlformats.org/officeDocument/2006/relationships/image" Target="../media/image2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2.sv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3" Type="http://schemas.openxmlformats.org/officeDocument/2006/relationships/image" Target="../media/image45.png"/><Relationship Id="rId7" Type="http://schemas.openxmlformats.org/officeDocument/2006/relationships/image" Target="../media/image134.png"/><Relationship Id="rId12" Type="http://schemas.openxmlformats.org/officeDocument/2006/relationships/image" Target="../media/image2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svg"/><Relationship Id="rId11" Type="http://schemas.openxmlformats.org/officeDocument/2006/relationships/image" Target="../media/image136.png"/><Relationship Id="rId5" Type="http://schemas.openxmlformats.org/officeDocument/2006/relationships/image" Target="../media/image138.png"/><Relationship Id="rId10" Type="http://schemas.openxmlformats.org/officeDocument/2006/relationships/image" Target="../media/image231.svg"/><Relationship Id="rId4" Type="http://schemas.openxmlformats.org/officeDocument/2006/relationships/image" Target="../media/image53.svg"/><Relationship Id="rId9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svg"/><Relationship Id="rId13" Type="http://schemas.openxmlformats.org/officeDocument/2006/relationships/image" Target="../media/image143.png"/><Relationship Id="rId3" Type="http://schemas.openxmlformats.org/officeDocument/2006/relationships/image" Target="../media/image2.png"/><Relationship Id="rId7" Type="http://schemas.openxmlformats.org/officeDocument/2006/relationships/image" Target="../media/image140.png"/><Relationship Id="rId12" Type="http://schemas.openxmlformats.org/officeDocument/2006/relationships/image" Target="../media/image244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11" Type="http://schemas.openxmlformats.org/officeDocument/2006/relationships/image" Target="../media/image142.png"/><Relationship Id="rId5" Type="http://schemas.openxmlformats.org/officeDocument/2006/relationships/image" Target="../media/image133.png"/><Relationship Id="rId10" Type="http://schemas.openxmlformats.org/officeDocument/2006/relationships/image" Target="../media/image242.svg"/><Relationship Id="rId4" Type="http://schemas.openxmlformats.org/officeDocument/2006/relationships/image" Target="../media/image3.png"/><Relationship Id="rId9" Type="http://schemas.openxmlformats.org/officeDocument/2006/relationships/image" Target="../media/image141.png"/><Relationship Id="rId14" Type="http://schemas.openxmlformats.org/officeDocument/2006/relationships/image" Target="../media/image2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3.png"/><Relationship Id="rId3" Type="http://schemas.openxmlformats.org/officeDocument/2006/relationships/image" Target="../media/image3.png"/><Relationship Id="rId7" Type="http://schemas.openxmlformats.org/officeDocument/2006/relationships/image" Target="../media/image239.svg"/><Relationship Id="rId12" Type="http://schemas.openxmlformats.org/officeDocument/2006/relationships/image" Target="../media/image2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2.png"/><Relationship Id="rId5" Type="http://schemas.openxmlformats.org/officeDocument/2006/relationships/image" Target="../media/image227.svg"/><Relationship Id="rId15" Type="http://schemas.openxmlformats.org/officeDocument/2006/relationships/image" Target="../media/image144.jpeg"/><Relationship Id="rId10" Type="http://schemas.openxmlformats.org/officeDocument/2006/relationships/image" Target="../media/image242.svg"/><Relationship Id="rId4" Type="http://schemas.openxmlformats.org/officeDocument/2006/relationships/image" Target="../media/image133.png"/><Relationship Id="rId14" Type="http://schemas.openxmlformats.org/officeDocument/2006/relationships/image" Target="../media/image24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svg"/><Relationship Id="rId7" Type="http://schemas.openxmlformats.org/officeDocument/2006/relationships/image" Target="../media/image25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250.svg"/><Relationship Id="rId4" Type="http://schemas.openxmlformats.org/officeDocument/2006/relationships/image" Target="../media/image145.png"/><Relationship Id="rId9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295" y="1028700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59347" y="2260106"/>
            <a:ext cx="10247227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 dirty="0">
                <a:solidFill>
                  <a:srgbClr val="797A1D"/>
                </a:solidFill>
                <a:latin typeface="BHN Bonello"/>
              </a:rPr>
              <a:t>“</a:t>
            </a:r>
            <a:r>
              <a:rPr lang="en-US" sz="7199" spc="208" dirty="0" err="1">
                <a:solidFill>
                  <a:srgbClr val="797A1D"/>
                </a:solidFill>
                <a:latin typeface="BHN Bonello"/>
              </a:rPr>
              <a:t>Siêu</a:t>
            </a:r>
            <a:r>
              <a:rPr lang="en-US" sz="7199" spc="208" dirty="0">
                <a:solidFill>
                  <a:srgbClr val="797A1D"/>
                </a:solidFill>
                <a:latin typeface="BHN Bonello"/>
              </a:rPr>
              <a:t> </a:t>
            </a:r>
            <a:r>
              <a:rPr lang="en-US" sz="7199" spc="208" dirty="0" err="1">
                <a:solidFill>
                  <a:srgbClr val="797A1D"/>
                </a:solidFill>
                <a:latin typeface="BHN Bonello"/>
              </a:rPr>
              <a:t>trí</a:t>
            </a:r>
            <a:r>
              <a:rPr lang="en-US" sz="7199" spc="208" dirty="0">
                <a:solidFill>
                  <a:srgbClr val="797A1D"/>
                </a:solidFill>
                <a:latin typeface="BHN Bonello"/>
              </a:rPr>
              <a:t> </a:t>
            </a:r>
            <a:r>
              <a:rPr lang="en-US" sz="7199" spc="208" dirty="0" err="1">
                <a:solidFill>
                  <a:srgbClr val="797A1D"/>
                </a:solidFill>
                <a:latin typeface="BHN Bonello"/>
              </a:rPr>
              <a:t>nhớ</a:t>
            </a:r>
            <a:r>
              <a:rPr lang="en-US" sz="7199" spc="208" dirty="0">
                <a:solidFill>
                  <a:srgbClr val="797A1D"/>
                </a:solidFill>
                <a:latin typeface="BHN Bonello"/>
              </a:rPr>
              <a:t>” </a:t>
            </a:r>
          </a:p>
        </p:txBody>
      </p:sp>
      <p:sp>
        <p:nvSpPr>
          <p:cNvPr id="6" name="Freeform 6"/>
          <p:cNvSpPr/>
          <p:nvPr/>
        </p:nvSpPr>
        <p:spPr>
          <a:xfrm>
            <a:off x="14684235" y="1028700"/>
            <a:ext cx="2575065" cy="2721337"/>
          </a:xfrm>
          <a:custGeom>
            <a:avLst/>
            <a:gdLst/>
            <a:ahLst/>
            <a:cxnLst/>
            <a:rect l="l" t="t" r="r" b="b"/>
            <a:pathLst>
              <a:path w="2575065" h="2721337">
                <a:moveTo>
                  <a:pt x="0" y="0"/>
                </a:moveTo>
                <a:lnTo>
                  <a:pt x="2575065" y="0"/>
                </a:lnTo>
                <a:lnTo>
                  <a:pt x="2575065" y="2721337"/>
                </a:lnTo>
                <a:lnTo>
                  <a:pt x="0" y="272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86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43683" y="1255330"/>
            <a:ext cx="6961100" cy="1844691"/>
            <a:chOff x="0" y="0"/>
            <a:chExt cx="9281467" cy="24595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81467" cy="2459589"/>
            </a:xfrm>
            <a:custGeom>
              <a:avLst/>
              <a:gdLst/>
              <a:ahLst/>
              <a:cxnLst/>
              <a:rect l="l" t="t" r="r" b="b"/>
              <a:pathLst>
                <a:path w="9281467" h="2459589">
                  <a:moveTo>
                    <a:pt x="0" y="0"/>
                  </a:moveTo>
                  <a:lnTo>
                    <a:pt x="9281467" y="0"/>
                  </a:lnTo>
                  <a:lnTo>
                    <a:pt x="9281467" y="2459589"/>
                  </a:lnTo>
                  <a:lnTo>
                    <a:pt x="0" y="24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1382" y="554120"/>
              <a:ext cx="1422172" cy="1454908"/>
            </a:xfrm>
            <a:custGeom>
              <a:avLst/>
              <a:gdLst/>
              <a:ahLst/>
              <a:cxnLst/>
              <a:rect l="l" t="t" r="r" b="b"/>
              <a:pathLst>
                <a:path w="1422172" h="1454908">
                  <a:moveTo>
                    <a:pt x="0" y="0"/>
                  </a:moveTo>
                  <a:lnTo>
                    <a:pt x="1422172" y="0"/>
                  </a:lnTo>
                  <a:lnTo>
                    <a:pt x="1422172" y="1454908"/>
                  </a:lnTo>
                  <a:lnTo>
                    <a:pt x="0" y="145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065010" y="621829"/>
              <a:ext cx="1855172" cy="1319491"/>
            </a:xfrm>
            <a:custGeom>
              <a:avLst/>
              <a:gdLst/>
              <a:ahLst/>
              <a:cxnLst/>
              <a:rect l="l" t="t" r="r" b="b"/>
              <a:pathLst>
                <a:path w="1855172" h="1319491">
                  <a:moveTo>
                    <a:pt x="0" y="0"/>
                  </a:moveTo>
                  <a:lnTo>
                    <a:pt x="1855172" y="0"/>
                  </a:lnTo>
                  <a:lnTo>
                    <a:pt x="1855172" y="1319491"/>
                  </a:lnTo>
                  <a:lnTo>
                    <a:pt x="0" y="131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3098474" y="803207"/>
              <a:ext cx="2404533" cy="977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499">
                  <a:solidFill>
                    <a:srgbClr val="797A1D"/>
                  </a:solidFill>
                  <a:latin typeface="Anton"/>
                </a:rPr>
                <a:t>MỞ ĐẦU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949387" y="4363282"/>
            <a:ext cx="1054651" cy="833174"/>
          </a:xfrm>
          <a:custGeom>
            <a:avLst/>
            <a:gdLst/>
            <a:ahLst/>
            <a:cxnLst/>
            <a:rect l="l" t="t" r="r" b="b"/>
            <a:pathLst>
              <a:path w="1054651" h="833174">
                <a:moveTo>
                  <a:pt x="0" y="0"/>
                </a:moveTo>
                <a:lnTo>
                  <a:pt x="1054651" y="0"/>
                </a:lnTo>
                <a:lnTo>
                  <a:pt x="1054651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20051" y="5521522"/>
            <a:ext cx="1244276" cy="1244276"/>
          </a:xfrm>
          <a:custGeom>
            <a:avLst/>
            <a:gdLst/>
            <a:ahLst/>
            <a:cxnLst/>
            <a:rect l="l" t="t" r="r" b="b"/>
            <a:pathLst>
              <a:path w="1244276" h="1244276">
                <a:moveTo>
                  <a:pt x="0" y="0"/>
                </a:moveTo>
                <a:lnTo>
                  <a:pt x="1244276" y="0"/>
                </a:lnTo>
                <a:lnTo>
                  <a:pt x="1244276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49387" y="7496453"/>
            <a:ext cx="940945" cy="935064"/>
          </a:xfrm>
          <a:custGeom>
            <a:avLst/>
            <a:gdLst/>
            <a:ahLst/>
            <a:cxnLst/>
            <a:rect l="l" t="t" r="r" b="b"/>
            <a:pathLst>
              <a:path w="940945" h="935064">
                <a:moveTo>
                  <a:pt x="0" y="0"/>
                </a:moveTo>
                <a:lnTo>
                  <a:pt x="940945" y="0"/>
                </a:lnTo>
                <a:lnTo>
                  <a:pt x="940945" y="935064"/>
                </a:lnTo>
                <a:lnTo>
                  <a:pt x="0" y="935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78356" y="4382826"/>
            <a:ext cx="10295263" cy="4388879"/>
          </a:xfrm>
          <a:custGeom>
            <a:avLst/>
            <a:gdLst/>
            <a:ahLst/>
            <a:cxnLst/>
            <a:rect l="l" t="t" r="r" b="b"/>
            <a:pathLst>
              <a:path w="10295263" h="4388879">
                <a:moveTo>
                  <a:pt x="0" y="0"/>
                </a:moveTo>
                <a:lnTo>
                  <a:pt x="10295263" y="0"/>
                </a:lnTo>
                <a:lnTo>
                  <a:pt x="10295263" y="4388879"/>
                </a:lnTo>
                <a:lnTo>
                  <a:pt x="0" y="43888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0679" b="-1685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760770" y="1170826"/>
            <a:ext cx="4244380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87"/>
              </a:lnSpc>
              <a:spcBef>
                <a:spcPct val="0"/>
              </a:spcBef>
            </a:pPr>
            <a:r>
              <a:rPr lang="en-US" sz="7199" u="none" strike="noStrike" spc="3376" dirty="0">
                <a:solidFill>
                  <a:srgbClr val="797A1D"/>
                </a:solidFill>
                <a:latin typeface="BHN Bonello"/>
              </a:rPr>
              <a:t>GAME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76713" y="3597037"/>
            <a:ext cx="263882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>
                <a:solidFill>
                  <a:srgbClr val="FFFFFF"/>
                </a:solidFill>
                <a:latin typeface="UTM Avo Bold"/>
              </a:rPr>
              <a:t>LUẬT CHƠI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37672" y="4315657"/>
            <a:ext cx="30262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Lớp chia thành các nhóm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9387" y="5473897"/>
            <a:ext cx="2452775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Xem hình ảnh của các dân tộc VN, 2 phút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04038" y="7108640"/>
            <a:ext cx="2642400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Hết giờ, có 5 hình ảnh, HS ghi tên dân tộc theo thứ tự 1 đến 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1804" y="0"/>
            <a:ext cx="15445946" cy="10287000"/>
          </a:xfrm>
          <a:custGeom>
            <a:avLst/>
            <a:gdLst/>
            <a:ahLst/>
            <a:cxnLst/>
            <a:rect l="l" t="t" r="r" b="b"/>
            <a:pathLst>
              <a:path w="15445946" h="10287000">
                <a:moveTo>
                  <a:pt x="0" y="0"/>
                </a:moveTo>
                <a:lnTo>
                  <a:pt x="15445946" y="0"/>
                </a:lnTo>
                <a:lnTo>
                  <a:pt x="154459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07542" cy="10287000"/>
          </a:xfrm>
          <a:custGeom>
            <a:avLst/>
            <a:gdLst/>
            <a:ahLst/>
            <a:cxnLst/>
            <a:rect l="l" t="t" r="r" b="b"/>
            <a:pathLst>
              <a:path w="7707542" h="10287000">
                <a:moveTo>
                  <a:pt x="0" y="0"/>
                </a:moveTo>
                <a:lnTo>
                  <a:pt x="7707542" y="0"/>
                </a:lnTo>
                <a:lnTo>
                  <a:pt x="77075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29901" y="7588418"/>
            <a:ext cx="11828198" cy="2262143"/>
          </a:xfrm>
          <a:custGeom>
            <a:avLst/>
            <a:gdLst/>
            <a:ahLst/>
            <a:cxnLst/>
            <a:rect l="l" t="t" r="r" b="b"/>
            <a:pathLst>
              <a:path w="11828198" h="2262143">
                <a:moveTo>
                  <a:pt x="0" y="0"/>
                </a:moveTo>
                <a:lnTo>
                  <a:pt x="11828198" y="0"/>
                </a:lnTo>
                <a:lnTo>
                  <a:pt x="11828198" y="2262143"/>
                </a:lnTo>
                <a:lnTo>
                  <a:pt x="0" y="2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46872" y="7669199"/>
            <a:ext cx="8964802" cy="181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Trang phục truyền thống dân tộc H'Mông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295" y="1028700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occhi"/>
                  <a:ea typeface="+mn-ea"/>
                  <a:cs typeface="+mn-cs"/>
                </a:rPr>
                <a:t>6-8 nhóm chơi</a:t>
              </a:r>
            </a:p>
          </p:txBody>
        </p:sp>
      </p:grpSp>
      <p:grpSp>
        <p:nvGrpSpPr>
          <p:cNvPr id="22" name="Group 2"/>
          <p:cNvGrpSpPr/>
          <p:nvPr/>
        </p:nvGrpSpPr>
        <p:grpSpPr>
          <a:xfrm>
            <a:off x="2285547" y="1403248"/>
            <a:ext cx="12171715" cy="4735260"/>
            <a:chOff x="0" y="0"/>
            <a:chExt cx="16228953" cy="6313680"/>
          </a:xfrm>
        </p:grpSpPr>
        <p:sp>
          <p:nvSpPr>
            <p:cNvPr id="23" name="TextBox 3"/>
            <p:cNvSpPr txBox="1"/>
            <p:nvPr/>
          </p:nvSpPr>
          <p:spPr>
            <a:xfrm>
              <a:off x="2565212" y="390525"/>
              <a:ext cx="11223726" cy="3289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33"/>
                </a:lnSpc>
              </a:pPr>
              <a:r>
                <a:rPr lang="en-US" sz="13992" dirty="0">
                  <a:solidFill>
                    <a:srgbClr val="FFA5F0"/>
                  </a:solidFill>
                  <a:latin typeface="Modak"/>
                </a:rPr>
                <a:t>WELCOME</a:t>
              </a:r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0" y="1773989"/>
              <a:ext cx="16228953" cy="453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37"/>
                </a:lnSpc>
              </a:pPr>
              <a:r>
                <a:rPr lang="en-US" sz="14107" dirty="0">
                  <a:solidFill>
                    <a:srgbClr val="FFFFFF"/>
                  </a:solidFill>
                  <a:latin typeface="Kawaii RT Shine"/>
                </a:rPr>
                <a:t>GEOGRAPHY</a:t>
              </a:r>
            </a:p>
            <a:p>
              <a:pPr algn="ctr">
                <a:lnSpc>
                  <a:spcPts val="12837"/>
                </a:lnSpc>
              </a:pPr>
              <a:endParaRPr lang="en-US" sz="14107" dirty="0">
                <a:solidFill>
                  <a:srgbClr val="FFFFFF"/>
                </a:solidFill>
                <a:latin typeface="Kawaii RT Shine"/>
              </a:endParaRPr>
            </a:p>
          </p:txBody>
        </p:sp>
      </p:grpSp>
      <p:grpSp>
        <p:nvGrpSpPr>
          <p:cNvPr id="25" name="Group 5"/>
          <p:cNvGrpSpPr/>
          <p:nvPr/>
        </p:nvGrpSpPr>
        <p:grpSpPr>
          <a:xfrm>
            <a:off x="-24252357" y="3814902"/>
            <a:ext cx="66991051" cy="4638957"/>
            <a:chOff x="0" y="0"/>
            <a:chExt cx="89321401" cy="6185276"/>
          </a:xfrm>
        </p:grpSpPr>
        <p:sp>
          <p:nvSpPr>
            <p:cNvPr id="26" name="TextBox 6"/>
            <p:cNvSpPr txBox="1"/>
            <p:nvPr/>
          </p:nvSpPr>
          <p:spPr>
            <a:xfrm>
              <a:off x="0" y="514350"/>
              <a:ext cx="89321401" cy="2323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72"/>
                </a:lnSpc>
              </a:pPr>
              <a:endParaRPr/>
            </a:p>
          </p:txBody>
        </p:sp>
        <p:sp>
          <p:nvSpPr>
            <p:cNvPr id="27" name="TextBox 7"/>
            <p:cNvSpPr txBox="1"/>
            <p:nvPr/>
          </p:nvSpPr>
          <p:spPr>
            <a:xfrm>
              <a:off x="43498351" y="2348023"/>
              <a:ext cx="2159794" cy="3837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10"/>
                </a:lnSpc>
              </a:pPr>
              <a:r>
                <a:rPr lang="en-US" sz="19681">
                  <a:solidFill>
                    <a:srgbClr val="FFFFFF"/>
                  </a:solidFill>
                  <a:latin typeface="Kawaii RT Shine"/>
                </a:rPr>
                <a:t>9</a:t>
              </a:r>
            </a:p>
          </p:txBody>
        </p:sp>
      </p:grpSp>
      <p:sp>
        <p:nvSpPr>
          <p:cNvPr id="28" name="Freeform 8"/>
          <p:cNvSpPr/>
          <p:nvPr/>
        </p:nvSpPr>
        <p:spPr>
          <a:xfrm>
            <a:off x="7162800" y="5550969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/>
          <p:cNvSpPr/>
          <p:nvPr/>
        </p:nvSpPr>
        <p:spPr>
          <a:xfrm>
            <a:off x="13332330" y="1671514"/>
            <a:ext cx="5071491" cy="8229600"/>
          </a:xfrm>
          <a:custGeom>
            <a:avLst/>
            <a:gdLst/>
            <a:ahLst/>
            <a:cxnLst/>
            <a:rect l="l" t="t" r="r" b="b"/>
            <a:pathLst>
              <a:path w="5071491" h="8229600">
                <a:moveTo>
                  <a:pt x="0" y="0"/>
                </a:moveTo>
                <a:lnTo>
                  <a:pt x="5071491" y="0"/>
                </a:lnTo>
                <a:lnTo>
                  <a:pt x="5071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TextBox 5"/>
          <p:cNvSpPr txBox="1"/>
          <p:nvPr/>
        </p:nvSpPr>
        <p:spPr>
          <a:xfrm>
            <a:off x="1789741" y="2939381"/>
            <a:ext cx="13163329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Các</a:t>
            </a: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 </a:t>
            </a: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em</a:t>
            </a: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 </a:t>
            </a: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đến</a:t>
            </a: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 </a:t>
            </a: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với</a:t>
            </a: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 </a:t>
            </a: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môn</a:t>
            </a: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 </a:t>
            </a:r>
            <a:r>
              <a:rPr lang="en-US" sz="7199" spc="208" dirty="0" err="1" smtClean="0">
                <a:solidFill>
                  <a:srgbClr val="FF0000"/>
                </a:solidFill>
                <a:latin typeface="BHN Bonello"/>
              </a:rPr>
              <a:t>học</a:t>
            </a:r>
            <a:endParaRPr lang="en-US" sz="7199" spc="208" dirty="0" smtClean="0">
              <a:solidFill>
                <a:srgbClr val="FF0000"/>
              </a:solidFill>
              <a:latin typeface="BHN Bonello"/>
            </a:endParaRPr>
          </a:p>
          <a:p>
            <a:pPr algn="ctr">
              <a:lnSpc>
                <a:spcPts val="11087"/>
              </a:lnSpc>
            </a:pPr>
            <a:r>
              <a:rPr lang="en-US" sz="7199" spc="208" dirty="0" smtClean="0">
                <a:solidFill>
                  <a:srgbClr val="FF0000"/>
                </a:solidFill>
                <a:latin typeface="BHN Bonello"/>
              </a:rPr>
              <a:t>ĐỊA LÍ LỚP 9</a:t>
            </a:r>
            <a:endParaRPr lang="en-US" sz="7199" spc="208" dirty="0">
              <a:solidFill>
                <a:srgbClr val="FF0000"/>
              </a:solidFill>
              <a:latin typeface="BHN Bonello"/>
            </a:endParaRPr>
          </a:p>
        </p:txBody>
      </p:sp>
    </p:spTree>
    <p:extLst>
      <p:ext uri="{BB962C8B-B14F-4D97-AF65-F5344CB8AC3E}">
        <p14:creationId xmlns:p14="http://schemas.microsoft.com/office/powerpoint/2010/main" val="244616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38881" y="8222139"/>
            <a:ext cx="2840838" cy="2448286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41457" y="1231981"/>
            <a:ext cx="11605086" cy="2289025"/>
            <a:chOff x="0" y="0"/>
            <a:chExt cx="3056484" cy="602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6484" cy="602871"/>
            </a:xfrm>
            <a:custGeom>
              <a:avLst/>
              <a:gdLst/>
              <a:ahLst/>
              <a:cxnLst/>
              <a:rect l="l" t="t" r="r" b="b"/>
              <a:pathLst>
                <a:path w="3056484" h="602871">
                  <a:moveTo>
                    <a:pt x="2853284" y="0"/>
                  </a:moveTo>
                  <a:cubicBezTo>
                    <a:pt x="2965508" y="0"/>
                    <a:pt x="3056484" y="134957"/>
                    <a:pt x="3056484" y="301435"/>
                  </a:cubicBezTo>
                  <a:cubicBezTo>
                    <a:pt x="3056484" y="467914"/>
                    <a:pt x="2965508" y="602871"/>
                    <a:pt x="2853284" y="602871"/>
                  </a:cubicBezTo>
                  <a:lnTo>
                    <a:pt x="203200" y="602871"/>
                  </a:lnTo>
                  <a:cubicBezTo>
                    <a:pt x="90976" y="602871"/>
                    <a:pt x="0" y="467914"/>
                    <a:pt x="0" y="301435"/>
                  </a:cubicBezTo>
                  <a:cubicBezTo>
                    <a:pt x="0" y="134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56484" cy="640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060369" y="1000033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9092" y="28926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35306" y="9026352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98323" y="9026352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78491" y="427648"/>
            <a:ext cx="2564259" cy="2464960"/>
          </a:xfrm>
          <a:custGeom>
            <a:avLst/>
            <a:gdLst/>
            <a:ahLst/>
            <a:cxnLst/>
            <a:rect l="l" t="t" r="r" b="b"/>
            <a:pathLst>
              <a:path w="2564259" h="2464960">
                <a:moveTo>
                  <a:pt x="0" y="0"/>
                </a:moveTo>
                <a:lnTo>
                  <a:pt x="2564259" y="0"/>
                </a:lnTo>
                <a:lnTo>
                  <a:pt x="2564259" y="2464960"/>
                </a:lnTo>
                <a:lnTo>
                  <a:pt x="0" y="246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291859" y="5965017"/>
            <a:ext cx="2264388" cy="4321983"/>
          </a:xfrm>
          <a:custGeom>
            <a:avLst/>
            <a:gdLst/>
            <a:ahLst/>
            <a:cxnLst/>
            <a:rect l="l" t="t" r="r" b="b"/>
            <a:pathLst>
              <a:path w="2264388" h="4321983">
                <a:moveTo>
                  <a:pt x="2264388" y="0"/>
                </a:moveTo>
                <a:lnTo>
                  <a:pt x="0" y="0"/>
                </a:lnTo>
                <a:lnTo>
                  <a:pt x="0" y="4321983"/>
                </a:lnTo>
                <a:lnTo>
                  <a:pt x="2264388" y="4321983"/>
                </a:lnTo>
                <a:lnTo>
                  <a:pt x="226438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17459" y="4708016"/>
            <a:ext cx="4564104" cy="4318337"/>
            <a:chOff x="0" y="0"/>
            <a:chExt cx="6085471" cy="57577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1692732"/>
              <a:ext cx="6085471" cy="4065050"/>
              <a:chOff x="0" y="0"/>
              <a:chExt cx="812800" cy="54294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6085471" cy="1530023"/>
              <a:chOff x="0" y="0"/>
              <a:chExt cx="812800" cy="20435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90274" y="2367196"/>
              <a:ext cx="5304923" cy="1810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Địa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lí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dân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cư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Việt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Nam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90274" y="442243"/>
              <a:ext cx="5304923" cy="67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5"/>
                </a:lnSpc>
              </a:pPr>
              <a:r>
                <a:rPr lang="en-US" sz="3082">
                  <a:solidFill>
                    <a:srgbClr val="FFFFF1"/>
                  </a:solidFill>
                  <a:latin typeface="UTM Avo"/>
                </a:rPr>
                <a:t>Chương 1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462826" y="5015885"/>
            <a:ext cx="3978692" cy="53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5"/>
              </a:lnSpc>
            </a:pPr>
            <a:r>
              <a:rPr lang="en-US" sz="3082">
                <a:solidFill>
                  <a:srgbClr val="FFFFF1"/>
                </a:solidFill>
                <a:latin typeface="Cagliostro"/>
              </a:rPr>
              <a:t>What We Know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170120" y="4708016"/>
            <a:ext cx="4564104" cy="4318337"/>
            <a:chOff x="0" y="0"/>
            <a:chExt cx="6085471" cy="575778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692732"/>
              <a:ext cx="6085471" cy="4065050"/>
              <a:chOff x="0" y="0"/>
              <a:chExt cx="812800" cy="54294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6085471" cy="1530023"/>
              <a:chOff x="0" y="0"/>
              <a:chExt cx="812800" cy="20435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90275" y="2367196"/>
              <a:ext cx="5304923" cy="182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Địa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lí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ngành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kinh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tế</a:t>
              </a:r>
              <a:endParaRPr lang="en-US" sz="3999" dirty="0">
                <a:solidFill>
                  <a:srgbClr val="797A1D"/>
                </a:solidFill>
                <a:latin typeface="UTM Avo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90274" y="442243"/>
              <a:ext cx="5304923" cy="67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5"/>
                </a:lnSpc>
              </a:pPr>
              <a:r>
                <a:rPr lang="en-US" sz="3082">
                  <a:solidFill>
                    <a:srgbClr val="FFFFF1"/>
                  </a:solidFill>
                  <a:latin typeface="UTM Avo"/>
                </a:rPr>
                <a:t>Chương 2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822782" y="4708016"/>
            <a:ext cx="4564104" cy="4318337"/>
            <a:chOff x="0" y="0"/>
            <a:chExt cx="6085471" cy="5757782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1692732"/>
              <a:ext cx="6085471" cy="4065050"/>
              <a:chOff x="0" y="0"/>
              <a:chExt cx="812800" cy="54294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6085471" cy="1530023"/>
              <a:chOff x="0" y="0"/>
              <a:chExt cx="812800" cy="20435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90274" y="2367196"/>
              <a:ext cx="5304923" cy="1810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Sự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phân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hóa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lãnh</a:t>
              </a:r>
              <a:r>
                <a:rPr lang="en-US" sz="39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797A1D"/>
                  </a:solidFill>
                  <a:latin typeface="UTM Avo"/>
                </a:rPr>
                <a:t>thổ</a:t>
              </a:r>
              <a:endParaRPr lang="en-US" sz="3999" dirty="0">
                <a:solidFill>
                  <a:srgbClr val="797A1D"/>
                </a:solidFill>
                <a:latin typeface="UTM Avo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90274" y="442243"/>
              <a:ext cx="5304923" cy="67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5"/>
                </a:lnSpc>
              </a:pPr>
              <a:r>
                <a:rPr lang="en-US" sz="3082">
                  <a:solidFill>
                    <a:srgbClr val="FFFFF1"/>
                  </a:solidFill>
                  <a:latin typeface="UTM Avo"/>
                </a:rPr>
                <a:t>Chương 3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22123" y="1648141"/>
            <a:ext cx="2337614" cy="2393462"/>
          </a:xfrm>
          <a:custGeom>
            <a:avLst/>
            <a:gdLst/>
            <a:ahLst/>
            <a:cxnLst/>
            <a:rect l="l" t="t" r="r" b="b"/>
            <a:pathLst>
              <a:path w="2337614" h="2393462">
                <a:moveTo>
                  <a:pt x="0" y="0"/>
                </a:moveTo>
                <a:lnTo>
                  <a:pt x="2337614" y="0"/>
                </a:lnTo>
                <a:lnTo>
                  <a:pt x="2337614" y="2393461"/>
                </a:lnTo>
                <a:lnTo>
                  <a:pt x="0" y="2393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972529" y="427648"/>
            <a:ext cx="1975104" cy="4114800"/>
          </a:xfrm>
          <a:custGeom>
            <a:avLst/>
            <a:gdLst/>
            <a:ahLst/>
            <a:cxnLst/>
            <a:rect l="l" t="t" r="r" b="b"/>
            <a:pathLst>
              <a:path w="1975104" h="4114800">
                <a:moveTo>
                  <a:pt x="0" y="0"/>
                </a:moveTo>
                <a:lnTo>
                  <a:pt x="1975104" y="0"/>
                </a:lnTo>
                <a:lnTo>
                  <a:pt x="1975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-39245" y="92335"/>
            <a:ext cx="3113407" cy="2163818"/>
          </a:xfrm>
          <a:custGeom>
            <a:avLst/>
            <a:gdLst/>
            <a:ahLst/>
            <a:cxnLst/>
            <a:rect l="l" t="t" r="r" b="b"/>
            <a:pathLst>
              <a:path w="3113407" h="2163818">
                <a:moveTo>
                  <a:pt x="0" y="0"/>
                </a:moveTo>
                <a:lnTo>
                  <a:pt x="3113408" y="0"/>
                </a:lnTo>
                <a:lnTo>
                  <a:pt x="3113408" y="2163818"/>
                </a:lnTo>
                <a:lnTo>
                  <a:pt x="0" y="21638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899202" y="1610041"/>
            <a:ext cx="10489597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8000" spc="232" dirty="0">
                <a:solidFill>
                  <a:srgbClr val="797A1D"/>
                </a:solidFill>
                <a:latin typeface="Paytone One"/>
              </a:rPr>
              <a:t>CHƯƠNG TRÌNH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571040" y="2968556"/>
            <a:ext cx="516318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27">
                <a:solidFill>
                  <a:srgbClr val="797A1D"/>
                </a:solidFill>
                <a:latin typeface="Anton"/>
              </a:rPr>
              <a:t>Gồm 3 chương - 24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/>
          <p:cNvGrpSpPr/>
          <p:nvPr/>
        </p:nvGrpSpPr>
        <p:grpSpPr>
          <a:xfrm>
            <a:off x="1413373" y="1308303"/>
            <a:ext cx="16255589" cy="7677282"/>
            <a:chOff x="0" y="0"/>
            <a:chExt cx="4281307" cy="2247245"/>
          </a:xfrm>
          <a:solidFill>
            <a:srgbClr val="797A1D"/>
          </a:solidFill>
        </p:grpSpPr>
        <p:sp>
          <p:nvSpPr>
            <p:cNvPr id="16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grpFill/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4"/>
            <p:cNvSpPr txBox="1"/>
            <p:nvPr/>
          </p:nvSpPr>
          <p:spPr>
            <a:xfrm>
              <a:off x="50167" y="62568"/>
              <a:ext cx="4164598" cy="20984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occh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1589662" y="1308303"/>
            <a:ext cx="16017125" cy="7573139"/>
          </a:xfrm>
          <a:custGeom>
            <a:avLst/>
            <a:gdLst/>
            <a:ahLst/>
            <a:cxnLst/>
            <a:rect l="l" t="t" r="r" b="b"/>
            <a:pathLst>
              <a:path w="13344486" h="6526667">
                <a:moveTo>
                  <a:pt x="0" y="0"/>
                </a:moveTo>
                <a:lnTo>
                  <a:pt x="13344486" y="0"/>
                </a:lnTo>
                <a:lnTo>
                  <a:pt x="13344486" y="6526667"/>
                </a:lnTo>
                <a:lnTo>
                  <a:pt x="0" y="6526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85550">
            <a:off x="14450142" y="1689469"/>
            <a:ext cx="2207272" cy="2086236"/>
          </a:xfrm>
          <a:custGeom>
            <a:avLst/>
            <a:gdLst/>
            <a:ahLst/>
            <a:cxnLst/>
            <a:rect l="l" t="t" r="r" b="b"/>
            <a:pathLst>
              <a:path w="2207272" h="2086236">
                <a:moveTo>
                  <a:pt x="0" y="0"/>
                </a:moveTo>
                <a:lnTo>
                  <a:pt x="2207272" y="0"/>
                </a:lnTo>
                <a:lnTo>
                  <a:pt x="2207272" y="2086236"/>
                </a:lnTo>
                <a:lnTo>
                  <a:pt x="0" y="208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32984" y="4721124"/>
            <a:ext cx="102472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vi-VN" sz="6000" spc="174" dirty="0">
                <a:solidFill>
                  <a:schemeClr val="bg1"/>
                </a:solidFill>
                <a:latin typeface="BHN Bonello"/>
              </a:rPr>
              <a:t>Bài 1: DÂN </a:t>
            </a:r>
            <a:r>
              <a:rPr lang="vi-VN" sz="6000" spc="174" dirty="0" smtClean="0">
                <a:solidFill>
                  <a:schemeClr val="bg1"/>
                </a:solidFill>
                <a:latin typeface="BHN Bonello"/>
              </a:rPr>
              <a:t>TỘC</a:t>
            </a:r>
            <a:r>
              <a:rPr lang="en-US" sz="6000" spc="174" dirty="0" smtClean="0">
                <a:solidFill>
                  <a:schemeClr val="bg1"/>
                </a:solidFill>
                <a:latin typeface="BHN Bonello"/>
              </a:rPr>
              <a:t> </a:t>
            </a:r>
            <a:r>
              <a:rPr lang="en-US" sz="6000" spc="174" dirty="0" err="1" smtClean="0">
                <a:solidFill>
                  <a:schemeClr val="bg1"/>
                </a:solidFill>
                <a:latin typeface="BHN Bonello"/>
              </a:rPr>
              <a:t>và</a:t>
            </a:r>
            <a:r>
              <a:rPr lang="en-US" sz="6000" spc="174" dirty="0" smtClean="0">
                <a:solidFill>
                  <a:schemeClr val="bg1"/>
                </a:solidFill>
                <a:latin typeface="BHN Bonello"/>
              </a:rPr>
              <a:t> </a:t>
            </a:r>
            <a:r>
              <a:rPr lang="vi-VN" sz="6000" spc="174" dirty="0" smtClean="0">
                <a:solidFill>
                  <a:schemeClr val="bg1"/>
                </a:solidFill>
                <a:latin typeface="BHN Bonello"/>
              </a:rPr>
              <a:t>DÂN </a:t>
            </a:r>
            <a:r>
              <a:rPr lang="vi-VN" sz="6000" spc="174" dirty="0">
                <a:solidFill>
                  <a:schemeClr val="bg1"/>
                </a:solidFill>
                <a:latin typeface="BHN Bonello"/>
              </a:rPr>
              <a:t>SỐ</a:t>
            </a:r>
            <a:endParaRPr lang="en-US" sz="6000" spc="174" dirty="0">
              <a:solidFill>
                <a:schemeClr val="bg1"/>
              </a:solidFill>
              <a:latin typeface="BHN Bonello"/>
            </a:endParaRPr>
          </a:p>
        </p:txBody>
      </p:sp>
      <p:sp>
        <p:nvSpPr>
          <p:cNvPr id="5" name="Freeform 5"/>
          <p:cNvSpPr/>
          <p:nvPr/>
        </p:nvSpPr>
        <p:spPr>
          <a:xfrm rot="5285550" flipV="1">
            <a:off x="1917861" y="5961791"/>
            <a:ext cx="2360814" cy="2231359"/>
          </a:xfrm>
          <a:custGeom>
            <a:avLst/>
            <a:gdLst/>
            <a:ahLst/>
            <a:cxnLst/>
            <a:rect l="l" t="t" r="r" b="b"/>
            <a:pathLst>
              <a:path w="2360814" h="2231359">
                <a:moveTo>
                  <a:pt x="0" y="2231359"/>
                </a:moveTo>
                <a:lnTo>
                  <a:pt x="2360813" y="2231359"/>
                </a:lnTo>
                <a:lnTo>
                  <a:pt x="2360813" y="0"/>
                </a:lnTo>
                <a:lnTo>
                  <a:pt x="0" y="0"/>
                </a:lnTo>
                <a:lnTo>
                  <a:pt x="0" y="22313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7061389" y="-1259031"/>
            <a:ext cx="5539640" cy="5669356"/>
          </a:xfrm>
          <a:custGeom>
            <a:avLst/>
            <a:gdLst/>
            <a:ahLst/>
            <a:cxnLst/>
            <a:rect l="l" t="t" r="r" b="b"/>
            <a:pathLst>
              <a:path w="5539640" h="5669356">
                <a:moveTo>
                  <a:pt x="0" y="5669356"/>
                </a:moveTo>
                <a:lnTo>
                  <a:pt x="5539640" y="5669356"/>
                </a:lnTo>
                <a:lnTo>
                  <a:pt x="5539640" y="0"/>
                </a:lnTo>
                <a:lnTo>
                  <a:pt x="0" y="0"/>
                </a:lnTo>
                <a:lnTo>
                  <a:pt x="0" y="56693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974591" y="5637964"/>
            <a:ext cx="5539640" cy="5669356"/>
          </a:xfrm>
          <a:custGeom>
            <a:avLst/>
            <a:gdLst/>
            <a:ahLst/>
            <a:cxnLst/>
            <a:rect l="l" t="t" r="r" b="b"/>
            <a:pathLst>
              <a:path w="5539640" h="5669356">
                <a:moveTo>
                  <a:pt x="5539641" y="0"/>
                </a:moveTo>
                <a:lnTo>
                  <a:pt x="0" y="0"/>
                </a:lnTo>
                <a:lnTo>
                  <a:pt x="0" y="5669356"/>
                </a:lnTo>
                <a:lnTo>
                  <a:pt x="5539641" y="5669356"/>
                </a:lnTo>
                <a:lnTo>
                  <a:pt x="55396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76181" y="7184601"/>
            <a:ext cx="878252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chemeClr val="bg1"/>
                </a:solidFill>
                <a:latin typeface="Cagliostro"/>
              </a:rPr>
              <a:t>GV: NGUYỄN THỊ 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32984" y="3068670"/>
            <a:ext cx="928151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47" dirty="0" err="1">
                <a:solidFill>
                  <a:schemeClr val="bg1"/>
                </a:solidFill>
                <a:latin typeface="Sedgwick Ave"/>
              </a:rPr>
              <a:t>Chương</a:t>
            </a:r>
            <a:r>
              <a:rPr lang="en-US" sz="3999" spc="347" dirty="0">
                <a:solidFill>
                  <a:schemeClr val="bg1"/>
                </a:solidFill>
                <a:latin typeface="Sedgwick Ave"/>
              </a:rPr>
              <a:t> 1</a:t>
            </a:r>
            <a:r>
              <a:rPr lang="en-US" sz="3999" spc="347" dirty="0" smtClean="0">
                <a:solidFill>
                  <a:schemeClr val="bg1"/>
                </a:solidFill>
                <a:latin typeface="Sedgwick Ave"/>
              </a:rPr>
              <a:t>: ĐỊA </a:t>
            </a:r>
            <a:r>
              <a:rPr lang="en-US" sz="3999" spc="347" dirty="0">
                <a:solidFill>
                  <a:schemeClr val="bg1"/>
                </a:solidFill>
                <a:latin typeface="Sedgwick Ave"/>
              </a:rPr>
              <a:t>LÍ DÂN CƯ VIỆT NAM </a:t>
            </a:r>
          </a:p>
        </p:txBody>
      </p:sp>
      <p:sp>
        <p:nvSpPr>
          <p:cNvPr id="18" name="Freeform 8"/>
          <p:cNvSpPr/>
          <p:nvPr/>
        </p:nvSpPr>
        <p:spPr>
          <a:xfrm>
            <a:off x="14741703" y="5993172"/>
            <a:ext cx="5393186" cy="5386445"/>
          </a:xfrm>
          <a:custGeom>
            <a:avLst/>
            <a:gdLst/>
            <a:ahLst/>
            <a:cxnLst/>
            <a:rect l="l" t="t" r="r" b="b"/>
            <a:pathLst>
              <a:path w="5393186" h="5386445">
                <a:moveTo>
                  <a:pt x="0" y="0"/>
                </a:moveTo>
                <a:lnTo>
                  <a:pt x="5393186" y="0"/>
                </a:lnTo>
                <a:lnTo>
                  <a:pt x="5393186" y="5386445"/>
                </a:lnTo>
                <a:lnTo>
                  <a:pt x="0" y="5386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9"/>
          <p:cNvSpPr/>
          <p:nvPr/>
        </p:nvSpPr>
        <p:spPr>
          <a:xfrm>
            <a:off x="-1877624" y="-1117575"/>
            <a:ext cx="5393186" cy="5386445"/>
          </a:xfrm>
          <a:custGeom>
            <a:avLst/>
            <a:gdLst/>
            <a:ahLst/>
            <a:cxnLst/>
            <a:rect l="l" t="t" r="r" b="b"/>
            <a:pathLst>
              <a:path w="5393186" h="5386445">
                <a:moveTo>
                  <a:pt x="0" y="0"/>
                </a:moveTo>
                <a:lnTo>
                  <a:pt x="5393186" y="0"/>
                </a:lnTo>
                <a:lnTo>
                  <a:pt x="5393186" y="5386444"/>
                </a:lnTo>
                <a:lnTo>
                  <a:pt x="0" y="5386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838881" y="-1009323"/>
            <a:ext cx="2840838" cy="2448286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3986" y="3968244"/>
            <a:ext cx="4995894" cy="4114800"/>
          </a:xfrm>
          <a:custGeom>
            <a:avLst/>
            <a:gdLst/>
            <a:ahLst/>
            <a:cxnLst/>
            <a:rect l="l" t="t" r="r" b="b"/>
            <a:pathLst>
              <a:path w="4995894" h="4114800">
                <a:moveTo>
                  <a:pt x="0" y="0"/>
                </a:moveTo>
                <a:lnTo>
                  <a:pt x="4995894" y="0"/>
                </a:lnTo>
                <a:lnTo>
                  <a:pt x="499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798279">
            <a:off x="6547081" y="4407052"/>
            <a:ext cx="1127853" cy="318618"/>
          </a:xfrm>
          <a:custGeom>
            <a:avLst/>
            <a:gdLst/>
            <a:ahLst/>
            <a:cxnLst/>
            <a:rect l="l" t="t" r="r" b="b"/>
            <a:pathLst>
              <a:path w="1127853" h="318618">
                <a:moveTo>
                  <a:pt x="0" y="0"/>
                </a:moveTo>
                <a:lnTo>
                  <a:pt x="1127853" y="0"/>
                </a:lnTo>
                <a:lnTo>
                  <a:pt x="1127853" y="318618"/>
                </a:lnTo>
                <a:lnTo>
                  <a:pt x="0" y="318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47400" y="3727835"/>
            <a:ext cx="790701" cy="790701"/>
          </a:xfrm>
          <a:custGeom>
            <a:avLst/>
            <a:gdLst/>
            <a:ahLst/>
            <a:cxnLst/>
            <a:rect l="l" t="t" r="r" b="b"/>
            <a:pathLst>
              <a:path w="790701" h="790701">
                <a:moveTo>
                  <a:pt x="0" y="0"/>
                </a:moveTo>
                <a:lnTo>
                  <a:pt x="790701" y="0"/>
                </a:lnTo>
                <a:lnTo>
                  <a:pt x="790701" y="790701"/>
                </a:lnTo>
                <a:lnTo>
                  <a:pt x="0" y="790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2903" y="3672842"/>
            <a:ext cx="790701" cy="790701"/>
          </a:xfrm>
          <a:custGeom>
            <a:avLst/>
            <a:gdLst/>
            <a:ahLst/>
            <a:cxnLst/>
            <a:rect l="l" t="t" r="r" b="b"/>
            <a:pathLst>
              <a:path w="790701" h="790701">
                <a:moveTo>
                  <a:pt x="0" y="0"/>
                </a:moveTo>
                <a:lnTo>
                  <a:pt x="790702" y="0"/>
                </a:lnTo>
                <a:lnTo>
                  <a:pt x="790702" y="790702"/>
                </a:lnTo>
                <a:lnTo>
                  <a:pt x="0" y="790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14188" y="7499049"/>
            <a:ext cx="790701" cy="790701"/>
          </a:xfrm>
          <a:custGeom>
            <a:avLst/>
            <a:gdLst/>
            <a:ahLst/>
            <a:cxnLst/>
            <a:rect l="l" t="t" r="r" b="b"/>
            <a:pathLst>
              <a:path w="790701" h="790701">
                <a:moveTo>
                  <a:pt x="0" y="0"/>
                </a:moveTo>
                <a:lnTo>
                  <a:pt x="790701" y="0"/>
                </a:lnTo>
                <a:lnTo>
                  <a:pt x="790701" y="790702"/>
                </a:lnTo>
                <a:lnTo>
                  <a:pt x="0" y="79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93100" y="7372873"/>
            <a:ext cx="790701" cy="790701"/>
          </a:xfrm>
          <a:custGeom>
            <a:avLst/>
            <a:gdLst/>
            <a:ahLst/>
            <a:cxnLst/>
            <a:rect l="l" t="t" r="r" b="b"/>
            <a:pathLst>
              <a:path w="790701" h="790701">
                <a:moveTo>
                  <a:pt x="0" y="0"/>
                </a:moveTo>
                <a:lnTo>
                  <a:pt x="790701" y="0"/>
                </a:lnTo>
                <a:lnTo>
                  <a:pt x="790701" y="790701"/>
                </a:lnTo>
                <a:lnTo>
                  <a:pt x="0" y="7907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33749" flipV="1">
            <a:off x="9861702" y="4084081"/>
            <a:ext cx="1127853" cy="318618"/>
          </a:xfrm>
          <a:custGeom>
            <a:avLst/>
            <a:gdLst/>
            <a:ahLst/>
            <a:cxnLst/>
            <a:rect l="l" t="t" r="r" b="b"/>
            <a:pathLst>
              <a:path w="1127853" h="318618">
                <a:moveTo>
                  <a:pt x="0" y="318618"/>
                </a:moveTo>
                <a:lnTo>
                  <a:pt x="1127853" y="318618"/>
                </a:lnTo>
                <a:lnTo>
                  <a:pt x="1127853" y="0"/>
                </a:lnTo>
                <a:lnTo>
                  <a:pt x="0" y="0"/>
                </a:lnTo>
                <a:lnTo>
                  <a:pt x="0" y="31861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201040" flipV="1">
            <a:off x="6843043" y="7354261"/>
            <a:ext cx="1127853" cy="318618"/>
          </a:xfrm>
          <a:custGeom>
            <a:avLst/>
            <a:gdLst/>
            <a:ahLst/>
            <a:cxnLst/>
            <a:rect l="l" t="t" r="r" b="b"/>
            <a:pathLst>
              <a:path w="1127853" h="318618">
                <a:moveTo>
                  <a:pt x="0" y="318618"/>
                </a:moveTo>
                <a:lnTo>
                  <a:pt x="1127853" y="318618"/>
                </a:lnTo>
                <a:lnTo>
                  <a:pt x="1127853" y="0"/>
                </a:lnTo>
                <a:lnTo>
                  <a:pt x="0" y="0"/>
                </a:lnTo>
                <a:lnTo>
                  <a:pt x="0" y="31861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1224">
            <a:off x="9561988" y="7544676"/>
            <a:ext cx="1127853" cy="318618"/>
          </a:xfrm>
          <a:custGeom>
            <a:avLst/>
            <a:gdLst/>
            <a:ahLst/>
            <a:cxnLst/>
            <a:rect l="l" t="t" r="r" b="b"/>
            <a:pathLst>
              <a:path w="1127853" h="318618">
                <a:moveTo>
                  <a:pt x="0" y="0"/>
                </a:moveTo>
                <a:lnTo>
                  <a:pt x="1127852" y="0"/>
                </a:lnTo>
                <a:lnTo>
                  <a:pt x="1127852" y="318618"/>
                </a:lnTo>
                <a:lnTo>
                  <a:pt x="0" y="318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67826" y="626203"/>
            <a:ext cx="12135955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00"/>
              </a:lnSpc>
              <a:spcBef>
                <a:spcPct val="0"/>
              </a:spcBef>
            </a:pPr>
            <a:r>
              <a:rPr lang="en-US" sz="8000" u="none" strike="noStrike" spc="232">
                <a:solidFill>
                  <a:srgbClr val="797A1D"/>
                </a:solidFill>
                <a:latin typeface="Paytone One"/>
              </a:rPr>
              <a:t>MỤC TIÊU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060369" y="1000033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39092" y="28926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7258916"/>
            <a:ext cx="3089882" cy="3028084"/>
          </a:xfrm>
          <a:custGeom>
            <a:avLst/>
            <a:gdLst/>
            <a:ahLst/>
            <a:cxnLst/>
            <a:rect l="l" t="t" r="r" b="b"/>
            <a:pathLst>
              <a:path w="3089882" h="3028084">
                <a:moveTo>
                  <a:pt x="0" y="0"/>
                </a:moveTo>
                <a:lnTo>
                  <a:pt x="3089882" y="0"/>
                </a:lnTo>
                <a:lnTo>
                  <a:pt x="3089882" y="3028084"/>
                </a:lnTo>
                <a:lnTo>
                  <a:pt x="0" y="30280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73647" y="8615949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307183" y="8772958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292317" y="7057250"/>
            <a:ext cx="522292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rgbClr val="C4791C"/>
                </a:solidFill>
                <a:latin typeface="UTM Avo"/>
              </a:rPr>
              <a:t> Vẽ và nhận xét dược biểu đồ về gia tăng dân số.</a:t>
            </a:r>
            <a:endParaRPr lang="en-US" sz="30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92317" y="2432778"/>
            <a:ext cx="529109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rgbClr val="C4791C"/>
                </a:solidFill>
                <a:latin typeface="UTM Avo"/>
              </a:rPr>
              <a:t>- Trình bày được </a:t>
            </a:r>
            <a:r>
              <a:rPr lang="vi-VN" sz="3000" dirty="0" smtClean="0">
                <a:solidFill>
                  <a:srgbClr val="C4791C"/>
                </a:solidFill>
                <a:latin typeface="UTM Avo"/>
              </a:rPr>
              <a:t>ĐẶC ĐIỂM PHÂN BỐ CÁC DÂN TỘC.</a:t>
            </a:r>
            <a:endParaRPr lang="vi-VN" sz="3000" dirty="0">
              <a:solidFill>
                <a:srgbClr val="C4791C"/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vi-VN" sz="3000" dirty="0">
                <a:solidFill>
                  <a:srgbClr val="C4791C"/>
                </a:solidFill>
                <a:latin typeface="UTM Avo"/>
              </a:rPr>
              <a:t>- Phân tích được sự thay đổi cơ cấu tuổi và giới tính của dân cư.</a:t>
            </a:r>
          </a:p>
          <a:p>
            <a:pPr>
              <a:lnSpc>
                <a:spcPct val="150000"/>
              </a:lnSpc>
            </a:pPr>
            <a:endParaRPr lang="vi-VN" sz="30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0820" y="6795011"/>
            <a:ext cx="4834293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 err="1">
                <a:solidFill>
                  <a:srgbClr val="C4791C"/>
                </a:solidFill>
                <a:latin typeface="UTM Avo"/>
              </a:rPr>
              <a:t>Tôn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trọng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sự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đa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dạng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có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ý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thức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bảo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di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sản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văn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hóa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, 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tộc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. </a:t>
            </a:r>
          </a:p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endParaRPr lang="en-US" sz="30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42815" y="2844294"/>
            <a:ext cx="5090285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rgbClr val="C4791C"/>
                </a:solidFill>
                <a:latin typeface="UTM Avo"/>
              </a:rPr>
              <a:t>-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Khai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thác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Internet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phục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vụ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môn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học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: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lấy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thông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tin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về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văn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hóa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tộc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trên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C4791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C4791C"/>
                </a:solidFill>
                <a:latin typeface="UTM Avo"/>
              </a:rPr>
              <a:t> web</a:t>
            </a:r>
          </a:p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endParaRPr lang="en-US" sz="3000" dirty="0">
              <a:solidFill>
                <a:srgbClr val="C4791C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711" y="125526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34713" y="2254063"/>
            <a:ext cx="8218684" cy="173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4608" spc="133" dirty="0" smtClean="0">
                <a:solidFill>
                  <a:srgbClr val="797A1D"/>
                </a:solidFill>
                <a:latin typeface="Paytone One"/>
              </a:rPr>
              <a:t>ĐẶC ĐIỂM PHÂN BỐ CÁC DÂN TỘC</a:t>
            </a:r>
            <a:endParaRPr lang="en-US" sz="4608" u="none" strike="noStrike" spc="133" dirty="0">
              <a:solidFill>
                <a:srgbClr val="797A1D"/>
              </a:solidFill>
              <a:latin typeface="Paytone On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683" y="1255330"/>
            <a:ext cx="6961100" cy="1844691"/>
          </a:xfrm>
          <a:custGeom>
            <a:avLst/>
            <a:gdLst/>
            <a:ahLst/>
            <a:cxnLst/>
            <a:rect l="l" t="t" r="r" b="b"/>
            <a:pathLst>
              <a:path w="6961100" h="1844691">
                <a:moveTo>
                  <a:pt x="0" y="0"/>
                </a:moveTo>
                <a:lnTo>
                  <a:pt x="6961100" y="0"/>
                </a:lnTo>
                <a:lnTo>
                  <a:pt x="6961100" y="1844691"/>
                </a:lnTo>
                <a:lnTo>
                  <a:pt x="0" y="1844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9223" y="1422414"/>
            <a:ext cx="1696656" cy="1266130"/>
          </a:xfrm>
          <a:custGeom>
            <a:avLst/>
            <a:gdLst/>
            <a:ahLst/>
            <a:cxnLst/>
            <a:rect l="l" t="t" r="r" b="b"/>
            <a:pathLst>
              <a:path w="1696656" h="1266130">
                <a:moveTo>
                  <a:pt x="0" y="0"/>
                </a:moveTo>
                <a:lnTo>
                  <a:pt x="1696656" y="0"/>
                </a:lnTo>
                <a:lnTo>
                  <a:pt x="1696656" y="1266130"/>
                </a:lnTo>
                <a:lnTo>
                  <a:pt x="0" y="1266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33114" y="4338581"/>
            <a:ext cx="1142661" cy="801940"/>
          </a:xfrm>
          <a:custGeom>
            <a:avLst/>
            <a:gdLst/>
            <a:ahLst/>
            <a:cxnLst/>
            <a:rect l="l" t="t" r="r" b="b"/>
            <a:pathLst>
              <a:path w="1142661" h="801940">
                <a:moveTo>
                  <a:pt x="0" y="0"/>
                </a:moveTo>
                <a:lnTo>
                  <a:pt x="1142661" y="0"/>
                </a:lnTo>
                <a:lnTo>
                  <a:pt x="1142661" y="801941"/>
                </a:lnTo>
                <a:lnTo>
                  <a:pt x="0" y="801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45639" y="5745145"/>
            <a:ext cx="909369" cy="749093"/>
          </a:xfrm>
          <a:custGeom>
            <a:avLst/>
            <a:gdLst/>
            <a:ahLst/>
            <a:cxnLst/>
            <a:rect l="l" t="t" r="r" b="b"/>
            <a:pathLst>
              <a:path w="909369" h="749093">
                <a:moveTo>
                  <a:pt x="0" y="0"/>
                </a:moveTo>
                <a:lnTo>
                  <a:pt x="909369" y="0"/>
                </a:lnTo>
                <a:lnTo>
                  <a:pt x="909369" y="749093"/>
                </a:lnTo>
                <a:lnTo>
                  <a:pt x="0" y="7490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7925" y="6849726"/>
            <a:ext cx="1777850" cy="2049395"/>
          </a:xfrm>
          <a:custGeom>
            <a:avLst/>
            <a:gdLst/>
            <a:ahLst/>
            <a:cxnLst/>
            <a:rect l="l" t="t" r="r" b="b"/>
            <a:pathLst>
              <a:path w="1777850" h="2049395">
                <a:moveTo>
                  <a:pt x="0" y="0"/>
                </a:moveTo>
                <a:lnTo>
                  <a:pt x="1777850" y="0"/>
                </a:lnTo>
                <a:lnTo>
                  <a:pt x="1777850" y="2049394"/>
                </a:lnTo>
                <a:lnTo>
                  <a:pt x="0" y="2049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74136" y="6196122"/>
            <a:ext cx="2269920" cy="1364789"/>
          </a:xfrm>
          <a:custGeom>
            <a:avLst/>
            <a:gdLst/>
            <a:ahLst/>
            <a:cxnLst/>
            <a:rect l="l" t="t" r="r" b="b"/>
            <a:pathLst>
              <a:path w="2269920" h="1364789">
                <a:moveTo>
                  <a:pt x="0" y="0"/>
                </a:moveTo>
                <a:lnTo>
                  <a:pt x="2269919" y="0"/>
                </a:lnTo>
                <a:lnTo>
                  <a:pt x="2269919" y="1364789"/>
                </a:lnTo>
                <a:lnTo>
                  <a:pt x="0" y="1364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2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49370" y="8118490"/>
            <a:ext cx="5393186" cy="5386445"/>
          </a:xfrm>
          <a:custGeom>
            <a:avLst/>
            <a:gdLst/>
            <a:ahLst/>
            <a:cxnLst/>
            <a:rect l="l" t="t" r="r" b="b"/>
            <a:pathLst>
              <a:path w="5393186" h="5386445">
                <a:moveTo>
                  <a:pt x="0" y="0"/>
                </a:moveTo>
                <a:lnTo>
                  <a:pt x="5393186" y="0"/>
                </a:lnTo>
                <a:lnTo>
                  <a:pt x="5393186" y="5386445"/>
                </a:lnTo>
                <a:lnTo>
                  <a:pt x="0" y="5386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16509" y="6061090"/>
            <a:ext cx="3019234" cy="4114800"/>
          </a:xfrm>
          <a:custGeom>
            <a:avLst/>
            <a:gdLst/>
            <a:ahLst/>
            <a:cxnLst/>
            <a:rect l="l" t="t" r="r" b="b"/>
            <a:pathLst>
              <a:path w="3019234" h="4114800">
                <a:moveTo>
                  <a:pt x="0" y="0"/>
                </a:moveTo>
                <a:lnTo>
                  <a:pt x="3019234" y="0"/>
                </a:lnTo>
                <a:lnTo>
                  <a:pt x="3019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52807" y="1802906"/>
            <a:ext cx="40044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797A1D"/>
                </a:solidFill>
                <a:latin typeface="Anton"/>
              </a:rPr>
              <a:t>HOẠT ĐỘNG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45554" y="1456229"/>
            <a:ext cx="2597002" cy="87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43"/>
              </a:lnSpc>
              <a:spcBef>
                <a:spcPct val="0"/>
              </a:spcBef>
            </a:pPr>
            <a:r>
              <a:rPr lang="en-US" sz="4703" dirty="0">
                <a:solidFill>
                  <a:srgbClr val="C00000"/>
                </a:solidFill>
                <a:latin typeface="BHN Bonello"/>
              </a:rPr>
              <a:t>TÌM HIỂU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29976" y="3599228"/>
            <a:ext cx="319745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 dirty="0">
                <a:solidFill>
                  <a:srgbClr val="FFFFFF"/>
                </a:solidFill>
                <a:latin typeface="UTM Avo Bold"/>
              </a:rPr>
              <a:t>NHIỆM VỤ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7672" y="4315657"/>
            <a:ext cx="30262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Đọc sách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giáo khoa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49387" y="5473897"/>
            <a:ext cx="2452775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Các con số ở trên bảng thể hiện chỉ số nào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29584" y="7397927"/>
            <a:ext cx="264240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Giơ tay phát biểu lấy sticker điểm thưởng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47911" y="3877942"/>
            <a:ext cx="312519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C62828"/>
                </a:solidFill>
                <a:latin typeface="Sigmar One"/>
              </a:rPr>
              <a:t>5,3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96154" y="6419865"/>
            <a:ext cx="1671241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C62828"/>
                </a:solidFill>
                <a:latin typeface="Sigmar One"/>
              </a:rPr>
              <a:t>54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45421" y="4046520"/>
            <a:ext cx="1690291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C62828"/>
                </a:solidFill>
                <a:latin typeface="Sigmar One"/>
              </a:rPr>
              <a:t>85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78771" y="6505751"/>
            <a:ext cx="1423591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solidFill>
                  <a:srgbClr val="C62828"/>
                </a:solidFill>
                <a:latin typeface="Sigmar One"/>
              </a:rPr>
              <a:t>15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18662" y="5528943"/>
            <a:ext cx="3026224" cy="126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vi-VN" sz="2400" dirty="0">
                <a:solidFill>
                  <a:srgbClr val="000000"/>
                </a:solidFill>
                <a:latin typeface="UTM Avo"/>
              </a:rPr>
              <a:t>người Việt Nam đang sinh sống ở nước ngoài</a:t>
            </a:r>
            <a:endParaRPr lang="en-US" sz="2400" dirty="0">
              <a:solidFill>
                <a:srgbClr val="000000"/>
              </a:solidFill>
              <a:latin typeface="UTM Av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47911" y="7996097"/>
            <a:ext cx="302622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số dân tộc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4055" y="5473897"/>
            <a:ext cx="342480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tỉ trọng dân tộc Kinh  trong tổng số dân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11479" y="7941050"/>
            <a:ext cx="30262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tỉ trọng các dân tộc thiểu số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711" y="125526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34713" y="2254063"/>
            <a:ext cx="8218684" cy="174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4608" spc="133" dirty="0">
                <a:solidFill>
                  <a:srgbClr val="797A1D"/>
                </a:solidFill>
                <a:latin typeface="Paytone One"/>
              </a:rPr>
              <a:t>ĐẶC ĐIỂM PHÂN BỐ CÁC DÂN TỘC</a:t>
            </a:r>
            <a:endParaRPr lang="en-US" sz="4608" spc="133" dirty="0">
              <a:solidFill>
                <a:srgbClr val="797A1D"/>
              </a:solidFill>
              <a:latin typeface="Paytone On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683" y="1255330"/>
            <a:ext cx="6961100" cy="1844691"/>
          </a:xfrm>
          <a:custGeom>
            <a:avLst/>
            <a:gdLst/>
            <a:ahLst/>
            <a:cxnLst/>
            <a:rect l="l" t="t" r="r" b="b"/>
            <a:pathLst>
              <a:path w="6961100" h="1844691">
                <a:moveTo>
                  <a:pt x="0" y="0"/>
                </a:moveTo>
                <a:lnTo>
                  <a:pt x="6961100" y="0"/>
                </a:lnTo>
                <a:lnTo>
                  <a:pt x="6961100" y="1844691"/>
                </a:lnTo>
                <a:lnTo>
                  <a:pt x="0" y="1844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49387" y="4363282"/>
            <a:ext cx="1054651" cy="833174"/>
          </a:xfrm>
          <a:custGeom>
            <a:avLst/>
            <a:gdLst/>
            <a:ahLst/>
            <a:cxnLst/>
            <a:rect l="l" t="t" r="r" b="b"/>
            <a:pathLst>
              <a:path w="1054651" h="833174">
                <a:moveTo>
                  <a:pt x="0" y="0"/>
                </a:moveTo>
                <a:lnTo>
                  <a:pt x="1054651" y="0"/>
                </a:lnTo>
                <a:lnTo>
                  <a:pt x="1054651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0935" y="1422005"/>
            <a:ext cx="1413103" cy="1511341"/>
          </a:xfrm>
          <a:custGeom>
            <a:avLst/>
            <a:gdLst/>
            <a:ahLst/>
            <a:cxnLst/>
            <a:rect l="l" t="t" r="r" b="b"/>
            <a:pathLst>
              <a:path w="1413103" h="1511341">
                <a:moveTo>
                  <a:pt x="0" y="0"/>
                </a:moveTo>
                <a:lnTo>
                  <a:pt x="1413103" y="0"/>
                </a:lnTo>
                <a:lnTo>
                  <a:pt x="1413103" y="1511341"/>
                </a:lnTo>
                <a:lnTo>
                  <a:pt x="0" y="1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97486" y="7480908"/>
            <a:ext cx="999941" cy="1081208"/>
          </a:xfrm>
          <a:custGeom>
            <a:avLst/>
            <a:gdLst/>
            <a:ahLst/>
            <a:cxnLst/>
            <a:rect l="l" t="t" r="r" b="b"/>
            <a:pathLst>
              <a:path w="999941" h="1081208">
                <a:moveTo>
                  <a:pt x="0" y="0"/>
                </a:moveTo>
                <a:lnTo>
                  <a:pt x="999941" y="0"/>
                </a:lnTo>
                <a:lnTo>
                  <a:pt x="999941" y="1081208"/>
                </a:lnTo>
                <a:lnTo>
                  <a:pt x="0" y="108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8967" y="5807272"/>
            <a:ext cx="1270532" cy="852844"/>
          </a:xfrm>
          <a:custGeom>
            <a:avLst/>
            <a:gdLst/>
            <a:ahLst/>
            <a:cxnLst/>
            <a:rect l="l" t="t" r="r" b="b"/>
            <a:pathLst>
              <a:path w="1270532" h="852844">
                <a:moveTo>
                  <a:pt x="0" y="0"/>
                </a:moveTo>
                <a:lnTo>
                  <a:pt x="1270532" y="0"/>
                </a:lnTo>
                <a:lnTo>
                  <a:pt x="1270532" y="852844"/>
                </a:lnTo>
                <a:lnTo>
                  <a:pt x="0" y="852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52807" y="1802906"/>
            <a:ext cx="40044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797A1D"/>
                </a:solidFill>
                <a:latin typeface="Anton"/>
              </a:rPr>
              <a:t>HOẠT ĐỘNG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45554" y="1221980"/>
            <a:ext cx="2597002" cy="91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43"/>
              </a:lnSpc>
              <a:spcBef>
                <a:spcPct val="0"/>
              </a:spcBef>
            </a:pPr>
            <a:r>
              <a:rPr lang="en-US" sz="4703" dirty="0">
                <a:solidFill>
                  <a:srgbClr val="797A1D"/>
                </a:solidFill>
                <a:latin typeface="BHN Bonello"/>
              </a:rPr>
              <a:t>TÌM HIỂU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45066" y="3595566"/>
            <a:ext cx="331443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 dirty="0">
                <a:solidFill>
                  <a:srgbClr val="FFFFFF"/>
                </a:solidFill>
                <a:latin typeface="UTM Avo Bold"/>
              </a:rPr>
              <a:t>NHIỆM VỤ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37672" y="4315657"/>
            <a:ext cx="30262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Hoạt động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nhóm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9387" y="5473897"/>
            <a:ext cx="2452775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UTM Avo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công</a:t>
            </a:r>
            <a:endParaRPr lang="en-US" sz="2400" dirty="0">
              <a:solidFill>
                <a:srgbClr val="000000"/>
              </a:solidFill>
              <a:latin typeface="UTM Av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29584" y="7585267"/>
            <a:ext cx="264240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Thời gian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2 phút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666156" y="4363282"/>
            <a:ext cx="3074639" cy="4590218"/>
            <a:chOff x="0" y="0"/>
            <a:chExt cx="4099518" cy="387876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62911" y="1203675"/>
              <a:ext cx="3573695" cy="2659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Các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dân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tộc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ở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Việt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Nam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sinh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sống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rộng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khắp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trên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toàn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lãnh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thổ</a:t>
              </a:r>
              <a:endParaRPr lang="en-US" sz="2800" dirty="0">
                <a:solidFill>
                  <a:srgbClr val="797A1D"/>
                </a:solidFill>
                <a:latin typeface="UTM Avo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62911" y="288795"/>
              <a:ext cx="3573695" cy="54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FFFFF1"/>
                  </a:solidFill>
                  <a:latin typeface="UTM Avo"/>
                </a:rPr>
                <a:t>NHÓM 1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671292" y="4567972"/>
            <a:ext cx="2680272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FFF1"/>
                </a:solidFill>
                <a:latin typeface="Cagliostro"/>
              </a:rPr>
              <a:t>What We Know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018589" y="4372404"/>
            <a:ext cx="3074639" cy="4590218"/>
            <a:chOff x="0" y="0"/>
            <a:chExt cx="4099518" cy="387876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306784" y="1195967"/>
              <a:ext cx="3573695" cy="2113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Phân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bố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dân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tộc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ở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Việt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Nam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có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sự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thay</a:t>
              </a:r>
              <a:r>
                <a:rPr lang="en-US" sz="2800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800" dirty="0" err="1">
                  <a:solidFill>
                    <a:srgbClr val="797A1D"/>
                  </a:solidFill>
                  <a:latin typeface="UTM Avo"/>
                </a:rPr>
                <a:t>đổi</a:t>
              </a:r>
              <a:endParaRPr lang="en-US" sz="2800" dirty="0">
                <a:solidFill>
                  <a:srgbClr val="797A1D"/>
                </a:solidFill>
                <a:latin typeface="UTM Avo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62911" y="288795"/>
              <a:ext cx="3573695" cy="54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FFFFF1"/>
                  </a:solidFill>
                  <a:latin typeface="UTM Avo"/>
                </a:rPr>
                <a:t>NHÓM 2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408278" y="4372404"/>
            <a:ext cx="3074639" cy="4590218"/>
            <a:chOff x="0" y="0"/>
            <a:chExt cx="4099518" cy="3878768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50000"/>
                  </a:lnSpc>
                </a:pPr>
                <a:endParaRPr sz="20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62911" y="1195151"/>
              <a:ext cx="3573695" cy="2659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rgbClr val="797A1D"/>
                  </a:solidFill>
                  <a:latin typeface="UTM Avo"/>
                </a:rPr>
                <a:t>Người Việt Nam ở nước ngoài là một bộ phận của dân tộc </a:t>
              </a:r>
              <a:r>
                <a:rPr lang="en-US" sz="2800" dirty="0" smtClean="0">
                  <a:solidFill>
                    <a:srgbClr val="797A1D"/>
                  </a:solidFill>
                  <a:latin typeface="UTM Avo"/>
                </a:rPr>
                <a:t>VN</a:t>
              </a:r>
              <a:endParaRPr lang="en-US" sz="2800" dirty="0">
                <a:solidFill>
                  <a:srgbClr val="797A1D"/>
                </a:solidFill>
                <a:latin typeface="UTM Avo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62911" y="288795"/>
              <a:ext cx="3573695" cy="54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FFFFF1"/>
                  </a:solidFill>
                  <a:latin typeface="UTM Avo"/>
                </a:rPr>
                <a:t>NHÓM 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540" y="0"/>
            <a:ext cx="7112496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349689" y="2536229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5" y="0"/>
                </a:lnTo>
                <a:lnTo>
                  <a:pt x="463895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10293" y="4128133"/>
            <a:ext cx="5194335" cy="6016530"/>
          </a:xfrm>
          <a:custGeom>
            <a:avLst/>
            <a:gdLst/>
            <a:ahLst/>
            <a:cxnLst/>
            <a:rect l="l" t="t" r="r" b="b"/>
            <a:pathLst>
              <a:path w="5194335" h="6016530">
                <a:moveTo>
                  <a:pt x="0" y="0"/>
                </a:moveTo>
                <a:lnTo>
                  <a:pt x="5194335" y="0"/>
                </a:lnTo>
                <a:lnTo>
                  <a:pt x="5194335" y="6016530"/>
                </a:lnTo>
                <a:lnTo>
                  <a:pt x="0" y="6016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46294" y="316588"/>
            <a:ext cx="2020055" cy="1931678"/>
          </a:xfrm>
          <a:custGeom>
            <a:avLst/>
            <a:gdLst/>
            <a:ahLst/>
            <a:cxnLst/>
            <a:rect l="l" t="t" r="r" b="b"/>
            <a:pathLst>
              <a:path w="2020055" h="1931678">
                <a:moveTo>
                  <a:pt x="0" y="0"/>
                </a:moveTo>
                <a:lnTo>
                  <a:pt x="2020055" y="0"/>
                </a:lnTo>
                <a:lnTo>
                  <a:pt x="2020055" y="1931678"/>
                </a:lnTo>
                <a:lnTo>
                  <a:pt x="0" y="1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1628" y="2671309"/>
            <a:ext cx="11197330" cy="95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354A15"/>
                </a:solidFill>
                <a:latin typeface="UTM Avo"/>
              </a:rPr>
              <a:t>a.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Các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dân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tộc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ở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Việt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Nam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sinh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sống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rộng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 smtClean="0">
                <a:solidFill>
                  <a:srgbClr val="354A15"/>
                </a:solidFill>
                <a:latin typeface="UTM Avo"/>
              </a:rPr>
              <a:t>khắp</a:t>
            </a:r>
            <a:r>
              <a:rPr lang="en-US" sz="2800" dirty="0" smtClean="0">
                <a:solidFill>
                  <a:srgbClr val="354A15"/>
                </a:solidFill>
                <a:latin typeface="UTM Avo"/>
              </a:rPr>
              <a:t/>
            </a:r>
            <a:br>
              <a:rPr lang="en-US" sz="2800" dirty="0" smtClean="0">
                <a:solidFill>
                  <a:srgbClr val="354A15"/>
                </a:solidFill>
                <a:latin typeface="UTM Avo"/>
              </a:rPr>
            </a:br>
            <a:r>
              <a:rPr lang="en-US" sz="2800" dirty="0" smtClean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trên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toàn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lãnh</a:t>
            </a:r>
            <a:r>
              <a:rPr lang="en-US" sz="2800" dirty="0">
                <a:solidFill>
                  <a:srgbClr val="354A15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354A15"/>
                </a:solidFill>
                <a:latin typeface="UTM Avo"/>
              </a:rPr>
              <a:t>thổ</a:t>
            </a:r>
            <a:endParaRPr lang="en-US" sz="2800" dirty="0">
              <a:solidFill>
                <a:srgbClr val="354A15"/>
              </a:solidFill>
              <a:latin typeface="UTM Av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11628" y="3918583"/>
            <a:ext cx="5242369" cy="581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C4791C"/>
                </a:solidFill>
                <a:latin typeface="UTM Avo"/>
              </a:rPr>
              <a:t>-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Dân tộc Kinh 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cư trú khắp cả nước, tập trung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chủ yếu ở đồng bằng và trung du.</a:t>
            </a:r>
            <a:r>
              <a:rPr lang="en-US" sz="2800" dirty="0" smtClean="0">
                <a:solidFill>
                  <a:srgbClr val="0046FF"/>
                </a:solidFill>
                <a:latin typeface="UTM Avo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- </a:t>
            </a:r>
            <a:r>
              <a:rPr lang="vi-VN" sz="2800" dirty="0" smtClean="0">
                <a:solidFill>
                  <a:srgbClr val="C4791C"/>
                </a:solidFill>
                <a:latin typeface="UTM Avo"/>
              </a:rPr>
              <a:t>Các 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dân tộc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thiểu số 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phân bố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rải rác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, tập trung đông hơn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ở trung du và miền núi</a:t>
            </a:r>
            <a:r>
              <a:rPr lang="vi-VN" sz="2800" dirty="0" smtClean="0">
                <a:solidFill>
                  <a:srgbClr val="0046FF"/>
                </a:solidFill>
                <a:latin typeface="UTM Avo"/>
              </a:rPr>
              <a:t>.</a:t>
            </a:r>
            <a:endParaRPr lang="en-US" sz="2800" dirty="0" smtClean="0">
              <a:solidFill>
                <a:srgbClr val="0046FF"/>
              </a:solidFill>
              <a:latin typeface="UTM Avo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- </a:t>
            </a:r>
            <a:r>
              <a:rPr lang="vi-VN" sz="2800" dirty="0" smtClean="0">
                <a:solidFill>
                  <a:srgbClr val="C4791C"/>
                </a:solidFill>
                <a:latin typeface="UTM Avo"/>
              </a:rPr>
              <a:t>Dân 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tộc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Khơ-me, Chăm, Hoa </a:t>
            </a:r>
            <a:r>
              <a:rPr lang="vi-VN" sz="2800" dirty="0">
                <a:solidFill>
                  <a:srgbClr val="C4791C"/>
                </a:solidFill>
                <a:latin typeface="UTM Avo"/>
              </a:rPr>
              <a:t>sinh sống chủ yếu ở các </a:t>
            </a:r>
            <a:r>
              <a:rPr lang="vi-VN" sz="2800" dirty="0">
                <a:solidFill>
                  <a:srgbClr val="0046FF"/>
                </a:solidFill>
                <a:latin typeface="UTM Avo"/>
              </a:rPr>
              <a:t>đồng </a:t>
            </a:r>
            <a:r>
              <a:rPr lang="vi-VN" sz="2800" dirty="0" smtClean="0">
                <a:solidFill>
                  <a:srgbClr val="0046FF"/>
                </a:solidFill>
                <a:latin typeface="UTM Avo"/>
              </a:rPr>
              <a:t>bằng</a:t>
            </a:r>
            <a:endParaRPr lang="en-US" sz="2800" dirty="0">
              <a:solidFill>
                <a:srgbClr val="0046FF"/>
              </a:solidFill>
              <a:latin typeface="UTM Avo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6761688" y="2536229"/>
            <a:ext cx="6819949" cy="23989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6768009" y="5417077"/>
            <a:ext cx="6581680" cy="30274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 flipV="1">
            <a:off x="6647691" y="7747620"/>
            <a:ext cx="7165893" cy="8645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Oval 16"/>
          <p:cNvSpPr/>
          <p:nvPr/>
        </p:nvSpPr>
        <p:spPr>
          <a:xfrm>
            <a:off x="-2847373" y="2686534"/>
            <a:ext cx="1851116" cy="1851116"/>
          </a:xfrm>
          <a:prstGeom prst="ellipse">
            <a:avLst/>
          </a:prstGeom>
          <a:solidFill>
            <a:srgbClr val="088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2760215" y="2744478"/>
            <a:ext cx="1710471" cy="1710471"/>
            <a:chOff x="-1275524" y="3050415"/>
            <a:chExt cx="1710471" cy="1710471"/>
          </a:xfrm>
        </p:grpSpPr>
        <p:sp>
          <p:nvSpPr>
            <p:cNvPr id="19" name="Oval 18"/>
            <p:cNvSpPr/>
            <p:nvPr/>
          </p:nvSpPr>
          <p:spPr>
            <a:xfrm>
              <a:off x="-1275524" y="3050415"/>
              <a:ext cx="1710471" cy="17104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-1138801" y="3182097"/>
              <a:ext cx="1447105" cy="1447105"/>
            </a:xfrm>
            <a:prstGeom prst="ellipse">
              <a:avLst/>
            </a:prstGeom>
            <a:solidFill>
              <a:srgbClr val="81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205654" y="506654"/>
            <a:ext cx="9349654" cy="1576262"/>
            <a:chOff x="-205654" y="506654"/>
            <a:chExt cx="9349654" cy="157626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06654"/>
              <a:ext cx="9144000" cy="1576262"/>
              <a:chOff x="0" y="0"/>
              <a:chExt cx="4294445" cy="74028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94444" cy="740286"/>
              </a:xfrm>
              <a:custGeom>
                <a:avLst/>
                <a:gdLst/>
                <a:ahLst/>
                <a:cxnLst/>
                <a:rect l="l" t="t" r="r" b="b"/>
                <a:pathLst>
                  <a:path w="4294444" h="740286">
                    <a:moveTo>
                      <a:pt x="4091244" y="0"/>
                    </a:moveTo>
                    <a:cubicBezTo>
                      <a:pt x="4203469" y="0"/>
                      <a:pt x="4294444" y="165719"/>
                      <a:pt x="4294444" y="370143"/>
                    </a:cubicBezTo>
                    <a:cubicBezTo>
                      <a:pt x="4294444" y="574567"/>
                      <a:pt x="4203469" y="740286"/>
                      <a:pt x="4091244" y="740286"/>
                    </a:cubicBezTo>
                    <a:lnTo>
                      <a:pt x="203200" y="740286"/>
                    </a:lnTo>
                    <a:cubicBezTo>
                      <a:pt x="90976" y="740286"/>
                      <a:pt x="0" y="574567"/>
                      <a:pt x="0" y="370143"/>
                    </a:cubicBezTo>
                    <a:cubicBezTo>
                      <a:pt x="0" y="16571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>
                <a:solidFill>
                  <a:srgbClr val="DEDD9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294445" cy="778386"/>
              </a:xfrm>
              <a:prstGeom prst="rect">
                <a:avLst/>
              </a:prstGeom>
            </p:spPr>
            <p:txBody>
              <a:bodyPr lIns="28488" tIns="28488" rIns="28488" bIns="2848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419695" y="906102"/>
              <a:ext cx="260150" cy="260150"/>
            </a:xfrm>
            <a:custGeom>
              <a:avLst/>
              <a:gdLst/>
              <a:ahLst/>
              <a:cxnLst/>
              <a:rect l="l" t="t" r="r" b="b"/>
              <a:pathLst>
                <a:path w="260150" h="260150">
                  <a:moveTo>
                    <a:pt x="0" y="0"/>
                  </a:moveTo>
                  <a:lnTo>
                    <a:pt x="260149" y="0"/>
                  </a:lnTo>
                  <a:lnTo>
                    <a:pt x="260149" y="260149"/>
                  </a:lnTo>
                  <a:lnTo>
                    <a:pt x="0" y="260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16858" y="788569"/>
              <a:ext cx="987716" cy="987716"/>
            </a:xfrm>
            <a:custGeom>
              <a:avLst/>
              <a:gdLst/>
              <a:ahLst/>
              <a:cxnLst/>
              <a:rect l="l" t="t" r="r" b="b"/>
              <a:pathLst>
                <a:path w="987716" h="987716">
                  <a:moveTo>
                    <a:pt x="0" y="0"/>
                  </a:moveTo>
                  <a:lnTo>
                    <a:pt x="987715" y="0"/>
                  </a:lnTo>
                  <a:lnTo>
                    <a:pt x="987715" y="987716"/>
                  </a:lnTo>
                  <a:lnTo>
                    <a:pt x="0" y="987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742271" y="709193"/>
              <a:ext cx="7659456" cy="1301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4000" spc="101" dirty="0">
                  <a:solidFill>
                    <a:srgbClr val="C00000"/>
                  </a:solidFill>
                  <a:latin typeface="Paytone One"/>
                </a:rPr>
                <a:t>ĐẶC ĐIỂM PHÂN BỐ </a:t>
              </a:r>
              <a:r>
                <a:rPr lang="en-US" sz="4000" spc="101" dirty="0" smtClean="0">
                  <a:solidFill>
                    <a:srgbClr val="C00000"/>
                  </a:solidFill>
                  <a:latin typeface="Paytone One"/>
                </a:rPr>
                <a:t/>
              </a:r>
              <a:br>
                <a:rPr lang="en-US" sz="4000" spc="101" dirty="0" smtClean="0">
                  <a:solidFill>
                    <a:srgbClr val="C00000"/>
                  </a:solidFill>
                  <a:latin typeface="Paytone One"/>
                </a:rPr>
              </a:br>
              <a:r>
                <a:rPr lang="en-US" sz="4000" spc="101" dirty="0" smtClean="0">
                  <a:solidFill>
                    <a:srgbClr val="C00000"/>
                  </a:solidFill>
                  <a:latin typeface="Paytone One"/>
                </a:rPr>
                <a:t>CÁC </a:t>
              </a:r>
              <a:r>
                <a:rPr lang="en-US" sz="4000" spc="101" dirty="0">
                  <a:solidFill>
                    <a:srgbClr val="C00000"/>
                  </a:solidFill>
                  <a:latin typeface="Paytone One"/>
                </a:rPr>
                <a:t>DÂN TỘC</a:t>
              </a:r>
              <a:endParaRPr lang="en-US" sz="4000" spc="101" dirty="0">
                <a:solidFill>
                  <a:srgbClr val="C00000"/>
                </a:solidFill>
                <a:latin typeface="Paytone One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792" y="607684"/>
              <a:ext cx="1426978" cy="1422284"/>
            </a:xfrm>
            <a:prstGeom prst="rect">
              <a:avLst/>
            </a:prstGeom>
          </p:spPr>
        </p:pic>
        <p:sp>
          <p:nvSpPr>
            <p:cNvPr id="22" name="TextBox 11"/>
            <p:cNvSpPr txBox="1"/>
            <p:nvPr/>
          </p:nvSpPr>
          <p:spPr>
            <a:xfrm>
              <a:off x="-205654" y="979508"/>
              <a:ext cx="2083869" cy="696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6000" u="none" strike="noStrike" spc="101" dirty="0" smtClean="0">
                  <a:solidFill>
                    <a:srgbClr val="C00000"/>
                  </a:solidFill>
                  <a:latin typeface="Paytone One"/>
                </a:rPr>
                <a:t>1</a:t>
              </a:r>
              <a:endParaRPr lang="en-US" sz="6000" u="none" strike="noStrike" spc="101" dirty="0">
                <a:solidFill>
                  <a:srgbClr val="C00000"/>
                </a:solidFill>
                <a:latin typeface="Paytone On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779074" cy="10287000"/>
          </a:xfrm>
          <a:custGeom>
            <a:avLst/>
            <a:gdLst/>
            <a:ahLst/>
            <a:cxnLst/>
            <a:rect l="l" t="t" r="r" b="b"/>
            <a:pathLst>
              <a:path w="6779074" h="10287000">
                <a:moveTo>
                  <a:pt x="0" y="0"/>
                </a:moveTo>
                <a:lnTo>
                  <a:pt x="6779074" y="0"/>
                </a:lnTo>
                <a:lnTo>
                  <a:pt x="67790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9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79074" y="0"/>
            <a:ext cx="11508926" cy="10287000"/>
          </a:xfrm>
          <a:custGeom>
            <a:avLst/>
            <a:gdLst/>
            <a:ahLst/>
            <a:cxnLst/>
            <a:rect l="l" t="t" r="r" b="b"/>
            <a:pathLst>
              <a:path w="11508926" h="10287000">
                <a:moveTo>
                  <a:pt x="0" y="0"/>
                </a:moveTo>
                <a:lnTo>
                  <a:pt x="11508926" y="0"/>
                </a:lnTo>
                <a:lnTo>
                  <a:pt x="11508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5" t="-174008" r="-209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55669" y="2901030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1" y="2085228"/>
            <a:ext cx="1080081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600" dirty="0">
                <a:solidFill>
                  <a:srgbClr val="354A15"/>
                </a:solidFill>
                <a:latin typeface="UTM Avo Bold"/>
              </a:rPr>
              <a:t>b.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Phân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bố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dân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tộc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ở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Việt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Nam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có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sự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thay</a:t>
            </a:r>
            <a:r>
              <a:rPr lang="en-US" sz="36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600" dirty="0" err="1">
                <a:solidFill>
                  <a:srgbClr val="354A15"/>
                </a:solidFill>
                <a:latin typeface="UTM Avo Bold"/>
              </a:rPr>
              <a:t>đổi</a:t>
            </a:r>
            <a:endParaRPr lang="en-US" sz="3600" dirty="0">
              <a:solidFill>
                <a:srgbClr val="354A15"/>
              </a:solidFill>
              <a:latin typeface="UTM Av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82531" y="278218"/>
            <a:ext cx="16305469" cy="1688573"/>
            <a:chOff x="0" y="0"/>
            <a:chExt cx="4294445" cy="515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4444" cy="515177"/>
            </a:xfrm>
            <a:custGeom>
              <a:avLst/>
              <a:gdLst/>
              <a:ahLst/>
              <a:cxnLst/>
              <a:rect l="l" t="t" r="r" b="b"/>
              <a:pathLst>
                <a:path w="4294444" h="515177">
                  <a:moveTo>
                    <a:pt x="4091244" y="0"/>
                  </a:moveTo>
                  <a:cubicBezTo>
                    <a:pt x="4203469" y="0"/>
                    <a:pt x="4294444" y="115326"/>
                    <a:pt x="4294444" y="257588"/>
                  </a:cubicBezTo>
                  <a:cubicBezTo>
                    <a:pt x="4294444" y="399851"/>
                    <a:pt x="4203469" y="515177"/>
                    <a:pt x="409124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94445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9957" y="347922"/>
            <a:ext cx="7332501" cy="1743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050"/>
              </a:lnSpc>
            </a:pPr>
            <a:r>
              <a:rPr lang="en-US" sz="4800" u="none" strike="noStrike" spc="133" dirty="0" smtClean="0">
                <a:solidFill>
                  <a:srgbClr val="C00000"/>
                </a:solidFill>
                <a:latin typeface="Paytone One"/>
              </a:rPr>
              <a:t>ĐẶC ĐIỂM PHÂN BỐ CÁC DÂN TỘC</a:t>
            </a:r>
            <a:endParaRPr lang="en-US" sz="4800" u="none" strike="noStrike" spc="133" dirty="0">
              <a:solidFill>
                <a:srgbClr val="C00000"/>
              </a:solidFill>
              <a:latin typeface="Paytone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41491" y="416731"/>
            <a:ext cx="2083869" cy="1422284"/>
            <a:chOff x="-205654" y="607684"/>
            <a:chExt cx="2083869" cy="14222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792" y="607684"/>
              <a:ext cx="1426978" cy="1422284"/>
            </a:xfrm>
            <a:prstGeom prst="rect">
              <a:avLst/>
            </a:prstGeom>
          </p:spPr>
        </p:pic>
        <p:sp>
          <p:nvSpPr>
            <p:cNvPr id="20" name="TextBox 11"/>
            <p:cNvSpPr txBox="1"/>
            <p:nvPr/>
          </p:nvSpPr>
          <p:spPr>
            <a:xfrm>
              <a:off x="-205654" y="979508"/>
              <a:ext cx="2083869" cy="696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6000" u="none" strike="noStrike" spc="101" dirty="0" smtClean="0">
                  <a:solidFill>
                    <a:srgbClr val="C00000"/>
                  </a:solidFill>
                  <a:latin typeface="Paytone One"/>
                </a:rPr>
                <a:t>1</a:t>
              </a:r>
              <a:endParaRPr lang="en-US" sz="6000" u="none" strike="noStrike" spc="101" dirty="0">
                <a:solidFill>
                  <a:srgbClr val="C00000"/>
                </a:solidFill>
                <a:latin typeface="Paytone One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741" r="46267" b="75587"/>
          <a:stretch/>
        </p:blipFill>
        <p:spPr>
          <a:xfrm>
            <a:off x="76201" y="3086100"/>
            <a:ext cx="11365442" cy="720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540" y="0"/>
            <a:ext cx="7112496" cy="10287000"/>
          </a:xfrm>
          <a:prstGeom prst="rect">
            <a:avLst/>
          </a:prstGeom>
        </p:spPr>
      </p:pic>
      <p:sp>
        <p:nvSpPr>
          <p:cNvPr id="25" name="TextBox 4"/>
          <p:cNvSpPr txBox="1"/>
          <p:nvPr/>
        </p:nvSpPr>
        <p:spPr>
          <a:xfrm>
            <a:off x="358514" y="2742274"/>
            <a:ext cx="1080081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Kể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tên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các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dân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tộc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cùng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chung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sống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ở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phía</a:t>
            </a:r>
            <a:r>
              <a:rPr lang="en-US" sz="4000" i="1" dirty="0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 </a:t>
            </a:r>
            <a:r>
              <a:rPr lang="en-US" sz="4000" i="1" dirty="0" err="1" smtClean="0">
                <a:solidFill>
                  <a:srgbClr val="354A15"/>
                </a:solidFill>
                <a:latin typeface="#9Slide03 Cabin Condensed Bold" panose="00000806000000000000" pitchFamily="2" charset="-93"/>
              </a:rPr>
              <a:t>Bắc</a:t>
            </a:r>
            <a:endParaRPr lang="en-US" sz="4000" i="1" dirty="0">
              <a:solidFill>
                <a:srgbClr val="354A15"/>
              </a:solidFill>
              <a:latin typeface="#9Slide03 Cabin Condensed Bold" panose="00000806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1"/>
                </a:lnTo>
                <a:lnTo>
                  <a:pt x="0" y="3428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7" b="-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8758" y="0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1"/>
                </a:lnTo>
                <a:lnTo>
                  <a:pt x="0" y="342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7" b="-15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77516" y="0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8" y="0"/>
                </a:lnTo>
                <a:lnTo>
                  <a:pt x="3532968" y="3428221"/>
                </a:lnTo>
                <a:lnTo>
                  <a:pt x="0" y="3428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7" b="-15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66275" y="0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1"/>
                </a:lnTo>
                <a:lnTo>
                  <a:pt x="0" y="3428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27" b="-15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5033" y="0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1"/>
                </a:lnTo>
                <a:lnTo>
                  <a:pt x="0" y="3428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27" b="-15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428221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0"/>
                </a:lnTo>
                <a:lnTo>
                  <a:pt x="0" y="3428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27" b="-15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8758" y="3428221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0"/>
                </a:lnTo>
                <a:lnTo>
                  <a:pt x="0" y="3428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27" b="-152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77516" y="3428221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8" y="0"/>
                </a:lnTo>
                <a:lnTo>
                  <a:pt x="3532968" y="3428220"/>
                </a:lnTo>
                <a:lnTo>
                  <a:pt x="0" y="3428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27" b="-152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66275" y="3428221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0"/>
                </a:lnTo>
                <a:lnTo>
                  <a:pt x="0" y="3428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27" b="-152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55033" y="3428221"/>
            <a:ext cx="3532967" cy="3428221"/>
          </a:xfrm>
          <a:custGeom>
            <a:avLst/>
            <a:gdLst/>
            <a:ahLst/>
            <a:cxnLst/>
            <a:rect l="l" t="t" r="r" b="b"/>
            <a:pathLst>
              <a:path w="3532967" h="3428221">
                <a:moveTo>
                  <a:pt x="0" y="0"/>
                </a:moveTo>
                <a:lnTo>
                  <a:pt x="3532967" y="0"/>
                </a:lnTo>
                <a:lnTo>
                  <a:pt x="3532967" y="3428220"/>
                </a:lnTo>
                <a:lnTo>
                  <a:pt x="0" y="34282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527" b="-15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6856441"/>
            <a:ext cx="3535377" cy="3430559"/>
          </a:xfrm>
          <a:custGeom>
            <a:avLst/>
            <a:gdLst/>
            <a:ahLst/>
            <a:cxnLst/>
            <a:rect l="l" t="t" r="r" b="b"/>
            <a:pathLst>
              <a:path w="3535377" h="3430559">
                <a:moveTo>
                  <a:pt x="0" y="0"/>
                </a:moveTo>
                <a:lnTo>
                  <a:pt x="3535377" y="0"/>
                </a:lnTo>
                <a:lnTo>
                  <a:pt x="3535377" y="3430559"/>
                </a:lnTo>
                <a:lnTo>
                  <a:pt x="0" y="3430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27" b="-152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88156" y="6856441"/>
            <a:ext cx="3535377" cy="3430559"/>
          </a:xfrm>
          <a:custGeom>
            <a:avLst/>
            <a:gdLst/>
            <a:ahLst/>
            <a:cxnLst/>
            <a:rect l="l" t="t" r="r" b="b"/>
            <a:pathLst>
              <a:path w="3535377" h="3430559">
                <a:moveTo>
                  <a:pt x="0" y="0"/>
                </a:moveTo>
                <a:lnTo>
                  <a:pt x="3535377" y="0"/>
                </a:lnTo>
                <a:lnTo>
                  <a:pt x="3535377" y="3430559"/>
                </a:lnTo>
                <a:lnTo>
                  <a:pt x="0" y="3430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527" b="-152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76311" y="6856441"/>
            <a:ext cx="3535377" cy="3430559"/>
          </a:xfrm>
          <a:custGeom>
            <a:avLst/>
            <a:gdLst/>
            <a:ahLst/>
            <a:cxnLst/>
            <a:rect l="l" t="t" r="r" b="b"/>
            <a:pathLst>
              <a:path w="3535377" h="3430559">
                <a:moveTo>
                  <a:pt x="0" y="0"/>
                </a:moveTo>
                <a:lnTo>
                  <a:pt x="3535378" y="0"/>
                </a:lnTo>
                <a:lnTo>
                  <a:pt x="3535378" y="3430559"/>
                </a:lnTo>
                <a:lnTo>
                  <a:pt x="0" y="3430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527" b="-152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4467" y="6856441"/>
            <a:ext cx="3535377" cy="3430559"/>
          </a:xfrm>
          <a:custGeom>
            <a:avLst/>
            <a:gdLst/>
            <a:ahLst/>
            <a:cxnLst/>
            <a:rect l="l" t="t" r="r" b="b"/>
            <a:pathLst>
              <a:path w="3535377" h="3430559">
                <a:moveTo>
                  <a:pt x="0" y="0"/>
                </a:moveTo>
                <a:lnTo>
                  <a:pt x="3535377" y="0"/>
                </a:lnTo>
                <a:lnTo>
                  <a:pt x="3535377" y="3430559"/>
                </a:lnTo>
                <a:lnTo>
                  <a:pt x="0" y="3430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527" b="-152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52623" y="6856441"/>
            <a:ext cx="3535377" cy="3430559"/>
          </a:xfrm>
          <a:custGeom>
            <a:avLst/>
            <a:gdLst/>
            <a:ahLst/>
            <a:cxnLst/>
            <a:rect l="l" t="t" r="r" b="b"/>
            <a:pathLst>
              <a:path w="3535377" h="3430559">
                <a:moveTo>
                  <a:pt x="0" y="0"/>
                </a:moveTo>
                <a:lnTo>
                  <a:pt x="3535377" y="0"/>
                </a:lnTo>
                <a:lnTo>
                  <a:pt x="3535377" y="3430559"/>
                </a:lnTo>
                <a:lnTo>
                  <a:pt x="0" y="34305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527" b="-152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4692" y="0"/>
            <a:ext cx="19782692" cy="10287000"/>
          </a:xfrm>
          <a:custGeom>
            <a:avLst/>
            <a:gdLst/>
            <a:ahLst/>
            <a:cxnLst/>
            <a:rect l="l" t="t" r="r" b="b"/>
            <a:pathLst>
              <a:path w="19782692" h="10287000">
                <a:moveTo>
                  <a:pt x="0" y="0"/>
                </a:moveTo>
                <a:lnTo>
                  <a:pt x="19782692" y="0"/>
                </a:lnTo>
                <a:lnTo>
                  <a:pt x="197826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537549" cy="3023142"/>
          </a:xfrm>
          <a:custGeom>
            <a:avLst/>
            <a:gdLst/>
            <a:ahLst/>
            <a:cxnLst/>
            <a:rect l="l" t="t" r="r" b="b"/>
            <a:pathLst>
              <a:path w="4537549" h="3023142">
                <a:moveTo>
                  <a:pt x="0" y="0"/>
                </a:moveTo>
                <a:lnTo>
                  <a:pt x="4537549" y="0"/>
                </a:lnTo>
                <a:lnTo>
                  <a:pt x="4537549" y="3023142"/>
                </a:lnTo>
                <a:lnTo>
                  <a:pt x="0" y="3023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61284"/>
            <a:ext cx="4537549" cy="3029481"/>
          </a:xfrm>
          <a:custGeom>
            <a:avLst/>
            <a:gdLst/>
            <a:ahLst/>
            <a:cxnLst/>
            <a:rect l="l" t="t" r="r" b="b"/>
            <a:pathLst>
              <a:path w="4537549" h="3029481">
                <a:moveTo>
                  <a:pt x="0" y="0"/>
                </a:moveTo>
                <a:lnTo>
                  <a:pt x="4537549" y="0"/>
                </a:lnTo>
                <a:lnTo>
                  <a:pt x="4537549" y="3029481"/>
                </a:lnTo>
                <a:lnTo>
                  <a:pt x="0" y="3029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086491" y="3114086"/>
            <a:ext cx="5867318" cy="6738750"/>
            <a:chOff x="0" y="0"/>
            <a:chExt cx="472733" cy="542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733" cy="542944"/>
            </a:xfrm>
            <a:custGeom>
              <a:avLst/>
              <a:gdLst/>
              <a:ahLst/>
              <a:cxnLst/>
              <a:rect l="l" t="t" r="r" b="b"/>
              <a:pathLst>
                <a:path w="472733" h="542944">
                  <a:moveTo>
                    <a:pt x="60697" y="0"/>
                  </a:moveTo>
                  <a:lnTo>
                    <a:pt x="412036" y="0"/>
                  </a:lnTo>
                  <a:cubicBezTo>
                    <a:pt x="445558" y="0"/>
                    <a:pt x="472733" y="27175"/>
                    <a:pt x="472733" y="60697"/>
                  </a:cubicBezTo>
                  <a:lnTo>
                    <a:pt x="472733" y="482247"/>
                  </a:lnTo>
                  <a:cubicBezTo>
                    <a:pt x="472733" y="515769"/>
                    <a:pt x="445558" y="542944"/>
                    <a:pt x="412036" y="542944"/>
                  </a:cubicBezTo>
                  <a:lnTo>
                    <a:pt x="60697" y="542944"/>
                  </a:lnTo>
                  <a:cubicBezTo>
                    <a:pt x="27175" y="542944"/>
                    <a:pt x="0" y="515769"/>
                    <a:pt x="0" y="482247"/>
                  </a:cubicBezTo>
                  <a:lnTo>
                    <a:pt x="0" y="60697"/>
                  </a:lnTo>
                  <a:cubicBezTo>
                    <a:pt x="0" y="27175"/>
                    <a:pt x="27175" y="0"/>
                    <a:pt x="60697" y="0"/>
                  </a:cubicBezTo>
                  <a:close/>
                </a:path>
              </a:pathLst>
            </a:custGeom>
            <a:solidFill>
              <a:srgbClr val="DEDD9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72733" cy="571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86491" y="307996"/>
            <a:ext cx="5867318" cy="2536363"/>
            <a:chOff x="0" y="0"/>
            <a:chExt cx="472733" cy="2043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2733" cy="204356"/>
            </a:xfrm>
            <a:custGeom>
              <a:avLst/>
              <a:gdLst/>
              <a:ahLst/>
              <a:cxnLst/>
              <a:rect l="l" t="t" r="r" b="b"/>
              <a:pathLst>
                <a:path w="472733" h="204356">
                  <a:moveTo>
                    <a:pt x="48821" y="0"/>
                  </a:moveTo>
                  <a:lnTo>
                    <a:pt x="423911" y="0"/>
                  </a:lnTo>
                  <a:cubicBezTo>
                    <a:pt x="450875" y="0"/>
                    <a:pt x="472733" y="21858"/>
                    <a:pt x="472733" y="48821"/>
                  </a:cubicBezTo>
                  <a:lnTo>
                    <a:pt x="472733" y="155535"/>
                  </a:lnTo>
                  <a:cubicBezTo>
                    <a:pt x="472733" y="182498"/>
                    <a:pt x="450875" y="204356"/>
                    <a:pt x="423911" y="204356"/>
                  </a:cubicBezTo>
                  <a:lnTo>
                    <a:pt x="48821" y="204356"/>
                  </a:lnTo>
                  <a:cubicBezTo>
                    <a:pt x="21858" y="204356"/>
                    <a:pt x="0" y="182498"/>
                    <a:pt x="0" y="155535"/>
                  </a:cubicBezTo>
                  <a:lnTo>
                    <a:pt x="0" y="48821"/>
                  </a:lnTo>
                  <a:cubicBezTo>
                    <a:pt x="0" y="21858"/>
                    <a:pt x="21858" y="0"/>
                    <a:pt x="48821" y="0"/>
                  </a:cubicBezTo>
                  <a:close/>
                </a:path>
              </a:pathLst>
            </a:custGeom>
            <a:solidFill>
              <a:srgbClr val="797A1D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72733" cy="232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62775" y="3883939"/>
            <a:ext cx="5114750" cy="529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8"/>
              </a:lnSpc>
            </a:pPr>
            <a:r>
              <a:rPr lang="en-US" sz="6020" dirty="0" err="1">
                <a:solidFill>
                  <a:srgbClr val="FC3232"/>
                </a:solidFill>
                <a:latin typeface="UTM Avo"/>
              </a:rPr>
              <a:t>hiện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là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tỉnh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có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nhiều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dân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tộc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sinh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sống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nhất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- 49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dân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6020" dirty="0" err="1">
                <a:solidFill>
                  <a:srgbClr val="FC3232"/>
                </a:solidFill>
                <a:latin typeface="UTM Avo"/>
              </a:rPr>
              <a:t>tộc</a:t>
            </a:r>
            <a:r>
              <a:rPr lang="en-US" sz="6020" dirty="0">
                <a:solidFill>
                  <a:srgbClr val="FC3232"/>
                </a:solidFill>
                <a:latin typeface="UTM Avo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62775" y="992979"/>
            <a:ext cx="5114750" cy="116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8"/>
              </a:lnSpc>
            </a:pPr>
            <a:r>
              <a:rPr lang="en-US" sz="6812" dirty="0" err="1">
                <a:solidFill>
                  <a:srgbClr val="FFFFF1"/>
                </a:solidFill>
                <a:latin typeface="UTM Avo"/>
              </a:rPr>
              <a:t>Đắk</a:t>
            </a:r>
            <a:r>
              <a:rPr lang="en-US" sz="6812" dirty="0">
                <a:solidFill>
                  <a:srgbClr val="FFFFF1"/>
                </a:solidFill>
                <a:latin typeface="UTM Avo"/>
              </a:rPr>
              <a:t> </a:t>
            </a:r>
            <a:r>
              <a:rPr lang="en-US" sz="6812" dirty="0" err="1">
                <a:solidFill>
                  <a:srgbClr val="FFFFF1"/>
                </a:solidFill>
                <a:latin typeface="UTM Avo"/>
              </a:rPr>
              <a:t>Lắk</a:t>
            </a:r>
            <a:r>
              <a:rPr lang="en-US" sz="6812" dirty="0">
                <a:solidFill>
                  <a:srgbClr val="FFFFF1"/>
                </a:solidFill>
                <a:latin typeface="UTM Av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55669" y="2901030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5886" y="3697248"/>
            <a:ext cx="6382005" cy="2310299"/>
          </a:xfrm>
          <a:custGeom>
            <a:avLst/>
            <a:gdLst/>
            <a:ahLst/>
            <a:cxnLst/>
            <a:rect l="l" t="t" r="r" b="b"/>
            <a:pathLst>
              <a:path w="6382005" h="2310299">
                <a:moveTo>
                  <a:pt x="0" y="0"/>
                </a:moveTo>
                <a:lnTo>
                  <a:pt x="6382005" y="0"/>
                </a:lnTo>
                <a:lnTo>
                  <a:pt x="6382005" y="2310299"/>
                </a:lnTo>
                <a:lnTo>
                  <a:pt x="0" y="2310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807" r="-65427" b="-57329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" y="2176175"/>
            <a:ext cx="1899397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vi-VN" sz="3600" dirty="0">
                <a:solidFill>
                  <a:srgbClr val="797A1D"/>
                </a:solidFill>
                <a:latin typeface="UTM Avo"/>
              </a:rPr>
              <a:t>c. Người Việt Nam ở nước ngoài là một bộ phận của dân tộc Việt Nam</a:t>
            </a:r>
            <a:endParaRPr lang="en-US" sz="3600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8726" y="6681698"/>
            <a:ext cx="6209165" cy="289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9"/>
              </a:lnSpc>
            </a:pPr>
            <a:r>
              <a:rPr lang="en-US" sz="2300" dirty="0">
                <a:solidFill>
                  <a:srgbClr val="C4791C"/>
                </a:solidFill>
                <a:latin typeface="UTM Avo"/>
              </a:rPr>
              <a:t>-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Có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khoảng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5,3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triệu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người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(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năm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2021)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sinh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sống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ở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nước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ngoài</a:t>
            </a:r>
            <a:endParaRPr lang="en-US" sz="2300" dirty="0">
              <a:solidFill>
                <a:srgbClr val="0046FF"/>
              </a:solidFill>
              <a:latin typeface="UTM Avo"/>
            </a:endParaRPr>
          </a:p>
          <a:p>
            <a:pPr algn="just">
              <a:lnSpc>
                <a:spcPts val="4669"/>
              </a:lnSpc>
            </a:pPr>
            <a:r>
              <a:rPr lang="en-US" sz="2300" dirty="0">
                <a:solidFill>
                  <a:srgbClr val="C4791C"/>
                </a:solidFill>
                <a:latin typeface="UTM Avo"/>
              </a:rPr>
              <a:t>-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Là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bộ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phận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không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tách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rời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và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là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nguồn</a:t>
            </a:r>
            <a:r>
              <a:rPr lang="en-US" sz="23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0046FF"/>
                </a:solidFill>
                <a:latin typeface="UTM Avo"/>
              </a:rPr>
              <a:t>lực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của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cộng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đồng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tộc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300" dirty="0" err="1">
                <a:solidFill>
                  <a:srgbClr val="C4791C"/>
                </a:solidFill>
                <a:latin typeface="UTM Avo"/>
              </a:rPr>
              <a:t>Việt</a:t>
            </a:r>
            <a:r>
              <a:rPr lang="en-US" sz="2300" dirty="0">
                <a:solidFill>
                  <a:srgbClr val="C4791C"/>
                </a:solidFill>
                <a:latin typeface="UTM Avo"/>
              </a:rPr>
              <a:t> Nam. </a:t>
            </a:r>
          </a:p>
          <a:p>
            <a:pPr algn="just">
              <a:lnSpc>
                <a:spcPts val="4669"/>
              </a:lnSpc>
            </a:pPr>
            <a:endParaRPr lang="en-US" sz="23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262630" y="3051860"/>
            <a:ext cx="9663396" cy="7006864"/>
          </a:xfrm>
          <a:custGeom>
            <a:avLst/>
            <a:gdLst/>
            <a:ahLst/>
            <a:cxnLst/>
            <a:rect l="l" t="t" r="r" b="b"/>
            <a:pathLst>
              <a:path w="9663396" h="7006864">
                <a:moveTo>
                  <a:pt x="0" y="0"/>
                </a:moveTo>
                <a:lnTo>
                  <a:pt x="9663396" y="0"/>
                </a:lnTo>
                <a:lnTo>
                  <a:pt x="9663396" y="7006864"/>
                </a:lnTo>
                <a:lnTo>
                  <a:pt x="0" y="7006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5471"/>
            </a:stretch>
          </a:blipFill>
        </p:spPr>
      </p:sp>
      <p:grpSp>
        <p:nvGrpSpPr>
          <p:cNvPr id="14" name="Group 5"/>
          <p:cNvGrpSpPr/>
          <p:nvPr/>
        </p:nvGrpSpPr>
        <p:grpSpPr>
          <a:xfrm>
            <a:off x="1982531" y="278218"/>
            <a:ext cx="16305469" cy="1688573"/>
            <a:chOff x="0" y="0"/>
            <a:chExt cx="4294445" cy="515177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4294444" cy="515177"/>
            </a:xfrm>
            <a:custGeom>
              <a:avLst/>
              <a:gdLst/>
              <a:ahLst/>
              <a:cxnLst/>
              <a:rect l="l" t="t" r="r" b="b"/>
              <a:pathLst>
                <a:path w="4294444" h="515177">
                  <a:moveTo>
                    <a:pt x="4091244" y="0"/>
                  </a:moveTo>
                  <a:cubicBezTo>
                    <a:pt x="4203469" y="0"/>
                    <a:pt x="4294444" y="115326"/>
                    <a:pt x="4294444" y="257588"/>
                  </a:cubicBezTo>
                  <a:cubicBezTo>
                    <a:pt x="4294444" y="399851"/>
                    <a:pt x="4203469" y="515177"/>
                    <a:pt x="409124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4294445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8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5"/>
          <p:cNvSpPr txBox="1"/>
          <p:nvPr/>
        </p:nvSpPr>
        <p:spPr>
          <a:xfrm>
            <a:off x="4025360" y="728469"/>
            <a:ext cx="13900665" cy="851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050"/>
              </a:lnSpc>
            </a:pPr>
            <a:r>
              <a:rPr lang="en-US" sz="5400" u="none" strike="noStrike" spc="133" dirty="0" smtClean="0">
                <a:solidFill>
                  <a:srgbClr val="C00000"/>
                </a:solidFill>
                <a:latin typeface="Paytone One"/>
              </a:rPr>
              <a:t>ĐẶC ĐIỂM PHÂN BỐ CÁC DÂN TỘC</a:t>
            </a:r>
            <a:endParaRPr lang="en-US" sz="5400" u="none" strike="noStrike" spc="133" dirty="0">
              <a:solidFill>
                <a:srgbClr val="C00000"/>
              </a:solidFill>
              <a:latin typeface="Paytone One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41491" y="416731"/>
            <a:ext cx="2083869" cy="1422284"/>
            <a:chOff x="-205654" y="607684"/>
            <a:chExt cx="2083869" cy="14222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792" y="607684"/>
              <a:ext cx="1426978" cy="1422284"/>
            </a:xfrm>
            <a:prstGeom prst="rect">
              <a:avLst/>
            </a:prstGeom>
          </p:spPr>
        </p:pic>
        <p:sp>
          <p:nvSpPr>
            <p:cNvPr id="21" name="TextBox 11"/>
            <p:cNvSpPr txBox="1"/>
            <p:nvPr/>
          </p:nvSpPr>
          <p:spPr>
            <a:xfrm>
              <a:off x="-205654" y="979508"/>
              <a:ext cx="2083869" cy="696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6000" u="none" strike="noStrike" spc="101" dirty="0" smtClean="0">
                  <a:solidFill>
                    <a:srgbClr val="C00000"/>
                  </a:solidFill>
                  <a:latin typeface="Paytone One"/>
                </a:rPr>
                <a:t>1</a:t>
              </a:r>
              <a:endParaRPr lang="en-US" sz="6000" u="none" strike="noStrike" spc="101" dirty="0">
                <a:solidFill>
                  <a:srgbClr val="C00000"/>
                </a:solidFill>
                <a:latin typeface="Paytone One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95081" cy="10287000"/>
          </a:xfrm>
          <a:custGeom>
            <a:avLst/>
            <a:gdLst/>
            <a:ahLst/>
            <a:cxnLst/>
            <a:rect l="l" t="t" r="r" b="b"/>
            <a:pathLst>
              <a:path w="18395081" h="10287000">
                <a:moveTo>
                  <a:pt x="0" y="0"/>
                </a:moveTo>
                <a:lnTo>
                  <a:pt x="18395081" y="0"/>
                </a:lnTo>
                <a:lnTo>
                  <a:pt x="183950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2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688" y="147207"/>
            <a:ext cx="8960000" cy="1710546"/>
          </a:xfrm>
          <a:custGeom>
            <a:avLst/>
            <a:gdLst/>
            <a:ahLst/>
            <a:cxnLst/>
            <a:rect l="l" t="t" r="r" b="b"/>
            <a:pathLst>
              <a:path w="8960000" h="1710546">
                <a:moveTo>
                  <a:pt x="0" y="0"/>
                </a:moveTo>
                <a:lnTo>
                  <a:pt x="8960000" y="0"/>
                </a:lnTo>
                <a:lnTo>
                  <a:pt x="8960000" y="1710546"/>
                </a:lnTo>
                <a:lnTo>
                  <a:pt x="0" y="1710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0800" y="278563"/>
            <a:ext cx="6552060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DA251D"/>
                </a:solidFill>
                <a:latin typeface="UTM Avo"/>
              </a:rPr>
              <a:t>CHÍNH SÁCH ƯU ĐÃI CỦA NHÀ NƯỚC ĐỐI VỚI DÂN TỘC THIỂU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66338" y="2872769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29311" y="2568100"/>
            <a:ext cx="5095732" cy="1777137"/>
            <a:chOff x="0" y="0"/>
            <a:chExt cx="6794310" cy="2369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94310" cy="2369516"/>
            </a:xfrm>
            <a:custGeom>
              <a:avLst/>
              <a:gdLst/>
              <a:ahLst/>
              <a:cxnLst/>
              <a:rect l="l" t="t" r="r" b="b"/>
              <a:pathLst>
                <a:path w="6794310" h="2369516">
                  <a:moveTo>
                    <a:pt x="0" y="0"/>
                  </a:moveTo>
                  <a:lnTo>
                    <a:pt x="6794310" y="0"/>
                  </a:lnTo>
                  <a:lnTo>
                    <a:pt x="6794310" y="2369516"/>
                  </a:lnTo>
                  <a:lnTo>
                    <a:pt x="0" y="23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448316" y="586456"/>
              <a:ext cx="6018817" cy="137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Nhiều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(54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)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442151" y="2285456"/>
            <a:ext cx="1317725" cy="2196209"/>
          </a:xfrm>
          <a:custGeom>
            <a:avLst/>
            <a:gdLst/>
            <a:ahLst/>
            <a:cxnLst/>
            <a:rect l="l" t="t" r="r" b="b"/>
            <a:pathLst>
              <a:path w="1317725" h="2196209">
                <a:moveTo>
                  <a:pt x="0" y="0"/>
                </a:moveTo>
                <a:lnTo>
                  <a:pt x="1317726" y="0"/>
                </a:lnTo>
                <a:lnTo>
                  <a:pt x="1317726" y="2196209"/>
                </a:lnTo>
                <a:lnTo>
                  <a:pt x="0" y="2196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705600" y="2622013"/>
            <a:ext cx="5095732" cy="1777137"/>
            <a:chOff x="0" y="0"/>
            <a:chExt cx="6794310" cy="23695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94310" cy="2369516"/>
            </a:xfrm>
            <a:custGeom>
              <a:avLst/>
              <a:gdLst/>
              <a:ahLst/>
              <a:cxnLst/>
              <a:rect l="l" t="t" r="r" b="b"/>
              <a:pathLst>
                <a:path w="6794310" h="2369516">
                  <a:moveTo>
                    <a:pt x="0" y="0"/>
                  </a:moveTo>
                  <a:lnTo>
                    <a:pt x="6794310" y="0"/>
                  </a:lnTo>
                  <a:lnTo>
                    <a:pt x="6794310" y="2369516"/>
                  </a:lnTo>
                  <a:lnTo>
                    <a:pt x="0" y="2369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448316" y="586456"/>
              <a:ext cx="6018817" cy="137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Kinh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chiếm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khoảng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85%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30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UTM Avo"/>
                </a:rPr>
                <a:t>dân</a:t>
              </a:r>
              <a:endParaRPr lang="en-US" sz="3000" dirty="0">
                <a:solidFill>
                  <a:srgbClr val="000000"/>
                </a:solidFill>
                <a:latin typeface="UTM Avo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6705600" y="2441275"/>
            <a:ext cx="1326885" cy="663443"/>
          </a:xfrm>
          <a:custGeom>
            <a:avLst/>
            <a:gdLst/>
            <a:ahLst/>
            <a:cxnLst/>
            <a:rect l="l" t="t" r="r" b="b"/>
            <a:pathLst>
              <a:path w="1326885" h="663443">
                <a:moveTo>
                  <a:pt x="0" y="0"/>
                </a:moveTo>
                <a:lnTo>
                  <a:pt x="1326885" y="0"/>
                </a:lnTo>
                <a:lnTo>
                  <a:pt x="1326885" y="663442"/>
                </a:lnTo>
                <a:lnTo>
                  <a:pt x="0" y="6634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80533" y="4493551"/>
            <a:ext cx="16111967" cy="2664248"/>
            <a:chOff x="-636075" y="330953"/>
            <a:chExt cx="21482622" cy="3552332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-636075" y="330953"/>
              <a:ext cx="3550034" cy="3552332"/>
              <a:chOff x="-2658950" y="1383467"/>
              <a:chExt cx="14840026" cy="1484962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2658950" y="1383467"/>
                <a:ext cx="14840026" cy="14840029"/>
              </a:xfrm>
              <a:custGeom>
                <a:avLst/>
                <a:gdLst/>
                <a:ahLst/>
                <a:cxnLst/>
                <a:rect l="l" t="t" r="r" b="b"/>
                <a:pathLst>
                  <a:path w="14840026" h="14840029">
                    <a:moveTo>
                      <a:pt x="3105877" y="13457583"/>
                    </a:moveTo>
                    <a:cubicBezTo>
                      <a:pt x="4321642" y="14327753"/>
                      <a:pt x="5811831" y="14840029"/>
                      <a:pt x="7420015" y="14840029"/>
                    </a:cubicBezTo>
                    <a:cubicBezTo>
                      <a:pt x="9028198" y="14840029"/>
                      <a:pt x="10518387" y="14327753"/>
                      <a:pt x="11734152" y="13457583"/>
                    </a:cubicBezTo>
                    <a:cubicBezTo>
                      <a:pt x="12472827" y="12928884"/>
                      <a:pt x="13363949" y="12648722"/>
                      <a:pt x="14278014" y="12648722"/>
                    </a:cubicBezTo>
                    <a:cubicBezTo>
                      <a:pt x="14427068" y="12648722"/>
                      <a:pt x="14570019" y="12589509"/>
                      <a:pt x="14675417" y="12484111"/>
                    </a:cubicBezTo>
                    <a:cubicBezTo>
                      <a:pt x="14780816" y="12378713"/>
                      <a:pt x="14840026" y="12235761"/>
                      <a:pt x="14840026" y="12086706"/>
                    </a:cubicBezTo>
                    <a:lnTo>
                      <a:pt x="14840026" y="2753321"/>
                    </a:lnTo>
                    <a:cubicBezTo>
                      <a:pt x="14840026" y="2442929"/>
                      <a:pt x="14588403" y="2191306"/>
                      <a:pt x="14278011" y="2191306"/>
                    </a:cubicBezTo>
                    <a:cubicBezTo>
                      <a:pt x="13363947" y="2191306"/>
                      <a:pt x="12472826" y="1911143"/>
                      <a:pt x="11734151" y="1382446"/>
                    </a:cubicBezTo>
                    <a:cubicBezTo>
                      <a:pt x="10518387" y="512275"/>
                      <a:pt x="9028198" y="0"/>
                      <a:pt x="7420015" y="0"/>
                    </a:cubicBezTo>
                    <a:cubicBezTo>
                      <a:pt x="5811832" y="0"/>
                      <a:pt x="4321642" y="512275"/>
                      <a:pt x="3105877" y="1382446"/>
                    </a:cubicBezTo>
                    <a:cubicBezTo>
                      <a:pt x="2367201" y="1911144"/>
                      <a:pt x="1476082" y="2191306"/>
                      <a:pt x="562015" y="2191306"/>
                    </a:cubicBezTo>
                    <a:cubicBezTo>
                      <a:pt x="412958" y="2191306"/>
                      <a:pt x="270009" y="2250519"/>
                      <a:pt x="164610" y="2355916"/>
                    </a:cubicBezTo>
                    <a:cubicBezTo>
                      <a:pt x="59211" y="2461313"/>
                      <a:pt x="0" y="2604266"/>
                      <a:pt x="0" y="2753322"/>
                    </a:cubicBezTo>
                    <a:lnTo>
                      <a:pt x="0" y="12086706"/>
                    </a:lnTo>
                    <a:cubicBezTo>
                      <a:pt x="0" y="12397099"/>
                      <a:pt x="251623" y="12648722"/>
                      <a:pt x="562014" y="12648722"/>
                    </a:cubicBezTo>
                    <a:cubicBezTo>
                      <a:pt x="1476082" y="12648721"/>
                      <a:pt x="2367201" y="12928884"/>
                      <a:pt x="3105877" y="13457583"/>
                    </a:cubicBezTo>
                    <a:close/>
                  </a:path>
                </a:pathLst>
              </a:custGeom>
              <a:solidFill>
                <a:srgbClr val="354A15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2294956" y="1793828"/>
                <a:ext cx="14439263" cy="14439266"/>
              </a:xfrm>
              <a:custGeom>
                <a:avLst/>
                <a:gdLst/>
                <a:ahLst/>
                <a:cxnLst/>
                <a:rect l="l" t="t" r="r" b="b"/>
                <a:pathLst>
                  <a:path w="14439264" h="14439263">
                    <a:moveTo>
                      <a:pt x="3022121" y="13094254"/>
                    </a:moveTo>
                    <a:cubicBezTo>
                      <a:pt x="4205000" y="13940887"/>
                      <a:pt x="5654646" y="14439263"/>
                      <a:pt x="7219633" y="14439263"/>
                    </a:cubicBezTo>
                    <a:cubicBezTo>
                      <a:pt x="8784619" y="14439263"/>
                      <a:pt x="10234265" y="13940887"/>
                      <a:pt x="11417144" y="13094254"/>
                    </a:cubicBezTo>
                    <a:cubicBezTo>
                      <a:pt x="12190652" y="12540622"/>
                      <a:pt x="13122754" y="12247956"/>
                      <a:pt x="14077633" y="12247956"/>
                    </a:cubicBezTo>
                    <a:cubicBezTo>
                      <a:pt x="14277356" y="12247956"/>
                      <a:pt x="14439264" y="12086048"/>
                      <a:pt x="14439264" y="11886324"/>
                    </a:cubicBezTo>
                    <a:lnTo>
                      <a:pt x="14439264" y="2552939"/>
                    </a:lnTo>
                    <a:cubicBezTo>
                      <a:pt x="14439264" y="2353215"/>
                      <a:pt x="14277356" y="2191306"/>
                      <a:pt x="14077633" y="2191306"/>
                    </a:cubicBezTo>
                    <a:cubicBezTo>
                      <a:pt x="13122754" y="2191306"/>
                      <a:pt x="12190653" y="1898638"/>
                      <a:pt x="11417143" y="1345009"/>
                    </a:cubicBezTo>
                    <a:cubicBezTo>
                      <a:pt x="10234264" y="498376"/>
                      <a:pt x="8784618" y="0"/>
                      <a:pt x="7219633" y="0"/>
                    </a:cubicBezTo>
                    <a:cubicBezTo>
                      <a:pt x="5654647" y="0"/>
                      <a:pt x="4205002" y="498376"/>
                      <a:pt x="3022121" y="1345009"/>
                    </a:cubicBezTo>
                    <a:cubicBezTo>
                      <a:pt x="2248612" y="1898639"/>
                      <a:pt x="1316511" y="2191306"/>
                      <a:pt x="361632" y="2191306"/>
                    </a:cubicBezTo>
                    <a:cubicBezTo>
                      <a:pt x="161908" y="2191306"/>
                      <a:pt x="0" y="2353215"/>
                      <a:pt x="0" y="2552939"/>
                    </a:cubicBezTo>
                    <a:lnTo>
                      <a:pt x="0" y="11886323"/>
                    </a:lnTo>
                    <a:cubicBezTo>
                      <a:pt x="0" y="11982235"/>
                      <a:pt x="38100" y="12074216"/>
                      <a:pt x="105919" y="12142036"/>
                    </a:cubicBezTo>
                    <a:cubicBezTo>
                      <a:pt x="173738" y="12209856"/>
                      <a:pt x="265721" y="12247955"/>
                      <a:pt x="361631" y="12247955"/>
                    </a:cubicBezTo>
                    <a:cubicBezTo>
                      <a:pt x="1316511" y="12247955"/>
                      <a:pt x="2248612" y="12540623"/>
                      <a:pt x="3022121" y="13094254"/>
                    </a:cubicBezTo>
                    <a:close/>
                  </a:path>
                </a:pathLst>
              </a:custGeom>
              <a:solidFill>
                <a:srgbClr val="FFFFF1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-1933326" y="2155459"/>
                <a:ext cx="13716002" cy="13715999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1">
                    <a:moveTo>
                      <a:pt x="10845033" y="1277448"/>
                    </a:moveTo>
                    <a:cubicBezTo>
                      <a:pt x="9721504" y="473295"/>
                      <a:pt x="8345027" y="0"/>
                      <a:pt x="6857999" y="0"/>
                    </a:cubicBezTo>
                    <a:cubicBezTo>
                      <a:pt x="5370970" y="0"/>
                      <a:pt x="3994493" y="473295"/>
                      <a:pt x="2870964" y="1277448"/>
                    </a:cubicBezTo>
                    <a:cubicBezTo>
                      <a:pt x="2034590" y="1876072"/>
                      <a:pt x="1028529" y="2191308"/>
                      <a:pt x="0" y="2191308"/>
                    </a:cubicBezTo>
                    <a:lnTo>
                      <a:pt x="0" y="11524692"/>
                    </a:lnTo>
                    <a:cubicBezTo>
                      <a:pt x="1028532" y="11524692"/>
                      <a:pt x="2034590" y="11839928"/>
                      <a:pt x="2870964" y="12438553"/>
                    </a:cubicBezTo>
                    <a:cubicBezTo>
                      <a:pt x="3994492" y="13242706"/>
                      <a:pt x="5370969" y="13716001"/>
                      <a:pt x="6857998" y="13716001"/>
                    </a:cubicBezTo>
                    <a:cubicBezTo>
                      <a:pt x="8345026" y="13716001"/>
                      <a:pt x="9721504" y="13242706"/>
                      <a:pt x="10845032" y="12438553"/>
                    </a:cubicBezTo>
                    <a:cubicBezTo>
                      <a:pt x="11681406" y="11839927"/>
                      <a:pt x="12687465" y="11524692"/>
                      <a:pt x="13715999" y="11524692"/>
                    </a:cubicBezTo>
                    <a:lnTo>
                      <a:pt x="13715999" y="2191308"/>
                    </a:lnTo>
                    <a:cubicBezTo>
                      <a:pt x="12687467" y="2191308"/>
                      <a:pt x="11681406" y="1876072"/>
                      <a:pt x="10845033" y="1277448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8283" t="-174008" r="-8283"/>
                </a:stretch>
              </a:blip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262364" y="778251"/>
              <a:ext cx="17584183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a.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Các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dân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tộc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ở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Việt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Nam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sinh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sống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rộng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khắp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trên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toàn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lãnh</a:t>
              </a:r>
              <a:r>
                <a:rPr lang="en-US" sz="3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3000" dirty="0" err="1">
                  <a:solidFill>
                    <a:srgbClr val="354A15"/>
                  </a:solidFill>
                  <a:latin typeface="UTM Avo"/>
                </a:rPr>
                <a:t>thổ</a:t>
              </a:r>
              <a:endParaRPr lang="en-US" sz="3000" dirty="0">
                <a:solidFill>
                  <a:srgbClr val="354A15"/>
                </a:solidFill>
                <a:latin typeface="UTM Avo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550035" y="1452067"/>
              <a:ext cx="17296510" cy="2123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- Dân tộc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Kinh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 cư trú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khắp cả nước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, </a:t>
              </a:r>
              <a:r>
                <a:rPr lang="vi-VN" sz="2300" dirty="0" smtClean="0">
                  <a:solidFill>
                    <a:srgbClr val="C4791C"/>
                  </a:solidFill>
                  <a:latin typeface="UTM Avo"/>
                </a:rPr>
                <a:t>chủ 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yếu ở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đồng bằng và trung du.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300" dirty="0" smtClean="0">
                  <a:solidFill>
                    <a:srgbClr val="C4791C"/>
                  </a:solidFill>
                  <a:latin typeface="UTM Avo"/>
                </a:rPr>
                <a:t>- </a:t>
              </a:r>
              <a:r>
                <a:rPr lang="vi-VN" sz="2300" dirty="0" smtClean="0">
                  <a:solidFill>
                    <a:srgbClr val="C4791C"/>
                  </a:solidFill>
                  <a:latin typeface="UTM Avo"/>
                </a:rPr>
                <a:t>Các 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dân tộc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thiểu số 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phân bố rải rác, tập trung đông hơn ở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trung du và miền núi</a:t>
              </a:r>
              <a:r>
                <a:rPr lang="vi-VN" sz="2300" dirty="0" smtClean="0">
                  <a:solidFill>
                    <a:srgbClr val="0046FF"/>
                  </a:solidFill>
                  <a:latin typeface="UTM Avo"/>
                </a:rPr>
                <a:t>.</a:t>
              </a:r>
              <a:endParaRPr lang="en-US" sz="2300" dirty="0" smtClean="0">
                <a:solidFill>
                  <a:srgbClr val="0046FF"/>
                </a:solidFill>
                <a:latin typeface="UTM Avo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300" dirty="0" smtClean="0">
                  <a:solidFill>
                    <a:srgbClr val="C4791C"/>
                  </a:solidFill>
                  <a:latin typeface="UTM Avo"/>
                </a:rPr>
                <a:t>- </a:t>
              </a:r>
              <a:r>
                <a:rPr lang="vi-VN" sz="2300" dirty="0" smtClean="0">
                  <a:solidFill>
                    <a:srgbClr val="C4791C"/>
                  </a:solidFill>
                  <a:latin typeface="UTM Avo"/>
                </a:rPr>
                <a:t>Dân 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tộc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Khơ-me, Chăm, Hoa </a:t>
              </a:r>
              <a:r>
                <a:rPr lang="vi-VN" sz="2300" dirty="0">
                  <a:solidFill>
                    <a:srgbClr val="C4791C"/>
                  </a:solidFill>
                  <a:latin typeface="UTM Avo"/>
                </a:rPr>
                <a:t>sinh sống chủ yếu ở các </a:t>
              </a:r>
              <a:r>
                <a:rPr lang="vi-VN" sz="2300" dirty="0">
                  <a:solidFill>
                    <a:srgbClr val="0046FF"/>
                  </a:solidFill>
                  <a:latin typeface="UTM Avo"/>
                </a:rPr>
                <a:t>đồng bằng </a:t>
              </a:r>
              <a:endParaRPr lang="vi-VN" sz="2300" dirty="0">
                <a:solidFill>
                  <a:srgbClr val="0046FF"/>
                </a:solidFill>
                <a:latin typeface="UTM Avo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16459764" y="6670096"/>
            <a:ext cx="1457603" cy="1457603"/>
          </a:xfrm>
          <a:custGeom>
            <a:avLst/>
            <a:gdLst/>
            <a:ahLst/>
            <a:cxnLst/>
            <a:rect l="l" t="t" r="r" b="b"/>
            <a:pathLst>
              <a:path w="1457603" h="1457603">
                <a:moveTo>
                  <a:pt x="0" y="0"/>
                </a:moveTo>
                <a:lnTo>
                  <a:pt x="1457603" y="0"/>
                </a:lnTo>
                <a:lnTo>
                  <a:pt x="1457603" y="1457603"/>
                </a:lnTo>
                <a:lnTo>
                  <a:pt x="0" y="14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85886" y="8756342"/>
            <a:ext cx="2712693" cy="1325829"/>
          </a:xfrm>
          <a:custGeom>
            <a:avLst/>
            <a:gdLst/>
            <a:ahLst/>
            <a:cxnLst/>
            <a:rect l="l" t="t" r="r" b="b"/>
            <a:pathLst>
              <a:path w="2712693" h="1325829">
                <a:moveTo>
                  <a:pt x="0" y="0"/>
                </a:moveTo>
                <a:lnTo>
                  <a:pt x="2712693" y="0"/>
                </a:lnTo>
                <a:lnTo>
                  <a:pt x="2712693" y="1325829"/>
                </a:lnTo>
                <a:lnTo>
                  <a:pt x="0" y="13258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647873" y="571097"/>
            <a:ext cx="5342790" cy="1222163"/>
          </a:xfrm>
          <a:custGeom>
            <a:avLst/>
            <a:gdLst/>
            <a:ahLst/>
            <a:cxnLst/>
            <a:rect l="l" t="t" r="r" b="b"/>
            <a:pathLst>
              <a:path w="5342790" h="1222163">
                <a:moveTo>
                  <a:pt x="0" y="0"/>
                </a:moveTo>
                <a:lnTo>
                  <a:pt x="5342790" y="0"/>
                </a:lnTo>
                <a:lnTo>
                  <a:pt x="5342790" y="1222164"/>
                </a:lnTo>
                <a:lnTo>
                  <a:pt x="0" y="12221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507009" y="7082451"/>
            <a:ext cx="15741838" cy="48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354A15"/>
                </a:solidFill>
                <a:latin typeface="UTM Avo Bold"/>
              </a:rPr>
              <a:t>b.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Phân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bố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dân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tộc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ở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Việt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Nam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có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sự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thay</a:t>
            </a:r>
            <a:r>
              <a:rPr lang="en-US" sz="3000" dirty="0">
                <a:solidFill>
                  <a:srgbClr val="354A15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54A15"/>
                </a:solidFill>
                <a:latin typeface="UTM Avo Bold"/>
              </a:rPr>
              <a:t>đổi</a:t>
            </a:r>
            <a:endParaRPr lang="en-US" sz="3000" dirty="0">
              <a:solidFill>
                <a:srgbClr val="354A15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97695" y="7665713"/>
            <a:ext cx="14889831" cy="461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300" dirty="0">
                <a:solidFill>
                  <a:srgbClr val="0046FF"/>
                </a:solidFill>
                <a:latin typeface="UTM Avo"/>
              </a:rPr>
              <a:t>Các dân tộc Việt Nam </a:t>
            </a:r>
            <a:r>
              <a:rPr lang="vi-VN" sz="2300" dirty="0">
                <a:solidFill>
                  <a:srgbClr val="C4791C"/>
                </a:solidFill>
                <a:latin typeface="UTM Avo"/>
              </a:rPr>
              <a:t>phân bố ngày càng </a:t>
            </a:r>
            <a:r>
              <a:rPr lang="vi-VN" sz="2300" dirty="0">
                <a:solidFill>
                  <a:srgbClr val="0046FF"/>
                </a:solidFill>
                <a:latin typeface="UTM Avo"/>
              </a:rPr>
              <a:t>đan xen </a:t>
            </a:r>
            <a:r>
              <a:rPr lang="vi-VN" sz="2300" dirty="0">
                <a:solidFill>
                  <a:srgbClr val="C4791C"/>
                </a:solidFill>
                <a:latin typeface="UTM Avo"/>
              </a:rPr>
              <a:t>với nhau trên lãnh thổ nước ta.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177176" y="8515350"/>
            <a:ext cx="1511082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vi-VN" sz="3000" dirty="0">
                <a:solidFill>
                  <a:srgbClr val="354A15"/>
                </a:solidFill>
                <a:latin typeface="UTM Avo"/>
              </a:rPr>
              <a:t>c. Người Việt Nam ở nước ngoài là một bộ phận của dân tộc Việt Nam</a:t>
            </a:r>
            <a:endParaRPr lang="en-US" sz="3000" dirty="0">
              <a:solidFill>
                <a:srgbClr val="354A15"/>
              </a:solidFill>
              <a:latin typeface="UTM Av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392931" y="9162412"/>
            <a:ext cx="12044107" cy="99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C4791C"/>
                </a:solidFill>
                <a:latin typeface="UTM Avo"/>
              </a:rPr>
              <a:t>- Có khoảng </a:t>
            </a:r>
            <a:r>
              <a:rPr lang="vi-VN" sz="2300" dirty="0">
                <a:solidFill>
                  <a:srgbClr val="0046FF"/>
                </a:solidFill>
                <a:latin typeface="UTM Avo"/>
              </a:rPr>
              <a:t>5,3 triệu người </a:t>
            </a:r>
            <a:r>
              <a:rPr lang="vi-VN" sz="2300" dirty="0">
                <a:solidFill>
                  <a:srgbClr val="C4791C"/>
                </a:solidFill>
                <a:latin typeface="UTM Avo"/>
              </a:rPr>
              <a:t>(năm 2021) sinh sống ở </a:t>
            </a:r>
            <a:r>
              <a:rPr lang="vi-VN" sz="2300" dirty="0">
                <a:solidFill>
                  <a:srgbClr val="0046FF"/>
                </a:solidFill>
                <a:latin typeface="UTM Avo"/>
              </a:rPr>
              <a:t>nước ngoài</a:t>
            </a:r>
          </a:p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C4791C"/>
                </a:solidFill>
                <a:latin typeface="UTM Avo"/>
              </a:rPr>
              <a:t>- Là bộ phận </a:t>
            </a:r>
            <a:r>
              <a:rPr lang="vi-VN" sz="2300" dirty="0">
                <a:solidFill>
                  <a:srgbClr val="0046FF"/>
                </a:solidFill>
                <a:latin typeface="UTM Avo"/>
              </a:rPr>
              <a:t>không tách rời </a:t>
            </a:r>
            <a:r>
              <a:rPr lang="vi-VN" sz="2300" dirty="0">
                <a:solidFill>
                  <a:srgbClr val="C4791C"/>
                </a:solidFill>
                <a:latin typeface="UTM Avo"/>
              </a:rPr>
              <a:t>và là </a:t>
            </a:r>
            <a:r>
              <a:rPr lang="vi-VN" sz="2300" dirty="0">
                <a:solidFill>
                  <a:srgbClr val="0046FF"/>
                </a:solidFill>
                <a:latin typeface="UTM Avo"/>
              </a:rPr>
              <a:t>nguồn lực </a:t>
            </a:r>
            <a:r>
              <a:rPr lang="vi-VN" sz="2300" dirty="0">
                <a:solidFill>
                  <a:srgbClr val="C4791C"/>
                </a:solidFill>
                <a:latin typeface="UTM Avo"/>
              </a:rPr>
              <a:t>của cộng đồng dân tộc Việt Nam. </a:t>
            </a:r>
          </a:p>
        </p:txBody>
      </p:sp>
      <p:grpSp>
        <p:nvGrpSpPr>
          <p:cNvPr id="37" name="Group 5"/>
          <p:cNvGrpSpPr/>
          <p:nvPr/>
        </p:nvGrpSpPr>
        <p:grpSpPr>
          <a:xfrm>
            <a:off x="1982532" y="278218"/>
            <a:ext cx="10285668" cy="1688573"/>
            <a:chOff x="0" y="0"/>
            <a:chExt cx="4294445" cy="515177"/>
          </a:xfrm>
        </p:grpSpPr>
        <p:sp>
          <p:nvSpPr>
            <p:cNvPr id="38" name="Freeform 6"/>
            <p:cNvSpPr/>
            <p:nvPr/>
          </p:nvSpPr>
          <p:spPr>
            <a:xfrm>
              <a:off x="0" y="0"/>
              <a:ext cx="4294444" cy="515177"/>
            </a:xfrm>
            <a:custGeom>
              <a:avLst/>
              <a:gdLst/>
              <a:ahLst/>
              <a:cxnLst/>
              <a:rect l="l" t="t" r="r" b="b"/>
              <a:pathLst>
                <a:path w="4294444" h="515177">
                  <a:moveTo>
                    <a:pt x="4091244" y="0"/>
                  </a:moveTo>
                  <a:cubicBezTo>
                    <a:pt x="4203469" y="0"/>
                    <a:pt x="4294444" y="115326"/>
                    <a:pt x="4294444" y="257588"/>
                  </a:cubicBezTo>
                  <a:cubicBezTo>
                    <a:pt x="4294444" y="399851"/>
                    <a:pt x="4203469" y="515177"/>
                    <a:pt x="4091244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39" name="TextBox 7"/>
            <p:cNvSpPr txBox="1"/>
            <p:nvPr/>
          </p:nvSpPr>
          <p:spPr>
            <a:xfrm>
              <a:off x="0" y="-38100"/>
              <a:ext cx="4294445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8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15"/>
          <p:cNvSpPr txBox="1"/>
          <p:nvPr/>
        </p:nvSpPr>
        <p:spPr>
          <a:xfrm>
            <a:off x="494547" y="307442"/>
            <a:ext cx="13900665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050"/>
              </a:lnSpc>
            </a:pPr>
            <a:r>
              <a:rPr lang="en-US" sz="4608" u="none" strike="noStrike" spc="133" dirty="0">
                <a:solidFill>
                  <a:srgbClr val="C00000"/>
                </a:solidFill>
                <a:latin typeface="Paytone One"/>
              </a:rPr>
              <a:t>ĐẶC ĐIỂM PHÂN BỐ </a:t>
            </a:r>
            <a:r>
              <a:rPr lang="en-US" sz="4608" u="none" strike="noStrike" spc="133" dirty="0" smtClean="0">
                <a:solidFill>
                  <a:srgbClr val="C00000"/>
                </a:solidFill>
                <a:latin typeface="Paytone One"/>
              </a:rPr>
              <a:t/>
            </a:r>
            <a:br>
              <a:rPr lang="en-US" sz="4608" u="none" strike="noStrike" spc="133" dirty="0" smtClean="0">
                <a:solidFill>
                  <a:srgbClr val="C00000"/>
                </a:solidFill>
                <a:latin typeface="Paytone One"/>
              </a:rPr>
            </a:br>
            <a:r>
              <a:rPr lang="en-US" sz="4608" u="none" strike="noStrike" spc="133" dirty="0" smtClean="0">
                <a:solidFill>
                  <a:srgbClr val="C00000"/>
                </a:solidFill>
                <a:latin typeface="Paytone One"/>
              </a:rPr>
              <a:t>CÁC </a:t>
            </a:r>
            <a:r>
              <a:rPr lang="en-US" sz="4608" u="none" strike="noStrike" spc="133" dirty="0">
                <a:solidFill>
                  <a:srgbClr val="C00000"/>
                </a:solidFill>
                <a:latin typeface="Paytone One"/>
              </a:rPr>
              <a:t>DÂN </a:t>
            </a:r>
            <a:r>
              <a:rPr lang="en-US" sz="4608" u="none" strike="noStrike" spc="133" dirty="0" smtClean="0">
                <a:solidFill>
                  <a:srgbClr val="C00000"/>
                </a:solidFill>
                <a:latin typeface="Paytone One"/>
              </a:rPr>
              <a:t>TỘC</a:t>
            </a:r>
            <a:endParaRPr lang="en-US" sz="4608" u="none" strike="noStrike" spc="133" dirty="0">
              <a:solidFill>
                <a:srgbClr val="C00000"/>
              </a:solidFill>
              <a:latin typeface="Paytone One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41491" y="416731"/>
            <a:ext cx="2083869" cy="1422284"/>
            <a:chOff x="-205654" y="607684"/>
            <a:chExt cx="2083869" cy="14222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2792" y="607684"/>
              <a:ext cx="1426978" cy="1422284"/>
            </a:xfrm>
            <a:prstGeom prst="rect">
              <a:avLst/>
            </a:prstGeom>
          </p:spPr>
        </p:pic>
        <p:sp>
          <p:nvSpPr>
            <p:cNvPr id="44" name="TextBox 11"/>
            <p:cNvSpPr txBox="1"/>
            <p:nvPr/>
          </p:nvSpPr>
          <p:spPr>
            <a:xfrm>
              <a:off x="-205654" y="979508"/>
              <a:ext cx="2083869" cy="696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30"/>
                </a:lnSpc>
              </a:pPr>
              <a:r>
                <a:rPr lang="en-US" sz="6000" u="none" strike="noStrike" spc="101" dirty="0" smtClean="0">
                  <a:solidFill>
                    <a:srgbClr val="C00000"/>
                  </a:solidFill>
                  <a:latin typeface="Paytone One"/>
                </a:rPr>
                <a:t>1</a:t>
              </a:r>
              <a:endParaRPr lang="en-US" sz="6000" u="none" strike="noStrike" spc="101" dirty="0">
                <a:solidFill>
                  <a:srgbClr val="C00000"/>
                </a:solidFill>
                <a:latin typeface="Paytone One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732826" y="2233102"/>
            <a:ext cx="5165491" cy="2208546"/>
            <a:chOff x="12732826" y="2233102"/>
            <a:chExt cx="5165491" cy="2208546"/>
          </a:xfrm>
        </p:grpSpPr>
        <p:sp>
          <p:nvSpPr>
            <p:cNvPr id="45" name="Freeform 7"/>
            <p:cNvSpPr/>
            <p:nvPr/>
          </p:nvSpPr>
          <p:spPr>
            <a:xfrm>
              <a:off x="13263323" y="2915267"/>
              <a:ext cx="463896" cy="463896"/>
            </a:xfrm>
            <a:custGeom>
              <a:avLst/>
              <a:gdLst/>
              <a:ahLst/>
              <a:cxnLst/>
              <a:rect l="l" t="t" r="r" b="b"/>
              <a:pathLst>
                <a:path w="463896" h="463896">
                  <a:moveTo>
                    <a:pt x="0" y="0"/>
                  </a:moveTo>
                  <a:lnTo>
                    <a:pt x="463896" y="0"/>
                  </a:lnTo>
                  <a:lnTo>
                    <a:pt x="463896" y="463896"/>
                  </a:lnTo>
                  <a:lnTo>
                    <a:pt x="0" y="46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6" name="Group 17"/>
            <p:cNvGrpSpPr/>
            <p:nvPr/>
          </p:nvGrpSpPr>
          <p:grpSpPr>
            <a:xfrm>
              <a:off x="12802585" y="2664511"/>
              <a:ext cx="5095732" cy="1777137"/>
              <a:chOff x="0" y="0"/>
              <a:chExt cx="6794310" cy="2369516"/>
            </a:xfrm>
          </p:grpSpPr>
          <p:sp>
            <p:nvSpPr>
              <p:cNvPr id="47" name="Freeform 18"/>
              <p:cNvSpPr/>
              <p:nvPr/>
            </p:nvSpPr>
            <p:spPr>
              <a:xfrm>
                <a:off x="0" y="0"/>
                <a:ext cx="6794310" cy="2369516"/>
              </a:xfrm>
              <a:custGeom>
                <a:avLst/>
                <a:gdLst/>
                <a:ahLst/>
                <a:cxnLst/>
                <a:rect l="l" t="t" r="r" b="b"/>
                <a:pathLst>
                  <a:path w="6794310" h="2369516">
                    <a:moveTo>
                      <a:pt x="0" y="0"/>
                    </a:moveTo>
                    <a:lnTo>
                      <a:pt x="6794310" y="0"/>
                    </a:lnTo>
                    <a:lnTo>
                      <a:pt x="6794310" y="2369516"/>
                    </a:lnTo>
                    <a:lnTo>
                      <a:pt x="0" y="23695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8" name="TextBox 19"/>
              <p:cNvSpPr txBox="1"/>
              <p:nvPr/>
            </p:nvSpPr>
            <p:spPr>
              <a:xfrm>
                <a:off x="234165" y="586456"/>
                <a:ext cx="6232967" cy="14362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Dân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tộc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 smtClean="0">
                    <a:solidFill>
                      <a:srgbClr val="000000"/>
                    </a:solidFill>
                    <a:latin typeface="UTM Avo"/>
                  </a:rPr>
                  <a:t>thiểu</a:t>
                </a:r>
                <a:r>
                  <a:rPr lang="en-US" sz="3000" dirty="0" smtClean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 smtClean="0">
                    <a:solidFill>
                      <a:srgbClr val="000000"/>
                    </a:solidFill>
                    <a:latin typeface="UTM Avo"/>
                  </a:rPr>
                  <a:t>số</a:t>
                </a:r>
                <a:r>
                  <a:rPr lang="en-US" sz="3000" dirty="0" smtClean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chiếm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khoảng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smtClean="0">
                    <a:solidFill>
                      <a:srgbClr val="000000"/>
                    </a:solidFill>
                    <a:latin typeface="UTM Avo"/>
                  </a:rPr>
                  <a:t>15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% </a:t>
                </a: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số</a:t>
                </a:r>
                <a:r>
                  <a:rPr lang="en-US" sz="3000" dirty="0">
                    <a:solidFill>
                      <a:srgbClr val="000000"/>
                    </a:solidFill>
                    <a:latin typeface="UTM Avo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UTM Avo"/>
                  </a:rPr>
                  <a:t>dân</a:t>
                </a:r>
                <a:endParaRPr lang="en-US" sz="3000" dirty="0">
                  <a:solidFill>
                    <a:srgbClr val="000000"/>
                  </a:solidFill>
                  <a:latin typeface="UTM Avo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732826" y="2233102"/>
              <a:ext cx="1406565" cy="937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8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711" y="125526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34713" y="2443455"/>
            <a:ext cx="821868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7200" spc="133" dirty="0" smtClean="0">
                <a:solidFill>
                  <a:srgbClr val="797A1D"/>
                </a:solidFill>
                <a:latin typeface="Paytone One"/>
              </a:rPr>
              <a:t>DÂN SỐ</a:t>
            </a:r>
            <a:endParaRPr lang="en-US" sz="7200" spc="133" dirty="0">
              <a:solidFill>
                <a:srgbClr val="797A1D"/>
              </a:solidFill>
              <a:latin typeface="Paytone On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683" y="1255330"/>
            <a:ext cx="6961100" cy="1844691"/>
          </a:xfrm>
          <a:custGeom>
            <a:avLst/>
            <a:gdLst/>
            <a:ahLst/>
            <a:cxnLst/>
            <a:rect l="l" t="t" r="r" b="b"/>
            <a:pathLst>
              <a:path w="6961100" h="1844691">
                <a:moveTo>
                  <a:pt x="0" y="0"/>
                </a:moveTo>
                <a:lnTo>
                  <a:pt x="6961100" y="0"/>
                </a:lnTo>
                <a:lnTo>
                  <a:pt x="6961100" y="1844691"/>
                </a:lnTo>
                <a:lnTo>
                  <a:pt x="0" y="1844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49387" y="4363282"/>
            <a:ext cx="1054651" cy="833174"/>
          </a:xfrm>
          <a:custGeom>
            <a:avLst/>
            <a:gdLst/>
            <a:ahLst/>
            <a:cxnLst/>
            <a:rect l="l" t="t" r="r" b="b"/>
            <a:pathLst>
              <a:path w="1054651" h="833174">
                <a:moveTo>
                  <a:pt x="0" y="0"/>
                </a:moveTo>
                <a:lnTo>
                  <a:pt x="1054651" y="0"/>
                </a:lnTo>
                <a:lnTo>
                  <a:pt x="1054651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0935" y="1422005"/>
            <a:ext cx="1413103" cy="1511341"/>
          </a:xfrm>
          <a:custGeom>
            <a:avLst/>
            <a:gdLst/>
            <a:ahLst/>
            <a:cxnLst/>
            <a:rect l="l" t="t" r="r" b="b"/>
            <a:pathLst>
              <a:path w="1413103" h="1511341">
                <a:moveTo>
                  <a:pt x="0" y="0"/>
                </a:moveTo>
                <a:lnTo>
                  <a:pt x="1413103" y="0"/>
                </a:lnTo>
                <a:lnTo>
                  <a:pt x="1413103" y="1511341"/>
                </a:lnTo>
                <a:lnTo>
                  <a:pt x="0" y="1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97486" y="7480908"/>
            <a:ext cx="999941" cy="1081208"/>
          </a:xfrm>
          <a:custGeom>
            <a:avLst/>
            <a:gdLst/>
            <a:ahLst/>
            <a:cxnLst/>
            <a:rect l="l" t="t" r="r" b="b"/>
            <a:pathLst>
              <a:path w="999941" h="1081208">
                <a:moveTo>
                  <a:pt x="0" y="0"/>
                </a:moveTo>
                <a:lnTo>
                  <a:pt x="999941" y="0"/>
                </a:lnTo>
                <a:lnTo>
                  <a:pt x="999941" y="1081208"/>
                </a:lnTo>
                <a:lnTo>
                  <a:pt x="0" y="108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636636" y="5196456"/>
            <a:ext cx="3074639" cy="2918931"/>
            <a:chOff x="0" y="0"/>
            <a:chExt cx="4099518" cy="389190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581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2424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2911" y="1591968"/>
              <a:ext cx="3573696" cy="229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2"/>
                </a:lnSpc>
              </a:pPr>
              <a:r>
                <a:rPr lang="en-US" sz="2494">
                  <a:solidFill>
                    <a:srgbClr val="797A1D"/>
                  </a:solidFill>
                  <a:latin typeface="UTM Avo"/>
                </a:rPr>
                <a:t>Bảng 1.1</a:t>
              </a:r>
            </a:p>
            <a:p>
              <a:pPr algn="ctr">
                <a:lnSpc>
                  <a:spcPts val="3492"/>
                </a:lnSpc>
              </a:pPr>
              <a:r>
                <a:rPr lang="en-US" sz="2494">
                  <a:solidFill>
                    <a:srgbClr val="C62828"/>
                  </a:solidFill>
                  <a:latin typeface="UTM Avo"/>
                </a:rPr>
                <a:t>Quy mô</a:t>
              </a:r>
              <a:r>
                <a:rPr lang="en-US" sz="2494">
                  <a:solidFill>
                    <a:srgbClr val="797A1D"/>
                  </a:solidFill>
                  <a:latin typeface="UTM Avo"/>
                </a:rPr>
                <a:t> dân số và</a:t>
              </a:r>
              <a:r>
                <a:rPr lang="en-US" sz="2494">
                  <a:solidFill>
                    <a:srgbClr val="C62828"/>
                  </a:solidFill>
                  <a:latin typeface="UTM Avo"/>
                </a:rPr>
                <a:t> tỉ lệ gia tăng</a:t>
              </a:r>
              <a:r>
                <a:rPr lang="en-US" sz="2494">
                  <a:solidFill>
                    <a:srgbClr val="797A1D"/>
                  </a:solidFill>
                  <a:latin typeface="UTM Avo"/>
                </a:rPr>
                <a:t> dân số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2911" y="288795"/>
              <a:ext cx="3573696" cy="464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7"/>
                </a:lnSpc>
              </a:pPr>
              <a:r>
                <a:rPr lang="en-US" sz="2076">
                  <a:solidFill>
                    <a:srgbClr val="FFFFF1"/>
                  </a:solidFill>
                  <a:latin typeface="UTM Avo"/>
                </a:rPr>
                <a:t>NHÓM 1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641772" y="5401146"/>
            <a:ext cx="2680272" cy="3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</a:pPr>
            <a:r>
              <a:rPr lang="en-US" sz="2076">
                <a:solidFill>
                  <a:srgbClr val="FFFFF1"/>
                </a:solidFill>
                <a:latin typeface="Cagliostro"/>
              </a:rPr>
              <a:t>What We Know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989069" y="5205578"/>
            <a:ext cx="3074639" cy="2909076"/>
            <a:chOff x="0" y="0"/>
            <a:chExt cx="4099518" cy="387876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812800" cy="571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812800" cy="232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62911" y="1591968"/>
              <a:ext cx="3573696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Bảng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1.2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Cơ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cấu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dân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số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797A1D"/>
                  </a:solidFill>
                  <a:latin typeface="UTM Avo"/>
                </a:rPr>
                <a:t>theo</a:t>
              </a:r>
              <a:r>
                <a:rPr lang="en-US" sz="2599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C62828"/>
                  </a:solidFill>
                  <a:latin typeface="UTM Avo"/>
                </a:rPr>
                <a:t>nhóm</a:t>
              </a:r>
              <a:r>
                <a:rPr lang="en-US" sz="2599" dirty="0">
                  <a:solidFill>
                    <a:srgbClr val="C62828"/>
                  </a:solidFill>
                  <a:latin typeface="UTM Avo"/>
                </a:rPr>
                <a:t> </a:t>
              </a:r>
              <a:r>
                <a:rPr lang="en-US" sz="2599" dirty="0" err="1">
                  <a:solidFill>
                    <a:srgbClr val="C62828"/>
                  </a:solidFill>
                  <a:latin typeface="UTM Avo"/>
                </a:rPr>
                <a:t>tuổi</a:t>
              </a:r>
              <a:r>
                <a:rPr lang="en-US" sz="2599" dirty="0">
                  <a:solidFill>
                    <a:srgbClr val="C62828"/>
                  </a:solidFill>
                  <a:latin typeface="UTM Avo"/>
                </a:rPr>
                <a:t>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62911" y="288795"/>
              <a:ext cx="3573696" cy="464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7"/>
                </a:lnSpc>
              </a:pPr>
              <a:r>
                <a:rPr lang="en-US" sz="2076">
                  <a:solidFill>
                    <a:srgbClr val="FFFFF1"/>
                  </a:solidFill>
                  <a:latin typeface="UTM Avo"/>
                </a:rPr>
                <a:t>NHÓM 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378758" y="5205578"/>
            <a:ext cx="3074639" cy="2909076"/>
            <a:chOff x="0" y="0"/>
            <a:chExt cx="4099518" cy="387876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1140320"/>
              <a:ext cx="4099518" cy="2738448"/>
              <a:chOff x="0" y="0"/>
              <a:chExt cx="812800" cy="54294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54294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42944">
                    <a:moveTo>
                      <a:pt x="78028" y="0"/>
                    </a:moveTo>
                    <a:lnTo>
                      <a:pt x="734772" y="0"/>
                    </a:lnTo>
                    <a:cubicBezTo>
                      <a:pt x="755466" y="0"/>
                      <a:pt x="775313" y="8221"/>
                      <a:pt x="789946" y="22854"/>
                    </a:cubicBezTo>
                    <a:cubicBezTo>
                      <a:pt x="804579" y="37487"/>
                      <a:pt x="812800" y="57334"/>
                      <a:pt x="812800" y="78028"/>
                    </a:cubicBezTo>
                    <a:lnTo>
                      <a:pt x="812800" y="464916"/>
                    </a:lnTo>
                    <a:cubicBezTo>
                      <a:pt x="812800" y="485611"/>
                      <a:pt x="804579" y="505457"/>
                      <a:pt x="789946" y="520091"/>
                    </a:cubicBezTo>
                    <a:cubicBezTo>
                      <a:pt x="775313" y="534724"/>
                      <a:pt x="755466" y="542944"/>
                      <a:pt x="734772" y="542944"/>
                    </a:cubicBezTo>
                    <a:lnTo>
                      <a:pt x="78028" y="542944"/>
                    </a:lnTo>
                    <a:cubicBezTo>
                      <a:pt x="57334" y="542944"/>
                      <a:pt x="37487" y="534724"/>
                      <a:pt x="22854" y="520091"/>
                    </a:cubicBezTo>
                    <a:cubicBezTo>
                      <a:pt x="8221" y="505457"/>
                      <a:pt x="0" y="485611"/>
                      <a:pt x="0" y="464916"/>
                    </a:cubicBezTo>
                    <a:lnTo>
                      <a:pt x="0" y="78028"/>
                    </a:lnTo>
                    <a:cubicBezTo>
                      <a:pt x="0" y="57334"/>
                      <a:pt x="8221" y="37487"/>
                      <a:pt x="22854" y="22854"/>
                    </a:cubicBezTo>
                    <a:cubicBezTo>
                      <a:pt x="37487" y="8221"/>
                      <a:pt x="57334" y="0"/>
                      <a:pt x="78028" y="0"/>
                    </a:cubicBezTo>
                    <a:close/>
                  </a:path>
                </a:pathLst>
              </a:custGeom>
              <a:solidFill>
                <a:srgbClr val="DEDD9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812800" cy="5715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4099518" cy="1030710"/>
              <a:chOff x="0" y="0"/>
              <a:chExt cx="812800" cy="2043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2043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04356">
                    <a:moveTo>
                      <a:pt x="62762" y="0"/>
                    </a:moveTo>
                    <a:lnTo>
                      <a:pt x="750038" y="0"/>
                    </a:lnTo>
                    <a:cubicBezTo>
                      <a:pt x="784701" y="0"/>
                      <a:pt x="812800" y="28099"/>
                      <a:pt x="812800" y="62762"/>
                    </a:cubicBezTo>
                    <a:lnTo>
                      <a:pt x="812800" y="141594"/>
                    </a:lnTo>
                    <a:cubicBezTo>
                      <a:pt x="812800" y="176257"/>
                      <a:pt x="784701" y="204356"/>
                      <a:pt x="750038" y="204356"/>
                    </a:cubicBezTo>
                    <a:lnTo>
                      <a:pt x="62762" y="204356"/>
                    </a:lnTo>
                    <a:cubicBezTo>
                      <a:pt x="46116" y="204356"/>
                      <a:pt x="30153" y="197744"/>
                      <a:pt x="18382" y="185974"/>
                    </a:cubicBezTo>
                    <a:cubicBezTo>
                      <a:pt x="6612" y="174203"/>
                      <a:pt x="0" y="158240"/>
                      <a:pt x="0" y="141594"/>
                    </a:cubicBezTo>
                    <a:lnTo>
                      <a:pt x="0" y="62762"/>
                    </a:lnTo>
                    <a:cubicBezTo>
                      <a:pt x="0" y="28099"/>
                      <a:pt x="28099" y="0"/>
                      <a:pt x="62762" y="0"/>
                    </a:cubicBezTo>
                    <a:close/>
                  </a:path>
                </a:pathLst>
              </a:cu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812800" cy="232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62911" y="1591968"/>
              <a:ext cx="3573695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2"/>
                </a:lnSpc>
              </a:pP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Bảng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1.3</a:t>
              </a:r>
            </a:p>
            <a:p>
              <a:pPr algn="ctr">
                <a:lnSpc>
                  <a:spcPts val="3492"/>
                </a:lnSpc>
              </a:pP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Cơ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cấu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dân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số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797A1D"/>
                  </a:solidFill>
                  <a:latin typeface="UTM Avo"/>
                </a:rPr>
                <a:t>theo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C62828"/>
                  </a:solidFill>
                  <a:latin typeface="UTM Avo"/>
                </a:rPr>
                <a:t>giới</a:t>
              </a:r>
              <a:r>
                <a:rPr lang="en-US" sz="2494" dirty="0">
                  <a:solidFill>
                    <a:srgbClr val="C62828"/>
                  </a:solidFill>
                  <a:latin typeface="UTM Avo"/>
                </a:rPr>
                <a:t> </a:t>
              </a:r>
              <a:r>
                <a:rPr lang="en-US" sz="2494" dirty="0" err="1">
                  <a:solidFill>
                    <a:srgbClr val="C62828"/>
                  </a:solidFill>
                  <a:latin typeface="UTM Avo"/>
                </a:rPr>
                <a:t>tính</a:t>
              </a:r>
              <a:r>
                <a:rPr lang="en-US" sz="2494" dirty="0">
                  <a:solidFill>
                    <a:srgbClr val="797A1D"/>
                  </a:solidFill>
                  <a:latin typeface="UTM Avo"/>
                </a:rPr>
                <a:t>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62911" y="288795"/>
              <a:ext cx="3573696" cy="464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7"/>
                </a:lnSpc>
              </a:pPr>
              <a:r>
                <a:rPr lang="en-US" sz="2076">
                  <a:solidFill>
                    <a:srgbClr val="FFFFF1"/>
                  </a:solidFill>
                  <a:latin typeface="UTM Avo"/>
                </a:rPr>
                <a:t>NHÓM 3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7557209" y="4096182"/>
            <a:ext cx="1131265" cy="1023795"/>
          </a:xfrm>
          <a:custGeom>
            <a:avLst/>
            <a:gdLst/>
            <a:ahLst/>
            <a:cxnLst/>
            <a:rect l="l" t="t" r="r" b="b"/>
            <a:pathLst>
              <a:path w="1131265" h="1023795">
                <a:moveTo>
                  <a:pt x="0" y="0"/>
                </a:moveTo>
                <a:lnTo>
                  <a:pt x="1131265" y="0"/>
                </a:lnTo>
                <a:lnTo>
                  <a:pt x="1131265" y="1023795"/>
                </a:lnTo>
                <a:lnTo>
                  <a:pt x="0" y="10237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868893" y="4010580"/>
            <a:ext cx="1314991" cy="1194998"/>
          </a:xfrm>
          <a:custGeom>
            <a:avLst/>
            <a:gdLst/>
            <a:ahLst/>
            <a:cxnLst/>
            <a:rect l="l" t="t" r="r" b="b"/>
            <a:pathLst>
              <a:path w="1314991" h="1194998">
                <a:moveTo>
                  <a:pt x="0" y="0"/>
                </a:moveTo>
                <a:lnTo>
                  <a:pt x="1314991" y="0"/>
                </a:lnTo>
                <a:lnTo>
                  <a:pt x="1314991" y="1194998"/>
                </a:lnTo>
                <a:lnTo>
                  <a:pt x="0" y="1194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488453" y="4165207"/>
            <a:ext cx="1099227" cy="975314"/>
          </a:xfrm>
          <a:custGeom>
            <a:avLst/>
            <a:gdLst/>
            <a:ahLst/>
            <a:cxnLst/>
            <a:rect l="l" t="t" r="r" b="b"/>
            <a:pathLst>
              <a:path w="1099227" h="975314">
                <a:moveTo>
                  <a:pt x="0" y="0"/>
                </a:moveTo>
                <a:lnTo>
                  <a:pt x="1099227" y="0"/>
                </a:lnTo>
                <a:lnTo>
                  <a:pt x="1099227" y="975315"/>
                </a:lnTo>
                <a:lnTo>
                  <a:pt x="0" y="975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552807" y="1802906"/>
            <a:ext cx="40044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797A1D"/>
                </a:solidFill>
                <a:latin typeface="Anton"/>
              </a:rPr>
              <a:t>HOẠT ĐỘNG 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045554" y="1221980"/>
            <a:ext cx="2597002" cy="91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43"/>
              </a:lnSpc>
              <a:spcBef>
                <a:spcPct val="0"/>
              </a:spcBef>
            </a:pPr>
            <a:r>
              <a:rPr lang="en-US" sz="4703">
                <a:solidFill>
                  <a:srgbClr val="797A1D"/>
                </a:solidFill>
                <a:latin typeface="BHN Bonello"/>
              </a:rPr>
              <a:t>TÌM HIỂU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831922" y="3624629"/>
            <a:ext cx="400478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 dirty="0">
                <a:solidFill>
                  <a:srgbClr val="FFFFFF"/>
                </a:solidFill>
                <a:latin typeface="UTM Avo Bold"/>
              </a:rPr>
              <a:t>NHIỆM VỤ 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837672" y="4315657"/>
            <a:ext cx="302622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Hoạt động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nhóm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49387" y="5870315"/>
            <a:ext cx="146794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UTM Avo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BSL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029584" y="7585267"/>
            <a:ext cx="264240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Thời gian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2 phút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501600" y="8362507"/>
            <a:ext cx="995179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UTM Avo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ảnh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hưởng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đặc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điểm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dân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62828"/>
                </a:solidFill>
                <a:latin typeface="UTM Avo"/>
              </a:rPr>
              <a:t>số</a:t>
            </a:r>
            <a:r>
              <a:rPr lang="en-US" sz="24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400" dirty="0" err="1" smtClean="0">
                <a:solidFill>
                  <a:srgbClr val="C62828"/>
                </a:solidFill>
                <a:latin typeface="UTM Avo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ta.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/>
          <a:srcRect l="18307" t="9144"/>
          <a:stretch/>
        </p:blipFill>
        <p:spPr>
          <a:xfrm>
            <a:off x="3644148" y="5774552"/>
            <a:ext cx="1792074" cy="920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9347" y="1203406"/>
            <a:ext cx="14061332" cy="1956063"/>
            <a:chOff x="0" y="0"/>
            <a:chExt cx="3703396" cy="515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03396" cy="515177"/>
            </a:xfrm>
            <a:custGeom>
              <a:avLst/>
              <a:gdLst/>
              <a:ahLst/>
              <a:cxnLst/>
              <a:rect l="l" t="t" r="r" b="b"/>
              <a:pathLst>
                <a:path w="3703396" h="515177">
                  <a:moveTo>
                    <a:pt x="3500196" y="0"/>
                  </a:moveTo>
                  <a:cubicBezTo>
                    <a:pt x="3612420" y="0"/>
                    <a:pt x="3703396" y="115326"/>
                    <a:pt x="3703396" y="257588"/>
                  </a:cubicBezTo>
                  <a:cubicBezTo>
                    <a:pt x="3703396" y="399851"/>
                    <a:pt x="3612420" y="515177"/>
                    <a:pt x="3500196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03396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383756" y="1000125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45324" y="2902133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4" y="5762316"/>
            <a:ext cx="2947704" cy="275105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1211621">
            <a:off x="-3789490" y="8093493"/>
            <a:ext cx="5457150" cy="2922030"/>
          </a:xfrm>
          <a:custGeom>
            <a:avLst/>
            <a:gdLst/>
            <a:ahLst/>
            <a:cxnLst/>
            <a:rect l="l" t="t" r="r" b="b"/>
            <a:pathLst>
              <a:path w="5457150" h="2922030">
                <a:moveTo>
                  <a:pt x="0" y="0"/>
                </a:moveTo>
                <a:lnTo>
                  <a:pt x="5457150" y="0"/>
                </a:lnTo>
                <a:lnTo>
                  <a:pt x="5457150" y="2922030"/>
                </a:lnTo>
                <a:lnTo>
                  <a:pt x="0" y="2922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00679" y="1000125"/>
            <a:ext cx="2476109" cy="2133956"/>
          </a:xfrm>
          <a:custGeom>
            <a:avLst/>
            <a:gdLst/>
            <a:ahLst/>
            <a:cxnLst/>
            <a:rect l="l" t="t" r="r" b="b"/>
            <a:pathLst>
              <a:path w="2476109" h="2133956">
                <a:moveTo>
                  <a:pt x="0" y="0"/>
                </a:moveTo>
                <a:lnTo>
                  <a:pt x="2476109" y="0"/>
                </a:lnTo>
                <a:lnTo>
                  <a:pt x="2476109" y="2133956"/>
                </a:lnTo>
                <a:lnTo>
                  <a:pt x="0" y="2133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73924" y="316230"/>
            <a:ext cx="6709832" cy="6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62828"/>
                </a:solidFill>
                <a:latin typeface="UTM Avo"/>
              </a:rPr>
              <a:t>NHẬN XÉT BẢNG 1.1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27417" y="225375"/>
            <a:ext cx="6671785" cy="1006698"/>
            <a:chOff x="0" y="0"/>
            <a:chExt cx="1757178" cy="2651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57178" cy="265139"/>
            </a:xfrm>
            <a:custGeom>
              <a:avLst/>
              <a:gdLst/>
              <a:ahLst/>
              <a:cxnLst/>
              <a:rect l="l" t="t" r="r" b="b"/>
              <a:pathLst>
                <a:path w="1757178" h="265139">
                  <a:moveTo>
                    <a:pt x="1553978" y="0"/>
                  </a:moveTo>
                  <a:cubicBezTo>
                    <a:pt x="1666202" y="0"/>
                    <a:pt x="1757178" y="59353"/>
                    <a:pt x="1757178" y="132569"/>
                  </a:cubicBezTo>
                  <a:cubicBezTo>
                    <a:pt x="1757178" y="205785"/>
                    <a:pt x="1666202" y="265139"/>
                    <a:pt x="1553978" y="265139"/>
                  </a:cubicBezTo>
                  <a:lnTo>
                    <a:pt x="203200" y="265139"/>
                  </a:lnTo>
                  <a:cubicBezTo>
                    <a:pt x="90976" y="265139"/>
                    <a:pt x="0" y="205785"/>
                    <a:pt x="0" y="132569"/>
                  </a:cubicBezTo>
                  <a:cubicBezTo>
                    <a:pt x="0" y="5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57178" cy="303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23953" y="6420548"/>
            <a:ext cx="959519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500" dirty="0">
                <a:solidFill>
                  <a:srgbClr val="C4791C"/>
                </a:solidFill>
                <a:latin typeface="UTM Avo"/>
              </a:rPr>
              <a:t>+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Quy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mô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số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đông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,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tăng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nhanh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(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tăng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smtClean="0">
                <a:solidFill>
                  <a:srgbClr val="C4791C"/>
                </a:solidFill>
                <a:latin typeface="UTM Avo"/>
              </a:rPr>
              <a:t>1,53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lần</a:t>
            </a:r>
            <a:r>
              <a:rPr lang="en-US" sz="2500" dirty="0" smtClean="0">
                <a:solidFill>
                  <a:srgbClr val="C4791C"/>
                </a:solidFill>
                <a:latin typeface="UTM Avo"/>
              </a:rPr>
              <a:t>)</a:t>
            </a:r>
            <a:endParaRPr lang="en-US" sz="25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11701" y="1397791"/>
            <a:ext cx="11387985" cy="154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6285"/>
              </a:lnSpc>
              <a:spcBef>
                <a:spcPct val="0"/>
              </a:spcBef>
            </a:pPr>
            <a:r>
              <a:rPr lang="vi-VN" sz="4108" spc="119" dirty="0" smtClean="0">
                <a:solidFill>
                  <a:srgbClr val="C62828"/>
                </a:solidFill>
                <a:latin typeface="Paytone One"/>
              </a:rPr>
              <a:t>SỐ DÂN VÀ TỈ LỆ GIA TĂNG DÂN SỐ NƯỚC TA, GIAI ĐOẠN 1989 - 2021</a:t>
            </a:r>
            <a:endParaRPr lang="en-US" sz="4108" u="none" strike="noStrike" spc="119" dirty="0">
              <a:solidFill>
                <a:srgbClr val="C62828"/>
              </a:solidFill>
              <a:latin typeface="Paytone O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08332" y="7061047"/>
            <a:ext cx="13437744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500" dirty="0">
                <a:solidFill>
                  <a:srgbClr val="797A1D"/>
                </a:solidFill>
                <a:latin typeface="UTM Avo"/>
              </a:rPr>
              <a:t>→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Dân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số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tăng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nhanh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nên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nguồn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lao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động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dồi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dào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và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thị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trường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tiêu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thụ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rộng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lớn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. 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Nhưng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gây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sức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ép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lên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việc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làm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,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xã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hội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và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môi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trường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…..</a:t>
            </a:r>
          </a:p>
          <a:p>
            <a:pPr algn="l">
              <a:lnSpc>
                <a:spcPts val="2940"/>
              </a:lnSpc>
            </a:pPr>
            <a:endParaRPr lang="en-US" sz="2500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49080" y="9390173"/>
            <a:ext cx="1163901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797A1D"/>
                </a:solidFill>
                <a:latin typeface="UTM Avo"/>
              </a:rPr>
              <a:t>→ 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làm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giảm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sức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ép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lên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kinh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tế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xã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hội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.</a:t>
            </a:r>
          </a:p>
          <a:p>
            <a:pPr algn="l">
              <a:lnSpc>
                <a:spcPts val="2940"/>
              </a:lnSpc>
            </a:pPr>
            <a:endParaRPr lang="en-US" sz="2500" dirty="0">
              <a:solidFill>
                <a:srgbClr val="797A1D"/>
              </a:solidFill>
              <a:latin typeface="UTM Avo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04340" y="7241410"/>
            <a:ext cx="3343703" cy="3190886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88566" y="8733298"/>
            <a:ext cx="9595190" cy="50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C4791C"/>
                </a:solidFill>
                <a:latin typeface="UTM Avo"/>
              </a:rPr>
              <a:t>+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Tỷ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lệ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gia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tăng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số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giảm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đi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2,23  </a:t>
            </a:r>
            <a:r>
              <a:rPr lang="en-US" sz="2500" dirty="0" err="1">
                <a:solidFill>
                  <a:srgbClr val="C4791C"/>
                </a:solidFill>
                <a:latin typeface="UTM Avo"/>
              </a:rPr>
              <a:t>lần</a:t>
            </a:r>
            <a:r>
              <a:rPr lang="en-US" sz="2500" dirty="0">
                <a:solidFill>
                  <a:srgbClr val="C4791C"/>
                </a:solidFill>
                <a:latin typeface="UTM Avo"/>
              </a:rPr>
              <a:t>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58797"/>
              </p:ext>
            </p:extLst>
          </p:nvPr>
        </p:nvGraphicFramePr>
        <p:xfrm>
          <a:off x="457200" y="3258915"/>
          <a:ext cx="16459200" cy="2757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191537589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821103588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37048231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31781070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83522577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156686875"/>
                    </a:ext>
                  </a:extLst>
                </a:gridCol>
              </a:tblGrid>
              <a:tr h="1009678"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Năm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1989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1999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2009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2019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2021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048449801"/>
                  </a:ext>
                </a:extLst>
              </a:tr>
              <a:tr h="873771"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Quy mô dân số </a:t>
                      </a:r>
                      <a:r>
                        <a:rPr lang="en-US" sz="2800" dirty="0" smtClean="0">
                          <a:effectLst/>
                        </a:rPr>
                        <a:t/>
                      </a:r>
                      <a:br>
                        <a:rPr lang="en-US" sz="2800" dirty="0" smtClean="0">
                          <a:effectLst/>
                        </a:rPr>
                      </a:br>
                      <a:r>
                        <a:rPr lang="vi-VN" sz="2800" i="1" dirty="0" smtClean="0">
                          <a:effectLst/>
                        </a:rPr>
                        <a:t>(</a:t>
                      </a:r>
                      <a:r>
                        <a:rPr lang="vi-VN" sz="2800" i="1" dirty="0">
                          <a:effectLst/>
                        </a:rPr>
                        <a:t>triệu người)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64,4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76,5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86,0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96,5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98,5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608560065"/>
                  </a:ext>
                </a:extLst>
              </a:tr>
              <a:tr h="873771"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Tỉ lệ gia tăng dân số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2,10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1,51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1,06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1,15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0,94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921586528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40014" y="183115"/>
            <a:ext cx="2895600" cy="2895600"/>
            <a:chOff x="440014" y="183115"/>
            <a:chExt cx="2895600" cy="2895600"/>
          </a:xfrm>
        </p:grpSpPr>
        <p:grpSp>
          <p:nvGrpSpPr>
            <p:cNvPr id="24" name="Group 23"/>
            <p:cNvGrpSpPr/>
            <p:nvPr/>
          </p:nvGrpSpPr>
          <p:grpSpPr>
            <a:xfrm>
              <a:off x="440014" y="183115"/>
              <a:ext cx="2895600" cy="2895600"/>
              <a:chOff x="-1447800" y="1057213"/>
              <a:chExt cx="2895600" cy="289560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-1447800" y="1057213"/>
                <a:ext cx="2895600" cy="2895600"/>
              </a:xfrm>
              <a:prstGeom prst="ellipse">
                <a:avLst/>
              </a:pr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19"/>
              <p:cNvSpPr txBox="1"/>
              <p:nvPr/>
            </p:nvSpPr>
            <p:spPr>
              <a:xfrm>
                <a:off x="-1340136" y="2218054"/>
                <a:ext cx="2680272" cy="7231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solidFill>
                      <a:srgbClr val="FFFFF1"/>
                    </a:solidFill>
                    <a:latin typeface="UTM Avo"/>
                  </a:rPr>
                  <a:t>NHÓM </a:t>
                </a:r>
                <a:r>
                  <a:rPr lang="en-US" sz="3600" dirty="0">
                    <a:solidFill>
                      <a:srgbClr val="FFFFF1"/>
                    </a:solidFill>
                    <a:latin typeface="UTM Avo"/>
                  </a:rPr>
                  <a:t>1</a:t>
                </a:r>
                <a:endParaRPr lang="en-US" sz="3600" dirty="0">
                  <a:solidFill>
                    <a:srgbClr val="FFFFF1"/>
                  </a:solidFill>
                  <a:latin typeface="UTM Avo"/>
                </a:endParaRPr>
              </a:p>
            </p:txBody>
          </p:sp>
        </p:grpSp>
        <p:sp>
          <p:nvSpPr>
            <p:cNvPr id="25" name="TextBox 5"/>
            <p:cNvSpPr txBox="1"/>
            <p:nvPr/>
          </p:nvSpPr>
          <p:spPr>
            <a:xfrm>
              <a:off x="731429" y="193821"/>
              <a:ext cx="2192931" cy="14234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087"/>
                </a:lnSpc>
              </a:pP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Báo</a:t>
              </a:r>
              <a:r>
                <a:rPr lang="en-US" sz="2400" spc="208" dirty="0" smtClean="0">
                  <a:solidFill>
                    <a:srgbClr val="FFFF00"/>
                  </a:solidFill>
                  <a:latin typeface="BHN Bonello"/>
                </a:rPr>
                <a:t> </a:t>
              </a: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cáo</a:t>
              </a:r>
              <a:endParaRPr lang="en-US" sz="2400" spc="208" dirty="0">
                <a:solidFill>
                  <a:srgbClr val="FFFF00"/>
                </a:solidFill>
                <a:latin typeface="BHN Bonell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688" y="147207"/>
            <a:ext cx="13414791" cy="2561005"/>
          </a:xfrm>
          <a:custGeom>
            <a:avLst/>
            <a:gdLst/>
            <a:ahLst/>
            <a:cxnLst/>
            <a:rect l="l" t="t" r="r" b="b"/>
            <a:pathLst>
              <a:path w="13414791" h="2561005">
                <a:moveTo>
                  <a:pt x="0" y="0"/>
                </a:moveTo>
                <a:lnTo>
                  <a:pt x="13414791" y="0"/>
                </a:lnTo>
                <a:lnTo>
                  <a:pt x="13414791" y="2561005"/>
                </a:lnTo>
                <a:lnTo>
                  <a:pt x="0" y="2561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688" y="2708212"/>
            <a:ext cx="12969112" cy="7299199"/>
          </a:xfrm>
          <a:custGeom>
            <a:avLst/>
            <a:gdLst/>
            <a:ahLst/>
            <a:cxnLst/>
            <a:rect l="l" t="t" r="r" b="b"/>
            <a:pathLst>
              <a:path w="12969112" h="7299199">
                <a:moveTo>
                  <a:pt x="0" y="0"/>
                </a:moveTo>
                <a:lnTo>
                  <a:pt x="12969113" y="0"/>
                </a:lnTo>
                <a:lnTo>
                  <a:pt x="12969113" y="7299199"/>
                </a:lnTo>
                <a:lnTo>
                  <a:pt x="0" y="729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90103" y="381865"/>
            <a:ext cx="1960087" cy="2091690"/>
          </a:xfrm>
          <a:custGeom>
            <a:avLst/>
            <a:gdLst/>
            <a:ahLst/>
            <a:cxnLst/>
            <a:rect l="l" t="t" r="r" b="b"/>
            <a:pathLst>
              <a:path w="1960087" h="2091690">
                <a:moveTo>
                  <a:pt x="0" y="0"/>
                </a:moveTo>
                <a:lnTo>
                  <a:pt x="1960088" y="0"/>
                </a:lnTo>
                <a:lnTo>
                  <a:pt x="1960088" y="2091690"/>
                </a:lnTo>
                <a:lnTo>
                  <a:pt x="0" y="2091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9581" y="479544"/>
            <a:ext cx="9628459" cy="199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6"/>
              </a:lnSpc>
            </a:pP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Dân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số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của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Việt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Nam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đứng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thứ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mấy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của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thế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giới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là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thứ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mấy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của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2855" dirty="0" err="1">
                <a:solidFill>
                  <a:srgbClr val="DA251D"/>
                </a:solidFill>
                <a:latin typeface="UTM Avo"/>
              </a:rPr>
              <a:t>Đông</a:t>
            </a:r>
            <a:r>
              <a:rPr lang="en-US" sz="2855" dirty="0">
                <a:solidFill>
                  <a:srgbClr val="DA251D"/>
                </a:solidFill>
                <a:latin typeface="UTM Avo"/>
              </a:rPr>
              <a:t> Nam Á?</a:t>
            </a:r>
          </a:p>
          <a:p>
            <a:pPr algn="ctr">
              <a:lnSpc>
                <a:spcPts val="5426"/>
              </a:lnSpc>
            </a:pPr>
            <a:endParaRPr lang="en-US" sz="2855" dirty="0">
              <a:solidFill>
                <a:srgbClr val="DA251D"/>
              </a:solidFill>
              <a:latin typeface="UTM Av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105989" y="3207301"/>
            <a:ext cx="3496211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dirty="0" err="1">
                <a:solidFill>
                  <a:srgbClr val="DA251D"/>
                </a:solidFill>
                <a:latin typeface="UTM Avo"/>
              </a:rPr>
              <a:t>Thứ</a:t>
            </a:r>
            <a:r>
              <a:rPr lang="en-US" sz="4000" dirty="0">
                <a:solidFill>
                  <a:srgbClr val="DA251D"/>
                </a:solidFill>
                <a:latin typeface="UTM Avo"/>
              </a:rPr>
              <a:t> 3 </a:t>
            </a:r>
            <a:r>
              <a:rPr lang="en-US" sz="4000" dirty="0" err="1">
                <a:solidFill>
                  <a:srgbClr val="DA251D"/>
                </a:solidFill>
                <a:latin typeface="UTM Avo"/>
              </a:rPr>
              <a:t>Đông</a:t>
            </a:r>
            <a:r>
              <a:rPr lang="en-US" sz="4000" dirty="0">
                <a:solidFill>
                  <a:srgbClr val="DA251D"/>
                </a:solidFill>
                <a:latin typeface="UTM Avo"/>
              </a:rPr>
              <a:t> Nam Á 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(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In-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đô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-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nê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-xi-a, Phi-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líp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-pin)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15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thế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giới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(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2021).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0615" y="607367"/>
            <a:ext cx="4398677" cy="2331299"/>
          </a:xfrm>
          <a:custGeom>
            <a:avLst/>
            <a:gdLst/>
            <a:ahLst/>
            <a:cxnLst/>
            <a:rect l="l" t="t" r="r" b="b"/>
            <a:pathLst>
              <a:path w="4398677" h="2331299">
                <a:moveTo>
                  <a:pt x="0" y="0"/>
                </a:moveTo>
                <a:lnTo>
                  <a:pt x="4398677" y="0"/>
                </a:lnTo>
                <a:lnTo>
                  <a:pt x="4398677" y="2331299"/>
                </a:lnTo>
                <a:lnTo>
                  <a:pt x="0" y="2331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61717" y="763602"/>
            <a:ext cx="2277554" cy="2175064"/>
          </a:xfrm>
          <a:custGeom>
            <a:avLst/>
            <a:gdLst/>
            <a:ahLst/>
            <a:cxnLst/>
            <a:rect l="l" t="t" r="r" b="b"/>
            <a:pathLst>
              <a:path w="2277554" h="2175064">
                <a:moveTo>
                  <a:pt x="0" y="0"/>
                </a:moveTo>
                <a:lnTo>
                  <a:pt x="2277554" y="0"/>
                </a:lnTo>
                <a:lnTo>
                  <a:pt x="2277554" y="2175064"/>
                </a:lnTo>
                <a:lnTo>
                  <a:pt x="0" y="2175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10615" y="2981445"/>
            <a:ext cx="6712832" cy="1267047"/>
          </a:xfrm>
          <a:custGeom>
            <a:avLst/>
            <a:gdLst/>
            <a:ahLst/>
            <a:cxnLst/>
            <a:rect l="l" t="t" r="r" b="b"/>
            <a:pathLst>
              <a:path w="6712832" h="1267047">
                <a:moveTo>
                  <a:pt x="0" y="0"/>
                </a:moveTo>
                <a:lnTo>
                  <a:pt x="6712832" y="0"/>
                </a:lnTo>
                <a:lnTo>
                  <a:pt x="6712832" y="1267047"/>
                </a:lnTo>
                <a:lnTo>
                  <a:pt x="0" y="1267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8603" y="3472486"/>
            <a:ext cx="10324353" cy="6169862"/>
          </a:xfrm>
          <a:custGeom>
            <a:avLst/>
            <a:gdLst/>
            <a:ahLst/>
            <a:cxnLst/>
            <a:rect l="l" t="t" r="r" b="b"/>
            <a:pathLst>
              <a:path w="10324353" h="6169862">
                <a:moveTo>
                  <a:pt x="0" y="0"/>
                </a:moveTo>
                <a:lnTo>
                  <a:pt x="10324352" y="0"/>
                </a:lnTo>
                <a:lnTo>
                  <a:pt x="10324352" y="6169862"/>
                </a:lnTo>
                <a:lnTo>
                  <a:pt x="0" y="6169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49" t="-122257" r="-108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922" y="331142"/>
            <a:ext cx="10228163" cy="170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5"/>
              </a:lnSpc>
            </a:pPr>
            <a:r>
              <a:rPr lang="en-US" sz="3200" dirty="0">
                <a:solidFill>
                  <a:srgbClr val="000000"/>
                </a:solidFill>
                <a:latin typeface="UTM Avo"/>
              </a:rPr>
              <a:t>DÂN SỐ TRUNG BÌNH CỦA VIỆT </a:t>
            </a:r>
            <a:r>
              <a:rPr lang="en-US" sz="3200" dirty="0" smtClean="0">
                <a:solidFill>
                  <a:srgbClr val="000000"/>
                </a:solidFill>
                <a:latin typeface="UTM Avo"/>
              </a:rPr>
              <a:t>NAM </a:t>
            </a:r>
            <a:br>
              <a:rPr lang="en-US" sz="3200" dirty="0" smtClean="0">
                <a:solidFill>
                  <a:srgbClr val="000000"/>
                </a:solidFill>
                <a:latin typeface="UTM Avo"/>
              </a:rPr>
            </a:br>
            <a:r>
              <a:rPr lang="en-US" sz="3200" dirty="0" smtClean="0">
                <a:solidFill>
                  <a:srgbClr val="C62828"/>
                </a:solidFill>
                <a:latin typeface="UTM Avo"/>
              </a:rPr>
              <a:t>ƯỚC TÍNH </a:t>
            </a:r>
            <a:r>
              <a:rPr lang="en-US" sz="3200" dirty="0">
                <a:solidFill>
                  <a:srgbClr val="000000"/>
                </a:solidFill>
                <a:latin typeface="UTM Avo"/>
              </a:rPr>
              <a:t>NĂM 2023 ĐẠT 100,3 TRIỆU NGƯỜI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08744" y="2923983"/>
            <a:ext cx="6110464" cy="122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2899">
                <a:solidFill>
                  <a:srgbClr val="0046FF"/>
                </a:solidFill>
                <a:latin typeface="UTM Avo"/>
              </a:rPr>
              <a:t>Cập nhật dân số Việt Nam ở thời điểm  hiện tại</a:t>
            </a:r>
          </a:p>
        </p:txBody>
      </p:sp>
      <p:pic>
        <p:nvPicPr>
          <p:cNvPr id="2050" name="Picture 2" descr="Mã QR Code là gì? Dùng để làm gì? Cách tạo và sử dụng đơn giản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r="13050"/>
          <a:stretch/>
        </p:blipFill>
        <p:spPr bwMode="auto">
          <a:xfrm>
            <a:off x="11378988" y="4600029"/>
            <a:ext cx="6147012" cy="54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069676" y="9457682"/>
            <a:ext cx="2862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https://danso.org/viet-nam/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011" y="4731524"/>
            <a:ext cx="2630887" cy="3410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6"/>
          <a:stretch/>
        </p:blipFill>
        <p:spPr>
          <a:xfrm>
            <a:off x="12829572" y="6313936"/>
            <a:ext cx="1448511" cy="1482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27417" y="225375"/>
            <a:ext cx="6671785" cy="1006698"/>
            <a:chOff x="0" y="0"/>
            <a:chExt cx="1757178" cy="265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7178" cy="265139"/>
            </a:xfrm>
            <a:custGeom>
              <a:avLst/>
              <a:gdLst/>
              <a:ahLst/>
              <a:cxnLst/>
              <a:rect l="l" t="t" r="r" b="b"/>
              <a:pathLst>
                <a:path w="1757178" h="265139">
                  <a:moveTo>
                    <a:pt x="1553978" y="0"/>
                  </a:moveTo>
                  <a:cubicBezTo>
                    <a:pt x="1666202" y="0"/>
                    <a:pt x="1757178" y="59353"/>
                    <a:pt x="1757178" y="132569"/>
                  </a:cubicBezTo>
                  <a:cubicBezTo>
                    <a:pt x="1757178" y="205785"/>
                    <a:pt x="1666202" y="265139"/>
                    <a:pt x="1553978" y="265139"/>
                  </a:cubicBezTo>
                  <a:lnTo>
                    <a:pt x="203200" y="265139"/>
                  </a:lnTo>
                  <a:cubicBezTo>
                    <a:pt x="90976" y="265139"/>
                    <a:pt x="0" y="205785"/>
                    <a:pt x="0" y="132569"/>
                  </a:cubicBezTo>
                  <a:cubicBezTo>
                    <a:pt x="0" y="5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57178" cy="303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9347" y="1203406"/>
            <a:ext cx="14061332" cy="1956063"/>
            <a:chOff x="0" y="0"/>
            <a:chExt cx="3703396" cy="5151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03396" cy="515177"/>
            </a:xfrm>
            <a:custGeom>
              <a:avLst/>
              <a:gdLst/>
              <a:ahLst/>
              <a:cxnLst/>
              <a:rect l="l" t="t" r="r" b="b"/>
              <a:pathLst>
                <a:path w="3703396" h="515177">
                  <a:moveTo>
                    <a:pt x="3500196" y="0"/>
                  </a:moveTo>
                  <a:cubicBezTo>
                    <a:pt x="3612420" y="0"/>
                    <a:pt x="3703396" y="115326"/>
                    <a:pt x="3703396" y="257588"/>
                  </a:cubicBezTo>
                  <a:cubicBezTo>
                    <a:pt x="3703396" y="399851"/>
                    <a:pt x="3612420" y="515177"/>
                    <a:pt x="3500196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03396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2383756" y="1000125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45324" y="2902133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11621">
            <a:off x="-2540418" y="9129528"/>
            <a:ext cx="3738400" cy="2001725"/>
          </a:xfrm>
          <a:custGeom>
            <a:avLst/>
            <a:gdLst/>
            <a:ahLst/>
            <a:cxnLst/>
            <a:rect l="l" t="t" r="r" b="b"/>
            <a:pathLst>
              <a:path w="3738400" h="2001725">
                <a:moveTo>
                  <a:pt x="0" y="0"/>
                </a:moveTo>
                <a:lnTo>
                  <a:pt x="3738400" y="0"/>
                </a:lnTo>
                <a:lnTo>
                  <a:pt x="3738400" y="2001725"/>
                </a:lnTo>
                <a:lnTo>
                  <a:pt x="0" y="2001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00679" y="1000125"/>
            <a:ext cx="2476109" cy="2133956"/>
          </a:xfrm>
          <a:custGeom>
            <a:avLst/>
            <a:gdLst/>
            <a:ahLst/>
            <a:cxnLst/>
            <a:rect l="l" t="t" r="r" b="b"/>
            <a:pathLst>
              <a:path w="2476109" h="2133956">
                <a:moveTo>
                  <a:pt x="0" y="0"/>
                </a:moveTo>
                <a:lnTo>
                  <a:pt x="2476109" y="0"/>
                </a:lnTo>
                <a:lnTo>
                  <a:pt x="2476109" y="2133956"/>
                </a:lnTo>
                <a:lnTo>
                  <a:pt x="0" y="2133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1467" y="5855529"/>
            <a:ext cx="4189049" cy="3402771"/>
          </a:xfrm>
          <a:custGeom>
            <a:avLst/>
            <a:gdLst/>
            <a:ahLst/>
            <a:cxnLst/>
            <a:rect l="l" t="t" r="r" b="b"/>
            <a:pathLst>
              <a:path w="4189049" h="3402771">
                <a:moveTo>
                  <a:pt x="0" y="0"/>
                </a:moveTo>
                <a:lnTo>
                  <a:pt x="4189049" y="0"/>
                </a:lnTo>
                <a:lnTo>
                  <a:pt x="4189049" y="3402771"/>
                </a:lnTo>
                <a:lnTo>
                  <a:pt x="0" y="3402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8378" t="-70270" r="-159590" b="-4288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673924" y="316230"/>
            <a:ext cx="6709832" cy="6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62828"/>
                </a:solidFill>
                <a:latin typeface="UTM Avo"/>
              </a:rPr>
              <a:t>NHẬN XÉT BẢNG 1.2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27417" y="5527479"/>
            <a:ext cx="1213188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8"/>
              </a:lnSpc>
            </a:pPr>
            <a:r>
              <a:rPr lang="en-US" sz="2800" dirty="0">
                <a:solidFill>
                  <a:srgbClr val="C4791C"/>
                </a:solidFill>
                <a:latin typeface="UTM Avo"/>
              </a:rPr>
              <a:t>+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Nhóm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tuổi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từ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0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đến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14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UTM Avo"/>
              </a:rPr>
              <a:t>giảm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9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% </a:t>
            </a:r>
            <a:endParaRPr lang="en-US" sz="2800" dirty="0" smtClean="0">
              <a:solidFill>
                <a:srgbClr val="C4791C"/>
              </a:solidFill>
              <a:latin typeface="UTM Avo"/>
            </a:endParaRPr>
          </a:p>
          <a:p>
            <a:pPr>
              <a:lnSpc>
                <a:spcPts val="5068"/>
              </a:lnSpc>
            </a:pP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+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Nhóm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tuổi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từ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15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đến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64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lên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6,5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%; </a:t>
            </a:r>
            <a:r>
              <a:rPr lang="en-US" sz="2800" dirty="0" err="1" smtClean="0">
                <a:solidFill>
                  <a:srgbClr val="C4791C"/>
                </a:solidFill>
                <a:latin typeface="UTM Avo"/>
              </a:rPr>
              <a:t>chiếm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tỷ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trọng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.</a:t>
            </a:r>
          </a:p>
          <a:p>
            <a:pPr>
              <a:lnSpc>
                <a:spcPts val="5068"/>
              </a:lnSpc>
            </a:pPr>
            <a:r>
              <a:rPr lang="en-US" sz="2800" dirty="0">
                <a:solidFill>
                  <a:srgbClr val="C4791C"/>
                </a:solidFill>
                <a:latin typeface="UTM Avo"/>
              </a:rPr>
              <a:t>+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Nhóm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tuổi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trên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65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lên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2,5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%; </a:t>
            </a:r>
            <a:r>
              <a:rPr lang="en-US" sz="2800" dirty="0" err="1" smtClean="0">
                <a:solidFill>
                  <a:srgbClr val="C4791C"/>
                </a:solidFill>
                <a:latin typeface="UTM Avo"/>
              </a:rPr>
              <a:t>chiếm</a:t>
            </a:r>
            <a:r>
              <a:rPr lang="en-US" sz="28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tỷ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C4791C"/>
                </a:solidFill>
                <a:latin typeface="UTM Avo"/>
              </a:rPr>
              <a:t>trọng</a:t>
            </a:r>
            <a:r>
              <a:rPr lang="en-US" sz="28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thấp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/>
              </a:rPr>
              <a:t>. </a:t>
            </a:r>
          </a:p>
          <a:p>
            <a:pPr algn="l">
              <a:lnSpc>
                <a:spcPts val="5068"/>
              </a:lnSpc>
            </a:pPr>
            <a:endParaRPr lang="en-US" sz="28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35614" y="1397791"/>
            <a:ext cx="11464072" cy="154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5"/>
              </a:lnSpc>
            </a:pPr>
            <a:r>
              <a:rPr lang="vi-VN" sz="4108" spc="119" dirty="0" smtClean="0">
                <a:solidFill>
                  <a:srgbClr val="C62828"/>
                </a:solidFill>
                <a:latin typeface="Paytone One"/>
              </a:rPr>
              <a:t>CƠ CẤU DÂN SỐ THEO NHÓM TUỔI CỦA VIỆT NAM, GIAI ĐOẠN 1999 - 2021</a:t>
            </a:r>
            <a:endParaRPr lang="vi-VN" sz="4108" spc="119" dirty="0">
              <a:solidFill>
                <a:srgbClr val="C62828"/>
              </a:solidFill>
              <a:latin typeface="Paytone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27417" y="7588278"/>
            <a:ext cx="12691933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797A1D"/>
                </a:solidFill>
                <a:latin typeface="UTM Avo"/>
              </a:rPr>
              <a:t>→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Cơ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cấu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dân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số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trẻ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nên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có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lực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lượng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lao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động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dồi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dào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,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sức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ép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lên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vấn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đề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việc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làm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.</a:t>
            </a:r>
          </a:p>
          <a:p>
            <a:pPr algn="l">
              <a:lnSpc>
                <a:spcPts val="2940"/>
              </a:lnSpc>
            </a:pPr>
            <a:endParaRPr lang="en-US" sz="2500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09640" y="8491219"/>
            <a:ext cx="1262582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797A1D"/>
                </a:solidFill>
                <a:latin typeface="UTM Avo"/>
              </a:rPr>
              <a:t>→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Việt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Nam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đang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ở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trong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thời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kì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UTM Avo"/>
              </a:rPr>
              <a:t>dân</a:t>
            </a:r>
            <a:r>
              <a:rPr lang="en-US" sz="25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UTM Avo"/>
              </a:rPr>
              <a:t>vàng</a:t>
            </a:r>
            <a:r>
              <a:rPr lang="en-US" sz="25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và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đang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có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xu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hướng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già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C62828"/>
                </a:solidFill>
                <a:latin typeface="UTM Avo"/>
              </a:rPr>
              <a:t>hóa</a:t>
            </a:r>
            <a:r>
              <a:rPr lang="en-US" sz="2500" dirty="0">
                <a:solidFill>
                  <a:srgbClr val="C62828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v</a:t>
            </a:r>
            <a:r>
              <a:rPr lang="en-US" sz="2500" dirty="0" err="1" smtClean="0">
                <a:solidFill>
                  <a:srgbClr val="797A1D"/>
                </a:solidFill>
                <a:latin typeface="UTM Avo"/>
              </a:rPr>
              <a:t>ới</a:t>
            </a:r>
            <a:r>
              <a:rPr lang="en-US" sz="25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tốc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độ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nhanh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ảnh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hưởng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tới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nguồn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lao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động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trong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tương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500" dirty="0" err="1">
                <a:solidFill>
                  <a:srgbClr val="797A1D"/>
                </a:solidFill>
                <a:latin typeface="UTM Avo"/>
              </a:rPr>
              <a:t>lai</a:t>
            </a:r>
            <a:r>
              <a:rPr lang="en-US" sz="2500" dirty="0">
                <a:solidFill>
                  <a:srgbClr val="797A1D"/>
                </a:solidFill>
                <a:latin typeface="UTM Avo"/>
              </a:rPr>
              <a:t>. </a:t>
            </a:r>
          </a:p>
          <a:p>
            <a:pPr algn="l">
              <a:lnSpc>
                <a:spcPts val="2940"/>
              </a:lnSpc>
            </a:pPr>
            <a:endParaRPr lang="en-US" sz="2500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9497358"/>
            <a:ext cx="6106147" cy="63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>
                <a:solidFill>
                  <a:srgbClr val="000000"/>
                </a:solidFill>
                <a:latin typeface="Arimo"/>
                <a:hlinkClick r:id="rId11" tooltip="https://baotintuc.vn/infographics/quy-mo-va-co-cau-dan-so-viet-nam-20221226083409423.htm"/>
              </a:rPr>
              <a:t>https://baotintuc.vn/infographics/quy-mo-va-co-cau-dan-so-viet-nam-20221226083409423.htm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66646"/>
              </p:ext>
            </p:extLst>
          </p:nvPr>
        </p:nvGraphicFramePr>
        <p:xfrm>
          <a:off x="1071306" y="3320578"/>
          <a:ext cx="16564154" cy="2232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5762">
                  <a:extLst>
                    <a:ext uri="{9D8B030D-6E8A-4147-A177-3AD203B41FA5}">
                      <a16:colId xmlns:a16="http://schemas.microsoft.com/office/drawing/2014/main" val="679804068"/>
                    </a:ext>
                  </a:extLst>
                </a:gridCol>
                <a:gridCol w="2767098">
                  <a:extLst>
                    <a:ext uri="{9D8B030D-6E8A-4147-A177-3AD203B41FA5}">
                      <a16:colId xmlns:a16="http://schemas.microsoft.com/office/drawing/2014/main" val="1836269591"/>
                    </a:ext>
                  </a:extLst>
                </a:gridCol>
                <a:gridCol w="2767098">
                  <a:extLst>
                    <a:ext uri="{9D8B030D-6E8A-4147-A177-3AD203B41FA5}">
                      <a16:colId xmlns:a16="http://schemas.microsoft.com/office/drawing/2014/main" val="608596765"/>
                    </a:ext>
                  </a:extLst>
                </a:gridCol>
                <a:gridCol w="2767098">
                  <a:extLst>
                    <a:ext uri="{9D8B030D-6E8A-4147-A177-3AD203B41FA5}">
                      <a16:colId xmlns:a16="http://schemas.microsoft.com/office/drawing/2014/main" val="318394237"/>
                    </a:ext>
                  </a:extLst>
                </a:gridCol>
                <a:gridCol w="2767098">
                  <a:extLst>
                    <a:ext uri="{9D8B030D-6E8A-4147-A177-3AD203B41FA5}">
                      <a16:colId xmlns:a16="http://schemas.microsoft.com/office/drawing/2014/main" val="621528841"/>
                    </a:ext>
                  </a:extLst>
                </a:gridCol>
              </a:tblGrid>
              <a:tr h="558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>
                          <a:effectLst/>
                        </a:rPr>
                        <a:t>Nhóm tuổi</a:t>
                      </a:r>
                      <a:endParaRPr lang="en-US" sz="3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>
                          <a:effectLst/>
                        </a:rPr>
                        <a:t>1999</a:t>
                      </a:r>
                      <a:endParaRPr lang="en-US" sz="3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>
                          <a:effectLst/>
                        </a:rPr>
                        <a:t>2009</a:t>
                      </a:r>
                      <a:endParaRPr lang="en-US" sz="3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>
                          <a:effectLst/>
                        </a:rPr>
                        <a:t>2019</a:t>
                      </a:r>
                      <a:endParaRPr lang="en-US" sz="3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>
                          <a:effectLst/>
                        </a:rPr>
                        <a:t>2021</a:t>
                      </a:r>
                      <a:endParaRPr lang="en-US" sz="3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3866573"/>
                  </a:ext>
                </a:extLst>
              </a:tr>
              <a:tr h="5580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3600" u="none" strike="noStrike" dirty="0" err="1">
                          <a:effectLst/>
                        </a:rPr>
                        <a:t>Từ</a:t>
                      </a:r>
                      <a:r>
                        <a:rPr lang="en-US" sz="3600" u="none" strike="noStrike" dirty="0">
                          <a:effectLst/>
                        </a:rPr>
                        <a:t> 0 </a:t>
                      </a:r>
                      <a:r>
                        <a:rPr lang="en-US" sz="3600" u="none" strike="noStrike" dirty="0" smtClean="0">
                          <a:effectLst/>
                        </a:rPr>
                        <a:t>– 14 </a:t>
                      </a:r>
                      <a:r>
                        <a:rPr lang="en-US" sz="3600" u="none" strike="noStrike" dirty="0" err="1" smtClean="0">
                          <a:effectLst/>
                        </a:rPr>
                        <a:t>tuổi</a:t>
                      </a:r>
                      <a:endParaRPr lang="en-US" sz="3600" b="0" i="0" u="none" strike="noStrike" dirty="0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33,1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 dirty="0">
                          <a:effectLst/>
                        </a:rPr>
                        <a:t>24,5</a:t>
                      </a:r>
                      <a:endParaRPr lang="en-US" sz="3600" b="1" i="0" u="none" strike="noStrike" dirty="0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24,3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24,1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994206"/>
                  </a:ext>
                </a:extLst>
              </a:tr>
              <a:tr h="5580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3600" u="none" strike="noStrike">
                          <a:effectLst/>
                        </a:rPr>
                        <a:t>Từ 15 - 64 tuổi</a:t>
                      </a:r>
                      <a:endParaRPr lang="en-US" sz="3600" b="0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61,1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69,1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68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67,6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9427490"/>
                  </a:ext>
                </a:extLst>
              </a:tr>
              <a:tr h="5580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3600" u="none" strike="noStrike">
                          <a:effectLst/>
                        </a:rPr>
                        <a:t>Từ 65 tuổi trờ lên</a:t>
                      </a:r>
                      <a:endParaRPr lang="en-US" sz="3600" b="0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 dirty="0">
                          <a:effectLst/>
                        </a:rPr>
                        <a:t>5,8</a:t>
                      </a:r>
                      <a:endParaRPr lang="en-US" sz="3600" b="1" i="0" u="none" strike="noStrike" dirty="0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 dirty="0">
                          <a:effectLst/>
                        </a:rPr>
                        <a:t>6,4</a:t>
                      </a:r>
                      <a:endParaRPr lang="en-US" sz="3600" b="1" i="0" u="none" strike="noStrike" dirty="0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>
                          <a:effectLst/>
                        </a:rPr>
                        <a:t>7,7</a:t>
                      </a:r>
                      <a:endParaRPr lang="en-US" sz="3600" b="1" i="0" u="none" strike="noStrike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u="none" strike="noStrike" dirty="0">
                          <a:effectLst/>
                        </a:rPr>
                        <a:t>8,3</a:t>
                      </a:r>
                      <a:endParaRPr lang="en-US" sz="3600" b="1" i="0" u="none" strike="noStrike" dirty="0">
                        <a:solidFill>
                          <a:srgbClr val="221F1F"/>
                        </a:solidFill>
                        <a:effectLst/>
                        <a:latin typeface="Quattrocento San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443054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440014" y="183115"/>
            <a:ext cx="2895600" cy="2895600"/>
            <a:chOff x="440014" y="183115"/>
            <a:chExt cx="2895600" cy="2895600"/>
          </a:xfrm>
        </p:grpSpPr>
        <p:grpSp>
          <p:nvGrpSpPr>
            <p:cNvPr id="22" name="Group 21"/>
            <p:cNvGrpSpPr/>
            <p:nvPr/>
          </p:nvGrpSpPr>
          <p:grpSpPr>
            <a:xfrm>
              <a:off x="440014" y="183115"/>
              <a:ext cx="2895600" cy="2895600"/>
              <a:chOff x="-1447800" y="1057213"/>
              <a:chExt cx="2895600" cy="28956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-1447800" y="1057213"/>
                <a:ext cx="2895600" cy="2895600"/>
              </a:xfrm>
              <a:prstGeom prst="ellipse">
                <a:avLst/>
              </a:pr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19"/>
              <p:cNvSpPr txBox="1"/>
              <p:nvPr/>
            </p:nvSpPr>
            <p:spPr>
              <a:xfrm>
                <a:off x="-1340136" y="2218054"/>
                <a:ext cx="2680272" cy="7231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solidFill>
                      <a:srgbClr val="FFFFF1"/>
                    </a:solidFill>
                    <a:latin typeface="UTM Avo"/>
                  </a:rPr>
                  <a:t>NHÓM </a:t>
                </a:r>
                <a:r>
                  <a:rPr lang="en-US" sz="3600" dirty="0">
                    <a:solidFill>
                      <a:srgbClr val="FFFFF1"/>
                    </a:solidFill>
                    <a:latin typeface="UTM Avo"/>
                  </a:rPr>
                  <a:t>2</a:t>
                </a:r>
                <a:endParaRPr lang="en-US" sz="3600" dirty="0">
                  <a:solidFill>
                    <a:srgbClr val="FFFFF1"/>
                  </a:solidFill>
                  <a:latin typeface="UTM Avo"/>
                </a:endParaRPr>
              </a:p>
            </p:txBody>
          </p:sp>
        </p:grpSp>
        <p:sp>
          <p:nvSpPr>
            <p:cNvPr id="23" name="TextBox 5"/>
            <p:cNvSpPr txBox="1"/>
            <p:nvPr/>
          </p:nvSpPr>
          <p:spPr>
            <a:xfrm>
              <a:off x="731429" y="193821"/>
              <a:ext cx="2192931" cy="14234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087"/>
                </a:lnSpc>
              </a:pP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Báo</a:t>
              </a:r>
              <a:r>
                <a:rPr lang="en-US" sz="2400" spc="208" dirty="0" smtClean="0">
                  <a:solidFill>
                    <a:srgbClr val="FFFF00"/>
                  </a:solidFill>
                  <a:latin typeface="BHN Bonello"/>
                </a:rPr>
                <a:t> </a:t>
              </a: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cáo</a:t>
              </a:r>
              <a:endParaRPr lang="en-US" sz="2400" spc="208" dirty="0">
                <a:solidFill>
                  <a:srgbClr val="FFFF00"/>
                </a:solidFill>
                <a:latin typeface="BHN Bonell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457200" y="800100"/>
          <a:ext cx="17163672" cy="92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1961391" y="1409700"/>
            <a:ext cx="0" cy="6705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V="1">
            <a:off x="14268072" y="4715073"/>
            <a:ext cx="0" cy="6705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7"/>
          <p:cNvSpPr txBox="1"/>
          <p:nvPr/>
        </p:nvSpPr>
        <p:spPr>
          <a:xfrm>
            <a:off x="1585104" y="9044930"/>
            <a:ext cx="1479789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Sự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chênh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lệch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giới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tính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khi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sinh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ngày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càng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gay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gắt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,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tác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động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đến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cơ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cấu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dân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số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của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Việt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Nam &gt;&gt;&gt;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ảnh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hưởng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lớn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đến</a:t>
            </a:r>
            <a:r>
              <a:rPr lang="en-US" sz="29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>
                <a:solidFill>
                  <a:srgbClr val="797A1D"/>
                </a:solidFill>
                <a:latin typeface="UTM Avo"/>
              </a:rPr>
              <a:t>xã</a:t>
            </a:r>
            <a:r>
              <a:rPr lang="en-US" sz="29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900" dirty="0" err="1" smtClean="0">
                <a:solidFill>
                  <a:srgbClr val="797A1D"/>
                </a:solidFill>
                <a:latin typeface="UTM Avo"/>
              </a:rPr>
              <a:t>hội</a:t>
            </a:r>
            <a:endParaRPr lang="en-US" sz="2900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5985962" y="1790700"/>
            <a:ext cx="91778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8"/>
              </a:lnSpc>
            </a:pP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Nguồn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số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liệu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theo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Niên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giám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thống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</a:t>
            </a:r>
            <a:r>
              <a:rPr lang="en-US" sz="1763" u="sng" dirty="0" err="1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kê</a:t>
            </a:r>
            <a:r>
              <a:rPr lang="en-US" sz="1763" u="sng" dirty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 https://</a:t>
            </a:r>
            <a:r>
              <a:rPr lang="en-US" sz="1763" u="sng" dirty="0" smtClean="0">
                <a:solidFill>
                  <a:srgbClr val="000000"/>
                </a:solidFill>
                <a:latin typeface="Arimo"/>
                <a:hlinkClick r:id="rId3" tooltip="https://baotintuc.vn/infographics/quy-mo-va-co-cau-dan-so-viet-nam-20221226083409423.htm"/>
              </a:rPr>
              <a:t>www.gso.gov.vn</a:t>
            </a:r>
            <a:endParaRPr lang="en-US" sz="1763" u="sng" dirty="0">
              <a:solidFill>
                <a:srgbClr val="000000"/>
              </a:solidFill>
              <a:latin typeface="Arimo"/>
              <a:hlinkClick r:id="rId3" tooltip="https://baotintuc.vn/infographics/quy-mo-va-co-cau-dan-so-viet-nam-20221226083409423.htm"/>
            </a:endParaRPr>
          </a:p>
        </p:txBody>
      </p:sp>
    </p:spTree>
    <p:extLst>
      <p:ext uri="{BB962C8B-B14F-4D97-AF65-F5344CB8AC3E}">
        <p14:creationId xmlns:p14="http://schemas.microsoft.com/office/powerpoint/2010/main" val="3669195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295" y="1028700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59347" y="2260106"/>
            <a:ext cx="10247227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>
                <a:solidFill>
                  <a:srgbClr val="797A1D"/>
                </a:solidFill>
                <a:latin typeface="BHN Bonello"/>
              </a:rPr>
              <a:t>“Siêu trí nhớ” </a:t>
            </a:r>
          </a:p>
        </p:txBody>
      </p:sp>
      <p:sp>
        <p:nvSpPr>
          <p:cNvPr id="6" name="Freeform 6"/>
          <p:cNvSpPr/>
          <p:nvPr/>
        </p:nvSpPr>
        <p:spPr>
          <a:xfrm>
            <a:off x="14684235" y="1028700"/>
            <a:ext cx="2575065" cy="2721337"/>
          </a:xfrm>
          <a:custGeom>
            <a:avLst/>
            <a:gdLst/>
            <a:ahLst/>
            <a:cxnLst/>
            <a:rect l="l" t="t" r="r" b="b"/>
            <a:pathLst>
              <a:path w="2575065" h="2721337">
                <a:moveTo>
                  <a:pt x="0" y="0"/>
                </a:moveTo>
                <a:lnTo>
                  <a:pt x="2575065" y="0"/>
                </a:lnTo>
                <a:lnTo>
                  <a:pt x="2575065" y="2721337"/>
                </a:lnTo>
                <a:lnTo>
                  <a:pt x="0" y="272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43683" y="1255330"/>
            <a:ext cx="6961100" cy="1844691"/>
            <a:chOff x="0" y="0"/>
            <a:chExt cx="9281467" cy="24595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81467" cy="2459589"/>
            </a:xfrm>
            <a:custGeom>
              <a:avLst/>
              <a:gdLst/>
              <a:ahLst/>
              <a:cxnLst/>
              <a:rect l="l" t="t" r="r" b="b"/>
              <a:pathLst>
                <a:path w="9281467" h="2459589">
                  <a:moveTo>
                    <a:pt x="0" y="0"/>
                  </a:moveTo>
                  <a:lnTo>
                    <a:pt x="9281467" y="0"/>
                  </a:lnTo>
                  <a:lnTo>
                    <a:pt x="9281467" y="2459589"/>
                  </a:lnTo>
                  <a:lnTo>
                    <a:pt x="0" y="24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31382" y="554120"/>
              <a:ext cx="1422172" cy="1454908"/>
            </a:xfrm>
            <a:custGeom>
              <a:avLst/>
              <a:gdLst/>
              <a:ahLst/>
              <a:cxnLst/>
              <a:rect l="l" t="t" r="r" b="b"/>
              <a:pathLst>
                <a:path w="1422172" h="1454908">
                  <a:moveTo>
                    <a:pt x="0" y="0"/>
                  </a:moveTo>
                  <a:lnTo>
                    <a:pt x="1422172" y="0"/>
                  </a:lnTo>
                  <a:lnTo>
                    <a:pt x="1422172" y="1454908"/>
                  </a:lnTo>
                  <a:lnTo>
                    <a:pt x="0" y="145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065010" y="621829"/>
              <a:ext cx="1855172" cy="1319491"/>
            </a:xfrm>
            <a:custGeom>
              <a:avLst/>
              <a:gdLst/>
              <a:ahLst/>
              <a:cxnLst/>
              <a:rect l="l" t="t" r="r" b="b"/>
              <a:pathLst>
                <a:path w="1855172" h="1319491">
                  <a:moveTo>
                    <a:pt x="0" y="0"/>
                  </a:moveTo>
                  <a:lnTo>
                    <a:pt x="1855172" y="0"/>
                  </a:lnTo>
                  <a:lnTo>
                    <a:pt x="1855172" y="1319491"/>
                  </a:lnTo>
                  <a:lnTo>
                    <a:pt x="0" y="131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098474" y="803207"/>
              <a:ext cx="2404533" cy="977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499">
                  <a:solidFill>
                    <a:srgbClr val="797A1D"/>
                  </a:solidFill>
                  <a:latin typeface="Anton"/>
                </a:rPr>
                <a:t>MỞ ĐẦU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9520" y="4028118"/>
            <a:ext cx="4436140" cy="4681942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38684" y="4891231"/>
            <a:ext cx="1751730" cy="2534148"/>
          </a:xfrm>
          <a:custGeom>
            <a:avLst/>
            <a:gdLst/>
            <a:ahLst/>
            <a:cxnLst/>
            <a:rect l="l" t="t" r="r" b="b"/>
            <a:pathLst>
              <a:path w="1751730" h="2534148">
                <a:moveTo>
                  <a:pt x="0" y="0"/>
                </a:moveTo>
                <a:lnTo>
                  <a:pt x="1751730" y="0"/>
                </a:lnTo>
                <a:lnTo>
                  <a:pt x="1751730" y="2534148"/>
                </a:lnTo>
                <a:lnTo>
                  <a:pt x="0" y="25341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760770" y="1170826"/>
            <a:ext cx="4244380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87"/>
              </a:lnSpc>
              <a:spcBef>
                <a:spcPct val="0"/>
              </a:spcBef>
            </a:pPr>
            <a:r>
              <a:rPr lang="en-US" sz="7199" u="none" strike="noStrike" spc="3376" dirty="0">
                <a:solidFill>
                  <a:srgbClr val="797A1D"/>
                </a:solidFill>
                <a:latin typeface="BHN Bonello"/>
              </a:rPr>
              <a:t>GAME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63605" y="3364506"/>
            <a:ext cx="332257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797A1D"/>
                </a:solidFill>
                <a:latin typeface="UTM Avo"/>
              </a:rPr>
              <a:t>Giấy</a:t>
            </a:r>
            <a:r>
              <a:rPr lang="en-US" sz="2699" dirty="0">
                <a:solidFill>
                  <a:srgbClr val="797A1D"/>
                </a:solidFill>
                <a:latin typeface="UTM Avo"/>
              </a:rPr>
              <a:t> note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47935" y="4842276"/>
            <a:ext cx="973588" cy="295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1599">
                <a:solidFill>
                  <a:srgbClr val="797A1D"/>
                </a:solidFill>
                <a:latin typeface="Montserrat"/>
              </a:rPr>
              <a:t>1</a:t>
            </a:r>
          </a:p>
          <a:p>
            <a:pPr algn="ctr">
              <a:lnSpc>
                <a:spcPts val="3999"/>
              </a:lnSpc>
            </a:pPr>
            <a:r>
              <a:rPr lang="en-US" sz="1599">
                <a:solidFill>
                  <a:srgbClr val="797A1D"/>
                </a:solidFill>
                <a:latin typeface="Montserrat"/>
              </a:rPr>
              <a:t>2</a:t>
            </a:r>
          </a:p>
          <a:p>
            <a:pPr algn="ctr">
              <a:lnSpc>
                <a:spcPts val="3999"/>
              </a:lnSpc>
            </a:pPr>
            <a:r>
              <a:rPr lang="en-US" sz="1599">
                <a:solidFill>
                  <a:srgbClr val="797A1D"/>
                </a:solidFill>
                <a:latin typeface="Montserrat"/>
              </a:rPr>
              <a:t>3</a:t>
            </a:r>
          </a:p>
          <a:p>
            <a:pPr algn="ctr">
              <a:lnSpc>
                <a:spcPts val="3999"/>
              </a:lnSpc>
            </a:pPr>
            <a:r>
              <a:rPr lang="en-US" sz="1599">
                <a:solidFill>
                  <a:srgbClr val="797A1D"/>
                </a:solidFill>
                <a:latin typeface="Montserrat"/>
              </a:rPr>
              <a:t>4</a:t>
            </a:r>
          </a:p>
          <a:p>
            <a:pPr algn="ctr">
              <a:lnSpc>
                <a:spcPts val="3999"/>
              </a:lnSpc>
            </a:pPr>
            <a:r>
              <a:rPr lang="en-US" sz="1599">
                <a:solidFill>
                  <a:srgbClr val="797A1D"/>
                </a:solidFill>
                <a:latin typeface="Montserrat"/>
              </a:rPr>
              <a:t>5</a:t>
            </a:r>
          </a:p>
          <a:p>
            <a:pPr algn="ctr">
              <a:lnSpc>
                <a:spcPts val="3999"/>
              </a:lnSpc>
            </a:pPr>
            <a:endParaRPr lang="en-US" sz="1599">
              <a:solidFill>
                <a:srgbClr val="797A1D"/>
              </a:solidFill>
              <a:latin typeface="Montserra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814007" y="2813588"/>
            <a:ext cx="3637956" cy="3772466"/>
            <a:chOff x="6814007" y="2813588"/>
            <a:chExt cx="3637956" cy="3772466"/>
          </a:xfrm>
        </p:grpSpPr>
        <p:sp>
          <p:nvSpPr>
            <p:cNvPr id="13" name="Freeform 13"/>
            <p:cNvSpPr/>
            <p:nvPr/>
          </p:nvSpPr>
          <p:spPr>
            <a:xfrm>
              <a:off x="7053796" y="2813588"/>
              <a:ext cx="3398167" cy="3444026"/>
            </a:xfrm>
            <a:custGeom>
              <a:avLst/>
              <a:gdLst/>
              <a:ahLst/>
              <a:cxnLst/>
              <a:rect l="l" t="t" r="r" b="b"/>
              <a:pathLst>
                <a:path w="3398167" h="3444026">
                  <a:moveTo>
                    <a:pt x="0" y="0"/>
                  </a:moveTo>
                  <a:lnTo>
                    <a:pt x="3398167" y="0"/>
                  </a:lnTo>
                  <a:lnTo>
                    <a:pt x="3398167" y="3444026"/>
                  </a:lnTo>
                  <a:lnTo>
                    <a:pt x="0" y="3444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504" r="-2874"/>
              </a:stretch>
            </a:blipFill>
          </p:spPr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14007" y="5271472"/>
              <a:ext cx="1310257" cy="1314582"/>
            </a:xfrm>
            <a:prstGeom prst="rect">
              <a:avLst/>
            </a:prstGeom>
          </p:spPr>
        </p:pic>
        <p:sp>
          <p:nvSpPr>
            <p:cNvPr id="34" name="TextBox 19"/>
            <p:cNvSpPr txBox="1"/>
            <p:nvPr/>
          </p:nvSpPr>
          <p:spPr>
            <a:xfrm>
              <a:off x="7411578" y="5237709"/>
              <a:ext cx="500079" cy="1298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087"/>
                </a:lnSpc>
                <a:spcBef>
                  <a:spcPct val="0"/>
                </a:spcBef>
              </a:pPr>
              <a:r>
                <a:rPr lang="en-US" sz="6000" u="none" strike="noStrike" spc="3376" dirty="0" smtClean="0">
                  <a:solidFill>
                    <a:srgbClr val="FF0000"/>
                  </a:solidFill>
                  <a:latin typeface="BHN Bonello"/>
                </a:rPr>
                <a:t>1</a:t>
              </a:r>
              <a:endParaRPr lang="en-US" sz="6000" u="none" strike="noStrike" spc="3376" dirty="0">
                <a:solidFill>
                  <a:srgbClr val="FF0000"/>
                </a:solidFill>
                <a:latin typeface="BHN Bonello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308885" y="2691154"/>
            <a:ext cx="3675431" cy="3954814"/>
            <a:chOff x="9809589" y="2691154"/>
            <a:chExt cx="3675431" cy="3954814"/>
          </a:xfrm>
        </p:grpSpPr>
        <p:sp>
          <p:nvSpPr>
            <p:cNvPr id="14" name="Freeform 14"/>
            <p:cNvSpPr/>
            <p:nvPr/>
          </p:nvSpPr>
          <p:spPr>
            <a:xfrm>
              <a:off x="9809589" y="2691154"/>
              <a:ext cx="3675431" cy="3566460"/>
            </a:xfrm>
            <a:custGeom>
              <a:avLst/>
              <a:gdLst/>
              <a:ahLst/>
              <a:cxnLst/>
              <a:rect l="l" t="t" r="r" b="b"/>
              <a:pathLst>
                <a:path w="3675431" h="3566460">
                  <a:moveTo>
                    <a:pt x="0" y="0"/>
                  </a:moveTo>
                  <a:lnTo>
                    <a:pt x="3675431" y="0"/>
                  </a:lnTo>
                  <a:lnTo>
                    <a:pt x="3675431" y="3566460"/>
                  </a:lnTo>
                  <a:lnTo>
                    <a:pt x="0" y="3566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527" b="-1527"/>
              </a:stretch>
            </a:blipFill>
          </p:spPr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25100" y="5331386"/>
              <a:ext cx="1310257" cy="1314582"/>
            </a:xfrm>
            <a:prstGeom prst="rect">
              <a:avLst/>
            </a:prstGeom>
          </p:spPr>
        </p:pic>
        <p:sp>
          <p:nvSpPr>
            <p:cNvPr id="36" name="TextBox 19"/>
            <p:cNvSpPr txBox="1"/>
            <p:nvPr/>
          </p:nvSpPr>
          <p:spPr>
            <a:xfrm>
              <a:off x="10522671" y="5297623"/>
              <a:ext cx="500079" cy="1298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087"/>
                </a:lnSpc>
                <a:spcBef>
                  <a:spcPct val="0"/>
                </a:spcBef>
              </a:pPr>
              <a:r>
                <a:rPr lang="en-US" sz="6000" u="none" strike="noStrike" spc="3376" dirty="0" smtClean="0">
                  <a:solidFill>
                    <a:srgbClr val="FF0000"/>
                  </a:solidFill>
                  <a:latin typeface="BHN Bonello"/>
                </a:rPr>
                <a:t>2</a:t>
              </a:r>
              <a:endParaRPr lang="en-US" sz="6000" u="none" strike="noStrike" spc="3376" dirty="0">
                <a:solidFill>
                  <a:srgbClr val="FF0000"/>
                </a:solidFill>
                <a:latin typeface="BHN Bonello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3774369" y="2691154"/>
            <a:ext cx="3675431" cy="3954814"/>
            <a:chOff x="13774369" y="2691154"/>
            <a:chExt cx="3675431" cy="3954814"/>
          </a:xfrm>
        </p:grpSpPr>
        <p:sp>
          <p:nvSpPr>
            <p:cNvPr id="15" name="Freeform 15"/>
            <p:cNvSpPr/>
            <p:nvPr/>
          </p:nvSpPr>
          <p:spPr>
            <a:xfrm>
              <a:off x="13774369" y="2691154"/>
              <a:ext cx="3675431" cy="3566460"/>
            </a:xfrm>
            <a:custGeom>
              <a:avLst/>
              <a:gdLst/>
              <a:ahLst/>
              <a:cxnLst/>
              <a:rect l="l" t="t" r="r" b="b"/>
              <a:pathLst>
                <a:path w="3675431" h="3566460">
                  <a:moveTo>
                    <a:pt x="0" y="0"/>
                  </a:moveTo>
                  <a:lnTo>
                    <a:pt x="3675431" y="0"/>
                  </a:lnTo>
                  <a:lnTo>
                    <a:pt x="3675431" y="3566460"/>
                  </a:lnTo>
                  <a:lnTo>
                    <a:pt x="0" y="3566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527" b="-1527"/>
              </a:stretch>
            </a:blipFill>
          </p:spPr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889880" y="5331386"/>
              <a:ext cx="1310257" cy="1314582"/>
            </a:xfrm>
            <a:prstGeom prst="rect">
              <a:avLst/>
            </a:prstGeom>
          </p:spPr>
        </p:pic>
        <p:sp>
          <p:nvSpPr>
            <p:cNvPr id="38" name="TextBox 19"/>
            <p:cNvSpPr txBox="1"/>
            <p:nvPr/>
          </p:nvSpPr>
          <p:spPr>
            <a:xfrm>
              <a:off x="14487451" y="5297623"/>
              <a:ext cx="500079" cy="1298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087"/>
                </a:lnSpc>
                <a:spcBef>
                  <a:spcPct val="0"/>
                </a:spcBef>
              </a:pPr>
              <a:r>
                <a:rPr lang="en-US" sz="6000" u="none" strike="noStrike" spc="3376" dirty="0" smtClean="0">
                  <a:solidFill>
                    <a:srgbClr val="FF0000"/>
                  </a:solidFill>
                  <a:latin typeface="BHN Bonello"/>
                </a:rPr>
                <a:t>3</a:t>
              </a:r>
              <a:endParaRPr lang="en-US" sz="6000" u="none" strike="noStrike" spc="3376" dirty="0">
                <a:solidFill>
                  <a:srgbClr val="FF0000"/>
                </a:solidFill>
                <a:latin typeface="BHN Bonello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526693" y="6076049"/>
            <a:ext cx="3313700" cy="3405542"/>
            <a:chOff x="7526693" y="6076049"/>
            <a:chExt cx="3313700" cy="3405542"/>
          </a:xfrm>
        </p:grpSpPr>
        <p:sp>
          <p:nvSpPr>
            <p:cNvPr id="16" name="Freeform 16"/>
            <p:cNvSpPr/>
            <p:nvPr/>
          </p:nvSpPr>
          <p:spPr>
            <a:xfrm>
              <a:off x="7712781" y="6076049"/>
              <a:ext cx="3127612" cy="3034884"/>
            </a:xfrm>
            <a:custGeom>
              <a:avLst/>
              <a:gdLst/>
              <a:ahLst/>
              <a:cxnLst/>
              <a:rect l="l" t="t" r="r" b="b"/>
              <a:pathLst>
                <a:path w="3127612" h="3034884">
                  <a:moveTo>
                    <a:pt x="0" y="0"/>
                  </a:moveTo>
                  <a:lnTo>
                    <a:pt x="3127612" y="0"/>
                  </a:lnTo>
                  <a:lnTo>
                    <a:pt x="3127612" y="3034884"/>
                  </a:lnTo>
                  <a:lnTo>
                    <a:pt x="0" y="3034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527" b="-1527"/>
              </a:stretch>
            </a:blipFill>
          </p:spPr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26693" y="8167009"/>
              <a:ext cx="1310257" cy="1314582"/>
            </a:xfrm>
            <a:prstGeom prst="rect">
              <a:avLst/>
            </a:prstGeom>
          </p:spPr>
        </p:pic>
        <p:sp>
          <p:nvSpPr>
            <p:cNvPr id="40" name="TextBox 19"/>
            <p:cNvSpPr txBox="1"/>
            <p:nvPr/>
          </p:nvSpPr>
          <p:spPr>
            <a:xfrm>
              <a:off x="8124264" y="8133246"/>
              <a:ext cx="500079" cy="1298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087"/>
                </a:lnSpc>
                <a:spcBef>
                  <a:spcPct val="0"/>
                </a:spcBef>
              </a:pPr>
              <a:r>
                <a:rPr lang="en-US" sz="6000" u="none" strike="noStrike" spc="3376" dirty="0" smtClean="0">
                  <a:solidFill>
                    <a:srgbClr val="FF0000"/>
                  </a:solidFill>
                  <a:latin typeface="BHN Bonello"/>
                </a:rPr>
                <a:t>4</a:t>
              </a:r>
              <a:endParaRPr lang="en-US" sz="6000" u="none" strike="noStrike" spc="3376" dirty="0">
                <a:solidFill>
                  <a:srgbClr val="FF0000"/>
                </a:solidFill>
                <a:latin typeface="BHN Bonello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491473" y="6076049"/>
            <a:ext cx="3609716" cy="3405542"/>
            <a:chOff x="11491473" y="6076049"/>
            <a:chExt cx="3609716" cy="3405542"/>
          </a:xfrm>
        </p:grpSpPr>
        <p:sp>
          <p:nvSpPr>
            <p:cNvPr id="17" name="Freeform 17"/>
            <p:cNvSpPr/>
            <p:nvPr/>
          </p:nvSpPr>
          <p:spPr>
            <a:xfrm>
              <a:off x="11973577" y="6076049"/>
              <a:ext cx="3127612" cy="3034884"/>
            </a:xfrm>
            <a:custGeom>
              <a:avLst/>
              <a:gdLst/>
              <a:ahLst/>
              <a:cxnLst/>
              <a:rect l="l" t="t" r="r" b="b"/>
              <a:pathLst>
                <a:path w="3127612" h="3034884">
                  <a:moveTo>
                    <a:pt x="0" y="0"/>
                  </a:moveTo>
                  <a:lnTo>
                    <a:pt x="3127612" y="0"/>
                  </a:lnTo>
                  <a:lnTo>
                    <a:pt x="3127612" y="3034884"/>
                  </a:lnTo>
                  <a:lnTo>
                    <a:pt x="0" y="3034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1527" b="-1527"/>
              </a:stretch>
            </a:blipFill>
          </p:spPr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491473" y="8167009"/>
              <a:ext cx="1310257" cy="1314582"/>
            </a:xfrm>
            <a:prstGeom prst="rect">
              <a:avLst/>
            </a:prstGeom>
          </p:spPr>
        </p:pic>
        <p:sp>
          <p:nvSpPr>
            <p:cNvPr id="42" name="TextBox 19"/>
            <p:cNvSpPr txBox="1"/>
            <p:nvPr/>
          </p:nvSpPr>
          <p:spPr>
            <a:xfrm>
              <a:off x="12089044" y="8133246"/>
              <a:ext cx="500079" cy="1298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1087"/>
                </a:lnSpc>
                <a:spcBef>
                  <a:spcPct val="0"/>
                </a:spcBef>
              </a:pPr>
              <a:r>
                <a:rPr lang="en-US" sz="6000" u="none" strike="noStrike" spc="3376" dirty="0" smtClean="0">
                  <a:solidFill>
                    <a:srgbClr val="FF0000"/>
                  </a:solidFill>
                  <a:latin typeface="BHN Bonello"/>
                </a:rPr>
                <a:t>5</a:t>
              </a:r>
              <a:endParaRPr lang="en-US" sz="6000" u="none" strike="noStrike" spc="3376" dirty="0">
                <a:solidFill>
                  <a:srgbClr val="FF0000"/>
                </a:solidFill>
                <a:latin typeface="BHN Bonell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7607152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27417" y="225375"/>
            <a:ext cx="6671785" cy="1006698"/>
            <a:chOff x="0" y="0"/>
            <a:chExt cx="1757178" cy="265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7178" cy="265139"/>
            </a:xfrm>
            <a:custGeom>
              <a:avLst/>
              <a:gdLst/>
              <a:ahLst/>
              <a:cxnLst/>
              <a:rect l="l" t="t" r="r" b="b"/>
              <a:pathLst>
                <a:path w="1757178" h="265139">
                  <a:moveTo>
                    <a:pt x="1553978" y="0"/>
                  </a:moveTo>
                  <a:cubicBezTo>
                    <a:pt x="1666202" y="0"/>
                    <a:pt x="1757178" y="59353"/>
                    <a:pt x="1757178" y="132569"/>
                  </a:cubicBezTo>
                  <a:cubicBezTo>
                    <a:pt x="1757178" y="205785"/>
                    <a:pt x="1666202" y="265139"/>
                    <a:pt x="1553978" y="265139"/>
                  </a:cubicBezTo>
                  <a:lnTo>
                    <a:pt x="203200" y="265139"/>
                  </a:lnTo>
                  <a:cubicBezTo>
                    <a:pt x="90976" y="265139"/>
                    <a:pt x="0" y="205785"/>
                    <a:pt x="0" y="132569"/>
                  </a:cubicBezTo>
                  <a:cubicBezTo>
                    <a:pt x="0" y="5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57178" cy="303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9347" y="1203406"/>
            <a:ext cx="14061332" cy="1956063"/>
            <a:chOff x="0" y="0"/>
            <a:chExt cx="3703396" cy="5151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03396" cy="515177"/>
            </a:xfrm>
            <a:custGeom>
              <a:avLst/>
              <a:gdLst/>
              <a:ahLst/>
              <a:cxnLst/>
              <a:rect l="l" t="t" r="r" b="b"/>
              <a:pathLst>
                <a:path w="3703396" h="515177">
                  <a:moveTo>
                    <a:pt x="3500196" y="0"/>
                  </a:moveTo>
                  <a:cubicBezTo>
                    <a:pt x="3612420" y="0"/>
                    <a:pt x="3703396" y="115326"/>
                    <a:pt x="3703396" y="257588"/>
                  </a:cubicBezTo>
                  <a:cubicBezTo>
                    <a:pt x="3703396" y="399851"/>
                    <a:pt x="3612420" y="515177"/>
                    <a:pt x="3500196" y="515177"/>
                  </a:cubicBezTo>
                  <a:lnTo>
                    <a:pt x="203200" y="515177"/>
                  </a:lnTo>
                  <a:cubicBezTo>
                    <a:pt x="90976" y="515177"/>
                    <a:pt x="0" y="399851"/>
                    <a:pt x="0" y="257588"/>
                  </a:cubicBezTo>
                  <a:cubicBezTo>
                    <a:pt x="0" y="11532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03396" cy="55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C62828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2383756" y="1000125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45324" y="2902133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11621">
            <a:off x="-2540418" y="9129528"/>
            <a:ext cx="3738400" cy="2001725"/>
          </a:xfrm>
          <a:custGeom>
            <a:avLst/>
            <a:gdLst/>
            <a:ahLst/>
            <a:cxnLst/>
            <a:rect l="l" t="t" r="r" b="b"/>
            <a:pathLst>
              <a:path w="3738400" h="2001725">
                <a:moveTo>
                  <a:pt x="0" y="0"/>
                </a:moveTo>
                <a:lnTo>
                  <a:pt x="3738400" y="0"/>
                </a:lnTo>
                <a:lnTo>
                  <a:pt x="3738400" y="2001725"/>
                </a:lnTo>
                <a:lnTo>
                  <a:pt x="0" y="2001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46193" y="706552"/>
            <a:ext cx="2476109" cy="2133956"/>
          </a:xfrm>
          <a:custGeom>
            <a:avLst/>
            <a:gdLst/>
            <a:ahLst/>
            <a:cxnLst/>
            <a:rect l="l" t="t" r="r" b="b"/>
            <a:pathLst>
              <a:path w="2476109" h="2133956">
                <a:moveTo>
                  <a:pt x="0" y="0"/>
                </a:moveTo>
                <a:lnTo>
                  <a:pt x="2476109" y="0"/>
                </a:lnTo>
                <a:lnTo>
                  <a:pt x="2476109" y="2133956"/>
                </a:lnTo>
                <a:lnTo>
                  <a:pt x="0" y="21339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8420" y="4309564"/>
            <a:ext cx="3673484" cy="3542766"/>
          </a:xfrm>
          <a:custGeom>
            <a:avLst/>
            <a:gdLst/>
            <a:ahLst/>
            <a:cxnLst/>
            <a:rect l="l" t="t" r="r" b="b"/>
            <a:pathLst>
              <a:path w="3673484" h="3542766">
                <a:moveTo>
                  <a:pt x="0" y="0"/>
                </a:moveTo>
                <a:lnTo>
                  <a:pt x="3673483" y="0"/>
                </a:lnTo>
                <a:lnTo>
                  <a:pt x="3673483" y="3542766"/>
                </a:lnTo>
                <a:lnTo>
                  <a:pt x="0" y="3542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6778" t="-96134" r="-124400" b="-4940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673924" y="316230"/>
            <a:ext cx="6709832" cy="6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dirty="0">
                <a:solidFill>
                  <a:srgbClr val="C62828"/>
                </a:solidFill>
                <a:latin typeface="UTM Avo"/>
              </a:rPr>
              <a:t>NHẬN XÉT </a:t>
            </a:r>
            <a:r>
              <a:rPr lang="en-US" sz="4199" dirty="0" smtClean="0">
                <a:solidFill>
                  <a:srgbClr val="C62828"/>
                </a:solidFill>
                <a:latin typeface="UTM Avo"/>
              </a:rPr>
              <a:t>HÌNH 1</a:t>
            </a:r>
            <a:endParaRPr lang="en-US" sz="4199" dirty="0">
              <a:solidFill>
                <a:srgbClr val="C62828"/>
              </a:solidFill>
              <a:latin typeface="UTM Av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90725" y="3353854"/>
            <a:ext cx="525779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4791C"/>
                </a:solidFill>
                <a:latin typeface="UTM Avo"/>
              </a:rPr>
              <a:t>- Trong giai đoạn 1989-2021: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4791C"/>
                </a:solidFill>
                <a:latin typeface="UTM Avo"/>
              </a:rPr>
              <a:t>+	</a:t>
            </a:r>
            <a:r>
              <a:rPr lang="en-US" sz="3200" dirty="0" err="1" smtClean="0">
                <a:solidFill>
                  <a:srgbClr val="C4791C"/>
                </a:solidFill>
                <a:latin typeface="UTM Avo"/>
              </a:rPr>
              <a:t>Tỷ</a:t>
            </a:r>
            <a:r>
              <a:rPr lang="en-US" sz="32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200" dirty="0" err="1" smtClean="0">
                <a:solidFill>
                  <a:srgbClr val="C4791C"/>
                </a:solidFill>
                <a:latin typeface="UTM Avo"/>
              </a:rPr>
              <a:t>số</a:t>
            </a:r>
            <a:r>
              <a:rPr lang="en-US" sz="32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200" dirty="0" err="1" smtClean="0">
                <a:solidFill>
                  <a:srgbClr val="C4791C"/>
                </a:solidFill>
                <a:latin typeface="UTM Avo"/>
              </a:rPr>
              <a:t>giới</a:t>
            </a:r>
            <a:r>
              <a:rPr lang="en-US" sz="32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3200" dirty="0" err="1" smtClean="0">
                <a:solidFill>
                  <a:srgbClr val="C4791C"/>
                </a:solidFill>
                <a:latin typeface="UTM Avo"/>
              </a:rPr>
              <a:t>tính</a:t>
            </a:r>
            <a:r>
              <a:rPr lang="en-US" sz="32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vi-VN" sz="3200" dirty="0" smtClean="0">
                <a:solidFill>
                  <a:srgbClr val="C4791C"/>
                </a:solidFill>
                <a:latin typeface="UTM Avo"/>
              </a:rPr>
              <a:t>nam</a:t>
            </a:r>
            <a:r>
              <a:rPr lang="en-US" sz="3200" dirty="0" smtClean="0">
                <a:solidFill>
                  <a:srgbClr val="C4791C"/>
                </a:solidFill>
                <a:latin typeface="UTM Avo"/>
              </a:rPr>
              <a:t>/100 </a:t>
            </a:r>
            <a:r>
              <a:rPr lang="en-US" sz="3200" dirty="0" err="1" smtClean="0">
                <a:solidFill>
                  <a:srgbClr val="C4791C"/>
                </a:solidFill>
                <a:latin typeface="UTM Avo"/>
              </a:rPr>
              <a:t>nữ</a:t>
            </a:r>
            <a:r>
              <a:rPr lang="vi-VN" sz="32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vi-VN" sz="3200" dirty="0">
                <a:solidFill>
                  <a:srgbClr val="C4791C"/>
                </a:solidFill>
                <a:latin typeface="UTM Avo"/>
              </a:rPr>
              <a:t>tăng lên 5,2 </a:t>
            </a:r>
            <a:r>
              <a:rPr lang="vi-VN" sz="3200" dirty="0" smtClean="0">
                <a:solidFill>
                  <a:srgbClr val="C4791C"/>
                </a:solidFill>
                <a:latin typeface="UTM Avo"/>
              </a:rPr>
              <a:t>nam</a:t>
            </a:r>
            <a:endParaRPr lang="en-US" sz="3200" dirty="0" smtClean="0">
              <a:solidFill>
                <a:srgbClr val="C4791C"/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vi-VN" sz="3200" dirty="0" smtClean="0">
                <a:solidFill>
                  <a:srgbClr val="C4791C"/>
                </a:solidFill>
                <a:latin typeface="UTM Avo"/>
              </a:rPr>
              <a:t>+</a:t>
            </a:r>
            <a:r>
              <a:rPr lang="vi-VN" sz="3200" dirty="0">
                <a:solidFill>
                  <a:srgbClr val="C4791C"/>
                </a:solidFill>
                <a:latin typeface="UTM Avo"/>
              </a:rPr>
              <a:t>	Nữ nhiều hơn nam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32278" y="1397791"/>
            <a:ext cx="1096740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6285"/>
              </a:lnSpc>
              <a:spcBef>
                <a:spcPct val="0"/>
              </a:spcBef>
            </a:pPr>
            <a:r>
              <a:rPr lang="en-US" sz="4108" spc="119" dirty="0" smtClean="0">
                <a:solidFill>
                  <a:srgbClr val="C62828"/>
                </a:solidFill>
                <a:latin typeface="Paytone One"/>
              </a:rPr>
              <a:t>TỶ SỐ GIỚI TÍNH CỦA VIỆT </a:t>
            </a:r>
            <a:r>
              <a:rPr lang="en-US" sz="4108" spc="119" dirty="0" smtClean="0">
                <a:solidFill>
                  <a:srgbClr val="C62828"/>
                </a:solidFill>
                <a:latin typeface="Paytone One"/>
              </a:rPr>
              <a:t>NAM</a:t>
            </a:r>
            <a:br>
              <a:rPr lang="en-US" sz="4108" spc="119" dirty="0" smtClean="0">
                <a:solidFill>
                  <a:srgbClr val="C62828"/>
                </a:solidFill>
                <a:latin typeface="Paytone One"/>
              </a:rPr>
            </a:br>
            <a:r>
              <a:rPr lang="en-US" sz="4108" spc="119" dirty="0" smtClean="0">
                <a:solidFill>
                  <a:srgbClr val="C62828"/>
                </a:solidFill>
                <a:latin typeface="Paytone One"/>
              </a:rPr>
              <a:t> </a:t>
            </a:r>
            <a:r>
              <a:rPr lang="en-US" sz="4108" spc="119" dirty="0" smtClean="0">
                <a:solidFill>
                  <a:srgbClr val="C62828"/>
                </a:solidFill>
                <a:latin typeface="Paytone One"/>
              </a:rPr>
              <a:t>GIAI ĐOẠN 1989 - 2021</a:t>
            </a:r>
            <a:endParaRPr lang="en-US" sz="4108" spc="119" dirty="0">
              <a:solidFill>
                <a:srgbClr val="C62828"/>
              </a:solidFill>
              <a:latin typeface="Paytone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6726" y="7790093"/>
            <a:ext cx="785247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 err="1" smtClean="0">
                <a:solidFill>
                  <a:srgbClr val="797A1D"/>
                </a:solidFill>
                <a:latin typeface="UTM Avo"/>
              </a:rPr>
              <a:t>Sự</a:t>
            </a:r>
            <a:r>
              <a:rPr lang="en-US" sz="3600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chênh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lệch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giới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tính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khi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sinh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ngày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càng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gay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gắt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,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ảnh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hưởng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lớn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đến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xã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3600" dirty="0" err="1">
                <a:solidFill>
                  <a:srgbClr val="797A1D"/>
                </a:solidFill>
                <a:latin typeface="UTM Avo"/>
              </a:rPr>
              <a:t>hội</a:t>
            </a:r>
            <a:r>
              <a:rPr lang="en-US" sz="3600" dirty="0">
                <a:solidFill>
                  <a:srgbClr val="797A1D"/>
                </a:solidFill>
                <a:latin typeface="UTM Avo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7652" y="10629900"/>
            <a:ext cx="6106147" cy="63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</a:pPr>
            <a:r>
              <a:rPr lang="en-US" sz="1763" u="sng" dirty="0">
                <a:solidFill>
                  <a:srgbClr val="000000"/>
                </a:solidFill>
                <a:latin typeface="Arimo"/>
                <a:hlinkClick r:id="rId12" tooltip="https://baotintuc.vn/infographics/quy-mo-va-co-cau-dan-so-viet-nam-20221226083409423.htm"/>
              </a:rPr>
              <a:t>https://baotintuc.vn/infographics/quy-mo-va-co-cau-dan-so-viet-nam-20221226083409423.htm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40014" y="183115"/>
            <a:ext cx="2895600" cy="2895600"/>
            <a:chOff x="440014" y="183115"/>
            <a:chExt cx="2895600" cy="2895600"/>
          </a:xfrm>
        </p:grpSpPr>
        <p:grpSp>
          <p:nvGrpSpPr>
            <p:cNvPr id="22" name="Group 21"/>
            <p:cNvGrpSpPr/>
            <p:nvPr/>
          </p:nvGrpSpPr>
          <p:grpSpPr>
            <a:xfrm>
              <a:off x="440014" y="183115"/>
              <a:ext cx="2895600" cy="2895600"/>
              <a:chOff x="-1447800" y="1057213"/>
              <a:chExt cx="2895600" cy="28956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-1447800" y="1057213"/>
                <a:ext cx="2895600" cy="2895600"/>
              </a:xfrm>
              <a:prstGeom prst="ellipse">
                <a:avLst/>
              </a:prstGeom>
              <a:solidFill>
                <a:srgbClr val="797A1D"/>
              </a:solidFill>
              <a:ln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19"/>
              <p:cNvSpPr txBox="1"/>
              <p:nvPr/>
            </p:nvSpPr>
            <p:spPr>
              <a:xfrm>
                <a:off x="-1340136" y="2218054"/>
                <a:ext cx="2680272" cy="7231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solidFill>
                      <a:srgbClr val="FFFFF1"/>
                    </a:solidFill>
                    <a:latin typeface="UTM Avo"/>
                  </a:rPr>
                  <a:t>NHÓM 3</a:t>
                </a:r>
              </a:p>
            </p:txBody>
          </p:sp>
        </p:grpSp>
        <p:sp>
          <p:nvSpPr>
            <p:cNvPr id="23" name="TextBox 5"/>
            <p:cNvSpPr txBox="1"/>
            <p:nvPr/>
          </p:nvSpPr>
          <p:spPr>
            <a:xfrm>
              <a:off x="731429" y="193821"/>
              <a:ext cx="2192931" cy="14234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087"/>
                </a:lnSpc>
              </a:pP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Báo</a:t>
              </a:r>
              <a:r>
                <a:rPr lang="en-US" sz="2400" spc="208" dirty="0" smtClean="0">
                  <a:solidFill>
                    <a:srgbClr val="FFFF00"/>
                  </a:solidFill>
                  <a:latin typeface="BHN Bonello"/>
                </a:rPr>
                <a:t> </a:t>
              </a:r>
              <a:r>
                <a:rPr lang="en-US" sz="2400" spc="208" dirty="0" err="1" smtClean="0">
                  <a:solidFill>
                    <a:srgbClr val="FFFF00"/>
                  </a:solidFill>
                  <a:latin typeface="BHN Bonello"/>
                </a:rPr>
                <a:t>cáo</a:t>
              </a:r>
              <a:endParaRPr lang="en-US" sz="2400" spc="208" dirty="0">
                <a:solidFill>
                  <a:srgbClr val="FFFF00"/>
                </a:solidFill>
                <a:latin typeface="BHN Bonello"/>
              </a:endParaRPr>
            </a:p>
          </p:txBody>
        </p:sp>
      </p:grpSp>
      <p:pic>
        <p:nvPicPr>
          <p:cNvPr id="26" name="Picture 25"/>
          <p:cNvPicPr/>
          <p:nvPr/>
        </p:nvPicPr>
        <p:blipFill>
          <a:blip r:embed="rId13"/>
          <a:stretch>
            <a:fillRect/>
          </a:stretch>
        </p:blipFill>
        <p:spPr>
          <a:xfrm>
            <a:off x="9048524" y="4309564"/>
            <a:ext cx="8886547" cy="552147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55132" cy="3513033"/>
          </a:xfrm>
          <a:custGeom>
            <a:avLst/>
            <a:gdLst/>
            <a:ahLst/>
            <a:cxnLst/>
            <a:rect l="l" t="t" r="r" b="b"/>
            <a:pathLst>
              <a:path w="6955132" h="3513033">
                <a:moveTo>
                  <a:pt x="0" y="0"/>
                </a:moveTo>
                <a:lnTo>
                  <a:pt x="6955132" y="0"/>
                </a:lnTo>
                <a:lnTo>
                  <a:pt x="6955132" y="3513033"/>
                </a:lnTo>
                <a:lnTo>
                  <a:pt x="0" y="3513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13" t="-25298" r="-136984" b="-1882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5132" y="0"/>
            <a:ext cx="11332868" cy="10412106"/>
          </a:xfrm>
          <a:custGeom>
            <a:avLst/>
            <a:gdLst/>
            <a:ahLst/>
            <a:cxnLst/>
            <a:rect l="l" t="t" r="r" b="b"/>
            <a:pathLst>
              <a:path w="11332868" h="10412106">
                <a:moveTo>
                  <a:pt x="0" y="0"/>
                </a:moveTo>
                <a:lnTo>
                  <a:pt x="11332868" y="0"/>
                </a:lnTo>
                <a:lnTo>
                  <a:pt x="11332868" y="10412106"/>
                </a:lnTo>
                <a:lnTo>
                  <a:pt x="0" y="10412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3640" y="7531970"/>
            <a:ext cx="6407852" cy="184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4"/>
              </a:lnSpc>
            </a:pPr>
            <a:r>
              <a:rPr lang="en-US" sz="2400" dirty="0" err="1">
                <a:solidFill>
                  <a:srgbClr val="000000"/>
                </a:solidFill>
                <a:latin typeface="UTM Avo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2023. (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)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3711496"/>
            <a:ext cx="6955132" cy="3008760"/>
          </a:xfrm>
          <a:custGeom>
            <a:avLst/>
            <a:gdLst/>
            <a:ahLst/>
            <a:cxnLst/>
            <a:rect l="l" t="t" r="r" b="b"/>
            <a:pathLst>
              <a:path w="6955132" h="3008760">
                <a:moveTo>
                  <a:pt x="0" y="0"/>
                </a:moveTo>
                <a:lnTo>
                  <a:pt x="6955132" y="0"/>
                </a:lnTo>
                <a:lnTo>
                  <a:pt x="6955132" y="3008760"/>
                </a:lnTo>
                <a:lnTo>
                  <a:pt x="0" y="300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379" t="-25298" r="-3767" b="-188279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483" y="676730"/>
            <a:ext cx="11644533" cy="8933540"/>
          </a:xfrm>
          <a:custGeom>
            <a:avLst/>
            <a:gdLst/>
            <a:ahLst/>
            <a:cxnLst/>
            <a:rect l="l" t="t" r="r" b="b"/>
            <a:pathLst>
              <a:path w="11644533" h="8933540">
                <a:moveTo>
                  <a:pt x="0" y="0"/>
                </a:moveTo>
                <a:lnTo>
                  <a:pt x="11644533" y="0"/>
                </a:lnTo>
                <a:lnTo>
                  <a:pt x="11644533" y="8933540"/>
                </a:lnTo>
                <a:lnTo>
                  <a:pt x="0" y="893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74456" y="5729977"/>
            <a:ext cx="4614684" cy="6163184"/>
          </a:xfrm>
          <a:custGeom>
            <a:avLst/>
            <a:gdLst/>
            <a:ahLst/>
            <a:cxnLst/>
            <a:rect l="l" t="t" r="r" b="b"/>
            <a:pathLst>
              <a:path w="4614684" h="6163184">
                <a:moveTo>
                  <a:pt x="0" y="0"/>
                </a:moveTo>
                <a:lnTo>
                  <a:pt x="4614685" y="0"/>
                </a:lnTo>
                <a:lnTo>
                  <a:pt x="4614685" y="6163185"/>
                </a:lnTo>
                <a:lnTo>
                  <a:pt x="0" y="6163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8118" y="1266652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1" y="0"/>
                </a:lnTo>
                <a:lnTo>
                  <a:pt x="40273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68118" y="1982020"/>
            <a:ext cx="3553299" cy="278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DA251D"/>
                </a:solidFill>
                <a:latin typeface="UTM Avo"/>
              </a:rPr>
              <a:t>Nêu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suy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nghĩ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em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về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nội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dung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bức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tranh</a:t>
            </a:r>
            <a:r>
              <a:rPr lang="en-US" sz="3999" dirty="0">
                <a:solidFill>
                  <a:srgbClr val="DA251D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DA251D"/>
                </a:solidFill>
                <a:latin typeface="UTM Avo"/>
              </a:rPr>
              <a:t>bên</a:t>
            </a:r>
            <a:endParaRPr lang="en-US" sz="3999" dirty="0">
              <a:solidFill>
                <a:srgbClr val="DA251D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739814"/>
          </a:xfrm>
          <a:custGeom>
            <a:avLst/>
            <a:gdLst/>
            <a:ahLst/>
            <a:cxnLst/>
            <a:rect l="l" t="t" r="r" b="b"/>
            <a:pathLst>
              <a:path w="18288000" h="7739814">
                <a:moveTo>
                  <a:pt x="0" y="0"/>
                </a:moveTo>
                <a:lnTo>
                  <a:pt x="18288000" y="0"/>
                </a:lnTo>
                <a:lnTo>
                  <a:pt x="18288000" y="7739814"/>
                </a:lnTo>
                <a:lnTo>
                  <a:pt x="0" y="773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361" b="-1919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8366" y="7343192"/>
            <a:ext cx="8269634" cy="2943808"/>
          </a:xfrm>
          <a:custGeom>
            <a:avLst/>
            <a:gdLst/>
            <a:ahLst/>
            <a:cxnLst/>
            <a:rect l="l" t="t" r="r" b="b"/>
            <a:pathLst>
              <a:path w="8269634" h="2943808">
                <a:moveTo>
                  <a:pt x="0" y="0"/>
                </a:moveTo>
                <a:lnTo>
                  <a:pt x="8269634" y="0"/>
                </a:lnTo>
                <a:lnTo>
                  <a:pt x="8269634" y="2943808"/>
                </a:lnTo>
                <a:lnTo>
                  <a:pt x="0" y="2943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7899" b="-324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343192"/>
            <a:ext cx="10018366" cy="2943808"/>
          </a:xfrm>
          <a:custGeom>
            <a:avLst/>
            <a:gdLst/>
            <a:ahLst/>
            <a:cxnLst/>
            <a:rect l="l" t="t" r="r" b="b"/>
            <a:pathLst>
              <a:path w="10018366" h="2943808">
                <a:moveTo>
                  <a:pt x="0" y="0"/>
                </a:moveTo>
                <a:lnTo>
                  <a:pt x="10018366" y="0"/>
                </a:lnTo>
                <a:lnTo>
                  <a:pt x="10018366" y="2943808"/>
                </a:lnTo>
                <a:lnTo>
                  <a:pt x="0" y="2943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571" b="-18172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à hóa dân số - thách thức tại Việt Nam - V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43400" y="8572500"/>
            <a:ext cx="11633995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UTM Avo Bold"/>
              </a:rPr>
              <a:t>GIÀ HÓA DÂN SỐ - THÁCH THỨC TẠI VIỆT 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2531" y="278218"/>
            <a:ext cx="10561188" cy="2854760"/>
            <a:chOff x="0" y="0"/>
            <a:chExt cx="2781547" cy="751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547" cy="751871"/>
            </a:xfrm>
            <a:custGeom>
              <a:avLst/>
              <a:gdLst/>
              <a:ahLst/>
              <a:cxnLst/>
              <a:rect l="l" t="t" r="r" b="b"/>
              <a:pathLst>
                <a:path w="2781547" h="751871">
                  <a:moveTo>
                    <a:pt x="2578347" y="0"/>
                  </a:moveTo>
                  <a:cubicBezTo>
                    <a:pt x="2690572" y="0"/>
                    <a:pt x="2781547" y="168312"/>
                    <a:pt x="2781547" y="375936"/>
                  </a:cubicBezTo>
                  <a:cubicBezTo>
                    <a:pt x="2781547" y="583559"/>
                    <a:pt x="2690572" y="751871"/>
                    <a:pt x="2578347" y="751871"/>
                  </a:cubicBezTo>
                  <a:lnTo>
                    <a:pt x="203200" y="751871"/>
                  </a:lnTo>
                  <a:cubicBezTo>
                    <a:pt x="90976" y="751871"/>
                    <a:pt x="0" y="583559"/>
                    <a:pt x="0" y="375936"/>
                  </a:cubicBezTo>
                  <a:cubicBezTo>
                    <a:pt x="0" y="16831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1547" cy="78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55669" y="2901030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64262" y="429585"/>
            <a:ext cx="1630139" cy="1630139"/>
          </a:xfrm>
          <a:custGeom>
            <a:avLst/>
            <a:gdLst/>
            <a:ahLst/>
            <a:cxnLst/>
            <a:rect l="l" t="t" r="r" b="b"/>
            <a:pathLst>
              <a:path w="1630139" h="1630139">
                <a:moveTo>
                  <a:pt x="0" y="0"/>
                </a:moveTo>
                <a:lnTo>
                  <a:pt x="1630140" y="0"/>
                </a:lnTo>
                <a:lnTo>
                  <a:pt x="1630140" y="1630139"/>
                </a:lnTo>
                <a:lnTo>
                  <a:pt x="0" y="1630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8334" y="4164755"/>
            <a:ext cx="2376455" cy="1425873"/>
          </a:xfrm>
          <a:custGeom>
            <a:avLst/>
            <a:gdLst/>
            <a:ahLst/>
            <a:cxnLst/>
            <a:rect l="l" t="t" r="r" b="b"/>
            <a:pathLst>
              <a:path w="2376455" h="1425873">
                <a:moveTo>
                  <a:pt x="0" y="0"/>
                </a:moveTo>
                <a:lnTo>
                  <a:pt x="2376456" y="0"/>
                </a:lnTo>
                <a:lnTo>
                  <a:pt x="2376456" y="1425873"/>
                </a:lnTo>
                <a:lnTo>
                  <a:pt x="0" y="1425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21977" y="4347968"/>
            <a:ext cx="1705051" cy="1543072"/>
          </a:xfrm>
          <a:custGeom>
            <a:avLst/>
            <a:gdLst/>
            <a:ahLst/>
            <a:cxnLst/>
            <a:rect l="l" t="t" r="r" b="b"/>
            <a:pathLst>
              <a:path w="1705051" h="1543072">
                <a:moveTo>
                  <a:pt x="0" y="0"/>
                </a:moveTo>
                <a:lnTo>
                  <a:pt x="1705051" y="0"/>
                </a:lnTo>
                <a:lnTo>
                  <a:pt x="1705051" y="1543071"/>
                </a:lnTo>
                <a:lnTo>
                  <a:pt x="0" y="15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5669" y="192272"/>
            <a:ext cx="4084314" cy="2940706"/>
          </a:xfrm>
          <a:custGeom>
            <a:avLst/>
            <a:gdLst/>
            <a:ahLst/>
            <a:cxnLst/>
            <a:rect l="l" t="t" r="r" b="b"/>
            <a:pathLst>
              <a:path w="4084314" h="2940706">
                <a:moveTo>
                  <a:pt x="0" y="0"/>
                </a:moveTo>
                <a:lnTo>
                  <a:pt x="4084315" y="0"/>
                </a:lnTo>
                <a:lnTo>
                  <a:pt x="4084315" y="2940706"/>
                </a:lnTo>
                <a:lnTo>
                  <a:pt x="0" y="2940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50186" y="8383468"/>
            <a:ext cx="4320429" cy="2144013"/>
          </a:xfrm>
          <a:custGeom>
            <a:avLst/>
            <a:gdLst/>
            <a:ahLst/>
            <a:cxnLst/>
            <a:rect l="l" t="t" r="r" b="b"/>
            <a:pathLst>
              <a:path w="4320429" h="2144013">
                <a:moveTo>
                  <a:pt x="0" y="0"/>
                </a:moveTo>
                <a:lnTo>
                  <a:pt x="4320428" y="0"/>
                </a:lnTo>
                <a:lnTo>
                  <a:pt x="4320428" y="2144013"/>
                </a:lnTo>
                <a:lnTo>
                  <a:pt x="0" y="21440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512477" y="3878385"/>
            <a:ext cx="4746465" cy="2225299"/>
            <a:chOff x="0" y="-57150"/>
            <a:chExt cx="4897737" cy="164632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4702662" cy="39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4000">
                  <a:solidFill>
                    <a:srgbClr val="354A15"/>
                  </a:solidFill>
                  <a:latin typeface="UTM Avo"/>
                </a:rPr>
                <a:t>Quy mô dân số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6192" y="621450"/>
              <a:ext cx="4811545" cy="967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06"/>
                </a:lnSpc>
              </a:pP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thứ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>
                  <a:solidFill>
                    <a:srgbClr val="FC3232"/>
                  </a:solidFill>
                  <a:latin typeface="UTM Avo"/>
                </a:rPr>
                <a:t>3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Đông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Nam Á</a:t>
              </a:r>
            </a:p>
            <a:p>
              <a:pPr algn="just">
                <a:lnSpc>
                  <a:spcPts val="5106"/>
                </a:lnSpc>
              </a:pP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thứ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>
                  <a:solidFill>
                    <a:srgbClr val="FC3232"/>
                  </a:solidFill>
                  <a:latin typeface="UTM Avo"/>
                </a:rPr>
                <a:t>15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thế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giới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(2021)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85499" y="915050"/>
            <a:ext cx="8218684" cy="9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8000" spc="133" dirty="0">
                <a:solidFill>
                  <a:srgbClr val="C62828"/>
                </a:solidFill>
                <a:latin typeface="Paytone One"/>
              </a:rPr>
              <a:t>DÂN SỐ</a:t>
            </a:r>
            <a:endParaRPr lang="en-US" sz="8000" spc="133" dirty="0">
              <a:solidFill>
                <a:srgbClr val="C62828"/>
              </a:solidFill>
              <a:latin typeface="Paytone On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1283898" y="4160263"/>
            <a:ext cx="4914698" cy="2396327"/>
            <a:chOff x="0" y="-57150"/>
            <a:chExt cx="6552930" cy="319510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629192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4000">
                  <a:solidFill>
                    <a:srgbClr val="354A15"/>
                  </a:solidFill>
                  <a:latin typeface="UTM Avo"/>
                </a:rPr>
                <a:t>Gia tăng  dân số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5321" y="621451"/>
              <a:ext cx="6437609" cy="2516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106"/>
                </a:lnSpc>
              </a:pPr>
              <a:r>
                <a:rPr lang="en-US" sz="3200" dirty="0" err="1">
                  <a:solidFill>
                    <a:srgbClr val="FC3232"/>
                  </a:solidFill>
                  <a:latin typeface="UTM Avo"/>
                </a:rPr>
                <a:t>khác</a:t>
              </a:r>
              <a:r>
                <a:rPr lang="en-US" sz="3200" dirty="0">
                  <a:solidFill>
                    <a:srgbClr val="FC3232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FC3232"/>
                  </a:solidFill>
                  <a:latin typeface="UTM Avo"/>
                </a:rPr>
                <a:t>nhau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qua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các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giai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đoạn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,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các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vùng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, 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thành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thị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,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nông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thôn</a:t>
              </a:r>
              <a:r>
                <a:rPr lang="en-US" sz="3200" dirty="0">
                  <a:solidFill>
                    <a:srgbClr val="C4791C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780647" y="2239495"/>
            <a:ext cx="7589742" cy="63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 dirty="0">
                <a:solidFill>
                  <a:srgbClr val="FC3232"/>
                </a:solidFill>
                <a:latin typeface="UTM Avo"/>
              </a:rPr>
              <a:t>a.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Quy</a:t>
            </a:r>
            <a:r>
              <a:rPr lang="en-US" sz="3899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mô</a:t>
            </a:r>
            <a:r>
              <a:rPr lang="en-US" sz="3899" dirty="0">
                <a:solidFill>
                  <a:srgbClr val="FC3232"/>
                </a:solidFill>
                <a:latin typeface="UTM Avo"/>
              </a:rPr>
              <a:t>,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gia</a:t>
            </a:r>
            <a:r>
              <a:rPr lang="en-US" sz="3899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tăng</a:t>
            </a:r>
            <a:r>
              <a:rPr lang="en-US" sz="3899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dân</a:t>
            </a:r>
            <a:r>
              <a:rPr lang="en-US" sz="3899" dirty="0">
                <a:solidFill>
                  <a:srgbClr val="FC3232"/>
                </a:solidFill>
                <a:latin typeface="UTM Avo"/>
              </a:rPr>
              <a:t> </a:t>
            </a:r>
            <a:r>
              <a:rPr lang="en-US" sz="3899" dirty="0" err="1">
                <a:solidFill>
                  <a:srgbClr val="FC3232"/>
                </a:solidFill>
                <a:latin typeface="UTM Avo"/>
              </a:rPr>
              <a:t>số</a:t>
            </a:r>
            <a:endParaRPr lang="en-US" sz="3899" dirty="0">
              <a:solidFill>
                <a:srgbClr val="FC3232"/>
              </a:solidFill>
              <a:latin typeface="UTM Av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665482" y="7621090"/>
            <a:ext cx="8781721" cy="3125052"/>
            <a:chOff x="0" y="-57151"/>
            <a:chExt cx="11708961" cy="41667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02934" cy="2602934"/>
            </a:xfrm>
            <a:custGeom>
              <a:avLst/>
              <a:gdLst/>
              <a:ahLst/>
              <a:cxnLst/>
              <a:rect l="l" t="t" r="r" b="b"/>
              <a:pathLst>
                <a:path w="2602934" h="2602934">
                  <a:moveTo>
                    <a:pt x="0" y="0"/>
                  </a:moveTo>
                  <a:lnTo>
                    <a:pt x="2602934" y="0"/>
                  </a:lnTo>
                  <a:lnTo>
                    <a:pt x="2602934" y="2602934"/>
                  </a:lnTo>
                  <a:lnTo>
                    <a:pt x="0" y="2602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2763205" y="-57151"/>
              <a:ext cx="858944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4000" dirty="0">
                  <a:solidFill>
                    <a:srgbClr val="354A15"/>
                  </a:solidFill>
                  <a:latin typeface="UTM Avo"/>
                </a:rPr>
                <a:t>Xu </a:t>
              </a:r>
              <a:r>
                <a:rPr lang="en-US" sz="4000" dirty="0" err="1">
                  <a:solidFill>
                    <a:srgbClr val="354A15"/>
                  </a:solidFill>
                  <a:latin typeface="UTM Avo"/>
                </a:rPr>
                <a:t>hướng</a:t>
              </a:r>
              <a:r>
                <a:rPr lang="en-US" sz="4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4000" dirty="0" err="1">
                  <a:solidFill>
                    <a:srgbClr val="354A15"/>
                  </a:solidFill>
                  <a:latin typeface="UTM Avo"/>
                </a:rPr>
                <a:t>gần</a:t>
              </a:r>
              <a:r>
                <a:rPr lang="en-US" sz="4000" dirty="0">
                  <a:solidFill>
                    <a:srgbClr val="354A15"/>
                  </a:solidFill>
                  <a:latin typeface="UTM Avo"/>
                </a:rPr>
                <a:t> </a:t>
              </a:r>
              <a:r>
                <a:rPr lang="en-US" sz="4000" dirty="0" err="1">
                  <a:solidFill>
                    <a:srgbClr val="354A15"/>
                  </a:solidFill>
                  <a:latin typeface="UTM Avo"/>
                </a:rPr>
                <a:t>đây</a:t>
              </a:r>
              <a:endParaRPr lang="en-US" sz="4000" dirty="0">
                <a:solidFill>
                  <a:srgbClr val="354A15"/>
                </a:solidFill>
                <a:latin typeface="UTM Avo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920636" y="621450"/>
              <a:ext cx="8788325" cy="3488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5106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C4791C"/>
                  </a:solidFill>
                  <a:latin typeface="UTM Avo"/>
                </a:rPr>
                <a:t>T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ỉ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lệ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gia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tăng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dân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số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có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FC3232"/>
                  </a:solidFill>
                  <a:latin typeface="UTM Avo"/>
                </a:rPr>
                <a:t>giảm</a:t>
              </a:r>
              <a:r>
                <a:rPr lang="en-US" sz="3200" u="none" strike="noStrike" dirty="0">
                  <a:solidFill>
                    <a:srgbClr val="FC3232"/>
                  </a:solidFill>
                  <a:latin typeface="UTM Avo"/>
                </a:rPr>
                <a:t> </a:t>
              </a:r>
            </a:p>
            <a:p>
              <a:pPr marL="0" lvl="0" indent="0" algn="just">
                <a:lnSpc>
                  <a:spcPts val="5106"/>
                </a:lnSpc>
                <a:spcBef>
                  <a:spcPct val="0"/>
                </a:spcBef>
              </a:pP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Tăng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thêm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C4791C"/>
                  </a:solidFill>
                  <a:latin typeface="UTM Avo"/>
                </a:rPr>
                <a:t>khoảng</a:t>
              </a:r>
              <a:r>
                <a:rPr lang="en-US" sz="3200" u="none" strike="noStrike" dirty="0">
                  <a:solidFill>
                    <a:srgbClr val="C4791C"/>
                  </a:solidFill>
                  <a:latin typeface="UTM Avo"/>
                </a:rPr>
                <a:t> </a:t>
              </a:r>
              <a:r>
                <a:rPr lang="en-US" sz="3200" u="none" strike="noStrike" dirty="0">
                  <a:solidFill>
                    <a:srgbClr val="FC3232"/>
                  </a:solidFill>
                  <a:latin typeface="UTM Avo"/>
                </a:rPr>
                <a:t>1 </a:t>
              </a:r>
              <a:r>
                <a:rPr lang="en-US" sz="3200" u="none" strike="noStrike" dirty="0" err="1">
                  <a:solidFill>
                    <a:srgbClr val="FC3232"/>
                  </a:solidFill>
                  <a:latin typeface="UTM Avo"/>
                </a:rPr>
                <a:t>triệu</a:t>
              </a:r>
              <a:r>
                <a:rPr lang="en-US" sz="3200" u="none" strike="noStrike" dirty="0">
                  <a:solidFill>
                    <a:srgbClr val="FC3232"/>
                  </a:solidFill>
                  <a:latin typeface="UTM Avo"/>
                </a:rPr>
                <a:t> </a:t>
              </a:r>
              <a:r>
                <a:rPr lang="en-US" sz="3200" u="none" strike="noStrike" dirty="0" err="1">
                  <a:solidFill>
                    <a:srgbClr val="FC3232"/>
                  </a:solidFill>
                  <a:latin typeface="UTM Avo"/>
                </a:rPr>
                <a:t>người</a:t>
              </a:r>
              <a:r>
                <a:rPr lang="en-US" sz="3200" u="none" strike="noStrike" dirty="0">
                  <a:solidFill>
                    <a:srgbClr val="FC3232"/>
                  </a:solidFill>
                  <a:latin typeface="UTM Avo"/>
                </a:rPr>
                <a:t>/</a:t>
              </a:r>
              <a:r>
                <a:rPr lang="en-US" sz="3200" u="none" strike="noStrike" dirty="0" err="1">
                  <a:solidFill>
                    <a:srgbClr val="FC3232"/>
                  </a:solidFill>
                  <a:latin typeface="UTM Avo"/>
                </a:rPr>
                <a:t>năm</a:t>
              </a:r>
              <a:r>
                <a:rPr lang="en-US" sz="3200" u="none" strike="noStrike" dirty="0">
                  <a:solidFill>
                    <a:srgbClr val="FC3232"/>
                  </a:solidFill>
                  <a:latin typeface="UTM Avo"/>
                </a:rPr>
                <a:t>.</a:t>
              </a:r>
            </a:p>
            <a:p>
              <a:pPr marL="0" lvl="0" indent="0" algn="just">
                <a:lnSpc>
                  <a:spcPts val="5106"/>
                </a:lnSpc>
                <a:spcBef>
                  <a:spcPct val="0"/>
                </a:spcBef>
              </a:pPr>
              <a:endParaRPr lang="en-US" sz="3200" u="none" strike="noStrike" dirty="0">
                <a:solidFill>
                  <a:srgbClr val="FC3232"/>
                </a:solidFill>
                <a:latin typeface="UTM Avo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2599" y="278218"/>
            <a:ext cx="9913831" cy="2854760"/>
            <a:chOff x="0" y="0"/>
            <a:chExt cx="2781547" cy="751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547" cy="751871"/>
            </a:xfrm>
            <a:custGeom>
              <a:avLst/>
              <a:gdLst/>
              <a:ahLst/>
              <a:cxnLst/>
              <a:rect l="l" t="t" r="r" b="b"/>
              <a:pathLst>
                <a:path w="2781547" h="751871">
                  <a:moveTo>
                    <a:pt x="2578347" y="0"/>
                  </a:moveTo>
                  <a:cubicBezTo>
                    <a:pt x="2690572" y="0"/>
                    <a:pt x="2781547" y="168312"/>
                    <a:pt x="2781547" y="375936"/>
                  </a:cubicBezTo>
                  <a:cubicBezTo>
                    <a:pt x="2781547" y="583559"/>
                    <a:pt x="2690572" y="751871"/>
                    <a:pt x="2578347" y="751871"/>
                  </a:cubicBezTo>
                  <a:lnTo>
                    <a:pt x="203200" y="751871"/>
                  </a:lnTo>
                  <a:cubicBezTo>
                    <a:pt x="90976" y="751871"/>
                    <a:pt x="0" y="583559"/>
                    <a:pt x="0" y="375936"/>
                  </a:cubicBezTo>
                  <a:cubicBezTo>
                    <a:pt x="0" y="16831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DEDD9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1547" cy="78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55669" y="2901030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64262" y="429585"/>
            <a:ext cx="1630139" cy="1630139"/>
          </a:xfrm>
          <a:custGeom>
            <a:avLst/>
            <a:gdLst/>
            <a:ahLst/>
            <a:cxnLst/>
            <a:rect l="l" t="t" r="r" b="b"/>
            <a:pathLst>
              <a:path w="1630139" h="1630139">
                <a:moveTo>
                  <a:pt x="0" y="0"/>
                </a:moveTo>
                <a:lnTo>
                  <a:pt x="1630140" y="0"/>
                </a:lnTo>
                <a:lnTo>
                  <a:pt x="1630140" y="1630139"/>
                </a:lnTo>
                <a:lnTo>
                  <a:pt x="0" y="1630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55669" y="192272"/>
            <a:ext cx="4084314" cy="2940706"/>
          </a:xfrm>
          <a:custGeom>
            <a:avLst/>
            <a:gdLst/>
            <a:ahLst/>
            <a:cxnLst/>
            <a:rect l="l" t="t" r="r" b="b"/>
            <a:pathLst>
              <a:path w="4084314" h="2940706">
                <a:moveTo>
                  <a:pt x="0" y="0"/>
                </a:moveTo>
                <a:lnTo>
                  <a:pt x="4084315" y="0"/>
                </a:lnTo>
                <a:lnTo>
                  <a:pt x="4084315" y="2940706"/>
                </a:lnTo>
                <a:lnTo>
                  <a:pt x="0" y="294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0695" y="3734158"/>
            <a:ext cx="3223682" cy="3223682"/>
          </a:xfrm>
          <a:custGeom>
            <a:avLst/>
            <a:gdLst/>
            <a:ahLst/>
            <a:cxnLst/>
            <a:rect l="l" t="t" r="r" b="b"/>
            <a:pathLst>
              <a:path w="3223682" h="3223682">
                <a:moveTo>
                  <a:pt x="0" y="0"/>
                </a:moveTo>
                <a:lnTo>
                  <a:pt x="3223682" y="0"/>
                </a:lnTo>
                <a:lnTo>
                  <a:pt x="3223682" y="3223681"/>
                </a:lnTo>
                <a:lnTo>
                  <a:pt x="0" y="3223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35124" y="6773057"/>
            <a:ext cx="3489474" cy="2826474"/>
          </a:xfrm>
          <a:custGeom>
            <a:avLst/>
            <a:gdLst/>
            <a:ahLst/>
            <a:cxnLst/>
            <a:rect l="l" t="t" r="r" b="b"/>
            <a:pathLst>
              <a:path w="3489474" h="2826474">
                <a:moveTo>
                  <a:pt x="0" y="0"/>
                </a:moveTo>
                <a:lnTo>
                  <a:pt x="3489474" y="0"/>
                </a:lnTo>
                <a:lnTo>
                  <a:pt x="3489474" y="2826474"/>
                </a:lnTo>
                <a:lnTo>
                  <a:pt x="0" y="28264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87740" y="7388620"/>
            <a:ext cx="5453841" cy="3014212"/>
          </a:xfrm>
          <a:custGeom>
            <a:avLst/>
            <a:gdLst/>
            <a:ahLst/>
            <a:cxnLst/>
            <a:rect l="l" t="t" r="r" b="b"/>
            <a:pathLst>
              <a:path w="2711577" h="1498626">
                <a:moveTo>
                  <a:pt x="0" y="0"/>
                </a:moveTo>
                <a:lnTo>
                  <a:pt x="2711577" y="0"/>
                </a:lnTo>
                <a:lnTo>
                  <a:pt x="2711577" y="1498626"/>
                </a:lnTo>
                <a:lnTo>
                  <a:pt x="0" y="1498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349129" y="7110483"/>
            <a:ext cx="8436052" cy="5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54A15"/>
                </a:solidFill>
                <a:latin typeface="UTM Avo Bold"/>
              </a:rPr>
              <a:t>* CƠ CẤU DÂN SỐ THEO GIỚI TÍNH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03748" y="7648008"/>
            <a:ext cx="8631376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4440"/>
              </a:lnSpc>
              <a:buFontTx/>
              <a:buChar char="-"/>
            </a:pPr>
            <a:r>
              <a:rPr lang="vi-VN" sz="2000" dirty="0" smtClean="0">
                <a:solidFill>
                  <a:srgbClr val="C4791C"/>
                </a:solidFill>
                <a:latin typeface="UTM Avo"/>
              </a:rPr>
              <a:t>Tỉ </a:t>
            </a:r>
            <a:r>
              <a:rPr lang="vi-VN" sz="2000" dirty="0">
                <a:solidFill>
                  <a:srgbClr val="C4791C"/>
                </a:solidFill>
                <a:latin typeface="UTM Avo"/>
              </a:rPr>
              <a:t>số giới tính ở nước ta khá </a:t>
            </a:r>
            <a:r>
              <a:rPr lang="vi-VN" sz="2000" dirty="0">
                <a:solidFill>
                  <a:srgbClr val="0046FF"/>
                </a:solidFill>
                <a:latin typeface="UTM Avo"/>
              </a:rPr>
              <a:t>cân bằng</a:t>
            </a:r>
            <a:r>
              <a:rPr lang="vi-VN" sz="2000" dirty="0" smtClean="0">
                <a:solidFill>
                  <a:srgbClr val="0046FF"/>
                </a:solidFill>
                <a:latin typeface="UTM Avo"/>
              </a:rPr>
              <a:t>.</a:t>
            </a:r>
            <a:endParaRPr lang="en-US" sz="2000" dirty="0" smtClean="0">
              <a:solidFill>
                <a:srgbClr val="0046FF"/>
              </a:solidFill>
              <a:latin typeface="UTM Avo"/>
            </a:endParaRPr>
          </a:p>
          <a:p>
            <a:pPr marL="342900" indent="-342900" algn="just">
              <a:lnSpc>
                <a:spcPts val="4440"/>
              </a:lnSpc>
              <a:buFontTx/>
              <a:buChar char="-"/>
            </a:pPr>
            <a:r>
              <a:rPr lang="en-US" sz="2000" dirty="0" err="1" smtClean="0">
                <a:solidFill>
                  <a:srgbClr val="C4791C"/>
                </a:solidFill>
                <a:latin typeface="UTM Avo"/>
              </a:rPr>
              <a:t>Năm</a:t>
            </a:r>
            <a:r>
              <a:rPr lang="en-US" sz="20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2021,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nữ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chiếm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50,2%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và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nam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chiếm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49,8%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trong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tống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số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. </a:t>
            </a:r>
            <a:endParaRPr lang="en-US" sz="2000" dirty="0" smtClean="0">
              <a:solidFill>
                <a:srgbClr val="C4791C"/>
              </a:solidFill>
              <a:latin typeface="UTM Avo"/>
            </a:endParaRPr>
          </a:p>
          <a:p>
            <a:pPr marL="342900" indent="-342900" algn="just">
              <a:lnSpc>
                <a:spcPts val="4440"/>
              </a:lnSpc>
              <a:buFontTx/>
              <a:buChar char="-"/>
            </a:pPr>
            <a:r>
              <a:rPr lang="en-US" sz="2000" dirty="0" err="1" smtClean="0">
                <a:solidFill>
                  <a:srgbClr val="C4791C"/>
                </a:solidFill>
                <a:latin typeface="UTM Avo"/>
              </a:rPr>
              <a:t>Tình</a:t>
            </a:r>
            <a:r>
              <a:rPr lang="en-US" sz="2000" dirty="0" smtClean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trạng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mất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cân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bằng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giới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tính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ở </a:t>
            </a:r>
            <a:r>
              <a:rPr lang="en-US" sz="2000" dirty="0" err="1">
                <a:solidFill>
                  <a:srgbClr val="C4791C"/>
                </a:solidFill>
                <a:latin typeface="UTM Avo"/>
              </a:rPr>
              <a:t>nhóm</a:t>
            </a:r>
            <a:r>
              <a:rPr lang="en-US" sz="20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sơ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sinh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khá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rõ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000" dirty="0" err="1">
                <a:solidFill>
                  <a:srgbClr val="0046FF"/>
                </a:solidFill>
                <a:latin typeface="UTM Avo"/>
              </a:rPr>
              <a:t>rệt</a:t>
            </a:r>
            <a:r>
              <a:rPr lang="en-US" sz="2000" dirty="0">
                <a:solidFill>
                  <a:srgbClr val="0046FF"/>
                </a:solidFill>
                <a:latin typeface="UTM Avo"/>
              </a:rPr>
              <a:t>.</a:t>
            </a:r>
          </a:p>
          <a:p>
            <a:pPr marL="0" lvl="0" indent="0" algn="just">
              <a:lnSpc>
                <a:spcPts val="4440"/>
              </a:lnSpc>
              <a:spcBef>
                <a:spcPct val="0"/>
              </a:spcBef>
            </a:pPr>
            <a:endParaRPr lang="en-US" sz="2000" dirty="0">
              <a:solidFill>
                <a:srgbClr val="0046FF"/>
              </a:solidFill>
              <a:latin typeface="UTM Av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35973" y="3408123"/>
            <a:ext cx="688359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smtClean="0">
                <a:solidFill>
                  <a:srgbClr val="354A15"/>
                </a:solidFill>
                <a:latin typeface="UTM Avo Bold"/>
              </a:rPr>
              <a:t>* CƠ CẤU DÂN SỐ THEO TUỔI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354A15"/>
              </a:solidFill>
              <a:latin typeface="UTM Av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84162" y="4103361"/>
            <a:ext cx="1429903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1" lvl="1" algn="just">
              <a:lnSpc>
                <a:spcPct val="150000"/>
              </a:lnSpc>
            </a:pPr>
            <a:r>
              <a:rPr lang="en-US" sz="2400" dirty="0">
                <a:solidFill>
                  <a:srgbClr val="0046FF"/>
                </a:solidFill>
                <a:latin typeface="UTM Avo"/>
              </a:rPr>
              <a:t>-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Giảm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tỷ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trọng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4791C"/>
                </a:solidFill>
                <a:latin typeface="UTM Avo"/>
              </a:rPr>
              <a:t>dân</a:t>
            </a:r>
            <a:r>
              <a:rPr lang="en-US" sz="24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4791C"/>
                </a:solidFill>
                <a:latin typeface="UTM Avo"/>
              </a:rPr>
              <a:t>số</a:t>
            </a:r>
            <a:r>
              <a:rPr lang="en-US" sz="24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4791C"/>
                </a:solidFill>
                <a:latin typeface="UTM Avo"/>
              </a:rPr>
              <a:t>từ</a:t>
            </a:r>
            <a:r>
              <a:rPr lang="en-US" sz="24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0 — 14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tuổi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,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tăng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4791C"/>
                </a:solidFill>
                <a:latin typeface="UTM Avo"/>
              </a:rPr>
              <a:t>nhóm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smtClean="0">
                <a:solidFill>
                  <a:srgbClr val="0046FF"/>
                </a:solidFill>
                <a:latin typeface="UTM Avo"/>
              </a:rPr>
              <a:t>15 - 64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tuổi</a:t>
            </a:r>
            <a:r>
              <a:rPr lang="en-US" sz="24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C4791C"/>
                </a:solidFill>
                <a:latin typeface="UTM Avo"/>
              </a:rPr>
              <a:t>và</a:t>
            </a:r>
            <a:r>
              <a:rPr lang="en-US" sz="2400" dirty="0">
                <a:solidFill>
                  <a:srgbClr val="C4791C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từ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65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tuổi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trở</a:t>
            </a:r>
            <a:r>
              <a:rPr lang="en-US" sz="24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46FF"/>
                </a:solidFill>
                <a:latin typeface="UTM Avo"/>
              </a:rPr>
              <a:t>lên</a:t>
            </a:r>
            <a:r>
              <a:rPr lang="en-US" sz="2400" dirty="0" smtClean="0">
                <a:solidFill>
                  <a:srgbClr val="0046FF"/>
                </a:solidFill>
                <a:latin typeface="UTM Avo"/>
              </a:rPr>
              <a:t>.</a:t>
            </a:r>
          </a:p>
          <a:p>
            <a:pPr marL="215901" lvl="1" algn="just">
              <a:lnSpc>
                <a:spcPct val="150000"/>
              </a:lnSpc>
            </a:pPr>
            <a:r>
              <a:rPr lang="vi-VN" sz="2400" dirty="0">
                <a:solidFill>
                  <a:srgbClr val="C4791C"/>
                </a:solidFill>
                <a:latin typeface="UTM Avo"/>
              </a:rPr>
              <a:t>- Đang ở trong thời kì </a:t>
            </a:r>
            <a:r>
              <a:rPr lang="vi-VN" sz="2400" dirty="0">
                <a:solidFill>
                  <a:srgbClr val="0046FF"/>
                </a:solidFill>
                <a:latin typeface="UTM Avo"/>
              </a:rPr>
              <a:t>dân số vàng </a:t>
            </a:r>
            <a:r>
              <a:rPr lang="vi-VN" sz="2400" dirty="0">
                <a:solidFill>
                  <a:srgbClr val="C4791C"/>
                </a:solidFill>
                <a:latin typeface="UTM Avo"/>
              </a:rPr>
              <a:t>và có xu hướng </a:t>
            </a:r>
            <a:r>
              <a:rPr lang="vi-VN" sz="2400" dirty="0">
                <a:solidFill>
                  <a:srgbClr val="0046FF"/>
                </a:solidFill>
                <a:latin typeface="UTM Avo"/>
              </a:rPr>
              <a:t>già hoá </a:t>
            </a:r>
            <a:r>
              <a:rPr lang="vi-VN" sz="2400" dirty="0">
                <a:solidFill>
                  <a:srgbClr val="C4791C"/>
                </a:solidFill>
                <a:latin typeface="UTM Avo"/>
              </a:rPr>
              <a:t>dân số.</a:t>
            </a:r>
            <a:endParaRPr lang="en-US" sz="2400" dirty="0">
              <a:solidFill>
                <a:srgbClr val="C4791C"/>
              </a:solidFill>
              <a:latin typeface="UTM Av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14377" y="640371"/>
            <a:ext cx="821868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7200" spc="133" dirty="0" smtClean="0">
                <a:solidFill>
                  <a:srgbClr val="C62828"/>
                </a:solidFill>
                <a:latin typeface="Paytone One"/>
              </a:rPr>
              <a:t>DÂN SỐ</a:t>
            </a:r>
            <a:endParaRPr lang="en-US" sz="7200" spc="133" dirty="0">
              <a:solidFill>
                <a:srgbClr val="C62828"/>
              </a:solidFill>
              <a:latin typeface="Paytone On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390645" y="1572475"/>
            <a:ext cx="8944470" cy="134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vi-VN" sz="3899" dirty="0">
                <a:solidFill>
                  <a:srgbClr val="FC3232"/>
                </a:solidFill>
                <a:latin typeface="UTM Avo"/>
              </a:rPr>
              <a:t>b. Cơ cấu dân số </a:t>
            </a:r>
            <a:r>
              <a:rPr lang="vi-VN" sz="3899" dirty="0" smtClean="0">
                <a:solidFill>
                  <a:srgbClr val="FC3232"/>
                </a:solidFill>
                <a:latin typeface="UTM Avo"/>
              </a:rPr>
              <a:t>theo</a:t>
            </a:r>
            <a:r>
              <a:rPr lang="en-US" sz="3899" dirty="0" smtClean="0">
                <a:solidFill>
                  <a:srgbClr val="FC3232"/>
                </a:solidFill>
                <a:latin typeface="UTM Avo"/>
              </a:rPr>
              <a:t/>
            </a:r>
            <a:br>
              <a:rPr lang="en-US" sz="3899" dirty="0" smtClean="0">
                <a:solidFill>
                  <a:srgbClr val="FC3232"/>
                </a:solidFill>
                <a:latin typeface="UTM Avo"/>
              </a:rPr>
            </a:br>
            <a:r>
              <a:rPr lang="vi-VN" sz="3899" dirty="0" smtClean="0">
                <a:solidFill>
                  <a:srgbClr val="FC3232"/>
                </a:solidFill>
                <a:latin typeface="UTM Avo"/>
              </a:rPr>
              <a:t> </a:t>
            </a:r>
            <a:r>
              <a:rPr lang="vi-VN" sz="3899" dirty="0">
                <a:solidFill>
                  <a:srgbClr val="FC3232"/>
                </a:solidFill>
                <a:latin typeface="UTM Avo"/>
              </a:rPr>
              <a:t>nhóm tuổi và giới tính</a:t>
            </a:r>
            <a:endParaRPr lang="en-US" sz="3899" dirty="0">
              <a:solidFill>
                <a:srgbClr val="FC3232"/>
              </a:solidFill>
              <a:latin typeface="UTM Av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84162" y="5314733"/>
            <a:ext cx="10985095" cy="1054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1" lvl="1" algn="just">
              <a:lnSpc>
                <a:spcPts val="4440"/>
              </a:lnSpc>
            </a:pPr>
            <a:r>
              <a:rPr lang="en-US" sz="2400" i="1" dirty="0" smtClean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Nguyên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nhân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: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tỉ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lệ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sinh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giảm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,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tuổi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thọ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trung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bình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tăng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trong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những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thập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</a:t>
            </a:r>
            <a:r>
              <a:rPr lang="en-US" sz="2400" i="1" dirty="0" err="1">
                <a:solidFill>
                  <a:srgbClr val="797A1D"/>
                </a:solidFill>
                <a:latin typeface="UTM Avo"/>
              </a:rPr>
              <a:t>kỉ</a:t>
            </a:r>
            <a:r>
              <a:rPr lang="en-US" sz="2400" i="1" dirty="0">
                <a:solidFill>
                  <a:srgbClr val="797A1D"/>
                </a:solidFill>
                <a:latin typeface="UTM Avo"/>
              </a:rPr>
              <a:t> qua.</a:t>
            </a:r>
            <a:endParaRPr lang="en-US" sz="2400" i="1" dirty="0">
              <a:solidFill>
                <a:srgbClr val="797A1D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5383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50685" y="1446595"/>
            <a:ext cx="10247227" cy="17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7"/>
              </a:lnSpc>
            </a:pPr>
            <a:r>
              <a:rPr lang="en-US" sz="9199" spc="266">
                <a:solidFill>
                  <a:srgbClr val="797A1D"/>
                </a:solidFill>
                <a:latin typeface="BHN Bonello"/>
              </a:rPr>
              <a:t>SLOGAN</a:t>
            </a: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387759"/>
            <a:ext cx="7892182" cy="2003218"/>
          </a:xfrm>
          <a:custGeom>
            <a:avLst/>
            <a:gdLst/>
            <a:ahLst/>
            <a:cxnLst/>
            <a:rect l="l" t="t" r="r" b="b"/>
            <a:pathLst>
              <a:path w="7892182" h="2003218">
                <a:moveTo>
                  <a:pt x="0" y="0"/>
                </a:moveTo>
                <a:lnTo>
                  <a:pt x="7892182" y="0"/>
                </a:lnTo>
                <a:lnTo>
                  <a:pt x="7892182" y="2003219"/>
                </a:lnTo>
                <a:lnTo>
                  <a:pt x="0" y="200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01" b="-22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49387" y="4363282"/>
            <a:ext cx="1054651" cy="833174"/>
          </a:xfrm>
          <a:custGeom>
            <a:avLst/>
            <a:gdLst/>
            <a:ahLst/>
            <a:cxnLst/>
            <a:rect l="l" t="t" r="r" b="b"/>
            <a:pathLst>
              <a:path w="1054651" h="833174">
                <a:moveTo>
                  <a:pt x="0" y="0"/>
                </a:moveTo>
                <a:lnTo>
                  <a:pt x="1054651" y="0"/>
                </a:lnTo>
                <a:lnTo>
                  <a:pt x="1054651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136" y="1697988"/>
            <a:ext cx="1438502" cy="1382760"/>
          </a:xfrm>
          <a:custGeom>
            <a:avLst/>
            <a:gdLst/>
            <a:ahLst/>
            <a:cxnLst/>
            <a:rect l="l" t="t" r="r" b="b"/>
            <a:pathLst>
              <a:path w="1438502" h="1382760">
                <a:moveTo>
                  <a:pt x="0" y="0"/>
                </a:moveTo>
                <a:lnTo>
                  <a:pt x="1438502" y="0"/>
                </a:lnTo>
                <a:lnTo>
                  <a:pt x="1438502" y="1382760"/>
                </a:lnTo>
                <a:lnTo>
                  <a:pt x="0" y="1382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9387" y="7041488"/>
            <a:ext cx="1415170" cy="1576791"/>
          </a:xfrm>
          <a:custGeom>
            <a:avLst/>
            <a:gdLst/>
            <a:ahLst/>
            <a:cxnLst/>
            <a:rect l="l" t="t" r="r" b="b"/>
            <a:pathLst>
              <a:path w="1415170" h="1576791">
                <a:moveTo>
                  <a:pt x="0" y="0"/>
                </a:moveTo>
                <a:lnTo>
                  <a:pt x="1415170" y="0"/>
                </a:lnTo>
                <a:lnTo>
                  <a:pt x="1415170" y="1576792"/>
                </a:lnTo>
                <a:lnTo>
                  <a:pt x="0" y="1576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41762" y="3789146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5" y="0"/>
                </a:lnTo>
                <a:lnTo>
                  <a:pt x="7292205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88274" y="5608645"/>
            <a:ext cx="827261" cy="1300214"/>
          </a:xfrm>
          <a:custGeom>
            <a:avLst/>
            <a:gdLst/>
            <a:ahLst/>
            <a:cxnLst/>
            <a:rect l="l" t="t" r="r" b="b"/>
            <a:pathLst>
              <a:path w="827261" h="1300214">
                <a:moveTo>
                  <a:pt x="0" y="0"/>
                </a:moveTo>
                <a:lnTo>
                  <a:pt x="827261" y="0"/>
                </a:lnTo>
                <a:lnTo>
                  <a:pt x="827261" y="1300214"/>
                </a:lnTo>
                <a:lnTo>
                  <a:pt x="0" y="1300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33967" y="1738536"/>
            <a:ext cx="3825333" cy="2601226"/>
          </a:xfrm>
          <a:custGeom>
            <a:avLst/>
            <a:gdLst/>
            <a:ahLst/>
            <a:cxnLst/>
            <a:rect l="l" t="t" r="r" b="b"/>
            <a:pathLst>
              <a:path w="3825333" h="2601226">
                <a:moveTo>
                  <a:pt x="0" y="0"/>
                </a:moveTo>
                <a:lnTo>
                  <a:pt x="3825333" y="0"/>
                </a:lnTo>
                <a:lnTo>
                  <a:pt x="3825333" y="2601226"/>
                </a:lnTo>
                <a:lnTo>
                  <a:pt x="0" y="2601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72413" y="2005845"/>
            <a:ext cx="3348052" cy="87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797A1D"/>
                </a:solidFill>
                <a:latin typeface="Anton"/>
              </a:rPr>
              <a:t>LUYỆN TẬP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6713" y="3597037"/>
            <a:ext cx="263882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>
                <a:solidFill>
                  <a:srgbClr val="FFFFFF"/>
                </a:solidFill>
                <a:latin typeface="UTM Avo Bold"/>
              </a:rPr>
              <a:t>LUẬT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37672" y="4315657"/>
            <a:ext cx="3026224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Lớp chia thành các nhóm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7650" y="5853061"/>
            <a:ext cx="2452775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Đặt slogan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4038" y="7459877"/>
            <a:ext cx="2642400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Thời gian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2 phút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0192" y="3941860"/>
            <a:ext cx="3327953" cy="454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UTM Avo"/>
              </a:rPr>
              <a:t>Tuyên truyền về vấn đề: </a:t>
            </a:r>
            <a:r>
              <a:rPr lang="en-US" sz="4300">
                <a:solidFill>
                  <a:srgbClr val="0046FF"/>
                </a:solidFill>
                <a:latin typeface="UTM Avo"/>
              </a:rPr>
              <a:t>Không lựa chọn giới tính khi sinh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295" y="1028700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59347" y="2260106"/>
            <a:ext cx="10247227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>
                <a:solidFill>
                  <a:srgbClr val="797A1D"/>
                </a:solidFill>
                <a:latin typeface="BHN Bonello"/>
              </a:rPr>
              <a:t>Ghép - Nối </a:t>
            </a: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387759"/>
            <a:ext cx="7892182" cy="2003218"/>
          </a:xfrm>
          <a:custGeom>
            <a:avLst/>
            <a:gdLst/>
            <a:ahLst/>
            <a:cxnLst/>
            <a:rect l="l" t="t" r="r" b="b"/>
            <a:pathLst>
              <a:path w="7892182" h="2003218">
                <a:moveTo>
                  <a:pt x="0" y="0"/>
                </a:moveTo>
                <a:lnTo>
                  <a:pt x="7892182" y="0"/>
                </a:lnTo>
                <a:lnTo>
                  <a:pt x="7892182" y="2003219"/>
                </a:lnTo>
                <a:lnTo>
                  <a:pt x="0" y="200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01" b="-22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49387" y="4363282"/>
            <a:ext cx="1054651" cy="833174"/>
          </a:xfrm>
          <a:custGeom>
            <a:avLst/>
            <a:gdLst/>
            <a:ahLst/>
            <a:cxnLst/>
            <a:rect l="l" t="t" r="r" b="b"/>
            <a:pathLst>
              <a:path w="1054651" h="833174">
                <a:moveTo>
                  <a:pt x="0" y="0"/>
                </a:moveTo>
                <a:lnTo>
                  <a:pt x="1054651" y="0"/>
                </a:lnTo>
                <a:lnTo>
                  <a:pt x="1054651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136" y="1697988"/>
            <a:ext cx="1438502" cy="1382760"/>
          </a:xfrm>
          <a:custGeom>
            <a:avLst/>
            <a:gdLst/>
            <a:ahLst/>
            <a:cxnLst/>
            <a:rect l="l" t="t" r="r" b="b"/>
            <a:pathLst>
              <a:path w="1438502" h="1382760">
                <a:moveTo>
                  <a:pt x="0" y="0"/>
                </a:moveTo>
                <a:lnTo>
                  <a:pt x="1438502" y="0"/>
                </a:lnTo>
                <a:lnTo>
                  <a:pt x="1438502" y="1382760"/>
                </a:lnTo>
                <a:lnTo>
                  <a:pt x="0" y="1382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59347" y="3748802"/>
            <a:ext cx="3348052" cy="66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37C871"/>
                </a:solidFill>
                <a:latin typeface="Anton"/>
              </a:rPr>
              <a:t>THẺ 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08316" y="3748802"/>
            <a:ext cx="3348052" cy="66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DA251D"/>
                </a:solidFill>
                <a:latin typeface="Anton"/>
              </a:rPr>
              <a:t>THẺ B</a:t>
            </a:r>
          </a:p>
        </p:txBody>
      </p:sp>
      <p:sp>
        <p:nvSpPr>
          <p:cNvPr id="12" name="Freeform 12"/>
          <p:cNvSpPr/>
          <p:nvPr/>
        </p:nvSpPr>
        <p:spPr>
          <a:xfrm>
            <a:off x="6315953" y="4363282"/>
            <a:ext cx="4280278" cy="1144974"/>
          </a:xfrm>
          <a:custGeom>
            <a:avLst/>
            <a:gdLst/>
            <a:ahLst/>
            <a:cxnLst/>
            <a:rect l="l" t="t" r="r" b="b"/>
            <a:pathLst>
              <a:path w="4280278" h="1144974">
                <a:moveTo>
                  <a:pt x="0" y="0"/>
                </a:moveTo>
                <a:lnTo>
                  <a:pt x="4280279" y="0"/>
                </a:lnTo>
                <a:lnTo>
                  <a:pt x="4280279" y="1144974"/>
                </a:lnTo>
                <a:lnTo>
                  <a:pt x="0" y="1144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15953" y="5620823"/>
            <a:ext cx="4280278" cy="1144974"/>
          </a:xfrm>
          <a:custGeom>
            <a:avLst/>
            <a:gdLst/>
            <a:ahLst/>
            <a:cxnLst/>
            <a:rect l="l" t="t" r="r" b="b"/>
            <a:pathLst>
              <a:path w="4280278" h="1144974">
                <a:moveTo>
                  <a:pt x="0" y="0"/>
                </a:moveTo>
                <a:lnTo>
                  <a:pt x="4280279" y="0"/>
                </a:lnTo>
                <a:lnTo>
                  <a:pt x="4280279" y="1144975"/>
                </a:lnTo>
                <a:lnTo>
                  <a:pt x="0" y="1144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042203" y="4404039"/>
            <a:ext cx="4280278" cy="1144974"/>
            <a:chOff x="0" y="0"/>
            <a:chExt cx="5707038" cy="15266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07038" cy="1526633"/>
            </a:xfrm>
            <a:custGeom>
              <a:avLst/>
              <a:gdLst/>
              <a:ahLst/>
              <a:cxnLst/>
              <a:rect l="l" t="t" r="r" b="b"/>
              <a:pathLst>
                <a:path w="5707038" h="1526633">
                  <a:moveTo>
                    <a:pt x="0" y="0"/>
                  </a:moveTo>
                  <a:lnTo>
                    <a:pt x="5707038" y="0"/>
                  </a:lnTo>
                  <a:lnTo>
                    <a:pt x="5707038" y="1526633"/>
                  </a:lnTo>
                  <a:lnTo>
                    <a:pt x="0" y="1526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2094995" y="460902"/>
              <a:ext cx="3307556" cy="525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Quy mô dân số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315953" y="6855784"/>
            <a:ext cx="4280278" cy="1144974"/>
          </a:xfrm>
          <a:custGeom>
            <a:avLst/>
            <a:gdLst/>
            <a:ahLst/>
            <a:cxnLst/>
            <a:rect l="l" t="t" r="r" b="b"/>
            <a:pathLst>
              <a:path w="4280278" h="1144974">
                <a:moveTo>
                  <a:pt x="0" y="0"/>
                </a:moveTo>
                <a:lnTo>
                  <a:pt x="4280279" y="0"/>
                </a:lnTo>
                <a:lnTo>
                  <a:pt x="4280279" y="1144974"/>
                </a:lnTo>
                <a:lnTo>
                  <a:pt x="0" y="1144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315953" y="8113326"/>
            <a:ext cx="4280278" cy="1144974"/>
          </a:xfrm>
          <a:custGeom>
            <a:avLst/>
            <a:gdLst/>
            <a:ahLst/>
            <a:cxnLst/>
            <a:rect l="l" t="t" r="r" b="b"/>
            <a:pathLst>
              <a:path w="4280278" h="1144974">
                <a:moveTo>
                  <a:pt x="0" y="0"/>
                </a:moveTo>
                <a:lnTo>
                  <a:pt x="4280279" y="0"/>
                </a:lnTo>
                <a:lnTo>
                  <a:pt x="4280279" y="1144974"/>
                </a:lnTo>
                <a:lnTo>
                  <a:pt x="0" y="1144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042203" y="5669527"/>
            <a:ext cx="4280278" cy="1144974"/>
            <a:chOff x="0" y="0"/>
            <a:chExt cx="5707038" cy="15266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707038" cy="1526633"/>
            </a:xfrm>
            <a:custGeom>
              <a:avLst/>
              <a:gdLst/>
              <a:ahLst/>
              <a:cxnLst/>
              <a:rect l="l" t="t" r="r" b="b"/>
              <a:pathLst>
                <a:path w="5707038" h="1526633">
                  <a:moveTo>
                    <a:pt x="0" y="0"/>
                  </a:moveTo>
                  <a:lnTo>
                    <a:pt x="5707038" y="0"/>
                  </a:lnTo>
                  <a:lnTo>
                    <a:pt x="5707038" y="1526633"/>
                  </a:lnTo>
                  <a:lnTo>
                    <a:pt x="0" y="1526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2094995" y="460902"/>
              <a:ext cx="3307556" cy="525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Dân số nam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042203" y="6935015"/>
            <a:ext cx="4280278" cy="1144974"/>
            <a:chOff x="0" y="0"/>
            <a:chExt cx="5707038" cy="15266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707038" cy="1526633"/>
            </a:xfrm>
            <a:custGeom>
              <a:avLst/>
              <a:gdLst/>
              <a:ahLst/>
              <a:cxnLst/>
              <a:rect l="l" t="t" r="r" b="b"/>
              <a:pathLst>
                <a:path w="5707038" h="1526633">
                  <a:moveTo>
                    <a:pt x="0" y="0"/>
                  </a:moveTo>
                  <a:lnTo>
                    <a:pt x="5707038" y="0"/>
                  </a:lnTo>
                  <a:lnTo>
                    <a:pt x="5707038" y="1526633"/>
                  </a:lnTo>
                  <a:lnTo>
                    <a:pt x="0" y="1526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094995" y="460902"/>
              <a:ext cx="3307556" cy="525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Già hóa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2042203" y="8200503"/>
            <a:ext cx="4280278" cy="1144974"/>
          </a:xfrm>
          <a:custGeom>
            <a:avLst/>
            <a:gdLst/>
            <a:ahLst/>
            <a:cxnLst/>
            <a:rect l="l" t="t" r="r" b="b"/>
            <a:pathLst>
              <a:path w="4280278" h="1144974">
                <a:moveTo>
                  <a:pt x="0" y="0"/>
                </a:moveTo>
                <a:lnTo>
                  <a:pt x="4280278" y="0"/>
                </a:lnTo>
                <a:lnTo>
                  <a:pt x="4280278" y="1144975"/>
                </a:lnTo>
                <a:lnTo>
                  <a:pt x="0" y="1144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949387" y="7041488"/>
            <a:ext cx="1415170" cy="1576791"/>
          </a:xfrm>
          <a:custGeom>
            <a:avLst/>
            <a:gdLst/>
            <a:ahLst/>
            <a:cxnLst/>
            <a:rect l="l" t="t" r="r" b="b"/>
            <a:pathLst>
              <a:path w="1415170" h="1576791">
                <a:moveTo>
                  <a:pt x="0" y="0"/>
                </a:moveTo>
                <a:lnTo>
                  <a:pt x="1415170" y="0"/>
                </a:lnTo>
                <a:lnTo>
                  <a:pt x="1415170" y="1576792"/>
                </a:lnTo>
                <a:lnTo>
                  <a:pt x="0" y="15767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434131" y="5636318"/>
            <a:ext cx="1081320" cy="1081320"/>
          </a:xfrm>
          <a:custGeom>
            <a:avLst/>
            <a:gdLst/>
            <a:ahLst/>
            <a:cxnLst/>
            <a:rect l="l" t="t" r="r" b="b"/>
            <a:pathLst>
              <a:path w="1081320" h="1081320">
                <a:moveTo>
                  <a:pt x="0" y="0"/>
                </a:moveTo>
                <a:lnTo>
                  <a:pt x="1081320" y="0"/>
                </a:lnTo>
                <a:lnTo>
                  <a:pt x="1081320" y="1081320"/>
                </a:lnTo>
                <a:lnTo>
                  <a:pt x="0" y="10813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308567" y="1797950"/>
            <a:ext cx="4714313" cy="1378937"/>
          </a:xfrm>
          <a:custGeom>
            <a:avLst/>
            <a:gdLst/>
            <a:ahLst/>
            <a:cxnLst/>
            <a:rect l="l" t="t" r="r" b="b"/>
            <a:pathLst>
              <a:path w="4714313" h="1378937">
                <a:moveTo>
                  <a:pt x="0" y="0"/>
                </a:moveTo>
                <a:lnTo>
                  <a:pt x="4714313" y="0"/>
                </a:lnTo>
                <a:lnTo>
                  <a:pt x="4714313" y="1378937"/>
                </a:lnTo>
                <a:lnTo>
                  <a:pt x="0" y="13789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972413" y="2005845"/>
            <a:ext cx="3348052" cy="87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797A1D"/>
                </a:solidFill>
                <a:latin typeface="Anton"/>
              </a:rPr>
              <a:t>LUYỆN TẬP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60820" y="1170826"/>
            <a:ext cx="4244280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87"/>
              </a:lnSpc>
              <a:spcBef>
                <a:spcPct val="0"/>
              </a:spcBef>
            </a:pPr>
            <a:r>
              <a:rPr lang="en-US" sz="7199" u="none" strike="noStrike" spc="3376" dirty="0">
                <a:solidFill>
                  <a:srgbClr val="797A1D"/>
                </a:solidFill>
                <a:latin typeface="BHN Bonello"/>
              </a:rPr>
              <a:t>GAME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76713" y="3597037"/>
            <a:ext cx="263882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>
                <a:solidFill>
                  <a:srgbClr val="FFFFFF"/>
                </a:solidFill>
                <a:latin typeface="UTM Avo Bold"/>
              </a:rPr>
              <a:t>LUẬT CHƠI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37672" y="4315657"/>
            <a:ext cx="3026224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 Lớp chia thành các nhóm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49387" y="5473897"/>
            <a:ext cx="2452775" cy="124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UTM Avo"/>
              </a:rPr>
              <a:t>Ghép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thẻ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</a:rPr>
              <a:t>hợp</a:t>
            </a:r>
            <a:endParaRPr lang="en-US" sz="2400" dirty="0">
              <a:solidFill>
                <a:srgbClr val="000000"/>
              </a:solidFill>
              <a:latin typeface="UTM Avo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004038" y="7459877"/>
            <a:ext cx="2642400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Thời gian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2 phút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58894" y="4732244"/>
            <a:ext cx="2523976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98,5 triệu người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658894" y="5822581"/>
            <a:ext cx="2523976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Trung du,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miền núi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58894" y="7224746"/>
            <a:ext cx="2523976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Giảm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658894" y="8482288"/>
            <a:ext cx="2523976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Cơ cấu dân số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13449" y="8383892"/>
            <a:ext cx="2480667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Số lượng dân tộc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295" y="1028700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59347" y="2260106"/>
            <a:ext cx="10247227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>
                <a:solidFill>
                  <a:srgbClr val="797A1D"/>
                </a:solidFill>
                <a:latin typeface="BHN Bonello"/>
              </a:rPr>
              <a:t>“Siêu trí nhớ” </a:t>
            </a:r>
          </a:p>
        </p:txBody>
      </p:sp>
      <p:sp>
        <p:nvSpPr>
          <p:cNvPr id="6" name="Freeform 6"/>
          <p:cNvSpPr/>
          <p:nvPr/>
        </p:nvSpPr>
        <p:spPr>
          <a:xfrm>
            <a:off x="14684235" y="1028700"/>
            <a:ext cx="2575065" cy="2721337"/>
          </a:xfrm>
          <a:custGeom>
            <a:avLst/>
            <a:gdLst/>
            <a:ahLst/>
            <a:cxnLst/>
            <a:rect l="l" t="t" r="r" b="b"/>
            <a:pathLst>
              <a:path w="2575065" h="2721337">
                <a:moveTo>
                  <a:pt x="0" y="0"/>
                </a:moveTo>
                <a:lnTo>
                  <a:pt x="2575065" y="0"/>
                </a:lnTo>
                <a:lnTo>
                  <a:pt x="2575065" y="2721337"/>
                </a:lnTo>
                <a:lnTo>
                  <a:pt x="0" y="272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43683" y="1255330"/>
            <a:ext cx="6961100" cy="1844691"/>
            <a:chOff x="0" y="0"/>
            <a:chExt cx="9281467" cy="24595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81467" cy="2459589"/>
            </a:xfrm>
            <a:custGeom>
              <a:avLst/>
              <a:gdLst/>
              <a:ahLst/>
              <a:cxnLst/>
              <a:rect l="l" t="t" r="r" b="b"/>
              <a:pathLst>
                <a:path w="9281467" h="2459589">
                  <a:moveTo>
                    <a:pt x="0" y="0"/>
                  </a:moveTo>
                  <a:lnTo>
                    <a:pt x="9281467" y="0"/>
                  </a:lnTo>
                  <a:lnTo>
                    <a:pt x="9281467" y="2459589"/>
                  </a:lnTo>
                  <a:lnTo>
                    <a:pt x="0" y="24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31382" y="554120"/>
              <a:ext cx="1422172" cy="1454908"/>
            </a:xfrm>
            <a:custGeom>
              <a:avLst/>
              <a:gdLst/>
              <a:ahLst/>
              <a:cxnLst/>
              <a:rect l="l" t="t" r="r" b="b"/>
              <a:pathLst>
                <a:path w="1422172" h="1454908">
                  <a:moveTo>
                    <a:pt x="0" y="0"/>
                  </a:moveTo>
                  <a:lnTo>
                    <a:pt x="1422172" y="0"/>
                  </a:lnTo>
                  <a:lnTo>
                    <a:pt x="1422172" y="1454908"/>
                  </a:lnTo>
                  <a:lnTo>
                    <a:pt x="0" y="145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065010" y="621829"/>
              <a:ext cx="1855172" cy="1319491"/>
            </a:xfrm>
            <a:custGeom>
              <a:avLst/>
              <a:gdLst/>
              <a:ahLst/>
              <a:cxnLst/>
              <a:rect l="l" t="t" r="r" b="b"/>
              <a:pathLst>
                <a:path w="1855172" h="1319491">
                  <a:moveTo>
                    <a:pt x="0" y="0"/>
                  </a:moveTo>
                  <a:lnTo>
                    <a:pt x="1855172" y="0"/>
                  </a:lnTo>
                  <a:lnTo>
                    <a:pt x="1855172" y="1319491"/>
                  </a:lnTo>
                  <a:lnTo>
                    <a:pt x="0" y="131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098474" y="803207"/>
              <a:ext cx="2404533" cy="977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499">
                  <a:solidFill>
                    <a:srgbClr val="797A1D"/>
                  </a:solidFill>
                  <a:latin typeface="Anton"/>
                </a:rPr>
                <a:t>MỞ ĐẦU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9520" y="4028118"/>
            <a:ext cx="4436140" cy="4681942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03232" y="3579675"/>
            <a:ext cx="2419096" cy="2347374"/>
          </a:xfrm>
          <a:custGeom>
            <a:avLst/>
            <a:gdLst/>
            <a:ahLst/>
            <a:cxnLst/>
            <a:rect l="l" t="t" r="r" b="b"/>
            <a:pathLst>
              <a:path w="2419096" h="2347374">
                <a:moveTo>
                  <a:pt x="0" y="0"/>
                </a:moveTo>
                <a:lnTo>
                  <a:pt x="2419097" y="0"/>
                </a:lnTo>
                <a:lnTo>
                  <a:pt x="2419097" y="2347374"/>
                </a:lnTo>
                <a:lnTo>
                  <a:pt x="0" y="2347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527" b="-152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04816" y="3644662"/>
            <a:ext cx="2352124" cy="2282388"/>
          </a:xfrm>
          <a:custGeom>
            <a:avLst/>
            <a:gdLst/>
            <a:ahLst/>
            <a:cxnLst/>
            <a:rect l="l" t="t" r="r" b="b"/>
            <a:pathLst>
              <a:path w="2352124" h="2282388">
                <a:moveTo>
                  <a:pt x="0" y="0"/>
                </a:moveTo>
                <a:lnTo>
                  <a:pt x="2352125" y="0"/>
                </a:lnTo>
                <a:lnTo>
                  <a:pt x="2352125" y="2282387"/>
                </a:lnTo>
                <a:lnTo>
                  <a:pt x="0" y="2282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27" b="-152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42741" y="3644662"/>
            <a:ext cx="2352124" cy="2282388"/>
          </a:xfrm>
          <a:custGeom>
            <a:avLst/>
            <a:gdLst/>
            <a:ahLst/>
            <a:cxnLst/>
            <a:rect l="l" t="t" r="r" b="b"/>
            <a:pathLst>
              <a:path w="2352124" h="2282388">
                <a:moveTo>
                  <a:pt x="0" y="0"/>
                </a:moveTo>
                <a:lnTo>
                  <a:pt x="2352124" y="0"/>
                </a:lnTo>
                <a:lnTo>
                  <a:pt x="2352124" y="2282387"/>
                </a:lnTo>
                <a:lnTo>
                  <a:pt x="0" y="22823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527" b="-152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712781" y="6076049"/>
            <a:ext cx="3127612" cy="3034884"/>
          </a:xfrm>
          <a:custGeom>
            <a:avLst/>
            <a:gdLst/>
            <a:ahLst/>
            <a:cxnLst/>
            <a:rect l="l" t="t" r="r" b="b"/>
            <a:pathLst>
              <a:path w="3127612" h="3034884">
                <a:moveTo>
                  <a:pt x="0" y="0"/>
                </a:moveTo>
                <a:lnTo>
                  <a:pt x="3127612" y="0"/>
                </a:lnTo>
                <a:lnTo>
                  <a:pt x="3127612" y="3034884"/>
                </a:lnTo>
                <a:lnTo>
                  <a:pt x="0" y="3034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527" b="-152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51268" y="6083456"/>
            <a:ext cx="3119979" cy="3027477"/>
          </a:xfrm>
          <a:custGeom>
            <a:avLst/>
            <a:gdLst/>
            <a:ahLst/>
            <a:cxnLst/>
            <a:rect l="l" t="t" r="r" b="b"/>
            <a:pathLst>
              <a:path w="3119979" h="3027477">
                <a:moveTo>
                  <a:pt x="0" y="0"/>
                </a:moveTo>
                <a:lnTo>
                  <a:pt x="3119979" y="0"/>
                </a:lnTo>
                <a:lnTo>
                  <a:pt x="3119979" y="3027477"/>
                </a:lnTo>
                <a:lnTo>
                  <a:pt x="0" y="30274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527" b="-1527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23744" y="3100021"/>
            <a:ext cx="1293689" cy="1271049"/>
          </a:xfrm>
          <a:custGeom>
            <a:avLst/>
            <a:gdLst/>
            <a:ahLst/>
            <a:cxnLst/>
            <a:rect l="l" t="t" r="r" b="b"/>
            <a:pathLst>
              <a:path w="1293689" h="1271049">
                <a:moveTo>
                  <a:pt x="0" y="0"/>
                </a:moveTo>
                <a:lnTo>
                  <a:pt x="1293688" y="0"/>
                </a:lnTo>
                <a:lnTo>
                  <a:pt x="1293688" y="1271050"/>
                </a:lnTo>
                <a:lnTo>
                  <a:pt x="0" y="1271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760770" y="1170826"/>
            <a:ext cx="4244380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87"/>
              </a:lnSpc>
              <a:spcBef>
                <a:spcPct val="0"/>
              </a:spcBef>
            </a:pPr>
            <a:r>
              <a:rPr lang="en-US" sz="7199" u="none" strike="noStrike" spc="3376">
                <a:solidFill>
                  <a:srgbClr val="797A1D"/>
                </a:solidFill>
                <a:latin typeface="BHN Bonello"/>
              </a:rPr>
              <a:t>GAME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37364" y="3393201"/>
            <a:ext cx="1720453" cy="44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 smtClean="0">
                <a:solidFill>
                  <a:srgbClr val="797A1D"/>
                </a:solidFill>
                <a:latin typeface="UTM Avo"/>
              </a:rPr>
              <a:t>KẾT QUẢ</a:t>
            </a:r>
            <a:endParaRPr lang="en-US" sz="2699" dirty="0">
              <a:solidFill>
                <a:srgbClr val="797A1D"/>
              </a:solidFill>
              <a:latin typeface="UTM Av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41612" y="5240707"/>
            <a:ext cx="213729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200" dirty="0">
                <a:solidFill>
                  <a:srgbClr val="797A1D"/>
                </a:solidFill>
                <a:latin typeface="Montserrat"/>
              </a:rPr>
              <a:t>1</a:t>
            </a:r>
          </a:p>
          <a:p>
            <a:pPr algn="ctr">
              <a:lnSpc>
                <a:spcPts val="3999"/>
              </a:lnSpc>
            </a:pPr>
            <a:r>
              <a:rPr lang="en-US" sz="3200" dirty="0">
                <a:solidFill>
                  <a:srgbClr val="797A1D"/>
                </a:solidFill>
                <a:latin typeface="Montserrat"/>
              </a:rPr>
              <a:t>2</a:t>
            </a:r>
          </a:p>
          <a:p>
            <a:pPr algn="ctr">
              <a:lnSpc>
                <a:spcPts val="3999"/>
              </a:lnSpc>
            </a:pPr>
            <a:r>
              <a:rPr lang="en-US" sz="3200" dirty="0">
                <a:solidFill>
                  <a:srgbClr val="797A1D"/>
                </a:solidFill>
                <a:latin typeface="Montserrat"/>
              </a:rPr>
              <a:t>3</a:t>
            </a:r>
          </a:p>
          <a:p>
            <a:pPr algn="ctr">
              <a:lnSpc>
                <a:spcPts val="3999"/>
              </a:lnSpc>
            </a:pPr>
            <a:r>
              <a:rPr lang="en-US" sz="3200" dirty="0">
                <a:solidFill>
                  <a:srgbClr val="797A1D"/>
                </a:solidFill>
                <a:latin typeface="Montserrat"/>
              </a:rPr>
              <a:t>4</a:t>
            </a:r>
          </a:p>
          <a:p>
            <a:pPr algn="ctr">
              <a:lnSpc>
                <a:spcPts val="3999"/>
              </a:lnSpc>
            </a:pPr>
            <a:r>
              <a:rPr lang="en-US" sz="3200" dirty="0">
                <a:solidFill>
                  <a:srgbClr val="797A1D"/>
                </a:solidFill>
                <a:latin typeface="Montserrat"/>
              </a:rPr>
              <a:t>5</a:t>
            </a:r>
          </a:p>
          <a:p>
            <a:pPr algn="ctr">
              <a:lnSpc>
                <a:spcPts val="3999"/>
              </a:lnSpc>
            </a:pPr>
            <a:endParaRPr lang="en-US" sz="3200" dirty="0">
              <a:solidFill>
                <a:srgbClr val="797A1D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58930" y="5240707"/>
            <a:ext cx="2137291" cy="486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200" dirty="0" err="1">
                <a:solidFill>
                  <a:srgbClr val="797A1D"/>
                </a:solidFill>
                <a:latin typeface="Montserrat"/>
              </a:rPr>
              <a:t>Khơ</a:t>
            </a:r>
            <a:r>
              <a:rPr lang="en-US" sz="3200" dirty="0">
                <a:solidFill>
                  <a:srgbClr val="797A1D"/>
                </a:solidFill>
                <a:latin typeface="Montserrat"/>
              </a:rPr>
              <a:t> 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58930" y="5754240"/>
            <a:ext cx="2137291" cy="486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200" dirty="0" err="1">
                <a:solidFill>
                  <a:srgbClr val="797A1D"/>
                </a:solidFill>
                <a:latin typeface="Montserrat"/>
              </a:rPr>
              <a:t>Gia</a:t>
            </a:r>
            <a:r>
              <a:rPr lang="en-US" sz="3200" dirty="0">
                <a:solidFill>
                  <a:srgbClr val="797A1D"/>
                </a:solidFill>
                <a:latin typeface="Montserrat"/>
              </a:rPr>
              <a:t> Rai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58930" y="6271131"/>
            <a:ext cx="2137291" cy="486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200">
                <a:solidFill>
                  <a:srgbClr val="797A1D"/>
                </a:solidFill>
                <a:latin typeface="Montserrat"/>
              </a:rPr>
              <a:t>Chu Ru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58930" y="6788021"/>
            <a:ext cx="2137291" cy="486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200">
                <a:solidFill>
                  <a:srgbClr val="797A1D"/>
                </a:solidFill>
                <a:latin typeface="Montserrat"/>
              </a:rPr>
              <a:t>Chăm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58930" y="7304911"/>
            <a:ext cx="2137291" cy="486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200">
                <a:solidFill>
                  <a:srgbClr val="797A1D"/>
                </a:solidFill>
                <a:latin typeface="Montserrat"/>
              </a:rPr>
              <a:t>Mạ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4113" y="990508"/>
            <a:ext cx="463896" cy="463896"/>
          </a:xfrm>
          <a:custGeom>
            <a:avLst/>
            <a:gdLst/>
            <a:ahLst/>
            <a:cxnLst/>
            <a:rect l="l" t="t" r="r" b="b"/>
            <a:pathLst>
              <a:path w="463896" h="463896">
                <a:moveTo>
                  <a:pt x="0" y="0"/>
                </a:moveTo>
                <a:lnTo>
                  <a:pt x="463896" y="0"/>
                </a:lnTo>
                <a:lnTo>
                  <a:pt x="463896" y="463896"/>
                </a:lnTo>
                <a:lnTo>
                  <a:pt x="0" y="463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78009" y="327744"/>
            <a:ext cx="1397408" cy="1126660"/>
          </a:xfrm>
          <a:custGeom>
            <a:avLst/>
            <a:gdLst/>
            <a:ahLst/>
            <a:cxnLst/>
            <a:rect l="l" t="t" r="r" b="b"/>
            <a:pathLst>
              <a:path w="1397408" h="1126660">
                <a:moveTo>
                  <a:pt x="0" y="0"/>
                </a:moveTo>
                <a:lnTo>
                  <a:pt x="1397408" y="0"/>
                </a:lnTo>
                <a:lnTo>
                  <a:pt x="1397408" y="1126660"/>
                </a:lnTo>
                <a:lnTo>
                  <a:pt x="0" y="112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73804" y="-364987"/>
            <a:ext cx="7462221" cy="206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457"/>
              </a:lnSpc>
              <a:spcBef>
                <a:spcPct val="0"/>
              </a:spcBef>
            </a:pPr>
            <a:r>
              <a:rPr lang="en-US" sz="10686" u="none" strike="noStrike" spc="309" dirty="0">
                <a:solidFill>
                  <a:srgbClr val="797A1D"/>
                </a:solidFill>
                <a:latin typeface="BHN Bonello"/>
              </a:rPr>
              <a:t>ĐÁP ÁN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61956" y="1552530"/>
            <a:ext cx="4280278" cy="1144974"/>
            <a:chOff x="161956" y="1552530"/>
            <a:chExt cx="4280278" cy="1144974"/>
          </a:xfrm>
        </p:grpSpPr>
        <p:sp>
          <p:nvSpPr>
            <p:cNvPr id="5" name="Freeform 5"/>
            <p:cNvSpPr/>
            <p:nvPr/>
          </p:nvSpPr>
          <p:spPr>
            <a:xfrm>
              <a:off x="161956" y="1552530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04896" y="1921492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98,5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triệu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người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12712" y="1575662"/>
            <a:ext cx="4280278" cy="1144974"/>
            <a:chOff x="4812712" y="1575662"/>
            <a:chExt cx="4280278" cy="1144974"/>
          </a:xfrm>
        </p:grpSpPr>
        <p:sp>
          <p:nvSpPr>
            <p:cNvPr id="6" name="Freeform 6"/>
            <p:cNvSpPr/>
            <p:nvPr/>
          </p:nvSpPr>
          <p:spPr>
            <a:xfrm>
              <a:off x="4812712" y="1575662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155652" y="1777420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54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327362" y="1641103"/>
            <a:ext cx="4280278" cy="1144974"/>
            <a:chOff x="9327362" y="1641103"/>
            <a:chExt cx="4280278" cy="1144974"/>
          </a:xfrm>
        </p:grpSpPr>
        <p:sp>
          <p:nvSpPr>
            <p:cNvPr id="7" name="Freeform 7"/>
            <p:cNvSpPr/>
            <p:nvPr/>
          </p:nvSpPr>
          <p:spPr>
            <a:xfrm>
              <a:off x="9327362" y="1641103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9" y="0"/>
                  </a:lnTo>
                  <a:lnTo>
                    <a:pt x="4280279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0670302" y="2010065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85% 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845766" y="1641103"/>
            <a:ext cx="4280278" cy="1144974"/>
            <a:chOff x="13845766" y="1641103"/>
            <a:chExt cx="4280278" cy="1144974"/>
          </a:xfrm>
        </p:grpSpPr>
        <p:sp>
          <p:nvSpPr>
            <p:cNvPr id="8" name="Freeform 8"/>
            <p:cNvSpPr/>
            <p:nvPr/>
          </p:nvSpPr>
          <p:spPr>
            <a:xfrm>
              <a:off x="13845766" y="1641103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188706" y="1800553"/>
              <a:ext cx="2523976" cy="824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Khơ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-me,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Chăm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Hoa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1956" y="2786078"/>
            <a:ext cx="4280278" cy="1144974"/>
            <a:chOff x="161956" y="2786078"/>
            <a:chExt cx="4280278" cy="1144974"/>
          </a:xfrm>
        </p:grpSpPr>
        <p:sp>
          <p:nvSpPr>
            <p:cNvPr id="9" name="Freeform 9"/>
            <p:cNvSpPr/>
            <p:nvPr/>
          </p:nvSpPr>
          <p:spPr>
            <a:xfrm>
              <a:off x="161956" y="2786078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504896" y="3131907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Quy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mô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2190209" y="427178"/>
            <a:ext cx="1397408" cy="1126660"/>
          </a:xfrm>
          <a:custGeom>
            <a:avLst/>
            <a:gdLst/>
            <a:ahLst/>
            <a:cxnLst/>
            <a:rect l="l" t="t" r="r" b="b"/>
            <a:pathLst>
              <a:path w="1397408" h="1126660">
                <a:moveTo>
                  <a:pt x="0" y="0"/>
                </a:moveTo>
                <a:lnTo>
                  <a:pt x="1397408" y="0"/>
                </a:lnTo>
                <a:lnTo>
                  <a:pt x="1397408" y="1126660"/>
                </a:lnTo>
                <a:lnTo>
                  <a:pt x="0" y="112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4812712" y="2844462"/>
            <a:ext cx="4280278" cy="1144974"/>
            <a:chOff x="4812712" y="2844462"/>
            <a:chExt cx="4280278" cy="1144974"/>
          </a:xfrm>
        </p:grpSpPr>
        <p:sp>
          <p:nvSpPr>
            <p:cNvPr id="16" name="Freeform 16"/>
            <p:cNvSpPr/>
            <p:nvPr/>
          </p:nvSpPr>
          <p:spPr>
            <a:xfrm>
              <a:off x="4812712" y="2844462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155652" y="3190291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lượng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327362" y="2871803"/>
            <a:ext cx="4280278" cy="1144974"/>
            <a:chOff x="9327362" y="2871803"/>
            <a:chExt cx="4280278" cy="1144974"/>
          </a:xfrm>
        </p:grpSpPr>
        <p:sp>
          <p:nvSpPr>
            <p:cNvPr id="18" name="Freeform 18"/>
            <p:cNvSpPr/>
            <p:nvPr/>
          </p:nvSpPr>
          <p:spPr>
            <a:xfrm>
              <a:off x="9327362" y="2871803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9" y="0"/>
                  </a:lnTo>
                  <a:lnTo>
                    <a:pt x="4280279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0670302" y="3100403"/>
              <a:ext cx="2708973" cy="824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Cơ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cấu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lượng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Kinh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3845766" y="2844462"/>
            <a:ext cx="4280278" cy="1144974"/>
            <a:chOff x="13845766" y="2844462"/>
            <a:chExt cx="4280278" cy="1144974"/>
          </a:xfrm>
        </p:grpSpPr>
        <p:sp>
          <p:nvSpPr>
            <p:cNvPr id="20" name="Freeform 20"/>
            <p:cNvSpPr/>
            <p:nvPr/>
          </p:nvSpPr>
          <p:spPr>
            <a:xfrm>
              <a:off x="13845766" y="2844462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5014905" y="3061385"/>
              <a:ext cx="3056575" cy="727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Những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thiểu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sống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ở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đồng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bằng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61956" y="4378727"/>
            <a:ext cx="4280278" cy="1144974"/>
            <a:chOff x="161956" y="4378727"/>
            <a:chExt cx="4280278" cy="1144974"/>
          </a:xfrm>
        </p:grpSpPr>
        <p:sp>
          <p:nvSpPr>
            <p:cNvPr id="22" name="Freeform 22"/>
            <p:cNvSpPr/>
            <p:nvPr/>
          </p:nvSpPr>
          <p:spPr>
            <a:xfrm>
              <a:off x="161956" y="4378727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504896" y="4747689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Giảm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812712" y="4401860"/>
            <a:ext cx="4280278" cy="1144974"/>
            <a:chOff x="4812712" y="4401860"/>
            <a:chExt cx="4280278" cy="1144974"/>
          </a:xfrm>
        </p:grpSpPr>
        <p:sp>
          <p:nvSpPr>
            <p:cNvPr id="23" name="Freeform 23"/>
            <p:cNvSpPr/>
            <p:nvPr/>
          </p:nvSpPr>
          <p:spPr>
            <a:xfrm>
              <a:off x="4812712" y="4401860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6155686" y="4800117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Tăng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327362" y="4467301"/>
            <a:ext cx="4280278" cy="1144974"/>
            <a:chOff x="9327362" y="4467301"/>
            <a:chExt cx="4280278" cy="1144974"/>
          </a:xfrm>
        </p:grpSpPr>
        <p:sp>
          <p:nvSpPr>
            <p:cNvPr id="24" name="Freeform 24"/>
            <p:cNvSpPr/>
            <p:nvPr/>
          </p:nvSpPr>
          <p:spPr>
            <a:xfrm>
              <a:off x="9327362" y="4467301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9" y="0"/>
                  </a:lnTo>
                  <a:lnTo>
                    <a:pt x="4280279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0635889" y="4602130"/>
              <a:ext cx="2523976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Trung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du, </a:t>
              </a:r>
              <a:r>
                <a:rPr lang="en-US" sz="2400" dirty="0" smtClean="0">
                  <a:solidFill>
                    <a:srgbClr val="000000"/>
                  </a:solidFill>
                  <a:latin typeface="UTM Avo"/>
                </a:rPr>
                <a:t/>
              </a:r>
              <a:br>
                <a:rPr lang="en-US" sz="2400" dirty="0" smtClean="0">
                  <a:solidFill>
                    <a:srgbClr val="000000"/>
                  </a:solidFill>
                  <a:latin typeface="UTM Avo"/>
                </a:rPr>
              </a:br>
              <a:r>
                <a:rPr lang="en-US" sz="2400" dirty="0" err="1" smtClean="0">
                  <a:solidFill>
                    <a:srgbClr val="000000"/>
                  </a:solidFill>
                  <a:latin typeface="UTM Avo"/>
                </a:rPr>
                <a:t>miền</a:t>
              </a:r>
              <a:r>
                <a:rPr lang="en-US" sz="2400" dirty="0" smtClean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núi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3845766" y="4467301"/>
            <a:ext cx="4280278" cy="1144974"/>
            <a:chOff x="13845766" y="4467301"/>
            <a:chExt cx="4280278" cy="1144974"/>
          </a:xfrm>
        </p:grpSpPr>
        <p:sp>
          <p:nvSpPr>
            <p:cNvPr id="25" name="Freeform 25"/>
            <p:cNvSpPr/>
            <p:nvPr/>
          </p:nvSpPr>
          <p:spPr>
            <a:xfrm>
              <a:off x="13845766" y="4467301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5188706" y="4836263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Đồng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bằng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61956" y="5612276"/>
            <a:ext cx="4280278" cy="1144974"/>
            <a:chOff x="161956" y="5612276"/>
            <a:chExt cx="4280278" cy="1144974"/>
          </a:xfrm>
        </p:grpSpPr>
        <p:sp>
          <p:nvSpPr>
            <p:cNvPr id="26" name="Freeform 26"/>
            <p:cNvSpPr/>
            <p:nvPr/>
          </p:nvSpPr>
          <p:spPr>
            <a:xfrm>
              <a:off x="161956" y="5612276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504896" y="5806976"/>
              <a:ext cx="2708973" cy="824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Tỷ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lệ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gia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tăng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tự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nhiên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327362" y="5698001"/>
            <a:ext cx="4280278" cy="1144974"/>
            <a:chOff x="9327362" y="5698001"/>
            <a:chExt cx="4280278" cy="1144974"/>
          </a:xfrm>
        </p:grpSpPr>
        <p:sp>
          <p:nvSpPr>
            <p:cNvPr id="34" name="Freeform 34"/>
            <p:cNvSpPr/>
            <p:nvPr/>
          </p:nvSpPr>
          <p:spPr>
            <a:xfrm>
              <a:off x="9327362" y="5698001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9" y="0"/>
                  </a:lnTo>
                  <a:lnTo>
                    <a:pt x="4280279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0521759" y="5903983"/>
              <a:ext cx="3009813" cy="727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Phân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bố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thưa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thớt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đa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tộc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ít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người</a:t>
              </a:r>
              <a:endParaRPr lang="en-US" sz="21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845766" y="5670659"/>
            <a:ext cx="4280278" cy="1144974"/>
            <a:chOff x="13845766" y="5670659"/>
            <a:chExt cx="4280278" cy="1144974"/>
          </a:xfrm>
        </p:grpSpPr>
        <p:sp>
          <p:nvSpPr>
            <p:cNvPr id="36" name="Freeform 36"/>
            <p:cNvSpPr/>
            <p:nvPr/>
          </p:nvSpPr>
          <p:spPr>
            <a:xfrm>
              <a:off x="13845766" y="5670659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5188706" y="6016489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Mật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độ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cao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61956" y="7204925"/>
            <a:ext cx="4280278" cy="1144974"/>
            <a:chOff x="161956" y="7204925"/>
            <a:chExt cx="4280278" cy="1144974"/>
          </a:xfrm>
        </p:grpSpPr>
        <p:sp>
          <p:nvSpPr>
            <p:cNvPr id="38" name="Freeform 38"/>
            <p:cNvSpPr/>
            <p:nvPr/>
          </p:nvSpPr>
          <p:spPr>
            <a:xfrm>
              <a:off x="161956" y="7204925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504896" y="7573887"/>
              <a:ext cx="2523976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Cơ cấu dân số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812712" y="7228058"/>
            <a:ext cx="4280278" cy="1144974"/>
            <a:chOff x="4812712" y="7228058"/>
            <a:chExt cx="4280278" cy="1144974"/>
          </a:xfrm>
        </p:grpSpPr>
        <p:sp>
          <p:nvSpPr>
            <p:cNvPr id="39" name="Freeform 39"/>
            <p:cNvSpPr/>
            <p:nvPr/>
          </p:nvSpPr>
          <p:spPr>
            <a:xfrm>
              <a:off x="4812712" y="7228058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4"/>
                  </a:lnTo>
                  <a:lnTo>
                    <a:pt x="0" y="1144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6074072" y="7434759"/>
              <a:ext cx="2872134" cy="727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Xu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hướng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biến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động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của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cơ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cấu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1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UTM Avo"/>
                </a:rPr>
                <a:t>số</a:t>
              </a:r>
              <a:endParaRPr lang="en-US" sz="2100" dirty="0">
                <a:solidFill>
                  <a:srgbClr val="000000"/>
                </a:solidFill>
                <a:latin typeface="UTM Avo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61956" y="8438473"/>
            <a:ext cx="4280278" cy="1144974"/>
            <a:chOff x="161956" y="8438473"/>
            <a:chExt cx="4280278" cy="1144974"/>
          </a:xfrm>
        </p:grpSpPr>
        <p:sp>
          <p:nvSpPr>
            <p:cNvPr id="40" name="Freeform 40"/>
            <p:cNvSpPr/>
            <p:nvPr/>
          </p:nvSpPr>
          <p:spPr>
            <a:xfrm>
              <a:off x="161956" y="8438473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504896" y="8784303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Trẻ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12712" y="8496857"/>
            <a:ext cx="4280278" cy="1144974"/>
            <a:chOff x="4812712" y="8496857"/>
            <a:chExt cx="4280278" cy="1144974"/>
          </a:xfrm>
        </p:grpSpPr>
        <p:sp>
          <p:nvSpPr>
            <p:cNvPr id="44" name="Freeform 44"/>
            <p:cNvSpPr/>
            <p:nvPr/>
          </p:nvSpPr>
          <p:spPr>
            <a:xfrm>
              <a:off x="4812712" y="8496857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TextBox 45"/>
            <p:cNvSpPr txBox="1"/>
            <p:nvPr/>
          </p:nvSpPr>
          <p:spPr>
            <a:xfrm>
              <a:off x="6155652" y="8842687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UTM Avo"/>
                </a:rPr>
                <a:t>Già hóa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9874040" y="7290650"/>
            <a:ext cx="2467825" cy="2467825"/>
          </a:xfrm>
          <a:custGeom>
            <a:avLst/>
            <a:gdLst/>
            <a:ahLst/>
            <a:cxnLst/>
            <a:rect l="l" t="t" r="r" b="b"/>
            <a:pathLst>
              <a:path w="2467825" h="2467825">
                <a:moveTo>
                  <a:pt x="0" y="0"/>
                </a:moveTo>
                <a:lnTo>
                  <a:pt x="2467825" y="0"/>
                </a:lnTo>
                <a:lnTo>
                  <a:pt x="2467825" y="2467825"/>
                </a:lnTo>
                <a:lnTo>
                  <a:pt x="0" y="2467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9874040" y="7805438"/>
            <a:ext cx="10247227" cy="13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7199" spc="208">
                <a:solidFill>
                  <a:srgbClr val="797A1D"/>
                </a:solidFill>
                <a:latin typeface="BHN Bonello"/>
              </a:rPr>
              <a:t>Ghép - Nối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812712" y="5670659"/>
            <a:ext cx="4280278" cy="1144974"/>
            <a:chOff x="4812712" y="5670659"/>
            <a:chExt cx="4280278" cy="1144974"/>
          </a:xfrm>
        </p:grpSpPr>
        <p:sp>
          <p:nvSpPr>
            <p:cNvPr id="32" name="Freeform 32"/>
            <p:cNvSpPr/>
            <p:nvPr/>
          </p:nvSpPr>
          <p:spPr>
            <a:xfrm>
              <a:off x="4812712" y="5670659"/>
              <a:ext cx="4280278" cy="1144974"/>
            </a:xfrm>
            <a:custGeom>
              <a:avLst/>
              <a:gdLst/>
              <a:ahLst/>
              <a:cxnLst/>
              <a:rect l="l" t="t" r="r" b="b"/>
              <a:pathLst>
                <a:path w="4280278" h="1144974">
                  <a:moveTo>
                    <a:pt x="0" y="0"/>
                  </a:moveTo>
                  <a:lnTo>
                    <a:pt x="4280278" y="0"/>
                  </a:lnTo>
                  <a:lnTo>
                    <a:pt x="4280278" y="1144975"/>
                  </a:lnTo>
                  <a:lnTo>
                    <a:pt x="0" y="114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6155652" y="6016489"/>
              <a:ext cx="2708973" cy="405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latin typeface="UTM Avo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/>
                </a:rPr>
                <a:t>nam</a:t>
              </a:r>
              <a:endParaRPr lang="en-US" sz="2400" dirty="0">
                <a:solidFill>
                  <a:srgbClr val="000000"/>
                </a:solidFill>
                <a:latin typeface="UTM Av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5383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25" y="4124372"/>
            <a:ext cx="7428587" cy="54387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50685" y="1446595"/>
            <a:ext cx="10247227" cy="17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7"/>
              </a:lnSpc>
            </a:pPr>
            <a:r>
              <a:rPr lang="en-US" sz="9199" spc="266" dirty="0" smtClean="0">
                <a:solidFill>
                  <a:srgbClr val="797A1D"/>
                </a:solidFill>
                <a:latin typeface="BHN Bonello"/>
              </a:rPr>
              <a:t>VẼ BIỂU ĐỒ</a:t>
            </a:r>
            <a:endParaRPr lang="en-US" sz="9199" spc="266" dirty="0">
              <a:solidFill>
                <a:srgbClr val="797A1D"/>
              </a:solidFill>
              <a:latin typeface="BHN Bonell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387759"/>
            <a:ext cx="7892182" cy="2003218"/>
          </a:xfrm>
          <a:custGeom>
            <a:avLst/>
            <a:gdLst/>
            <a:ahLst/>
            <a:cxnLst/>
            <a:rect l="l" t="t" r="r" b="b"/>
            <a:pathLst>
              <a:path w="7892182" h="2003218">
                <a:moveTo>
                  <a:pt x="0" y="0"/>
                </a:moveTo>
                <a:lnTo>
                  <a:pt x="7892182" y="0"/>
                </a:lnTo>
                <a:lnTo>
                  <a:pt x="7892182" y="2003219"/>
                </a:lnTo>
                <a:lnTo>
                  <a:pt x="0" y="200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01" b="-22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3967" y="1738536"/>
            <a:ext cx="3825333" cy="2601226"/>
          </a:xfrm>
          <a:custGeom>
            <a:avLst/>
            <a:gdLst/>
            <a:ahLst/>
            <a:cxnLst/>
            <a:rect l="l" t="t" r="r" b="b"/>
            <a:pathLst>
              <a:path w="3825333" h="2601226">
                <a:moveTo>
                  <a:pt x="0" y="0"/>
                </a:moveTo>
                <a:lnTo>
                  <a:pt x="3825333" y="0"/>
                </a:lnTo>
                <a:lnTo>
                  <a:pt x="3825333" y="2601226"/>
                </a:lnTo>
                <a:lnTo>
                  <a:pt x="0" y="2601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9921" y="1599634"/>
            <a:ext cx="1557751" cy="1579469"/>
          </a:xfrm>
          <a:custGeom>
            <a:avLst/>
            <a:gdLst/>
            <a:ahLst/>
            <a:cxnLst/>
            <a:rect l="l" t="t" r="r" b="b"/>
            <a:pathLst>
              <a:path w="1557751" h="1579469">
                <a:moveTo>
                  <a:pt x="0" y="0"/>
                </a:moveTo>
                <a:lnTo>
                  <a:pt x="1557751" y="0"/>
                </a:lnTo>
                <a:lnTo>
                  <a:pt x="1557751" y="1579469"/>
                </a:lnTo>
                <a:lnTo>
                  <a:pt x="0" y="157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25238" y="5770570"/>
            <a:ext cx="1030353" cy="941485"/>
          </a:xfrm>
          <a:custGeom>
            <a:avLst/>
            <a:gdLst/>
            <a:ahLst/>
            <a:cxnLst/>
            <a:rect l="l" t="t" r="r" b="b"/>
            <a:pathLst>
              <a:path w="1030353" h="941485">
                <a:moveTo>
                  <a:pt x="0" y="0"/>
                </a:moveTo>
                <a:lnTo>
                  <a:pt x="1030354" y="0"/>
                </a:lnTo>
                <a:lnTo>
                  <a:pt x="1030354" y="941485"/>
                </a:lnTo>
                <a:lnTo>
                  <a:pt x="0" y="9414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8796" y="4453017"/>
            <a:ext cx="1431917" cy="941485"/>
          </a:xfrm>
          <a:custGeom>
            <a:avLst/>
            <a:gdLst/>
            <a:ahLst/>
            <a:cxnLst/>
            <a:rect l="l" t="t" r="r" b="b"/>
            <a:pathLst>
              <a:path w="1431917" h="941485">
                <a:moveTo>
                  <a:pt x="0" y="0"/>
                </a:moveTo>
                <a:lnTo>
                  <a:pt x="1431917" y="0"/>
                </a:lnTo>
                <a:lnTo>
                  <a:pt x="1431917" y="941485"/>
                </a:lnTo>
                <a:lnTo>
                  <a:pt x="0" y="94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88045" y="7628294"/>
            <a:ext cx="2184368" cy="830060"/>
          </a:xfrm>
          <a:custGeom>
            <a:avLst/>
            <a:gdLst/>
            <a:ahLst/>
            <a:cxnLst/>
            <a:rect l="l" t="t" r="r" b="b"/>
            <a:pathLst>
              <a:path w="2184368" h="830060">
                <a:moveTo>
                  <a:pt x="0" y="0"/>
                </a:moveTo>
                <a:lnTo>
                  <a:pt x="2184368" y="0"/>
                </a:lnTo>
                <a:lnTo>
                  <a:pt x="2184368" y="830060"/>
                </a:lnTo>
                <a:lnTo>
                  <a:pt x="0" y="830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72413" y="2005845"/>
            <a:ext cx="3348052" cy="87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797A1D"/>
                </a:solidFill>
                <a:latin typeface="Anton"/>
              </a:rPr>
              <a:t>VẬN </a:t>
            </a:r>
            <a:r>
              <a:rPr lang="en-US" sz="5199" dirty="0" smtClean="0">
                <a:solidFill>
                  <a:srgbClr val="797A1D"/>
                </a:solidFill>
                <a:latin typeface="Anton"/>
              </a:rPr>
              <a:t>DỤNG 1</a:t>
            </a:r>
            <a:endParaRPr lang="en-US" sz="5199" dirty="0">
              <a:solidFill>
                <a:srgbClr val="797A1D"/>
              </a:solidFill>
              <a:latin typeface="Ant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76713" y="3597037"/>
            <a:ext cx="263882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>
                <a:solidFill>
                  <a:srgbClr val="FFFFFF"/>
                </a:solidFill>
                <a:latin typeface="UTM Avo Bold"/>
              </a:rPr>
              <a:t>LUẬT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37672" y="4602879"/>
            <a:ext cx="3026224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Cá nhân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7650" y="5853061"/>
            <a:ext cx="2452775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Làm bài ở nhà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41845" y="7559780"/>
            <a:ext cx="2642400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Hạn nộp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Tiết sau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0192" y="3951385"/>
            <a:ext cx="3327953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6FF"/>
                </a:solidFill>
                <a:latin typeface="UTM Avo"/>
              </a:rPr>
              <a:t>Vẽ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biểu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đồ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thể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hiện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tỉ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lệ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gia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tăng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dân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số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của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nước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ta,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giai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err="1">
                <a:solidFill>
                  <a:srgbClr val="0046FF"/>
                </a:solidFill>
                <a:latin typeface="UTM Avo"/>
              </a:rPr>
              <a:t>đoạn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 </a:t>
            </a:r>
            <a:r>
              <a:rPr lang="en-US" sz="3900" dirty="0" smtClean="0">
                <a:solidFill>
                  <a:srgbClr val="0046FF"/>
                </a:solidFill>
                <a:latin typeface="UTM Avo"/>
              </a:rPr>
              <a:t>1989 </a:t>
            </a:r>
            <a:r>
              <a:rPr lang="en-US" sz="3900" dirty="0">
                <a:solidFill>
                  <a:srgbClr val="0046FF"/>
                </a:solidFill>
                <a:latin typeface="UTM Avo"/>
              </a:rPr>
              <a:t>— 2021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563548" y="4999497"/>
            <a:ext cx="6161852" cy="3531385"/>
            <a:chOff x="6553200" y="4195216"/>
            <a:chExt cx="6072830" cy="475043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553200" y="8801100"/>
              <a:ext cx="607283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67504" y="4339762"/>
              <a:ext cx="0" cy="4605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2402926" y="4195216"/>
              <a:ext cx="0" cy="4605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9"/>
          <p:cNvSpPr txBox="1"/>
          <p:nvPr/>
        </p:nvSpPr>
        <p:spPr>
          <a:xfrm>
            <a:off x="11305130" y="8291809"/>
            <a:ext cx="3327953" cy="60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2400" dirty="0" err="1" smtClean="0">
                <a:latin typeface="#9Slide03 Cabin Condensed Bold" panose="00000806000000000000" pitchFamily="2" charset="-93"/>
              </a:rPr>
              <a:t>Năm</a:t>
            </a:r>
            <a:endParaRPr lang="en-US" sz="2400" dirty="0">
              <a:latin typeface="#9Slide03 Cabin Condensed Bold" panose="00000806000000000000" pitchFamily="2" charset="-93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4983497" y="4488240"/>
            <a:ext cx="3327953" cy="60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2400" i="1" dirty="0" err="1" smtClean="0">
                <a:latin typeface="#9Slide03 Cabin Condensed Bold" panose="00000806000000000000" pitchFamily="2" charset="-93"/>
              </a:rPr>
              <a:t>Triệu</a:t>
            </a:r>
            <a:r>
              <a:rPr lang="en-US" sz="2400" i="1" dirty="0" smtClean="0">
                <a:latin typeface="#9Slide03 Cabin Condensed Bold" panose="00000806000000000000" pitchFamily="2" charset="-93"/>
              </a:rPr>
              <a:t> </a:t>
            </a:r>
            <a:r>
              <a:rPr lang="en-US" sz="2400" i="1" dirty="0" err="1" smtClean="0">
                <a:latin typeface="#9Slide03 Cabin Condensed Bold" panose="00000806000000000000" pitchFamily="2" charset="-93"/>
              </a:rPr>
              <a:t>người</a:t>
            </a:r>
            <a:endParaRPr lang="en-US" sz="2400" i="1" dirty="0">
              <a:latin typeface="#9Slide03 Cabin Condensed Bold" panose="00000806000000000000" pitchFamily="2" charset="-93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10835049" y="4341889"/>
            <a:ext cx="3327953" cy="60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2400" i="1" dirty="0" smtClean="0">
                <a:latin typeface="#9Slide03 Cabin Condensed Bold" panose="00000806000000000000" pitchFamily="2" charset="-93"/>
              </a:rPr>
              <a:t>%</a:t>
            </a:r>
            <a:endParaRPr lang="en-US" sz="2400" i="1" dirty="0">
              <a:latin typeface="#9Slide03 Cabin Condensed Bold" panose="00000806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8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/>
          <p:cNvSpPr/>
          <p:nvPr/>
        </p:nvSpPr>
        <p:spPr>
          <a:xfrm>
            <a:off x="0" y="0"/>
            <a:ext cx="18288000" cy="10380088"/>
          </a:xfrm>
          <a:custGeom>
            <a:avLst/>
            <a:gdLst/>
            <a:ahLst/>
            <a:cxnLst/>
            <a:rect l="l" t="t" r="r" b="b"/>
            <a:pathLst>
              <a:path w="4281307" h="2247245">
                <a:moveTo>
                  <a:pt x="24289" y="0"/>
                </a:moveTo>
                <a:lnTo>
                  <a:pt x="4257018" y="0"/>
                </a:lnTo>
                <a:cubicBezTo>
                  <a:pt x="4263460" y="0"/>
                  <a:pt x="4269638" y="2559"/>
                  <a:pt x="4274193" y="7114"/>
                </a:cubicBezTo>
                <a:cubicBezTo>
                  <a:pt x="4278748" y="11669"/>
                  <a:pt x="4281307" y="17847"/>
                  <a:pt x="4281307" y="24289"/>
                </a:cubicBezTo>
                <a:lnTo>
                  <a:pt x="4281307" y="2222956"/>
                </a:lnTo>
                <a:cubicBezTo>
                  <a:pt x="4281307" y="2236371"/>
                  <a:pt x="4270433" y="2247245"/>
                  <a:pt x="4257018" y="2247245"/>
                </a:cubicBezTo>
                <a:lnTo>
                  <a:pt x="24289" y="2247245"/>
                </a:lnTo>
                <a:cubicBezTo>
                  <a:pt x="17847" y="2247245"/>
                  <a:pt x="11669" y="2244686"/>
                  <a:pt x="7114" y="2240131"/>
                </a:cubicBezTo>
                <a:cubicBezTo>
                  <a:pt x="2559" y="2235576"/>
                  <a:pt x="0" y="2229398"/>
                  <a:pt x="0" y="2222956"/>
                </a:cubicBezTo>
                <a:lnTo>
                  <a:pt x="0" y="24289"/>
                </a:lnTo>
                <a:cubicBezTo>
                  <a:pt x="0" y="10875"/>
                  <a:pt x="10875" y="0"/>
                  <a:pt x="24289" y="0"/>
                </a:cubicBezTo>
                <a:close/>
              </a:path>
            </a:pathLst>
          </a:custGeom>
          <a:solidFill>
            <a:srgbClr val="797A1D"/>
          </a:solidFill>
          <a:ln w="123825" cap="rnd">
            <a:solidFill>
              <a:schemeClr val="accent1"/>
            </a:solidFill>
            <a:prstDash val="solid"/>
            <a:round/>
          </a:ln>
        </p:spPr>
      </p:sp>
      <p:grpSp>
        <p:nvGrpSpPr>
          <p:cNvPr id="2" name="Group 2"/>
          <p:cNvGrpSpPr/>
          <p:nvPr/>
        </p:nvGrpSpPr>
        <p:grpSpPr>
          <a:xfrm>
            <a:off x="1028700" y="1153837"/>
            <a:ext cx="16255589" cy="8532510"/>
            <a:chOff x="0" y="0"/>
            <a:chExt cx="4281307" cy="2247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1307" cy="2247245"/>
            </a:xfrm>
            <a:custGeom>
              <a:avLst/>
              <a:gdLst/>
              <a:ahLst/>
              <a:cxnLst/>
              <a:rect l="l" t="t" r="r" b="b"/>
              <a:pathLst>
                <a:path w="4281307" h="2247245">
                  <a:moveTo>
                    <a:pt x="24289" y="0"/>
                  </a:moveTo>
                  <a:lnTo>
                    <a:pt x="4257018" y="0"/>
                  </a:lnTo>
                  <a:cubicBezTo>
                    <a:pt x="4263460" y="0"/>
                    <a:pt x="4269638" y="2559"/>
                    <a:pt x="4274193" y="7114"/>
                  </a:cubicBezTo>
                  <a:cubicBezTo>
                    <a:pt x="4278748" y="11669"/>
                    <a:pt x="4281307" y="17847"/>
                    <a:pt x="4281307" y="24289"/>
                  </a:cubicBezTo>
                  <a:lnTo>
                    <a:pt x="4281307" y="2222956"/>
                  </a:lnTo>
                  <a:cubicBezTo>
                    <a:pt x="4281307" y="2236371"/>
                    <a:pt x="4270433" y="2247245"/>
                    <a:pt x="4257018" y="2247245"/>
                  </a:cubicBezTo>
                  <a:lnTo>
                    <a:pt x="24289" y="2247245"/>
                  </a:lnTo>
                  <a:cubicBezTo>
                    <a:pt x="17847" y="2247245"/>
                    <a:pt x="11669" y="2244686"/>
                    <a:pt x="7114" y="2240131"/>
                  </a:cubicBezTo>
                  <a:cubicBezTo>
                    <a:pt x="2559" y="2235576"/>
                    <a:pt x="0" y="2229398"/>
                    <a:pt x="0" y="2222956"/>
                  </a:cubicBezTo>
                  <a:lnTo>
                    <a:pt x="0" y="24289"/>
                  </a:lnTo>
                  <a:cubicBezTo>
                    <a:pt x="0" y="10875"/>
                    <a:pt x="10875" y="0"/>
                    <a:pt x="24289" y="0"/>
                  </a:cubicBezTo>
                  <a:close/>
                </a:path>
              </a:pathLst>
            </a:custGeom>
            <a:solidFill>
              <a:srgbClr val="FFFFF1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81307" cy="227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Trocchi"/>
                </a:rPr>
                <a:t>6-8 nhóm chơi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04432" y="1443640"/>
            <a:ext cx="10247227" cy="17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7"/>
              </a:lnSpc>
            </a:pPr>
            <a:r>
              <a:rPr lang="en-US" sz="9199" spc="266" dirty="0" smtClean="0">
                <a:solidFill>
                  <a:srgbClr val="797A1D"/>
                </a:solidFill>
                <a:latin typeface="BHN Bonello"/>
              </a:rPr>
              <a:t>NGHIÊN CỨU</a:t>
            </a:r>
            <a:endParaRPr lang="en-US" sz="9199" spc="266" dirty="0">
              <a:solidFill>
                <a:srgbClr val="797A1D"/>
              </a:solidFill>
              <a:latin typeface="BHN Bonell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27020" y="3469594"/>
            <a:ext cx="4138208" cy="5788706"/>
          </a:xfrm>
          <a:custGeom>
            <a:avLst/>
            <a:gdLst/>
            <a:ahLst/>
            <a:cxnLst/>
            <a:rect l="l" t="t" r="r" b="b"/>
            <a:pathLst>
              <a:path w="4138208" h="5788706">
                <a:moveTo>
                  <a:pt x="0" y="0"/>
                </a:moveTo>
                <a:lnTo>
                  <a:pt x="4138208" y="0"/>
                </a:lnTo>
                <a:lnTo>
                  <a:pt x="4138208" y="5788706"/>
                </a:lnTo>
                <a:lnTo>
                  <a:pt x="0" y="578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387759"/>
            <a:ext cx="7892182" cy="2003218"/>
          </a:xfrm>
          <a:custGeom>
            <a:avLst/>
            <a:gdLst/>
            <a:ahLst/>
            <a:cxnLst/>
            <a:rect l="l" t="t" r="r" b="b"/>
            <a:pathLst>
              <a:path w="7892182" h="2003218">
                <a:moveTo>
                  <a:pt x="0" y="0"/>
                </a:moveTo>
                <a:lnTo>
                  <a:pt x="7892182" y="0"/>
                </a:lnTo>
                <a:lnTo>
                  <a:pt x="7892182" y="2003219"/>
                </a:lnTo>
                <a:lnTo>
                  <a:pt x="0" y="200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01" b="-22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3967" y="1738536"/>
            <a:ext cx="3825333" cy="2601226"/>
          </a:xfrm>
          <a:custGeom>
            <a:avLst/>
            <a:gdLst/>
            <a:ahLst/>
            <a:cxnLst/>
            <a:rect l="l" t="t" r="r" b="b"/>
            <a:pathLst>
              <a:path w="3825333" h="2601226">
                <a:moveTo>
                  <a:pt x="0" y="0"/>
                </a:moveTo>
                <a:lnTo>
                  <a:pt x="3825333" y="0"/>
                </a:lnTo>
                <a:lnTo>
                  <a:pt x="3825333" y="2601226"/>
                </a:lnTo>
                <a:lnTo>
                  <a:pt x="0" y="260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9921" y="1599634"/>
            <a:ext cx="1557751" cy="1579469"/>
          </a:xfrm>
          <a:custGeom>
            <a:avLst/>
            <a:gdLst/>
            <a:ahLst/>
            <a:cxnLst/>
            <a:rect l="l" t="t" r="r" b="b"/>
            <a:pathLst>
              <a:path w="1557751" h="1579469">
                <a:moveTo>
                  <a:pt x="0" y="0"/>
                </a:moveTo>
                <a:lnTo>
                  <a:pt x="1557751" y="0"/>
                </a:lnTo>
                <a:lnTo>
                  <a:pt x="1557751" y="1579469"/>
                </a:lnTo>
                <a:lnTo>
                  <a:pt x="0" y="1579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25238" y="5770570"/>
            <a:ext cx="1030353" cy="941485"/>
          </a:xfrm>
          <a:custGeom>
            <a:avLst/>
            <a:gdLst/>
            <a:ahLst/>
            <a:cxnLst/>
            <a:rect l="l" t="t" r="r" b="b"/>
            <a:pathLst>
              <a:path w="1030353" h="941485">
                <a:moveTo>
                  <a:pt x="0" y="0"/>
                </a:moveTo>
                <a:lnTo>
                  <a:pt x="1030354" y="0"/>
                </a:lnTo>
                <a:lnTo>
                  <a:pt x="1030354" y="941485"/>
                </a:lnTo>
                <a:lnTo>
                  <a:pt x="0" y="941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8796" y="4453017"/>
            <a:ext cx="1431917" cy="941485"/>
          </a:xfrm>
          <a:custGeom>
            <a:avLst/>
            <a:gdLst/>
            <a:ahLst/>
            <a:cxnLst/>
            <a:rect l="l" t="t" r="r" b="b"/>
            <a:pathLst>
              <a:path w="1431917" h="941485">
                <a:moveTo>
                  <a:pt x="0" y="0"/>
                </a:moveTo>
                <a:lnTo>
                  <a:pt x="1431917" y="0"/>
                </a:lnTo>
                <a:lnTo>
                  <a:pt x="1431917" y="941485"/>
                </a:lnTo>
                <a:lnTo>
                  <a:pt x="0" y="94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88045" y="7628294"/>
            <a:ext cx="2184368" cy="830060"/>
          </a:xfrm>
          <a:custGeom>
            <a:avLst/>
            <a:gdLst/>
            <a:ahLst/>
            <a:cxnLst/>
            <a:rect l="l" t="t" r="r" b="b"/>
            <a:pathLst>
              <a:path w="2184368" h="830060">
                <a:moveTo>
                  <a:pt x="0" y="0"/>
                </a:moveTo>
                <a:lnTo>
                  <a:pt x="2184368" y="0"/>
                </a:lnTo>
                <a:lnTo>
                  <a:pt x="2184368" y="830060"/>
                </a:lnTo>
                <a:lnTo>
                  <a:pt x="0" y="830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72413" y="2005845"/>
            <a:ext cx="3348052" cy="87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797A1D"/>
                </a:solidFill>
                <a:latin typeface="Anton"/>
              </a:rPr>
              <a:t>VẬN </a:t>
            </a:r>
            <a:r>
              <a:rPr lang="en-US" sz="5199" dirty="0" smtClean="0">
                <a:solidFill>
                  <a:srgbClr val="797A1D"/>
                </a:solidFill>
                <a:latin typeface="Anton"/>
              </a:rPr>
              <a:t>DỤNG 2</a:t>
            </a:r>
            <a:endParaRPr lang="en-US" sz="5199" dirty="0">
              <a:solidFill>
                <a:srgbClr val="797A1D"/>
              </a:solidFill>
              <a:latin typeface="Ant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76713" y="3597037"/>
            <a:ext cx="2638822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901">
                <a:solidFill>
                  <a:srgbClr val="FFFFFF"/>
                </a:solidFill>
                <a:latin typeface="UTM Avo Bold"/>
              </a:rPr>
              <a:t>LUẬT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37672" y="4602879"/>
            <a:ext cx="3026224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Cá nhân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7650" y="5853061"/>
            <a:ext cx="2452775" cy="4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Làm bài ở nhà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41845" y="7559780"/>
            <a:ext cx="2642400" cy="82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UTM Avo"/>
              </a:rPr>
              <a:t>Hạn nộp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UTM Avo"/>
              </a:rPr>
              <a:t>Tiết sau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99181" y="3367816"/>
            <a:ext cx="11079436" cy="1323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vi-VN" sz="3200" dirty="0">
                <a:solidFill>
                  <a:srgbClr val="0046FF"/>
                </a:solidFill>
                <a:latin typeface="UTM Avo"/>
              </a:rPr>
              <a:t>Tìm hiểu và trình bày về đặc điểm phân bố của một dân tộc ở nước ta. </a:t>
            </a:r>
            <a:endParaRPr lang="en-US" sz="3200" dirty="0">
              <a:solidFill>
                <a:srgbClr val="0046FF"/>
              </a:solidFill>
              <a:latin typeface="UTM Avo"/>
            </a:endParaRPr>
          </a:p>
        </p:txBody>
      </p:sp>
      <p:pic>
        <p:nvPicPr>
          <p:cNvPr id="1026" name="Picture 2" descr="Dòng chảy' văn hóa các dân tộc Việt Nam | baotintuc.v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09" y="4860929"/>
            <a:ext cx="7550869" cy="45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2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915" flipH="1">
            <a:off x="-825489" y="-553070"/>
            <a:ext cx="2895225" cy="2495157"/>
          </a:xfrm>
          <a:custGeom>
            <a:avLst/>
            <a:gdLst/>
            <a:ahLst/>
            <a:cxnLst/>
            <a:rect l="l" t="t" r="r" b="b"/>
            <a:pathLst>
              <a:path w="2895225" h="2495157">
                <a:moveTo>
                  <a:pt x="2895224" y="0"/>
                </a:moveTo>
                <a:lnTo>
                  <a:pt x="0" y="0"/>
                </a:lnTo>
                <a:lnTo>
                  <a:pt x="0" y="2495157"/>
                </a:lnTo>
                <a:lnTo>
                  <a:pt x="2895224" y="2495157"/>
                </a:lnTo>
                <a:lnTo>
                  <a:pt x="2895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3858" y="-1996974"/>
            <a:ext cx="13620284" cy="13620284"/>
          </a:xfrm>
          <a:custGeom>
            <a:avLst/>
            <a:gdLst/>
            <a:ahLst/>
            <a:cxnLst/>
            <a:rect l="l" t="t" r="r" b="b"/>
            <a:pathLst>
              <a:path w="13620284" h="13620284">
                <a:moveTo>
                  <a:pt x="0" y="0"/>
                </a:moveTo>
                <a:lnTo>
                  <a:pt x="13620284" y="0"/>
                </a:lnTo>
                <a:lnTo>
                  <a:pt x="13620284" y="13620284"/>
                </a:lnTo>
                <a:lnTo>
                  <a:pt x="0" y="13620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17442">
            <a:off x="-120582" y="2075771"/>
            <a:ext cx="2380000" cy="4936162"/>
          </a:xfrm>
          <a:custGeom>
            <a:avLst/>
            <a:gdLst/>
            <a:ahLst/>
            <a:cxnLst/>
            <a:rect l="l" t="t" r="r" b="b"/>
            <a:pathLst>
              <a:path w="2380000" h="4936162">
                <a:moveTo>
                  <a:pt x="0" y="0"/>
                </a:moveTo>
                <a:lnTo>
                  <a:pt x="2379999" y="0"/>
                </a:lnTo>
                <a:lnTo>
                  <a:pt x="2379999" y="4936162"/>
                </a:lnTo>
                <a:lnTo>
                  <a:pt x="0" y="493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35818" flipH="1">
            <a:off x="16477957" y="3659792"/>
            <a:ext cx="2404829" cy="4987659"/>
          </a:xfrm>
          <a:custGeom>
            <a:avLst/>
            <a:gdLst/>
            <a:ahLst/>
            <a:cxnLst/>
            <a:rect l="l" t="t" r="r" b="b"/>
            <a:pathLst>
              <a:path w="2404829" h="4987659">
                <a:moveTo>
                  <a:pt x="2404829" y="0"/>
                </a:moveTo>
                <a:lnTo>
                  <a:pt x="0" y="0"/>
                </a:lnTo>
                <a:lnTo>
                  <a:pt x="0" y="4987659"/>
                </a:lnTo>
                <a:lnTo>
                  <a:pt x="2404829" y="4987659"/>
                </a:lnTo>
                <a:lnTo>
                  <a:pt x="24048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20387" y="3347439"/>
            <a:ext cx="10247227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0"/>
              </a:lnSpc>
            </a:pPr>
            <a:r>
              <a:rPr lang="en-US" sz="10686" spc="309" dirty="0">
                <a:solidFill>
                  <a:srgbClr val="797A1D"/>
                </a:solidFill>
                <a:latin typeface="BHN Bonello"/>
              </a:rPr>
              <a:t>Thank</a:t>
            </a:r>
          </a:p>
          <a:p>
            <a:pPr algn="ctr">
              <a:lnSpc>
                <a:spcPts val="13750"/>
              </a:lnSpc>
            </a:pPr>
            <a:r>
              <a:rPr lang="en-US" sz="10686" spc="309" dirty="0">
                <a:solidFill>
                  <a:srgbClr val="797A1D"/>
                </a:solidFill>
                <a:latin typeface="BHN Bonello"/>
              </a:rPr>
              <a:t>You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-4207261" y="7452663"/>
            <a:ext cx="8414522" cy="28575"/>
          </a:xfrm>
          <a:prstGeom prst="line">
            <a:avLst/>
          </a:prstGeom>
          <a:ln w="28575" cap="rnd">
            <a:solidFill>
              <a:srgbClr val="797A1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3606431" y="2369676"/>
            <a:ext cx="8414522" cy="28575"/>
          </a:xfrm>
          <a:prstGeom prst="line">
            <a:avLst/>
          </a:prstGeom>
          <a:ln w="28575" cap="rnd">
            <a:solidFill>
              <a:srgbClr val="797A1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5285550" flipV="1">
            <a:off x="1171627" y="8237207"/>
            <a:ext cx="1488728" cy="1407094"/>
          </a:xfrm>
          <a:custGeom>
            <a:avLst/>
            <a:gdLst/>
            <a:ahLst/>
            <a:cxnLst/>
            <a:rect l="l" t="t" r="r" b="b"/>
            <a:pathLst>
              <a:path w="1488728" h="1407094">
                <a:moveTo>
                  <a:pt x="0" y="1407095"/>
                </a:moveTo>
                <a:lnTo>
                  <a:pt x="1488729" y="1407095"/>
                </a:lnTo>
                <a:lnTo>
                  <a:pt x="1488729" y="0"/>
                </a:lnTo>
                <a:lnTo>
                  <a:pt x="0" y="0"/>
                </a:lnTo>
                <a:lnTo>
                  <a:pt x="0" y="140709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5317265" y="729432"/>
            <a:ext cx="1273754" cy="1203908"/>
          </a:xfrm>
          <a:custGeom>
            <a:avLst/>
            <a:gdLst/>
            <a:ahLst/>
            <a:cxnLst/>
            <a:rect l="l" t="t" r="r" b="b"/>
            <a:pathLst>
              <a:path w="1273754" h="1203908">
                <a:moveTo>
                  <a:pt x="0" y="0"/>
                </a:moveTo>
                <a:lnTo>
                  <a:pt x="1273754" y="0"/>
                </a:lnTo>
                <a:lnTo>
                  <a:pt x="1273754" y="1203908"/>
                </a:lnTo>
                <a:lnTo>
                  <a:pt x="0" y="1203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5838881" y="8222139"/>
            <a:ext cx="2840838" cy="2448286"/>
          </a:xfrm>
          <a:custGeom>
            <a:avLst/>
            <a:gdLst/>
            <a:ahLst/>
            <a:cxnLst/>
            <a:rect l="l" t="t" r="r" b="b"/>
            <a:pathLst>
              <a:path w="2840838" h="2448286">
                <a:moveTo>
                  <a:pt x="0" y="0"/>
                </a:moveTo>
                <a:lnTo>
                  <a:pt x="2840838" y="0"/>
                </a:lnTo>
                <a:lnTo>
                  <a:pt x="2840838" y="2448286"/>
                </a:lnTo>
                <a:lnTo>
                  <a:pt x="0" y="244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15382"/>
            <a:ext cx="18288000" cy="12182750"/>
          </a:xfrm>
          <a:custGeom>
            <a:avLst/>
            <a:gdLst/>
            <a:ahLst/>
            <a:cxnLst/>
            <a:rect l="l" t="t" r="r" b="b"/>
            <a:pathLst>
              <a:path w="18288000" h="12182750">
                <a:moveTo>
                  <a:pt x="0" y="0"/>
                </a:moveTo>
                <a:lnTo>
                  <a:pt x="18288000" y="0"/>
                </a:lnTo>
                <a:lnTo>
                  <a:pt x="18288000" y="12182750"/>
                </a:lnTo>
                <a:lnTo>
                  <a:pt x="0" y="1218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26182" y="7588418"/>
            <a:ext cx="11828198" cy="2262143"/>
            <a:chOff x="0" y="0"/>
            <a:chExt cx="15770930" cy="3016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70930" cy="3016190"/>
            </a:xfrm>
            <a:custGeom>
              <a:avLst/>
              <a:gdLst/>
              <a:ahLst/>
              <a:cxnLst/>
              <a:rect l="l" t="t" r="r" b="b"/>
              <a:pathLst>
                <a:path w="15770930" h="3016190">
                  <a:moveTo>
                    <a:pt x="0" y="0"/>
                  </a:moveTo>
                  <a:lnTo>
                    <a:pt x="15770930" y="0"/>
                  </a:lnTo>
                  <a:lnTo>
                    <a:pt x="15770930" y="3016190"/>
                  </a:lnTo>
                  <a:lnTo>
                    <a:pt x="0" y="3016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3941080" y="120408"/>
              <a:ext cx="8672778" cy="2661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>
                  <a:solidFill>
                    <a:srgbClr val="354A15"/>
                  </a:solidFill>
                  <a:latin typeface="UTM Avo"/>
                </a:rPr>
                <a:t>Trang phục cưới </a:t>
              </a:r>
            </a:p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>
                  <a:solidFill>
                    <a:srgbClr val="354A15"/>
                  </a:solidFill>
                  <a:latin typeface="UTM Avo"/>
                </a:rPr>
                <a:t>của người Khmer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847151"/>
          </a:xfrm>
          <a:custGeom>
            <a:avLst/>
            <a:gdLst/>
            <a:ahLst/>
            <a:cxnLst/>
            <a:rect l="l" t="t" r="r" b="b"/>
            <a:pathLst>
              <a:path w="18288000" h="13847151">
                <a:moveTo>
                  <a:pt x="0" y="0"/>
                </a:moveTo>
                <a:lnTo>
                  <a:pt x="18288000" y="0"/>
                </a:lnTo>
                <a:lnTo>
                  <a:pt x="18288000" y="13847151"/>
                </a:lnTo>
                <a:lnTo>
                  <a:pt x="0" y="13847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9901" y="7588418"/>
            <a:ext cx="11828198" cy="2262143"/>
          </a:xfrm>
          <a:custGeom>
            <a:avLst/>
            <a:gdLst/>
            <a:ahLst/>
            <a:cxnLst/>
            <a:rect l="l" t="t" r="r" b="b"/>
            <a:pathLst>
              <a:path w="11828198" h="2262143">
                <a:moveTo>
                  <a:pt x="0" y="0"/>
                </a:moveTo>
                <a:lnTo>
                  <a:pt x="11828198" y="0"/>
                </a:lnTo>
                <a:lnTo>
                  <a:pt x="11828198" y="2262143"/>
                </a:lnTo>
                <a:lnTo>
                  <a:pt x="0" y="2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46872" y="7669199"/>
            <a:ext cx="8964802" cy="181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Trang phục truyền thống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của người Gia Rai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41192"/>
            <a:ext cx="18288000" cy="13728192"/>
          </a:xfrm>
          <a:custGeom>
            <a:avLst/>
            <a:gdLst/>
            <a:ahLst/>
            <a:cxnLst/>
            <a:rect l="l" t="t" r="r" b="b"/>
            <a:pathLst>
              <a:path w="18288000" h="13728192">
                <a:moveTo>
                  <a:pt x="0" y="0"/>
                </a:moveTo>
                <a:lnTo>
                  <a:pt x="18288000" y="0"/>
                </a:lnTo>
                <a:lnTo>
                  <a:pt x="18288000" y="13728192"/>
                </a:lnTo>
                <a:lnTo>
                  <a:pt x="0" y="13728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9901" y="7588418"/>
            <a:ext cx="11828198" cy="2262143"/>
          </a:xfrm>
          <a:custGeom>
            <a:avLst/>
            <a:gdLst/>
            <a:ahLst/>
            <a:cxnLst/>
            <a:rect l="l" t="t" r="r" b="b"/>
            <a:pathLst>
              <a:path w="11828198" h="2262143">
                <a:moveTo>
                  <a:pt x="0" y="0"/>
                </a:moveTo>
                <a:lnTo>
                  <a:pt x="11828198" y="0"/>
                </a:lnTo>
                <a:lnTo>
                  <a:pt x="11828198" y="2262143"/>
                </a:lnTo>
                <a:lnTo>
                  <a:pt x="0" y="2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89932" y="8228317"/>
            <a:ext cx="8964802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Áo dài của người Tày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9901" y="7588418"/>
            <a:ext cx="11828198" cy="2262143"/>
          </a:xfrm>
          <a:custGeom>
            <a:avLst/>
            <a:gdLst/>
            <a:ahLst/>
            <a:cxnLst/>
            <a:rect l="l" t="t" r="r" b="b"/>
            <a:pathLst>
              <a:path w="11828198" h="2262143">
                <a:moveTo>
                  <a:pt x="0" y="0"/>
                </a:moveTo>
                <a:lnTo>
                  <a:pt x="11828198" y="0"/>
                </a:lnTo>
                <a:lnTo>
                  <a:pt x="11828198" y="2262143"/>
                </a:lnTo>
                <a:lnTo>
                  <a:pt x="0" y="2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46872" y="7669199"/>
            <a:ext cx="8964802" cy="181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Trang phục truyền thống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của người Chu Ru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1239"/>
            <a:ext cx="18288000" cy="13728192"/>
          </a:xfrm>
          <a:custGeom>
            <a:avLst/>
            <a:gdLst/>
            <a:ahLst/>
            <a:cxnLst/>
            <a:rect l="l" t="t" r="r" b="b"/>
            <a:pathLst>
              <a:path w="18288000" h="13728192">
                <a:moveTo>
                  <a:pt x="0" y="0"/>
                </a:moveTo>
                <a:lnTo>
                  <a:pt x="18288000" y="0"/>
                </a:lnTo>
                <a:lnTo>
                  <a:pt x="18288000" y="13728192"/>
                </a:lnTo>
                <a:lnTo>
                  <a:pt x="0" y="13728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9901" y="7588418"/>
            <a:ext cx="11828198" cy="2262143"/>
          </a:xfrm>
          <a:custGeom>
            <a:avLst/>
            <a:gdLst/>
            <a:ahLst/>
            <a:cxnLst/>
            <a:rect l="l" t="t" r="r" b="b"/>
            <a:pathLst>
              <a:path w="11828198" h="2262143">
                <a:moveTo>
                  <a:pt x="0" y="0"/>
                </a:moveTo>
                <a:lnTo>
                  <a:pt x="11828198" y="0"/>
                </a:lnTo>
                <a:lnTo>
                  <a:pt x="11828198" y="2262143"/>
                </a:lnTo>
                <a:lnTo>
                  <a:pt x="0" y="2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46872" y="7669199"/>
            <a:ext cx="8964802" cy="181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Trang phục truyền thống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354A15"/>
                </a:solidFill>
                <a:latin typeface="UTM Avo"/>
              </a:rPr>
              <a:t>của người Ê Đê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1882</Words>
  <Application>Microsoft Office PowerPoint</Application>
  <PresentationFormat>Custom</PresentationFormat>
  <Paragraphs>335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Modak</vt:lpstr>
      <vt:lpstr>Trocchi</vt:lpstr>
      <vt:lpstr>Cagliostro</vt:lpstr>
      <vt:lpstr>Times New Roman</vt:lpstr>
      <vt:lpstr>Quattrocento Sans</vt:lpstr>
      <vt:lpstr>UTM Avo Bold</vt:lpstr>
      <vt:lpstr>Paytone One</vt:lpstr>
      <vt:lpstr>BHN Bonello</vt:lpstr>
      <vt:lpstr>Montserrat</vt:lpstr>
      <vt:lpstr>UTM Avo</vt:lpstr>
      <vt:lpstr>Anton</vt:lpstr>
      <vt:lpstr>Sigmar One</vt:lpstr>
      <vt:lpstr>#9Slide03 Cabin Condensed Bold</vt:lpstr>
      <vt:lpstr>Kawaii RT Shine</vt:lpstr>
      <vt:lpstr>Calibri</vt:lpstr>
      <vt:lpstr>Sedgwick Ave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DÂN CƯ VÀ DÂN TỘC, CHẤT LƯỢNG CUỘC SỐNG</dc:title>
  <dc:creator>Admin</dc:creator>
  <cp:lastModifiedBy>Admin</cp:lastModifiedBy>
  <cp:revision>34</cp:revision>
  <dcterms:created xsi:type="dcterms:W3CDTF">2006-08-16T00:00:00Z</dcterms:created>
  <dcterms:modified xsi:type="dcterms:W3CDTF">2024-06-20T09:45:49Z</dcterms:modified>
  <dc:identifier>DAGEozQpBPU</dc:identifier>
</cp:coreProperties>
</file>